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Default Extension="gif" ContentType="image/gif"/>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handoutMasterIdLst>
    <p:handoutMasterId r:id="rId49"/>
  </p:handoutMasterIdLst>
  <p:sldIdLst>
    <p:sldId id="280" r:id="rId2"/>
    <p:sldId id="299" r:id="rId3"/>
    <p:sldId id="282" r:id="rId4"/>
    <p:sldId id="283" r:id="rId5"/>
    <p:sldId id="258" r:id="rId6"/>
    <p:sldId id="300" r:id="rId7"/>
    <p:sldId id="276" r:id="rId8"/>
    <p:sldId id="262" r:id="rId9"/>
    <p:sldId id="263" r:id="rId10"/>
    <p:sldId id="265" r:id="rId11"/>
    <p:sldId id="274" r:id="rId12"/>
    <p:sldId id="266" r:id="rId13"/>
    <p:sldId id="281" r:id="rId14"/>
    <p:sldId id="286" r:id="rId15"/>
    <p:sldId id="264" r:id="rId16"/>
    <p:sldId id="287" r:id="rId17"/>
    <p:sldId id="278" r:id="rId18"/>
    <p:sldId id="267" r:id="rId19"/>
    <p:sldId id="269" r:id="rId20"/>
    <p:sldId id="302" r:id="rId21"/>
    <p:sldId id="288" r:id="rId22"/>
    <p:sldId id="289" r:id="rId23"/>
    <p:sldId id="293" r:id="rId24"/>
    <p:sldId id="295" r:id="rId25"/>
    <p:sldId id="296" r:id="rId26"/>
    <p:sldId id="297" r:id="rId27"/>
    <p:sldId id="303" r:id="rId28"/>
    <p:sldId id="304" r:id="rId29"/>
    <p:sldId id="305" r:id="rId30"/>
    <p:sldId id="306" r:id="rId31"/>
    <p:sldId id="307" r:id="rId32"/>
    <p:sldId id="308" r:id="rId33"/>
    <p:sldId id="309" r:id="rId34"/>
    <p:sldId id="310" r:id="rId35"/>
    <p:sldId id="311" r:id="rId36"/>
    <p:sldId id="312" r:id="rId37"/>
    <p:sldId id="313" r:id="rId38"/>
    <p:sldId id="314" r:id="rId39"/>
    <p:sldId id="315" r:id="rId40"/>
    <p:sldId id="316" r:id="rId41"/>
    <p:sldId id="317" r:id="rId42"/>
    <p:sldId id="318" r:id="rId43"/>
    <p:sldId id="319" r:id="rId44"/>
    <p:sldId id="320" r:id="rId45"/>
    <p:sldId id="321" r:id="rId46"/>
    <p:sldId id="322" r:id="rId47"/>
  </p:sldIdLst>
  <p:sldSz cx="9144000" cy="6858000" type="screen4x3"/>
  <p:notesSz cx="9144000" cy="6858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6978" autoAdjust="0"/>
  </p:normalViewPr>
  <p:slideViewPr>
    <p:cSldViewPr snapToGrid="0">
      <p:cViewPr>
        <p:scale>
          <a:sx n="66" d="100"/>
          <a:sy n="66" d="100"/>
        </p:scale>
        <p:origin x="-1410" y="-15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73" d="100"/>
          <a:sy n="73" d="100"/>
        </p:scale>
        <p:origin x="-2700" y="-102"/>
      </p:cViewPr>
      <p:guideLst>
        <p:guide orient="horz" pos="2160"/>
        <p:guide pos="288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09B712E5-660B-457B-A287-30139799A97A}" type="datetimeFigureOut">
              <a:rPr lang="fr-FR" smtClean="0"/>
              <a:pPr/>
              <a:t>16/03/2010</a:t>
            </a:fld>
            <a:endParaRPr lang="fr-FR"/>
          </a:p>
        </p:txBody>
      </p:sp>
      <p:sp>
        <p:nvSpPr>
          <p:cNvPr id="4" name="Espace réservé du pied de page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8D82FA2F-8553-4015-AED9-9DB33436F16F}" type="slidenum">
              <a:rPr lang="fr-FR" smtClean="0"/>
              <a:pPr/>
              <a:t>‹N°›</a:t>
            </a:fld>
            <a:endParaRPr 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91A84189-478E-43CF-BF28-8B9D8072121C}" type="datetimeFigureOut">
              <a:rPr lang="fr-FR" smtClean="0"/>
              <a:pPr/>
              <a:t>16/03/2010</a:t>
            </a:fld>
            <a:endParaRPr lang="fr-FR" dirty="0"/>
          </a:p>
        </p:txBody>
      </p:sp>
      <p:sp>
        <p:nvSpPr>
          <p:cNvPr id="4" name="Espace réservé de l'image des diapositives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A441202B-F216-4C7E-A74C-8013F1060D8F}" type="slidenum">
              <a:rPr lang="fr-FR" smtClean="0"/>
              <a:pPr/>
              <a:t>‹N°›</a:t>
            </a:fld>
            <a:endParaRPr lang="fr-FR"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a:t>
            </a:fld>
            <a:endParaRPr lang="fr-F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D3FAD2-B5B6-4C59-887B-ABE727EA9943}" type="slidenum">
              <a:rPr lang="fr-FR"/>
              <a:pPr/>
              <a:t>10</a:t>
            </a:fld>
            <a:endParaRPr lang="fr-FR" dirty="0"/>
          </a:p>
        </p:txBody>
      </p:sp>
      <p:sp>
        <p:nvSpPr>
          <p:cNvPr id="80898" name="Rectangle 2"/>
          <p:cNvSpPr>
            <a:spLocks noGrp="1" noRot="1" noChangeAspect="1" noChangeArrowheads="1" noTextEdit="1"/>
          </p:cNvSpPr>
          <p:nvPr>
            <p:ph type="sldImg"/>
          </p:nvPr>
        </p:nvSpPr>
        <p:spPr>
          <a:xfrm>
            <a:off x="2897188" y="534988"/>
            <a:ext cx="3351212" cy="2513012"/>
          </a:xfrm>
          <a:ln w="12700" cap="flat">
            <a:solidFill>
              <a:schemeClr val="tx1"/>
            </a:solidFill>
          </a:ln>
        </p:spPr>
      </p:sp>
      <p:sp>
        <p:nvSpPr>
          <p:cNvPr id="80899" name="Rectangle 3"/>
          <p:cNvSpPr>
            <a:spLocks noGrp="1" noChangeArrowheads="1"/>
          </p:cNvSpPr>
          <p:nvPr>
            <p:ph type="body" idx="1"/>
          </p:nvPr>
        </p:nvSpPr>
        <p:spPr>
          <a:xfrm>
            <a:off x="1189395" y="3267442"/>
            <a:ext cx="6763103" cy="3066317"/>
          </a:xfrm>
          <a:noFill/>
          <a:ln/>
        </p:spPr>
        <p:txBody>
          <a:bodyPr lIns="88224" tIns="47155" rIns="88224" bIns="47155"/>
          <a:lstStyle/>
          <a:p>
            <a:r>
              <a:rPr lang="fr-FR" b="1" dirty="0">
                <a:cs typeface="Times New Roman" pitchFamily="18" charset="0"/>
              </a:rPr>
              <a:t>Variabilit</a:t>
            </a:r>
            <a:r>
              <a:rPr lang="fr-FR" b="1" dirty="0">
                <a:latin typeface="Times New Roman"/>
                <a:cs typeface="Times New Roman" pitchFamily="18" charset="0"/>
              </a:rPr>
              <a:t>é</a:t>
            </a:r>
            <a:r>
              <a:rPr lang="fr-FR" b="1" dirty="0">
                <a:cs typeface="Times New Roman" pitchFamily="18" charset="0"/>
              </a:rPr>
              <a:t> de l'irradiation</a:t>
            </a:r>
          </a:p>
          <a:p>
            <a:endParaRPr lang="fr-FR" dirty="0">
              <a:cs typeface="Times New Roman" pitchFamily="18" charset="0"/>
            </a:endParaRPr>
          </a:p>
          <a:p>
            <a:r>
              <a:rPr lang="fr-FR" b="1" dirty="0">
                <a:cs typeface="Times New Roman" pitchFamily="18" charset="0"/>
              </a:rPr>
              <a:t>L'irradiance solaire </a:t>
            </a:r>
            <a:r>
              <a:rPr lang="fr-FR" dirty="0">
                <a:cs typeface="Times New Roman" pitchFamily="18" charset="0"/>
              </a:rPr>
              <a:t>est la puissance du rayonnement solaire par unit</a:t>
            </a:r>
            <a:r>
              <a:rPr lang="fr-FR" dirty="0">
                <a:latin typeface="Times New Roman"/>
                <a:cs typeface="Times New Roman" pitchFamily="18" charset="0"/>
              </a:rPr>
              <a:t>é</a:t>
            </a:r>
            <a:r>
              <a:rPr lang="fr-FR" dirty="0">
                <a:cs typeface="Times New Roman" pitchFamily="18" charset="0"/>
              </a:rPr>
              <a:t> de surface. Elle s'exprime en W/m</a:t>
            </a:r>
            <a:r>
              <a:rPr lang="fr-FR" dirty="0">
                <a:latin typeface="Times New Roman"/>
                <a:cs typeface="Times New Roman" pitchFamily="18" charset="0"/>
              </a:rPr>
              <a:t>²</a:t>
            </a:r>
            <a:r>
              <a:rPr lang="fr-FR" dirty="0">
                <a:cs typeface="Times New Roman" pitchFamily="18" charset="0"/>
              </a:rPr>
              <a:t>.</a:t>
            </a:r>
            <a:endParaRPr lang="de-DE" dirty="0">
              <a:cs typeface="Times New Roman" pitchFamily="18" charset="0"/>
            </a:endParaRPr>
          </a:p>
          <a:p>
            <a:r>
              <a:rPr lang="fr-FR" b="1" dirty="0">
                <a:cs typeface="Times New Roman" pitchFamily="18" charset="0"/>
              </a:rPr>
              <a:t>L'irradiation solaire </a:t>
            </a:r>
            <a:r>
              <a:rPr lang="fr-FR" dirty="0">
                <a:cs typeface="Times New Roman" pitchFamily="18" charset="0"/>
              </a:rPr>
              <a:t>est l'</a:t>
            </a:r>
            <a:r>
              <a:rPr lang="fr-FR" dirty="0">
                <a:latin typeface="Times New Roman"/>
                <a:cs typeface="Times New Roman" pitchFamily="18" charset="0"/>
              </a:rPr>
              <a:t>é</a:t>
            </a:r>
            <a:r>
              <a:rPr lang="fr-FR" dirty="0">
                <a:cs typeface="Times New Roman" pitchFamily="18" charset="0"/>
              </a:rPr>
              <a:t>nergie du rayonnement solaire sur un intervalle de temps d</a:t>
            </a:r>
            <a:r>
              <a:rPr lang="fr-FR" dirty="0">
                <a:latin typeface="Times New Roman"/>
                <a:cs typeface="Times New Roman" pitchFamily="18" charset="0"/>
              </a:rPr>
              <a:t>é</a:t>
            </a:r>
            <a:r>
              <a:rPr lang="fr-FR" dirty="0">
                <a:cs typeface="Times New Roman" pitchFamily="18" charset="0"/>
              </a:rPr>
              <a:t>termin</a:t>
            </a:r>
            <a:r>
              <a:rPr lang="fr-FR" dirty="0">
                <a:latin typeface="Times New Roman"/>
                <a:cs typeface="Times New Roman" pitchFamily="18" charset="0"/>
              </a:rPr>
              <a:t>é</a:t>
            </a:r>
            <a:r>
              <a:rPr lang="fr-FR" dirty="0">
                <a:cs typeface="Times New Roman" pitchFamily="18" charset="0"/>
              </a:rPr>
              <a:t>. Elle s'exprime en J/m</a:t>
            </a:r>
            <a:r>
              <a:rPr lang="fr-FR" dirty="0">
                <a:latin typeface="Times New Roman"/>
                <a:cs typeface="Times New Roman" pitchFamily="18" charset="0"/>
              </a:rPr>
              <a:t>²</a:t>
            </a:r>
            <a:r>
              <a:rPr lang="fr-FR" dirty="0">
                <a:cs typeface="Times New Roman" pitchFamily="18" charset="0"/>
              </a:rPr>
              <a:t> et en kWh/m</a:t>
            </a:r>
            <a:r>
              <a:rPr lang="fr-FR" dirty="0">
                <a:latin typeface="Times New Roman"/>
                <a:cs typeface="Times New Roman" pitchFamily="18" charset="0"/>
              </a:rPr>
              <a:t>²</a:t>
            </a:r>
            <a:r>
              <a:rPr lang="fr-FR" dirty="0">
                <a:cs typeface="Times New Roman" pitchFamily="18" charset="0"/>
              </a:rPr>
              <a:t>. Entre </a:t>
            </a:r>
            <a:r>
              <a:rPr lang="fr-FR" b="1" dirty="0">
                <a:cs typeface="Times New Roman" pitchFamily="18" charset="0"/>
              </a:rPr>
              <a:t>une journ</a:t>
            </a:r>
            <a:r>
              <a:rPr lang="fr-FR" b="1" dirty="0">
                <a:latin typeface="Times New Roman"/>
                <a:cs typeface="Times New Roman" pitchFamily="18" charset="0"/>
              </a:rPr>
              <a:t>é</a:t>
            </a:r>
            <a:r>
              <a:rPr lang="fr-FR" b="1" dirty="0">
                <a:cs typeface="Times New Roman" pitchFamily="18" charset="0"/>
              </a:rPr>
              <a:t>e sans nuages et une journ</a:t>
            </a:r>
            <a:r>
              <a:rPr lang="fr-FR" b="1" dirty="0">
                <a:latin typeface="Times New Roman"/>
                <a:cs typeface="Times New Roman" pitchFamily="18" charset="0"/>
              </a:rPr>
              <a:t>é</a:t>
            </a:r>
            <a:r>
              <a:rPr lang="fr-FR" b="1" dirty="0">
                <a:cs typeface="Times New Roman" pitchFamily="18" charset="0"/>
              </a:rPr>
              <a:t>e avec ciel couvert, la quantit</a:t>
            </a:r>
            <a:r>
              <a:rPr lang="fr-FR" b="1" dirty="0">
                <a:latin typeface="Times New Roman"/>
                <a:cs typeface="Times New Roman" pitchFamily="18" charset="0"/>
              </a:rPr>
              <a:t>é</a:t>
            </a:r>
            <a:r>
              <a:rPr lang="fr-FR" b="1" dirty="0">
                <a:cs typeface="Times New Roman" pitchFamily="18" charset="0"/>
              </a:rPr>
              <a:t> d'</a:t>
            </a:r>
            <a:r>
              <a:rPr lang="fr-FR" b="1" dirty="0">
                <a:latin typeface="Times New Roman"/>
                <a:cs typeface="Times New Roman" pitchFamily="18" charset="0"/>
              </a:rPr>
              <a:t>é</a:t>
            </a:r>
            <a:r>
              <a:rPr lang="fr-FR" b="1" dirty="0">
                <a:cs typeface="Times New Roman" pitchFamily="18" charset="0"/>
              </a:rPr>
              <a:t>nergie incidente sur un plan donn</a:t>
            </a:r>
            <a:r>
              <a:rPr lang="fr-FR" b="1" dirty="0">
                <a:latin typeface="Times New Roman"/>
                <a:cs typeface="Times New Roman" pitchFamily="18" charset="0"/>
              </a:rPr>
              <a:t>é</a:t>
            </a:r>
            <a:r>
              <a:rPr lang="fr-FR" b="1" dirty="0">
                <a:cs typeface="Times New Roman" pitchFamily="18" charset="0"/>
              </a:rPr>
              <a:t> peut varier d'un facteur 4 </a:t>
            </a:r>
            <a:r>
              <a:rPr lang="fr-FR" b="1" dirty="0">
                <a:latin typeface="Times New Roman"/>
                <a:cs typeface="Times New Roman" pitchFamily="18" charset="0"/>
              </a:rPr>
              <a:t>à</a:t>
            </a:r>
            <a:r>
              <a:rPr lang="fr-FR" b="1" dirty="0">
                <a:cs typeface="Times New Roman" pitchFamily="18" charset="0"/>
              </a:rPr>
              <a:t> 5</a:t>
            </a:r>
            <a:r>
              <a:rPr lang="fr-FR" dirty="0">
                <a:cs typeface="Times New Roman" pitchFamily="18" charset="0"/>
              </a:rPr>
              <a:t>. Dans le deuxi</a:t>
            </a:r>
            <a:r>
              <a:rPr lang="fr-FR" dirty="0">
                <a:latin typeface="Times New Roman"/>
                <a:cs typeface="Times New Roman" pitchFamily="18" charset="0"/>
              </a:rPr>
              <a:t>è</a:t>
            </a:r>
            <a:r>
              <a:rPr lang="fr-FR" dirty="0">
                <a:cs typeface="Times New Roman" pitchFamily="18" charset="0"/>
              </a:rPr>
              <a:t>me cas, cette </a:t>
            </a:r>
            <a:r>
              <a:rPr lang="fr-FR" dirty="0">
                <a:latin typeface="Times New Roman"/>
                <a:cs typeface="Times New Roman" pitchFamily="18" charset="0"/>
              </a:rPr>
              <a:t>é</a:t>
            </a:r>
            <a:r>
              <a:rPr lang="fr-FR" dirty="0">
                <a:cs typeface="Times New Roman" pitchFamily="18" charset="0"/>
              </a:rPr>
              <a:t>nergie arrive uniquement sous forme diffuse, et la puissance atteinte ne permet en g</a:t>
            </a:r>
            <a:r>
              <a:rPr lang="fr-FR" dirty="0">
                <a:latin typeface="Times New Roman"/>
                <a:cs typeface="Times New Roman" pitchFamily="18" charset="0"/>
              </a:rPr>
              <a:t>é</a:t>
            </a:r>
            <a:r>
              <a:rPr lang="fr-FR" dirty="0">
                <a:cs typeface="Times New Roman" pitchFamily="18" charset="0"/>
              </a:rPr>
              <a:t>n</a:t>
            </a:r>
            <a:r>
              <a:rPr lang="fr-FR" dirty="0">
                <a:latin typeface="Times New Roman"/>
                <a:cs typeface="Times New Roman" pitchFamily="18" charset="0"/>
              </a:rPr>
              <a:t>é</a:t>
            </a:r>
            <a:r>
              <a:rPr lang="fr-FR" dirty="0">
                <a:cs typeface="Times New Roman" pitchFamily="18" charset="0"/>
              </a:rPr>
              <a:t>ral pas </a:t>
            </a:r>
            <a:r>
              <a:rPr lang="fr-FR" dirty="0">
                <a:latin typeface="Times New Roman"/>
                <a:cs typeface="Times New Roman" pitchFamily="18" charset="0"/>
              </a:rPr>
              <a:t>à</a:t>
            </a:r>
            <a:r>
              <a:rPr lang="fr-FR" dirty="0">
                <a:cs typeface="Times New Roman" pitchFamily="18" charset="0"/>
              </a:rPr>
              <a:t> un capteur thermique d'atteindre un niveau de temp</a:t>
            </a:r>
            <a:r>
              <a:rPr lang="fr-FR" dirty="0">
                <a:latin typeface="Times New Roman"/>
                <a:cs typeface="Times New Roman" pitchFamily="18" charset="0"/>
              </a:rPr>
              <a:t>é</a:t>
            </a:r>
            <a:r>
              <a:rPr lang="fr-FR" dirty="0">
                <a:cs typeface="Times New Roman" pitchFamily="18" charset="0"/>
              </a:rPr>
              <a:t>rature suffisant pour d</a:t>
            </a:r>
            <a:r>
              <a:rPr lang="fr-FR" dirty="0">
                <a:latin typeface="Times New Roman"/>
                <a:cs typeface="Times New Roman" pitchFamily="18" charset="0"/>
              </a:rPr>
              <a:t>é</a:t>
            </a:r>
            <a:r>
              <a:rPr lang="fr-FR" dirty="0">
                <a:cs typeface="Times New Roman" pitchFamily="18" charset="0"/>
              </a:rPr>
              <a:t>livrer une puissance utile.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La position du soleil dans le ciel est  fonction de la date ainsi que de la latitude de l’observateur.</a:t>
            </a:r>
          </a:p>
          <a:p>
            <a:r>
              <a:rPr lang="fr-FR" dirty="0" smtClean="0"/>
              <a:t>Latitude : permet de positionner un point sur terre dans l’axe nord sud avec pour  référence le plan équatorial donner en degrés </a:t>
            </a:r>
          </a:p>
          <a:p>
            <a:r>
              <a:rPr lang="fr-FR" dirty="0" smtClean="0"/>
              <a:t>Ex : perpignan 43° nord</a:t>
            </a:r>
          </a:p>
          <a:p>
            <a:r>
              <a:rPr lang="fr-FR" dirty="0" smtClean="0"/>
              <a:t>Distance angulaire d'un lieu par rapport au plan équatorial de référence</a:t>
            </a:r>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11</a:t>
            </a:fld>
            <a:endParaRPr lang="fr-F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0F2AC1-E191-4693-8D69-66838895B6A0}" type="slidenum">
              <a:rPr lang="fr-FR"/>
              <a:pPr/>
              <a:t>12</a:t>
            </a:fld>
            <a:endParaRPr lang="fr-FR" dirty="0"/>
          </a:p>
        </p:txBody>
      </p:sp>
      <p:sp>
        <p:nvSpPr>
          <p:cNvPr id="76802" name="Rectangle 2"/>
          <p:cNvSpPr>
            <a:spLocks noGrp="1" noRot="1" noChangeAspect="1" noChangeArrowheads="1" noTextEdit="1"/>
          </p:cNvSpPr>
          <p:nvPr>
            <p:ph type="sldImg"/>
          </p:nvPr>
        </p:nvSpPr>
        <p:spPr>
          <a:xfrm>
            <a:off x="2897188" y="534988"/>
            <a:ext cx="3351212" cy="2513012"/>
          </a:xfrm>
          <a:ln w="12700" cap="flat">
            <a:solidFill>
              <a:schemeClr val="tx1"/>
            </a:solidFill>
          </a:ln>
        </p:spPr>
      </p:sp>
      <p:sp>
        <p:nvSpPr>
          <p:cNvPr id="76803" name="Rectangle 3"/>
          <p:cNvSpPr>
            <a:spLocks noGrp="1" noChangeArrowheads="1"/>
          </p:cNvSpPr>
          <p:nvPr>
            <p:ph type="body" idx="1"/>
          </p:nvPr>
        </p:nvSpPr>
        <p:spPr>
          <a:xfrm>
            <a:off x="1189395" y="3267442"/>
            <a:ext cx="6763103" cy="3066317"/>
          </a:xfrm>
          <a:noFill/>
          <a:ln/>
        </p:spPr>
        <p:txBody>
          <a:bodyPr lIns="88224" tIns="47155" rIns="88224" bIns="47155"/>
          <a:lstStyle/>
          <a:p>
            <a:r>
              <a:rPr lang="fr-FR" b="1" dirty="0"/>
              <a:t>Repérage du soleil</a:t>
            </a:r>
          </a:p>
          <a:p>
            <a:r>
              <a:rPr lang="fr-FR" dirty="0"/>
              <a:t>Pour repérer la position du soleil dans le ciel, on utilise deux angles :</a:t>
            </a:r>
          </a:p>
          <a:p>
            <a:pPr>
              <a:buFontTx/>
              <a:buChar char="-"/>
            </a:pPr>
            <a:r>
              <a:rPr lang="fr-FR" dirty="0"/>
              <a:t>la hauteur h : angle entre la direction du soleil et sa projection sur le plan horizontal</a:t>
            </a:r>
          </a:p>
          <a:p>
            <a:pPr>
              <a:buFontTx/>
              <a:buChar char="-"/>
            </a:pPr>
            <a:r>
              <a:rPr lang="fr-FR" dirty="0"/>
              <a:t>L'azimut a : </a:t>
            </a:r>
            <a:r>
              <a:rPr lang="fr-FR" dirty="0" smtClean="0"/>
              <a:t>angle </a:t>
            </a:r>
            <a:r>
              <a:rPr lang="fr-FR" dirty="0"/>
              <a:t>entre cette projection et la direction du </a:t>
            </a:r>
            <a:r>
              <a:rPr lang="fr-FR" dirty="0" smtClean="0"/>
              <a:t>nord</a:t>
            </a:r>
            <a:endParaRPr lang="fr-F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975C80-773E-4ED9-8C00-3D7DD84DB1F8}" type="slidenum">
              <a:rPr lang="fr-FR"/>
              <a:pPr/>
              <a:t>13</a:t>
            </a:fld>
            <a:endParaRPr lang="fr-FR" dirty="0"/>
          </a:p>
        </p:txBody>
      </p:sp>
      <p:sp>
        <p:nvSpPr>
          <p:cNvPr id="78850" name="Rectangle 2"/>
          <p:cNvSpPr>
            <a:spLocks noGrp="1" noRot="1" noChangeAspect="1" noChangeArrowheads="1" noTextEdit="1"/>
          </p:cNvSpPr>
          <p:nvPr>
            <p:ph type="sldImg"/>
          </p:nvPr>
        </p:nvSpPr>
        <p:spPr>
          <a:xfrm>
            <a:off x="2897188" y="534988"/>
            <a:ext cx="3351212" cy="2513012"/>
          </a:xfrm>
          <a:ln w="12700" cap="flat">
            <a:solidFill>
              <a:schemeClr val="tx1"/>
            </a:solidFill>
          </a:ln>
        </p:spPr>
      </p:sp>
      <p:sp>
        <p:nvSpPr>
          <p:cNvPr id="78851" name="Rectangle 3"/>
          <p:cNvSpPr>
            <a:spLocks noGrp="1" noChangeArrowheads="1"/>
          </p:cNvSpPr>
          <p:nvPr>
            <p:ph type="body" idx="1"/>
          </p:nvPr>
        </p:nvSpPr>
        <p:spPr>
          <a:xfrm>
            <a:off x="1189395" y="3267442"/>
            <a:ext cx="6763103" cy="3066317"/>
          </a:xfrm>
          <a:noFill/>
          <a:ln/>
        </p:spPr>
        <p:txBody>
          <a:bodyPr lIns="88224" tIns="47155" rIns="88224" bIns="47155"/>
          <a:lstStyle/>
          <a:p>
            <a:endParaRPr lang="fr-F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975C80-773E-4ED9-8C00-3D7DD84DB1F8}" type="slidenum">
              <a:rPr lang="fr-FR"/>
              <a:pPr/>
              <a:t>14</a:t>
            </a:fld>
            <a:endParaRPr lang="fr-FR" dirty="0"/>
          </a:p>
        </p:txBody>
      </p:sp>
      <p:sp>
        <p:nvSpPr>
          <p:cNvPr id="78850" name="Rectangle 2"/>
          <p:cNvSpPr>
            <a:spLocks noGrp="1" noRot="1" noChangeAspect="1" noChangeArrowheads="1" noTextEdit="1"/>
          </p:cNvSpPr>
          <p:nvPr>
            <p:ph type="sldImg"/>
          </p:nvPr>
        </p:nvSpPr>
        <p:spPr>
          <a:xfrm>
            <a:off x="2897188" y="534988"/>
            <a:ext cx="3351212" cy="2513012"/>
          </a:xfrm>
          <a:ln w="12700" cap="flat">
            <a:solidFill>
              <a:schemeClr val="tx1"/>
            </a:solidFill>
          </a:ln>
        </p:spPr>
      </p:sp>
      <p:sp>
        <p:nvSpPr>
          <p:cNvPr id="78851" name="Rectangle 3"/>
          <p:cNvSpPr>
            <a:spLocks noGrp="1" noChangeArrowheads="1"/>
          </p:cNvSpPr>
          <p:nvPr>
            <p:ph type="body" idx="1"/>
          </p:nvPr>
        </p:nvSpPr>
        <p:spPr>
          <a:xfrm>
            <a:off x="1189395" y="3267442"/>
            <a:ext cx="6763103" cy="3066317"/>
          </a:xfrm>
          <a:noFill/>
          <a:ln/>
        </p:spPr>
        <p:txBody>
          <a:bodyPr lIns="88224" tIns="47155" rIns="88224" bIns="47155"/>
          <a:lstStyle/>
          <a:p>
            <a:endParaRPr lang="fr-F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975C80-773E-4ED9-8C00-3D7DD84DB1F8}" type="slidenum">
              <a:rPr lang="fr-FR"/>
              <a:pPr/>
              <a:t>15</a:t>
            </a:fld>
            <a:endParaRPr lang="fr-FR" dirty="0"/>
          </a:p>
        </p:txBody>
      </p:sp>
      <p:sp>
        <p:nvSpPr>
          <p:cNvPr id="78850" name="Rectangle 2"/>
          <p:cNvSpPr>
            <a:spLocks noGrp="1" noRot="1" noChangeAspect="1" noChangeArrowheads="1" noTextEdit="1"/>
          </p:cNvSpPr>
          <p:nvPr>
            <p:ph type="sldImg"/>
          </p:nvPr>
        </p:nvSpPr>
        <p:spPr>
          <a:xfrm>
            <a:off x="2897188" y="534988"/>
            <a:ext cx="3351212" cy="2513012"/>
          </a:xfrm>
          <a:ln w="12700" cap="flat">
            <a:solidFill>
              <a:schemeClr val="tx1"/>
            </a:solidFill>
          </a:ln>
        </p:spPr>
      </p:sp>
      <p:sp>
        <p:nvSpPr>
          <p:cNvPr id="78851" name="Rectangle 3"/>
          <p:cNvSpPr>
            <a:spLocks noGrp="1" noChangeArrowheads="1"/>
          </p:cNvSpPr>
          <p:nvPr>
            <p:ph type="body" idx="1"/>
          </p:nvPr>
        </p:nvSpPr>
        <p:spPr>
          <a:xfrm>
            <a:off x="1189395" y="3267442"/>
            <a:ext cx="6763103" cy="3066317"/>
          </a:xfrm>
          <a:noFill/>
          <a:ln/>
        </p:spPr>
        <p:txBody>
          <a:bodyPr lIns="88224" tIns="47155" rIns="88224" bIns="47155"/>
          <a:lstStyle/>
          <a:p>
            <a:r>
              <a:rPr lang="fr-FR" dirty="0" smtClean="0"/>
              <a:t>Lorsque </a:t>
            </a:r>
            <a:r>
              <a:rPr lang="fr-FR" dirty="0"/>
              <a:t>l’on veut utiliser l’énergie solaire à un endroit, il faut non seulement connaître l’ensoleillement du site, mais aussi déterminer quelle quantité d’énergie vont amputer les obstacles entre le soleil et ce site.</a:t>
            </a:r>
          </a:p>
          <a:p>
            <a:r>
              <a:rPr lang="fr-FR" dirty="0"/>
              <a:t>Il faut donc relever les masques à l’endroit où l’on désire implanter l’installation solaire. </a:t>
            </a:r>
          </a:p>
          <a:p>
            <a:r>
              <a:rPr lang="fr-FR" dirty="0"/>
              <a:t>Pour cela, il faut se munir d’une boussole et d’un clinomètre </a:t>
            </a:r>
            <a:r>
              <a:rPr lang="fr-FR" dirty="0" smtClean="0"/>
              <a:t>et </a:t>
            </a:r>
            <a:r>
              <a:rPr lang="fr-FR" dirty="0"/>
              <a:t>relever la hauteur angulaire et l’azimut de tous les obstacles potentiels.</a:t>
            </a:r>
          </a:p>
          <a:p>
            <a:r>
              <a:rPr lang="fr-FR" dirty="0"/>
              <a:t>Ces données, une fois reportées sur un graphe représentant la projection de la course fictive du soleil à l’endroit du site, permettront de déterminer les heures de lever et de coucher du soleil en fonction de la saison.. </a:t>
            </a:r>
          </a:p>
          <a:p>
            <a:endParaRPr lang="fr-F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975C80-773E-4ED9-8C00-3D7DD84DB1F8}" type="slidenum">
              <a:rPr lang="fr-FR"/>
              <a:pPr/>
              <a:t>16</a:t>
            </a:fld>
            <a:endParaRPr lang="fr-FR" dirty="0"/>
          </a:p>
        </p:txBody>
      </p:sp>
      <p:sp>
        <p:nvSpPr>
          <p:cNvPr id="78850" name="Rectangle 2"/>
          <p:cNvSpPr>
            <a:spLocks noGrp="1" noRot="1" noChangeAspect="1" noChangeArrowheads="1" noTextEdit="1"/>
          </p:cNvSpPr>
          <p:nvPr>
            <p:ph type="sldImg"/>
          </p:nvPr>
        </p:nvSpPr>
        <p:spPr>
          <a:xfrm>
            <a:off x="2897188" y="534988"/>
            <a:ext cx="3351212" cy="2513012"/>
          </a:xfrm>
          <a:ln w="12700" cap="flat">
            <a:solidFill>
              <a:schemeClr val="tx1"/>
            </a:solidFill>
          </a:ln>
        </p:spPr>
      </p:sp>
      <p:sp>
        <p:nvSpPr>
          <p:cNvPr id="78851" name="Rectangle 3"/>
          <p:cNvSpPr>
            <a:spLocks noGrp="1" noChangeArrowheads="1"/>
          </p:cNvSpPr>
          <p:nvPr>
            <p:ph type="body" idx="1"/>
          </p:nvPr>
        </p:nvSpPr>
        <p:spPr>
          <a:xfrm>
            <a:off x="1189395" y="3267442"/>
            <a:ext cx="6763103" cy="3066317"/>
          </a:xfrm>
          <a:noFill/>
          <a:ln/>
        </p:spPr>
        <p:txBody>
          <a:bodyPr lIns="88224" tIns="47155" rIns="88224" bIns="47155"/>
          <a:lstStyle/>
          <a:p>
            <a:endParaRPr lang="fr-F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975C80-773E-4ED9-8C00-3D7DD84DB1F8}" type="slidenum">
              <a:rPr lang="fr-FR"/>
              <a:pPr/>
              <a:t>17</a:t>
            </a:fld>
            <a:endParaRPr lang="fr-FR" dirty="0"/>
          </a:p>
        </p:txBody>
      </p:sp>
      <p:sp>
        <p:nvSpPr>
          <p:cNvPr id="78850" name="Rectangle 2"/>
          <p:cNvSpPr>
            <a:spLocks noGrp="1" noRot="1" noChangeAspect="1" noChangeArrowheads="1" noTextEdit="1"/>
          </p:cNvSpPr>
          <p:nvPr>
            <p:ph type="sldImg"/>
          </p:nvPr>
        </p:nvSpPr>
        <p:spPr>
          <a:xfrm>
            <a:off x="2897188" y="534988"/>
            <a:ext cx="3351212" cy="2513012"/>
          </a:xfrm>
          <a:ln w="12700" cap="flat">
            <a:solidFill>
              <a:schemeClr val="tx1"/>
            </a:solidFill>
          </a:ln>
        </p:spPr>
      </p:sp>
      <p:sp>
        <p:nvSpPr>
          <p:cNvPr id="78851" name="Rectangle 3"/>
          <p:cNvSpPr>
            <a:spLocks noGrp="1" noChangeArrowheads="1"/>
          </p:cNvSpPr>
          <p:nvPr>
            <p:ph type="body" idx="1"/>
          </p:nvPr>
        </p:nvSpPr>
        <p:spPr>
          <a:xfrm>
            <a:off x="1189395" y="3267442"/>
            <a:ext cx="6763103" cy="3066317"/>
          </a:xfrm>
          <a:noFill/>
          <a:ln/>
        </p:spPr>
        <p:txBody>
          <a:bodyPr lIns="88224" tIns="47155" rIns="88224" bIns="47155"/>
          <a:lstStyle/>
          <a:p>
            <a:endParaRPr lang="fr-F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24ECC7-C29E-43EB-AE4C-D6069D2B9AAA}" type="slidenum">
              <a:rPr lang="fr-FR"/>
              <a:pPr/>
              <a:t>18</a:t>
            </a:fld>
            <a:endParaRPr lang="fr-FR" dirty="0"/>
          </a:p>
        </p:txBody>
      </p:sp>
      <p:sp>
        <p:nvSpPr>
          <p:cNvPr id="178178" name="Rectangle 2"/>
          <p:cNvSpPr>
            <a:spLocks noGrp="1" noRot="1" noChangeAspect="1" noChangeArrowheads="1" noTextEdit="1"/>
          </p:cNvSpPr>
          <p:nvPr>
            <p:ph type="sldImg"/>
          </p:nvPr>
        </p:nvSpPr>
        <p:spPr>
          <a:ln/>
        </p:spPr>
      </p:sp>
      <p:sp>
        <p:nvSpPr>
          <p:cNvPr id="178179" name="Rectangle 3"/>
          <p:cNvSpPr>
            <a:spLocks noGrp="1" noChangeArrowheads="1"/>
          </p:cNvSpPr>
          <p:nvPr>
            <p:ph type="body" idx="1"/>
          </p:nvPr>
        </p:nvSpPr>
        <p:spPr/>
        <p:txBody>
          <a:bodyPr/>
          <a:lstStyle/>
          <a:p>
            <a:endParaRPr lang="fr-F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3D24BA-404F-479A-AB93-90E0E4B81C15}" type="slidenum">
              <a:rPr lang="fr-FR"/>
              <a:pPr/>
              <a:t>19</a:t>
            </a:fld>
            <a:endParaRPr lang="fr-FR" dirty="0"/>
          </a:p>
        </p:txBody>
      </p:sp>
      <p:sp>
        <p:nvSpPr>
          <p:cNvPr id="87042" name="Rectangle 2"/>
          <p:cNvSpPr>
            <a:spLocks noGrp="1" noRot="1" noChangeAspect="1" noChangeArrowheads="1" noTextEdit="1"/>
          </p:cNvSpPr>
          <p:nvPr>
            <p:ph type="sldImg"/>
          </p:nvPr>
        </p:nvSpPr>
        <p:spPr>
          <a:xfrm>
            <a:off x="2897188" y="534988"/>
            <a:ext cx="3351212" cy="2513012"/>
          </a:xfrm>
          <a:ln w="12700" cap="flat">
            <a:solidFill>
              <a:schemeClr val="tx1"/>
            </a:solidFill>
          </a:ln>
        </p:spPr>
      </p:sp>
      <p:sp>
        <p:nvSpPr>
          <p:cNvPr id="87043" name="Rectangle 3"/>
          <p:cNvSpPr>
            <a:spLocks noGrp="1" noChangeArrowheads="1"/>
          </p:cNvSpPr>
          <p:nvPr>
            <p:ph type="body" idx="1"/>
          </p:nvPr>
        </p:nvSpPr>
        <p:spPr>
          <a:xfrm>
            <a:off x="1189395" y="3267442"/>
            <a:ext cx="6763103" cy="3066317"/>
          </a:xfrm>
          <a:noFill/>
          <a:ln/>
        </p:spPr>
        <p:txBody>
          <a:bodyPr lIns="88224" tIns="47155" rIns="88224" bIns="47155"/>
          <a:lstStyle/>
          <a:p>
            <a:r>
              <a:rPr lang="fr-FR" b="1" dirty="0"/>
              <a:t>Les températures</a:t>
            </a:r>
          </a:p>
          <a:p>
            <a:endParaRPr lang="fr-FR" dirty="0"/>
          </a:p>
          <a:p>
            <a:r>
              <a:rPr lang="fr-FR" dirty="0"/>
              <a:t>Les besoins thermiques d'une installation solaire dépendent de la température d'eau froide (besoins en eau chaude sanitaire) et de la température extérieure (besoins en chauffage).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2</a:t>
            </a:fld>
            <a:endParaRPr lang="fr-F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A88739-D712-420B-A301-51C3EA293A53}" type="slidenum">
              <a:rPr lang="fr-FR"/>
              <a:pPr/>
              <a:t>20</a:t>
            </a:fld>
            <a:endParaRPr lang="fr-FR" dirty="0"/>
          </a:p>
        </p:txBody>
      </p:sp>
      <p:sp>
        <p:nvSpPr>
          <p:cNvPr id="89090" name="Rectangle 2"/>
          <p:cNvSpPr>
            <a:spLocks noGrp="1" noRot="1" noChangeAspect="1" noChangeArrowheads="1" noTextEdit="1"/>
          </p:cNvSpPr>
          <p:nvPr>
            <p:ph type="sldImg"/>
          </p:nvPr>
        </p:nvSpPr>
        <p:spPr>
          <a:xfrm>
            <a:off x="2860675" y="515938"/>
            <a:ext cx="3425825" cy="2568575"/>
          </a:xfrm>
          <a:ln w="12700"/>
        </p:spPr>
      </p:sp>
      <p:sp>
        <p:nvSpPr>
          <p:cNvPr id="89091" name="Rectangle 3"/>
          <p:cNvSpPr>
            <a:spLocks noGrp="1" noChangeArrowheads="1"/>
          </p:cNvSpPr>
          <p:nvPr>
            <p:ph type="body" idx="1"/>
          </p:nvPr>
        </p:nvSpPr>
        <p:spPr>
          <a:xfrm>
            <a:off x="1218919" y="3257550"/>
            <a:ext cx="6706163" cy="3086100"/>
          </a:xfrm>
          <a:noFill/>
          <a:ln/>
        </p:spPr>
        <p:txBody>
          <a:bodyPr lIns="88219" tIns="44109" rIns="88219" bIns="44109"/>
          <a:lstStyle/>
          <a:p>
            <a:pPr defTabSz="726262"/>
            <a:r>
              <a:rPr lang="fr-FR" b="1" dirty="0"/>
              <a:t>Les degrés-jours</a:t>
            </a:r>
            <a:endParaRPr lang="fr-FR" dirty="0"/>
          </a:p>
          <a:p>
            <a:pPr defTabSz="726262"/>
            <a:endParaRPr lang="fr-FR" dirty="0"/>
          </a:p>
          <a:p>
            <a:pPr defTabSz="726262"/>
            <a:r>
              <a:rPr lang="fr-FR" dirty="0"/>
              <a:t>Pour calculer les besoins de chauffage, on utilise les degrés-jours, qui sont obtenus en sommant pendant toute la durée de la période considérée (mois ou saison de chauffe) l'écart entre la température intérieure de référence et la température extérieure moyenne quotidienne. Si la référence est prise égale à 18 °C, on obtient les degrés-jours unifiés (DJU).</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C'est la température moyenne quotidienne minimale. La température de base est utilisée pour dimensionner les appareils de chauffage (émetteurs : convecteurs, radiateurs, planchers chauffants ; générateurs : chaudières). La puissance de ces appareils doit être suffisante pour maintenir la température intérieure à la valeur de consigne souhaitée lorsque la température extérieure est égale à la température de base. </a:t>
            </a:r>
          </a:p>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21</a:t>
            </a:fld>
            <a:endParaRPr lang="fr-F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22</a:t>
            </a:fld>
            <a:endParaRPr lang="fr-F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23</a:t>
            </a:fld>
            <a:endParaRPr lang="fr-F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24</a:t>
            </a:fld>
            <a:endParaRPr lang="fr-F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25</a:t>
            </a:fld>
            <a:endParaRPr lang="fr-F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26</a:t>
            </a:fld>
            <a:endParaRPr lang="fr-F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27</a:t>
            </a:fld>
            <a:endParaRPr lang="fr-F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28</a:t>
            </a:fld>
            <a:endParaRPr lang="fr-F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29</a:t>
            </a:fld>
            <a:endParaRPr lang="fr-F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Jusqu’à</a:t>
            </a:r>
            <a:r>
              <a:rPr lang="fr-FR" baseline="0" dirty="0" smtClean="0"/>
              <a:t> présent le potentiel d’utilisation de l’énergie solaire à été sous-évalué.</a:t>
            </a:r>
          </a:p>
          <a:p>
            <a:pPr marL="0" marR="0" indent="0" algn="l" defTabSz="914400" rtl="0" eaLnBrk="1" fontAlgn="auto" latinLnBrk="0" hangingPunct="1">
              <a:lnSpc>
                <a:spcPct val="100000"/>
              </a:lnSpc>
              <a:spcBef>
                <a:spcPts val="0"/>
              </a:spcBef>
              <a:spcAft>
                <a:spcPts val="0"/>
              </a:spcAft>
              <a:buClrTx/>
              <a:buSzTx/>
              <a:buFontTx/>
              <a:buNone/>
              <a:tabLst/>
              <a:defRPr/>
            </a:pPr>
            <a:r>
              <a:rPr lang="fr-FR" baseline="0" dirty="0" smtClean="0"/>
              <a:t>Toutefois l’</a:t>
            </a:r>
            <a:r>
              <a:rPr lang="fr-FR" dirty="0" smtClean="0"/>
              <a:t> Augmentation des prix de l’énergie ainsi que les conclusion du « grenelle de l’environnement » ouvre de grandes perspectives au solaire thermique.</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Dés 2020 tous les bâtiments neuf seront à « énergie positive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En conséquence</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Nous</a:t>
            </a:r>
            <a:r>
              <a:rPr lang="fr-FR" baseline="0" dirty="0" smtClean="0"/>
              <a:t> devrions passer d’un marché émergent à la généralisation d’</a:t>
            </a:r>
            <a:r>
              <a:rPr lang="fr-FR" baseline="0" dirty="0" err="1" smtClean="0"/>
              <a:t>instalation</a:t>
            </a:r>
            <a:r>
              <a:rPr lang="fr-FR" baseline="0" dirty="0" smtClean="0"/>
              <a:t> de type solaire thermique</a:t>
            </a: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3</a:t>
            </a:fld>
            <a:endParaRPr lang="fr-F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Jusqu’à</a:t>
            </a:r>
            <a:r>
              <a:rPr lang="fr-FR" baseline="0" dirty="0" smtClean="0"/>
              <a:t> présent le potentiel d’utilisation de l’énergie solaire à été sous-évalué.</a:t>
            </a:r>
          </a:p>
          <a:p>
            <a:pPr marL="0" marR="0" indent="0" algn="l" defTabSz="914400" rtl="0" eaLnBrk="1" fontAlgn="auto" latinLnBrk="0" hangingPunct="1">
              <a:lnSpc>
                <a:spcPct val="100000"/>
              </a:lnSpc>
              <a:spcBef>
                <a:spcPts val="0"/>
              </a:spcBef>
              <a:spcAft>
                <a:spcPts val="0"/>
              </a:spcAft>
              <a:buClrTx/>
              <a:buSzTx/>
              <a:buFontTx/>
              <a:buNone/>
              <a:tabLst/>
              <a:defRPr/>
            </a:pPr>
            <a:r>
              <a:rPr lang="fr-FR" baseline="0" dirty="0" smtClean="0"/>
              <a:t>Toutefois l’</a:t>
            </a:r>
            <a:r>
              <a:rPr lang="fr-FR" dirty="0" smtClean="0"/>
              <a:t> Augmentation des prix de l’énergie ainsi que les conclusion du « grenelle de l’environnement » ouvre de grandes perspectives au solaire thermique.</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Dés 2020 tous les bâtiments neuf seront à « énergie positive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En conséquence</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Nous</a:t>
            </a:r>
            <a:r>
              <a:rPr lang="fr-FR" baseline="0" dirty="0" smtClean="0"/>
              <a:t> devrions passer d’un marché émergent à la généralisation d’</a:t>
            </a:r>
            <a:r>
              <a:rPr lang="fr-FR" baseline="0" dirty="0" err="1" smtClean="0"/>
              <a:t>instalation</a:t>
            </a:r>
            <a:r>
              <a:rPr lang="fr-FR" baseline="0" dirty="0" smtClean="0"/>
              <a:t> de type solaire thermique</a:t>
            </a: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30</a:t>
            </a:fld>
            <a:endParaRPr lang="fr-FR"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D685BE-AC1F-4FE6-AD5B-942B9753F784}" type="slidenum">
              <a:rPr lang="fr-FR"/>
              <a:pPr/>
              <a:t>31</a:t>
            </a:fld>
            <a:endParaRPr lang="fr-FR"/>
          </a:p>
        </p:txBody>
      </p:sp>
      <p:sp>
        <p:nvSpPr>
          <p:cNvPr id="264194" name="Rectangle 2"/>
          <p:cNvSpPr>
            <a:spLocks noGrp="1" noRot="1" noChangeAspect="1" noChangeArrowheads="1" noTextEdit="1"/>
          </p:cNvSpPr>
          <p:nvPr>
            <p:ph type="sldImg"/>
          </p:nvPr>
        </p:nvSpPr>
        <p:spPr>
          <a:xfrm>
            <a:off x="2894013" y="534988"/>
            <a:ext cx="3351212" cy="2513012"/>
          </a:xfrm>
          <a:ln w="12700" cap="flat">
            <a:solidFill>
              <a:schemeClr val="tx1"/>
            </a:solidFill>
          </a:ln>
        </p:spPr>
      </p:sp>
      <p:sp>
        <p:nvSpPr>
          <p:cNvPr id="264195" name="Rectangle 3"/>
          <p:cNvSpPr>
            <a:spLocks noGrp="1" noChangeArrowheads="1"/>
          </p:cNvSpPr>
          <p:nvPr>
            <p:ph type="body" idx="1"/>
          </p:nvPr>
        </p:nvSpPr>
        <p:spPr>
          <a:xfrm>
            <a:off x="1189396" y="3266343"/>
            <a:ext cx="6763102" cy="3067417"/>
          </a:xfrm>
          <a:noFill/>
          <a:ln/>
        </p:spPr>
        <p:txBody>
          <a:bodyPr lIns="92555" tIns="49469" rIns="92555" bIns="49469"/>
          <a:lstStyle/>
          <a:p>
            <a:pPr eaLnBrk="0" hangingPunct="0">
              <a:spcBef>
                <a:spcPct val="50000"/>
              </a:spcBef>
            </a:pPr>
            <a:r>
              <a:rPr lang="fr-FR" b="1"/>
              <a:t>Le capteur plan vitré</a:t>
            </a:r>
          </a:p>
          <a:p>
            <a:pPr eaLnBrk="0" hangingPunct="0">
              <a:spcBef>
                <a:spcPct val="50000"/>
              </a:spcBef>
            </a:pPr>
            <a:r>
              <a:rPr lang="fr-FR"/>
              <a:t>Le capteur plan vitré reste le capteur le plus répandu. Il se compose : </a:t>
            </a:r>
          </a:p>
          <a:p>
            <a:pPr eaLnBrk="0" hangingPunct="0">
              <a:spcBef>
                <a:spcPct val="50000"/>
              </a:spcBef>
            </a:pPr>
            <a:r>
              <a:rPr lang="fr-FR"/>
              <a:t>- d’un </a:t>
            </a:r>
            <a:r>
              <a:rPr lang="fr-FR" u="sng"/>
              <a:t>élément absorbeur</a:t>
            </a:r>
            <a:r>
              <a:rPr lang="fr-FR"/>
              <a:t>, recouvert la plupart du temps d’un revêtement sélectif (le coefficient d’émissivité est alors beaucoup plus faible que pour une peinture noire classique, et le rendement du capteur est nettement meilleur), en contact avec des tubes de cuivre véhiculant le fluide caloporteur.</a:t>
            </a:r>
          </a:p>
          <a:p>
            <a:pPr eaLnBrk="0" hangingPunct="0">
              <a:spcBef>
                <a:spcPct val="50000"/>
              </a:spcBef>
            </a:pPr>
            <a:r>
              <a:rPr lang="fr-FR"/>
              <a:t>- d’un </a:t>
            </a:r>
            <a:r>
              <a:rPr lang="fr-FR" u="sng"/>
              <a:t>vitrage</a:t>
            </a:r>
            <a:r>
              <a:rPr lang="fr-FR"/>
              <a:t> pour favoriser l’effet de serre et réduire les pertes par convection. Le verre trempé a une très bonne résistance aux chocs (chute de grêle). L’ajout de couches d’oxydes métalliques permet d’obtenir des verres sélectifs qui retiennent d’autant mieux les infra-rouges (effet de serre). Il est possible d’obtenir des verres à haute transmission énergétique (t = 0,92) en éliminant la plupart des oxydes de fer lui donnant sa couleur verte. On utilise aussi des verres polis ou prismés qui réfléchissent moins les rayonnements dont les angles d’incidences sont supérieurs à 45°.</a:t>
            </a:r>
          </a:p>
          <a:p>
            <a:pPr eaLnBrk="0" hangingPunct="0">
              <a:spcBef>
                <a:spcPct val="50000"/>
              </a:spcBef>
            </a:pPr>
            <a:r>
              <a:rPr lang="fr-FR"/>
              <a:t>-d’un </a:t>
            </a:r>
            <a:r>
              <a:rPr lang="fr-FR" u="sng"/>
              <a:t>isolant</a:t>
            </a:r>
            <a:r>
              <a:rPr lang="fr-FR"/>
              <a:t> afin de limiter les pertes vers l’extérieur. Il faut que les produits utilisés résistent aux températures de</a:t>
            </a:r>
          </a:p>
          <a:p>
            <a:pPr eaLnBrk="0" hangingPunct="0">
              <a:spcBef>
                <a:spcPct val="50000"/>
              </a:spcBef>
            </a:pPr>
            <a:r>
              <a:rPr lang="fr-FR"/>
              <a:t>fonctionnement qui dépassent les 100°C dans certains cas, et peuvent même atteindre 150 à 180°C en cas de stagnation.</a:t>
            </a:r>
          </a:p>
          <a:p>
            <a:pPr eaLnBrk="0" hangingPunct="0">
              <a:spcBef>
                <a:spcPct val="50000"/>
              </a:spcBef>
            </a:pPr>
            <a:r>
              <a:rPr lang="fr-FR"/>
              <a:t>Pour ce qui est de la structure, ces éléments peuvent être enfermés dans un </a:t>
            </a:r>
            <a:r>
              <a:rPr lang="fr-FR" u="sng"/>
              <a:t>caisson</a:t>
            </a:r>
            <a:r>
              <a:rPr lang="fr-FR"/>
              <a:t> ou bien intégrés en toiture.</a:t>
            </a:r>
          </a:p>
          <a:p>
            <a:endParaRPr lang="fr-FR"/>
          </a:p>
          <a:p>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07EF11-7F14-452B-AE48-444D1BB600A9}" type="slidenum">
              <a:rPr lang="fr-FR"/>
              <a:pPr/>
              <a:t>32</a:t>
            </a:fld>
            <a:endParaRPr lang="fr-FR"/>
          </a:p>
        </p:txBody>
      </p:sp>
      <p:sp>
        <p:nvSpPr>
          <p:cNvPr id="266242" name="Rectangle 2"/>
          <p:cNvSpPr>
            <a:spLocks noGrp="1" noRot="1" noChangeAspect="1" noChangeArrowheads="1" noTextEdit="1"/>
          </p:cNvSpPr>
          <p:nvPr>
            <p:ph type="sldImg"/>
          </p:nvPr>
        </p:nvSpPr>
        <p:spPr>
          <a:xfrm>
            <a:off x="2894013" y="534988"/>
            <a:ext cx="3351212" cy="2513012"/>
          </a:xfrm>
          <a:ln w="12700" cap="flat">
            <a:solidFill>
              <a:schemeClr val="tx1"/>
            </a:solidFill>
          </a:ln>
        </p:spPr>
      </p:sp>
      <p:sp>
        <p:nvSpPr>
          <p:cNvPr id="266243" name="Rectangle 3"/>
          <p:cNvSpPr>
            <a:spLocks noGrp="1" noChangeArrowheads="1"/>
          </p:cNvSpPr>
          <p:nvPr>
            <p:ph type="body" idx="1"/>
          </p:nvPr>
        </p:nvSpPr>
        <p:spPr>
          <a:xfrm>
            <a:off x="1189396" y="3266343"/>
            <a:ext cx="6763102" cy="3067417"/>
          </a:xfrm>
          <a:noFill/>
          <a:ln/>
        </p:spPr>
        <p:txBody>
          <a:bodyPr lIns="92563" tIns="49474" rIns="92563" bIns="49474"/>
          <a:lstStyle/>
          <a:p>
            <a:pPr>
              <a:spcBef>
                <a:spcPct val="50000"/>
              </a:spcBef>
            </a:pPr>
            <a:r>
              <a:rPr lang="fr-FR" b="1"/>
              <a:t>Comment ça marche ?</a:t>
            </a:r>
          </a:p>
          <a:p>
            <a:pPr>
              <a:spcBef>
                <a:spcPct val="50000"/>
              </a:spcBef>
            </a:pPr>
            <a:endParaRPr lang="fr-FR" b="1"/>
          </a:p>
          <a:p>
            <a:pPr>
              <a:spcBef>
                <a:spcPct val="50000"/>
              </a:spcBef>
            </a:pPr>
            <a:r>
              <a:rPr lang="fr-FR"/>
              <a:t>Une partie de l'irradiation solaire qui arrive sur le vitrage traverse celui-ci pour atteindre l’absorbeur. Ce dernier s’échauffe et transmet la chaleur au fluide caloporteur qui circule dans les tubes.</a:t>
            </a:r>
          </a:p>
          <a:p>
            <a:pPr>
              <a:spcBef>
                <a:spcPct val="50000"/>
              </a:spcBef>
            </a:pPr>
            <a:r>
              <a:rPr lang="fr-FR"/>
              <a:t>Comme tout corps qui s’échauffe, l’absorbeur émet un rayonnement (en grande partie dans les infra-rouges) qui est d’une part absorbé par le vitrage, d’autre part réfléchi par le film placé sur l’isolant.</a:t>
            </a:r>
          </a:p>
          <a:p>
            <a:pPr>
              <a:spcBef>
                <a:spcPct val="50000"/>
              </a:spcBef>
            </a:pPr>
            <a:r>
              <a:rPr lang="fr-FR"/>
              <a:t>L’isolant a pour fonction de limiter les déperditions thermiques avec l’extérieur. En effet, le maximum d’énergie doit être transmise au fluide, il faut donc limiter les pertes avec l’environnement proche.</a:t>
            </a:r>
          </a:p>
          <a:p>
            <a:endParaRPr lang="fr-FR"/>
          </a:p>
          <a:p>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07EF11-7F14-452B-AE48-444D1BB600A9}" type="slidenum">
              <a:rPr lang="fr-FR"/>
              <a:pPr/>
              <a:t>33</a:t>
            </a:fld>
            <a:endParaRPr lang="fr-FR"/>
          </a:p>
        </p:txBody>
      </p:sp>
      <p:sp>
        <p:nvSpPr>
          <p:cNvPr id="266242" name="Rectangle 2"/>
          <p:cNvSpPr>
            <a:spLocks noGrp="1" noRot="1" noChangeAspect="1" noChangeArrowheads="1" noTextEdit="1"/>
          </p:cNvSpPr>
          <p:nvPr>
            <p:ph type="sldImg"/>
          </p:nvPr>
        </p:nvSpPr>
        <p:spPr>
          <a:xfrm>
            <a:off x="2894013" y="534988"/>
            <a:ext cx="3351212" cy="2513012"/>
          </a:xfrm>
          <a:ln w="12700" cap="flat">
            <a:solidFill>
              <a:schemeClr val="tx1"/>
            </a:solidFill>
          </a:ln>
        </p:spPr>
      </p:sp>
      <p:sp>
        <p:nvSpPr>
          <p:cNvPr id="266243" name="Rectangle 3"/>
          <p:cNvSpPr>
            <a:spLocks noGrp="1" noChangeArrowheads="1"/>
          </p:cNvSpPr>
          <p:nvPr>
            <p:ph type="body" idx="1"/>
          </p:nvPr>
        </p:nvSpPr>
        <p:spPr>
          <a:xfrm>
            <a:off x="1189396" y="3266343"/>
            <a:ext cx="6763102" cy="3067417"/>
          </a:xfrm>
          <a:noFill/>
          <a:ln/>
        </p:spPr>
        <p:txBody>
          <a:bodyPr lIns="92563" tIns="49474" rIns="92563" bIns="49474"/>
          <a:lstStyle/>
          <a:p>
            <a:pPr>
              <a:spcBef>
                <a:spcPct val="50000"/>
              </a:spcBef>
            </a:pPr>
            <a:r>
              <a:rPr lang="fr-FR" b="1"/>
              <a:t>Comment ça marche ?</a:t>
            </a:r>
          </a:p>
          <a:p>
            <a:pPr>
              <a:spcBef>
                <a:spcPct val="50000"/>
              </a:spcBef>
            </a:pPr>
            <a:endParaRPr lang="fr-FR" b="1"/>
          </a:p>
          <a:p>
            <a:pPr>
              <a:spcBef>
                <a:spcPct val="50000"/>
              </a:spcBef>
            </a:pPr>
            <a:r>
              <a:rPr lang="fr-FR"/>
              <a:t>Une partie de l'irradiation solaire qui arrive sur le vitrage traverse celui-ci pour atteindre l’absorbeur. Ce dernier s’échauffe et transmet la chaleur au fluide caloporteur qui circule dans les tubes.</a:t>
            </a:r>
          </a:p>
          <a:p>
            <a:pPr>
              <a:spcBef>
                <a:spcPct val="50000"/>
              </a:spcBef>
            </a:pPr>
            <a:r>
              <a:rPr lang="fr-FR"/>
              <a:t>Comme tout corps qui s’échauffe, l’absorbeur émet un rayonnement (en grande partie dans les infra-rouges) qui est d’une part absorbé par le vitrage, d’autre part réfléchi par le film placé sur l’isolant.</a:t>
            </a:r>
          </a:p>
          <a:p>
            <a:pPr>
              <a:spcBef>
                <a:spcPct val="50000"/>
              </a:spcBef>
            </a:pPr>
            <a:r>
              <a:rPr lang="fr-FR"/>
              <a:t>L’isolant a pour fonction de limiter les déperditions thermiques avec l’extérieur. En effet, le maximum d’énergie doit être transmise au fluide, il faut donc limiter les pertes avec l’environnement proche.</a:t>
            </a:r>
          </a:p>
          <a:p>
            <a:endParaRPr lang="fr-FR"/>
          </a:p>
          <a:p>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Jusqu’à</a:t>
            </a:r>
            <a:r>
              <a:rPr lang="fr-FR" baseline="0" dirty="0" smtClean="0"/>
              <a:t> présent le potentiel d’utilisation de l’énergie solaire à été sous-évalué.</a:t>
            </a:r>
          </a:p>
          <a:p>
            <a:pPr marL="0" marR="0" indent="0" algn="l" defTabSz="914400" rtl="0" eaLnBrk="1" fontAlgn="auto" latinLnBrk="0" hangingPunct="1">
              <a:lnSpc>
                <a:spcPct val="100000"/>
              </a:lnSpc>
              <a:spcBef>
                <a:spcPts val="0"/>
              </a:spcBef>
              <a:spcAft>
                <a:spcPts val="0"/>
              </a:spcAft>
              <a:buClrTx/>
              <a:buSzTx/>
              <a:buFontTx/>
              <a:buNone/>
              <a:tabLst/>
              <a:defRPr/>
            </a:pPr>
            <a:r>
              <a:rPr lang="fr-FR" baseline="0" dirty="0" smtClean="0"/>
              <a:t>Toutefois l’</a:t>
            </a:r>
            <a:r>
              <a:rPr lang="fr-FR" dirty="0" smtClean="0"/>
              <a:t> Augmentation des prix de l’énergie ainsi que les conclusion du « grenelle de l’environnement » ouvre de grandes perspectives au solaire thermique.</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Dés 2020 tous les bâtiments neuf seront à « énergie positive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En conséquence</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Nous</a:t>
            </a:r>
            <a:r>
              <a:rPr lang="fr-FR" baseline="0" dirty="0" smtClean="0"/>
              <a:t> devrions passer d’un marché émergent à la généralisation d’</a:t>
            </a:r>
            <a:r>
              <a:rPr lang="fr-FR" baseline="0" dirty="0" err="1" smtClean="0"/>
              <a:t>instalation</a:t>
            </a:r>
            <a:r>
              <a:rPr lang="fr-FR" baseline="0" dirty="0" smtClean="0"/>
              <a:t> de type solaire thermique</a:t>
            </a: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34</a:t>
            </a:fld>
            <a:endParaRPr lang="fr-FR"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Jusqu’à</a:t>
            </a:r>
            <a:r>
              <a:rPr lang="fr-FR" baseline="0" dirty="0" smtClean="0"/>
              <a:t> présent le potentiel d’utilisation de l’énergie solaire à été sous-évalué.</a:t>
            </a:r>
          </a:p>
          <a:p>
            <a:pPr marL="0" marR="0" indent="0" algn="l" defTabSz="914400" rtl="0" eaLnBrk="1" fontAlgn="auto" latinLnBrk="0" hangingPunct="1">
              <a:lnSpc>
                <a:spcPct val="100000"/>
              </a:lnSpc>
              <a:spcBef>
                <a:spcPts val="0"/>
              </a:spcBef>
              <a:spcAft>
                <a:spcPts val="0"/>
              </a:spcAft>
              <a:buClrTx/>
              <a:buSzTx/>
              <a:buFontTx/>
              <a:buNone/>
              <a:tabLst/>
              <a:defRPr/>
            </a:pPr>
            <a:r>
              <a:rPr lang="fr-FR" baseline="0" dirty="0" smtClean="0"/>
              <a:t>Toutefois l’</a:t>
            </a:r>
            <a:r>
              <a:rPr lang="fr-FR" dirty="0" smtClean="0"/>
              <a:t> Augmentation des prix de l’énergie ainsi que les conclusion du « grenelle de l’environnement » ouvre de grandes perspectives au solaire thermique.</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Dés 2020 tous les bâtiments neuf seront à « énergie positive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En conséquence</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Nous</a:t>
            </a:r>
            <a:r>
              <a:rPr lang="fr-FR" baseline="0" dirty="0" smtClean="0"/>
              <a:t> devrions passer d’un marché émergent à la généralisation d’</a:t>
            </a:r>
            <a:r>
              <a:rPr lang="fr-FR" baseline="0" dirty="0" err="1" smtClean="0"/>
              <a:t>instalation</a:t>
            </a:r>
            <a:r>
              <a:rPr lang="fr-FR" baseline="0" dirty="0" smtClean="0"/>
              <a:t> de type solaire thermique</a:t>
            </a: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35</a:t>
            </a:fld>
            <a:endParaRPr lang="fr-FR"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Jusqu’à</a:t>
            </a:r>
            <a:r>
              <a:rPr lang="fr-FR" baseline="0" dirty="0" smtClean="0"/>
              <a:t> présent le potentiel d’utilisation de l’énergie solaire à été sous-évalué.</a:t>
            </a:r>
          </a:p>
          <a:p>
            <a:pPr marL="0" marR="0" indent="0" algn="l" defTabSz="914400" rtl="0" eaLnBrk="1" fontAlgn="auto" latinLnBrk="0" hangingPunct="1">
              <a:lnSpc>
                <a:spcPct val="100000"/>
              </a:lnSpc>
              <a:spcBef>
                <a:spcPts val="0"/>
              </a:spcBef>
              <a:spcAft>
                <a:spcPts val="0"/>
              </a:spcAft>
              <a:buClrTx/>
              <a:buSzTx/>
              <a:buFontTx/>
              <a:buNone/>
              <a:tabLst/>
              <a:defRPr/>
            </a:pPr>
            <a:r>
              <a:rPr lang="fr-FR" baseline="0" dirty="0" smtClean="0"/>
              <a:t>Toutefois l’</a:t>
            </a:r>
            <a:r>
              <a:rPr lang="fr-FR" dirty="0" smtClean="0"/>
              <a:t> Augmentation des prix de l’énergie ainsi que les conclusion du « grenelle de l’environnement » ouvre de grandes perspectives au solaire thermique.</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Dés 2020 tous les bâtiments neuf seront à « énergie positive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En conséquence</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Nous</a:t>
            </a:r>
            <a:r>
              <a:rPr lang="fr-FR" baseline="0" dirty="0" smtClean="0"/>
              <a:t> devrions passer d’un marché émergent à la généralisation d’</a:t>
            </a:r>
            <a:r>
              <a:rPr lang="fr-FR" baseline="0" dirty="0" err="1" smtClean="0"/>
              <a:t>instalation</a:t>
            </a:r>
            <a:r>
              <a:rPr lang="fr-FR" baseline="0" dirty="0" smtClean="0"/>
              <a:t> de type solaire thermique</a:t>
            </a: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36</a:t>
            </a:fld>
            <a:endParaRPr lang="fr-FR"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Jusqu’à</a:t>
            </a:r>
            <a:r>
              <a:rPr lang="fr-FR" baseline="0" dirty="0" smtClean="0"/>
              <a:t> présent le potentiel d’utilisation de l’énergie solaire à été sous-évalué.</a:t>
            </a:r>
          </a:p>
          <a:p>
            <a:pPr marL="0" marR="0" indent="0" algn="l" defTabSz="914400" rtl="0" eaLnBrk="1" fontAlgn="auto" latinLnBrk="0" hangingPunct="1">
              <a:lnSpc>
                <a:spcPct val="100000"/>
              </a:lnSpc>
              <a:spcBef>
                <a:spcPts val="0"/>
              </a:spcBef>
              <a:spcAft>
                <a:spcPts val="0"/>
              </a:spcAft>
              <a:buClrTx/>
              <a:buSzTx/>
              <a:buFontTx/>
              <a:buNone/>
              <a:tabLst/>
              <a:defRPr/>
            </a:pPr>
            <a:r>
              <a:rPr lang="fr-FR" baseline="0" dirty="0" smtClean="0"/>
              <a:t>Toutefois l’</a:t>
            </a:r>
            <a:r>
              <a:rPr lang="fr-FR" dirty="0" smtClean="0"/>
              <a:t> Augmentation des prix de l’énergie ainsi que les conclusion du « grenelle de l’environnement » ouvre de grandes perspectives au solaire thermique.</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Dés 2020 tous les bâtiments neuf seront à « énergie positive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En conséquence</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Nous</a:t>
            </a:r>
            <a:r>
              <a:rPr lang="fr-FR" baseline="0" dirty="0" smtClean="0"/>
              <a:t> devrions passer d’un marché émergent à la généralisation d’</a:t>
            </a:r>
            <a:r>
              <a:rPr lang="fr-FR" baseline="0" dirty="0" err="1" smtClean="0"/>
              <a:t>instalation</a:t>
            </a:r>
            <a:r>
              <a:rPr lang="fr-FR" baseline="0" dirty="0" smtClean="0"/>
              <a:t> de type solaire thermique</a:t>
            </a: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37</a:t>
            </a:fld>
            <a:endParaRPr lang="fr-FR"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Jusqu’à</a:t>
            </a:r>
            <a:r>
              <a:rPr lang="fr-FR" baseline="0" dirty="0" smtClean="0"/>
              <a:t> présent le potentiel d’utilisation de l’énergie solaire à été sous-évalué.</a:t>
            </a:r>
          </a:p>
          <a:p>
            <a:pPr marL="0" marR="0" indent="0" algn="l" defTabSz="914400" rtl="0" eaLnBrk="1" fontAlgn="auto" latinLnBrk="0" hangingPunct="1">
              <a:lnSpc>
                <a:spcPct val="100000"/>
              </a:lnSpc>
              <a:spcBef>
                <a:spcPts val="0"/>
              </a:spcBef>
              <a:spcAft>
                <a:spcPts val="0"/>
              </a:spcAft>
              <a:buClrTx/>
              <a:buSzTx/>
              <a:buFontTx/>
              <a:buNone/>
              <a:tabLst/>
              <a:defRPr/>
            </a:pPr>
            <a:r>
              <a:rPr lang="fr-FR" baseline="0" dirty="0" smtClean="0"/>
              <a:t>Toutefois l’</a:t>
            </a:r>
            <a:r>
              <a:rPr lang="fr-FR" dirty="0" smtClean="0"/>
              <a:t> Augmentation des prix de l’énergie ainsi que les conclusion du « grenelle de l’environnement » ouvre de grandes perspectives au solaire thermique.</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Dés 2020 tous les bâtiments neuf seront à « énergie positive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En conséquence</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Nous</a:t>
            </a:r>
            <a:r>
              <a:rPr lang="fr-FR" baseline="0" dirty="0" smtClean="0"/>
              <a:t> devrions passer d’un marché émergent à la généralisation d’</a:t>
            </a:r>
            <a:r>
              <a:rPr lang="fr-FR" baseline="0" dirty="0" err="1" smtClean="0"/>
              <a:t>instalation</a:t>
            </a:r>
            <a:r>
              <a:rPr lang="fr-FR" baseline="0" dirty="0" smtClean="0"/>
              <a:t> de type solaire thermique</a:t>
            </a: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38</a:t>
            </a:fld>
            <a:endParaRPr lang="fr-FR"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Jusqu’à</a:t>
            </a:r>
            <a:r>
              <a:rPr lang="fr-FR" baseline="0" dirty="0" smtClean="0"/>
              <a:t> présent le potentiel d’utilisation de l’énergie solaire à été sous-évalué.</a:t>
            </a:r>
          </a:p>
          <a:p>
            <a:pPr marL="0" marR="0" indent="0" algn="l" defTabSz="914400" rtl="0" eaLnBrk="1" fontAlgn="auto" latinLnBrk="0" hangingPunct="1">
              <a:lnSpc>
                <a:spcPct val="100000"/>
              </a:lnSpc>
              <a:spcBef>
                <a:spcPts val="0"/>
              </a:spcBef>
              <a:spcAft>
                <a:spcPts val="0"/>
              </a:spcAft>
              <a:buClrTx/>
              <a:buSzTx/>
              <a:buFontTx/>
              <a:buNone/>
              <a:tabLst/>
              <a:defRPr/>
            </a:pPr>
            <a:r>
              <a:rPr lang="fr-FR" baseline="0" dirty="0" smtClean="0"/>
              <a:t>Toutefois l’</a:t>
            </a:r>
            <a:r>
              <a:rPr lang="fr-FR" dirty="0" smtClean="0"/>
              <a:t> Augmentation des prix de l’énergie ainsi que les conclusion du « grenelle de l’environnement » ouvre de grandes perspectives au solaire thermique.</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Dés 2020 tous les bâtiments neuf seront à « énergie positive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En conséquence</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Nous</a:t>
            </a:r>
            <a:r>
              <a:rPr lang="fr-FR" baseline="0" dirty="0" smtClean="0"/>
              <a:t> devrions passer d’un marché émergent à la généralisation d’</a:t>
            </a:r>
            <a:r>
              <a:rPr lang="fr-FR" baseline="0" dirty="0" err="1" smtClean="0"/>
              <a:t>instalation</a:t>
            </a:r>
            <a:r>
              <a:rPr lang="fr-FR" baseline="0" dirty="0" smtClean="0"/>
              <a:t> de type solaire thermique</a:t>
            </a: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39</a:t>
            </a:fld>
            <a:endParaRPr lang="fr-F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4</a:t>
            </a:fld>
            <a:endParaRPr lang="fr-FR"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40</a:t>
            </a:fld>
            <a:endParaRPr lang="fr-FR"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41</a:t>
            </a:fld>
            <a:endParaRPr lang="fr-FR"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42</a:t>
            </a:fld>
            <a:endParaRPr lang="fr-FR"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43</a:t>
            </a:fld>
            <a:endParaRPr lang="fr-FR"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44</a:t>
            </a:fld>
            <a:endParaRPr lang="fr-FR"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45</a:t>
            </a:fld>
            <a:endParaRPr lang="fr-FR"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46</a:t>
            </a:fld>
            <a:endParaRPr lang="fr-F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02AF63-0B1D-4176-A4AB-75CF9C9F9AA5}" type="slidenum">
              <a:rPr lang="fr-FR"/>
              <a:pPr/>
              <a:t>5</a:t>
            </a:fld>
            <a:endParaRPr lang="fr-FR" dirty="0"/>
          </a:p>
        </p:txBody>
      </p:sp>
      <p:sp>
        <p:nvSpPr>
          <p:cNvPr id="52226" name="Rectangle 2"/>
          <p:cNvSpPr>
            <a:spLocks noGrp="1" noChangeArrowheads="1"/>
          </p:cNvSpPr>
          <p:nvPr>
            <p:ph type="body" idx="1"/>
          </p:nvPr>
        </p:nvSpPr>
        <p:spPr>
          <a:xfrm>
            <a:off x="1218920" y="3432298"/>
            <a:ext cx="6938136" cy="2721219"/>
          </a:xfrm>
          <a:noFill/>
          <a:ln/>
        </p:spPr>
        <p:txBody>
          <a:bodyPr lIns="86704" tIns="47155" rIns="86704" bIns="47155"/>
          <a:lstStyle/>
          <a:p>
            <a:r>
              <a:rPr lang="fr-FR" b="1" dirty="0"/>
              <a:t>Le soleil</a:t>
            </a:r>
          </a:p>
          <a:p>
            <a:r>
              <a:rPr lang="fr-FR" dirty="0"/>
              <a:t>Le soleil est un énorme réacteur </a:t>
            </a:r>
            <a:r>
              <a:rPr lang="fr-FR" dirty="0" smtClean="0"/>
              <a:t>thermonucléaire.</a:t>
            </a:r>
          </a:p>
          <a:p>
            <a:r>
              <a:rPr lang="fr-FR" dirty="0" smtClean="0"/>
              <a:t>L'énergie </a:t>
            </a:r>
            <a:r>
              <a:rPr lang="fr-FR" dirty="0"/>
              <a:t>qu'il envoie dans toutes les directions est </a:t>
            </a:r>
            <a:r>
              <a:rPr lang="fr-FR" dirty="0" smtClean="0"/>
              <a:t>énorme </a:t>
            </a:r>
            <a:r>
              <a:rPr lang="fr-FR" dirty="0"/>
              <a:t>(environ 10 000 fois les besoins terrestres), mais malheureusement assez diluée, puisque la puissance maximale reçue à l'extérieur de l'atmosphère sur une surface d'un mètre carré </a:t>
            </a:r>
            <a:r>
              <a:rPr lang="fr-FR" dirty="0" smtClean="0"/>
              <a:t>est </a:t>
            </a:r>
            <a:r>
              <a:rPr lang="fr-FR" dirty="0"/>
              <a:t>au maximum d'environ 1350 </a:t>
            </a:r>
            <a:r>
              <a:rPr lang="fr-FR" dirty="0" smtClean="0"/>
              <a:t>W</a:t>
            </a:r>
            <a:endParaRPr lang="fr-FR" dirty="0"/>
          </a:p>
          <a:p>
            <a:endParaRPr lang="fr-FR" dirty="0"/>
          </a:p>
          <a:p>
            <a:r>
              <a:rPr lang="fr-FR" dirty="0"/>
              <a:t>Pour récupérer une quantité d'énergie importante, il faut donc nécessairement augmenter la surface qui intercepte le flux solaire. Concentrer le rayonnement solaire n'augmente pas la puissance ou l'énergie récupérés, mais seulement le niveau de température pouvant être atteint.</a:t>
            </a:r>
          </a:p>
        </p:txBody>
      </p:sp>
      <p:sp>
        <p:nvSpPr>
          <p:cNvPr id="52227" name="Rectangle 3"/>
          <p:cNvSpPr>
            <a:spLocks noGrp="1" noRot="1" noChangeAspect="1" noChangeArrowheads="1" noTextEdit="1"/>
          </p:cNvSpPr>
          <p:nvPr>
            <p:ph type="sldImg"/>
          </p:nvPr>
        </p:nvSpPr>
        <p:spPr>
          <a:xfrm>
            <a:off x="3052763" y="474663"/>
            <a:ext cx="3216275" cy="2413000"/>
          </a:xfrm>
          <a:ln w="12700" cap="flat">
            <a:solidFill>
              <a:schemeClr val="tx1"/>
            </a:solidFill>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6629D4-907E-4BAA-B48B-3555E2A6B9AC}" type="slidenum">
              <a:rPr lang="fr-FR"/>
              <a:pPr/>
              <a:t>6</a:t>
            </a:fld>
            <a:endParaRPr lang="fr-FR" dirty="0"/>
          </a:p>
        </p:txBody>
      </p:sp>
      <p:sp>
        <p:nvSpPr>
          <p:cNvPr id="60418" name="Rectangle 2"/>
          <p:cNvSpPr>
            <a:spLocks noGrp="1" noRot="1" noChangeAspect="1" noChangeArrowheads="1" noTextEdit="1"/>
          </p:cNvSpPr>
          <p:nvPr>
            <p:ph type="sldImg"/>
          </p:nvPr>
        </p:nvSpPr>
        <p:spPr>
          <a:xfrm>
            <a:off x="2897188" y="534988"/>
            <a:ext cx="3351212" cy="2513012"/>
          </a:xfrm>
          <a:ln w="12700" cap="flat">
            <a:solidFill>
              <a:schemeClr val="tx1"/>
            </a:solidFill>
          </a:ln>
        </p:spPr>
      </p:sp>
      <p:sp>
        <p:nvSpPr>
          <p:cNvPr id="60419" name="Rectangle 3"/>
          <p:cNvSpPr>
            <a:spLocks noGrp="1" noChangeArrowheads="1"/>
          </p:cNvSpPr>
          <p:nvPr>
            <p:ph type="body" idx="1"/>
          </p:nvPr>
        </p:nvSpPr>
        <p:spPr>
          <a:xfrm>
            <a:off x="1189395" y="3267442"/>
            <a:ext cx="6763103" cy="3066317"/>
          </a:xfrm>
          <a:noFill/>
          <a:ln/>
        </p:spPr>
        <p:txBody>
          <a:bodyPr lIns="88224" tIns="47155" rIns="88224" bIns="47155"/>
          <a:lstStyle/>
          <a:p>
            <a:r>
              <a:rPr lang="fr-FR" b="1" dirty="0"/>
              <a:t>Le rayonnement solaire</a:t>
            </a:r>
          </a:p>
          <a:p>
            <a:r>
              <a:rPr lang="fr-FR" dirty="0" smtClean="0"/>
              <a:t>Une partie du rayonnement émis depuis le soleil est filtré par l’atmosphère</a:t>
            </a:r>
          </a:p>
          <a:p>
            <a:r>
              <a:rPr lang="fr-FR" dirty="0" smtClean="0"/>
              <a:t>les molécules d’ozone absorbent une partie des ultra violet</a:t>
            </a:r>
          </a:p>
          <a:p>
            <a:r>
              <a:rPr lang="fr-FR" dirty="0" smtClean="0"/>
              <a:t>Irradiance : puissance par unité de surface W/m²</a:t>
            </a:r>
          </a:p>
          <a:p>
            <a:r>
              <a:rPr lang="fr-FR" dirty="0" smtClean="0"/>
              <a:t>Irradiation : énergie par unité de surface J/m² KWh/m²</a:t>
            </a:r>
            <a:endParaRPr lang="fr-F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6629D4-907E-4BAA-B48B-3555E2A6B9AC}" type="slidenum">
              <a:rPr lang="fr-FR"/>
              <a:pPr/>
              <a:t>7</a:t>
            </a:fld>
            <a:endParaRPr lang="fr-FR" dirty="0"/>
          </a:p>
        </p:txBody>
      </p:sp>
      <p:sp>
        <p:nvSpPr>
          <p:cNvPr id="60418" name="Rectangle 2"/>
          <p:cNvSpPr>
            <a:spLocks noGrp="1" noRot="1" noChangeAspect="1" noChangeArrowheads="1" noTextEdit="1"/>
          </p:cNvSpPr>
          <p:nvPr>
            <p:ph type="sldImg"/>
          </p:nvPr>
        </p:nvSpPr>
        <p:spPr>
          <a:xfrm>
            <a:off x="2897188" y="534988"/>
            <a:ext cx="3351212" cy="2513012"/>
          </a:xfrm>
          <a:ln w="12700" cap="flat">
            <a:solidFill>
              <a:schemeClr val="tx1"/>
            </a:solidFill>
          </a:ln>
        </p:spPr>
      </p:sp>
      <p:sp>
        <p:nvSpPr>
          <p:cNvPr id="60419" name="Rectangle 3"/>
          <p:cNvSpPr>
            <a:spLocks noGrp="1" noChangeArrowheads="1"/>
          </p:cNvSpPr>
          <p:nvPr>
            <p:ph type="body" idx="1"/>
          </p:nvPr>
        </p:nvSpPr>
        <p:spPr>
          <a:xfrm>
            <a:off x="1189395" y="3267442"/>
            <a:ext cx="6763103" cy="3066317"/>
          </a:xfrm>
          <a:noFill/>
          <a:ln/>
        </p:spPr>
        <p:txBody>
          <a:bodyPr lIns="88224" tIns="47155" rIns="88224" bIns="47155"/>
          <a:lstStyle/>
          <a:p>
            <a:endParaRPr lang="fr-FR" dirty="0"/>
          </a:p>
          <a:p>
            <a:endParaRPr lang="fr-F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1B251E-7DE1-4171-A056-0A149762AAD8}" type="slidenum">
              <a:rPr lang="fr-FR"/>
              <a:pPr/>
              <a:t>8</a:t>
            </a:fld>
            <a:endParaRPr lang="fr-FR" dirty="0"/>
          </a:p>
        </p:txBody>
      </p:sp>
      <p:sp>
        <p:nvSpPr>
          <p:cNvPr id="74754" name="Rectangle 2"/>
          <p:cNvSpPr>
            <a:spLocks noGrp="1" noRot="1" noChangeAspect="1" noChangeArrowheads="1" noTextEdit="1"/>
          </p:cNvSpPr>
          <p:nvPr>
            <p:ph type="sldImg"/>
          </p:nvPr>
        </p:nvSpPr>
        <p:spPr>
          <a:xfrm>
            <a:off x="2897188" y="534988"/>
            <a:ext cx="3351212" cy="2513012"/>
          </a:xfrm>
          <a:ln w="12700" cap="flat">
            <a:solidFill>
              <a:schemeClr val="tx1"/>
            </a:solidFill>
          </a:ln>
        </p:spPr>
      </p:sp>
      <p:sp>
        <p:nvSpPr>
          <p:cNvPr id="74755" name="Rectangle 3"/>
          <p:cNvSpPr>
            <a:spLocks noGrp="1" noChangeArrowheads="1"/>
          </p:cNvSpPr>
          <p:nvPr>
            <p:ph type="body" idx="1"/>
          </p:nvPr>
        </p:nvSpPr>
        <p:spPr>
          <a:xfrm>
            <a:off x="1189395" y="3267442"/>
            <a:ext cx="6763103" cy="3066317"/>
          </a:xfrm>
          <a:noFill/>
          <a:ln/>
        </p:spPr>
        <p:txBody>
          <a:bodyPr lIns="88224" tIns="47155" rIns="88224" bIns="47155"/>
          <a:lstStyle/>
          <a:p>
            <a:r>
              <a:rPr lang="fr-FR" dirty="0" smtClean="0"/>
              <a:t>La </a:t>
            </a:r>
            <a:r>
              <a:rPr lang="fr-FR" dirty="0"/>
              <a:t>carte d’ensoleillement de la France nous montre, et ce n’est pas une grande surprise, que le soleil se montre plus volontiers dans le sud du pays que dans le nord. Le nombre d’heures d’ensoleillement annuel varie de 1 700 h à 2 800 h sur l’ensemble du pays.</a:t>
            </a:r>
          </a:p>
          <a:p>
            <a:r>
              <a:rPr lang="fr-FR" dirty="0"/>
              <a:t>Cette carte définit des grandes zones et ne prend pas en compte les microclimats locaux (zone de brouillard régulier, vent côtier, ensoleillement d’altitude en hiver,...)</a:t>
            </a:r>
          </a:p>
          <a:p>
            <a:r>
              <a:rPr lang="fr-FR" dirty="0"/>
              <a:t>On remarque par contre l’influence essentiellement du Mistral qui dégage les nuages sur son passage dans le couloir rhodanien.</a:t>
            </a:r>
          </a:p>
          <a:p>
            <a:endParaRPr lang="fr-FR" dirty="0"/>
          </a:p>
          <a:p>
            <a:r>
              <a:rPr lang="fr-FR" dirty="0" smtClean="0"/>
              <a:t>Heliographes</a:t>
            </a:r>
            <a:endParaRPr lang="fr-FR" dirty="0"/>
          </a:p>
          <a:p>
            <a:endParaRPr lang="fr-FR" dirty="0"/>
          </a:p>
          <a:p>
            <a:endParaRPr lang="fr-F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5E6B75-F5E9-4613-8D55-049B3C7B0ADD}" type="slidenum">
              <a:rPr lang="fr-FR"/>
              <a:pPr/>
              <a:t>9</a:t>
            </a:fld>
            <a:endParaRPr lang="fr-FR" dirty="0"/>
          </a:p>
        </p:txBody>
      </p:sp>
      <p:sp>
        <p:nvSpPr>
          <p:cNvPr id="66562" name="Rectangle 2"/>
          <p:cNvSpPr>
            <a:spLocks noGrp="1" noRot="1" noChangeAspect="1" noChangeArrowheads="1" noTextEdit="1"/>
          </p:cNvSpPr>
          <p:nvPr>
            <p:ph type="sldImg"/>
          </p:nvPr>
        </p:nvSpPr>
        <p:spPr>
          <a:xfrm>
            <a:off x="2897188" y="534988"/>
            <a:ext cx="3351212" cy="2513012"/>
          </a:xfrm>
          <a:ln/>
        </p:spPr>
      </p:sp>
      <p:sp>
        <p:nvSpPr>
          <p:cNvPr id="66563" name="Rectangle 3"/>
          <p:cNvSpPr>
            <a:spLocks noGrp="1" noChangeArrowheads="1"/>
          </p:cNvSpPr>
          <p:nvPr>
            <p:ph type="body" idx="1"/>
          </p:nvPr>
        </p:nvSpPr>
        <p:spPr>
          <a:xfrm>
            <a:off x="1189395" y="3267442"/>
            <a:ext cx="6763103" cy="3066317"/>
          </a:xfrm>
        </p:spPr>
        <p:txBody>
          <a:bodyPr/>
          <a:lstStyle/>
          <a:p>
            <a:r>
              <a:rPr lang="fr-FR" b="1" dirty="0"/>
              <a:t>L'irradiation</a:t>
            </a:r>
          </a:p>
          <a:p>
            <a:r>
              <a:rPr lang="fr-FR" dirty="0"/>
              <a:t>C'est l'intégrale de la puissance arrivant sur un plan caractérisé par son orientation et son inclinaison</a:t>
            </a:r>
          </a:p>
          <a:p>
            <a:r>
              <a:rPr lang="fr-FR" dirty="0"/>
              <a:t>La carte d'irradiation de la France donne la valeur moyenne annuelle de l'irradiation journalière sur un plan orienté au Sud et incliné d'un angle égal à la latitude du lieu. </a:t>
            </a:r>
            <a:r>
              <a:rPr lang="fr-FR" b="1" dirty="0"/>
              <a:t>On retrouve une valeur supérieure d'environ 70 % </a:t>
            </a:r>
            <a:r>
              <a:rPr lang="fr-FR" dirty="0"/>
              <a:t>dans les zones les plus favorisées par rapport aux zones les moins favorisées.</a:t>
            </a:r>
          </a:p>
          <a:p>
            <a:pPr defTabSz="750888" eaLnBrk="0" hangingPunct="0"/>
            <a:r>
              <a:rPr lang="fr-FR" sz="1200" b="1" dirty="0" smtClean="0"/>
              <a:t>Irradiation</a:t>
            </a:r>
            <a:r>
              <a:rPr lang="fr-FR" sz="1200" dirty="0" smtClean="0"/>
              <a:t> (en MJ/m² ou kWh/m²) moyenne journalière</a:t>
            </a:r>
          </a:p>
          <a:p>
            <a:pPr defTabSz="750888" eaLnBrk="0" hangingPunct="0"/>
            <a:r>
              <a:rPr lang="fr-FR" sz="1200" dirty="0" smtClean="0"/>
              <a:t>énergie incidente sur un plan donné par unité de surface</a:t>
            </a:r>
          </a:p>
          <a:p>
            <a:endParaRPr lang="fr-FR" dirty="0"/>
          </a:p>
          <a:p>
            <a:endParaRPr lang="fr-FR" dirty="0"/>
          </a:p>
          <a:p>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B9809407-4A9C-4853-B74A-E823AE860F3A}" type="datetimeFigureOut">
              <a:rPr lang="fr-FR" smtClean="0"/>
              <a:pPr/>
              <a:t>16/03/2010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9809407-4A9C-4853-B74A-E823AE860F3A}" type="datetimeFigureOut">
              <a:rPr lang="fr-FR" smtClean="0"/>
              <a:pPr/>
              <a:t>16/03/2010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9809407-4A9C-4853-B74A-E823AE860F3A}" type="datetimeFigureOut">
              <a:rPr lang="fr-FR" smtClean="0"/>
              <a:pPr/>
              <a:t>16/03/2010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457200" y="1600200"/>
            <a:ext cx="4038600" cy="45259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quarter" idx="2"/>
          </p:nvPr>
        </p:nvSpPr>
        <p:spPr>
          <a:xfrm>
            <a:off x="4648200" y="1600200"/>
            <a:ext cx="4038600" cy="2185988"/>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contenu 4"/>
          <p:cNvSpPr>
            <a:spLocks noGrp="1"/>
          </p:cNvSpPr>
          <p:nvPr>
            <p:ph sz="quarter" idx="3"/>
          </p:nvPr>
        </p:nvSpPr>
        <p:spPr>
          <a:xfrm>
            <a:off x="4648200" y="3938588"/>
            <a:ext cx="4038600" cy="218757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e la date 5"/>
          <p:cNvSpPr>
            <a:spLocks noGrp="1"/>
          </p:cNvSpPr>
          <p:nvPr>
            <p:ph type="dt" sz="half" idx="10"/>
          </p:nvPr>
        </p:nvSpPr>
        <p:spPr>
          <a:xfrm>
            <a:off x="457200" y="6245225"/>
            <a:ext cx="2133600" cy="476250"/>
          </a:xfrm>
        </p:spPr>
        <p:txBody>
          <a:bodyPr/>
          <a:lstStyle>
            <a:lvl1pPr>
              <a:defRPr/>
            </a:lvl1pPr>
          </a:lstStyle>
          <a:p>
            <a:endParaRPr lang="fr-FR" dirty="0"/>
          </a:p>
        </p:txBody>
      </p:sp>
      <p:sp>
        <p:nvSpPr>
          <p:cNvPr id="7" name="Espace réservé du pied de page 6"/>
          <p:cNvSpPr>
            <a:spLocks noGrp="1"/>
          </p:cNvSpPr>
          <p:nvPr>
            <p:ph type="ftr" sz="quarter" idx="11"/>
          </p:nvPr>
        </p:nvSpPr>
        <p:spPr>
          <a:xfrm>
            <a:off x="3124200" y="6245225"/>
            <a:ext cx="2895600" cy="476250"/>
          </a:xfrm>
        </p:spPr>
        <p:txBody>
          <a:bodyPr/>
          <a:lstStyle>
            <a:lvl1pPr>
              <a:defRPr/>
            </a:lvl1pPr>
          </a:lstStyle>
          <a:p>
            <a:endParaRPr lang="fr-FR" dirty="0"/>
          </a:p>
        </p:txBody>
      </p:sp>
      <p:sp>
        <p:nvSpPr>
          <p:cNvPr id="8" name="Espace réservé du numéro de diapositive 7"/>
          <p:cNvSpPr>
            <a:spLocks noGrp="1"/>
          </p:cNvSpPr>
          <p:nvPr>
            <p:ph type="sldNum" sz="quarter" idx="12"/>
          </p:nvPr>
        </p:nvSpPr>
        <p:spPr>
          <a:xfrm>
            <a:off x="6553200" y="6245225"/>
            <a:ext cx="2133600" cy="476250"/>
          </a:xfrm>
        </p:spPr>
        <p:txBody>
          <a:bodyPr/>
          <a:lstStyle>
            <a:lvl1pPr>
              <a:defRPr/>
            </a:lvl1pPr>
          </a:lstStyle>
          <a:p>
            <a:fld id="{98D333B1-3DA1-4603-AC55-1F0F865E09F8}" type="slidenum">
              <a:rPr lang="fr-FR"/>
              <a:pPr/>
              <a:t>‹N°›</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9809407-4A9C-4853-B74A-E823AE860F3A}" type="datetimeFigureOut">
              <a:rPr lang="fr-FR" smtClean="0"/>
              <a:pPr/>
              <a:t>16/03/2010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B9809407-4A9C-4853-B74A-E823AE860F3A}" type="datetimeFigureOut">
              <a:rPr lang="fr-FR" smtClean="0"/>
              <a:pPr/>
              <a:t>16/03/2010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B9809407-4A9C-4853-B74A-E823AE860F3A}" type="datetimeFigureOut">
              <a:rPr lang="fr-FR" smtClean="0"/>
              <a:pPr/>
              <a:t>16/03/2010</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B9809407-4A9C-4853-B74A-E823AE860F3A}" type="datetimeFigureOut">
              <a:rPr lang="fr-FR" smtClean="0"/>
              <a:pPr/>
              <a:t>16/03/2010</a:t>
            </a:fld>
            <a:endParaRPr lang="fr-FR"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B9809407-4A9C-4853-B74A-E823AE860F3A}" type="datetimeFigureOut">
              <a:rPr lang="fr-FR" smtClean="0"/>
              <a:pPr/>
              <a:t>16/03/2010</a:t>
            </a:fld>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9809407-4A9C-4853-B74A-E823AE860F3A}" type="datetimeFigureOut">
              <a:rPr lang="fr-FR" smtClean="0"/>
              <a:pPr/>
              <a:t>16/03/2010</a:t>
            </a:fld>
            <a:endParaRPr lang="fr-FR" dirty="0"/>
          </a:p>
        </p:txBody>
      </p:sp>
      <p:sp>
        <p:nvSpPr>
          <p:cNvPr id="3" name="Espace réservé du pied de page 2"/>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B9809407-4A9C-4853-B74A-E823AE860F3A}" type="datetimeFigureOut">
              <a:rPr lang="fr-FR" smtClean="0"/>
              <a:pPr/>
              <a:t>16/03/2010</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B9809407-4A9C-4853-B74A-E823AE860F3A}" type="datetimeFigureOut">
              <a:rPr lang="fr-FR" smtClean="0"/>
              <a:pPr/>
              <a:t>16/03/2010</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1B17D84E-BB4B-49FE-A016-B2769F0089DC}" type="slidenum">
              <a:rPr lang="fr-FR" smtClean="0"/>
              <a:pPr/>
              <a:t>‹N°›</a:t>
            </a:fld>
            <a:endParaRPr lang="fr-F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809407-4A9C-4853-B74A-E823AE860F3A}" type="datetimeFigureOut">
              <a:rPr lang="fr-FR" smtClean="0"/>
              <a:pPr/>
              <a:t>16/03/2010</a:t>
            </a:fld>
            <a:endParaRPr lang="fr-FR"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17D84E-BB4B-49FE-A016-B2769F0089DC}"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4.jpeg"/><Relationship Id="rId5" Type="http://schemas.openxmlformats.org/officeDocument/2006/relationships/image" Target="../media/image20.jpeg"/><Relationship Id="rId4" Type="http://schemas.openxmlformats.org/officeDocument/2006/relationships/image" Target="../media/image19.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5.emf"/><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24.emf"/><Relationship Id="rId5" Type="http://schemas.openxmlformats.org/officeDocument/2006/relationships/image" Target="../media/image23.png"/><Relationship Id="rId4" Type="http://schemas.openxmlformats.org/officeDocument/2006/relationships/hyperlink" Target="file:///C:\Documents%20and%20Settings\lorente%20christophe\Mes%20documents\Boulot\BTS%20TC\vrac\LE%20CHAUFFAGE%20CENTRAL\logiciel%20calsol%20INESolaire\ines.solaire.free.fr\index.html"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30.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31.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7" Type="http://schemas.openxmlformats.org/officeDocument/2006/relationships/image" Target="../media/image34.gi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33.png"/><Relationship Id="rId5" Type="http://schemas.openxmlformats.org/officeDocument/2006/relationships/oleObject" Target="../embeddings/oleObject1.bin"/><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9.jpeg"/><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38.jpeg"/><Relationship Id="rId5" Type="http://schemas.openxmlformats.org/officeDocument/2006/relationships/image" Target="../media/image37.png"/><Relationship Id="rId4" Type="http://schemas.openxmlformats.org/officeDocument/2006/relationships/image" Target="../media/image36.jpe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6.jpe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image" Target="../media/image48.png"/><Relationship Id="rId4" Type="http://schemas.openxmlformats.org/officeDocument/2006/relationships/image" Target="../media/image47.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7.xml"/><Relationship Id="rId5" Type="http://schemas.openxmlformats.org/officeDocument/2006/relationships/image" Target="../media/image50.jpeg"/><Relationship Id="rId4" Type="http://schemas.openxmlformats.org/officeDocument/2006/relationships/image" Target="../media/image49.png"/></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6.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55.jpeg"/><Relationship Id="rId5" Type="http://schemas.openxmlformats.org/officeDocument/2006/relationships/image" Target="../media/image4.jpeg"/><Relationship Id="rId4" Type="http://schemas.openxmlformats.org/officeDocument/2006/relationships/image" Target="../media/image54.png"/></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image" Target="../media/image57.gif"/><Relationship Id="rId5" Type="http://schemas.openxmlformats.org/officeDocument/2006/relationships/image" Target="../media/image4.jpeg"/><Relationship Id="rId4" Type="http://schemas.openxmlformats.org/officeDocument/2006/relationships/image" Target="../media/image56.png"/></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58.pn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59.png"/></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60.emf"/></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image" Target="../media/image61.emf"/></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7.xml"/><Relationship Id="rId1" Type="http://schemas.openxmlformats.org/officeDocument/2006/relationships/video" Target="file:///D:\Lorente%20Christophe\Boulot\BTS%20TC\2009%202010\Solaire%20Thermique\ssc.avi" TargetMode="External"/><Relationship Id="rId5" Type="http://schemas.openxmlformats.org/officeDocument/2006/relationships/image" Target="../media/image6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wmf"/></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2.wmf"/></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28" name="Connecteur droit 27"/>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1"/>
          <p:cNvPicPr>
            <a:picLocks noChangeAspect="1" noChangeArrowheads="1"/>
          </p:cNvPicPr>
          <p:nvPr/>
        </p:nvPicPr>
        <p:blipFill>
          <a:blip r:embed="rId4" cstate="screen"/>
          <a:srcRect/>
          <a:stretch>
            <a:fillRect/>
          </a:stretch>
        </p:blipFill>
        <p:spPr bwMode="auto">
          <a:xfrm>
            <a:off x="0" y="0"/>
            <a:ext cx="8680450" cy="6480175"/>
          </a:xfrm>
          <a:prstGeom prst="rect">
            <a:avLst/>
          </a:prstGeom>
          <a:noFill/>
          <a:ln w="9525">
            <a:noFill/>
            <a:round/>
            <a:headEnd/>
            <a:tailEnd/>
          </a:ln>
          <a:effectLst/>
        </p:spPr>
      </p:pic>
      <p:grpSp>
        <p:nvGrpSpPr>
          <p:cNvPr id="7" name="Group 20"/>
          <p:cNvGrpSpPr>
            <a:grpSpLocks/>
          </p:cNvGrpSpPr>
          <p:nvPr/>
        </p:nvGrpSpPr>
        <p:grpSpPr bwMode="auto">
          <a:xfrm>
            <a:off x="3351213" y="120650"/>
            <a:ext cx="5413375" cy="5888038"/>
            <a:chOff x="2111" y="76"/>
            <a:chExt cx="3410" cy="3709"/>
          </a:xfrm>
        </p:grpSpPr>
        <p:sp>
          <p:nvSpPr>
            <p:cNvPr id="8"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9"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10"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11"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12"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13" name="Group 26"/>
            <p:cNvGrpSpPr>
              <a:grpSpLocks/>
            </p:cNvGrpSpPr>
            <p:nvPr/>
          </p:nvGrpSpPr>
          <p:grpSpPr bwMode="auto">
            <a:xfrm>
              <a:off x="4005" y="1289"/>
              <a:ext cx="402" cy="1200"/>
              <a:chOff x="4005" y="1289"/>
              <a:chExt cx="402" cy="1200"/>
            </a:xfrm>
          </p:grpSpPr>
          <p:sp>
            <p:nvSpPr>
              <p:cNvPr id="15"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16"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17"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18"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14"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sp>
        <p:nvSpPr>
          <p:cNvPr id="19" name="Rectangle 10"/>
          <p:cNvSpPr>
            <a:spLocks noChangeArrowheads="1"/>
          </p:cNvSpPr>
          <p:nvPr/>
        </p:nvSpPr>
        <p:spPr bwMode="auto">
          <a:xfrm>
            <a:off x="2832100" y="2689275"/>
            <a:ext cx="5727700" cy="979488"/>
          </a:xfrm>
          <a:prstGeom prst="rect">
            <a:avLst/>
          </a:prstGeom>
          <a:noFill/>
          <a:ln w="9525">
            <a:noFill/>
            <a:round/>
            <a:headEnd/>
            <a:tailEnd/>
          </a:ln>
          <a:effectLst/>
        </p:spPr>
        <p:txBody>
          <a:bodyPr lIns="76320" tIns="38160" rIns="76320" bIns="38160" anchor="b"/>
          <a:lstStyle/>
          <a:p>
            <a:pPr algn="r">
              <a:lnSpc>
                <a:spcPct val="100000"/>
              </a:lnSpc>
              <a:buClr>
                <a:srgbClr val="074A87"/>
              </a:buCl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5500" dirty="0">
                <a:solidFill>
                  <a:srgbClr val="074A87"/>
                </a:solidFill>
                <a:latin typeface="Arial" pitchFamily="34" charset="0"/>
              </a:rPr>
              <a:t>BTS TC</a:t>
            </a:r>
            <a:r>
              <a:rPr lang="en-GB" sz="2500" dirty="0">
                <a:solidFill>
                  <a:srgbClr val="074A87"/>
                </a:solidFill>
                <a:latin typeface="Arial" pitchFamily="34" charset="0"/>
              </a:rPr>
              <a:t> </a:t>
            </a:r>
            <a:br>
              <a:rPr lang="en-GB" sz="2500" dirty="0">
                <a:solidFill>
                  <a:srgbClr val="074A87"/>
                </a:solidFill>
                <a:latin typeface="Arial" pitchFamily="34" charset="0"/>
              </a:rPr>
            </a:br>
            <a:r>
              <a:rPr lang="en-GB" sz="5500" dirty="0" smtClean="0">
                <a:solidFill>
                  <a:srgbClr val="807F87"/>
                </a:solidFill>
                <a:latin typeface="Arial" pitchFamily="34" charset="0"/>
              </a:rPr>
              <a:t>Le </a:t>
            </a:r>
            <a:r>
              <a:rPr lang="en-GB" sz="5500" dirty="0" err="1" smtClean="0">
                <a:solidFill>
                  <a:srgbClr val="807F87"/>
                </a:solidFill>
                <a:latin typeface="Arial" pitchFamily="34" charset="0"/>
              </a:rPr>
              <a:t>Solaire</a:t>
            </a:r>
            <a:r>
              <a:rPr lang="en-GB" sz="5500" dirty="0" smtClean="0">
                <a:solidFill>
                  <a:srgbClr val="807F87"/>
                </a:solidFill>
                <a:latin typeface="Arial" pitchFamily="34" charset="0"/>
              </a:rPr>
              <a:t> </a:t>
            </a:r>
            <a:r>
              <a:rPr lang="en-GB" sz="5500" dirty="0" err="1" smtClean="0">
                <a:solidFill>
                  <a:srgbClr val="807F87"/>
                </a:solidFill>
                <a:latin typeface="Arial" pitchFamily="34" charset="0"/>
              </a:rPr>
              <a:t>Thermique</a:t>
            </a:r>
            <a:r>
              <a:rPr lang="en-GB" sz="3300" dirty="0">
                <a:solidFill>
                  <a:srgbClr val="807F87"/>
                </a:solidFill>
                <a:latin typeface="Arial" pitchFamily="34" charset="0"/>
              </a:rPr>
              <a:t/>
            </a:r>
            <a:br>
              <a:rPr lang="en-GB" sz="3300" dirty="0">
                <a:solidFill>
                  <a:srgbClr val="807F87"/>
                </a:solidFill>
                <a:latin typeface="Arial" pitchFamily="34" charset="0"/>
              </a:rPr>
            </a:br>
            <a:endParaRPr lang="en-GB" sz="3300" dirty="0">
              <a:solidFill>
                <a:srgbClr val="807F87"/>
              </a:solidFill>
              <a:latin typeface="Arial" pitchFamily="34" charset="0"/>
            </a:endParaRPr>
          </a:p>
        </p:txBody>
      </p:sp>
      <p:sp>
        <p:nvSpPr>
          <p:cNvPr id="21"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23" name="Text Box 15"/>
          <p:cNvSpPr txBox="1">
            <a:spLocks noChangeArrowheads="1"/>
          </p:cNvSpPr>
          <p:nvPr/>
        </p:nvSpPr>
        <p:spPr bwMode="auto">
          <a:xfrm>
            <a:off x="5160963" y="5575300"/>
            <a:ext cx="152400" cy="228600"/>
          </a:xfrm>
          <a:prstGeom prst="rect">
            <a:avLst/>
          </a:prstGeom>
          <a:noFill/>
          <a:ln w="9525">
            <a:noFill/>
            <a:round/>
            <a:headEnd/>
            <a:tailEnd/>
          </a:ln>
          <a:effectLst/>
        </p:spPr>
        <p:txBody>
          <a:bodyPr wrap="none" anchor="ctr"/>
          <a:lstStyle/>
          <a:p>
            <a:endParaRPr lang="fr-FR"/>
          </a:p>
        </p:txBody>
      </p:sp>
      <p:sp>
        <p:nvSpPr>
          <p:cNvPr id="24"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sp>
        <p:nvSpPr>
          <p:cNvPr id="25" name="Rectangle 11"/>
          <p:cNvSpPr>
            <a:spLocks noChangeArrowheads="1"/>
          </p:cNvSpPr>
          <p:nvPr/>
        </p:nvSpPr>
        <p:spPr bwMode="auto">
          <a:xfrm>
            <a:off x="6296025" y="3890963"/>
            <a:ext cx="2695575" cy="317500"/>
          </a:xfrm>
          <a:prstGeom prst="rect">
            <a:avLst/>
          </a:prstGeom>
          <a:solidFill>
            <a:srgbClr val="003366"/>
          </a:solidFill>
          <a:ln w="12600">
            <a:solidFill>
              <a:srgbClr val="022040"/>
            </a:solidFill>
            <a:miter lim="800000"/>
            <a:headEnd/>
            <a:tailEnd/>
          </a:ln>
          <a:effectLst/>
        </p:spPr>
        <p:txBody>
          <a:bodyPr lIns="75600" tIns="0" rIns="75600" bIns="0" anchor="b">
            <a:spAutoFit/>
          </a:bodyPr>
          <a:lstStyle/>
          <a:p>
            <a:pPr marL="280988" indent="-280988">
              <a:lnSpc>
                <a:spcPct val="100000"/>
              </a:lnSpc>
              <a:spcBef>
                <a:spcPts val="500"/>
              </a:spcBef>
              <a:buClr>
                <a:srgbClr val="FDA754"/>
              </a:buClr>
              <a:buFont typeface="Webdings" pitchFamily="18" charset="2"/>
              <a:buNone/>
              <a:tabLst>
                <a:tab pos="280988" algn="l"/>
                <a:tab pos="728663" algn="l"/>
                <a:tab pos="1177925" algn="l"/>
                <a:tab pos="1627188" algn="l"/>
                <a:tab pos="2076450" algn="l"/>
                <a:tab pos="2525713" algn="l"/>
                <a:tab pos="2974975" algn="l"/>
                <a:tab pos="3424238" algn="l"/>
                <a:tab pos="3873500" algn="l"/>
                <a:tab pos="4322763" algn="l"/>
                <a:tab pos="4772025" algn="l"/>
                <a:tab pos="5221288" algn="l"/>
                <a:tab pos="5670550" algn="l"/>
                <a:tab pos="6119813" algn="l"/>
                <a:tab pos="6569075" algn="l"/>
                <a:tab pos="7018338" algn="l"/>
                <a:tab pos="7467600" algn="l"/>
                <a:tab pos="7916863" algn="l"/>
                <a:tab pos="8366125" algn="l"/>
                <a:tab pos="8815388" algn="l"/>
                <a:tab pos="9264650" algn="l"/>
              </a:tabLst>
            </a:pPr>
            <a:r>
              <a:rPr lang="en-GB" sz="2000" dirty="0">
                <a:solidFill>
                  <a:srgbClr val="FFFFFF"/>
                </a:solidFill>
                <a:latin typeface="Arial" pitchFamily="34" charset="0"/>
              </a:rPr>
              <a:t>Séance </a:t>
            </a:r>
            <a:r>
              <a:rPr lang="en-GB" sz="2000" dirty="0" smtClean="0">
                <a:solidFill>
                  <a:srgbClr val="FFFFFF"/>
                </a:solidFill>
                <a:latin typeface="Arial" pitchFamily="34" charset="0"/>
              </a:rPr>
              <a:t>2</a:t>
            </a:r>
            <a:endParaRPr lang="en-GB" sz="2000" dirty="0">
              <a:solidFill>
                <a:srgbClr val="FFFFFF"/>
              </a:solidFill>
              <a:latin typeface="Arial" pitchFamily="34" charset="0"/>
            </a:endParaRPr>
          </a:p>
        </p:txBody>
      </p:sp>
      <p:cxnSp>
        <p:nvCxnSpPr>
          <p:cNvPr id="27" name="Connecteur droit 26"/>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100000">
                                          <p:val>
                                            <p:strVal val="1+#ppt_w/2"/>
                                          </p:val>
                                        </p:tav>
                                        <p:tav tm="100000">
                                          <p:val>
                                            <p:strVal val="#ppt_x"/>
                                          </p:val>
                                        </p:tav>
                                      </p:tavLst>
                                    </p:anim>
                                    <p:anim calcmode="lin" valueType="num">
                                      <p:cBhvr>
                                        <p:cTn id="8" dur="500" fill="hold"/>
                                        <p:tgtEl>
                                          <p:spTgt spid="25"/>
                                        </p:tgtEl>
                                        <p:attrNameLst>
                                          <p:attrName>ppt_y</p:attrName>
                                        </p:attrNameLst>
                                      </p:cBhvr>
                                      <p:tavLst>
                                        <p:tav tm="10000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3" name="Groupe 102"/>
          <p:cNvGrpSpPr/>
          <p:nvPr/>
        </p:nvGrpSpPr>
        <p:grpSpPr>
          <a:xfrm>
            <a:off x="10887" y="120650"/>
            <a:ext cx="9144000" cy="6737350"/>
            <a:chOff x="10887" y="120650"/>
            <a:chExt cx="9144000" cy="6737350"/>
          </a:xfrm>
        </p:grpSpPr>
        <p:grpSp>
          <p:nvGrpSpPr>
            <p:cNvPr id="104" name="Group 20"/>
            <p:cNvGrpSpPr>
              <a:grpSpLocks/>
            </p:cNvGrpSpPr>
            <p:nvPr/>
          </p:nvGrpSpPr>
          <p:grpSpPr bwMode="auto">
            <a:xfrm>
              <a:off x="3762374" y="533400"/>
              <a:ext cx="4772027" cy="5064126"/>
              <a:chOff x="2370" y="336"/>
              <a:chExt cx="3006" cy="3190"/>
            </a:xfrm>
          </p:grpSpPr>
          <p:sp>
            <p:nvSpPr>
              <p:cNvPr id="110"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111"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112"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113"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114"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115" name="Group 26"/>
              <p:cNvGrpSpPr>
                <a:grpSpLocks/>
              </p:cNvGrpSpPr>
              <p:nvPr/>
            </p:nvGrpSpPr>
            <p:grpSpPr bwMode="auto">
              <a:xfrm>
                <a:off x="4005" y="1289"/>
                <a:ext cx="402" cy="1200"/>
                <a:chOff x="4005" y="1289"/>
                <a:chExt cx="402" cy="1200"/>
              </a:xfrm>
            </p:grpSpPr>
            <p:sp>
              <p:nvSpPr>
                <p:cNvPr id="117"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118"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119"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120"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116"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105"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106" name="Connecteur droit 105"/>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108"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109" name="Connecteur droit 108"/>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79903" name="Rectangle 31"/>
          <p:cNvSpPr>
            <a:spLocks noChangeArrowheads="1"/>
          </p:cNvSpPr>
          <p:nvPr/>
        </p:nvSpPr>
        <p:spPr bwMode="auto">
          <a:xfrm>
            <a:off x="4841875" y="6310313"/>
            <a:ext cx="3209925" cy="274637"/>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200" dirty="0">
                <a:latin typeface="Times New Roman" pitchFamily="18" charset="0"/>
              </a:rPr>
              <a:t>6          9          12          15          18	heures</a:t>
            </a:r>
          </a:p>
        </p:txBody>
      </p:sp>
      <p:sp>
        <p:nvSpPr>
          <p:cNvPr id="79973" name="Rectangle 101"/>
          <p:cNvSpPr>
            <a:spLocks noGrp="1" noChangeArrowheads="1"/>
          </p:cNvSpPr>
          <p:nvPr>
            <p:ph type="title"/>
          </p:nvPr>
        </p:nvSpPr>
        <p:spPr>
          <a:xfrm>
            <a:off x="1233617" y="709930"/>
            <a:ext cx="6676766" cy="417512"/>
          </a:xfrm>
          <a:ln/>
        </p:spPr>
        <p:txBody>
          <a:bodyPr>
            <a:normAutofit fontScale="90000"/>
          </a:bodyPr>
          <a:lstStyle/>
          <a:p>
            <a:pPr algn="l"/>
            <a:r>
              <a:rPr lang="fr-FR" sz="2800" b="1" dirty="0">
                <a:solidFill>
                  <a:schemeClr val="accent1">
                    <a:lumMod val="50000"/>
                  </a:schemeClr>
                </a:solidFill>
              </a:rPr>
              <a:t>Variation de </a:t>
            </a:r>
            <a:r>
              <a:rPr lang="fr-FR" sz="2800" b="1" dirty="0" smtClean="0">
                <a:solidFill>
                  <a:schemeClr val="accent1">
                    <a:lumMod val="50000"/>
                  </a:schemeClr>
                </a:solidFill>
              </a:rPr>
              <a:t>l’irradiation en fonction de la météo</a:t>
            </a:r>
            <a:endParaRPr lang="fr-FR" sz="2800" b="1" dirty="0">
              <a:solidFill>
                <a:schemeClr val="accent1">
                  <a:lumMod val="50000"/>
                </a:schemeClr>
              </a:solidFill>
            </a:endParaRPr>
          </a:p>
        </p:txBody>
      </p:sp>
      <p:grpSp>
        <p:nvGrpSpPr>
          <p:cNvPr id="121" name="Groupe 120"/>
          <p:cNvGrpSpPr/>
          <p:nvPr/>
        </p:nvGrpSpPr>
        <p:grpSpPr>
          <a:xfrm>
            <a:off x="1258888" y="1297172"/>
            <a:ext cx="6106542" cy="5022666"/>
            <a:chOff x="1258888" y="692150"/>
            <a:chExt cx="6842125" cy="5627688"/>
          </a:xfrm>
        </p:grpSpPr>
        <p:grpSp>
          <p:nvGrpSpPr>
            <p:cNvPr id="2" name="Group 2"/>
            <p:cNvGrpSpPr>
              <a:grpSpLocks/>
            </p:cNvGrpSpPr>
            <p:nvPr/>
          </p:nvGrpSpPr>
          <p:grpSpPr bwMode="auto">
            <a:xfrm>
              <a:off x="4600575" y="928688"/>
              <a:ext cx="3049588" cy="1292225"/>
              <a:chOff x="2880" y="765"/>
              <a:chExt cx="1824" cy="773"/>
            </a:xfrm>
          </p:grpSpPr>
          <p:grpSp>
            <p:nvGrpSpPr>
              <p:cNvPr id="3" name="Group 3"/>
              <p:cNvGrpSpPr>
                <a:grpSpLocks/>
              </p:cNvGrpSpPr>
              <p:nvPr/>
            </p:nvGrpSpPr>
            <p:grpSpPr bwMode="auto">
              <a:xfrm>
                <a:off x="2880" y="765"/>
                <a:ext cx="1824" cy="772"/>
                <a:chOff x="2880" y="765"/>
                <a:chExt cx="1824" cy="772"/>
              </a:xfrm>
            </p:grpSpPr>
            <p:grpSp>
              <p:nvGrpSpPr>
                <p:cNvPr id="4" name="Group 4"/>
                <p:cNvGrpSpPr>
                  <a:grpSpLocks/>
                </p:cNvGrpSpPr>
                <p:nvPr/>
              </p:nvGrpSpPr>
              <p:grpSpPr bwMode="auto">
                <a:xfrm>
                  <a:off x="2880" y="765"/>
                  <a:ext cx="1824" cy="771"/>
                  <a:chOff x="2880" y="765"/>
                  <a:chExt cx="1824" cy="771"/>
                </a:xfrm>
              </p:grpSpPr>
              <p:sp>
                <p:nvSpPr>
                  <p:cNvPr id="79877" name="Line 5"/>
                  <p:cNvSpPr>
                    <a:spLocks noChangeShapeType="1"/>
                  </p:cNvSpPr>
                  <p:nvPr/>
                </p:nvSpPr>
                <p:spPr bwMode="auto">
                  <a:xfrm flipV="1">
                    <a:off x="2880" y="765"/>
                    <a:ext cx="0" cy="767"/>
                  </a:xfrm>
                  <a:prstGeom prst="line">
                    <a:avLst/>
                  </a:prstGeom>
                  <a:noFill/>
                  <a:ln w="12700">
                    <a:solidFill>
                      <a:schemeClr val="tx1"/>
                    </a:solidFill>
                    <a:round/>
                    <a:headEnd type="none" w="sm" len="sm"/>
                    <a:tailEnd type="stealth" w="med" len="med"/>
                  </a:ln>
                  <a:effectLst/>
                </p:spPr>
                <p:txBody>
                  <a:bodyPr/>
                  <a:lstStyle/>
                  <a:p>
                    <a:endParaRPr lang="fr-FR" dirty="0"/>
                  </a:p>
                </p:txBody>
              </p:sp>
              <p:sp>
                <p:nvSpPr>
                  <p:cNvPr id="79878" name="Line 6"/>
                  <p:cNvSpPr>
                    <a:spLocks noChangeShapeType="1"/>
                  </p:cNvSpPr>
                  <p:nvPr/>
                </p:nvSpPr>
                <p:spPr bwMode="auto">
                  <a:xfrm>
                    <a:off x="2881" y="1536"/>
                    <a:ext cx="1823" cy="0"/>
                  </a:xfrm>
                  <a:prstGeom prst="line">
                    <a:avLst/>
                  </a:prstGeom>
                  <a:noFill/>
                  <a:ln w="12700">
                    <a:solidFill>
                      <a:schemeClr val="tx1"/>
                    </a:solidFill>
                    <a:round/>
                    <a:headEnd type="none" w="sm" len="sm"/>
                    <a:tailEnd type="stealth" w="med" len="med"/>
                  </a:ln>
                  <a:effectLst/>
                </p:spPr>
                <p:txBody>
                  <a:bodyPr/>
                  <a:lstStyle/>
                  <a:p>
                    <a:endParaRPr lang="fr-FR" dirty="0"/>
                  </a:p>
                </p:txBody>
              </p:sp>
            </p:grpSp>
            <p:sp>
              <p:nvSpPr>
                <p:cNvPr id="79879" name="Freeform 7"/>
                <p:cNvSpPr>
                  <a:spLocks/>
                </p:cNvSpPr>
                <p:nvPr/>
              </p:nvSpPr>
              <p:spPr bwMode="auto">
                <a:xfrm>
                  <a:off x="3120" y="811"/>
                  <a:ext cx="1175" cy="726"/>
                </a:xfrm>
                <a:custGeom>
                  <a:avLst/>
                  <a:gdLst/>
                  <a:ahLst/>
                  <a:cxnLst>
                    <a:cxn ang="0">
                      <a:pos x="0" y="696"/>
                    </a:cxn>
                    <a:cxn ang="0">
                      <a:pos x="9" y="665"/>
                    </a:cxn>
                    <a:cxn ang="0">
                      <a:pos x="21" y="632"/>
                    </a:cxn>
                    <a:cxn ang="0">
                      <a:pos x="33" y="600"/>
                    </a:cxn>
                    <a:cxn ang="0">
                      <a:pos x="40" y="569"/>
                    </a:cxn>
                    <a:cxn ang="0">
                      <a:pos x="51" y="536"/>
                    </a:cxn>
                    <a:cxn ang="0">
                      <a:pos x="60" y="504"/>
                    </a:cxn>
                    <a:cxn ang="0">
                      <a:pos x="75" y="471"/>
                    </a:cxn>
                    <a:cxn ang="0">
                      <a:pos x="87" y="440"/>
                    </a:cxn>
                    <a:cxn ang="0">
                      <a:pos x="100" y="408"/>
                    </a:cxn>
                    <a:cxn ang="0">
                      <a:pos x="106" y="377"/>
                    </a:cxn>
                    <a:cxn ang="0">
                      <a:pos x="121" y="345"/>
                    </a:cxn>
                    <a:cxn ang="0">
                      <a:pos x="117" y="341"/>
                    </a:cxn>
                    <a:cxn ang="0">
                      <a:pos x="144" y="291"/>
                    </a:cxn>
                    <a:cxn ang="0">
                      <a:pos x="159" y="258"/>
                    </a:cxn>
                    <a:cxn ang="0">
                      <a:pos x="175" y="227"/>
                    </a:cxn>
                    <a:cxn ang="0">
                      <a:pos x="196" y="194"/>
                    </a:cxn>
                    <a:cxn ang="0">
                      <a:pos x="216" y="162"/>
                    </a:cxn>
                    <a:cxn ang="0">
                      <a:pos x="240" y="132"/>
                    </a:cxn>
                    <a:cxn ang="0">
                      <a:pos x="268" y="104"/>
                    </a:cxn>
                    <a:cxn ang="0">
                      <a:pos x="295" y="83"/>
                    </a:cxn>
                    <a:cxn ang="0">
                      <a:pos x="325" y="63"/>
                    </a:cxn>
                    <a:cxn ang="0">
                      <a:pos x="364" y="45"/>
                    </a:cxn>
                    <a:cxn ang="0">
                      <a:pos x="400" y="29"/>
                    </a:cxn>
                    <a:cxn ang="0">
                      <a:pos x="432" y="12"/>
                    </a:cxn>
                    <a:cxn ang="0">
                      <a:pos x="465" y="5"/>
                    </a:cxn>
                    <a:cxn ang="0">
                      <a:pos x="505" y="3"/>
                    </a:cxn>
                    <a:cxn ang="0">
                      <a:pos x="537" y="2"/>
                    </a:cxn>
                    <a:cxn ang="0">
                      <a:pos x="568" y="0"/>
                    </a:cxn>
                    <a:cxn ang="0">
                      <a:pos x="600" y="0"/>
                    </a:cxn>
                    <a:cxn ang="0">
                      <a:pos x="631" y="0"/>
                    </a:cxn>
                    <a:cxn ang="0">
                      <a:pos x="669" y="2"/>
                    </a:cxn>
                    <a:cxn ang="0">
                      <a:pos x="708" y="6"/>
                    </a:cxn>
                    <a:cxn ang="0">
                      <a:pos x="739" y="12"/>
                    </a:cxn>
                    <a:cxn ang="0">
                      <a:pos x="771" y="23"/>
                    </a:cxn>
                    <a:cxn ang="0">
                      <a:pos x="804" y="32"/>
                    </a:cxn>
                    <a:cxn ang="0">
                      <a:pos x="835" y="45"/>
                    </a:cxn>
                    <a:cxn ang="0">
                      <a:pos x="867" y="59"/>
                    </a:cxn>
                    <a:cxn ang="0">
                      <a:pos x="898" y="81"/>
                    </a:cxn>
                    <a:cxn ang="0">
                      <a:pos x="930" y="107"/>
                    </a:cxn>
                    <a:cxn ang="0">
                      <a:pos x="949" y="140"/>
                    </a:cxn>
                    <a:cxn ang="0">
                      <a:pos x="973" y="167"/>
                    </a:cxn>
                    <a:cxn ang="0">
                      <a:pos x="993" y="198"/>
                    </a:cxn>
                    <a:cxn ang="0">
                      <a:pos x="1011" y="230"/>
                    </a:cxn>
                    <a:cxn ang="0">
                      <a:pos x="1033" y="261"/>
                    </a:cxn>
                    <a:cxn ang="0">
                      <a:pos x="1042" y="293"/>
                    </a:cxn>
                    <a:cxn ang="0">
                      <a:pos x="1056" y="324"/>
                    </a:cxn>
                    <a:cxn ang="0">
                      <a:pos x="1075" y="356"/>
                    </a:cxn>
                    <a:cxn ang="0">
                      <a:pos x="1090" y="387"/>
                    </a:cxn>
                    <a:cxn ang="0">
                      <a:pos x="1096" y="419"/>
                    </a:cxn>
                    <a:cxn ang="0">
                      <a:pos x="1108" y="450"/>
                    </a:cxn>
                    <a:cxn ang="0">
                      <a:pos x="1125" y="482"/>
                    </a:cxn>
                    <a:cxn ang="0">
                      <a:pos x="1135" y="500"/>
                    </a:cxn>
                    <a:cxn ang="0">
                      <a:pos x="1138" y="531"/>
                    </a:cxn>
                    <a:cxn ang="0">
                      <a:pos x="1146" y="563"/>
                    </a:cxn>
                    <a:cxn ang="0">
                      <a:pos x="1152" y="594"/>
                    </a:cxn>
                    <a:cxn ang="0">
                      <a:pos x="1158" y="626"/>
                    </a:cxn>
                    <a:cxn ang="0">
                      <a:pos x="1158" y="657"/>
                    </a:cxn>
                    <a:cxn ang="0">
                      <a:pos x="1164" y="689"/>
                    </a:cxn>
                    <a:cxn ang="0">
                      <a:pos x="1170" y="720"/>
                    </a:cxn>
                  </a:cxnLst>
                  <a:rect l="0" t="0" r="r" b="b"/>
                  <a:pathLst>
                    <a:path w="1175" h="726">
                      <a:moveTo>
                        <a:pt x="21" y="725"/>
                      </a:moveTo>
                      <a:lnTo>
                        <a:pt x="0" y="719"/>
                      </a:lnTo>
                      <a:lnTo>
                        <a:pt x="0" y="714"/>
                      </a:lnTo>
                      <a:lnTo>
                        <a:pt x="0" y="710"/>
                      </a:lnTo>
                      <a:lnTo>
                        <a:pt x="0" y="705"/>
                      </a:lnTo>
                      <a:lnTo>
                        <a:pt x="0" y="701"/>
                      </a:lnTo>
                      <a:lnTo>
                        <a:pt x="0" y="696"/>
                      </a:lnTo>
                      <a:lnTo>
                        <a:pt x="0" y="692"/>
                      </a:lnTo>
                      <a:lnTo>
                        <a:pt x="0" y="687"/>
                      </a:lnTo>
                      <a:lnTo>
                        <a:pt x="0" y="683"/>
                      </a:lnTo>
                      <a:lnTo>
                        <a:pt x="3" y="678"/>
                      </a:lnTo>
                      <a:lnTo>
                        <a:pt x="4" y="674"/>
                      </a:lnTo>
                      <a:lnTo>
                        <a:pt x="7" y="669"/>
                      </a:lnTo>
                      <a:lnTo>
                        <a:pt x="9" y="665"/>
                      </a:lnTo>
                      <a:lnTo>
                        <a:pt x="10" y="660"/>
                      </a:lnTo>
                      <a:lnTo>
                        <a:pt x="12" y="656"/>
                      </a:lnTo>
                      <a:lnTo>
                        <a:pt x="15" y="651"/>
                      </a:lnTo>
                      <a:lnTo>
                        <a:pt x="18" y="645"/>
                      </a:lnTo>
                      <a:lnTo>
                        <a:pt x="19" y="641"/>
                      </a:lnTo>
                      <a:lnTo>
                        <a:pt x="21" y="636"/>
                      </a:lnTo>
                      <a:lnTo>
                        <a:pt x="21" y="632"/>
                      </a:lnTo>
                      <a:lnTo>
                        <a:pt x="22" y="627"/>
                      </a:lnTo>
                      <a:lnTo>
                        <a:pt x="24" y="623"/>
                      </a:lnTo>
                      <a:lnTo>
                        <a:pt x="25" y="618"/>
                      </a:lnTo>
                      <a:lnTo>
                        <a:pt x="28" y="614"/>
                      </a:lnTo>
                      <a:lnTo>
                        <a:pt x="30" y="609"/>
                      </a:lnTo>
                      <a:lnTo>
                        <a:pt x="31" y="605"/>
                      </a:lnTo>
                      <a:lnTo>
                        <a:pt x="33" y="600"/>
                      </a:lnTo>
                      <a:lnTo>
                        <a:pt x="33" y="596"/>
                      </a:lnTo>
                      <a:lnTo>
                        <a:pt x="33" y="591"/>
                      </a:lnTo>
                      <a:lnTo>
                        <a:pt x="34" y="587"/>
                      </a:lnTo>
                      <a:lnTo>
                        <a:pt x="34" y="582"/>
                      </a:lnTo>
                      <a:lnTo>
                        <a:pt x="37" y="578"/>
                      </a:lnTo>
                      <a:lnTo>
                        <a:pt x="39" y="573"/>
                      </a:lnTo>
                      <a:lnTo>
                        <a:pt x="40" y="569"/>
                      </a:lnTo>
                      <a:lnTo>
                        <a:pt x="43" y="563"/>
                      </a:lnTo>
                      <a:lnTo>
                        <a:pt x="45" y="558"/>
                      </a:lnTo>
                      <a:lnTo>
                        <a:pt x="48" y="554"/>
                      </a:lnTo>
                      <a:lnTo>
                        <a:pt x="49" y="549"/>
                      </a:lnTo>
                      <a:lnTo>
                        <a:pt x="49" y="545"/>
                      </a:lnTo>
                      <a:lnTo>
                        <a:pt x="51" y="540"/>
                      </a:lnTo>
                      <a:lnTo>
                        <a:pt x="51" y="536"/>
                      </a:lnTo>
                      <a:lnTo>
                        <a:pt x="52" y="531"/>
                      </a:lnTo>
                      <a:lnTo>
                        <a:pt x="54" y="527"/>
                      </a:lnTo>
                      <a:lnTo>
                        <a:pt x="54" y="522"/>
                      </a:lnTo>
                      <a:lnTo>
                        <a:pt x="57" y="518"/>
                      </a:lnTo>
                      <a:lnTo>
                        <a:pt x="57" y="513"/>
                      </a:lnTo>
                      <a:lnTo>
                        <a:pt x="58" y="509"/>
                      </a:lnTo>
                      <a:lnTo>
                        <a:pt x="60" y="504"/>
                      </a:lnTo>
                      <a:lnTo>
                        <a:pt x="61" y="500"/>
                      </a:lnTo>
                      <a:lnTo>
                        <a:pt x="63" y="495"/>
                      </a:lnTo>
                      <a:lnTo>
                        <a:pt x="66" y="491"/>
                      </a:lnTo>
                      <a:lnTo>
                        <a:pt x="69" y="485"/>
                      </a:lnTo>
                      <a:lnTo>
                        <a:pt x="72" y="480"/>
                      </a:lnTo>
                      <a:lnTo>
                        <a:pt x="73" y="476"/>
                      </a:lnTo>
                      <a:lnTo>
                        <a:pt x="75" y="471"/>
                      </a:lnTo>
                      <a:lnTo>
                        <a:pt x="76" y="467"/>
                      </a:lnTo>
                      <a:lnTo>
                        <a:pt x="78" y="462"/>
                      </a:lnTo>
                      <a:lnTo>
                        <a:pt x="79" y="458"/>
                      </a:lnTo>
                      <a:lnTo>
                        <a:pt x="81" y="453"/>
                      </a:lnTo>
                      <a:lnTo>
                        <a:pt x="84" y="449"/>
                      </a:lnTo>
                      <a:lnTo>
                        <a:pt x="87" y="444"/>
                      </a:lnTo>
                      <a:lnTo>
                        <a:pt x="87" y="440"/>
                      </a:lnTo>
                      <a:lnTo>
                        <a:pt x="90" y="435"/>
                      </a:lnTo>
                      <a:lnTo>
                        <a:pt x="93" y="431"/>
                      </a:lnTo>
                      <a:lnTo>
                        <a:pt x="94" y="426"/>
                      </a:lnTo>
                      <a:lnTo>
                        <a:pt x="97" y="422"/>
                      </a:lnTo>
                      <a:lnTo>
                        <a:pt x="97" y="417"/>
                      </a:lnTo>
                      <a:lnTo>
                        <a:pt x="99" y="413"/>
                      </a:lnTo>
                      <a:lnTo>
                        <a:pt x="100" y="408"/>
                      </a:lnTo>
                      <a:lnTo>
                        <a:pt x="102" y="404"/>
                      </a:lnTo>
                      <a:lnTo>
                        <a:pt x="102" y="399"/>
                      </a:lnTo>
                      <a:lnTo>
                        <a:pt x="103" y="395"/>
                      </a:lnTo>
                      <a:lnTo>
                        <a:pt x="103" y="390"/>
                      </a:lnTo>
                      <a:lnTo>
                        <a:pt x="105" y="386"/>
                      </a:lnTo>
                      <a:lnTo>
                        <a:pt x="105" y="381"/>
                      </a:lnTo>
                      <a:lnTo>
                        <a:pt x="106" y="377"/>
                      </a:lnTo>
                      <a:lnTo>
                        <a:pt x="109" y="372"/>
                      </a:lnTo>
                      <a:lnTo>
                        <a:pt x="111" y="368"/>
                      </a:lnTo>
                      <a:lnTo>
                        <a:pt x="114" y="363"/>
                      </a:lnTo>
                      <a:lnTo>
                        <a:pt x="115" y="359"/>
                      </a:lnTo>
                      <a:lnTo>
                        <a:pt x="117" y="354"/>
                      </a:lnTo>
                      <a:lnTo>
                        <a:pt x="120" y="350"/>
                      </a:lnTo>
                      <a:lnTo>
                        <a:pt x="121" y="345"/>
                      </a:lnTo>
                      <a:lnTo>
                        <a:pt x="123" y="341"/>
                      </a:lnTo>
                      <a:lnTo>
                        <a:pt x="126" y="336"/>
                      </a:lnTo>
                      <a:lnTo>
                        <a:pt x="126" y="332"/>
                      </a:lnTo>
                      <a:lnTo>
                        <a:pt x="127" y="327"/>
                      </a:lnTo>
                      <a:lnTo>
                        <a:pt x="129" y="323"/>
                      </a:lnTo>
                      <a:lnTo>
                        <a:pt x="129" y="318"/>
                      </a:lnTo>
                      <a:lnTo>
                        <a:pt x="117" y="341"/>
                      </a:lnTo>
                      <a:lnTo>
                        <a:pt x="133" y="318"/>
                      </a:lnTo>
                      <a:lnTo>
                        <a:pt x="135" y="314"/>
                      </a:lnTo>
                      <a:lnTo>
                        <a:pt x="136" y="309"/>
                      </a:lnTo>
                      <a:lnTo>
                        <a:pt x="136" y="305"/>
                      </a:lnTo>
                      <a:lnTo>
                        <a:pt x="139" y="300"/>
                      </a:lnTo>
                      <a:lnTo>
                        <a:pt x="141" y="296"/>
                      </a:lnTo>
                      <a:lnTo>
                        <a:pt x="144" y="291"/>
                      </a:lnTo>
                      <a:lnTo>
                        <a:pt x="147" y="287"/>
                      </a:lnTo>
                      <a:lnTo>
                        <a:pt x="148" y="282"/>
                      </a:lnTo>
                      <a:lnTo>
                        <a:pt x="150" y="278"/>
                      </a:lnTo>
                      <a:lnTo>
                        <a:pt x="151" y="273"/>
                      </a:lnTo>
                      <a:lnTo>
                        <a:pt x="154" y="269"/>
                      </a:lnTo>
                      <a:lnTo>
                        <a:pt x="156" y="264"/>
                      </a:lnTo>
                      <a:lnTo>
                        <a:pt x="159" y="258"/>
                      </a:lnTo>
                      <a:lnTo>
                        <a:pt x="162" y="254"/>
                      </a:lnTo>
                      <a:lnTo>
                        <a:pt x="165" y="249"/>
                      </a:lnTo>
                      <a:lnTo>
                        <a:pt x="166" y="245"/>
                      </a:lnTo>
                      <a:lnTo>
                        <a:pt x="168" y="240"/>
                      </a:lnTo>
                      <a:lnTo>
                        <a:pt x="171" y="236"/>
                      </a:lnTo>
                      <a:lnTo>
                        <a:pt x="172" y="231"/>
                      </a:lnTo>
                      <a:lnTo>
                        <a:pt x="175" y="227"/>
                      </a:lnTo>
                      <a:lnTo>
                        <a:pt x="178" y="222"/>
                      </a:lnTo>
                      <a:lnTo>
                        <a:pt x="181" y="218"/>
                      </a:lnTo>
                      <a:lnTo>
                        <a:pt x="184" y="213"/>
                      </a:lnTo>
                      <a:lnTo>
                        <a:pt x="189" y="207"/>
                      </a:lnTo>
                      <a:lnTo>
                        <a:pt x="190" y="203"/>
                      </a:lnTo>
                      <a:lnTo>
                        <a:pt x="193" y="198"/>
                      </a:lnTo>
                      <a:lnTo>
                        <a:pt x="196" y="194"/>
                      </a:lnTo>
                      <a:lnTo>
                        <a:pt x="198" y="189"/>
                      </a:lnTo>
                      <a:lnTo>
                        <a:pt x="201" y="185"/>
                      </a:lnTo>
                      <a:lnTo>
                        <a:pt x="202" y="180"/>
                      </a:lnTo>
                      <a:lnTo>
                        <a:pt x="207" y="176"/>
                      </a:lnTo>
                      <a:lnTo>
                        <a:pt x="208" y="171"/>
                      </a:lnTo>
                      <a:lnTo>
                        <a:pt x="213" y="167"/>
                      </a:lnTo>
                      <a:lnTo>
                        <a:pt x="216" y="162"/>
                      </a:lnTo>
                      <a:lnTo>
                        <a:pt x="219" y="158"/>
                      </a:lnTo>
                      <a:lnTo>
                        <a:pt x="223" y="155"/>
                      </a:lnTo>
                      <a:lnTo>
                        <a:pt x="226" y="150"/>
                      </a:lnTo>
                      <a:lnTo>
                        <a:pt x="229" y="146"/>
                      </a:lnTo>
                      <a:lnTo>
                        <a:pt x="234" y="141"/>
                      </a:lnTo>
                      <a:lnTo>
                        <a:pt x="237" y="137"/>
                      </a:lnTo>
                      <a:lnTo>
                        <a:pt x="240" y="132"/>
                      </a:lnTo>
                      <a:lnTo>
                        <a:pt x="244" y="129"/>
                      </a:lnTo>
                      <a:lnTo>
                        <a:pt x="247" y="125"/>
                      </a:lnTo>
                      <a:lnTo>
                        <a:pt x="252" y="122"/>
                      </a:lnTo>
                      <a:lnTo>
                        <a:pt x="256" y="117"/>
                      </a:lnTo>
                      <a:lnTo>
                        <a:pt x="261" y="113"/>
                      </a:lnTo>
                      <a:lnTo>
                        <a:pt x="264" y="108"/>
                      </a:lnTo>
                      <a:lnTo>
                        <a:pt x="268" y="104"/>
                      </a:lnTo>
                      <a:lnTo>
                        <a:pt x="273" y="99"/>
                      </a:lnTo>
                      <a:lnTo>
                        <a:pt x="274" y="95"/>
                      </a:lnTo>
                      <a:lnTo>
                        <a:pt x="279" y="93"/>
                      </a:lnTo>
                      <a:lnTo>
                        <a:pt x="282" y="89"/>
                      </a:lnTo>
                      <a:lnTo>
                        <a:pt x="286" y="87"/>
                      </a:lnTo>
                      <a:lnTo>
                        <a:pt x="291" y="84"/>
                      </a:lnTo>
                      <a:lnTo>
                        <a:pt x="295" y="83"/>
                      </a:lnTo>
                      <a:lnTo>
                        <a:pt x="300" y="81"/>
                      </a:lnTo>
                      <a:lnTo>
                        <a:pt x="304" y="80"/>
                      </a:lnTo>
                      <a:lnTo>
                        <a:pt x="309" y="78"/>
                      </a:lnTo>
                      <a:lnTo>
                        <a:pt x="313" y="74"/>
                      </a:lnTo>
                      <a:lnTo>
                        <a:pt x="318" y="71"/>
                      </a:lnTo>
                      <a:lnTo>
                        <a:pt x="322" y="68"/>
                      </a:lnTo>
                      <a:lnTo>
                        <a:pt x="325" y="63"/>
                      </a:lnTo>
                      <a:lnTo>
                        <a:pt x="357" y="53"/>
                      </a:lnTo>
                      <a:lnTo>
                        <a:pt x="342" y="56"/>
                      </a:lnTo>
                      <a:lnTo>
                        <a:pt x="346" y="53"/>
                      </a:lnTo>
                      <a:lnTo>
                        <a:pt x="351" y="50"/>
                      </a:lnTo>
                      <a:lnTo>
                        <a:pt x="355" y="48"/>
                      </a:lnTo>
                      <a:lnTo>
                        <a:pt x="360" y="47"/>
                      </a:lnTo>
                      <a:lnTo>
                        <a:pt x="364" y="45"/>
                      </a:lnTo>
                      <a:lnTo>
                        <a:pt x="369" y="44"/>
                      </a:lnTo>
                      <a:lnTo>
                        <a:pt x="375" y="42"/>
                      </a:lnTo>
                      <a:lnTo>
                        <a:pt x="379" y="39"/>
                      </a:lnTo>
                      <a:lnTo>
                        <a:pt x="385" y="36"/>
                      </a:lnTo>
                      <a:lnTo>
                        <a:pt x="390" y="35"/>
                      </a:lnTo>
                      <a:lnTo>
                        <a:pt x="396" y="32"/>
                      </a:lnTo>
                      <a:lnTo>
                        <a:pt x="400" y="29"/>
                      </a:lnTo>
                      <a:lnTo>
                        <a:pt x="405" y="26"/>
                      </a:lnTo>
                      <a:lnTo>
                        <a:pt x="409" y="23"/>
                      </a:lnTo>
                      <a:lnTo>
                        <a:pt x="414" y="20"/>
                      </a:lnTo>
                      <a:lnTo>
                        <a:pt x="418" y="18"/>
                      </a:lnTo>
                      <a:lnTo>
                        <a:pt x="423" y="17"/>
                      </a:lnTo>
                      <a:lnTo>
                        <a:pt x="427" y="14"/>
                      </a:lnTo>
                      <a:lnTo>
                        <a:pt x="432" y="12"/>
                      </a:lnTo>
                      <a:lnTo>
                        <a:pt x="436" y="11"/>
                      </a:lnTo>
                      <a:lnTo>
                        <a:pt x="441" y="9"/>
                      </a:lnTo>
                      <a:lnTo>
                        <a:pt x="445" y="8"/>
                      </a:lnTo>
                      <a:lnTo>
                        <a:pt x="451" y="6"/>
                      </a:lnTo>
                      <a:lnTo>
                        <a:pt x="456" y="5"/>
                      </a:lnTo>
                      <a:lnTo>
                        <a:pt x="460" y="5"/>
                      </a:lnTo>
                      <a:lnTo>
                        <a:pt x="465" y="5"/>
                      </a:lnTo>
                      <a:lnTo>
                        <a:pt x="469" y="3"/>
                      </a:lnTo>
                      <a:lnTo>
                        <a:pt x="474" y="3"/>
                      </a:lnTo>
                      <a:lnTo>
                        <a:pt x="478" y="3"/>
                      </a:lnTo>
                      <a:lnTo>
                        <a:pt x="483" y="3"/>
                      </a:lnTo>
                      <a:lnTo>
                        <a:pt x="487" y="3"/>
                      </a:lnTo>
                      <a:lnTo>
                        <a:pt x="499" y="3"/>
                      </a:lnTo>
                      <a:lnTo>
                        <a:pt x="505" y="3"/>
                      </a:lnTo>
                      <a:lnTo>
                        <a:pt x="510" y="3"/>
                      </a:lnTo>
                      <a:lnTo>
                        <a:pt x="514" y="3"/>
                      </a:lnTo>
                      <a:lnTo>
                        <a:pt x="519" y="3"/>
                      </a:lnTo>
                      <a:lnTo>
                        <a:pt x="523" y="2"/>
                      </a:lnTo>
                      <a:lnTo>
                        <a:pt x="528" y="2"/>
                      </a:lnTo>
                      <a:lnTo>
                        <a:pt x="532" y="2"/>
                      </a:lnTo>
                      <a:lnTo>
                        <a:pt x="537" y="2"/>
                      </a:lnTo>
                      <a:lnTo>
                        <a:pt x="541" y="2"/>
                      </a:lnTo>
                      <a:lnTo>
                        <a:pt x="546" y="2"/>
                      </a:lnTo>
                      <a:lnTo>
                        <a:pt x="550" y="0"/>
                      </a:lnTo>
                      <a:lnTo>
                        <a:pt x="555" y="0"/>
                      </a:lnTo>
                      <a:lnTo>
                        <a:pt x="559" y="0"/>
                      </a:lnTo>
                      <a:lnTo>
                        <a:pt x="564" y="0"/>
                      </a:lnTo>
                      <a:lnTo>
                        <a:pt x="568" y="0"/>
                      </a:lnTo>
                      <a:lnTo>
                        <a:pt x="573" y="0"/>
                      </a:lnTo>
                      <a:lnTo>
                        <a:pt x="577" y="0"/>
                      </a:lnTo>
                      <a:lnTo>
                        <a:pt x="582" y="0"/>
                      </a:lnTo>
                      <a:lnTo>
                        <a:pt x="586" y="0"/>
                      </a:lnTo>
                      <a:lnTo>
                        <a:pt x="591" y="0"/>
                      </a:lnTo>
                      <a:lnTo>
                        <a:pt x="595" y="0"/>
                      </a:lnTo>
                      <a:lnTo>
                        <a:pt x="600" y="0"/>
                      </a:lnTo>
                      <a:lnTo>
                        <a:pt x="604" y="0"/>
                      </a:lnTo>
                      <a:lnTo>
                        <a:pt x="609" y="0"/>
                      </a:lnTo>
                      <a:lnTo>
                        <a:pt x="613" y="0"/>
                      </a:lnTo>
                      <a:lnTo>
                        <a:pt x="618" y="0"/>
                      </a:lnTo>
                      <a:lnTo>
                        <a:pt x="622" y="0"/>
                      </a:lnTo>
                      <a:lnTo>
                        <a:pt x="627" y="0"/>
                      </a:lnTo>
                      <a:lnTo>
                        <a:pt x="631" y="0"/>
                      </a:lnTo>
                      <a:lnTo>
                        <a:pt x="636" y="0"/>
                      </a:lnTo>
                      <a:lnTo>
                        <a:pt x="646" y="0"/>
                      </a:lnTo>
                      <a:lnTo>
                        <a:pt x="651" y="0"/>
                      </a:lnTo>
                      <a:lnTo>
                        <a:pt x="655" y="0"/>
                      </a:lnTo>
                      <a:lnTo>
                        <a:pt x="660" y="0"/>
                      </a:lnTo>
                      <a:lnTo>
                        <a:pt x="664" y="2"/>
                      </a:lnTo>
                      <a:lnTo>
                        <a:pt x="669" y="2"/>
                      </a:lnTo>
                      <a:lnTo>
                        <a:pt x="673" y="3"/>
                      </a:lnTo>
                      <a:lnTo>
                        <a:pt x="678" y="3"/>
                      </a:lnTo>
                      <a:lnTo>
                        <a:pt x="688" y="3"/>
                      </a:lnTo>
                      <a:lnTo>
                        <a:pt x="694" y="5"/>
                      </a:lnTo>
                      <a:lnTo>
                        <a:pt x="699" y="6"/>
                      </a:lnTo>
                      <a:lnTo>
                        <a:pt x="703" y="6"/>
                      </a:lnTo>
                      <a:lnTo>
                        <a:pt x="708" y="6"/>
                      </a:lnTo>
                      <a:lnTo>
                        <a:pt x="712" y="6"/>
                      </a:lnTo>
                      <a:lnTo>
                        <a:pt x="717" y="8"/>
                      </a:lnTo>
                      <a:lnTo>
                        <a:pt x="721" y="9"/>
                      </a:lnTo>
                      <a:lnTo>
                        <a:pt x="726" y="9"/>
                      </a:lnTo>
                      <a:lnTo>
                        <a:pt x="730" y="11"/>
                      </a:lnTo>
                      <a:lnTo>
                        <a:pt x="735" y="11"/>
                      </a:lnTo>
                      <a:lnTo>
                        <a:pt x="739" y="12"/>
                      </a:lnTo>
                      <a:lnTo>
                        <a:pt x="744" y="12"/>
                      </a:lnTo>
                      <a:lnTo>
                        <a:pt x="748" y="14"/>
                      </a:lnTo>
                      <a:lnTo>
                        <a:pt x="753" y="15"/>
                      </a:lnTo>
                      <a:lnTo>
                        <a:pt x="757" y="17"/>
                      </a:lnTo>
                      <a:lnTo>
                        <a:pt x="762" y="18"/>
                      </a:lnTo>
                      <a:lnTo>
                        <a:pt x="766" y="21"/>
                      </a:lnTo>
                      <a:lnTo>
                        <a:pt x="771" y="23"/>
                      </a:lnTo>
                      <a:lnTo>
                        <a:pt x="777" y="24"/>
                      </a:lnTo>
                      <a:lnTo>
                        <a:pt x="781" y="26"/>
                      </a:lnTo>
                      <a:lnTo>
                        <a:pt x="786" y="27"/>
                      </a:lnTo>
                      <a:lnTo>
                        <a:pt x="790" y="29"/>
                      </a:lnTo>
                      <a:lnTo>
                        <a:pt x="795" y="29"/>
                      </a:lnTo>
                      <a:lnTo>
                        <a:pt x="799" y="30"/>
                      </a:lnTo>
                      <a:lnTo>
                        <a:pt x="804" y="32"/>
                      </a:lnTo>
                      <a:lnTo>
                        <a:pt x="808" y="33"/>
                      </a:lnTo>
                      <a:lnTo>
                        <a:pt x="813" y="36"/>
                      </a:lnTo>
                      <a:lnTo>
                        <a:pt x="817" y="38"/>
                      </a:lnTo>
                      <a:lnTo>
                        <a:pt x="822" y="39"/>
                      </a:lnTo>
                      <a:lnTo>
                        <a:pt x="826" y="41"/>
                      </a:lnTo>
                      <a:lnTo>
                        <a:pt x="831" y="42"/>
                      </a:lnTo>
                      <a:lnTo>
                        <a:pt x="835" y="45"/>
                      </a:lnTo>
                      <a:lnTo>
                        <a:pt x="840" y="47"/>
                      </a:lnTo>
                      <a:lnTo>
                        <a:pt x="844" y="48"/>
                      </a:lnTo>
                      <a:lnTo>
                        <a:pt x="849" y="51"/>
                      </a:lnTo>
                      <a:lnTo>
                        <a:pt x="853" y="53"/>
                      </a:lnTo>
                      <a:lnTo>
                        <a:pt x="858" y="54"/>
                      </a:lnTo>
                      <a:lnTo>
                        <a:pt x="862" y="57"/>
                      </a:lnTo>
                      <a:lnTo>
                        <a:pt x="867" y="59"/>
                      </a:lnTo>
                      <a:lnTo>
                        <a:pt x="873" y="62"/>
                      </a:lnTo>
                      <a:lnTo>
                        <a:pt x="877" y="63"/>
                      </a:lnTo>
                      <a:lnTo>
                        <a:pt x="882" y="66"/>
                      </a:lnTo>
                      <a:lnTo>
                        <a:pt x="885" y="71"/>
                      </a:lnTo>
                      <a:lnTo>
                        <a:pt x="889" y="74"/>
                      </a:lnTo>
                      <a:lnTo>
                        <a:pt x="894" y="77"/>
                      </a:lnTo>
                      <a:lnTo>
                        <a:pt x="898" y="81"/>
                      </a:lnTo>
                      <a:lnTo>
                        <a:pt x="903" y="84"/>
                      </a:lnTo>
                      <a:lnTo>
                        <a:pt x="907" y="89"/>
                      </a:lnTo>
                      <a:lnTo>
                        <a:pt x="912" y="92"/>
                      </a:lnTo>
                      <a:lnTo>
                        <a:pt x="916" y="96"/>
                      </a:lnTo>
                      <a:lnTo>
                        <a:pt x="921" y="99"/>
                      </a:lnTo>
                      <a:lnTo>
                        <a:pt x="925" y="104"/>
                      </a:lnTo>
                      <a:lnTo>
                        <a:pt x="930" y="107"/>
                      </a:lnTo>
                      <a:lnTo>
                        <a:pt x="934" y="110"/>
                      </a:lnTo>
                      <a:lnTo>
                        <a:pt x="936" y="114"/>
                      </a:lnTo>
                      <a:lnTo>
                        <a:pt x="939" y="120"/>
                      </a:lnTo>
                      <a:lnTo>
                        <a:pt x="940" y="126"/>
                      </a:lnTo>
                      <a:lnTo>
                        <a:pt x="943" y="131"/>
                      </a:lnTo>
                      <a:lnTo>
                        <a:pt x="946" y="135"/>
                      </a:lnTo>
                      <a:lnTo>
                        <a:pt x="949" y="140"/>
                      </a:lnTo>
                      <a:lnTo>
                        <a:pt x="952" y="144"/>
                      </a:lnTo>
                      <a:lnTo>
                        <a:pt x="957" y="147"/>
                      </a:lnTo>
                      <a:lnTo>
                        <a:pt x="960" y="152"/>
                      </a:lnTo>
                      <a:lnTo>
                        <a:pt x="964" y="153"/>
                      </a:lnTo>
                      <a:lnTo>
                        <a:pt x="966" y="158"/>
                      </a:lnTo>
                      <a:lnTo>
                        <a:pt x="970" y="162"/>
                      </a:lnTo>
                      <a:lnTo>
                        <a:pt x="973" y="167"/>
                      </a:lnTo>
                      <a:lnTo>
                        <a:pt x="976" y="171"/>
                      </a:lnTo>
                      <a:lnTo>
                        <a:pt x="981" y="176"/>
                      </a:lnTo>
                      <a:lnTo>
                        <a:pt x="982" y="180"/>
                      </a:lnTo>
                      <a:lnTo>
                        <a:pt x="985" y="185"/>
                      </a:lnTo>
                      <a:lnTo>
                        <a:pt x="987" y="189"/>
                      </a:lnTo>
                      <a:lnTo>
                        <a:pt x="990" y="194"/>
                      </a:lnTo>
                      <a:lnTo>
                        <a:pt x="993" y="198"/>
                      </a:lnTo>
                      <a:lnTo>
                        <a:pt x="994" y="203"/>
                      </a:lnTo>
                      <a:lnTo>
                        <a:pt x="997" y="207"/>
                      </a:lnTo>
                      <a:lnTo>
                        <a:pt x="1000" y="212"/>
                      </a:lnTo>
                      <a:lnTo>
                        <a:pt x="1002" y="216"/>
                      </a:lnTo>
                      <a:lnTo>
                        <a:pt x="1006" y="221"/>
                      </a:lnTo>
                      <a:lnTo>
                        <a:pt x="1008" y="225"/>
                      </a:lnTo>
                      <a:lnTo>
                        <a:pt x="1011" y="230"/>
                      </a:lnTo>
                      <a:lnTo>
                        <a:pt x="1014" y="234"/>
                      </a:lnTo>
                      <a:lnTo>
                        <a:pt x="1018" y="239"/>
                      </a:lnTo>
                      <a:lnTo>
                        <a:pt x="1021" y="243"/>
                      </a:lnTo>
                      <a:lnTo>
                        <a:pt x="1024" y="248"/>
                      </a:lnTo>
                      <a:lnTo>
                        <a:pt x="1027" y="252"/>
                      </a:lnTo>
                      <a:lnTo>
                        <a:pt x="1030" y="257"/>
                      </a:lnTo>
                      <a:lnTo>
                        <a:pt x="1033" y="261"/>
                      </a:lnTo>
                      <a:lnTo>
                        <a:pt x="1036" y="266"/>
                      </a:lnTo>
                      <a:lnTo>
                        <a:pt x="1038" y="270"/>
                      </a:lnTo>
                      <a:lnTo>
                        <a:pt x="1038" y="275"/>
                      </a:lnTo>
                      <a:lnTo>
                        <a:pt x="1039" y="279"/>
                      </a:lnTo>
                      <a:lnTo>
                        <a:pt x="1039" y="284"/>
                      </a:lnTo>
                      <a:lnTo>
                        <a:pt x="1039" y="288"/>
                      </a:lnTo>
                      <a:lnTo>
                        <a:pt x="1042" y="293"/>
                      </a:lnTo>
                      <a:lnTo>
                        <a:pt x="1044" y="297"/>
                      </a:lnTo>
                      <a:lnTo>
                        <a:pt x="1047" y="302"/>
                      </a:lnTo>
                      <a:lnTo>
                        <a:pt x="1048" y="306"/>
                      </a:lnTo>
                      <a:lnTo>
                        <a:pt x="1050" y="311"/>
                      </a:lnTo>
                      <a:lnTo>
                        <a:pt x="1053" y="315"/>
                      </a:lnTo>
                      <a:lnTo>
                        <a:pt x="1054" y="320"/>
                      </a:lnTo>
                      <a:lnTo>
                        <a:pt x="1056" y="324"/>
                      </a:lnTo>
                      <a:lnTo>
                        <a:pt x="1059" y="329"/>
                      </a:lnTo>
                      <a:lnTo>
                        <a:pt x="1062" y="333"/>
                      </a:lnTo>
                      <a:lnTo>
                        <a:pt x="1065" y="338"/>
                      </a:lnTo>
                      <a:lnTo>
                        <a:pt x="1066" y="342"/>
                      </a:lnTo>
                      <a:lnTo>
                        <a:pt x="1071" y="347"/>
                      </a:lnTo>
                      <a:lnTo>
                        <a:pt x="1072" y="351"/>
                      </a:lnTo>
                      <a:lnTo>
                        <a:pt x="1075" y="356"/>
                      </a:lnTo>
                      <a:lnTo>
                        <a:pt x="1078" y="360"/>
                      </a:lnTo>
                      <a:lnTo>
                        <a:pt x="1081" y="365"/>
                      </a:lnTo>
                      <a:lnTo>
                        <a:pt x="1084" y="369"/>
                      </a:lnTo>
                      <a:lnTo>
                        <a:pt x="1086" y="374"/>
                      </a:lnTo>
                      <a:lnTo>
                        <a:pt x="1089" y="378"/>
                      </a:lnTo>
                      <a:lnTo>
                        <a:pt x="1090" y="383"/>
                      </a:lnTo>
                      <a:lnTo>
                        <a:pt x="1090" y="387"/>
                      </a:lnTo>
                      <a:lnTo>
                        <a:pt x="1090" y="392"/>
                      </a:lnTo>
                      <a:lnTo>
                        <a:pt x="1092" y="396"/>
                      </a:lnTo>
                      <a:lnTo>
                        <a:pt x="1092" y="401"/>
                      </a:lnTo>
                      <a:lnTo>
                        <a:pt x="1093" y="405"/>
                      </a:lnTo>
                      <a:lnTo>
                        <a:pt x="1093" y="410"/>
                      </a:lnTo>
                      <a:lnTo>
                        <a:pt x="1095" y="414"/>
                      </a:lnTo>
                      <a:lnTo>
                        <a:pt x="1096" y="419"/>
                      </a:lnTo>
                      <a:lnTo>
                        <a:pt x="1096" y="423"/>
                      </a:lnTo>
                      <a:lnTo>
                        <a:pt x="1098" y="428"/>
                      </a:lnTo>
                      <a:lnTo>
                        <a:pt x="1101" y="432"/>
                      </a:lnTo>
                      <a:lnTo>
                        <a:pt x="1102" y="437"/>
                      </a:lnTo>
                      <a:lnTo>
                        <a:pt x="1105" y="441"/>
                      </a:lnTo>
                      <a:lnTo>
                        <a:pt x="1107" y="446"/>
                      </a:lnTo>
                      <a:lnTo>
                        <a:pt x="1108" y="450"/>
                      </a:lnTo>
                      <a:lnTo>
                        <a:pt x="1110" y="455"/>
                      </a:lnTo>
                      <a:lnTo>
                        <a:pt x="1111" y="459"/>
                      </a:lnTo>
                      <a:lnTo>
                        <a:pt x="1113" y="464"/>
                      </a:lnTo>
                      <a:lnTo>
                        <a:pt x="1116" y="468"/>
                      </a:lnTo>
                      <a:lnTo>
                        <a:pt x="1119" y="473"/>
                      </a:lnTo>
                      <a:lnTo>
                        <a:pt x="1122" y="477"/>
                      </a:lnTo>
                      <a:lnTo>
                        <a:pt x="1125" y="482"/>
                      </a:lnTo>
                      <a:lnTo>
                        <a:pt x="1126" y="486"/>
                      </a:lnTo>
                      <a:lnTo>
                        <a:pt x="1128" y="491"/>
                      </a:lnTo>
                      <a:lnTo>
                        <a:pt x="1125" y="485"/>
                      </a:lnTo>
                      <a:lnTo>
                        <a:pt x="1129" y="485"/>
                      </a:lnTo>
                      <a:lnTo>
                        <a:pt x="1131" y="489"/>
                      </a:lnTo>
                      <a:lnTo>
                        <a:pt x="1134" y="495"/>
                      </a:lnTo>
                      <a:lnTo>
                        <a:pt x="1135" y="500"/>
                      </a:lnTo>
                      <a:lnTo>
                        <a:pt x="1137" y="504"/>
                      </a:lnTo>
                      <a:lnTo>
                        <a:pt x="1138" y="509"/>
                      </a:lnTo>
                      <a:lnTo>
                        <a:pt x="1138" y="513"/>
                      </a:lnTo>
                      <a:lnTo>
                        <a:pt x="1138" y="518"/>
                      </a:lnTo>
                      <a:lnTo>
                        <a:pt x="1138" y="522"/>
                      </a:lnTo>
                      <a:lnTo>
                        <a:pt x="1138" y="527"/>
                      </a:lnTo>
                      <a:lnTo>
                        <a:pt x="1138" y="531"/>
                      </a:lnTo>
                      <a:lnTo>
                        <a:pt x="1140" y="536"/>
                      </a:lnTo>
                      <a:lnTo>
                        <a:pt x="1140" y="540"/>
                      </a:lnTo>
                      <a:lnTo>
                        <a:pt x="1141" y="545"/>
                      </a:lnTo>
                      <a:lnTo>
                        <a:pt x="1143" y="549"/>
                      </a:lnTo>
                      <a:lnTo>
                        <a:pt x="1144" y="554"/>
                      </a:lnTo>
                      <a:lnTo>
                        <a:pt x="1144" y="558"/>
                      </a:lnTo>
                      <a:lnTo>
                        <a:pt x="1146" y="563"/>
                      </a:lnTo>
                      <a:lnTo>
                        <a:pt x="1146" y="567"/>
                      </a:lnTo>
                      <a:lnTo>
                        <a:pt x="1146" y="572"/>
                      </a:lnTo>
                      <a:lnTo>
                        <a:pt x="1146" y="576"/>
                      </a:lnTo>
                      <a:lnTo>
                        <a:pt x="1149" y="581"/>
                      </a:lnTo>
                      <a:lnTo>
                        <a:pt x="1150" y="585"/>
                      </a:lnTo>
                      <a:lnTo>
                        <a:pt x="1152" y="590"/>
                      </a:lnTo>
                      <a:lnTo>
                        <a:pt x="1152" y="594"/>
                      </a:lnTo>
                      <a:lnTo>
                        <a:pt x="1153" y="599"/>
                      </a:lnTo>
                      <a:lnTo>
                        <a:pt x="1155" y="603"/>
                      </a:lnTo>
                      <a:lnTo>
                        <a:pt x="1155" y="608"/>
                      </a:lnTo>
                      <a:lnTo>
                        <a:pt x="1155" y="612"/>
                      </a:lnTo>
                      <a:lnTo>
                        <a:pt x="1156" y="617"/>
                      </a:lnTo>
                      <a:lnTo>
                        <a:pt x="1156" y="621"/>
                      </a:lnTo>
                      <a:lnTo>
                        <a:pt x="1158" y="626"/>
                      </a:lnTo>
                      <a:lnTo>
                        <a:pt x="1158" y="630"/>
                      </a:lnTo>
                      <a:lnTo>
                        <a:pt x="1158" y="635"/>
                      </a:lnTo>
                      <a:lnTo>
                        <a:pt x="1158" y="639"/>
                      </a:lnTo>
                      <a:lnTo>
                        <a:pt x="1158" y="644"/>
                      </a:lnTo>
                      <a:lnTo>
                        <a:pt x="1158" y="648"/>
                      </a:lnTo>
                      <a:lnTo>
                        <a:pt x="1158" y="653"/>
                      </a:lnTo>
                      <a:lnTo>
                        <a:pt x="1158" y="657"/>
                      </a:lnTo>
                      <a:lnTo>
                        <a:pt x="1158" y="662"/>
                      </a:lnTo>
                      <a:lnTo>
                        <a:pt x="1158" y="666"/>
                      </a:lnTo>
                      <a:lnTo>
                        <a:pt x="1158" y="671"/>
                      </a:lnTo>
                      <a:lnTo>
                        <a:pt x="1159" y="675"/>
                      </a:lnTo>
                      <a:lnTo>
                        <a:pt x="1161" y="680"/>
                      </a:lnTo>
                      <a:lnTo>
                        <a:pt x="1162" y="684"/>
                      </a:lnTo>
                      <a:lnTo>
                        <a:pt x="1164" y="689"/>
                      </a:lnTo>
                      <a:lnTo>
                        <a:pt x="1164" y="693"/>
                      </a:lnTo>
                      <a:lnTo>
                        <a:pt x="1164" y="698"/>
                      </a:lnTo>
                      <a:lnTo>
                        <a:pt x="1164" y="702"/>
                      </a:lnTo>
                      <a:lnTo>
                        <a:pt x="1164" y="707"/>
                      </a:lnTo>
                      <a:lnTo>
                        <a:pt x="1165" y="711"/>
                      </a:lnTo>
                      <a:lnTo>
                        <a:pt x="1167" y="716"/>
                      </a:lnTo>
                      <a:lnTo>
                        <a:pt x="1170" y="720"/>
                      </a:lnTo>
                      <a:lnTo>
                        <a:pt x="1170" y="725"/>
                      </a:lnTo>
                      <a:lnTo>
                        <a:pt x="1174" y="723"/>
                      </a:lnTo>
                      <a:lnTo>
                        <a:pt x="1173" y="725"/>
                      </a:lnTo>
                    </a:path>
                  </a:pathLst>
                </a:custGeom>
                <a:solidFill>
                  <a:srgbClr val="FFFF00"/>
                </a:solidFill>
                <a:ln w="25400" cap="rnd" cmpd="sng">
                  <a:solidFill>
                    <a:schemeClr val="tx1"/>
                  </a:solidFill>
                  <a:prstDash val="solid"/>
                  <a:round/>
                  <a:headEnd type="none" w="sm" len="sm"/>
                  <a:tailEnd type="none" w="sm" len="sm"/>
                </a:ln>
                <a:effectLst/>
              </p:spPr>
              <p:txBody>
                <a:bodyPr/>
                <a:lstStyle/>
                <a:p>
                  <a:endParaRPr lang="fr-FR" dirty="0"/>
                </a:p>
              </p:txBody>
            </p:sp>
          </p:grpSp>
          <p:sp>
            <p:nvSpPr>
              <p:cNvPr id="79880" name="Freeform 8"/>
              <p:cNvSpPr>
                <a:spLocks/>
              </p:cNvSpPr>
              <p:nvPr/>
            </p:nvSpPr>
            <p:spPr bwMode="auto">
              <a:xfrm>
                <a:off x="3564" y="1506"/>
                <a:ext cx="490" cy="32"/>
              </a:xfrm>
              <a:custGeom>
                <a:avLst/>
                <a:gdLst/>
                <a:ahLst/>
                <a:cxnLst>
                  <a:cxn ang="0">
                    <a:pos x="9" y="31"/>
                  </a:cxn>
                  <a:cxn ang="0">
                    <a:pos x="16" y="24"/>
                  </a:cxn>
                  <a:cxn ang="0">
                    <a:pos x="25" y="18"/>
                  </a:cxn>
                  <a:cxn ang="0">
                    <a:pos x="34" y="13"/>
                  </a:cxn>
                  <a:cxn ang="0">
                    <a:pos x="43" y="12"/>
                  </a:cxn>
                  <a:cxn ang="0">
                    <a:pos x="52" y="10"/>
                  </a:cxn>
                  <a:cxn ang="0">
                    <a:pos x="61" y="9"/>
                  </a:cxn>
                  <a:cxn ang="0">
                    <a:pos x="70" y="7"/>
                  </a:cxn>
                  <a:cxn ang="0">
                    <a:pos x="79" y="6"/>
                  </a:cxn>
                  <a:cxn ang="0">
                    <a:pos x="88" y="4"/>
                  </a:cxn>
                  <a:cxn ang="0">
                    <a:pos x="97" y="1"/>
                  </a:cxn>
                  <a:cxn ang="0">
                    <a:pos x="106" y="1"/>
                  </a:cxn>
                  <a:cxn ang="0">
                    <a:pos x="115" y="0"/>
                  </a:cxn>
                  <a:cxn ang="0">
                    <a:pos x="124" y="0"/>
                  </a:cxn>
                  <a:cxn ang="0">
                    <a:pos x="133" y="0"/>
                  </a:cxn>
                  <a:cxn ang="0">
                    <a:pos x="142" y="0"/>
                  </a:cxn>
                  <a:cxn ang="0">
                    <a:pos x="151" y="0"/>
                  </a:cxn>
                  <a:cxn ang="0">
                    <a:pos x="160" y="0"/>
                  </a:cxn>
                  <a:cxn ang="0">
                    <a:pos x="171" y="0"/>
                  </a:cxn>
                  <a:cxn ang="0">
                    <a:pos x="180" y="0"/>
                  </a:cxn>
                  <a:cxn ang="0">
                    <a:pos x="189" y="0"/>
                  </a:cxn>
                  <a:cxn ang="0">
                    <a:pos x="198" y="0"/>
                  </a:cxn>
                  <a:cxn ang="0">
                    <a:pos x="207" y="0"/>
                  </a:cxn>
                  <a:cxn ang="0">
                    <a:pos x="216" y="0"/>
                  </a:cxn>
                  <a:cxn ang="0">
                    <a:pos x="225" y="0"/>
                  </a:cxn>
                  <a:cxn ang="0">
                    <a:pos x="234" y="0"/>
                  </a:cxn>
                  <a:cxn ang="0">
                    <a:pos x="243" y="0"/>
                  </a:cxn>
                  <a:cxn ang="0">
                    <a:pos x="252" y="0"/>
                  </a:cxn>
                  <a:cxn ang="0">
                    <a:pos x="261" y="0"/>
                  </a:cxn>
                  <a:cxn ang="0">
                    <a:pos x="270" y="0"/>
                  </a:cxn>
                  <a:cxn ang="0">
                    <a:pos x="280" y="0"/>
                  </a:cxn>
                  <a:cxn ang="0">
                    <a:pos x="289" y="1"/>
                  </a:cxn>
                  <a:cxn ang="0">
                    <a:pos x="298" y="1"/>
                  </a:cxn>
                  <a:cxn ang="0">
                    <a:pos x="307" y="1"/>
                  </a:cxn>
                  <a:cxn ang="0">
                    <a:pos x="316" y="1"/>
                  </a:cxn>
                  <a:cxn ang="0">
                    <a:pos x="325" y="1"/>
                  </a:cxn>
                  <a:cxn ang="0">
                    <a:pos x="334" y="1"/>
                  </a:cxn>
                  <a:cxn ang="0">
                    <a:pos x="343" y="1"/>
                  </a:cxn>
                  <a:cxn ang="0">
                    <a:pos x="352" y="1"/>
                  </a:cxn>
                  <a:cxn ang="0">
                    <a:pos x="361" y="1"/>
                  </a:cxn>
                  <a:cxn ang="0">
                    <a:pos x="370" y="1"/>
                  </a:cxn>
                  <a:cxn ang="0">
                    <a:pos x="379" y="3"/>
                  </a:cxn>
                  <a:cxn ang="0">
                    <a:pos x="388" y="3"/>
                  </a:cxn>
                  <a:cxn ang="0">
                    <a:pos x="406" y="4"/>
                  </a:cxn>
                  <a:cxn ang="0">
                    <a:pos x="415" y="6"/>
                  </a:cxn>
                  <a:cxn ang="0">
                    <a:pos x="424" y="6"/>
                  </a:cxn>
                  <a:cxn ang="0">
                    <a:pos x="433" y="7"/>
                  </a:cxn>
                  <a:cxn ang="0">
                    <a:pos x="442" y="9"/>
                  </a:cxn>
                  <a:cxn ang="0">
                    <a:pos x="451" y="10"/>
                  </a:cxn>
                  <a:cxn ang="0">
                    <a:pos x="460" y="12"/>
                  </a:cxn>
                  <a:cxn ang="0">
                    <a:pos x="471" y="16"/>
                  </a:cxn>
                  <a:cxn ang="0">
                    <a:pos x="480" y="21"/>
                  </a:cxn>
                  <a:cxn ang="0">
                    <a:pos x="489" y="27"/>
                  </a:cxn>
                </a:cxnLst>
                <a:rect l="0" t="0" r="r" b="b"/>
                <a:pathLst>
                  <a:path w="490" h="32">
                    <a:moveTo>
                      <a:pt x="0" y="30"/>
                    </a:moveTo>
                    <a:lnTo>
                      <a:pt x="9" y="31"/>
                    </a:lnTo>
                    <a:lnTo>
                      <a:pt x="12" y="27"/>
                    </a:lnTo>
                    <a:lnTo>
                      <a:pt x="16" y="24"/>
                    </a:lnTo>
                    <a:lnTo>
                      <a:pt x="21" y="21"/>
                    </a:lnTo>
                    <a:lnTo>
                      <a:pt x="25" y="18"/>
                    </a:lnTo>
                    <a:lnTo>
                      <a:pt x="30" y="15"/>
                    </a:lnTo>
                    <a:lnTo>
                      <a:pt x="34" y="13"/>
                    </a:lnTo>
                    <a:lnTo>
                      <a:pt x="39" y="13"/>
                    </a:lnTo>
                    <a:lnTo>
                      <a:pt x="43" y="12"/>
                    </a:lnTo>
                    <a:lnTo>
                      <a:pt x="48" y="12"/>
                    </a:lnTo>
                    <a:lnTo>
                      <a:pt x="52" y="10"/>
                    </a:lnTo>
                    <a:lnTo>
                      <a:pt x="57" y="10"/>
                    </a:lnTo>
                    <a:lnTo>
                      <a:pt x="61" y="9"/>
                    </a:lnTo>
                    <a:lnTo>
                      <a:pt x="66" y="9"/>
                    </a:lnTo>
                    <a:lnTo>
                      <a:pt x="70" y="7"/>
                    </a:lnTo>
                    <a:lnTo>
                      <a:pt x="75" y="7"/>
                    </a:lnTo>
                    <a:lnTo>
                      <a:pt x="79" y="6"/>
                    </a:lnTo>
                    <a:lnTo>
                      <a:pt x="84" y="4"/>
                    </a:lnTo>
                    <a:lnTo>
                      <a:pt x="88" y="4"/>
                    </a:lnTo>
                    <a:lnTo>
                      <a:pt x="93" y="3"/>
                    </a:lnTo>
                    <a:lnTo>
                      <a:pt x="97" y="1"/>
                    </a:lnTo>
                    <a:lnTo>
                      <a:pt x="102" y="1"/>
                    </a:lnTo>
                    <a:lnTo>
                      <a:pt x="106" y="1"/>
                    </a:lnTo>
                    <a:lnTo>
                      <a:pt x="111" y="0"/>
                    </a:lnTo>
                    <a:lnTo>
                      <a:pt x="115" y="0"/>
                    </a:lnTo>
                    <a:lnTo>
                      <a:pt x="120" y="0"/>
                    </a:lnTo>
                    <a:lnTo>
                      <a:pt x="124" y="0"/>
                    </a:lnTo>
                    <a:lnTo>
                      <a:pt x="129" y="0"/>
                    </a:lnTo>
                    <a:lnTo>
                      <a:pt x="133" y="0"/>
                    </a:lnTo>
                    <a:lnTo>
                      <a:pt x="138" y="0"/>
                    </a:lnTo>
                    <a:lnTo>
                      <a:pt x="142" y="0"/>
                    </a:lnTo>
                    <a:lnTo>
                      <a:pt x="147" y="0"/>
                    </a:lnTo>
                    <a:lnTo>
                      <a:pt x="151" y="0"/>
                    </a:lnTo>
                    <a:lnTo>
                      <a:pt x="156" y="0"/>
                    </a:lnTo>
                    <a:lnTo>
                      <a:pt x="160" y="0"/>
                    </a:lnTo>
                    <a:lnTo>
                      <a:pt x="165" y="0"/>
                    </a:lnTo>
                    <a:lnTo>
                      <a:pt x="171" y="0"/>
                    </a:lnTo>
                    <a:lnTo>
                      <a:pt x="175" y="0"/>
                    </a:lnTo>
                    <a:lnTo>
                      <a:pt x="180" y="0"/>
                    </a:lnTo>
                    <a:lnTo>
                      <a:pt x="184" y="0"/>
                    </a:lnTo>
                    <a:lnTo>
                      <a:pt x="189" y="0"/>
                    </a:lnTo>
                    <a:lnTo>
                      <a:pt x="193" y="0"/>
                    </a:lnTo>
                    <a:lnTo>
                      <a:pt x="198" y="0"/>
                    </a:lnTo>
                    <a:lnTo>
                      <a:pt x="202" y="0"/>
                    </a:lnTo>
                    <a:lnTo>
                      <a:pt x="207" y="0"/>
                    </a:lnTo>
                    <a:lnTo>
                      <a:pt x="211" y="0"/>
                    </a:lnTo>
                    <a:lnTo>
                      <a:pt x="216" y="0"/>
                    </a:lnTo>
                    <a:lnTo>
                      <a:pt x="220" y="0"/>
                    </a:lnTo>
                    <a:lnTo>
                      <a:pt x="225" y="0"/>
                    </a:lnTo>
                    <a:lnTo>
                      <a:pt x="229" y="0"/>
                    </a:lnTo>
                    <a:lnTo>
                      <a:pt x="234" y="0"/>
                    </a:lnTo>
                    <a:lnTo>
                      <a:pt x="238" y="0"/>
                    </a:lnTo>
                    <a:lnTo>
                      <a:pt x="243" y="0"/>
                    </a:lnTo>
                    <a:lnTo>
                      <a:pt x="247" y="0"/>
                    </a:lnTo>
                    <a:lnTo>
                      <a:pt x="252" y="0"/>
                    </a:lnTo>
                    <a:lnTo>
                      <a:pt x="256" y="0"/>
                    </a:lnTo>
                    <a:lnTo>
                      <a:pt x="261" y="0"/>
                    </a:lnTo>
                    <a:lnTo>
                      <a:pt x="265" y="0"/>
                    </a:lnTo>
                    <a:lnTo>
                      <a:pt x="270" y="0"/>
                    </a:lnTo>
                    <a:lnTo>
                      <a:pt x="276" y="0"/>
                    </a:lnTo>
                    <a:lnTo>
                      <a:pt x="280" y="0"/>
                    </a:lnTo>
                    <a:lnTo>
                      <a:pt x="285" y="0"/>
                    </a:lnTo>
                    <a:lnTo>
                      <a:pt x="289" y="1"/>
                    </a:lnTo>
                    <a:lnTo>
                      <a:pt x="294" y="1"/>
                    </a:lnTo>
                    <a:lnTo>
                      <a:pt x="298" y="1"/>
                    </a:lnTo>
                    <a:lnTo>
                      <a:pt x="303" y="1"/>
                    </a:lnTo>
                    <a:lnTo>
                      <a:pt x="307" y="1"/>
                    </a:lnTo>
                    <a:lnTo>
                      <a:pt x="312" y="1"/>
                    </a:lnTo>
                    <a:lnTo>
                      <a:pt x="316" y="1"/>
                    </a:lnTo>
                    <a:lnTo>
                      <a:pt x="321" y="1"/>
                    </a:lnTo>
                    <a:lnTo>
                      <a:pt x="325" y="1"/>
                    </a:lnTo>
                    <a:lnTo>
                      <a:pt x="330" y="1"/>
                    </a:lnTo>
                    <a:lnTo>
                      <a:pt x="334" y="1"/>
                    </a:lnTo>
                    <a:lnTo>
                      <a:pt x="339" y="1"/>
                    </a:lnTo>
                    <a:lnTo>
                      <a:pt x="343" y="1"/>
                    </a:lnTo>
                    <a:lnTo>
                      <a:pt x="348" y="1"/>
                    </a:lnTo>
                    <a:lnTo>
                      <a:pt x="352" y="1"/>
                    </a:lnTo>
                    <a:lnTo>
                      <a:pt x="357" y="1"/>
                    </a:lnTo>
                    <a:lnTo>
                      <a:pt x="361" y="1"/>
                    </a:lnTo>
                    <a:lnTo>
                      <a:pt x="366" y="1"/>
                    </a:lnTo>
                    <a:lnTo>
                      <a:pt x="370" y="1"/>
                    </a:lnTo>
                    <a:lnTo>
                      <a:pt x="375" y="1"/>
                    </a:lnTo>
                    <a:lnTo>
                      <a:pt x="379" y="3"/>
                    </a:lnTo>
                    <a:lnTo>
                      <a:pt x="384" y="3"/>
                    </a:lnTo>
                    <a:lnTo>
                      <a:pt x="388" y="3"/>
                    </a:lnTo>
                    <a:lnTo>
                      <a:pt x="400" y="3"/>
                    </a:lnTo>
                    <a:lnTo>
                      <a:pt x="406" y="4"/>
                    </a:lnTo>
                    <a:lnTo>
                      <a:pt x="411" y="6"/>
                    </a:lnTo>
                    <a:lnTo>
                      <a:pt x="415" y="6"/>
                    </a:lnTo>
                    <a:lnTo>
                      <a:pt x="420" y="6"/>
                    </a:lnTo>
                    <a:lnTo>
                      <a:pt x="424" y="6"/>
                    </a:lnTo>
                    <a:lnTo>
                      <a:pt x="429" y="7"/>
                    </a:lnTo>
                    <a:lnTo>
                      <a:pt x="433" y="7"/>
                    </a:lnTo>
                    <a:lnTo>
                      <a:pt x="438" y="7"/>
                    </a:lnTo>
                    <a:lnTo>
                      <a:pt x="442" y="9"/>
                    </a:lnTo>
                    <a:lnTo>
                      <a:pt x="447" y="9"/>
                    </a:lnTo>
                    <a:lnTo>
                      <a:pt x="451" y="10"/>
                    </a:lnTo>
                    <a:lnTo>
                      <a:pt x="456" y="12"/>
                    </a:lnTo>
                    <a:lnTo>
                      <a:pt x="460" y="12"/>
                    </a:lnTo>
                    <a:lnTo>
                      <a:pt x="466" y="15"/>
                    </a:lnTo>
                    <a:lnTo>
                      <a:pt x="471" y="16"/>
                    </a:lnTo>
                    <a:lnTo>
                      <a:pt x="475" y="19"/>
                    </a:lnTo>
                    <a:lnTo>
                      <a:pt x="480" y="21"/>
                    </a:lnTo>
                    <a:lnTo>
                      <a:pt x="484" y="24"/>
                    </a:lnTo>
                    <a:lnTo>
                      <a:pt x="489" y="27"/>
                    </a:lnTo>
                    <a:lnTo>
                      <a:pt x="480" y="30"/>
                    </a:lnTo>
                  </a:path>
                </a:pathLst>
              </a:custGeom>
              <a:solidFill>
                <a:srgbClr val="FFFF99"/>
              </a:solidFill>
              <a:ln w="12700" cap="rnd" cmpd="sng">
                <a:solidFill>
                  <a:schemeClr val="tx1"/>
                </a:solidFill>
                <a:prstDash val="solid"/>
                <a:round/>
                <a:headEnd type="none" w="sm" len="sm"/>
                <a:tailEnd type="none" w="sm" len="sm"/>
              </a:ln>
              <a:effectLst/>
            </p:spPr>
            <p:txBody>
              <a:bodyPr/>
              <a:lstStyle/>
              <a:p>
                <a:endParaRPr lang="fr-FR" dirty="0"/>
              </a:p>
            </p:txBody>
          </p:sp>
        </p:grpSp>
        <p:grpSp>
          <p:nvGrpSpPr>
            <p:cNvPr id="5" name="Group 9"/>
            <p:cNvGrpSpPr>
              <a:grpSpLocks/>
            </p:cNvGrpSpPr>
            <p:nvPr/>
          </p:nvGrpSpPr>
          <p:grpSpPr bwMode="auto">
            <a:xfrm>
              <a:off x="4600575" y="3014663"/>
              <a:ext cx="3049588" cy="1290637"/>
              <a:chOff x="2880" y="2013"/>
              <a:chExt cx="1824" cy="772"/>
            </a:xfrm>
          </p:grpSpPr>
          <p:sp>
            <p:nvSpPr>
              <p:cNvPr id="79882" name="Freeform 10"/>
              <p:cNvSpPr>
                <a:spLocks/>
              </p:cNvSpPr>
              <p:nvPr/>
            </p:nvSpPr>
            <p:spPr bwMode="auto">
              <a:xfrm>
                <a:off x="3168" y="2601"/>
                <a:ext cx="961" cy="184"/>
              </a:xfrm>
              <a:custGeom>
                <a:avLst/>
                <a:gdLst/>
                <a:ahLst/>
                <a:cxnLst>
                  <a:cxn ang="0">
                    <a:pos x="23" y="170"/>
                  </a:cxn>
                  <a:cxn ang="0">
                    <a:pos x="41" y="167"/>
                  </a:cxn>
                  <a:cxn ang="0">
                    <a:pos x="59" y="159"/>
                  </a:cxn>
                  <a:cxn ang="0">
                    <a:pos x="77" y="149"/>
                  </a:cxn>
                  <a:cxn ang="0">
                    <a:pos x="95" y="132"/>
                  </a:cxn>
                  <a:cxn ang="0">
                    <a:pos x="114" y="122"/>
                  </a:cxn>
                  <a:cxn ang="0">
                    <a:pos x="132" y="110"/>
                  </a:cxn>
                  <a:cxn ang="0">
                    <a:pos x="152" y="98"/>
                  </a:cxn>
                  <a:cxn ang="0">
                    <a:pos x="173" y="89"/>
                  </a:cxn>
                  <a:cxn ang="0">
                    <a:pos x="194" y="78"/>
                  </a:cxn>
                  <a:cxn ang="0">
                    <a:pos x="210" y="68"/>
                  </a:cxn>
                  <a:cxn ang="0">
                    <a:pos x="228" y="57"/>
                  </a:cxn>
                  <a:cxn ang="0">
                    <a:pos x="246" y="48"/>
                  </a:cxn>
                  <a:cxn ang="0">
                    <a:pos x="264" y="39"/>
                  </a:cxn>
                  <a:cxn ang="0">
                    <a:pos x="282" y="32"/>
                  </a:cxn>
                  <a:cxn ang="0">
                    <a:pos x="300" y="26"/>
                  </a:cxn>
                  <a:cxn ang="0">
                    <a:pos x="318" y="21"/>
                  </a:cxn>
                  <a:cxn ang="0">
                    <a:pos x="336" y="20"/>
                  </a:cxn>
                  <a:cxn ang="0">
                    <a:pos x="354" y="20"/>
                  </a:cxn>
                  <a:cxn ang="0">
                    <a:pos x="372" y="15"/>
                  </a:cxn>
                  <a:cxn ang="0">
                    <a:pos x="390" y="6"/>
                  </a:cxn>
                  <a:cxn ang="0">
                    <a:pos x="408" y="3"/>
                  </a:cxn>
                  <a:cxn ang="0">
                    <a:pos x="426" y="9"/>
                  </a:cxn>
                  <a:cxn ang="0">
                    <a:pos x="446" y="18"/>
                  </a:cxn>
                  <a:cxn ang="0">
                    <a:pos x="464" y="18"/>
                  </a:cxn>
                  <a:cxn ang="0">
                    <a:pos x="482" y="18"/>
                  </a:cxn>
                  <a:cxn ang="0">
                    <a:pos x="500" y="8"/>
                  </a:cxn>
                  <a:cxn ang="0">
                    <a:pos x="518" y="2"/>
                  </a:cxn>
                  <a:cxn ang="0">
                    <a:pos x="536" y="0"/>
                  </a:cxn>
                  <a:cxn ang="0">
                    <a:pos x="554" y="5"/>
                  </a:cxn>
                  <a:cxn ang="0">
                    <a:pos x="572" y="18"/>
                  </a:cxn>
                  <a:cxn ang="0">
                    <a:pos x="590" y="21"/>
                  </a:cxn>
                  <a:cxn ang="0">
                    <a:pos x="608" y="17"/>
                  </a:cxn>
                  <a:cxn ang="0">
                    <a:pos x="626" y="15"/>
                  </a:cxn>
                  <a:cxn ang="0">
                    <a:pos x="644" y="14"/>
                  </a:cxn>
                  <a:cxn ang="0">
                    <a:pos x="662" y="11"/>
                  </a:cxn>
                  <a:cxn ang="0">
                    <a:pos x="680" y="8"/>
                  </a:cxn>
                  <a:cxn ang="0">
                    <a:pos x="698" y="8"/>
                  </a:cxn>
                  <a:cxn ang="0">
                    <a:pos x="716" y="15"/>
                  </a:cxn>
                  <a:cxn ang="0">
                    <a:pos x="734" y="23"/>
                  </a:cxn>
                  <a:cxn ang="0">
                    <a:pos x="752" y="30"/>
                  </a:cxn>
                  <a:cxn ang="0">
                    <a:pos x="770" y="42"/>
                  </a:cxn>
                  <a:cxn ang="0">
                    <a:pos x="788" y="53"/>
                  </a:cxn>
                  <a:cxn ang="0">
                    <a:pos x="804" y="65"/>
                  </a:cxn>
                  <a:cxn ang="0">
                    <a:pos x="830" y="77"/>
                  </a:cxn>
                  <a:cxn ang="0">
                    <a:pos x="843" y="90"/>
                  </a:cxn>
                  <a:cxn ang="0">
                    <a:pos x="860" y="104"/>
                  </a:cxn>
                  <a:cxn ang="0">
                    <a:pos x="876" y="117"/>
                  </a:cxn>
                  <a:cxn ang="0">
                    <a:pos x="894" y="129"/>
                  </a:cxn>
                  <a:cxn ang="0">
                    <a:pos x="911" y="140"/>
                  </a:cxn>
                  <a:cxn ang="0">
                    <a:pos x="924" y="155"/>
                  </a:cxn>
                  <a:cxn ang="0">
                    <a:pos x="941" y="167"/>
                  </a:cxn>
                  <a:cxn ang="0">
                    <a:pos x="959" y="177"/>
                  </a:cxn>
                </a:cxnLst>
                <a:rect l="0" t="0" r="r" b="b"/>
                <a:pathLst>
                  <a:path w="961" h="184">
                    <a:moveTo>
                      <a:pt x="0" y="183"/>
                    </a:moveTo>
                    <a:lnTo>
                      <a:pt x="14" y="174"/>
                    </a:lnTo>
                    <a:lnTo>
                      <a:pt x="18" y="171"/>
                    </a:lnTo>
                    <a:lnTo>
                      <a:pt x="23" y="170"/>
                    </a:lnTo>
                    <a:lnTo>
                      <a:pt x="27" y="168"/>
                    </a:lnTo>
                    <a:lnTo>
                      <a:pt x="32" y="168"/>
                    </a:lnTo>
                    <a:lnTo>
                      <a:pt x="36" y="168"/>
                    </a:lnTo>
                    <a:lnTo>
                      <a:pt x="41" y="167"/>
                    </a:lnTo>
                    <a:lnTo>
                      <a:pt x="45" y="165"/>
                    </a:lnTo>
                    <a:lnTo>
                      <a:pt x="50" y="164"/>
                    </a:lnTo>
                    <a:lnTo>
                      <a:pt x="54" y="161"/>
                    </a:lnTo>
                    <a:lnTo>
                      <a:pt x="59" y="159"/>
                    </a:lnTo>
                    <a:lnTo>
                      <a:pt x="63" y="158"/>
                    </a:lnTo>
                    <a:lnTo>
                      <a:pt x="68" y="155"/>
                    </a:lnTo>
                    <a:lnTo>
                      <a:pt x="72" y="150"/>
                    </a:lnTo>
                    <a:lnTo>
                      <a:pt x="77" y="149"/>
                    </a:lnTo>
                    <a:lnTo>
                      <a:pt x="81" y="144"/>
                    </a:lnTo>
                    <a:lnTo>
                      <a:pt x="86" y="140"/>
                    </a:lnTo>
                    <a:lnTo>
                      <a:pt x="90" y="135"/>
                    </a:lnTo>
                    <a:lnTo>
                      <a:pt x="95" y="132"/>
                    </a:lnTo>
                    <a:lnTo>
                      <a:pt x="99" y="129"/>
                    </a:lnTo>
                    <a:lnTo>
                      <a:pt x="104" y="126"/>
                    </a:lnTo>
                    <a:lnTo>
                      <a:pt x="110" y="125"/>
                    </a:lnTo>
                    <a:lnTo>
                      <a:pt x="114" y="122"/>
                    </a:lnTo>
                    <a:lnTo>
                      <a:pt x="119" y="120"/>
                    </a:lnTo>
                    <a:lnTo>
                      <a:pt x="123" y="117"/>
                    </a:lnTo>
                    <a:lnTo>
                      <a:pt x="128" y="114"/>
                    </a:lnTo>
                    <a:lnTo>
                      <a:pt x="132" y="110"/>
                    </a:lnTo>
                    <a:lnTo>
                      <a:pt x="137" y="107"/>
                    </a:lnTo>
                    <a:lnTo>
                      <a:pt x="141" y="104"/>
                    </a:lnTo>
                    <a:lnTo>
                      <a:pt x="146" y="101"/>
                    </a:lnTo>
                    <a:lnTo>
                      <a:pt x="152" y="98"/>
                    </a:lnTo>
                    <a:lnTo>
                      <a:pt x="158" y="96"/>
                    </a:lnTo>
                    <a:lnTo>
                      <a:pt x="162" y="95"/>
                    </a:lnTo>
                    <a:lnTo>
                      <a:pt x="167" y="92"/>
                    </a:lnTo>
                    <a:lnTo>
                      <a:pt x="173" y="89"/>
                    </a:lnTo>
                    <a:lnTo>
                      <a:pt x="179" y="86"/>
                    </a:lnTo>
                    <a:lnTo>
                      <a:pt x="183" y="84"/>
                    </a:lnTo>
                    <a:lnTo>
                      <a:pt x="188" y="81"/>
                    </a:lnTo>
                    <a:lnTo>
                      <a:pt x="194" y="78"/>
                    </a:lnTo>
                    <a:lnTo>
                      <a:pt x="197" y="74"/>
                    </a:lnTo>
                    <a:lnTo>
                      <a:pt x="201" y="72"/>
                    </a:lnTo>
                    <a:lnTo>
                      <a:pt x="206" y="71"/>
                    </a:lnTo>
                    <a:lnTo>
                      <a:pt x="210" y="68"/>
                    </a:lnTo>
                    <a:lnTo>
                      <a:pt x="215" y="66"/>
                    </a:lnTo>
                    <a:lnTo>
                      <a:pt x="219" y="63"/>
                    </a:lnTo>
                    <a:lnTo>
                      <a:pt x="224" y="60"/>
                    </a:lnTo>
                    <a:lnTo>
                      <a:pt x="228" y="57"/>
                    </a:lnTo>
                    <a:lnTo>
                      <a:pt x="233" y="54"/>
                    </a:lnTo>
                    <a:lnTo>
                      <a:pt x="237" y="53"/>
                    </a:lnTo>
                    <a:lnTo>
                      <a:pt x="242" y="51"/>
                    </a:lnTo>
                    <a:lnTo>
                      <a:pt x="246" y="48"/>
                    </a:lnTo>
                    <a:lnTo>
                      <a:pt x="251" y="47"/>
                    </a:lnTo>
                    <a:lnTo>
                      <a:pt x="255" y="44"/>
                    </a:lnTo>
                    <a:lnTo>
                      <a:pt x="260" y="42"/>
                    </a:lnTo>
                    <a:lnTo>
                      <a:pt x="264" y="39"/>
                    </a:lnTo>
                    <a:lnTo>
                      <a:pt x="269" y="38"/>
                    </a:lnTo>
                    <a:lnTo>
                      <a:pt x="273" y="36"/>
                    </a:lnTo>
                    <a:lnTo>
                      <a:pt x="278" y="35"/>
                    </a:lnTo>
                    <a:lnTo>
                      <a:pt x="282" y="32"/>
                    </a:lnTo>
                    <a:lnTo>
                      <a:pt x="287" y="30"/>
                    </a:lnTo>
                    <a:lnTo>
                      <a:pt x="291" y="29"/>
                    </a:lnTo>
                    <a:lnTo>
                      <a:pt x="296" y="27"/>
                    </a:lnTo>
                    <a:lnTo>
                      <a:pt x="300" y="26"/>
                    </a:lnTo>
                    <a:lnTo>
                      <a:pt x="305" y="24"/>
                    </a:lnTo>
                    <a:lnTo>
                      <a:pt x="309" y="23"/>
                    </a:lnTo>
                    <a:lnTo>
                      <a:pt x="314" y="21"/>
                    </a:lnTo>
                    <a:lnTo>
                      <a:pt x="318" y="21"/>
                    </a:lnTo>
                    <a:lnTo>
                      <a:pt x="323" y="20"/>
                    </a:lnTo>
                    <a:lnTo>
                      <a:pt x="327" y="20"/>
                    </a:lnTo>
                    <a:lnTo>
                      <a:pt x="332" y="20"/>
                    </a:lnTo>
                    <a:lnTo>
                      <a:pt x="336" y="20"/>
                    </a:lnTo>
                    <a:lnTo>
                      <a:pt x="341" y="20"/>
                    </a:lnTo>
                    <a:lnTo>
                      <a:pt x="345" y="20"/>
                    </a:lnTo>
                    <a:lnTo>
                      <a:pt x="350" y="20"/>
                    </a:lnTo>
                    <a:lnTo>
                      <a:pt x="354" y="20"/>
                    </a:lnTo>
                    <a:lnTo>
                      <a:pt x="359" y="20"/>
                    </a:lnTo>
                    <a:lnTo>
                      <a:pt x="363" y="20"/>
                    </a:lnTo>
                    <a:lnTo>
                      <a:pt x="368" y="17"/>
                    </a:lnTo>
                    <a:lnTo>
                      <a:pt x="372" y="15"/>
                    </a:lnTo>
                    <a:lnTo>
                      <a:pt x="377" y="14"/>
                    </a:lnTo>
                    <a:lnTo>
                      <a:pt x="381" y="11"/>
                    </a:lnTo>
                    <a:lnTo>
                      <a:pt x="386" y="9"/>
                    </a:lnTo>
                    <a:lnTo>
                      <a:pt x="390" y="6"/>
                    </a:lnTo>
                    <a:lnTo>
                      <a:pt x="395" y="5"/>
                    </a:lnTo>
                    <a:lnTo>
                      <a:pt x="399" y="3"/>
                    </a:lnTo>
                    <a:lnTo>
                      <a:pt x="404" y="3"/>
                    </a:lnTo>
                    <a:lnTo>
                      <a:pt x="408" y="3"/>
                    </a:lnTo>
                    <a:lnTo>
                      <a:pt x="413" y="3"/>
                    </a:lnTo>
                    <a:lnTo>
                      <a:pt x="417" y="5"/>
                    </a:lnTo>
                    <a:lnTo>
                      <a:pt x="422" y="6"/>
                    </a:lnTo>
                    <a:lnTo>
                      <a:pt x="426" y="9"/>
                    </a:lnTo>
                    <a:lnTo>
                      <a:pt x="432" y="12"/>
                    </a:lnTo>
                    <a:lnTo>
                      <a:pt x="437" y="15"/>
                    </a:lnTo>
                    <a:lnTo>
                      <a:pt x="441" y="17"/>
                    </a:lnTo>
                    <a:lnTo>
                      <a:pt x="446" y="18"/>
                    </a:lnTo>
                    <a:lnTo>
                      <a:pt x="450" y="18"/>
                    </a:lnTo>
                    <a:lnTo>
                      <a:pt x="455" y="18"/>
                    </a:lnTo>
                    <a:lnTo>
                      <a:pt x="459" y="18"/>
                    </a:lnTo>
                    <a:lnTo>
                      <a:pt x="464" y="18"/>
                    </a:lnTo>
                    <a:lnTo>
                      <a:pt x="468" y="18"/>
                    </a:lnTo>
                    <a:lnTo>
                      <a:pt x="473" y="18"/>
                    </a:lnTo>
                    <a:lnTo>
                      <a:pt x="477" y="18"/>
                    </a:lnTo>
                    <a:lnTo>
                      <a:pt x="482" y="18"/>
                    </a:lnTo>
                    <a:lnTo>
                      <a:pt x="486" y="17"/>
                    </a:lnTo>
                    <a:lnTo>
                      <a:pt x="491" y="14"/>
                    </a:lnTo>
                    <a:lnTo>
                      <a:pt x="495" y="12"/>
                    </a:lnTo>
                    <a:lnTo>
                      <a:pt x="500" y="8"/>
                    </a:lnTo>
                    <a:lnTo>
                      <a:pt x="504" y="6"/>
                    </a:lnTo>
                    <a:lnTo>
                      <a:pt x="509" y="5"/>
                    </a:lnTo>
                    <a:lnTo>
                      <a:pt x="513" y="3"/>
                    </a:lnTo>
                    <a:lnTo>
                      <a:pt x="518" y="2"/>
                    </a:lnTo>
                    <a:lnTo>
                      <a:pt x="522" y="2"/>
                    </a:lnTo>
                    <a:lnTo>
                      <a:pt x="527" y="2"/>
                    </a:lnTo>
                    <a:lnTo>
                      <a:pt x="531" y="0"/>
                    </a:lnTo>
                    <a:lnTo>
                      <a:pt x="536" y="0"/>
                    </a:lnTo>
                    <a:lnTo>
                      <a:pt x="540" y="0"/>
                    </a:lnTo>
                    <a:lnTo>
                      <a:pt x="545" y="0"/>
                    </a:lnTo>
                    <a:lnTo>
                      <a:pt x="549" y="0"/>
                    </a:lnTo>
                    <a:lnTo>
                      <a:pt x="554" y="5"/>
                    </a:lnTo>
                    <a:lnTo>
                      <a:pt x="558" y="8"/>
                    </a:lnTo>
                    <a:lnTo>
                      <a:pt x="563" y="12"/>
                    </a:lnTo>
                    <a:lnTo>
                      <a:pt x="567" y="15"/>
                    </a:lnTo>
                    <a:lnTo>
                      <a:pt x="572" y="18"/>
                    </a:lnTo>
                    <a:lnTo>
                      <a:pt x="576" y="20"/>
                    </a:lnTo>
                    <a:lnTo>
                      <a:pt x="581" y="21"/>
                    </a:lnTo>
                    <a:lnTo>
                      <a:pt x="585" y="21"/>
                    </a:lnTo>
                    <a:lnTo>
                      <a:pt x="590" y="21"/>
                    </a:lnTo>
                    <a:lnTo>
                      <a:pt x="594" y="21"/>
                    </a:lnTo>
                    <a:lnTo>
                      <a:pt x="599" y="21"/>
                    </a:lnTo>
                    <a:lnTo>
                      <a:pt x="603" y="20"/>
                    </a:lnTo>
                    <a:lnTo>
                      <a:pt x="608" y="17"/>
                    </a:lnTo>
                    <a:lnTo>
                      <a:pt x="612" y="17"/>
                    </a:lnTo>
                    <a:lnTo>
                      <a:pt x="617" y="17"/>
                    </a:lnTo>
                    <a:lnTo>
                      <a:pt x="621" y="17"/>
                    </a:lnTo>
                    <a:lnTo>
                      <a:pt x="626" y="15"/>
                    </a:lnTo>
                    <a:lnTo>
                      <a:pt x="630" y="15"/>
                    </a:lnTo>
                    <a:lnTo>
                      <a:pt x="635" y="14"/>
                    </a:lnTo>
                    <a:lnTo>
                      <a:pt x="639" y="14"/>
                    </a:lnTo>
                    <a:lnTo>
                      <a:pt x="644" y="14"/>
                    </a:lnTo>
                    <a:lnTo>
                      <a:pt x="648" y="12"/>
                    </a:lnTo>
                    <a:lnTo>
                      <a:pt x="653" y="12"/>
                    </a:lnTo>
                    <a:lnTo>
                      <a:pt x="657" y="11"/>
                    </a:lnTo>
                    <a:lnTo>
                      <a:pt x="662" y="11"/>
                    </a:lnTo>
                    <a:lnTo>
                      <a:pt x="666" y="11"/>
                    </a:lnTo>
                    <a:lnTo>
                      <a:pt x="671" y="9"/>
                    </a:lnTo>
                    <a:lnTo>
                      <a:pt x="675" y="8"/>
                    </a:lnTo>
                    <a:lnTo>
                      <a:pt x="680" y="8"/>
                    </a:lnTo>
                    <a:lnTo>
                      <a:pt x="684" y="8"/>
                    </a:lnTo>
                    <a:lnTo>
                      <a:pt x="689" y="8"/>
                    </a:lnTo>
                    <a:lnTo>
                      <a:pt x="693" y="8"/>
                    </a:lnTo>
                    <a:lnTo>
                      <a:pt x="698" y="8"/>
                    </a:lnTo>
                    <a:lnTo>
                      <a:pt x="702" y="9"/>
                    </a:lnTo>
                    <a:lnTo>
                      <a:pt x="707" y="11"/>
                    </a:lnTo>
                    <a:lnTo>
                      <a:pt x="711" y="12"/>
                    </a:lnTo>
                    <a:lnTo>
                      <a:pt x="716" y="15"/>
                    </a:lnTo>
                    <a:lnTo>
                      <a:pt x="720" y="17"/>
                    </a:lnTo>
                    <a:lnTo>
                      <a:pt x="725" y="18"/>
                    </a:lnTo>
                    <a:lnTo>
                      <a:pt x="729" y="21"/>
                    </a:lnTo>
                    <a:lnTo>
                      <a:pt x="734" y="23"/>
                    </a:lnTo>
                    <a:lnTo>
                      <a:pt x="738" y="24"/>
                    </a:lnTo>
                    <a:lnTo>
                      <a:pt x="743" y="26"/>
                    </a:lnTo>
                    <a:lnTo>
                      <a:pt x="747" y="27"/>
                    </a:lnTo>
                    <a:lnTo>
                      <a:pt x="752" y="30"/>
                    </a:lnTo>
                    <a:lnTo>
                      <a:pt x="756" y="33"/>
                    </a:lnTo>
                    <a:lnTo>
                      <a:pt x="761" y="36"/>
                    </a:lnTo>
                    <a:lnTo>
                      <a:pt x="765" y="39"/>
                    </a:lnTo>
                    <a:lnTo>
                      <a:pt x="770" y="42"/>
                    </a:lnTo>
                    <a:lnTo>
                      <a:pt x="774" y="45"/>
                    </a:lnTo>
                    <a:lnTo>
                      <a:pt x="779" y="48"/>
                    </a:lnTo>
                    <a:lnTo>
                      <a:pt x="783" y="50"/>
                    </a:lnTo>
                    <a:lnTo>
                      <a:pt x="788" y="53"/>
                    </a:lnTo>
                    <a:lnTo>
                      <a:pt x="791" y="57"/>
                    </a:lnTo>
                    <a:lnTo>
                      <a:pt x="795" y="59"/>
                    </a:lnTo>
                    <a:lnTo>
                      <a:pt x="800" y="60"/>
                    </a:lnTo>
                    <a:lnTo>
                      <a:pt x="804" y="65"/>
                    </a:lnTo>
                    <a:lnTo>
                      <a:pt x="809" y="66"/>
                    </a:lnTo>
                    <a:lnTo>
                      <a:pt x="813" y="69"/>
                    </a:lnTo>
                    <a:lnTo>
                      <a:pt x="825" y="74"/>
                    </a:lnTo>
                    <a:lnTo>
                      <a:pt x="830" y="77"/>
                    </a:lnTo>
                    <a:lnTo>
                      <a:pt x="833" y="81"/>
                    </a:lnTo>
                    <a:lnTo>
                      <a:pt x="837" y="84"/>
                    </a:lnTo>
                    <a:lnTo>
                      <a:pt x="839" y="89"/>
                    </a:lnTo>
                    <a:lnTo>
                      <a:pt x="843" y="90"/>
                    </a:lnTo>
                    <a:lnTo>
                      <a:pt x="846" y="95"/>
                    </a:lnTo>
                    <a:lnTo>
                      <a:pt x="851" y="98"/>
                    </a:lnTo>
                    <a:lnTo>
                      <a:pt x="855" y="101"/>
                    </a:lnTo>
                    <a:lnTo>
                      <a:pt x="860" y="104"/>
                    </a:lnTo>
                    <a:lnTo>
                      <a:pt x="864" y="107"/>
                    </a:lnTo>
                    <a:lnTo>
                      <a:pt x="869" y="110"/>
                    </a:lnTo>
                    <a:lnTo>
                      <a:pt x="873" y="113"/>
                    </a:lnTo>
                    <a:lnTo>
                      <a:pt x="876" y="117"/>
                    </a:lnTo>
                    <a:lnTo>
                      <a:pt x="881" y="120"/>
                    </a:lnTo>
                    <a:lnTo>
                      <a:pt x="885" y="125"/>
                    </a:lnTo>
                    <a:lnTo>
                      <a:pt x="890" y="126"/>
                    </a:lnTo>
                    <a:lnTo>
                      <a:pt x="894" y="129"/>
                    </a:lnTo>
                    <a:lnTo>
                      <a:pt x="899" y="132"/>
                    </a:lnTo>
                    <a:lnTo>
                      <a:pt x="903" y="134"/>
                    </a:lnTo>
                    <a:lnTo>
                      <a:pt x="906" y="138"/>
                    </a:lnTo>
                    <a:lnTo>
                      <a:pt x="911" y="140"/>
                    </a:lnTo>
                    <a:lnTo>
                      <a:pt x="912" y="144"/>
                    </a:lnTo>
                    <a:lnTo>
                      <a:pt x="917" y="147"/>
                    </a:lnTo>
                    <a:lnTo>
                      <a:pt x="921" y="150"/>
                    </a:lnTo>
                    <a:lnTo>
                      <a:pt x="924" y="155"/>
                    </a:lnTo>
                    <a:lnTo>
                      <a:pt x="929" y="156"/>
                    </a:lnTo>
                    <a:lnTo>
                      <a:pt x="933" y="159"/>
                    </a:lnTo>
                    <a:lnTo>
                      <a:pt x="938" y="162"/>
                    </a:lnTo>
                    <a:lnTo>
                      <a:pt x="941" y="167"/>
                    </a:lnTo>
                    <a:lnTo>
                      <a:pt x="945" y="168"/>
                    </a:lnTo>
                    <a:lnTo>
                      <a:pt x="950" y="171"/>
                    </a:lnTo>
                    <a:lnTo>
                      <a:pt x="954" y="174"/>
                    </a:lnTo>
                    <a:lnTo>
                      <a:pt x="959" y="177"/>
                    </a:lnTo>
                    <a:lnTo>
                      <a:pt x="960" y="183"/>
                    </a:lnTo>
                  </a:path>
                </a:pathLst>
              </a:custGeom>
              <a:solidFill>
                <a:srgbClr val="FFFF99"/>
              </a:solidFill>
              <a:ln w="12700" cap="rnd" cmpd="sng">
                <a:solidFill>
                  <a:schemeClr val="tx1"/>
                </a:solidFill>
                <a:prstDash val="solid"/>
                <a:round/>
                <a:headEnd type="none" w="sm" len="sm"/>
                <a:tailEnd type="none" w="sm" len="sm"/>
              </a:ln>
              <a:effectLst/>
            </p:spPr>
            <p:txBody>
              <a:bodyPr/>
              <a:lstStyle/>
              <a:p>
                <a:endParaRPr lang="fr-FR" dirty="0"/>
              </a:p>
            </p:txBody>
          </p:sp>
          <p:grpSp>
            <p:nvGrpSpPr>
              <p:cNvPr id="6" name="Group 11"/>
              <p:cNvGrpSpPr>
                <a:grpSpLocks/>
              </p:cNvGrpSpPr>
              <p:nvPr/>
            </p:nvGrpSpPr>
            <p:grpSpPr bwMode="auto">
              <a:xfrm>
                <a:off x="2880" y="2013"/>
                <a:ext cx="1824" cy="771"/>
                <a:chOff x="2880" y="2013"/>
                <a:chExt cx="1824" cy="771"/>
              </a:xfrm>
            </p:grpSpPr>
            <p:sp>
              <p:nvSpPr>
                <p:cNvPr id="79884" name="Line 12"/>
                <p:cNvSpPr>
                  <a:spLocks noChangeShapeType="1"/>
                </p:cNvSpPr>
                <p:nvPr/>
              </p:nvSpPr>
              <p:spPr bwMode="auto">
                <a:xfrm flipV="1">
                  <a:off x="2880" y="2013"/>
                  <a:ext cx="0" cy="767"/>
                </a:xfrm>
                <a:prstGeom prst="line">
                  <a:avLst/>
                </a:prstGeom>
                <a:noFill/>
                <a:ln w="12700">
                  <a:solidFill>
                    <a:schemeClr val="tx1"/>
                  </a:solidFill>
                  <a:round/>
                  <a:headEnd type="none" w="sm" len="sm"/>
                  <a:tailEnd type="stealth" w="med" len="med"/>
                </a:ln>
                <a:effectLst/>
              </p:spPr>
              <p:txBody>
                <a:bodyPr/>
                <a:lstStyle/>
                <a:p>
                  <a:endParaRPr lang="fr-FR" dirty="0"/>
                </a:p>
              </p:txBody>
            </p:sp>
            <p:sp>
              <p:nvSpPr>
                <p:cNvPr id="79885" name="Line 13"/>
                <p:cNvSpPr>
                  <a:spLocks noChangeShapeType="1"/>
                </p:cNvSpPr>
                <p:nvPr/>
              </p:nvSpPr>
              <p:spPr bwMode="auto">
                <a:xfrm>
                  <a:off x="2881" y="2784"/>
                  <a:ext cx="1823" cy="0"/>
                </a:xfrm>
                <a:prstGeom prst="line">
                  <a:avLst/>
                </a:prstGeom>
                <a:noFill/>
                <a:ln w="12700">
                  <a:solidFill>
                    <a:schemeClr val="tx1"/>
                  </a:solidFill>
                  <a:round/>
                  <a:headEnd type="none" w="sm" len="sm"/>
                  <a:tailEnd type="stealth" w="med" len="med"/>
                </a:ln>
                <a:effectLst/>
              </p:spPr>
              <p:txBody>
                <a:bodyPr/>
                <a:lstStyle/>
                <a:p>
                  <a:endParaRPr lang="fr-FR" dirty="0"/>
                </a:p>
              </p:txBody>
            </p:sp>
          </p:grpSp>
        </p:grpSp>
        <p:grpSp>
          <p:nvGrpSpPr>
            <p:cNvPr id="7" name="Group 14"/>
            <p:cNvGrpSpPr>
              <a:grpSpLocks/>
            </p:cNvGrpSpPr>
            <p:nvPr/>
          </p:nvGrpSpPr>
          <p:grpSpPr bwMode="auto">
            <a:xfrm>
              <a:off x="4600575" y="5021263"/>
              <a:ext cx="3049588" cy="1290637"/>
              <a:chOff x="2880" y="3213"/>
              <a:chExt cx="1824" cy="772"/>
            </a:xfrm>
          </p:grpSpPr>
          <p:sp>
            <p:nvSpPr>
              <p:cNvPr id="79887" name="Freeform 15"/>
              <p:cNvSpPr>
                <a:spLocks/>
              </p:cNvSpPr>
              <p:nvPr/>
            </p:nvSpPr>
            <p:spPr bwMode="auto">
              <a:xfrm>
                <a:off x="3312" y="3384"/>
                <a:ext cx="433" cy="601"/>
              </a:xfrm>
              <a:custGeom>
                <a:avLst/>
                <a:gdLst/>
                <a:ahLst/>
                <a:cxnLst>
                  <a:cxn ang="0">
                    <a:pos x="36" y="564"/>
                  </a:cxn>
                  <a:cxn ang="0">
                    <a:pos x="46" y="536"/>
                  </a:cxn>
                  <a:cxn ang="0">
                    <a:pos x="49" y="506"/>
                  </a:cxn>
                  <a:cxn ang="0">
                    <a:pos x="51" y="477"/>
                  </a:cxn>
                  <a:cxn ang="0">
                    <a:pos x="51" y="447"/>
                  </a:cxn>
                  <a:cxn ang="0">
                    <a:pos x="51" y="420"/>
                  </a:cxn>
                  <a:cxn ang="0">
                    <a:pos x="52" y="390"/>
                  </a:cxn>
                  <a:cxn ang="0">
                    <a:pos x="55" y="363"/>
                  </a:cxn>
                  <a:cxn ang="0">
                    <a:pos x="63" y="336"/>
                  </a:cxn>
                  <a:cxn ang="0">
                    <a:pos x="73" y="311"/>
                  </a:cxn>
                  <a:cxn ang="0">
                    <a:pos x="76" y="284"/>
                  </a:cxn>
                  <a:cxn ang="0">
                    <a:pos x="79" y="257"/>
                  </a:cxn>
                  <a:cxn ang="0">
                    <a:pos x="79" y="230"/>
                  </a:cxn>
                  <a:cxn ang="0">
                    <a:pos x="79" y="203"/>
                  </a:cxn>
                  <a:cxn ang="0">
                    <a:pos x="79" y="176"/>
                  </a:cxn>
                  <a:cxn ang="0">
                    <a:pos x="82" y="149"/>
                  </a:cxn>
                  <a:cxn ang="0">
                    <a:pos x="106" y="126"/>
                  </a:cxn>
                  <a:cxn ang="0">
                    <a:pos x="132" y="101"/>
                  </a:cxn>
                  <a:cxn ang="0">
                    <a:pos x="154" y="78"/>
                  </a:cxn>
                  <a:cxn ang="0">
                    <a:pos x="177" y="71"/>
                  </a:cxn>
                  <a:cxn ang="0">
                    <a:pos x="180" y="99"/>
                  </a:cxn>
                  <a:cxn ang="0">
                    <a:pos x="180" y="126"/>
                  </a:cxn>
                  <a:cxn ang="0">
                    <a:pos x="180" y="155"/>
                  </a:cxn>
                  <a:cxn ang="0">
                    <a:pos x="180" y="182"/>
                  </a:cxn>
                  <a:cxn ang="0">
                    <a:pos x="180" y="209"/>
                  </a:cxn>
                  <a:cxn ang="0">
                    <a:pos x="180" y="236"/>
                  </a:cxn>
                  <a:cxn ang="0">
                    <a:pos x="180" y="263"/>
                  </a:cxn>
                  <a:cxn ang="0">
                    <a:pos x="181" y="290"/>
                  </a:cxn>
                  <a:cxn ang="0">
                    <a:pos x="190" y="314"/>
                  </a:cxn>
                  <a:cxn ang="0">
                    <a:pos x="208" y="296"/>
                  </a:cxn>
                  <a:cxn ang="0">
                    <a:pos x="211" y="269"/>
                  </a:cxn>
                  <a:cxn ang="0">
                    <a:pos x="219" y="242"/>
                  </a:cxn>
                  <a:cxn ang="0">
                    <a:pos x="228" y="215"/>
                  </a:cxn>
                  <a:cxn ang="0">
                    <a:pos x="237" y="188"/>
                  </a:cxn>
                  <a:cxn ang="0">
                    <a:pos x="238" y="147"/>
                  </a:cxn>
                  <a:cxn ang="0">
                    <a:pos x="240" y="120"/>
                  </a:cxn>
                  <a:cxn ang="0">
                    <a:pos x="240" y="92"/>
                  </a:cxn>
                  <a:cxn ang="0">
                    <a:pos x="237" y="62"/>
                  </a:cxn>
                  <a:cxn ang="0">
                    <a:pos x="241" y="36"/>
                  </a:cxn>
                  <a:cxn ang="0">
                    <a:pos x="268" y="24"/>
                  </a:cxn>
                  <a:cxn ang="0">
                    <a:pos x="292" y="6"/>
                  </a:cxn>
                  <a:cxn ang="0">
                    <a:pos x="306" y="18"/>
                  </a:cxn>
                  <a:cxn ang="0">
                    <a:pos x="306" y="47"/>
                  </a:cxn>
                  <a:cxn ang="0">
                    <a:pos x="306" y="78"/>
                  </a:cxn>
                  <a:cxn ang="0">
                    <a:pos x="306" y="110"/>
                  </a:cxn>
                  <a:cxn ang="0">
                    <a:pos x="304" y="137"/>
                  </a:cxn>
                  <a:cxn ang="0">
                    <a:pos x="303" y="171"/>
                  </a:cxn>
                  <a:cxn ang="0">
                    <a:pos x="303" y="200"/>
                  </a:cxn>
                  <a:cxn ang="0">
                    <a:pos x="301" y="227"/>
                  </a:cxn>
                  <a:cxn ang="0">
                    <a:pos x="300" y="254"/>
                  </a:cxn>
                  <a:cxn ang="0">
                    <a:pos x="306" y="284"/>
                  </a:cxn>
                  <a:cxn ang="0">
                    <a:pos x="343" y="321"/>
                  </a:cxn>
                  <a:cxn ang="0">
                    <a:pos x="336" y="350"/>
                  </a:cxn>
                  <a:cxn ang="0">
                    <a:pos x="336" y="378"/>
                  </a:cxn>
                  <a:cxn ang="0">
                    <a:pos x="336" y="405"/>
                  </a:cxn>
                  <a:cxn ang="0">
                    <a:pos x="336" y="434"/>
                  </a:cxn>
                  <a:cxn ang="0">
                    <a:pos x="342" y="467"/>
                  </a:cxn>
                  <a:cxn ang="0">
                    <a:pos x="352" y="494"/>
                  </a:cxn>
                  <a:cxn ang="0">
                    <a:pos x="364" y="521"/>
                  </a:cxn>
                  <a:cxn ang="0">
                    <a:pos x="384" y="548"/>
                  </a:cxn>
                  <a:cxn ang="0">
                    <a:pos x="403" y="573"/>
                  </a:cxn>
                </a:cxnLst>
                <a:rect l="0" t="0" r="r" b="b"/>
                <a:pathLst>
                  <a:path w="433" h="601">
                    <a:moveTo>
                      <a:pt x="0" y="600"/>
                    </a:moveTo>
                    <a:lnTo>
                      <a:pt x="22" y="582"/>
                    </a:lnTo>
                    <a:lnTo>
                      <a:pt x="28" y="578"/>
                    </a:lnTo>
                    <a:lnTo>
                      <a:pt x="31" y="573"/>
                    </a:lnTo>
                    <a:lnTo>
                      <a:pt x="34" y="569"/>
                    </a:lnTo>
                    <a:lnTo>
                      <a:pt x="36" y="564"/>
                    </a:lnTo>
                    <a:lnTo>
                      <a:pt x="37" y="560"/>
                    </a:lnTo>
                    <a:lnTo>
                      <a:pt x="40" y="555"/>
                    </a:lnTo>
                    <a:lnTo>
                      <a:pt x="42" y="551"/>
                    </a:lnTo>
                    <a:lnTo>
                      <a:pt x="43" y="545"/>
                    </a:lnTo>
                    <a:lnTo>
                      <a:pt x="45" y="540"/>
                    </a:lnTo>
                    <a:lnTo>
                      <a:pt x="46" y="536"/>
                    </a:lnTo>
                    <a:lnTo>
                      <a:pt x="48" y="531"/>
                    </a:lnTo>
                    <a:lnTo>
                      <a:pt x="48" y="527"/>
                    </a:lnTo>
                    <a:lnTo>
                      <a:pt x="48" y="522"/>
                    </a:lnTo>
                    <a:lnTo>
                      <a:pt x="48" y="516"/>
                    </a:lnTo>
                    <a:lnTo>
                      <a:pt x="48" y="510"/>
                    </a:lnTo>
                    <a:lnTo>
                      <a:pt x="49" y="506"/>
                    </a:lnTo>
                    <a:lnTo>
                      <a:pt x="49" y="501"/>
                    </a:lnTo>
                    <a:lnTo>
                      <a:pt x="49" y="497"/>
                    </a:lnTo>
                    <a:lnTo>
                      <a:pt x="49" y="492"/>
                    </a:lnTo>
                    <a:lnTo>
                      <a:pt x="49" y="486"/>
                    </a:lnTo>
                    <a:lnTo>
                      <a:pt x="49" y="482"/>
                    </a:lnTo>
                    <a:lnTo>
                      <a:pt x="51" y="477"/>
                    </a:lnTo>
                    <a:lnTo>
                      <a:pt x="51" y="473"/>
                    </a:lnTo>
                    <a:lnTo>
                      <a:pt x="51" y="467"/>
                    </a:lnTo>
                    <a:lnTo>
                      <a:pt x="51" y="462"/>
                    </a:lnTo>
                    <a:lnTo>
                      <a:pt x="51" y="458"/>
                    </a:lnTo>
                    <a:lnTo>
                      <a:pt x="51" y="452"/>
                    </a:lnTo>
                    <a:lnTo>
                      <a:pt x="51" y="447"/>
                    </a:lnTo>
                    <a:lnTo>
                      <a:pt x="51" y="443"/>
                    </a:lnTo>
                    <a:lnTo>
                      <a:pt x="51" y="438"/>
                    </a:lnTo>
                    <a:lnTo>
                      <a:pt x="51" y="434"/>
                    </a:lnTo>
                    <a:lnTo>
                      <a:pt x="51" y="429"/>
                    </a:lnTo>
                    <a:lnTo>
                      <a:pt x="51" y="425"/>
                    </a:lnTo>
                    <a:lnTo>
                      <a:pt x="51" y="420"/>
                    </a:lnTo>
                    <a:lnTo>
                      <a:pt x="51" y="416"/>
                    </a:lnTo>
                    <a:lnTo>
                      <a:pt x="51" y="410"/>
                    </a:lnTo>
                    <a:lnTo>
                      <a:pt x="51" y="404"/>
                    </a:lnTo>
                    <a:lnTo>
                      <a:pt x="51" y="399"/>
                    </a:lnTo>
                    <a:lnTo>
                      <a:pt x="51" y="395"/>
                    </a:lnTo>
                    <a:lnTo>
                      <a:pt x="52" y="390"/>
                    </a:lnTo>
                    <a:lnTo>
                      <a:pt x="52" y="386"/>
                    </a:lnTo>
                    <a:lnTo>
                      <a:pt x="52" y="381"/>
                    </a:lnTo>
                    <a:lnTo>
                      <a:pt x="52" y="377"/>
                    </a:lnTo>
                    <a:lnTo>
                      <a:pt x="52" y="372"/>
                    </a:lnTo>
                    <a:lnTo>
                      <a:pt x="54" y="368"/>
                    </a:lnTo>
                    <a:lnTo>
                      <a:pt x="55" y="363"/>
                    </a:lnTo>
                    <a:lnTo>
                      <a:pt x="55" y="359"/>
                    </a:lnTo>
                    <a:lnTo>
                      <a:pt x="55" y="354"/>
                    </a:lnTo>
                    <a:lnTo>
                      <a:pt x="57" y="350"/>
                    </a:lnTo>
                    <a:lnTo>
                      <a:pt x="58" y="345"/>
                    </a:lnTo>
                    <a:lnTo>
                      <a:pt x="61" y="341"/>
                    </a:lnTo>
                    <a:lnTo>
                      <a:pt x="63" y="336"/>
                    </a:lnTo>
                    <a:lnTo>
                      <a:pt x="67" y="333"/>
                    </a:lnTo>
                    <a:lnTo>
                      <a:pt x="69" y="329"/>
                    </a:lnTo>
                    <a:lnTo>
                      <a:pt x="70" y="324"/>
                    </a:lnTo>
                    <a:lnTo>
                      <a:pt x="72" y="320"/>
                    </a:lnTo>
                    <a:lnTo>
                      <a:pt x="73" y="315"/>
                    </a:lnTo>
                    <a:lnTo>
                      <a:pt x="73" y="311"/>
                    </a:lnTo>
                    <a:lnTo>
                      <a:pt x="73" y="306"/>
                    </a:lnTo>
                    <a:lnTo>
                      <a:pt x="75" y="302"/>
                    </a:lnTo>
                    <a:lnTo>
                      <a:pt x="75" y="297"/>
                    </a:lnTo>
                    <a:lnTo>
                      <a:pt x="76" y="293"/>
                    </a:lnTo>
                    <a:lnTo>
                      <a:pt x="76" y="288"/>
                    </a:lnTo>
                    <a:lnTo>
                      <a:pt x="76" y="284"/>
                    </a:lnTo>
                    <a:lnTo>
                      <a:pt x="78" y="279"/>
                    </a:lnTo>
                    <a:lnTo>
                      <a:pt x="78" y="275"/>
                    </a:lnTo>
                    <a:lnTo>
                      <a:pt x="78" y="270"/>
                    </a:lnTo>
                    <a:lnTo>
                      <a:pt x="79" y="266"/>
                    </a:lnTo>
                    <a:lnTo>
                      <a:pt x="79" y="261"/>
                    </a:lnTo>
                    <a:lnTo>
                      <a:pt x="79" y="257"/>
                    </a:lnTo>
                    <a:lnTo>
                      <a:pt x="79" y="252"/>
                    </a:lnTo>
                    <a:lnTo>
                      <a:pt x="79" y="248"/>
                    </a:lnTo>
                    <a:lnTo>
                      <a:pt x="79" y="243"/>
                    </a:lnTo>
                    <a:lnTo>
                      <a:pt x="79" y="239"/>
                    </a:lnTo>
                    <a:lnTo>
                      <a:pt x="79" y="234"/>
                    </a:lnTo>
                    <a:lnTo>
                      <a:pt x="79" y="230"/>
                    </a:lnTo>
                    <a:lnTo>
                      <a:pt x="79" y="225"/>
                    </a:lnTo>
                    <a:lnTo>
                      <a:pt x="79" y="221"/>
                    </a:lnTo>
                    <a:lnTo>
                      <a:pt x="79" y="216"/>
                    </a:lnTo>
                    <a:lnTo>
                      <a:pt x="79" y="212"/>
                    </a:lnTo>
                    <a:lnTo>
                      <a:pt x="79" y="207"/>
                    </a:lnTo>
                    <a:lnTo>
                      <a:pt x="79" y="203"/>
                    </a:lnTo>
                    <a:lnTo>
                      <a:pt x="79" y="198"/>
                    </a:lnTo>
                    <a:lnTo>
                      <a:pt x="79" y="194"/>
                    </a:lnTo>
                    <a:lnTo>
                      <a:pt x="79" y="189"/>
                    </a:lnTo>
                    <a:lnTo>
                      <a:pt x="79" y="185"/>
                    </a:lnTo>
                    <a:lnTo>
                      <a:pt x="79" y="180"/>
                    </a:lnTo>
                    <a:lnTo>
                      <a:pt x="79" y="176"/>
                    </a:lnTo>
                    <a:lnTo>
                      <a:pt x="79" y="171"/>
                    </a:lnTo>
                    <a:lnTo>
                      <a:pt x="79" y="167"/>
                    </a:lnTo>
                    <a:lnTo>
                      <a:pt x="81" y="162"/>
                    </a:lnTo>
                    <a:lnTo>
                      <a:pt x="81" y="158"/>
                    </a:lnTo>
                    <a:lnTo>
                      <a:pt x="81" y="153"/>
                    </a:lnTo>
                    <a:lnTo>
                      <a:pt x="82" y="149"/>
                    </a:lnTo>
                    <a:lnTo>
                      <a:pt x="85" y="144"/>
                    </a:lnTo>
                    <a:lnTo>
                      <a:pt x="88" y="140"/>
                    </a:lnTo>
                    <a:lnTo>
                      <a:pt x="93" y="137"/>
                    </a:lnTo>
                    <a:lnTo>
                      <a:pt x="97" y="134"/>
                    </a:lnTo>
                    <a:lnTo>
                      <a:pt x="102" y="131"/>
                    </a:lnTo>
                    <a:lnTo>
                      <a:pt x="106" y="126"/>
                    </a:lnTo>
                    <a:lnTo>
                      <a:pt x="111" y="122"/>
                    </a:lnTo>
                    <a:lnTo>
                      <a:pt x="115" y="119"/>
                    </a:lnTo>
                    <a:lnTo>
                      <a:pt x="120" y="114"/>
                    </a:lnTo>
                    <a:lnTo>
                      <a:pt x="124" y="108"/>
                    </a:lnTo>
                    <a:lnTo>
                      <a:pt x="129" y="105"/>
                    </a:lnTo>
                    <a:lnTo>
                      <a:pt x="132" y="101"/>
                    </a:lnTo>
                    <a:lnTo>
                      <a:pt x="135" y="96"/>
                    </a:lnTo>
                    <a:lnTo>
                      <a:pt x="139" y="93"/>
                    </a:lnTo>
                    <a:lnTo>
                      <a:pt x="142" y="89"/>
                    </a:lnTo>
                    <a:lnTo>
                      <a:pt x="147" y="86"/>
                    </a:lnTo>
                    <a:lnTo>
                      <a:pt x="150" y="81"/>
                    </a:lnTo>
                    <a:lnTo>
                      <a:pt x="154" y="78"/>
                    </a:lnTo>
                    <a:lnTo>
                      <a:pt x="159" y="75"/>
                    </a:lnTo>
                    <a:lnTo>
                      <a:pt x="163" y="72"/>
                    </a:lnTo>
                    <a:lnTo>
                      <a:pt x="168" y="69"/>
                    </a:lnTo>
                    <a:lnTo>
                      <a:pt x="172" y="68"/>
                    </a:lnTo>
                    <a:lnTo>
                      <a:pt x="177" y="66"/>
                    </a:lnTo>
                    <a:lnTo>
                      <a:pt x="177" y="71"/>
                    </a:lnTo>
                    <a:lnTo>
                      <a:pt x="177" y="75"/>
                    </a:lnTo>
                    <a:lnTo>
                      <a:pt x="177" y="80"/>
                    </a:lnTo>
                    <a:lnTo>
                      <a:pt x="178" y="86"/>
                    </a:lnTo>
                    <a:lnTo>
                      <a:pt x="180" y="90"/>
                    </a:lnTo>
                    <a:lnTo>
                      <a:pt x="180" y="95"/>
                    </a:lnTo>
                    <a:lnTo>
                      <a:pt x="180" y="99"/>
                    </a:lnTo>
                    <a:lnTo>
                      <a:pt x="180" y="104"/>
                    </a:lnTo>
                    <a:lnTo>
                      <a:pt x="180" y="108"/>
                    </a:lnTo>
                    <a:lnTo>
                      <a:pt x="180" y="113"/>
                    </a:lnTo>
                    <a:lnTo>
                      <a:pt x="180" y="117"/>
                    </a:lnTo>
                    <a:lnTo>
                      <a:pt x="180" y="122"/>
                    </a:lnTo>
                    <a:lnTo>
                      <a:pt x="180" y="126"/>
                    </a:lnTo>
                    <a:lnTo>
                      <a:pt x="180" y="131"/>
                    </a:lnTo>
                    <a:lnTo>
                      <a:pt x="180" y="135"/>
                    </a:lnTo>
                    <a:lnTo>
                      <a:pt x="180" y="140"/>
                    </a:lnTo>
                    <a:lnTo>
                      <a:pt x="180" y="146"/>
                    </a:lnTo>
                    <a:lnTo>
                      <a:pt x="180" y="150"/>
                    </a:lnTo>
                    <a:lnTo>
                      <a:pt x="180" y="155"/>
                    </a:lnTo>
                    <a:lnTo>
                      <a:pt x="180" y="159"/>
                    </a:lnTo>
                    <a:lnTo>
                      <a:pt x="180" y="164"/>
                    </a:lnTo>
                    <a:lnTo>
                      <a:pt x="180" y="168"/>
                    </a:lnTo>
                    <a:lnTo>
                      <a:pt x="180" y="173"/>
                    </a:lnTo>
                    <a:lnTo>
                      <a:pt x="180" y="177"/>
                    </a:lnTo>
                    <a:lnTo>
                      <a:pt x="180" y="182"/>
                    </a:lnTo>
                    <a:lnTo>
                      <a:pt x="180" y="186"/>
                    </a:lnTo>
                    <a:lnTo>
                      <a:pt x="180" y="191"/>
                    </a:lnTo>
                    <a:lnTo>
                      <a:pt x="180" y="195"/>
                    </a:lnTo>
                    <a:lnTo>
                      <a:pt x="180" y="200"/>
                    </a:lnTo>
                    <a:lnTo>
                      <a:pt x="180" y="204"/>
                    </a:lnTo>
                    <a:lnTo>
                      <a:pt x="180" y="209"/>
                    </a:lnTo>
                    <a:lnTo>
                      <a:pt x="180" y="213"/>
                    </a:lnTo>
                    <a:lnTo>
                      <a:pt x="180" y="218"/>
                    </a:lnTo>
                    <a:lnTo>
                      <a:pt x="180" y="222"/>
                    </a:lnTo>
                    <a:lnTo>
                      <a:pt x="180" y="227"/>
                    </a:lnTo>
                    <a:lnTo>
                      <a:pt x="180" y="231"/>
                    </a:lnTo>
                    <a:lnTo>
                      <a:pt x="180" y="236"/>
                    </a:lnTo>
                    <a:lnTo>
                      <a:pt x="180" y="240"/>
                    </a:lnTo>
                    <a:lnTo>
                      <a:pt x="180" y="245"/>
                    </a:lnTo>
                    <a:lnTo>
                      <a:pt x="180" y="249"/>
                    </a:lnTo>
                    <a:lnTo>
                      <a:pt x="180" y="254"/>
                    </a:lnTo>
                    <a:lnTo>
                      <a:pt x="180" y="258"/>
                    </a:lnTo>
                    <a:lnTo>
                      <a:pt x="180" y="263"/>
                    </a:lnTo>
                    <a:lnTo>
                      <a:pt x="180" y="267"/>
                    </a:lnTo>
                    <a:lnTo>
                      <a:pt x="180" y="272"/>
                    </a:lnTo>
                    <a:lnTo>
                      <a:pt x="180" y="276"/>
                    </a:lnTo>
                    <a:lnTo>
                      <a:pt x="180" y="281"/>
                    </a:lnTo>
                    <a:lnTo>
                      <a:pt x="180" y="285"/>
                    </a:lnTo>
                    <a:lnTo>
                      <a:pt x="181" y="290"/>
                    </a:lnTo>
                    <a:lnTo>
                      <a:pt x="181" y="294"/>
                    </a:lnTo>
                    <a:lnTo>
                      <a:pt x="181" y="299"/>
                    </a:lnTo>
                    <a:lnTo>
                      <a:pt x="183" y="303"/>
                    </a:lnTo>
                    <a:lnTo>
                      <a:pt x="184" y="308"/>
                    </a:lnTo>
                    <a:lnTo>
                      <a:pt x="186" y="312"/>
                    </a:lnTo>
                    <a:lnTo>
                      <a:pt x="190" y="314"/>
                    </a:lnTo>
                    <a:lnTo>
                      <a:pt x="195" y="314"/>
                    </a:lnTo>
                    <a:lnTo>
                      <a:pt x="199" y="314"/>
                    </a:lnTo>
                    <a:lnTo>
                      <a:pt x="204" y="309"/>
                    </a:lnTo>
                    <a:lnTo>
                      <a:pt x="205" y="305"/>
                    </a:lnTo>
                    <a:lnTo>
                      <a:pt x="207" y="300"/>
                    </a:lnTo>
                    <a:lnTo>
                      <a:pt x="208" y="296"/>
                    </a:lnTo>
                    <a:lnTo>
                      <a:pt x="208" y="291"/>
                    </a:lnTo>
                    <a:lnTo>
                      <a:pt x="208" y="287"/>
                    </a:lnTo>
                    <a:lnTo>
                      <a:pt x="210" y="282"/>
                    </a:lnTo>
                    <a:lnTo>
                      <a:pt x="210" y="278"/>
                    </a:lnTo>
                    <a:lnTo>
                      <a:pt x="210" y="273"/>
                    </a:lnTo>
                    <a:lnTo>
                      <a:pt x="211" y="269"/>
                    </a:lnTo>
                    <a:lnTo>
                      <a:pt x="213" y="264"/>
                    </a:lnTo>
                    <a:lnTo>
                      <a:pt x="214" y="260"/>
                    </a:lnTo>
                    <a:lnTo>
                      <a:pt x="216" y="255"/>
                    </a:lnTo>
                    <a:lnTo>
                      <a:pt x="217" y="251"/>
                    </a:lnTo>
                    <a:lnTo>
                      <a:pt x="217" y="246"/>
                    </a:lnTo>
                    <a:lnTo>
                      <a:pt x="219" y="242"/>
                    </a:lnTo>
                    <a:lnTo>
                      <a:pt x="220" y="237"/>
                    </a:lnTo>
                    <a:lnTo>
                      <a:pt x="222" y="233"/>
                    </a:lnTo>
                    <a:lnTo>
                      <a:pt x="223" y="228"/>
                    </a:lnTo>
                    <a:lnTo>
                      <a:pt x="225" y="224"/>
                    </a:lnTo>
                    <a:lnTo>
                      <a:pt x="226" y="219"/>
                    </a:lnTo>
                    <a:lnTo>
                      <a:pt x="228" y="215"/>
                    </a:lnTo>
                    <a:lnTo>
                      <a:pt x="229" y="210"/>
                    </a:lnTo>
                    <a:lnTo>
                      <a:pt x="232" y="206"/>
                    </a:lnTo>
                    <a:lnTo>
                      <a:pt x="234" y="201"/>
                    </a:lnTo>
                    <a:lnTo>
                      <a:pt x="235" y="197"/>
                    </a:lnTo>
                    <a:lnTo>
                      <a:pt x="235" y="192"/>
                    </a:lnTo>
                    <a:lnTo>
                      <a:pt x="237" y="188"/>
                    </a:lnTo>
                    <a:lnTo>
                      <a:pt x="238" y="183"/>
                    </a:lnTo>
                    <a:lnTo>
                      <a:pt x="238" y="171"/>
                    </a:lnTo>
                    <a:lnTo>
                      <a:pt x="238" y="162"/>
                    </a:lnTo>
                    <a:lnTo>
                      <a:pt x="238" y="156"/>
                    </a:lnTo>
                    <a:lnTo>
                      <a:pt x="238" y="152"/>
                    </a:lnTo>
                    <a:lnTo>
                      <a:pt x="238" y="147"/>
                    </a:lnTo>
                    <a:lnTo>
                      <a:pt x="238" y="143"/>
                    </a:lnTo>
                    <a:lnTo>
                      <a:pt x="238" y="138"/>
                    </a:lnTo>
                    <a:lnTo>
                      <a:pt x="240" y="134"/>
                    </a:lnTo>
                    <a:lnTo>
                      <a:pt x="240" y="129"/>
                    </a:lnTo>
                    <a:lnTo>
                      <a:pt x="240" y="125"/>
                    </a:lnTo>
                    <a:lnTo>
                      <a:pt x="240" y="120"/>
                    </a:lnTo>
                    <a:lnTo>
                      <a:pt x="240" y="116"/>
                    </a:lnTo>
                    <a:lnTo>
                      <a:pt x="240" y="111"/>
                    </a:lnTo>
                    <a:lnTo>
                      <a:pt x="240" y="107"/>
                    </a:lnTo>
                    <a:lnTo>
                      <a:pt x="240" y="101"/>
                    </a:lnTo>
                    <a:lnTo>
                      <a:pt x="240" y="96"/>
                    </a:lnTo>
                    <a:lnTo>
                      <a:pt x="240" y="92"/>
                    </a:lnTo>
                    <a:lnTo>
                      <a:pt x="240" y="87"/>
                    </a:lnTo>
                    <a:lnTo>
                      <a:pt x="240" y="83"/>
                    </a:lnTo>
                    <a:lnTo>
                      <a:pt x="240" y="78"/>
                    </a:lnTo>
                    <a:lnTo>
                      <a:pt x="238" y="74"/>
                    </a:lnTo>
                    <a:lnTo>
                      <a:pt x="238" y="68"/>
                    </a:lnTo>
                    <a:lnTo>
                      <a:pt x="237" y="62"/>
                    </a:lnTo>
                    <a:lnTo>
                      <a:pt x="237" y="57"/>
                    </a:lnTo>
                    <a:lnTo>
                      <a:pt x="237" y="53"/>
                    </a:lnTo>
                    <a:lnTo>
                      <a:pt x="237" y="48"/>
                    </a:lnTo>
                    <a:lnTo>
                      <a:pt x="237" y="44"/>
                    </a:lnTo>
                    <a:lnTo>
                      <a:pt x="237" y="39"/>
                    </a:lnTo>
                    <a:lnTo>
                      <a:pt x="241" y="36"/>
                    </a:lnTo>
                    <a:lnTo>
                      <a:pt x="244" y="32"/>
                    </a:lnTo>
                    <a:lnTo>
                      <a:pt x="249" y="32"/>
                    </a:lnTo>
                    <a:lnTo>
                      <a:pt x="253" y="30"/>
                    </a:lnTo>
                    <a:lnTo>
                      <a:pt x="259" y="29"/>
                    </a:lnTo>
                    <a:lnTo>
                      <a:pt x="264" y="27"/>
                    </a:lnTo>
                    <a:lnTo>
                      <a:pt x="268" y="24"/>
                    </a:lnTo>
                    <a:lnTo>
                      <a:pt x="271" y="20"/>
                    </a:lnTo>
                    <a:lnTo>
                      <a:pt x="276" y="18"/>
                    </a:lnTo>
                    <a:lnTo>
                      <a:pt x="279" y="14"/>
                    </a:lnTo>
                    <a:lnTo>
                      <a:pt x="283" y="12"/>
                    </a:lnTo>
                    <a:lnTo>
                      <a:pt x="288" y="8"/>
                    </a:lnTo>
                    <a:lnTo>
                      <a:pt x="292" y="6"/>
                    </a:lnTo>
                    <a:lnTo>
                      <a:pt x="295" y="2"/>
                    </a:lnTo>
                    <a:lnTo>
                      <a:pt x="300" y="0"/>
                    </a:lnTo>
                    <a:lnTo>
                      <a:pt x="303" y="5"/>
                    </a:lnTo>
                    <a:lnTo>
                      <a:pt x="304" y="9"/>
                    </a:lnTo>
                    <a:lnTo>
                      <a:pt x="306" y="14"/>
                    </a:lnTo>
                    <a:lnTo>
                      <a:pt x="306" y="18"/>
                    </a:lnTo>
                    <a:lnTo>
                      <a:pt x="306" y="23"/>
                    </a:lnTo>
                    <a:lnTo>
                      <a:pt x="306" y="27"/>
                    </a:lnTo>
                    <a:lnTo>
                      <a:pt x="306" y="32"/>
                    </a:lnTo>
                    <a:lnTo>
                      <a:pt x="306" y="36"/>
                    </a:lnTo>
                    <a:lnTo>
                      <a:pt x="306" y="41"/>
                    </a:lnTo>
                    <a:lnTo>
                      <a:pt x="306" y="47"/>
                    </a:lnTo>
                    <a:lnTo>
                      <a:pt x="306" y="51"/>
                    </a:lnTo>
                    <a:lnTo>
                      <a:pt x="306" y="57"/>
                    </a:lnTo>
                    <a:lnTo>
                      <a:pt x="306" y="62"/>
                    </a:lnTo>
                    <a:lnTo>
                      <a:pt x="306" y="68"/>
                    </a:lnTo>
                    <a:lnTo>
                      <a:pt x="306" y="74"/>
                    </a:lnTo>
                    <a:lnTo>
                      <a:pt x="306" y="78"/>
                    </a:lnTo>
                    <a:lnTo>
                      <a:pt x="306" y="83"/>
                    </a:lnTo>
                    <a:lnTo>
                      <a:pt x="306" y="89"/>
                    </a:lnTo>
                    <a:lnTo>
                      <a:pt x="306" y="95"/>
                    </a:lnTo>
                    <a:lnTo>
                      <a:pt x="306" y="99"/>
                    </a:lnTo>
                    <a:lnTo>
                      <a:pt x="306" y="105"/>
                    </a:lnTo>
                    <a:lnTo>
                      <a:pt x="306" y="110"/>
                    </a:lnTo>
                    <a:lnTo>
                      <a:pt x="306" y="114"/>
                    </a:lnTo>
                    <a:lnTo>
                      <a:pt x="306" y="119"/>
                    </a:lnTo>
                    <a:lnTo>
                      <a:pt x="306" y="123"/>
                    </a:lnTo>
                    <a:lnTo>
                      <a:pt x="304" y="128"/>
                    </a:lnTo>
                    <a:lnTo>
                      <a:pt x="304" y="132"/>
                    </a:lnTo>
                    <a:lnTo>
                      <a:pt x="304" y="137"/>
                    </a:lnTo>
                    <a:lnTo>
                      <a:pt x="303" y="141"/>
                    </a:lnTo>
                    <a:lnTo>
                      <a:pt x="303" y="153"/>
                    </a:lnTo>
                    <a:lnTo>
                      <a:pt x="303" y="158"/>
                    </a:lnTo>
                    <a:lnTo>
                      <a:pt x="303" y="162"/>
                    </a:lnTo>
                    <a:lnTo>
                      <a:pt x="303" y="167"/>
                    </a:lnTo>
                    <a:lnTo>
                      <a:pt x="303" y="171"/>
                    </a:lnTo>
                    <a:lnTo>
                      <a:pt x="303" y="176"/>
                    </a:lnTo>
                    <a:lnTo>
                      <a:pt x="303" y="182"/>
                    </a:lnTo>
                    <a:lnTo>
                      <a:pt x="303" y="186"/>
                    </a:lnTo>
                    <a:lnTo>
                      <a:pt x="303" y="191"/>
                    </a:lnTo>
                    <a:lnTo>
                      <a:pt x="303" y="195"/>
                    </a:lnTo>
                    <a:lnTo>
                      <a:pt x="303" y="200"/>
                    </a:lnTo>
                    <a:lnTo>
                      <a:pt x="303" y="204"/>
                    </a:lnTo>
                    <a:lnTo>
                      <a:pt x="303" y="209"/>
                    </a:lnTo>
                    <a:lnTo>
                      <a:pt x="303" y="213"/>
                    </a:lnTo>
                    <a:lnTo>
                      <a:pt x="303" y="218"/>
                    </a:lnTo>
                    <a:lnTo>
                      <a:pt x="301" y="222"/>
                    </a:lnTo>
                    <a:lnTo>
                      <a:pt x="301" y="227"/>
                    </a:lnTo>
                    <a:lnTo>
                      <a:pt x="300" y="231"/>
                    </a:lnTo>
                    <a:lnTo>
                      <a:pt x="298" y="236"/>
                    </a:lnTo>
                    <a:lnTo>
                      <a:pt x="297" y="240"/>
                    </a:lnTo>
                    <a:lnTo>
                      <a:pt x="297" y="245"/>
                    </a:lnTo>
                    <a:lnTo>
                      <a:pt x="297" y="249"/>
                    </a:lnTo>
                    <a:lnTo>
                      <a:pt x="300" y="254"/>
                    </a:lnTo>
                    <a:lnTo>
                      <a:pt x="301" y="258"/>
                    </a:lnTo>
                    <a:lnTo>
                      <a:pt x="301" y="263"/>
                    </a:lnTo>
                    <a:lnTo>
                      <a:pt x="301" y="267"/>
                    </a:lnTo>
                    <a:lnTo>
                      <a:pt x="303" y="272"/>
                    </a:lnTo>
                    <a:lnTo>
                      <a:pt x="303" y="278"/>
                    </a:lnTo>
                    <a:lnTo>
                      <a:pt x="306" y="284"/>
                    </a:lnTo>
                    <a:lnTo>
                      <a:pt x="309" y="290"/>
                    </a:lnTo>
                    <a:lnTo>
                      <a:pt x="313" y="294"/>
                    </a:lnTo>
                    <a:lnTo>
                      <a:pt x="324" y="300"/>
                    </a:lnTo>
                    <a:lnTo>
                      <a:pt x="336" y="312"/>
                    </a:lnTo>
                    <a:lnTo>
                      <a:pt x="340" y="317"/>
                    </a:lnTo>
                    <a:lnTo>
                      <a:pt x="343" y="321"/>
                    </a:lnTo>
                    <a:lnTo>
                      <a:pt x="345" y="326"/>
                    </a:lnTo>
                    <a:lnTo>
                      <a:pt x="342" y="330"/>
                    </a:lnTo>
                    <a:lnTo>
                      <a:pt x="340" y="335"/>
                    </a:lnTo>
                    <a:lnTo>
                      <a:pt x="339" y="339"/>
                    </a:lnTo>
                    <a:lnTo>
                      <a:pt x="337" y="345"/>
                    </a:lnTo>
                    <a:lnTo>
                      <a:pt x="336" y="350"/>
                    </a:lnTo>
                    <a:lnTo>
                      <a:pt x="336" y="354"/>
                    </a:lnTo>
                    <a:lnTo>
                      <a:pt x="336" y="360"/>
                    </a:lnTo>
                    <a:lnTo>
                      <a:pt x="336" y="365"/>
                    </a:lnTo>
                    <a:lnTo>
                      <a:pt x="336" y="369"/>
                    </a:lnTo>
                    <a:lnTo>
                      <a:pt x="336" y="374"/>
                    </a:lnTo>
                    <a:lnTo>
                      <a:pt x="336" y="378"/>
                    </a:lnTo>
                    <a:lnTo>
                      <a:pt x="336" y="383"/>
                    </a:lnTo>
                    <a:lnTo>
                      <a:pt x="336" y="387"/>
                    </a:lnTo>
                    <a:lnTo>
                      <a:pt x="336" y="392"/>
                    </a:lnTo>
                    <a:lnTo>
                      <a:pt x="336" y="396"/>
                    </a:lnTo>
                    <a:lnTo>
                      <a:pt x="336" y="401"/>
                    </a:lnTo>
                    <a:lnTo>
                      <a:pt x="336" y="405"/>
                    </a:lnTo>
                    <a:lnTo>
                      <a:pt x="336" y="410"/>
                    </a:lnTo>
                    <a:lnTo>
                      <a:pt x="336" y="416"/>
                    </a:lnTo>
                    <a:lnTo>
                      <a:pt x="336" y="420"/>
                    </a:lnTo>
                    <a:lnTo>
                      <a:pt x="336" y="425"/>
                    </a:lnTo>
                    <a:lnTo>
                      <a:pt x="336" y="429"/>
                    </a:lnTo>
                    <a:lnTo>
                      <a:pt x="336" y="434"/>
                    </a:lnTo>
                    <a:lnTo>
                      <a:pt x="337" y="438"/>
                    </a:lnTo>
                    <a:lnTo>
                      <a:pt x="339" y="444"/>
                    </a:lnTo>
                    <a:lnTo>
                      <a:pt x="340" y="453"/>
                    </a:lnTo>
                    <a:lnTo>
                      <a:pt x="340" y="458"/>
                    </a:lnTo>
                    <a:lnTo>
                      <a:pt x="340" y="462"/>
                    </a:lnTo>
                    <a:lnTo>
                      <a:pt x="342" y="467"/>
                    </a:lnTo>
                    <a:lnTo>
                      <a:pt x="345" y="471"/>
                    </a:lnTo>
                    <a:lnTo>
                      <a:pt x="346" y="476"/>
                    </a:lnTo>
                    <a:lnTo>
                      <a:pt x="348" y="480"/>
                    </a:lnTo>
                    <a:lnTo>
                      <a:pt x="348" y="485"/>
                    </a:lnTo>
                    <a:lnTo>
                      <a:pt x="351" y="489"/>
                    </a:lnTo>
                    <a:lnTo>
                      <a:pt x="352" y="494"/>
                    </a:lnTo>
                    <a:lnTo>
                      <a:pt x="352" y="498"/>
                    </a:lnTo>
                    <a:lnTo>
                      <a:pt x="355" y="503"/>
                    </a:lnTo>
                    <a:lnTo>
                      <a:pt x="357" y="507"/>
                    </a:lnTo>
                    <a:lnTo>
                      <a:pt x="358" y="512"/>
                    </a:lnTo>
                    <a:lnTo>
                      <a:pt x="361" y="516"/>
                    </a:lnTo>
                    <a:lnTo>
                      <a:pt x="364" y="521"/>
                    </a:lnTo>
                    <a:lnTo>
                      <a:pt x="367" y="525"/>
                    </a:lnTo>
                    <a:lnTo>
                      <a:pt x="372" y="528"/>
                    </a:lnTo>
                    <a:lnTo>
                      <a:pt x="375" y="533"/>
                    </a:lnTo>
                    <a:lnTo>
                      <a:pt x="378" y="537"/>
                    </a:lnTo>
                    <a:lnTo>
                      <a:pt x="381" y="542"/>
                    </a:lnTo>
                    <a:lnTo>
                      <a:pt x="384" y="548"/>
                    </a:lnTo>
                    <a:lnTo>
                      <a:pt x="387" y="552"/>
                    </a:lnTo>
                    <a:lnTo>
                      <a:pt x="390" y="557"/>
                    </a:lnTo>
                    <a:lnTo>
                      <a:pt x="393" y="561"/>
                    </a:lnTo>
                    <a:lnTo>
                      <a:pt x="396" y="566"/>
                    </a:lnTo>
                    <a:lnTo>
                      <a:pt x="400" y="569"/>
                    </a:lnTo>
                    <a:lnTo>
                      <a:pt x="403" y="573"/>
                    </a:lnTo>
                    <a:lnTo>
                      <a:pt x="408" y="576"/>
                    </a:lnTo>
                    <a:lnTo>
                      <a:pt x="412" y="579"/>
                    </a:lnTo>
                    <a:lnTo>
                      <a:pt x="415" y="584"/>
                    </a:lnTo>
                    <a:lnTo>
                      <a:pt x="432" y="600"/>
                    </a:lnTo>
                  </a:path>
                </a:pathLst>
              </a:custGeom>
              <a:solidFill>
                <a:srgbClr val="FFFF00"/>
              </a:solidFill>
              <a:ln w="12700" cap="rnd" cmpd="sng">
                <a:solidFill>
                  <a:schemeClr val="tx1"/>
                </a:solidFill>
                <a:prstDash val="solid"/>
                <a:round/>
                <a:headEnd type="none" w="sm" len="sm"/>
                <a:tailEnd type="none" w="sm" len="sm"/>
              </a:ln>
              <a:effectLst/>
            </p:spPr>
            <p:txBody>
              <a:bodyPr/>
              <a:lstStyle/>
              <a:p>
                <a:endParaRPr lang="fr-FR" dirty="0"/>
              </a:p>
            </p:txBody>
          </p:sp>
          <p:sp>
            <p:nvSpPr>
              <p:cNvPr id="79888" name="Freeform 16"/>
              <p:cNvSpPr>
                <a:spLocks/>
              </p:cNvSpPr>
              <p:nvPr/>
            </p:nvSpPr>
            <p:spPr bwMode="auto">
              <a:xfrm>
                <a:off x="3207" y="3804"/>
                <a:ext cx="944" cy="181"/>
              </a:xfrm>
              <a:custGeom>
                <a:avLst/>
                <a:gdLst/>
                <a:ahLst/>
                <a:cxnLst>
                  <a:cxn ang="0">
                    <a:pos x="9" y="156"/>
                  </a:cxn>
                  <a:cxn ang="0">
                    <a:pos x="27" y="149"/>
                  </a:cxn>
                  <a:cxn ang="0">
                    <a:pos x="45" y="144"/>
                  </a:cxn>
                  <a:cxn ang="0">
                    <a:pos x="64" y="128"/>
                  </a:cxn>
                  <a:cxn ang="0">
                    <a:pos x="82" y="114"/>
                  </a:cxn>
                  <a:cxn ang="0">
                    <a:pos x="100" y="101"/>
                  </a:cxn>
                  <a:cxn ang="0">
                    <a:pos x="118" y="92"/>
                  </a:cxn>
                  <a:cxn ang="0">
                    <a:pos x="136" y="83"/>
                  </a:cxn>
                  <a:cxn ang="0">
                    <a:pos x="154" y="84"/>
                  </a:cxn>
                  <a:cxn ang="0">
                    <a:pos x="172" y="96"/>
                  </a:cxn>
                  <a:cxn ang="0">
                    <a:pos x="187" y="113"/>
                  </a:cxn>
                  <a:cxn ang="0">
                    <a:pos x="204" y="129"/>
                  </a:cxn>
                  <a:cxn ang="0">
                    <a:pos x="222" y="134"/>
                  </a:cxn>
                  <a:cxn ang="0">
                    <a:pos x="240" y="134"/>
                  </a:cxn>
                  <a:cxn ang="0">
                    <a:pos x="255" y="120"/>
                  </a:cxn>
                  <a:cxn ang="0">
                    <a:pos x="267" y="104"/>
                  </a:cxn>
                  <a:cxn ang="0">
                    <a:pos x="279" y="87"/>
                  </a:cxn>
                  <a:cxn ang="0">
                    <a:pos x="288" y="69"/>
                  </a:cxn>
                  <a:cxn ang="0">
                    <a:pos x="301" y="54"/>
                  </a:cxn>
                  <a:cxn ang="0">
                    <a:pos x="310" y="66"/>
                  </a:cxn>
                  <a:cxn ang="0">
                    <a:pos x="318" y="86"/>
                  </a:cxn>
                  <a:cxn ang="0">
                    <a:pos x="333" y="102"/>
                  </a:cxn>
                  <a:cxn ang="0">
                    <a:pos x="346" y="117"/>
                  </a:cxn>
                  <a:cxn ang="0">
                    <a:pos x="364" y="129"/>
                  </a:cxn>
                  <a:cxn ang="0">
                    <a:pos x="388" y="135"/>
                  </a:cxn>
                  <a:cxn ang="0">
                    <a:pos x="406" y="131"/>
                  </a:cxn>
                  <a:cxn ang="0">
                    <a:pos x="424" y="123"/>
                  </a:cxn>
                  <a:cxn ang="0">
                    <a:pos x="442" y="113"/>
                  </a:cxn>
                  <a:cxn ang="0">
                    <a:pos x="460" y="101"/>
                  </a:cxn>
                  <a:cxn ang="0">
                    <a:pos x="475" y="84"/>
                  </a:cxn>
                  <a:cxn ang="0">
                    <a:pos x="490" y="68"/>
                  </a:cxn>
                  <a:cxn ang="0">
                    <a:pos x="504" y="54"/>
                  </a:cxn>
                  <a:cxn ang="0">
                    <a:pos x="519" y="38"/>
                  </a:cxn>
                  <a:cxn ang="0">
                    <a:pos x="529" y="21"/>
                  </a:cxn>
                  <a:cxn ang="0">
                    <a:pos x="546" y="9"/>
                  </a:cxn>
                  <a:cxn ang="0">
                    <a:pos x="564" y="3"/>
                  </a:cxn>
                  <a:cxn ang="0">
                    <a:pos x="582" y="2"/>
                  </a:cxn>
                  <a:cxn ang="0">
                    <a:pos x="600" y="2"/>
                  </a:cxn>
                  <a:cxn ang="0">
                    <a:pos x="618" y="2"/>
                  </a:cxn>
                  <a:cxn ang="0">
                    <a:pos x="640" y="2"/>
                  </a:cxn>
                  <a:cxn ang="0">
                    <a:pos x="658" y="0"/>
                  </a:cxn>
                  <a:cxn ang="0">
                    <a:pos x="678" y="0"/>
                  </a:cxn>
                  <a:cxn ang="0">
                    <a:pos x="696" y="3"/>
                  </a:cxn>
                  <a:cxn ang="0">
                    <a:pos x="714" y="9"/>
                  </a:cxn>
                  <a:cxn ang="0">
                    <a:pos x="732" y="14"/>
                  </a:cxn>
                  <a:cxn ang="0">
                    <a:pos x="750" y="23"/>
                  </a:cxn>
                  <a:cxn ang="0">
                    <a:pos x="766" y="38"/>
                  </a:cxn>
                  <a:cxn ang="0">
                    <a:pos x="786" y="53"/>
                  </a:cxn>
                  <a:cxn ang="0">
                    <a:pos x="804" y="63"/>
                  </a:cxn>
                  <a:cxn ang="0">
                    <a:pos x="822" y="75"/>
                  </a:cxn>
                  <a:cxn ang="0">
                    <a:pos x="840" y="87"/>
                  </a:cxn>
                  <a:cxn ang="0">
                    <a:pos x="858" y="99"/>
                  </a:cxn>
                  <a:cxn ang="0">
                    <a:pos x="876" y="111"/>
                  </a:cxn>
                  <a:cxn ang="0">
                    <a:pos x="894" y="125"/>
                  </a:cxn>
                  <a:cxn ang="0">
                    <a:pos x="912" y="140"/>
                  </a:cxn>
                  <a:cxn ang="0">
                    <a:pos x="930" y="150"/>
                  </a:cxn>
                  <a:cxn ang="0">
                    <a:pos x="921" y="180"/>
                  </a:cxn>
                </a:cxnLst>
                <a:rect l="0" t="0" r="r" b="b"/>
                <a:pathLst>
                  <a:path w="944" h="181">
                    <a:moveTo>
                      <a:pt x="9" y="180"/>
                    </a:moveTo>
                    <a:lnTo>
                      <a:pt x="0" y="162"/>
                    </a:lnTo>
                    <a:lnTo>
                      <a:pt x="4" y="159"/>
                    </a:lnTo>
                    <a:lnTo>
                      <a:pt x="9" y="156"/>
                    </a:lnTo>
                    <a:lnTo>
                      <a:pt x="13" y="155"/>
                    </a:lnTo>
                    <a:lnTo>
                      <a:pt x="18" y="152"/>
                    </a:lnTo>
                    <a:lnTo>
                      <a:pt x="22" y="150"/>
                    </a:lnTo>
                    <a:lnTo>
                      <a:pt x="27" y="149"/>
                    </a:lnTo>
                    <a:lnTo>
                      <a:pt x="31" y="149"/>
                    </a:lnTo>
                    <a:lnTo>
                      <a:pt x="36" y="147"/>
                    </a:lnTo>
                    <a:lnTo>
                      <a:pt x="40" y="146"/>
                    </a:lnTo>
                    <a:lnTo>
                      <a:pt x="45" y="144"/>
                    </a:lnTo>
                    <a:lnTo>
                      <a:pt x="49" y="141"/>
                    </a:lnTo>
                    <a:lnTo>
                      <a:pt x="55" y="137"/>
                    </a:lnTo>
                    <a:lnTo>
                      <a:pt x="60" y="132"/>
                    </a:lnTo>
                    <a:lnTo>
                      <a:pt x="64" y="128"/>
                    </a:lnTo>
                    <a:lnTo>
                      <a:pt x="69" y="126"/>
                    </a:lnTo>
                    <a:lnTo>
                      <a:pt x="73" y="122"/>
                    </a:lnTo>
                    <a:lnTo>
                      <a:pt x="78" y="119"/>
                    </a:lnTo>
                    <a:lnTo>
                      <a:pt x="82" y="114"/>
                    </a:lnTo>
                    <a:lnTo>
                      <a:pt x="87" y="111"/>
                    </a:lnTo>
                    <a:lnTo>
                      <a:pt x="91" y="108"/>
                    </a:lnTo>
                    <a:lnTo>
                      <a:pt x="96" y="105"/>
                    </a:lnTo>
                    <a:lnTo>
                      <a:pt x="100" y="101"/>
                    </a:lnTo>
                    <a:lnTo>
                      <a:pt x="105" y="99"/>
                    </a:lnTo>
                    <a:lnTo>
                      <a:pt x="109" y="96"/>
                    </a:lnTo>
                    <a:lnTo>
                      <a:pt x="114" y="93"/>
                    </a:lnTo>
                    <a:lnTo>
                      <a:pt x="118" y="92"/>
                    </a:lnTo>
                    <a:lnTo>
                      <a:pt x="123" y="89"/>
                    </a:lnTo>
                    <a:lnTo>
                      <a:pt x="127" y="86"/>
                    </a:lnTo>
                    <a:lnTo>
                      <a:pt x="132" y="84"/>
                    </a:lnTo>
                    <a:lnTo>
                      <a:pt x="136" y="83"/>
                    </a:lnTo>
                    <a:lnTo>
                      <a:pt x="141" y="83"/>
                    </a:lnTo>
                    <a:lnTo>
                      <a:pt x="145" y="83"/>
                    </a:lnTo>
                    <a:lnTo>
                      <a:pt x="150" y="83"/>
                    </a:lnTo>
                    <a:lnTo>
                      <a:pt x="154" y="84"/>
                    </a:lnTo>
                    <a:lnTo>
                      <a:pt x="159" y="87"/>
                    </a:lnTo>
                    <a:lnTo>
                      <a:pt x="163" y="90"/>
                    </a:lnTo>
                    <a:lnTo>
                      <a:pt x="168" y="93"/>
                    </a:lnTo>
                    <a:lnTo>
                      <a:pt x="172" y="96"/>
                    </a:lnTo>
                    <a:lnTo>
                      <a:pt x="177" y="99"/>
                    </a:lnTo>
                    <a:lnTo>
                      <a:pt x="180" y="104"/>
                    </a:lnTo>
                    <a:lnTo>
                      <a:pt x="183" y="108"/>
                    </a:lnTo>
                    <a:lnTo>
                      <a:pt x="187" y="113"/>
                    </a:lnTo>
                    <a:lnTo>
                      <a:pt x="190" y="117"/>
                    </a:lnTo>
                    <a:lnTo>
                      <a:pt x="195" y="122"/>
                    </a:lnTo>
                    <a:lnTo>
                      <a:pt x="199" y="126"/>
                    </a:lnTo>
                    <a:lnTo>
                      <a:pt x="204" y="129"/>
                    </a:lnTo>
                    <a:lnTo>
                      <a:pt x="208" y="131"/>
                    </a:lnTo>
                    <a:lnTo>
                      <a:pt x="213" y="132"/>
                    </a:lnTo>
                    <a:lnTo>
                      <a:pt x="217" y="132"/>
                    </a:lnTo>
                    <a:lnTo>
                      <a:pt x="222" y="134"/>
                    </a:lnTo>
                    <a:lnTo>
                      <a:pt x="226" y="134"/>
                    </a:lnTo>
                    <a:lnTo>
                      <a:pt x="231" y="134"/>
                    </a:lnTo>
                    <a:lnTo>
                      <a:pt x="235" y="134"/>
                    </a:lnTo>
                    <a:lnTo>
                      <a:pt x="240" y="134"/>
                    </a:lnTo>
                    <a:lnTo>
                      <a:pt x="244" y="132"/>
                    </a:lnTo>
                    <a:lnTo>
                      <a:pt x="249" y="129"/>
                    </a:lnTo>
                    <a:lnTo>
                      <a:pt x="252" y="125"/>
                    </a:lnTo>
                    <a:lnTo>
                      <a:pt x="255" y="120"/>
                    </a:lnTo>
                    <a:lnTo>
                      <a:pt x="256" y="116"/>
                    </a:lnTo>
                    <a:lnTo>
                      <a:pt x="261" y="111"/>
                    </a:lnTo>
                    <a:lnTo>
                      <a:pt x="262" y="107"/>
                    </a:lnTo>
                    <a:lnTo>
                      <a:pt x="267" y="104"/>
                    </a:lnTo>
                    <a:lnTo>
                      <a:pt x="268" y="99"/>
                    </a:lnTo>
                    <a:lnTo>
                      <a:pt x="273" y="96"/>
                    </a:lnTo>
                    <a:lnTo>
                      <a:pt x="274" y="92"/>
                    </a:lnTo>
                    <a:lnTo>
                      <a:pt x="279" y="87"/>
                    </a:lnTo>
                    <a:lnTo>
                      <a:pt x="282" y="83"/>
                    </a:lnTo>
                    <a:lnTo>
                      <a:pt x="283" y="78"/>
                    </a:lnTo>
                    <a:lnTo>
                      <a:pt x="286" y="74"/>
                    </a:lnTo>
                    <a:lnTo>
                      <a:pt x="288" y="69"/>
                    </a:lnTo>
                    <a:lnTo>
                      <a:pt x="291" y="65"/>
                    </a:lnTo>
                    <a:lnTo>
                      <a:pt x="294" y="60"/>
                    </a:lnTo>
                    <a:lnTo>
                      <a:pt x="297" y="56"/>
                    </a:lnTo>
                    <a:lnTo>
                      <a:pt x="301" y="54"/>
                    </a:lnTo>
                    <a:lnTo>
                      <a:pt x="306" y="53"/>
                    </a:lnTo>
                    <a:lnTo>
                      <a:pt x="307" y="57"/>
                    </a:lnTo>
                    <a:lnTo>
                      <a:pt x="309" y="62"/>
                    </a:lnTo>
                    <a:lnTo>
                      <a:pt x="310" y="66"/>
                    </a:lnTo>
                    <a:lnTo>
                      <a:pt x="312" y="71"/>
                    </a:lnTo>
                    <a:lnTo>
                      <a:pt x="312" y="75"/>
                    </a:lnTo>
                    <a:lnTo>
                      <a:pt x="315" y="81"/>
                    </a:lnTo>
                    <a:lnTo>
                      <a:pt x="318" y="86"/>
                    </a:lnTo>
                    <a:lnTo>
                      <a:pt x="321" y="90"/>
                    </a:lnTo>
                    <a:lnTo>
                      <a:pt x="324" y="95"/>
                    </a:lnTo>
                    <a:lnTo>
                      <a:pt x="328" y="99"/>
                    </a:lnTo>
                    <a:lnTo>
                      <a:pt x="333" y="102"/>
                    </a:lnTo>
                    <a:lnTo>
                      <a:pt x="334" y="107"/>
                    </a:lnTo>
                    <a:lnTo>
                      <a:pt x="339" y="110"/>
                    </a:lnTo>
                    <a:lnTo>
                      <a:pt x="343" y="113"/>
                    </a:lnTo>
                    <a:lnTo>
                      <a:pt x="346" y="117"/>
                    </a:lnTo>
                    <a:lnTo>
                      <a:pt x="351" y="120"/>
                    </a:lnTo>
                    <a:lnTo>
                      <a:pt x="355" y="125"/>
                    </a:lnTo>
                    <a:lnTo>
                      <a:pt x="360" y="128"/>
                    </a:lnTo>
                    <a:lnTo>
                      <a:pt x="364" y="129"/>
                    </a:lnTo>
                    <a:lnTo>
                      <a:pt x="369" y="131"/>
                    </a:lnTo>
                    <a:lnTo>
                      <a:pt x="375" y="132"/>
                    </a:lnTo>
                    <a:lnTo>
                      <a:pt x="384" y="134"/>
                    </a:lnTo>
                    <a:lnTo>
                      <a:pt x="388" y="135"/>
                    </a:lnTo>
                    <a:lnTo>
                      <a:pt x="393" y="135"/>
                    </a:lnTo>
                    <a:lnTo>
                      <a:pt x="397" y="135"/>
                    </a:lnTo>
                    <a:lnTo>
                      <a:pt x="402" y="132"/>
                    </a:lnTo>
                    <a:lnTo>
                      <a:pt x="406" y="131"/>
                    </a:lnTo>
                    <a:lnTo>
                      <a:pt x="411" y="129"/>
                    </a:lnTo>
                    <a:lnTo>
                      <a:pt x="415" y="128"/>
                    </a:lnTo>
                    <a:lnTo>
                      <a:pt x="420" y="125"/>
                    </a:lnTo>
                    <a:lnTo>
                      <a:pt x="424" y="123"/>
                    </a:lnTo>
                    <a:lnTo>
                      <a:pt x="429" y="120"/>
                    </a:lnTo>
                    <a:lnTo>
                      <a:pt x="433" y="119"/>
                    </a:lnTo>
                    <a:lnTo>
                      <a:pt x="438" y="116"/>
                    </a:lnTo>
                    <a:lnTo>
                      <a:pt x="442" y="113"/>
                    </a:lnTo>
                    <a:lnTo>
                      <a:pt x="447" y="110"/>
                    </a:lnTo>
                    <a:lnTo>
                      <a:pt x="451" y="107"/>
                    </a:lnTo>
                    <a:lnTo>
                      <a:pt x="456" y="102"/>
                    </a:lnTo>
                    <a:lnTo>
                      <a:pt x="460" y="101"/>
                    </a:lnTo>
                    <a:lnTo>
                      <a:pt x="465" y="98"/>
                    </a:lnTo>
                    <a:lnTo>
                      <a:pt x="468" y="93"/>
                    </a:lnTo>
                    <a:lnTo>
                      <a:pt x="472" y="89"/>
                    </a:lnTo>
                    <a:lnTo>
                      <a:pt x="475" y="84"/>
                    </a:lnTo>
                    <a:lnTo>
                      <a:pt x="480" y="80"/>
                    </a:lnTo>
                    <a:lnTo>
                      <a:pt x="484" y="77"/>
                    </a:lnTo>
                    <a:lnTo>
                      <a:pt x="487" y="72"/>
                    </a:lnTo>
                    <a:lnTo>
                      <a:pt x="490" y="68"/>
                    </a:lnTo>
                    <a:lnTo>
                      <a:pt x="493" y="63"/>
                    </a:lnTo>
                    <a:lnTo>
                      <a:pt x="498" y="60"/>
                    </a:lnTo>
                    <a:lnTo>
                      <a:pt x="499" y="56"/>
                    </a:lnTo>
                    <a:lnTo>
                      <a:pt x="504" y="54"/>
                    </a:lnTo>
                    <a:lnTo>
                      <a:pt x="507" y="50"/>
                    </a:lnTo>
                    <a:lnTo>
                      <a:pt x="511" y="47"/>
                    </a:lnTo>
                    <a:lnTo>
                      <a:pt x="516" y="42"/>
                    </a:lnTo>
                    <a:lnTo>
                      <a:pt x="519" y="38"/>
                    </a:lnTo>
                    <a:lnTo>
                      <a:pt x="522" y="33"/>
                    </a:lnTo>
                    <a:lnTo>
                      <a:pt x="523" y="29"/>
                    </a:lnTo>
                    <a:lnTo>
                      <a:pt x="528" y="26"/>
                    </a:lnTo>
                    <a:lnTo>
                      <a:pt x="529" y="21"/>
                    </a:lnTo>
                    <a:lnTo>
                      <a:pt x="532" y="17"/>
                    </a:lnTo>
                    <a:lnTo>
                      <a:pt x="537" y="14"/>
                    </a:lnTo>
                    <a:lnTo>
                      <a:pt x="541" y="12"/>
                    </a:lnTo>
                    <a:lnTo>
                      <a:pt x="546" y="9"/>
                    </a:lnTo>
                    <a:lnTo>
                      <a:pt x="550" y="6"/>
                    </a:lnTo>
                    <a:lnTo>
                      <a:pt x="555" y="5"/>
                    </a:lnTo>
                    <a:lnTo>
                      <a:pt x="559" y="5"/>
                    </a:lnTo>
                    <a:lnTo>
                      <a:pt x="564" y="3"/>
                    </a:lnTo>
                    <a:lnTo>
                      <a:pt x="568" y="3"/>
                    </a:lnTo>
                    <a:lnTo>
                      <a:pt x="573" y="2"/>
                    </a:lnTo>
                    <a:lnTo>
                      <a:pt x="577" y="2"/>
                    </a:lnTo>
                    <a:lnTo>
                      <a:pt x="582" y="2"/>
                    </a:lnTo>
                    <a:lnTo>
                      <a:pt x="586" y="2"/>
                    </a:lnTo>
                    <a:lnTo>
                      <a:pt x="591" y="2"/>
                    </a:lnTo>
                    <a:lnTo>
                      <a:pt x="595" y="2"/>
                    </a:lnTo>
                    <a:lnTo>
                      <a:pt x="600" y="2"/>
                    </a:lnTo>
                    <a:lnTo>
                      <a:pt x="604" y="2"/>
                    </a:lnTo>
                    <a:lnTo>
                      <a:pt x="609" y="2"/>
                    </a:lnTo>
                    <a:lnTo>
                      <a:pt x="613" y="2"/>
                    </a:lnTo>
                    <a:lnTo>
                      <a:pt x="618" y="2"/>
                    </a:lnTo>
                    <a:lnTo>
                      <a:pt x="624" y="2"/>
                    </a:lnTo>
                    <a:lnTo>
                      <a:pt x="630" y="2"/>
                    </a:lnTo>
                    <a:lnTo>
                      <a:pt x="636" y="2"/>
                    </a:lnTo>
                    <a:lnTo>
                      <a:pt x="640" y="2"/>
                    </a:lnTo>
                    <a:lnTo>
                      <a:pt x="645" y="0"/>
                    </a:lnTo>
                    <a:lnTo>
                      <a:pt x="649" y="0"/>
                    </a:lnTo>
                    <a:lnTo>
                      <a:pt x="654" y="0"/>
                    </a:lnTo>
                    <a:lnTo>
                      <a:pt x="658" y="0"/>
                    </a:lnTo>
                    <a:lnTo>
                      <a:pt x="663" y="0"/>
                    </a:lnTo>
                    <a:lnTo>
                      <a:pt x="667" y="0"/>
                    </a:lnTo>
                    <a:lnTo>
                      <a:pt x="673" y="0"/>
                    </a:lnTo>
                    <a:lnTo>
                      <a:pt x="678" y="0"/>
                    </a:lnTo>
                    <a:lnTo>
                      <a:pt x="682" y="0"/>
                    </a:lnTo>
                    <a:lnTo>
                      <a:pt x="687" y="0"/>
                    </a:lnTo>
                    <a:lnTo>
                      <a:pt x="691" y="2"/>
                    </a:lnTo>
                    <a:lnTo>
                      <a:pt x="696" y="3"/>
                    </a:lnTo>
                    <a:lnTo>
                      <a:pt x="700" y="5"/>
                    </a:lnTo>
                    <a:lnTo>
                      <a:pt x="705" y="6"/>
                    </a:lnTo>
                    <a:lnTo>
                      <a:pt x="709" y="8"/>
                    </a:lnTo>
                    <a:lnTo>
                      <a:pt x="714" y="9"/>
                    </a:lnTo>
                    <a:lnTo>
                      <a:pt x="718" y="9"/>
                    </a:lnTo>
                    <a:lnTo>
                      <a:pt x="723" y="11"/>
                    </a:lnTo>
                    <a:lnTo>
                      <a:pt x="727" y="12"/>
                    </a:lnTo>
                    <a:lnTo>
                      <a:pt x="732" y="14"/>
                    </a:lnTo>
                    <a:lnTo>
                      <a:pt x="736" y="15"/>
                    </a:lnTo>
                    <a:lnTo>
                      <a:pt x="741" y="18"/>
                    </a:lnTo>
                    <a:lnTo>
                      <a:pt x="745" y="21"/>
                    </a:lnTo>
                    <a:lnTo>
                      <a:pt x="750" y="23"/>
                    </a:lnTo>
                    <a:lnTo>
                      <a:pt x="754" y="26"/>
                    </a:lnTo>
                    <a:lnTo>
                      <a:pt x="757" y="30"/>
                    </a:lnTo>
                    <a:lnTo>
                      <a:pt x="762" y="33"/>
                    </a:lnTo>
                    <a:lnTo>
                      <a:pt x="766" y="38"/>
                    </a:lnTo>
                    <a:lnTo>
                      <a:pt x="771" y="42"/>
                    </a:lnTo>
                    <a:lnTo>
                      <a:pt x="777" y="47"/>
                    </a:lnTo>
                    <a:lnTo>
                      <a:pt x="781" y="50"/>
                    </a:lnTo>
                    <a:lnTo>
                      <a:pt x="786" y="53"/>
                    </a:lnTo>
                    <a:lnTo>
                      <a:pt x="790" y="54"/>
                    </a:lnTo>
                    <a:lnTo>
                      <a:pt x="795" y="57"/>
                    </a:lnTo>
                    <a:lnTo>
                      <a:pt x="799" y="59"/>
                    </a:lnTo>
                    <a:lnTo>
                      <a:pt x="804" y="63"/>
                    </a:lnTo>
                    <a:lnTo>
                      <a:pt x="808" y="66"/>
                    </a:lnTo>
                    <a:lnTo>
                      <a:pt x="813" y="69"/>
                    </a:lnTo>
                    <a:lnTo>
                      <a:pt x="817" y="72"/>
                    </a:lnTo>
                    <a:lnTo>
                      <a:pt x="822" y="75"/>
                    </a:lnTo>
                    <a:lnTo>
                      <a:pt x="826" y="77"/>
                    </a:lnTo>
                    <a:lnTo>
                      <a:pt x="831" y="81"/>
                    </a:lnTo>
                    <a:lnTo>
                      <a:pt x="835" y="83"/>
                    </a:lnTo>
                    <a:lnTo>
                      <a:pt x="840" y="87"/>
                    </a:lnTo>
                    <a:lnTo>
                      <a:pt x="844" y="90"/>
                    </a:lnTo>
                    <a:lnTo>
                      <a:pt x="850" y="93"/>
                    </a:lnTo>
                    <a:lnTo>
                      <a:pt x="853" y="98"/>
                    </a:lnTo>
                    <a:lnTo>
                      <a:pt x="858" y="99"/>
                    </a:lnTo>
                    <a:lnTo>
                      <a:pt x="862" y="102"/>
                    </a:lnTo>
                    <a:lnTo>
                      <a:pt x="867" y="105"/>
                    </a:lnTo>
                    <a:lnTo>
                      <a:pt x="871" y="108"/>
                    </a:lnTo>
                    <a:lnTo>
                      <a:pt x="876" y="111"/>
                    </a:lnTo>
                    <a:lnTo>
                      <a:pt x="880" y="113"/>
                    </a:lnTo>
                    <a:lnTo>
                      <a:pt x="886" y="117"/>
                    </a:lnTo>
                    <a:lnTo>
                      <a:pt x="891" y="120"/>
                    </a:lnTo>
                    <a:lnTo>
                      <a:pt x="894" y="125"/>
                    </a:lnTo>
                    <a:lnTo>
                      <a:pt x="898" y="128"/>
                    </a:lnTo>
                    <a:lnTo>
                      <a:pt x="901" y="132"/>
                    </a:lnTo>
                    <a:lnTo>
                      <a:pt x="906" y="137"/>
                    </a:lnTo>
                    <a:lnTo>
                      <a:pt x="912" y="140"/>
                    </a:lnTo>
                    <a:lnTo>
                      <a:pt x="916" y="141"/>
                    </a:lnTo>
                    <a:lnTo>
                      <a:pt x="921" y="144"/>
                    </a:lnTo>
                    <a:lnTo>
                      <a:pt x="925" y="147"/>
                    </a:lnTo>
                    <a:lnTo>
                      <a:pt x="930" y="150"/>
                    </a:lnTo>
                    <a:lnTo>
                      <a:pt x="934" y="153"/>
                    </a:lnTo>
                    <a:lnTo>
                      <a:pt x="939" y="156"/>
                    </a:lnTo>
                    <a:lnTo>
                      <a:pt x="943" y="159"/>
                    </a:lnTo>
                    <a:lnTo>
                      <a:pt x="921" y="180"/>
                    </a:lnTo>
                  </a:path>
                </a:pathLst>
              </a:custGeom>
              <a:solidFill>
                <a:srgbClr val="FFFF99"/>
              </a:solidFill>
              <a:ln w="12700" cap="rnd" cmpd="sng">
                <a:solidFill>
                  <a:schemeClr val="tx1"/>
                </a:solidFill>
                <a:prstDash val="solid"/>
                <a:round/>
                <a:headEnd type="none" w="sm" len="sm"/>
                <a:tailEnd type="none" w="sm" len="sm"/>
              </a:ln>
              <a:effectLst/>
            </p:spPr>
            <p:txBody>
              <a:bodyPr/>
              <a:lstStyle/>
              <a:p>
                <a:endParaRPr lang="fr-FR" dirty="0"/>
              </a:p>
            </p:txBody>
          </p:sp>
          <p:grpSp>
            <p:nvGrpSpPr>
              <p:cNvPr id="8" name="Group 17"/>
              <p:cNvGrpSpPr>
                <a:grpSpLocks/>
              </p:cNvGrpSpPr>
              <p:nvPr/>
            </p:nvGrpSpPr>
            <p:grpSpPr bwMode="auto">
              <a:xfrm>
                <a:off x="2880" y="3213"/>
                <a:ext cx="1824" cy="771"/>
                <a:chOff x="2880" y="3213"/>
                <a:chExt cx="1824" cy="771"/>
              </a:xfrm>
            </p:grpSpPr>
            <p:sp>
              <p:nvSpPr>
                <p:cNvPr id="79890" name="Line 18"/>
                <p:cNvSpPr>
                  <a:spLocks noChangeShapeType="1"/>
                </p:cNvSpPr>
                <p:nvPr/>
              </p:nvSpPr>
              <p:spPr bwMode="auto">
                <a:xfrm flipV="1">
                  <a:off x="2880" y="3213"/>
                  <a:ext cx="0" cy="767"/>
                </a:xfrm>
                <a:prstGeom prst="line">
                  <a:avLst/>
                </a:prstGeom>
                <a:noFill/>
                <a:ln w="12700">
                  <a:solidFill>
                    <a:schemeClr val="tx1"/>
                  </a:solidFill>
                  <a:round/>
                  <a:headEnd type="none" w="sm" len="sm"/>
                  <a:tailEnd type="stealth" w="med" len="med"/>
                </a:ln>
                <a:effectLst/>
              </p:spPr>
              <p:txBody>
                <a:bodyPr/>
                <a:lstStyle/>
                <a:p>
                  <a:endParaRPr lang="fr-FR" dirty="0"/>
                </a:p>
              </p:txBody>
            </p:sp>
            <p:sp>
              <p:nvSpPr>
                <p:cNvPr id="79891" name="Line 19"/>
                <p:cNvSpPr>
                  <a:spLocks noChangeShapeType="1"/>
                </p:cNvSpPr>
                <p:nvPr/>
              </p:nvSpPr>
              <p:spPr bwMode="auto">
                <a:xfrm>
                  <a:off x="2881" y="3984"/>
                  <a:ext cx="1823" cy="0"/>
                </a:xfrm>
                <a:prstGeom prst="line">
                  <a:avLst/>
                </a:prstGeom>
                <a:noFill/>
                <a:ln w="12700">
                  <a:solidFill>
                    <a:schemeClr val="tx1"/>
                  </a:solidFill>
                  <a:round/>
                  <a:headEnd type="none" w="sm" len="sm"/>
                  <a:tailEnd type="stealth" w="med" len="med"/>
                </a:ln>
                <a:effectLst/>
              </p:spPr>
              <p:txBody>
                <a:bodyPr/>
                <a:lstStyle/>
                <a:p>
                  <a:endParaRPr lang="fr-FR" dirty="0"/>
                </a:p>
              </p:txBody>
            </p:sp>
          </p:grpSp>
        </p:grpSp>
        <p:sp>
          <p:nvSpPr>
            <p:cNvPr id="79892" name="Rectangle 20"/>
            <p:cNvSpPr>
              <a:spLocks noChangeArrowheads="1"/>
            </p:cNvSpPr>
            <p:nvPr/>
          </p:nvSpPr>
          <p:spPr bwMode="auto">
            <a:xfrm>
              <a:off x="5964238" y="4946650"/>
              <a:ext cx="642937" cy="276225"/>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200" dirty="0">
                  <a:latin typeface="Times New Roman" pitchFamily="18" charset="0"/>
                </a:rPr>
                <a:t>direct</a:t>
              </a:r>
            </a:p>
          </p:txBody>
        </p:sp>
        <p:sp>
          <p:nvSpPr>
            <p:cNvPr id="79893" name="Rectangle 21"/>
            <p:cNvSpPr>
              <a:spLocks noChangeArrowheads="1"/>
            </p:cNvSpPr>
            <p:nvPr/>
          </p:nvSpPr>
          <p:spPr bwMode="auto">
            <a:xfrm>
              <a:off x="6365875" y="5508625"/>
              <a:ext cx="803275" cy="274638"/>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200" dirty="0">
                  <a:latin typeface="Times New Roman" pitchFamily="18" charset="0"/>
                </a:rPr>
                <a:t>diffus</a:t>
              </a:r>
            </a:p>
          </p:txBody>
        </p:sp>
        <p:sp>
          <p:nvSpPr>
            <p:cNvPr id="79894" name="Line 22"/>
            <p:cNvSpPr>
              <a:spLocks noChangeShapeType="1"/>
            </p:cNvSpPr>
            <p:nvPr/>
          </p:nvSpPr>
          <p:spPr bwMode="auto">
            <a:xfrm flipH="1">
              <a:off x="5886450" y="5187950"/>
              <a:ext cx="158750" cy="239713"/>
            </a:xfrm>
            <a:prstGeom prst="line">
              <a:avLst/>
            </a:prstGeom>
            <a:noFill/>
            <a:ln w="12700">
              <a:solidFill>
                <a:schemeClr val="tx1"/>
              </a:solidFill>
              <a:round/>
              <a:headEnd type="none" w="sm" len="sm"/>
              <a:tailEnd type="stealth" w="med" len="med"/>
            </a:ln>
            <a:effectLst/>
          </p:spPr>
          <p:txBody>
            <a:bodyPr/>
            <a:lstStyle/>
            <a:p>
              <a:endParaRPr lang="fr-FR" dirty="0"/>
            </a:p>
          </p:txBody>
        </p:sp>
        <p:sp>
          <p:nvSpPr>
            <p:cNvPr id="79895" name="Line 23"/>
            <p:cNvSpPr>
              <a:spLocks noChangeShapeType="1"/>
            </p:cNvSpPr>
            <p:nvPr/>
          </p:nvSpPr>
          <p:spPr bwMode="auto">
            <a:xfrm flipH="1">
              <a:off x="6288088" y="5749925"/>
              <a:ext cx="158750" cy="239713"/>
            </a:xfrm>
            <a:prstGeom prst="line">
              <a:avLst/>
            </a:prstGeom>
            <a:noFill/>
            <a:ln w="12700">
              <a:solidFill>
                <a:schemeClr val="tx1"/>
              </a:solidFill>
              <a:round/>
              <a:headEnd type="none" w="sm" len="sm"/>
              <a:tailEnd type="stealth" w="med" len="med"/>
            </a:ln>
            <a:effectLst/>
          </p:spPr>
          <p:txBody>
            <a:bodyPr/>
            <a:lstStyle/>
            <a:p>
              <a:endParaRPr lang="fr-FR" dirty="0"/>
            </a:p>
          </p:txBody>
        </p:sp>
        <p:sp>
          <p:nvSpPr>
            <p:cNvPr id="79896" name="Rectangle 24"/>
            <p:cNvSpPr>
              <a:spLocks noChangeArrowheads="1"/>
            </p:cNvSpPr>
            <p:nvPr/>
          </p:nvSpPr>
          <p:spPr bwMode="auto">
            <a:xfrm>
              <a:off x="4038600" y="852488"/>
              <a:ext cx="561975" cy="1373187"/>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200" dirty="0">
                  <a:latin typeface="Times New Roman" pitchFamily="18" charset="0"/>
                </a:rPr>
                <a:t>1000</a:t>
              </a:r>
            </a:p>
            <a:p>
              <a:pPr algn="ctr" defTabSz="762000" eaLnBrk="0" hangingPunct="0">
                <a:spcBef>
                  <a:spcPct val="50000"/>
                </a:spcBef>
              </a:pPr>
              <a:r>
                <a:rPr lang="fr-FR" sz="1200" dirty="0">
                  <a:latin typeface="Times New Roman" pitchFamily="18" charset="0"/>
                </a:rPr>
                <a:t>750</a:t>
              </a:r>
            </a:p>
            <a:p>
              <a:pPr algn="ctr" defTabSz="762000" eaLnBrk="0" hangingPunct="0">
                <a:spcBef>
                  <a:spcPct val="50000"/>
                </a:spcBef>
              </a:pPr>
              <a:r>
                <a:rPr lang="fr-FR" sz="1200" dirty="0">
                  <a:latin typeface="Times New Roman" pitchFamily="18" charset="0"/>
                </a:rPr>
                <a:t>500</a:t>
              </a:r>
            </a:p>
            <a:p>
              <a:pPr algn="ctr" defTabSz="762000" eaLnBrk="0" hangingPunct="0">
                <a:spcBef>
                  <a:spcPct val="50000"/>
                </a:spcBef>
              </a:pPr>
              <a:r>
                <a:rPr lang="fr-FR" sz="1200" dirty="0">
                  <a:latin typeface="Times New Roman" pitchFamily="18" charset="0"/>
                </a:rPr>
                <a:t>250</a:t>
              </a:r>
            </a:p>
            <a:p>
              <a:pPr algn="ctr" defTabSz="762000" eaLnBrk="0" hangingPunct="0">
                <a:spcBef>
                  <a:spcPct val="50000"/>
                </a:spcBef>
              </a:pPr>
              <a:r>
                <a:rPr lang="fr-FR" sz="1200" dirty="0">
                  <a:latin typeface="Times New Roman" pitchFamily="18" charset="0"/>
                </a:rPr>
                <a:t>0</a:t>
              </a:r>
            </a:p>
          </p:txBody>
        </p:sp>
        <p:sp>
          <p:nvSpPr>
            <p:cNvPr id="79897" name="Rectangle 25"/>
            <p:cNvSpPr>
              <a:spLocks noChangeArrowheads="1"/>
            </p:cNvSpPr>
            <p:nvPr/>
          </p:nvSpPr>
          <p:spPr bwMode="auto">
            <a:xfrm>
              <a:off x="4038600" y="2940050"/>
              <a:ext cx="561975" cy="1371600"/>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200" dirty="0">
                  <a:latin typeface="Times New Roman" pitchFamily="18" charset="0"/>
                </a:rPr>
                <a:t>1000</a:t>
              </a:r>
            </a:p>
            <a:p>
              <a:pPr algn="ctr" defTabSz="762000" eaLnBrk="0" hangingPunct="0">
                <a:spcBef>
                  <a:spcPct val="50000"/>
                </a:spcBef>
              </a:pPr>
              <a:r>
                <a:rPr lang="fr-FR" sz="1200" dirty="0">
                  <a:latin typeface="Times New Roman" pitchFamily="18" charset="0"/>
                </a:rPr>
                <a:t>750</a:t>
              </a:r>
            </a:p>
            <a:p>
              <a:pPr algn="ctr" defTabSz="762000" eaLnBrk="0" hangingPunct="0">
                <a:spcBef>
                  <a:spcPct val="50000"/>
                </a:spcBef>
              </a:pPr>
              <a:r>
                <a:rPr lang="fr-FR" sz="1200" dirty="0">
                  <a:latin typeface="Times New Roman" pitchFamily="18" charset="0"/>
                </a:rPr>
                <a:t>500</a:t>
              </a:r>
            </a:p>
            <a:p>
              <a:pPr algn="ctr" defTabSz="762000" eaLnBrk="0" hangingPunct="0">
                <a:spcBef>
                  <a:spcPct val="50000"/>
                </a:spcBef>
              </a:pPr>
              <a:r>
                <a:rPr lang="fr-FR" sz="1200" dirty="0">
                  <a:latin typeface="Times New Roman" pitchFamily="18" charset="0"/>
                </a:rPr>
                <a:t>250</a:t>
              </a:r>
            </a:p>
            <a:p>
              <a:pPr algn="ctr" defTabSz="762000" eaLnBrk="0" hangingPunct="0">
                <a:spcBef>
                  <a:spcPct val="50000"/>
                </a:spcBef>
              </a:pPr>
              <a:r>
                <a:rPr lang="fr-FR" sz="1200" dirty="0">
                  <a:latin typeface="Times New Roman" pitchFamily="18" charset="0"/>
                </a:rPr>
                <a:t>0</a:t>
              </a:r>
            </a:p>
          </p:txBody>
        </p:sp>
        <p:sp>
          <p:nvSpPr>
            <p:cNvPr id="79898" name="Rectangle 26"/>
            <p:cNvSpPr>
              <a:spLocks noChangeArrowheads="1"/>
            </p:cNvSpPr>
            <p:nvPr/>
          </p:nvSpPr>
          <p:spPr bwMode="auto">
            <a:xfrm>
              <a:off x="4038600" y="4946650"/>
              <a:ext cx="561975" cy="1373188"/>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200" dirty="0">
                  <a:latin typeface="Times New Roman" pitchFamily="18" charset="0"/>
                </a:rPr>
                <a:t>1000</a:t>
              </a:r>
            </a:p>
            <a:p>
              <a:pPr algn="ctr" defTabSz="762000" eaLnBrk="0" hangingPunct="0">
                <a:spcBef>
                  <a:spcPct val="50000"/>
                </a:spcBef>
              </a:pPr>
              <a:r>
                <a:rPr lang="fr-FR" sz="1200" dirty="0">
                  <a:latin typeface="Times New Roman" pitchFamily="18" charset="0"/>
                </a:rPr>
                <a:t>750</a:t>
              </a:r>
            </a:p>
            <a:p>
              <a:pPr algn="ctr" defTabSz="762000" eaLnBrk="0" hangingPunct="0">
                <a:spcBef>
                  <a:spcPct val="50000"/>
                </a:spcBef>
              </a:pPr>
              <a:r>
                <a:rPr lang="fr-FR" sz="1200" dirty="0">
                  <a:latin typeface="Times New Roman" pitchFamily="18" charset="0"/>
                </a:rPr>
                <a:t>500</a:t>
              </a:r>
            </a:p>
            <a:p>
              <a:pPr algn="ctr" defTabSz="762000" eaLnBrk="0" hangingPunct="0">
                <a:spcBef>
                  <a:spcPct val="50000"/>
                </a:spcBef>
              </a:pPr>
              <a:r>
                <a:rPr lang="fr-FR" sz="1200" dirty="0">
                  <a:latin typeface="Times New Roman" pitchFamily="18" charset="0"/>
                </a:rPr>
                <a:t>250</a:t>
              </a:r>
            </a:p>
            <a:p>
              <a:pPr algn="ctr" defTabSz="762000" eaLnBrk="0" hangingPunct="0">
                <a:spcBef>
                  <a:spcPct val="50000"/>
                </a:spcBef>
              </a:pPr>
              <a:r>
                <a:rPr lang="fr-FR" sz="1200" dirty="0">
                  <a:latin typeface="Times New Roman" pitchFamily="18" charset="0"/>
                </a:rPr>
                <a:t>0</a:t>
              </a:r>
            </a:p>
          </p:txBody>
        </p:sp>
        <p:sp>
          <p:nvSpPr>
            <p:cNvPr id="79899" name="Rectangle 27"/>
            <p:cNvSpPr>
              <a:spLocks noChangeArrowheads="1"/>
            </p:cNvSpPr>
            <p:nvPr/>
          </p:nvSpPr>
          <p:spPr bwMode="auto">
            <a:xfrm>
              <a:off x="4359275" y="692150"/>
              <a:ext cx="722313" cy="274638"/>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200" dirty="0">
                  <a:latin typeface="Times New Roman" pitchFamily="18" charset="0"/>
                </a:rPr>
                <a:t>W/m²</a:t>
              </a:r>
            </a:p>
          </p:txBody>
        </p:sp>
        <p:sp>
          <p:nvSpPr>
            <p:cNvPr id="79900" name="Rectangle 28"/>
            <p:cNvSpPr>
              <a:spLocks noChangeArrowheads="1"/>
            </p:cNvSpPr>
            <p:nvPr/>
          </p:nvSpPr>
          <p:spPr bwMode="auto">
            <a:xfrm>
              <a:off x="4359275" y="4786313"/>
              <a:ext cx="722313" cy="274637"/>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200" dirty="0">
                  <a:latin typeface="Times New Roman" pitchFamily="18" charset="0"/>
                </a:rPr>
                <a:t>W/m²</a:t>
              </a:r>
            </a:p>
          </p:txBody>
        </p:sp>
        <p:sp>
          <p:nvSpPr>
            <p:cNvPr id="79901" name="Rectangle 29"/>
            <p:cNvSpPr>
              <a:spLocks noChangeArrowheads="1"/>
            </p:cNvSpPr>
            <p:nvPr/>
          </p:nvSpPr>
          <p:spPr bwMode="auto">
            <a:xfrm>
              <a:off x="4359275" y="2779713"/>
              <a:ext cx="722313" cy="274637"/>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200" dirty="0">
                  <a:latin typeface="Times New Roman" pitchFamily="18" charset="0"/>
                </a:rPr>
                <a:t>W/m²</a:t>
              </a:r>
            </a:p>
          </p:txBody>
        </p:sp>
        <p:sp>
          <p:nvSpPr>
            <p:cNvPr id="79902" name="Rectangle 30"/>
            <p:cNvSpPr>
              <a:spLocks noChangeArrowheads="1"/>
            </p:cNvSpPr>
            <p:nvPr/>
          </p:nvSpPr>
          <p:spPr bwMode="auto">
            <a:xfrm>
              <a:off x="4841875" y="2217738"/>
              <a:ext cx="3209925" cy="274637"/>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200" dirty="0">
                  <a:latin typeface="Times New Roman" pitchFamily="18" charset="0"/>
                </a:rPr>
                <a:t>6          9          12          15          18	heures</a:t>
              </a:r>
            </a:p>
          </p:txBody>
        </p:sp>
        <p:sp>
          <p:nvSpPr>
            <p:cNvPr id="79904" name="Rectangle 32"/>
            <p:cNvSpPr>
              <a:spLocks noChangeArrowheads="1"/>
            </p:cNvSpPr>
            <p:nvPr/>
          </p:nvSpPr>
          <p:spPr bwMode="auto">
            <a:xfrm>
              <a:off x="4841875" y="4303713"/>
              <a:ext cx="3209925" cy="274637"/>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200" dirty="0">
                  <a:latin typeface="Times New Roman" pitchFamily="18" charset="0"/>
                </a:rPr>
                <a:t>6          9          12          15          18	heures</a:t>
              </a:r>
            </a:p>
          </p:txBody>
        </p:sp>
        <p:sp>
          <p:nvSpPr>
            <p:cNvPr id="79905" name="Oval 33"/>
            <p:cNvSpPr>
              <a:spLocks noChangeArrowheads="1"/>
            </p:cNvSpPr>
            <p:nvPr/>
          </p:nvSpPr>
          <p:spPr bwMode="auto">
            <a:xfrm>
              <a:off x="2195513" y="1125538"/>
              <a:ext cx="812800" cy="812800"/>
            </a:xfrm>
            <a:prstGeom prst="ellipse">
              <a:avLst/>
            </a:prstGeom>
            <a:solidFill>
              <a:srgbClr val="FFFF00"/>
            </a:solidFill>
            <a:ln w="12700">
              <a:solidFill>
                <a:schemeClr val="tx1"/>
              </a:solidFill>
              <a:round/>
              <a:headEnd/>
              <a:tailEnd/>
            </a:ln>
            <a:effectLst/>
          </p:spPr>
          <p:txBody>
            <a:bodyPr wrap="none" anchor="ctr"/>
            <a:lstStyle/>
            <a:p>
              <a:endParaRPr lang="fr-FR" dirty="0"/>
            </a:p>
          </p:txBody>
        </p:sp>
        <p:sp>
          <p:nvSpPr>
            <p:cNvPr id="79906" name="Oval 34"/>
            <p:cNvSpPr>
              <a:spLocks noChangeArrowheads="1"/>
            </p:cNvSpPr>
            <p:nvPr/>
          </p:nvSpPr>
          <p:spPr bwMode="auto">
            <a:xfrm>
              <a:off x="1941513" y="5129213"/>
              <a:ext cx="812800" cy="812800"/>
            </a:xfrm>
            <a:prstGeom prst="ellipse">
              <a:avLst/>
            </a:prstGeom>
            <a:solidFill>
              <a:srgbClr val="FFFF00"/>
            </a:solidFill>
            <a:ln w="12700">
              <a:solidFill>
                <a:schemeClr val="tx1"/>
              </a:solidFill>
              <a:round/>
              <a:headEnd/>
              <a:tailEnd/>
            </a:ln>
            <a:effectLst/>
          </p:spPr>
          <p:txBody>
            <a:bodyPr wrap="none" anchor="ctr"/>
            <a:lstStyle/>
            <a:p>
              <a:endParaRPr lang="fr-FR" dirty="0"/>
            </a:p>
          </p:txBody>
        </p:sp>
        <p:grpSp>
          <p:nvGrpSpPr>
            <p:cNvPr id="9" name="Group 35"/>
            <p:cNvGrpSpPr>
              <a:grpSpLocks/>
            </p:cNvGrpSpPr>
            <p:nvPr/>
          </p:nvGrpSpPr>
          <p:grpSpPr bwMode="auto">
            <a:xfrm>
              <a:off x="2166938" y="5337175"/>
              <a:ext cx="1141412" cy="465138"/>
              <a:chOff x="822" y="3355"/>
              <a:chExt cx="719" cy="293"/>
            </a:xfrm>
          </p:grpSpPr>
          <p:grpSp>
            <p:nvGrpSpPr>
              <p:cNvPr id="10" name="Group 36"/>
              <p:cNvGrpSpPr>
                <a:grpSpLocks/>
              </p:cNvGrpSpPr>
              <p:nvPr/>
            </p:nvGrpSpPr>
            <p:grpSpPr bwMode="auto">
              <a:xfrm>
                <a:off x="822" y="3355"/>
                <a:ext cx="719" cy="293"/>
                <a:chOff x="822" y="3355"/>
                <a:chExt cx="719" cy="293"/>
              </a:xfrm>
            </p:grpSpPr>
            <p:sp>
              <p:nvSpPr>
                <p:cNvPr id="79909" name="Arc 37"/>
                <p:cNvSpPr>
                  <a:spLocks/>
                </p:cNvSpPr>
                <p:nvPr/>
              </p:nvSpPr>
              <p:spPr bwMode="auto">
                <a:xfrm>
                  <a:off x="1249" y="3517"/>
                  <a:ext cx="292" cy="131"/>
                </a:xfrm>
                <a:custGeom>
                  <a:avLst/>
                  <a:gdLst>
                    <a:gd name="G0" fmla="+- 9766 0 0"/>
                    <a:gd name="G1" fmla="+- 0 0 0"/>
                    <a:gd name="G2" fmla="+- 21600 0 0"/>
                    <a:gd name="T0" fmla="*/ 31366 w 31366"/>
                    <a:gd name="T1" fmla="*/ 0 h 21600"/>
                    <a:gd name="T2" fmla="*/ 0 w 31366"/>
                    <a:gd name="T3" fmla="*/ 19266 h 21600"/>
                    <a:gd name="T4" fmla="*/ 9766 w 31366"/>
                    <a:gd name="T5" fmla="*/ 0 h 21600"/>
                  </a:gdLst>
                  <a:ahLst/>
                  <a:cxnLst>
                    <a:cxn ang="0">
                      <a:pos x="T0" y="T1"/>
                    </a:cxn>
                    <a:cxn ang="0">
                      <a:pos x="T2" y="T3"/>
                    </a:cxn>
                    <a:cxn ang="0">
                      <a:pos x="T4" y="T5"/>
                    </a:cxn>
                  </a:cxnLst>
                  <a:rect l="0" t="0" r="r" b="b"/>
                  <a:pathLst>
                    <a:path w="31366" h="21600" fill="none" extrusionOk="0">
                      <a:moveTo>
                        <a:pt x="31366" y="0"/>
                      </a:moveTo>
                      <a:cubicBezTo>
                        <a:pt x="31366" y="11929"/>
                        <a:pt x="21695" y="21600"/>
                        <a:pt x="9766" y="21600"/>
                      </a:cubicBezTo>
                      <a:cubicBezTo>
                        <a:pt x="6372" y="21600"/>
                        <a:pt x="3026" y="20800"/>
                        <a:pt x="-1" y="19266"/>
                      </a:cubicBezTo>
                    </a:path>
                    <a:path w="31366" h="21600" stroke="0" extrusionOk="0">
                      <a:moveTo>
                        <a:pt x="31366" y="0"/>
                      </a:moveTo>
                      <a:cubicBezTo>
                        <a:pt x="31366" y="11929"/>
                        <a:pt x="21695" y="21600"/>
                        <a:pt x="9766" y="21600"/>
                      </a:cubicBezTo>
                      <a:cubicBezTo>
                        <a:pt x="6372" y="21600"/>
                        <a:pt x="3026" y="20800"/>
                        <a:pt x="-1" y="19266"/>
                      </a:cubicBezTo>
                      <a:lnTo>
                        <a:pt x="9766" y="0"/>
                      </a:lnTo>
                      <a:close/>
                    </a:path>
                  </a:pathLst>
                </a:custGeom>
                <a:solidFill>
                  <a:schemeClr val="bg1"/>
                </a:solidFill>
                <a:ln w="12700" cap="rnd">
                  <a:solidFill>
                    <a:schemeClr val="tx1"/>
                  </a:solidFill>
                  <a:round/>
                  <a:headEnd/>
                  <a:tailEnd/>
                </a:ln>
                <a:effectLst/>
              </p:spPr>
              <p:txBody>
                <a:bodyPr/>
                <a:lstStyle/>
                <a:p>
                  <a:endParaRPr lang="fr-FR" dirty="0"/>
                </a:p>
              </p:txBody>
            </p:sp>
            <p:sp>
              <p:nvSpPr>
                <p:cNvPr id="79910" name="Arc 38"/>
                <p:cNvSpPr>
                  <a:spLocks/>
                </p:cNvSpPr>
                <p:nvPr/>
              </p:nvSpPr>
              <p:spPr bwMode="auto">
                <a:xfrm>
                  <a:off x="1003" y="3516"/>
                  <a:ext cx="274" cy="132"/>
                </a:xfrm>
                <a:custGeom>
                  <a:avLst/>
                  <a:gdLst>
                    <a:gd name="G0" fmla="+- 16963 0 0"/>
                    <a:gd name="G1" fmla="+- 0 0 0"/>
                    <a:gd name="G2" fmla="+- 21600 0 0"/>
                    <a:gd name="T0" fmla="*/ 29511 w 29511"/>
                    <a:gd name="T1" fmla="*/ 17581 h 21600"/>
                    <a:gd name="T2" fmla="*/ 0 w 29511"/>
                    <a:gd name="T3" fmla="*/ 13372 h 21600"/>
                    <a:gd name="T4" fmla="*/ 16963 w 29511"/>
                    <a:gd name="T5" fmla="*/ 0 h 21600"/>
                  </a:gdLst>
                  <a:ahLst/>
                  <a:cxnLst>
                    <a:cxn ang="0">
                      <a:pos x="T0" y="T1"/>
                    </a:cxn>
                    <a:cxn ang="0">
                      <a:pos x="T2" y="T3"/>
                    </a:cxn>
                    <a:cxn ang="0">
                      <a:pos x="T4" y="T5"/>
                    </a:cxn>
                  </a:cxnLst>
                  <a:rect l="0" t="0" r="r" b="b"/>
                  <a:pathLst>
                    <a:path w="29511" h="21600" fill="none" extrusionOk="0">
                      <a:moveTo>
                        <a:pt x="29511" y="17581"/>
                      </a:moveTo>
                      <a:cubicBezTo>
                        <a:pt x="25849" y="20195"/>
                        <a:pt x="21462" y="21599"/>
                        <a:pt x="16963" y="21600"/>
                      </a:cubicBezTo>
                      <a:cubicBezTo>
                        <a:pt x="10346" y="21600"/>
                        <a:pt x="4095" y="18567"/>
                        <a:pt x="-1" y="13372"/>
                      </a:cubicBezTo>
                    </a:path>
                    <a:path w="29511" h="21600" stroke="0" extrusionOk="0">
                      <a:moveTo>
                        <a:pt x="29511" y="17581"/>
                      </a:moveTo>
                      <a:cubicBezTo>
                        <a:pt x="25849" y="20195"/>
                        <a:pt x="21462" y="21599"/>
                        <a:pt x="16963" y="21600"/>
                      </a:cubicBezTo>
                      <a:cubicBezTo>
                        <a:pt x="10346" y="21600"/>
                        <a:pt x="4095" y="18567"/>
                        <a:pt x="-1" y="13372"/>
                      </a:cubicBezTo>
                      <a:lnTo>
                        <a:pt x="16963" y="0"/>
                      </a:lnTo>
                      <a:close/>
                    </a:path>
                  </a:pathLst>
                </a:custGeom>
                <a:solidFill>
                  <a:schemeClr val="bg1"/>
                </a:solidFill>
                <a:ln w="12700" cap="rnd">
                  <a:solidFill>
                    <a:schemeClr val="tx1"/>
                  </a:solidFill>
                  <a:round/>
                  <a:headEnd/>
                  <a:tailEnd/>
                </a:ln>
                <a:effectLst/>
              </p:spPr>
              <p:txBody>
                <a:bodyPr/>
                <a:lstStyle/>
                <a:p>
                  <a:endParaRPr lang="fr-FR" dirty="0"/>
                </a:p>
              </p:txBody>
            </p:sp>
            <p:sp>
              <p:nvSpPr>
                <p:cNvPr id="79911" name="Arc 39"/>
                <p:cNvSpPr>
                  <a:spLocks/>
                </p:cNvSpPr>
                <p:nvPr/>
              </p:nvSpPr>
              <p:spPr bwMode="auto">
                <a:xfrm>
                  <a:off x="837" y="3475"/>
                  <a:ext cx="222" cy="139"/>
                </a:xfrm>
                <a:custGeom>
                  <a:avLst/>
                  <a:gdLst>
                    <a:gd name="G0" fmla="+- 21600 0 0"/>
                    <a:gd name="G1" fmla="+- 1317 0 0"/>
                    <a:gd name="G2" fmla="+- 21600 0 0"/>
                    <a:gd name="T0" fmla="*/ 23744 w 23744"/>
                    <a:gd name="T1" fmla="*/ 22810 h 22917"/>
                    <a:gd name="T2" fmla="*/ 40 w 23744"/>
                    <a:gd name="T3" fmla="*/ 0 h 22917"/>
                    <a:gd name="T4" fmla="*/ 21600 w 23744"/>
                    <a:gd name="T5" fmla="*/ 1317 h 22917"/>
                  </a:gdLst>
                  <a:ahLst/>
                  <a:cxnLst>
                    <a:cxn ang="0">
                      <a:pos x="T0" y="T1"/>
                    </a:cxn>
                    <a:cxn ang="0">
                      <a:pos x="T2" y="T3"/>
                    </a:cxn>
                    <a:cxn ang="0">
                      <a:pos x="T4" y="T5"/>
                    </a:cxn>
                  </a:cxnLst>
                  <a:rect l="0" t="0" r="r" b="b"/>
                  <a:pathLst>
                    <a:path w="23744" h="22917" fill="none" extrusionOk="0">
                      <a:moveTo>
                        <a:pt x="23744" y="22810"/>
                      </a:moveTo>
                      <a:cubicBezTo>
                        <a:pt x="23031" y="22881"/>
                        <a:pt x="22316" y="22916"/>
                        <a:pt x="21600" y="22917"/>
                      </a:cubicBezTo>
                      <a:cubicBezTo>
                        <a:pt x="9670" y="22917"/>
                        <a:pt x="0" y="13246"/>
                        <a:pt x="0" y="1317"/>
                      </a:cubicBezTo>
                      <a:cubicBezTo>
                        <a:pt x="-1" y="877"/>
                        <a:pt x="13" y="438"/>
                        <a:pt x="40" y="0"/>
                      </a:cubicBezTo>
                    </a:path>
                    <a:path w="23744" h="22917" stroke="0" extrusionOk="0">
                      <a:moveTo>
                        <a:pt x="23744" y="22810"/>
                      </a:moveTo>
                      <a:cubicBezTo>
                        <a:pt x="23031" y="22881"/>
                        <a:pt x="22316" y="22916"/>
                        <a:pt x="21600" y="22917"/>
                      </a:cubicBezTo>
                      <a:cubicBezTo>
                        <a:pt x="9670" y="22917"/>
                        <a:pt x="0" y="13246"/>
                        <a:pt x="0" y="1317"/>
                      </a:cubicBezTo>
                      <a:cubicBezTo>
                        <a:pt x="-1" y="877"/>
                        <a:pt x="13" y="438"/>
                        <a:pt x="40" y="0"/>
                      </a:cubicBezTo>
                      <a:lnTo>
                        <a:pt x="21600" y="1317"/>
                      </a:lnTo>
                      <a:close/>
                    </a:path>
                  </a:pathLst>
                </a:custGeom>
                <a:solidFill>
                  <a:schemeClr val="bg1"/>
                </a:solidFill>
                <a:ln w="12700" cap="rnd">
                  <a:solidFill>
                    <a:schemeClr val="tx1"/>
                  </a:solidFill>
                  <a:round/>
                  <a:headEnd/>
                  <a:tailEnd/>
                </a:ln>
                <a:effectLst/>
              </p:spPr>
              <p:txBody>
                <a:bodyPr/>
                <a:lstStyle/>
                <a:p>
                  <a:endParaRPr lang="fr-FR" dirty="0"/>
                </a:p>
              </p:txBody>
            </p:sp>
            <p:sp>
              <p:nvSpPr>
                <p:cNvPr id="79912" name="Arc 40"/>
                <p:cNvSpPr>
                  <a:spLocks/>
                </p:cNvSpPr>
                <p:nvPr/>
              </p:nvSpPr>
              <p:spPr bwMode="auto">
                <a:xfrm rot="10800000">
                  <a:off x="1284" y="3393"/>
                  <a:ext cx="253" cy="164"/>
                </a:xfrm>
                <a:custGeom>
                  <a:avLst/>
                  <a:gdLst>
                    <a:gd name="G0" fmla="+- 21600 0 0"/>
                    <a:gd name="G1" fmla="+- 8095 0 0"/>
                    <a:gd name="G2" fmla="+- 21600 0 0"/>
                    <a:gd name="T0" fmla="*/ 23370 w 23370"/>
                    <a:gd name="T1" fmla="*/ 29622 h 29695"/>
                    <a:gd name="T2" fmla="*/ 1574 w 23370"/>
                    <a:gd name="T3" fmla="*/ 0 h 29695"/>
                    <a:gd name="T4" fmla="*/ 21600 w 23370"/>
                    <a:gd name="T5" fmla="*/ 8095 h 29695"/>
                  </a:gdLst>
                  <a:ahLst/>
                  <a:cxnLst>
                    <a:cxn ang="0">
                      <a:pos x="T0" y="T1"/>
                    </a:cxn>
                    <a:cxn ang="0">
                      <a:pos x="T2" y="T3"/>
                    </a:cxn>
                    <a:cxn ang="0">
                      <a:pos x="T4" y="T5"/>
                    </a:cxn>
                  </a:cxnLst>
                  <a:rect l="0" t="0" r="r" b="b"/>
                  <a:pathLst>
                    <a:path w="23370" h="29695" fill="none" extrusionOk="0">
                      <a:moveTo>
                        <a:pt x="23370" y="29622"/>
                      </a:moveTo>
                      <a:cubicBezTo>
                        <a:pt x="22781" y="29670"/>
                        <a:pt x="22190" y="29694"/>
                        <a:pt x="21600" y="29695"/>
                      </a:cubicBezTo>
                      <a:cubicBezTo>
                        <a:pt x="9670" y="29695"/>
                        <a:pt x="0" y="20024"/>
                        <a:pt x="0" y="8095"/>
                      </a:cubicBezTo>
                      <a:cubicBezTo>
                        <a:pt x="-1" y="5320"/>
                        <a:pt x="534" y="2572"/>
                        <a:pt x="1574" y="0"/>
                      </a:cubicBezTo>
                    </a:path>
                    <a:path w="23370" h="29695" stroke="0" extrusionOk="0">
                      <a:moveTo>
                        <a:pt x="23370" y="29622"/>
                      </a:moveTo>
                      <a:cubicBezTo>
                        <a:pt x="22781" y="29670"/>
                        <a:pt x="22190" y="29694"/>
                        <a:pt x="21600" y="29695"/>
                      </a:cubicBezTo>
                      <a:cubicBezTo>
                        <a:pt x="9670" y="29695"/>
                        <a:pt x="0" y="20024"/>
                        <a:pt x="0" y="8095"/>
                      </a:cubicBezTo>
                      <a:cubicBezTo>
                        <a:pt x="-1" y="5320"/>
                        <a:pt x="534" y="2572"/>
                        <a:pt x="1574" y="0"/>
                      </a:cubicBezTo>
                      <a:lnTo>
                        <a:pt x="21600" y="8095"/>
                      </a:lnTo>
                      <a:close/>
                    </a:path>
                  </a:pathLst>
                </a:custGeom>
                <a:solidFill>
                  <a:schemeClr val="bg1"/>
                </a:solidFill>
                <a:ln w="12700" cap="rnd">
                  <a:solidFill>
                    <a:schemeClr val="tx1"/>
                  </a:solidFill>
                  <a:round/>
                  <a:headEnd/>
                  <a:tailEnd/>
                </a:ln>
                <a:effectLst/>
              </p:spPr>
              <p:txBody>
                <a:bodyPr/>
                <a:lstStyle/>
                <a:p>
                  <a:endParaRPr lang="fr-FR" dirty="0"/>
                </a:p>
              </p:txBody>
            </p:sp>
            <p:sp>
              <p:nvSpPr>
                <p:cNvPr id="79913" name="Arc 41"/>
                <p:cNvSpPr>
                  <a:spLocks/>
                </p:cNvSpPr>
                <p:nvPr/>
              </p:nvSpPr>
              <p:spPr bwMode="auto">
                <a:xfrm rot="10800000">
                  <a:off x="1051" y="3355"/>
                  <a:ext cx="288" cy="120"/>
                </a:xfrm>
                <a:custGeom>
                  <a:avLst/>
                  <a:gdLst>
                    <a:gd name="G0" fmla="+- 17173 0 0"/>
                    <a:gd name="G1" fmla="+- 0 0 0"/>
                    <a:gd name="G2" fmla="+- 21600 0 0"/>
                    <a:gd name="T0" fmla="*/ 26497 w 26497"/>
                    <a:gd name="T1" fmla="*/ 19484 h 21600"/>
                    <a:gd name="T2" fmla="*/ 0 w 26497"/>
                    <a:gd name="T3" fmla="*/ 13101 h 21600"/>
                    <a:gd name="T4" fmla="*/ 17173 w 26497"/>
                    <a:gd name="T5" fmla="*/ 0 h 21600"/>
                  </a:gdLst>
                  <a:ahLst/>
                  <a:cxnLst>
                    <a:cxn ang="0">
                      <a:pos x="T0" y="T1"/>
                    </a:cxn>
                    <a:cxn ang="0">
                      <a:pos x="T2" y="T3"/>
                    </a:cxn>
                    <a:cxn ang="0">
                      <a:pos x="T4" y="T5"/>
                    </a:cxn>
                  </a:cxnLst>
                  <a:rect l="0" t="0" r="r" b="b"/>
                  <a:pathLst>
                    <a:path w="26497" h="21600" fill="none" extrusionOk="0">
                      <a:moveTo>
                        <a:pt x="26496" y="19483"/>
                      </a:moveTo>
                      <a:cubicBezTo>
                        <a:pt x="23586" y="20876"/>
                        <a:pt x="20400" y="21599"/>
                        <a:pt x="17173" y="21600"/>
                      </a:cubicBezTo>
                      <a:cubicBezTo>
                        <a:pt x="10436" y="21600"/>
                        <a:pt x="4085" y="18457"/>
                        <a:pt x="-1" y="13101"/>
                      </a:cubicBezTo>
                    </a:path>
                    <a:path w="26497" h="21600" stroke="0" extrusionOk="0">
                      <a:moveTo>
                        <a:pt x="26496" y="19483"/>
                      </a:moveTo>
                      <a:cubicBezTo>
                        <a:pt x="23586" y="20876"/>
                        <a:pt x="20400" y="21599"/>
                        <a:pt x="17173" y="21600"/>
                      </a:cubicBezTo>
                      <a:cubicBezTo>
                        <a:pt x="10436" y="21600"/>
                        <a:pt x="4085" y="18457"/>
                        <a:pt x="-1" y="13101"/>
                      </a:cubicBezTo>
                      <a:lnTo>
                        <a:pt x="17173" y="0"/>
                      </a:lnTo>
                      <a:close/>
                    </a:path>
                  </a:pathLst>
                </a:custGeom>
                <a:solidFill>
                  <a:schemeClr val="bg1"/>
                </a:solidFill>
                <a:ln w="12700" cap="rnd">
                  <a:solidFill>
                    <a:schemeClr val="tx1"/>
                  </a:solidFill>
                  <a:round/>
                  <a:headEnd/>
                  <a:tailEnd/>
                </a:ln>
                <a:effectLst/>
              </p:spPr>
              <p:txBody>
                <a:bodyPr/>
                <a:lstStyle/>
                <a:p>
                  <a:endParaRPr lang="fr-FR" dirty="0"/>
                </a:p>
              </p:txBody>
            </p:sp>
            <p:sp>
              <p:nvSpPr>
                <p:cNvPr id="79914" name="Arc 42"/>
                <p:cNvSpPr>
                  <a:spLocks/>
                </p:cNvSpPr>
                <p:nvPr/>
              </p:nvSpPr>
              <p:spPr bwMode="auto">
                <a:xfrm rot="10800000">
                  <a:off x="822" y="3361"/>
                  <a:ext cx="246" cy="126"/>
                </a:xfrm>
                <a:custGeom>
                  <a:avLst/>
                  <a:gdLst>
                    <a:gd name="G0" fmla="+- 1116 0 0"/>
                    <a:gd name="G1" fmla="+- 1274 0 0"/>
                    <a:gd name="G2" fmla="+- 21600 0 0"/>
                    <a:gd name="T0" fmla="*/ 22678 w 22716"/>
                    <a:gd name="T1" fmla="*/ 0 h 22874"/>
                    <a:gd name="T2" fmla="*/ 0 w 22716"/>
                    <a:gd name="T3" fmla="*/ 22845 h 22874"/>
                    <a:gd name="T4" fmla="*/ 1116 w 22716"/>
                    <a:gd name="T5" fmla="*/ 1274 h 22874"/>
                  </a:gdLst>
                  <a:ahLst/>
                  <a:cxnLst>
                    <a:cxn ang="0">
                      <a:pos x="T0" y="T1"/>
                    </a:cxn>
                    <a:cxn ang="0">
                      <a:pos x="T2" y="T3"/>
                    </a:cxn>
                    <a:cxn ang="0">
                      <a:pos x="T4" y="T5"/>
                    </a:cxn>
                  </a:cxnLst>
                  <a:rect l="0" t="0" r="r" b="b"/>
                  <a:pathLst>
                    <a:path w="22716" h="22874" fill="none" extrusionOk="0">
                      <a:moveTo>
                        <a:pt x="22678" y="-1"/>
                      </a:moveTo>
                      <a:cubicBezTo>
                        <a:pt x="22703" y="424"/>
                        <a:pt x="22716" y="849"/>
                        <a:pt x="22716" y="1274"/>
                      </a:cubicBezTo>
                      <a:cubicBezTo>
                        <a:pt x="22716" y="13203"/>
                        <a:pt x="13045" y="22874"/>
                        <a:pt x="1116" y="22874"/>
                      </a:cubicBezTo>
                      <a:cubicBezTo>
                        <a:pt x="743" y="22874"/>
                        <a:pt x="371" y="22864"/>
                        <a:pt x="-1" y="22845"/>
                      </a:cubicBezTo>
                    </a:path>
                    <a:path w="22716" h="22874" stroke="0" extrusionOk="0">
                      <a:moveTo>
                        <a:pt x="22678" y="-1"/>
                      </a:moveTo>
                      <a:cubicBezTo>
                        <a:pt x="22703" y="424"/>
                        <a:pt x="22716" y="849"/>
                        <a:pt x="22716" y="1274"/>
                      </a:cubicBezTo>
                      <a:cubicBezTo>
                        <a:pt x="22716" y="13203"/>
                        <a:pt x="13045" y="22874"/>
                        <a:pt x="1116" y="22874"/>
                      </a:cubicBezTo>
                      <a:cubicBezTo>
                        <a:pt x="743" y="22874"/>
                        <a:pt x="371" y="22864"/>
                        <a:pt x="-1" y="22845"/>
                      </a:cubicBezTo>
                      <a:lnTo>
                        <a:pt x="1116" y="1274"/>
                      </a:lnTo>
                      <a:close/>
                    </a:path>
                  </a:pathLst>
                </a:custGeom>
                <a:solidFill>
                  <a:schemeClr val="bg1"/>
                </a:solidFill>
                <a:ln w="12700" cap="rnd">
                  <a:solidFill>
                    <a:schemeClr val="tx1"/>
                  </a:solidFill>
                  <a:round/>
                  <a:headEnd/>
                  <a:tailEnd/>
                </a:ln>
                <a:effectLst/>
              </p:spPr>
              <p:txBody>
                <a:bodyPr/>
                <a:lstStyle/>
                <a:p>
                  <a:endParaRPr lang="fr-FR" dirty="0"/>
                </a:p>
              </p:txBody>
            </p:sp>
          </p:grpSp>
          <p:sp>
            <p:nvSpPr>
              <p:cNvPr id="79915" name="Oval 43"/>
              <p:cNvSpPr>
                <a:spLocks noChangeArrowheads="1"/>
              </p:cNvSpPr>
              <p:nvPr/>
            </p:nvSpPr>
            <p:spPr bwMode="auto">
              <a:xfrm>
                <a:off x="967" y="3389"/>
                <a:ext cx="427" cy="247"/>
              </a:xfrm>
              <a:prstGeom prst="ellipse">
                <a:avLst/>
              </a:prstGeom>
              <a:solidFill>
                <a:schemeClr val="bg1"/>
              </a:solidFill>
              <a:ln w="9525">
                <a:noFill/>
                <a:round/>
                <a:headEnd/>
                <a:tailEnd/>
              </a:ln>
              <a:effectLst/>
            </p:spPr>
            <p:txBody>
              <a:bodyPr wrap="none" anchor="ctr"/>
              <a:lstStyle/>
              <a:p>
                <a:endParaRPr lang="fr-FR" dirty="0"/>
              </a:p>
            </p:txBody>
          </p:sp>
        </p:grpSp>
        <p:grpSp>
          <p:nvGrpSpPr>
            <p:cNvPr id="11" name="Group 44"/>
            <p:cNvGrpSpPr>
              <a:grpSpLocks/>
            </p:cNvGrpSpPr>
            <p:nvPr/>
          </p:nvGrpSpPr>
          <p:grpSpPr bwMode="auto">
            <a:xfrm>
              <a:off x="1862138" y="5565775"/>
              <a:ext cx="1141412" cy="465138"/>
              <a:chOff x="630" y="3499"/>
              <a:chExt cx="719" cy="293"/>
            </a:xfrm>
          </p:grpSpPr>
          <p:grpSp>
            <p:nvGrpSpPr>
              <p:cNvPr id="12" name="Group 45"/>
              <p:cNvGrpSpPr>
                <a:grpSpLocks/>
              </p:cNvGrpSpPr>
              <p:nvPr/>
            </p:nvGrpSpPr>
            <p:grpSpPr bwMode="auto">
              <a:xfrm>
                <a:off x="630" y="3499"/>
                <a:ext cx="719" cy="293"/>
                <a:chOff x="630" y="3499"/>
                <a:chExt cx="719" cy="293"/>
              </a:xfrm>
            </p:grpSpPr>
            <p:sp>
              <p:nvSpPr>
                <p:cNvPr id="79918" name="Arc 46"/>
                <p:cNvSpPr>
                  <a:spLocks/>
                </p:cNvSpPr>
                <p:nvPr/>
              </p:nvSpPr>
              <p:spPr bwMode="auto">
                <a:xfrm>
                  <a:off x="1057" y="3661"/>
                  <a:ext cx="292" cy="131"/>
                </a:xfrm>
                <a:custGeom>
                  <a:avLst/>
                  <a:gdLst>
                    <a:gd name="G0" fmla="+- 9766 0 0"/>
                    <a:gd name="G1" fmla="+- 0 0 0"/>
                    <a:gd name="G2" fmla="+- 21600 0 0"/>
                    <a:gd name="T0" fmla="*/ 31366 w 31366"/>
                    <a:gd name="T1" fmla="*/ 0 h 21600"/>
                    <a:gd name="T2" fmla="*/ 0 w 31366"/>
                    <a:gd name="T3" fmla="*/ 19266 h 21600"/>
                    <a:gd name="T4" fmla="*/ 9766 w 31366"/>
                    <a:gd name="T5" fmla="*/ 0 h 21600"/>
                  </a:gdLst>
                  <a:ahLst/>
                  <a:cxnLst>
                    <a:cxn ang="0">
                      <a:pos x="T0" y="T1"/>
                    </a:cxn>
                    <a:cxn ang="0">
                      <a:pos x="T2" y="T3"/>
                    </a:cxn>
                    <a:cxn ang="0">
                      <a:pos x="T4" y="T5"/>
                    </a:cxn>
                  </a:cxnLst>
                  <a:rect l="0" t="0" r="r" b="b"/>
                  <a:pathLst>
                    <a:path w="31366" h="21600" fill="none" extrusionOk="0">
                      <a:moveTo>
                        <a:pt x="31366" y="0"/>
                      </a:moveTo>
                      <a:cubicBezTo>
                        <a:pt x="31366" y="11929"/>
                        <a:pt x="21695" y="21600"/>
                        <a:pt x="9766" y="21600"/>
                      </a:cubicBezTo>
                      <a:cubicBezTo>
                        <a:pt x="6372" y="21600"/>
                        <a:pt x="3026" y="20800"/>
                        <a:pt x="-1" y="19266"/>
                      </a:cubicBezTo>
                    </a:path>
                    <a:path w="31366" h="21600" stroke="0" extrusionOk="0">
                      <a:moveTo>
                        <a:pt x="31366" y="0"/>
                      </a:moveTo>
                      <a:cubicBezTo>
                        <a:pt x="31366" y="11929"/>
                        <a:pt x="21695" y="21600"/>
                        <a:pt x="9766" y="21600"/>
                      </a:cubicBezTo>
                      <a:cubicBezTo>
                        <a:pt x="6372" y="21600"/>
                        <a:pt x="3026" y="20800"/>
                        <a:pt x="-1" y="19266"/>
                      </a:cubicBezTo>
                      <a:lnTo>
                        <a:pt x="9766" y="0"/>
                      </a:lnTo>
                      <a:close/>
                    </a:path>
                  </a:pathLst>
                </a:custGeom>
                <a:solidFill>
                  <a:schemeClr val="bg1"/>
                </a:solidFill>
                <a:ln w="12700" cap="rnd">
                  <a:solidFill>
                    <a:schemeClr val="tx1"/>
                  </a:solidFill>
                  <a:round/>
                  <a:headEnd/>
                  <a:tailEnd/>
                </a:ln>
                <a:effectLst/>
              </p:spPr>
              <p:txBody>
                <a:bodyPr/>
                <a:lstStyle/>
                <a:p>
                  <a:endParaRPr lang="fr-FR" dirty="0"/>
                </a:p>
              </p:txBody>
            </p:sp>
            <p:sp>
              <p:nvSpPr>
                <p:cNvPr id="79919" name="Arc 47"/>
                <p:cNvSpPr>
                  <a:spLocks/>
                </p:cNvSpPr>
                <p:nvPr/>
              </p:nvSpPr>
              <p:spPr bwMode="auto">
                <a:xfrm>
                  <a:off x="811" y="3660"/>
                  <a:ext cx="274" cy="132"/>
                </a:xfrm>
                <a:custGeom>
                  <a:avLst/>
                  <a:gdLst>
                    <a:gd name="G0" fmla="+- 16963 0 0"/>
                    <a:gd name="G1" fmla="+- 0 0 0"/>
                    <a:gd name="G2" fmla="+- 21600 0 0"/>
                    <a:gd name="T0" fmla="*/ 29511 w 29511"/>
                    <a:gd name="T1" fmla="*/ 17581 h 21600"/>
                    <a:gd name="T2" fmla="*/ 0 w 29511"/>
                    <a:gd name="T3" fmla="*/ 13372 h 21600"/>
                    <a:gd name="T4" fmla="*/ 16963 w 29511"/>
                    <a:gd name="T5" fmla="*/ 0 h 21600"/>
                  </a:gdLst>
                  <a:ahLst/>
                  <a:cxnLst>
                    <a:cxn ang="0">
                      <a:pos x="T0" y="T1"/>
                    </a:cxn>
                    <a:cxn ang="0">
                      <a:pos x="T2" y="T3"/>
                    </a:cxn>
                    <a:cxn ang="0">
                      <a:pos x="T4" y="T5"/>
                    </a:cxn>
                  </a:cxnLst>
                  <a:rect l="0" t="0" r="r" b="b"/>
                  <a:pathLst>
                    <a:path w="29511" h="21600" fill="none" extrusionOk="0">
                      <a:moveTo>
                        <a:pt x="29511" y="17581"/>
                      </a:moveTo>
                      <a:cubicBezTo>
                        <a:pt x="25849" y="20195"/>
                        <a:pt x="21462" y="21599"/>
                        <a:pt x="16963" y="21600"/>
                      </a:cubicBezTo>
                      <a:cubicBezTo>
                        <a:pt x="10346" y="21600"/>
                        <a:pt x="4095" y="18567"/>
                        <a:pt x="-1" y="13372"/>
                      </a:cubicBezTo>
                    </a:path>
                    <a:path w="29511" h="21600" stroke="0" extrusionOk="0">
                      <a:moveTo>
                        <a:pt x="29511" y="17581"/>
                      </a:moveTo>
                      <a:cubicBezTo>
                        <a:pt x="25849" y="20195"/>
                        <a:pt x="21462" y="21599"/>
                        <a:pt x="16963" y="21600"/>
                      </a:cubicBezTo>
                      <a:cubicBezTo>
                        <a:pt x="10346" y="21600"/>
                        <a:pt x="4095" y="18567"/>
                        <a:pt x="-1" y="13372"/>
                      </a:cubicBezTo>
                      <a:lnTo>
                        <a:pt x="16963" y="0"/>
                      </a:lnTo>
                      <a:close/>
                    </a:path>
                  </a:pathLst>
                </a:custGeom>
                <a:solidFill>
                  <a:schemeClr val="bg1"/>
                </a:solidFill>
                <a:ln w="12700" cap="rnd">
                  <a:solidFill>
                    <a:schemeClr val="tx1"/>
                  </a:solidFill>
                  <a:round/>
                  <a:headEnd/>
                  <a:tailEnd/>
                </a:ln>
                <a:effectLst/>
              </p:spPr>
              <p:txBody>
                <a:bodyPr/>
                <a:lstStyle/>
                <a:p>
                  <a:endParaRPr lang="fr-FR" dirty="0"/>
                </a:p>
              </p:txBody>
            </p:sp>
            <p:sp>
              <p:nvSpPr>
                <p:cNvPr id="79920" name="Arc 48"/>
                <p:cNvSpPr>
                  <a:spLocks/>
                </p:cNvSpPr>
                <p:nvPr/>
              </p:nvSpPr>
              <p:spPr bwMode="auto">
                <a:xfrm>
                  <a:off x="645" y="3619"/>
                  <a:ext cx="222" cy="139"/>
                </a:xfrm>
                <a:custGeom>
                  <a:avLst/>
                  <a:gdLst>
                    <a:gd name="G0" fmla="+- 21600 0 0"/>
                    <a:gd name="G1" fmla="+- 1317 0 0"/>
                    <a:gd name="G2" fmla="+- 21600 0 0"/>
                    <a:gd name="T0" fmla="*/ 23744 w 23744"/>
                    <a:gd name="T1" fmla="*/ 22810 h 22917"/>
                    <a:gd name="T2" fmla="*/ 40 w 23744"/>
                    <a:gd name="T3" fmla="*/ 0 h 22917"/>
                    <a:gd name="T4" fmla="*/ 21600 w 23744"/>
                    <a:gd name="T5" fmla="*/ 1317 h 22917"/>
                  </a:gdLst>
                  <a:ahLst/>
                  <a:cxnLst>
                    <a:cxn ang="0">
                      <a:pos x="T0" y="T1"/>
                    </a:cxn>
                    <a:cxn ang="0">
                      <a:pos x="T2" y="T3"/>
                    </a:cxn>
                    <a:cxn ang="0">
                      <a:pos x="T4" y="T5"/>
                    </a:cxn>
                  </a:cxnLst>
                  <a:rect l="0" t="0" r="r" b="b"/>
                  <a:pathLst>
                    <a:path w="23744" h="22917" fill="none" extrusionOk="0">
                      <a:moveTo>
                        <a:pt x="23744" y="22810"/>
                      </a:moveTo>
                      <a:cubicBezTo>
                        <a:pt x="23031" y="22881"/>
                        <a:pt x="22316" y="22916"/>
                        <a:pt x="21600" y="22917"/>
                      </a:cubicBezTo>
                      <a:cubicBezTo>
                        <a:pt x="9670" y="22917"/>
                        <a:pt x="0" y="13246"/>
                        <a:pt x="0" y="1317"/>
                      </a:cubicBezTo>
                      <a:cubicBezTo>
                        <a:pt x="-1" y="877"/>
                        <a:pt x="13" y="438"/>
                        <a:pt x="40" y="0"/>
                      </a:cubicBezTo>
                    </a:path>
                    <a:path w="23744" h="22917" stroke="0" extrusionOk="0">
                      <a:moveTo>
                        <a:pt x="23744" y="22810"/>
                      </a:moveTo>
                      <a:cubicBezTo>
                        <a:pt x="23031" y="22881"/>
                        <a:pt x="22316" y="22916"/>
                        <a:pt x="21600" y="22917"/>
                      </a:cubicBezTo>
                      <a:cubicBezTo>
                        <a:pt x="9670" y="22917"/>
                        <a:pt x="0" y="13246"/>
                        <a:pt x="0" y="1317"/>
                      </a:cubicBezTo>
                      <a:cubicBezTo>
                        <a:pt x="-1" y="877"/>
                        <a:pt x="13" y="438"/>
                        <a:pt x="40" y="0"/>
                      </a:cubicBezTo>
                      <a:lnTo>
                        <a:pt x="21600" y="1317"/>
                      </a:lnTo>
                      <a:close/>
                    </a:path>
                  </a:pathLst>
                </a:custGeom>
                <a:solidFill>
                  <a:schemeClr val="bg1"/>
                </a:solidFill>
                <a:ln w="12700" cap="rnd">
                  <a:solidFill>
                    <a:schemeClr val="tx1"/>
                  </a:solidFill>
                  <a:round/>
                  <a:headEnd/>
                  <a:tailEnd/>
                </a:ln>
                <a:effectLst/>
              </p:spPr>
              <p:txBody>
                <a:bodyPr/>
                <a:lstStyle/>
                <a:p>
                  <a:endParaRPr lang="fr-FR" dirty="0"/>
                </a:p>
              </p:txBody>
            </p:sp>
            <p:sp>
              <p:nvSpPr>
                <p:cNvPr id="79921" name="Arc 49"/>
                <p:cNvSpPr>
                  <a:spLocks/>
                </p:cNvSpPr>
                <p:nvPr/>
              </p:nvSpPr>
              <p:spPr bwMode="auto">
                <a:xfrm rot="10800000">
                  <a:off x="1092" y="3537"/>
                  <a:ext cx="253" cy="164"/>
                </a:xfrm>
                <a:custGeom>
                  <a:avLst/>
                  <a:gdLst>
                    <a:gd name="G0" fmla="+- 21600 0 0"/>
                    <a:gd name="G1" fmla="+- 8095 0 0"/>
                    <a:gd name="G2" fmla="+- 21600 0 0"/>
                    <a:gd name="T0" fmla="*/ 23370 w 23370"/>
                    <a:gd name="T1" fmla="*/ 29622 h 29695"/>
                    <a:gd name="T2" fmla="*/ 1574 w 23370"/>
                    <a:gd name="T3" fmla="*/ 0 h 29695"/>
                    <a:gd name="T4" fmla="*/ 21600 w 23370"/>
                    <a:gd name="T5" fmla="*/ 8095 h 29695"/>
                  </a:gdLst>
                  <a:ahLst/>
                  <a:cxnLst>
                    <a:cxn ang="0">
                      <a:pos x="T0" y="T1"/>
                    </a:cxn>
                    <a:cxn ang="0">
                      <a:pos x="T2" y="T3"/>
                    </a:cxn>
                    <a:cxn ang="0">
                      <a:pos x="T4" y="T5"/>
                    </a:cxn>
                  </a:cxnLst>
                  <a:rect l="0" t="0" r="r" b="b"/>
                  <a:pathLst>
                    <a:path w="23370" h="29695" fill="none" extrusionOk="0">
                      <a:moveTo>
                        <a:pt x="23370" y="29622"/>
                      </a:moveTo>
                      <a:cubicBezTo>
                        <a:pt x="22781" y="29670"/>
                        <a:pt x="22190" y="29694"/>
                        <a:pt x="21600" y="29695"/>
                      </a:cubicBezTo>
                      <a:cubicBezTo>
                        <a:pt x="9670" y="29695"/>
                        <a:pt x="0" y="20024"/>
                        <a:pt x="0" y="8095"/>
                      </a:cubicBezTo>
                      <a:cubicBezTo>
                        <a:pt x="-1" y="5320"/>
                        <a:pt x="534" y="2572"/>
                        <a:pt x="1574" y="0"/>
                      </a:cubicBezTo>
                    </a:path>
                    <a:path w="23370" h="29695" stroke="0" extrusionOk="0">
                      <a:moveTo>
                        <a:pt x="23370" y="29622"/>
                      </a:moveTo>
                      <a:cubicBezTo>
                        <a:pt x="22781" y="29670"/>
                        <a:pt x="22190" y="29694"/>
                        <a:pt x="21600" y="29695"/>
                      </a:cubicBezTo>
                      <a:cubicBezTo>
                        <a:pt x="9670" y="29695"/>
                        <a:pt x="0" y="20024"/>
                        <a:pt x="0" y="8095"/>
                      </a:cubicBezTo>
                      <a:cubicBezTo>
                        <a:pt x="-1" y="5320"/>
                        <a:pt x="534" y="2572"/>
                        <a:pt x="1574" y="0"/>
                      </a:cubicBezTo>
                      <a:lnTo>
                        <a:pt x="21600" y="8095"/>
                      </a:lnTo>
                      <a:close/>
                    </a:path>
                  </a:pathLst>
                </a:custGeom>
                <a:solidFill>
                  <a:schemeClr val="bg1"/>
                </a:solidFill>
                <a:ln w="12700" cap="rnd">
                  <a:solidFill>
                    <a:schemeClr val="tx1"/>
                  </a:solidFill>
                  <a:round/>
                  <a:headEnd/>
                  <a:tailEnd/>
                </a:ln>
                <a:effectLst/>
              </p:spPr>
              <p:txBody>
                <a:bodyPr/>
                <a:lstStyle/>
                <a:p>
                  <a:endParaRPr lang="fr-FR" dirty="0"/>
                </a:p>
              </p:txBody>
            </p:sp>
            <p:sp>
              <p:nvSpPr>
                <p:cNvPr id="79922" name="Arc 50"/>
                <p:cNvSpPr>
                  <a:spLocks/>
                </p:cNvSpPr>
                <p:nvPr/>
              </p:nvSpPr>
              <p:spPr bwMode="auto">
                <a:xfrm rot="10800000">
                  <a:off x="859" y="3499"/>
                  <a:ext cx="288" cy="120"/>
                </a:xfrm>
                <a:custGeom>
                  <a:avLst/>
                  <a:gdLst>
                    <a:gd name="G0" fmla="+- 17173 0 0"/>
                    <a:gd name="G1" fmla="+- 0 0 0"/>
                    <a:gd name="G2" fmla="+- 21600 0 0"/>
                    <a:gd name="T0" fmla="*/ 26497 w 26497"/>
                    <a:gd name="T1" fmla="*/ 19484 h 21600"/>
                    <a:gd name="T2" fmla="*/ 0 w 26497"/>
                    <a:gd name="T3" fmla="*/ 13101 h 21600"/>
                    <a:gd name="T4" fmla="*/ 17173 w 26497"/>
                    <a:gd name="T5" fmla="*/ 0 h 21600"/>
                  </a:gdLst>
                  <a:ahLst/>
                  <a:cxnLst>
                    <a:cxn ang="0">
                      <a:pos x="T0" y="T1"/>
                    </a:cxn>
                    <a:cxn ang="0">
                      <a:pos x="T2" y="T3"/>
                    </a:cxn>
                    <a:cxn ang="0">
                      <a:pos x="T4" y="T5"/>
                    </a:cxn>
                  </a:cxnLst>
                  <a:rect l="0" t="0" r="r" b="b"/>
                  <a:pathLst>
                    <a:path w="26497" h="21600" fill="none" extrusionOk="0">
                      <a:moveTo>
                        <a:pt x="26496" y="19483"/>
                      </a:moveTo>
                      <a:cubicBezTo>
                        <a:pt x="23586" y="20876"/>
                        <a:pt x="20400" y="21599"/>
                        <a:pt x="17173" y="21600"/>
                      </a:cubicBezTo>
                      <a:cubicBezTo>
                        <a:pt x="10436" y="21600"/>
                        <a:pt x="4085" y="18457"/>
                        <a:pt x="-1" y="13101"/>
                      </a:cubicBezTo>
                    </a:path>
                    <a:path w="26497" h="21600" stroke="0" extrusionOk="0">
                      <a:moveTo>
                        <a:pt x="26496" y="19483"/>
                      </a:moveTo>
                      <a:cubicBezTo>
                        <a:pt x="23586" y="20876"/>
                        <a:pt x="20400" y="21599"/>
                        <a:pt x="17173" y="21600"/>
                      </a:cubicBezTo>
                      <a:cubicBezTo>
                        <a:pt x="10436" y="21600"/>
                        <a:pt x="4085" y="18457"/>
                        <a:pt x="-1" y="13101"/>
                      </a:cubicBezTo>
                      <a:lnTo>
                        <a:pt x="17173" y="0"/>
                      </a:lnTo>
                      <a:close/>
                    </a:path>
                  </a:pathLst>
                </a:custGeom>
                <a:solidFill>
                  <a:schemeClr val="bg1"/>
                </a:solidFill>
                <a:ln w="12700" cap="rnd">
                  <a:solidFill>
                    <a:schemeClr val="tx1"/>
                  </a:solidFill>
                  <a:round/>
                  <a:headEnd/>
                  <a:tailEnd/>
                </a:ln>
                <a:effectLst/>
              </p:spPr>
              <p:txBody>
                <a:bodyPr/>
                <a:lstStyle/>
                <a:p>
                  <a:endParaRPr lang="fr-FR" dirty="0"/>
                </a:p>
              </p:txBody>
            </p:sp>
            <p:sp>
              <p:nvSpPr>
                <p:cNvPr id="79923" name="Arc 51"/>
                <p:cNvSpPr>
                  <a:spLocks/>
                </p:cNvSpPr>
                <p:nvPr/>
              </p:nvSpPr>
              <p:spPr bwMode="auto">
                <a:xfrm rot="10800000">
                  <a:off x="630" y="3505"/>
                  <a:ext cx="246" cy="126"/>
                </a:xfrm>
                <a:custGeom>
                  <a:avLst/>
                  <a:gdLst>
                    <a:gd name="G0" fmla="+- 1116 0 0"/>
                    <a:gd name="G1" fmla="+- 1274 0 0"/>
                    <a:gd name="G2" fmla="+- 21600 0 0"/>
                    <a:gd name="T0" fmla="*/ 22678 w 22716"/>
                    <a:gd name="T1" fmla="*/ 0 h 22874"/>
                    <a:gd name="T2" fmla="*/ 0 w 22716"/>
                    <a:gd name="T3" fmla="*/ 22845 h 22874"/>
                    <a:gd name="T4" fmla="*/ 1116 w 22716"/>
                    <a:gd name="T5" fmla="*/ 1274 h 22874"/>
                  </a:gdLst>
                  <a:ahLst/>
                  <a:cxnLst>
                    <a:cxn ang="0">
                      <a:pos x="T0" y="T1"/>
                    </a:cxn>
                    <a:cxn ang="0">
                      <a:pos x="T2" y="T3"/>
                    </a:cxn>
                    <a:cxn ang="0">
                      <a:pos x="T4" y="T5"/>
                    </a:cxn>
                  </a:cxnLst>
                  <a:rect l="0" t="0" r="r" b="b"/>
                  <a:pathLst>
                    <a:path w="22716" h="22874" fill="none" extrusionOk="0">
                      <a:moveTo>
                        <a:pt x="22678" y="-1"/>
                      </a:moveTo>
                      <a:cubicBezTo>
                        <a:pt x="22703" y="424"/>
                        <a:pt x="22716" y="849"/>
                        <a:pt x="22716" y="1274"/>
                      </a:cubicBezTo>
                      <a:cubicBezTo>
                        <a:pt x="22716" y="13203"/>
                        <a:pt x="13045" y="22874"/>
                        <a:pt x="1116" y="22874"/>
                      </a:cubicBezTo>
                      <a:cubicBezTo>
                        <a:pt x="743" y="22874"/>
                        <a:pt x="371" y="22864"/>
                        <a:pt x="-1" y="22845"/>
                      </a:cubicBezTo>
                    </a:path>
                    <a:path w="22716" h="22874" stroke="0" extrusionOk="0">
                      <a:moveTo>
                        <a:pt x="22678" y="-1"/>
                      </a:moveTo>
                      <a:cubicBezTo>
                        <a:pt x="22703" y="424"/>
                        <a:pt x="22716" y="849"/>
                        <a:pt x="22716" y="1274"/>
                      </a:cubicBezTo>
                      <a:cubicBezTo>
                        <a:pt x="22716" y="13203"/>
                        <a:pt x="13045" y="22874"/>
                        <a:pt x="1116" y="22874"/>
                      </a:cubicBezTo>
                      <a:cubicBezTo>
                        <a:pt x="743" y="22874"/>
                        <a:pt x="371" y="22864"/>
                        <a:pt x="-1" y="22845"/>
                      </a:cubicBezTo>
                      <a:lnTo>
                        <a:pt x="1116" y="1274"/>
                      </a:lnTo>
                      <a:close/>
                    </a:path>
                  </a:pathLst>
                </a:custGeom>
                <a:solidFill>
                  <a:schemeClr val="bg1"/>
                </a:solidFill>
                <a:ln w="12700" cap="rnd">
                  <a:solidFill>
                    <a:schemeClr val="tx1"/>
                  </a:solidFill>
                  <a:round/>
                  <a:headEnd/>
                  <a:tailEnd/>
                </a:ln>
                <a:effectLst/>
              </p:spPr>
              <p:txBody>
                <a:bodyPr/>
                <a:lstStyle/>
                <a:p>
                  <a:endParaRPr lang="fr-FR" dirty="0"/>
                </a:p>
              </p:txBody>
            </p:sp>
          </p:grpSp>
          <p:sp>
            <p:nvSpPr>
              <p:cNvPr id="79924" name="Oval 52"/>
              <p:cNvSpPr>
                <a:spLocks noChangeArrowheads="1"/>
              </p:cNvSpPr>
              <p:nvPr/>
            </p:nvSpPr>
            <p:spPr bwMode="auto">
              <a:xfrm>
                <a:off x="775" y="3533"/>
                <a:ext cx="427" cy="247"/>
              </a:xfrm>
              <a:prstGeom prst="ellipse">
                <a:avLst/>
              </a:prstGeom>
              <a:solidFill>
                <a:schemeClr val="bg1"/>
              </a:solidFill>
              <a:ln w="9525">
                <a:noFill/>
                <a:round/>
                <a:headEnd/>
                <a:tailEnd/>
              </a:ln>
              <a:effectLst/>
            </p:spPr>
            <p:txBody>
              <a:bodyPr wrap="none" anchor="ctr"/>
              <a:lstStyle/>
              <a:p>
                <a:endParaRPr lang="fr-FR" dirty="0"/>
              </a:p>
            </p:txBody>
          </p:sp>
        </p:grpSp>
        <p:grpSp>
          <p:nvGrpSpPr>
            <p:cNvPr id="13" name="Group 53"/>
            <p:cNvGrpSpPr>
              <a:grpSpLocks/>
            </p:cNvGrpSpPr>
            <p:nvPr/>
          </p:nvGrpSpPr>
          <p:grpSpPr bwMode="auto">
            <a:xfrm>
              <a:off x="2471738" y="5489575"/>
              <a:ext cx="1141412" cy="465138"/>
              <a:chOff x="1014" y="3451"/>
              <a:chExt cx="719" cy="293"/>
            </a:xfrm>
          </p:grpSpPr>
          <p:grpSp>
            <p:nvGrpSpPr>
              <p:cNvPr id="14" name="Group 54"/>
              <p:cNvGrpSpPr>
                <a:grpSpLocks/>
              </p:cNvGrpSpPr>
              <p:nvPr/>
            </p:nvGrpSpPr>
            <p:grpSpPr bwMode="auto">
              <a:xfrm>
                <a:off x="1014" y="3451"/>
                <a:ext cx="719" cy="293"/>
                <a:chOff x="1014" y="3451"/>
                <a:chExt cx="719" cy="293"/>
              </a:xfrm>
            </p:grpSpPr>
            <p:sp>
              <p:nvSpPr>
                <p:cNvPr id="79927" name="Arc 55"/>
                <p:cNvSpPr>
                  <a:spLocks/>
                </p:cNvSpPr>
                <p:nvPr/>
              </p:nvSpPr>
              <p:spPr bwMode="auto">
                <a:xfrm>
                  <a:off x="1441" y="3613"/>
                  <a:ext cx="292" cy="131"/>
                </a:xfrm>
                <a:custGeom>
                  <a:avLst/>
                  <a:gdLst>
                    <a:gd name="G0" fmla="+- 9766 0 0"/>
                    <a:gd name="G1" fmla="+- 0 0 0"/>
                    <a:gd name="G2" fmla="+- 21600 0 0"/>
                    <a:gd name="T0" fmla="*/ 31366 w 31366"/>
                    <a:gd name="T1" fmla="*/ 0 h 21600"/>
                    <a:gd name="T2" fmla="*/ 0 w 31366"/>
                    <a:gd name="T3" fmla="*/ 19266 h 21600"/>
                    <a:gd name="T4" fmla="*/ 9766 w 31366"/>
                    <a:gd name="T5" fmla="*/ 0 h 21600"/>
                  </a:gdLst>
                  <a:ahLst/>
                  <a:cxnLst>
                    <a:cxn ang="0">
                      <a:pos x="T0" y="T1"/>
                    </a:cxn>
                    <a:cxn ang="0">
                      <a:pos x="T2" y="T3"/>
                    </a:cxn>
                    <a:cxn ang="0">
                      <a:pos x="T4" y="T5"/>
                    </a:cxn>
                  </a:cxnLst>
                  <a:rect l="0" t="0" r="r" b="b"/>
                  <a:pathLst>
                    <a:path w="31366" h="21600" fill="none" extrusionOk="0">
                      <a:moveTo>
                        <a:pt x="31366" y="0"/>
                      </a:moveTo>
                      <a:cubicBezTo>
                        <a:pt x="31366" y="11929"/>
                        <a:pt x="21695" y="21600"/>
                        <a:pt x="9766" y="21600"/>
                      </a:cubicBezTo>
                      <a:cubicBezTo>
                        <a:pt x="6372" y="21600"/>
                        <a:pt x="3026" y="20800"/>
                        <a:pt x="-1" y="19266"/>
                      </a:cubicBezTo>
                    </a:path>
                    <a:path w="31366" h="21600" stroke="0" extrusionOk="0">
                      <a:moveTo>
                        <a:pt x="31366" y="0"/>
                      </a:moveTo>
                      <a:cubicBezTo>
                        <a:pt x="31366" y="11929"/>
                        <a:pt x="21695" y="21600"/>
                        <a:pt x="9766" y="21600"/>
                      </a:cubicBezTo>
                      <a:cubicBezTo>
                        <a:pt x="6372" y="21600"/>
                        <a:pt x="3026" y="20800"/>
                        <a:pt x="-1" y="19266"/>
                      </a:cubicBezTo>
                      <a:lnTo>
                        <a:pt x="9766" y="0"/>
                      </a:lnTo>
                      <a:close/>
                    </a:path>
                  </a:pathLst>
                </a:custGeom>
                <a:solidFill>
                  <a:schemeClr val="bg1"/>
                </a:solidFill>
                <a:ln w="12700" cap="rnd">
                  <a:solidFill>
                    <a:schemeClr val="tx1"/>
                  </a:solidFill>
                  <a:round/>
                  <a:headEnd/>
                  <a:tailEnd/>
                </a:ln>
                <a:effectLst/>
              </p:spPr>
              <p:txBody>
                <a:bodyPr/>
                <a:lstStyle/>
                <a:p>
                  <a:endParaRPr lang="fr-FR" dirty="0"/>
                </a:p>
              </p:txBody>
            </p:sp>
            <p:sp>
              <p:nvSpPr>
                <p:cNvPr id="79928" name="Arc 56"/>
                <p:cNvSpPr>
                  <a:spLocks/>
                </p:cNvSpPr>
                <p:nvPr/>
              </p:nvSpPr>
              <p:spPr bwMode="auto">
                <a:xfrm>
                  <a:off x="1195" y="3612"/>
                  <a:ext cx="274" cy="132"/>
                </a:xfrm>
                <a:custGeom>
                  <a:avLst/>
                  <a:gdLst>
                    <a:gd name="G0" fmla="+- 16963 0 0"/>
                    <a:gd name="G1" fmla="+- 0 0 0"/>
                    <a:gd name="G2" fmla="+- 21600 0 0"/>
                    <a:gd name="T0" fmla="*/ 29511 w 29511"/>
                    <a:gd name="T1" fmla="*/ 17581 h 21600"/>
                    <a:gd name="T2" fmla="*/ 0 w 29511"/>
                    <a:gd name="T3" fmla="*/ 13372 h 21600"/>
                    <a:gd name="T4" fmla="*/ 16963 w 29511"/>
                    <a:gd name="T5" fmla="*/ 0 h 21600"/>
                  </a:gdLst>
                  <a:ahLst/>
                  <a:cxnLst>
                    <a:cxn ang="0">
                      <a:pos x="T0" y="T1"/>
                    </a:cxn>
                    <a:cxn ang="0">
                      <a:pos x="T2" y="T3"/>
                    </a:cxn>
                    <a:cxn ang="0">
                      <a:pos x="T4" y="T5"/>
                    </a:cxn>
                  </a:cxnLst>
                  <a:rect l="0" t="0" r="r" b="b"/>
                  <a:pathLst>
                    <a:path w="29511" h="21600" fill="none" extrusionOk="0">
                      <a:moveTo>
                        <a:pt x="29511" y="17581"/>
                      </a:moveTo>
                      <a:cubicBezTo>
                        <a:pt x="25849" y="20195"/>
                        <a:pt x="21462" y="21599"/>
                        <a:pt x="16963" y="21600"/>
                      </a:cubicBezTo>
                      <a:cubicBezTo>
                        <a:pt x="10346" y="21600"/>
                        <a:pt x="4095" y="18567"/>
                        <a:pt x="-1" y="13372"/>
                      </a:cubicBezTo>
                    </a:path>
                    <a:path w="29511" h="21600" stroke="0" extrusionOk="0">
                      <a:moveTo>
                        <a:pt x="29511" y="17581"/>
                      </a:moveTo>
                      <a:cubicBezTo>
                        <a:pt x="25849" y="20195"/>
                        <a:pt x="21462" y="21599"/>
                        <a:pt x="16963" y="21600"/>
                      </a:cubicBezTo>
                      <a:cubicBezTo>
                        <a:pt x="10346" y="21600"/>
                        <a:pt x="4095" y="18567"/>
                        <a:pt x="-1" y="13372"/>
                      </a:cubicBezTo>
                      <a:lnTo>
                        <a:pt x="16963" y="0"/>
                      </a:lnTo>
                      <a:close/>
                    </a:path>
                  </a:pathLst>
                </a:custGeom>
                <a:solidFill>
                  <a:schemeClr val="bg1"/>
                </a:solidFill>
                <a:ln w="12700" cap="rnd">
                  <a:solidFill>
                    <a:schemeClr val="tx1"/>
                  </a:solidFill>
                  <a:round/>
                  <a:headEnd/>
                  <a:tailEnd/>
                </a:ln>
                <a:effectLst/>
              </p:spPr>
              <p:txBody>
                <a:bodyPr/>
                <a:lstStyle/>
                <a:p>
                  <a:endParaRPr lang="fr-FR" dirty="0"/>
                </a:p>
              </p:txBody>
            </p:sp>
            <p:sp>
              <p:nvSpPr>
                <p:cNvPr id="79929" name="Arc 57"/>
                <p:cNvSpPr>
                  <a:spLocks/>
                </p:cNvSpPr>
                <p:nvPr/>
              </p:nvSpPr>
              <p:spPr bwMode="auto">
                <a:xfrm>
                  <a:off x="1029" y="3571"/>
                  <a:ext cx="222" cy="139"/>
                </a:xfrm>
                <a:custGeom>
                  <a:avLst/>
                  <a:gdLst>
                    <a:gd name="G0" fmla="+- 21600 0 0"/>
                    <a:gd name="G1" fmla="+- 1317 0 0"/>
                    <a:gd name="G2" fmla="+- 21600 0 0"/>
                    <a:gd name="T0" fmla="*/ 23744 w 23744"/>
                    <a:gd name="T1" fmla="*/ 22810 h 22917"/>
                    <a:gd name="T2" fmla="*/ 40 w 23744"/>
                    <a:gd name="T3" fmla="*/ 0 h 22917"/>
                    <a:gd name="T4" fmla="*/ 21600 w 23744"/>
                    <a:gd name="T5" fmla="*/ 1317 h 22917"/>
                  </a:gdLst>
                  <a:ahLst/>
                  <a:cxnLst>
                    <a:cxn ang="0">
                      <a:pos x="T0" y="T1"/>
                    </a:cxn>
                    <a:cxn ang="0">
                      <a:pos x="T2" y="T3"/>
                    </a:cxn>
                    <a:cxn ang="0">
                      <a:pos x="T4" y="T5"/>
                    </a:cxn>
                  </a:cxnLst>
                  <a:rect l="0" t="0" r="r" b="b"/>
                  <a:pathLst>
                    <a:path w="23744" h="22917" fill="none" extrusionOk="0">
                      <a:moveTo>
                        <a:pt x="23744" y="22810"/>
                      </a:moveTo>
                      <a:cubicBezTo>
                        <a:pt x="23031" y="22881"/>
                        <a:pt x="22316" y="22916"/>
                        <a:pt x="21600" y="22917"/>
                      </a:cubicBezTo>
                      <a:cubicBezTo>
                        <a:pt x="9670" y="22917"/>
                        <a:pt x="0" y="13246"/>
                        <a:pt x="0" y="1317"/>
                      </a:cubicBezTo>
                      <a:cubicBezTo>
                        <a:pt x="-1" y="877"/>
                        <a:pt x="13" y="438"/>
                        <a:pt x="40" y="0"/>
                      </a:cubicBezTo>
                    </a:path>
                    <a:path w="23744" h="22917" stroke="0" extrusionOk="0">
                      <a:moveTo>
                        <a:pt x="23744" y="22810"/>
                      </a:moveTo>
                      <a:cubicBezTo>
                        <a:pt x="23031" y="22881"/>
                        <a:pt x="22316" y="22916"/>
                        <a:pt x="21600" y="22917"/>
                      </a:cubicBezTo>
                      <a:cubicBezTo>
                        <a:pt x="9670" y="22917"/>
                        <a:pt x="0" y="13246"/>
                        <a:pt x="0" y="1317"/>
                      </a:cubicBezTo>
                      <a:cubicBezTo>
                        <a:pt x="-1" y="877"/>
                        <a:pt x="13" y="438"/>
                        <a:pt x="40" y="0"/>
                      </a:cubicBezTo>
                      <a:lnTo>
                        <a:pt x="21600" y="1317"/>
                      </a:lnTo>
                      <a:close/>
                    </a:path>
                  </a:pathLst>
                </a:custGeom>
                <a:solidFill>
                  <a:schemeClr val="bg1"/>
                </a:solidFill>
                <a:ln w="12700" cap="rnd">
                  <a:solidFill>
                    <a:schemeClr val="tx1"/>
                  </a:solidFill>
                  <a:round/>
                  <a:headEnd/>
                  <a:tailEnd/>
                </a:ln>
                <a:effectLst/>
              </p:spPr>
              <p:txBody>
                <a:bodyPr/>
                <a:lstStyle/>
                <a:p>
                  <a:endParaRPr lang="fr-FR" dirty="0"/>
                </a:p>
              </p:txBody>
            </p:sp>
            <p:sp>
              <p:nvSpPr>
                <p:cNvPr id="79930" name="Arc 58"/>
                <p:cNvSpPr>
                  <a:spLocks/>
                </p:cNvSpPr>
                <p:nvPr/>
              </p:nvSpPr>
              <p:spPr bwMode="auto">
                <a:xfrm rot="10800000">
                  <a:off x="1476" y="3489"/>
                  <a:ext cx="253" cy="164"/>
                </a:xfrm>
                <a:custGeom>
                  <a:avLst/>
                  <a:gdLst>
                    <a:gd name="G0" fmla="+- 21600 0 0"/>
                    <a:gd name="G1" fmla="+- 8095 0 0"/>
                    <a:gd name="G2" fmla="+- 21600 0 0"/>
                    <a:gd name="T0" fmla="*/ 23370 w 23370"/>
                    <a:gd name="T1" fmla="*/ 29622 h 29695"/>
                    <a:gd name="T2" fmla="*/ 1574 w 23370"/>
                    <a:gd name="T3" fmla="*/ 0 h 29695"/>
                    <a:gd name="T4" fmla="*/ 21600 w 23370"/>
                    <a:gd name="T5" fmla="*/ 8095 h 29695"/>
                  </a:gdLst>
                  <a:ahLst/>
                  <a:cxnLst>
                    <a:cxn ang="0">
                      <a:pos x="T0" y="T1"/>
                    </a:cxn>
                    <a:cxn ang="0">
                      <a:pos x="T2" y="T3"/>
                    </a:cxn>
                    <a:cxn ang="0">
                      <a:pos x="T4" y="T5"/>
                    </a:cxn>
                  </a:cxnLst>
                  <a:rect l="0" t="0" r="r" b="b"/>
                  <a:pathLst>
                    <a:path w="23370" h="29695" fill="none" extrusionOk="0">
                      <a:moveTo>
                        <a:pt x="23370" y="29622"/>
                      </a:moveTo>
                      <a:cubicBezTo>
                        <a:pt x="22781" y="29670"/>
                        <a:pt x="22190" y="29694"/>
                        <a:pt x="21600" y="29695"/>
                      </a:cubicBezTo>
                      <a:cubicBezTo>
                        <a:pt x="9670" y="29695"/>
                        <a:pt x="0" y="20024"/>
                        <a:pt x="0" y="8095"/>
                      </a:cubicBezTo>
                      <a:cubicBezTo>
                        <a:pt x="-1" y="5320"/>
                        <a:pt x="534" y="2572"/>
                        <a:pt x="1574" y="0"/>
                      </a:cubicBezTo>
                    </a:path>
                    <a:path w="23370" h="29695" stroke="0" extrusionOk="0">
                      <a:moveTo>
                        <a:pt x="23370" y="29622"/>
                      </a:moveTo>
                      <a:cubicBezTo>
                        <a:pt x="22781" y="29670"/>
                        <a:pt x="22190" y="29694"/>
                        <a:pt x="21600" y="29695"/>
                      </a:cubicBezTo>
                      <a:cubicBezTo>
                        <a:pt x="9670" y="29695"/>
                        <a:pt x="0" y="20024"/>
                        <a:pt x="0" y="8095"/>
                      </a:cubicBezTo>
                      <a:cubicBezTo>
                        <a:pt x="-1" y="5320"/>
                        <a:pt x="534" y="2572"/>
                        <a:pt x="1574" y="0"/>
                      </a:cubicBezTo>
                      <a:lnTo>
                        <a:pt x="21600" y="8095"/>
                      </a:lnTo>
                      <a:close/>
                    </a:path>
                  </a:pathLst>
                </a:custGeom>
                <a:solidFill>
                  <a:schemeClr val="bg1"/>
                </a:solidFill>
                <a:ln w="12700" cap="rnd">
                  <a:solidFill>
                    <a:schemeClr val="tx1"/>
                  </a:solidFill>
                  <a:round/>
                  <a:headEnd/>
                  <a:tailEnd/>
                </a:ln>
                <a:effectLst/>
              </p:spPr>
              <p:txBody>
                <a:bodyPr/>
                <a:lstStyle/>
                <a:p>
                  <a:endParaRPr lang="fr-FR" dirty="0"/>
                </a:p>
              </p:txBody>
            </p:sp>
            <p:sp>
              <p:nvSpPr>
                <p:cNvPr id="79931" name="Arc 59"/>
                <p:cNvSpPr>
                  <a:spLocks/>
                </p:cNvSpPr>
                <p:nvPr/>
              </p:nvSpPr>
              <p:spPr bwMode="auto">
                <a:xfrm rot="10800000">
                  <a:off x="1243" y="3451"/>
                  <a:ext cx="288" cy="120"/>
                </a:xfrm>
                <a:custGeom>
                  <a:avLst/>
                  <a:gdLst>
                    <a:gd name="G0" fmla="+- 17173 0 0"/>
                    <a:gd name="G1" fmla="+- 0 0 0"/>
                    <a:gd name="G2" fmla="+- 21600 0 0"/>
                    <a:gd name="T0" fmla="*/ 26497 w 26497"/>
                    <a:gd name="T1" fmla="*/ 19484 h 21600"/>
                    <a:gd name="T2" fmla="*/ 0 w 26497"/>
                    <a:gd name="T3" fmla="*/ 13101 h 21600"/>
                    <a:gd name="T4" fmla="*/ 17173 w 26497"/>
                    <a:gd name="T5" fmla="*/ 0 h 21600"/>
                  </a:gdLst>
                  <a:ahLst/>
                  <a:cxnLst>
                    <a:cxn ang="0">
                      <a:pos x="T0" y="T1"/>
                    </a:cxn>
                    <a:cxn ang="0">
                      <a:pos x="T2" y="T3"/>
                    </a:cxn>
                    <a:cxn ang="0">
                      <a:pos x="T4" y="T5"/>
                    </a:cxn>
                  </a:cxnLst>
                  <a:rect l="0" t="0" r="r" b="b"/>
                  <a:pathLst>
                    <a:path w="26497" h="21600" fill="none" extrusionOk="0">
                      <a:moveTo>
                        <a:pt x="26496" y="19483"/>
                      </a:moveTo>
                      <a:cubicBezTo>
                        <a:pt x="23586" y="20876"/>
                        <a:pt x="20400" y="21599"/>
                        <a:pt x="17173" y="21600"/>
                      </a:cubicBezTo>
                      <a:cubicBezTo>
                        <a:pt x="10436" y="21600"/>
                        <a:pt x="4085" y="18457"/>
                        <a:pt x="-1" y="13101"/>
                      </a:cubicBezTo>
                    </a:path>
                    <a:path w="26497" h="21600" stroke="0" extrusionOk="0">
                      <a:moveTo>
                        <a:pt x="26496" y="19483"/>
                      </a:moveTo>
                      <a:cubicBezTo>
                        <a:pt x="23586" y="20876"/>
                        <a:pt x="20400" y="21599"/>
                        <a:pt x="17173" y="21600"/>
                      </a:cubicBezTo>
                      <a:cubicBezTo>
                        <a:pt x="10436" y="21600"/>
                        <a:pt x="4085" y="18457"/>
                        <a:pt x="-1" y="13101"/>
                      </a:cubicBezTo>
                      <a:lnTo>
                        <a:pt x="17173" y="0"/>
                      </a:lnTo>
                      <a:close/>
                    </a:path>
                  </a:pathLst>
                </a:custGeom>
                <a:solidFill>
                  <a:schemeClr val="bg1"/>
                </a:solidFill>
                <a:ln w="12700" cap="rnd">
                  <a:solidFill>
                    <a:schemeClr val="tx1"/>
                  </a:solidFill>
                  <a:round/>
                  <a:headEnd/>
                  <a:tailEnd/>
                </a:ln>
                <a:effectLst/>
              </p:spPr>
              <p:txBody>
                <a:bodyPr/>
                <a:lstStyle/>
                <a:p>
                  <a:endParaRPr lang="fr-FR" dirty="0"/>
                </a:p>
              </p:txBody>
            </p:sp>
            <p:sp>
              <p:nvSpPr>
                <p:cNvPr id="79932" name="Arc 60"/>
                <p:cNvSpPr>
                  <a:spLocks/>
                </p:cNvSpPr>
                <p:nvPr/>
              </p:nvSpPr>
              <p:spPr bwMode="auto">
                <a:xfrm rot="10800000">
                  <a:off x="1014" y="3457"/>
                  <a:ext cx="246" cy="126"/>
                </a:xfrm>
                <a:custGeom>
                  <a:avLst/>
                  <a:gdLst>
                    <a:gd name="G0" fmla="+- 1116 0 0"/>
                    <a:gd name="G1" fmla="+- 1274 0 0"/>
                    <a:gd name="G2" fmla="+- 21600 0 0"/>
                    <a:gd name="T0" fmla="*/ 22678 w 22716"/>
                    <a:gd name="T1" fmla="*/ 0 h 22874"/>
                    <a:gd name="T2" fmla="*/ 0 w 22716"/>
                    <a:gd name="T3" fmla="*/ 22845 h 22874"/>
                    <a:gd name="T4" fmla="*/ 1116 w 22716"/>
                    <a:gd name="T5" fmla="*/ 1274 h 22874"/>
                  </a:gdLst>
                  <a:ahLst/>
                  <a:cxnLst>
                    <a:cxn ang="0">
                      <a:pos x="T0" y="T1"/>
                    </a:cxn>
                    <a:cxn ang="0">
                      <a:pos x="T2" y="T3"/>
                    </a:cxn>
                    <a:cxn ang="0">
                      <a:pos x="T4" y="T5"/>
                    </a:cxn>
                  </a:cxnLst>
                  <a:rect l="0" t="0" r="r" b="b"/>
                  <a:pathLst>
                    <a:path w="22716" h="22874" fill="none" extrusionOk="0">
                      <a:moveTo>
                        <a:pt x="22678" y="-1"/>
                      </a:moveTo>
                      <a:cubicBezTo>
                        <a:pt x="22703" y="424"/>
                        <a:pt x="22716" y="849"/>
                        <a:pt x="22716" y="1274"/>
                      </a:cubicBezTo>
                      <a:cubicBezTo>
                        <a:pt x="22716" y="13203"/>
                        <a:pt x="13045" y="22874"/>
                        <a:pt x="1116" y="22874"/>
                      </a:cubicBezTo>
                      <a:cubicBezTo>
                        <a:pt x="743" y="22874"/>
                        <a:pt x="371" y="22864"/>
                        <a:pt x="-1" y="22845"/>
                      </a:cubicBezTo>
                    </a:path>
                    <a:path w="22716" h="22874" stroke="0" extrusionOk="0">
                      <a:moveTo>
                        <a:pt x="22678" y="-1"/>
                      </a:moveTo>
                      <a:cubicBezTo>
                        <a:pt x="22703" y="424"/>
                        <a:pt x="22716" y="849"/>
                        <a:pt x="22716" y="1274"/>
                      </a:cubicBezTo>
                      <a:cubicBezTo>
                        <a:pt x="22716" y="13203"/>
                        <a:pt x="13045" y="22874"/>
                        <a:pt x="1116" y="22874"/>
                      </a:cubicBezTo>
                      <a:cubicBezTo>
                        <a:pt x="743" y="22874"/>
                        <a:pt x="371" y="22864"/>
                        <a:pt x="-1" y="22845"/>
                      </a:cubicBezTo>
                      <a:lnTo>
                        <a:pt x="1116" y="1274"/>
                      </a:lnTo>
                      <a:close/>
                    </a:path>
                  </a:pathLst>
                </a:custGeom>
                <a:solidFill>
                  <a:schemeClr val="bg1"/>
                </a:solidFill>
                <a:ln w="12700" cap="rnd">
                  <a:solidFill>
                    <a:schemeClr val="tx1"/>
                  </a:solidFill>
                  <a:round/>
                  <a:headEnd/>
                  <a:tailEnd/>
                </a:ln>
                <a:effectLst/>
              </p:spPr>
              <p:txBody>
                <a:bodyPr/>
                <a:lstStyle/>
                <a:p>
                  <a:endParaRPr lang="fr-FR" dirty="0"/>
                </a:p>
              </p:txBody>
            </p:sp>
          </p:grpSp>
          <p:sp>
            <p:nvSpPr>
              <p:cNvPr id="79933" name="Oval 61"/>
              <p:cNvSpPr>
                <a:spLocks noChangeArrowheads="1"/>
              </p:cNvSpPr>
              <p:nvPr/>
            </p:nvSpPr>
            <p:spPr bwMode="auto">
              <a:xfrm>
                <a:off x="1159" y="3485"/>
                <a:ext cx="427" cy="247"/>
              </a:xfrm>
              <a:prstGeom prst="ellipse">
                <a:avLst/>
              </a:prstGeom>
              <a:solidFill>
                <a:schemeClr val="bg1"/>
              </a:solidFill>
              <a:ln w="9525">
                <a:noFill/>
                <a:round/>
                <a:headEnd/>
                <a:tailEnd/>
              </a:ln>
              <a:effectLst/>
            </p:spPr>
            <p:txBody>
              <a:bodyPr wrap="none" anchor="ctr"/>
              <a:lstStyle/>
              <a:p>
                <a:endParaRPr lang="fr-FR" dirty="0"/>
              </a:p>
            </p:txBody>
          </p:sp>
        </p:grpSp>
        <p:grpSp>
          <p:nvGrpSpPr>
            <p:cNvPr id="15" name="Group 62"/>
            <p:cNvGrpSpPr>
              <a:grpSpLocks/>
            </p:cNvGrpSpPr>
            <p:nvPr/>
          </p:nvGrpSpPr>
          <p:grpSpPr bwMode="auto">
            <a:xfrm>
              <a:off x="1258888" y="5487988"/>
              <a:ext cx="1133475" cy="468312"/>
              <a:chOff x="250" y="3450"/>
              <a:chExt cx="714" cy="295"/>
            </a:xfrm>
          </p:grpSpPr>
          <p:grpSp>
            <p:nvGrpSpPr>
              <p:cNvPr id="16" name="Group 63"/>
              <p:cNvGrpSpPr>
                <a:grpSpLocks/>
              </p:cNvGrpSpPr>
              <p:nvPr/>
            </p:nvGrpSpPr>
            <p:grpSpPr bwMode="auto">
              <a:xfrm>
                <a:off x="250" y="3450"/>
                <a:ext cx="714" cy="295"/>
                <a:chOff x="250" y="3450"/>
                <a:chExt cx="714" cy="295"/>
              </a:xfrm>
            </p:grpSpPr>
            <p:sp>
              <p:nvSpPr>
                <p:cNvPr id="79936" name="Arc 64"/>
                <p:cNvSpPr>
                  <a:spLocks/>
                </p:cNvSpPr>
                <p:nvPr/>
              </p:nvSpPr>
              <p:spPr bwMode="auto">
                <a:xfrm rot="10800000">
                  <a:off x="674" y="3451"/>
                  <a:ext cx="285" cy="131"/>
                </a:xfrm>
                <a:custGeom>
                  <a:avLst/>
                  <a:gdLst>
                    <a:gd name="G0" fmla="+- 21600 0 0"/>
                    <a:gd name="G1" fmla="+- 0 0 0"/>
                    <a:gd name="G2" fmla="+- 21600 0 0"/>
                    <a:gd name="T0" fmla="*/ 30709 w 30709"/>
                    <a:gd name="T1" fmla="*/ 19585 h 21600"/>
                    <a:gd name="T2" fmla="*/ 0 w 30709"/>
                    <a:gd name="T3" fmla="*/ 0 h 21600"/>
                    <a:gd name="T4" fmla="*/ 21600 w 30709"/>
                    <a:gd name="T5" fmla="*/ 0 h 21600"/>
                  </a:gdLst>
                  <a:ahLst/>
                  <a:cxnLst>
                    <a:cxn ang="0">
                      <a:pos x="T0" y="T1"/>
                    </a:cxn>
                    <a:cxn ang="0">
                      <a:pos x="T2" y="T3"/>
                    </a:cxn>
                    <a:cxn ang="0">
                      <a:pos x="T4" y="T5"/>
                    </a:cxn>
                  </a:cxnLst>
                  <a:rect l="0" t="0" r="r" b="b"/>
                  <a:pathLst>
                    <a:path w="30709" h="21600" fill="none" extrusionOk="0">
                      <a:moveTo>
                        <a:pt x="30709" y="19585"/>
                      </a:moveTo>
                      <a:cubicBezTo>
                        <a:pt x="27855" y="20912"/>
                        <a:pt x="24746" y="21599"/>
                        <a:pt x="21600" y="21600"/>
                      </a:cubicBezTo>
                      <a:cubicBezTo>
                        <a:pt x="9670" y="21600"/>
                        <a:pt x="0" y="11929"/>
                        <a:pt x="0" y="0"/>
                      </a:cubicBezTo>
                    </a:path>
                    <a:path w="30709" h="21600" stroke="0" extrusionOk="0">
                      <a:moveTo>
                        <a:pt x="30709" y="19585"/>
                      </a:moveTo>
                      <a:cubicBezTo>
                        <a:pt x="27855" y="20912"/>
                        <a:pt x="24746" y="21599"/>
                        <a:pt x="21600" y="21600"/>
                      </a:cubicBezTo>
                      <a:cubicBezTo>
                        <a:pt x="9670" y="21600"/>
                        <a:pt x="0" y="11929"/>
                        <a:pt x="0" y="0"/>
                      </a:cubicBezTo>
                      <a:lnTo>
                        <a:pt x="21600" y="0"/>
                      </a:lnTo>
                      <a:close/>
                    </a:path>
                  </a:pathLst>
                </a:custGeom>
                <a:solidFill>
                  <a:schemeClr val="bg1"/>
                </a:solidFill>
                <a:ln w="12700" cap="rnd">
                  <a:solidFill>
                    <a:schemeClr val="tx1"/>
                  </a:solidFill>
                  <a:round/>
                  <a:headEnd/>
                  <a:tailEnd/>
                </a:ln>
                <a:effectLst/>
              </p:spPr>
              <p:txBody>
                <a:bodyPr/>
                <a:lstStyle/>
                <a:p>
                  <a:endParaRPr lang="fr-FR" dirty="0"/>
                </a:p>
              </p:txBody>
            </p:sp>
            <p:sp>
              <p:nvSpPr>
                <p:cNvPr id="79937" name="Arc 65"/>
                <p:cNvSpPr>
                  <a:spLocks/>
                </p:cNvSpPr>
                <p:nvPr/>
              </p:nvSpPr>
              <p:spPr bwMode="auto">
                <a:xfrm rot="10800000">
                  <a:off x="425" y="3450"/>
                  <a:ext cx="275" cy="132"/>
                </a:xfrm>
                <a:custGeom>
                  <a:avLst/>
                  <a:gdLst>
                    <a:gd name="G0" fmla="+- 12908 0 0"/>
                    <a:gd name="G1" fmla="+- 0 0 0"/>
                    <a:gd name="G2" fmla="+- 21600 0 0"/>
                    <a:gd name="T0" fmla="*/ 29665 w 29665"/>
                    <a:gd name="T1" fmla="*/ 13630 h 21600"/>
                    <a:gd name="T2" fmla="*/ 0 w 29665"/>
                    <a:gd name="T3" fmla="*/ 17319 h 21600"/>
                    <a:gd name="T4" fmla="*/ 12908 w 29665"/>
                    <a:gd name="T5" fmla="*/ 0 h 21600"/>
                  </a:gdLst>
                  <a:ahLst/>
                  <a:cxnLst>
                    <a:cxn ang="0">
                      <a:pos x="T0" y="T1"/>
                    </a:cxn>
                    <a:cxn ang="0">
                      <a:pos x="T2" y="T3"/>
                    </a:cxn>
                    <a:cxn ang="0">
                      <a:pos x="T4" y="T5"/>
                    </a:cxn>
                  </a:cxnLst>
                  <a:rect l="0" t="0" r="r" b="b"/>
                  <a:pathLst>
                    <a:path w="29665" h="21600" fill="none" extrusionOk="0">
                      <a:moveTo>
                        <a:pt x="29664" y="13629"/>
                      </a:moveTo>
                      <a:cubicBezTo>
                        <a:pt x="25562" y="18672"/>
                        <a:pt x="19408" y="21599"/>
                        <a:pt x="12908" y="21600"/>
                      </a:cubicBezTo>
                      <a:cubicBezTo>
                        <a:pt x="8256" y="21600"/>
                        <a:pt x="3729" y="20098"/>
                        <a:pt x="0" y="17318"/>
                      </a:cubicBezTo>
                    </a:path>
                    <a:path w="29665" h="21600" stroke="0" extrusionOk="0">
                      <a:moveTo>
                        <a:pt x="29664" y="13629"/>
                      </a:moveTo>
                      <a:cubicBezTo>
                        <a:pt x="25562" y="18672"/>
                        <a:pt x="19408" y="21599"/>
                        <a:pt x="12908" y="21600"/>
                      </a:cubicBezTo>
                      <a:cubicBezTo>
                        <a:pt x="8256" y="21600"/>
                        <a:pt x="3729" y="20098"/>
                        <a:pt x="0" y="17318"/>
                      </a:cubicBezTo>
                      <a:lnTo>
                        <a:pt x="12908" y="0"/>
                      </a:lnTo>
                      <a:close/>
                    </a:path>
                  </a:pathLst>
                </a:custGeom>
                <a:solidFill>
                  <a:schemeClr val="bg1"/>
                </a:solidFill>
                <a:ln w="12700" cap="rnd">
                  <a:solidFill>
                    <a:schemeClr val="tx1"/>
                  </a:solidFill>
                  <a:round/>
                  <a:headEnd/>
                  <a:tailEnd/>
                </a:ln>
                <a:effectLst/>
              </p:spPr>
              <p:txBody>
                <a:bodyPr/>
                <a:lstStyle/>
                <a:p>
                  <a:endParaRPr lang="fr-FR" dirty="0"/>
                </a:p>
              </p:txBody>
            </p:sp>
            <p:sp>
              <p:nvSpPr>
                <p:cNvPr id="79938" name="Arc 66"/>
                <p:cNvSpPr>
                  <a:spLocks/>
                </p:cNvSpPr>
                <p:nvPr/>
              </p:nvSpPr>
              <p:spPr bwMode="auto">
                <a:xfrm rot="10800000">
                  <a:off x="250" y="3489"/>
                  <a:ext cx="230" cy="139"/>
                </a:xfrm>
                <a:custGeom>
                  <a:avLst/>
                  <a:gdLst>
                    <a:gd name="G0" fmla="+- 3011 0 0"/>
                    <a:gd name="G1" fmla="+- 1323 0 0"/>
                    <a:gd name="G2" fmla="+- 21600 0 0"/>
                    <a:gd name="T0" fmla="*/ 24570 w 24611"/>
                    <a:gd name="T1" fmla="*/ 0 h 22923"/>
                    <a:gd name="T2" fmla="*/ 0 w 24611"/>
                    <a:gd name="T3" fmla="*/ 22712 h 22923"/>
                    <a:gd name="T4" fmla="*/ 3011 w 24611"/>
                    <a:gd name="T5" fmla="*/ 1323 h 22923"/>
                  </a:gdLst>
                  <a:ahLst/>
                  <a:cxnLst>
                    <a:cxn ang="0">
                      <a:pos x="T0" y="T1"/>
                    </a:cxn>
                    <a:cxn ang="0">
                      <a:pos x="T2" y="T3"/>
                    </a:cxn>
                    <a:cxn ang="0">
                      <a:pos x="T4" y="T5"/>
                    </a:cxn>
                  </a:cxnLst>
                  <a:rect l="0" t="0" r="r" b="b"/>
                  <a:pathLst>
                    <a:path w="24611" h="22923" fill="none" extrusionOk="0">
                      <a:moveTo>
                        <a:pt x="24570" y="-1"/>
                      </a:moveTo>
                      <a:cubicBezTo>
                        <a:pt x="24597" y="440"/>
                        <a:pt x="24611" y="881"/>
                        <a:pt x="24611" y="1323"/>
                      </a:cubicBezTo>
                      <a:cubicBezTo>
                        <a:pt x="24611" y="13252"/>
                        <a:pt x="14940" y="22923"/>
                        <a:pt x="3011" y="22923"/>
                      </a:cubicBezTo>
                      <a:cubicBezTo>
                        <a:pt x="2003" y="22923"/>
                        <a:pt x="997" y="22852"/>
                        <a:pt x="-1" y="22712"/>
                      </a:cubicBezTo>
                    </a:path>
                    <a:path w="24611" h="22923" stroke="0" extrusionOk="0">
                      <a:moveTo>
                        <a:pt x="24570" y="-1"/>
                      </a:moveTo>
                      <a:cubicBezTo>
                        <a:pt x="24597" y="440"/>
                        <a:pt x="24611" y="881"/>
                        <a:pt x="24611" y="1323"/>
                      </a:cubicBezTo>
                      <a:cubicBezTo>
                        <a:pt x="24611" y="13252"/>
                        <a:pt x="14940" y="22923"/>
                        <a:pt x="3011" y="22923"/>
                      </a:cubicBezTo>
                      <a:cubicBezTo>
                        <a:pt x="2003" y="22923"/>
                        <a:pt x="997" y="22852"/>
                        <a:pt x="-1" y="22712"/>
                      </a:cubicBezTo>
                      <a:lnTo>
                        <a:pt x="3011" y="1323"/>
                      </a:lnTo>
                      <a:close/>
                    </a:path>
                  </a:pathLst>
                </a:custGeom>
                <a:solidFill>
                  <a:schemeClr val="bg1"/>
                </a:solidFill>
                <a:ln w="12700" cap="rnd">
                  <a:solidFill>
                    <a:schemeClr val="tx1"/>
                  </a:solidFill>
                  <a:round/>
                  <a:headEnd/>
                  <a:tailEnd/>
                </a:ln>
                <a:effectLst/>
              </p:spPr>
              <p:txBody>
                <a:bodyPr/>
                <a:lstStyle/>
                <a:p>
                  <a:endParaRPr lang="fr-FR" dirty="0"/>
                </a:p>
              </p:txBody>
            </p:sp>
            <p:sp>
              <p:nvSpPr>
                <p:cNvPr id="79939" name="Arc 67"/>
                <p:cNvSpPr>
                  <a:spLocks/>
                </p:cNvSpPr>
                <p:nvPr/>
              </p:nvSpPr>
              <p:spPr bwMode="auto">
                <a:xfrm>
                  <a:off x="699" y="3550"/>
                  <a:ext cx="265" cy="165"/>
                </a:xfrm>
                <a:custGeom>
                  <a:avLst/>
                  <a:gdLst>
                    <a:gd name="G0" fmla="+- 2860 0 0"/>
                    <a:gd name="G1" fmla="+- 8130 0 0"/>
                    <a:gd name="G2" fmla="+- 21600 0 0"/>
                    <a:gd name="T0" fmla="*/ 22872 w 24460"/>
                    <a:gd name="T1" fmla="*/ 0 h 29730"/>
                    <a:gd name="T2" fmla="*/ 0 w 24460"/>
                    <a:gd name="T3" fmla="*/ 29540 h 29730"/>
                    <a:gd name="T4" fmla="*/ 2860 w 24460"/>
                    <a:gd name="T5" fmla="*/ 8130 h 29730"/>
                  </a:gdLst>
                  <a:ahLst/>
                  <a:cxnLst>
                    <a:cxn ang="0">
                      <a:pos x="T0" y="T1"/>
                    </a:cxn>
                    <a:cxn ang="0">
                      <a:pos x="T2" y="T3"/>
                    </a:cxn>
                    <a:cxn ang="0">
                      <a:pos x="T4" y="T5"/>
                    </a:cxn>
                  </a:cxnLst>
                  <a:rect l="0" t="0" r="r" b="b"/>
                  <a:pathLst>
                    <a:path w="24460" h="29730" fill="none" extrusionOk="0">
                      <a:moveTo>
                        <a:pt x="22871" y="0"/>
                      </a:moveTo>
                      <a:cubicBezTo>
                        <a:pt x="23920" y="2582"/>
                        <a:pt x="24460" y="5342"/>
                        <a:pt x="24460" y="8130"/>
                      </a:cubicBezTo>
                      <a:cubicBezTo>
                        <a:pt x="24460" y="20059"/>
                        <a:pt x="14789" y="29730"/>
                        <a:pt x="2860" y="29730"/>
                      </a:cubicBezTo>
                      <a:cubicBezTo>
                        <a:pt x="1903" y="29730"/>
                        <a:pt x="948" y="29666"/>
                        <a:pt x="0" y="29539"/>
                      </a:cubicBezTo>
                    </a:path>
                    <a:path w="24460" h="29730" stroke="0" extrusionOk="0">
                      <a:moveTo>
                        <a:pt x="22871" y="0"/>
                      </a:moveTo>
                      <a:cubicBezTo>
                        <a:pt x="23920" y="2582"/>
                        <a:pt x="24460" y="5342"/>
                        <a:pt x="24460" y="8130"/>
                      </a:cubicBezTo>
                      <a:cubicBezTo>
                        <a:pt x="24460" y="20059"/>
                        <a:pt x="14789" y="29730"/>
                        <a:pt x="2860" y="29730"/>
                      </a:cubicBezTo>
                      <a:cubicBezTo>
                        <a:pt x="1903" y="29730"/>
                        <a:pt x="948" y="29666"/>
                        <a:pt x="0" y="29539"/>
                      </a:cubicBezTo>
                      <a:lnTo>
                        <a:pt x="2860" y="8130"/>
                      </a:lnTo>
                      <a:close/>
                    </a:path>
                  </a:pathLst>
                </a:custGeom>
                <a:solidFill>
                  <a:schemeClr val="bg1"/>
                </a:solidFill>
                <a:ln w="12700" cap="rnd">
                  <a:solidFill>
                    <a:schemeClr val="tx1"/>
                  </a:solidFill>
                  <a:round/>
                  <a:headEnd/>
                  <a:tailEnd/>
                </a:ln>
                <a:effectLst/>
              </p:spPr>
              <p:txBody>
                <a:bodyPr/>
                <a:lstStyle/>
                <a:p>
                  <a:endParaRPr lang="fr-FR" dirty="0"/>
                </a:p>
              </p:txBody>
            </p:sp>
            <p:sp>
              <p:nvSpPr>
                <p:cNvPr id="79940" name="Arc 68"/>
                <p:cNvSpPr>
                  <a:spLocks/>
                </p:cNvSpPr>
                <p:nvPr/>
              </p:nvSpPr>
              <p:spPr bwMode="auto">
                <a:xfrm>
                  <a:off x="466" y="3625"/>
                  <a:ext cx="293" cy="120"/>
                </a:xfrm>
                <a:custGeom>
                  <a:avLst/>
                  <a:gdLst>
                    <a:gd name="G0" fmla="+- 9930 0 0"/>
                    <a:gd name="G1" fmla="+- 0 0 0"/>
                    <a:gd name="G2" fmla="+- 21600 0 0"/>
                    <a:gd name="T0" fmla="*/ 27049 w 27049"/>
                    <a:gd name="T1" fmla="*/ 13172 h 21600"/>
                    <a:gd name="T2" fmla="*/ 0 w 27049"/>
                    <a:gd name="T3" fmla="*/ 19182 h 21600"/>
                    <a:gd name="T4" fmla="*/ 9930 w 27049"/>
                    <a:gd name="T5" fmla="*/ 0 h 21600"/>
                  </a:gdLst>
                  <a:ahLst/>
                  <a:cxnLst>
                    <a:cxn ang="0">
                      <a:pos x="T0" y="T1"/>
                    </a:cxn>
                    <a:cxn ang="0">
                      <a:pos x="T2" y="T3"/>
                    </a:cxn>
                    <a:cxn ang="0">
                      <a:pos x="T4" y="T5"/>
                    </a:cxn>
                  </a:cxnLst>
                  <a:rect l="0" t="0" r="r" b="b"/>
                  <a:pathLst>
                    <a:path w="27049" h="21600" fill="none" extrusionOk="0">
                      <a:moveTo>
                        <a:pt x="27048" y="13171"/>
                      </a:moveTo>
                      <a:cubicBezTo>
                        <a:pt x="22960" y="18486"/>
                        <a:pt x="16635" y="21599"/>
                        <a:pt x="9930" y="21600"/>
                      </a:cubicBezTo>
                      <a:cubicBezTo>
                        <a:pt x="6474" y="21600"/>
                        <a:pt x="3068" y="20770"/>
                        <a:pt x="-1" y="19182"/>
                      </a:cubicBezTo>
                    </a:path>
                    <a:path w="27049" h="21600" stroke="0" extrusionOk="0">
                      <a:moveTo>
                        <a:pt x="27048" y="13171"/>
                      </a:moveTo>
                      <a:cubicBezTo>
                        <a:pt x="22960" y="18486"/>
                        <a:pt x="16635" y="21599"/>
                        <a:pt x="9930" y="21600"/>
                      </a:cubicBezTo>
                      <a:cubicBezTo>
                        <a:pt x="6474" y="21600"/>
                        <a:pt x="3068" y="20770"/>
                        <a:pt x="-1" y="19182"/>
                      </a:cubicBezTo>
                      <a:lnTo>
                        <a:pt x="9930" y="0"/>
                      </a:lnTo>
                      <a:close/>
                    </a:path>
                  </a:pathLst>
                </a:custGeom>
                <a:solidFill>
                  <a:schemeClr val="bg1"/>
                </a:solidFill>
                <a:ln w="12700" cap="rnd">
                  <a:solidFill>
                    <a:schemeClr val="tx1"/>
                  </a:solidFill>
                  <a:round/>
                  <a:headEnd/>
                  <a:tailEnd/>
                </a:ln>
                <a:effectLst/>
              </p:spPr>
              <p:txBody>
                <a:bodyPr/>
                <a:lstStyle/>
                <a:p>
                  <a:endParaRPr lang="fr-FR" dirty="0"/>
                </a:p>
              </p:txBody>
            </p:sp>
            <p:sp>
              <p:nvSpPr>
                <p:cNvPr id="79941" name="Arc 69"/>
                <p:cNvSpPr>
                  <a:spLocks/>
                </p:cNvSpPr>
                <p:nvPr/>
              </p:nvSpPr>
              <p:spPr bwMode="auto">
                <a:xfrm>
                  <a:off x="256" y="3612"/>
                  <a:ext cx="236" cy="131"/>
                </a:xfrm>
                <a:custGeom>
                  <a:avLst/>
                  <a:gdLst>
                    <a:gd name="G0" fmla="+- 21600 0 0"/>
                    <a:gd name="G1" fmla="+- 2176 0 0"/>
                    <a:gd name="G2" fmla="+- 21600 0 0"/>
                    <a:gd name="T0" fmla="*/ 21786 w 21786"/>
                    <a:gd name="T1" fmla="*/ 23775 h 23776"/>
                    <a:gd name="T2" fmla="*/ 110 w 21786"/>
                    <a:gd name="T3" fmla="*/ 0 h 23776"/>
                    <a:gd name="T4" fmla="*/ 21600 w 21786"/>
                    <a:gd name="T5" fmla="*/ 2176 h 23776"/>
                  </a:gdLst>
                  <a:ahLst/>
                  <a:cxnLst>
                    <a:cxn ang="0">
                      <a:pos x="T0" y="T1"/>
                    </a:cxn>
                    <a:cxn ang="0">
                      <a:pos x="T2" y="T3"/>
                    </a:cxn>
                    <a:cxn ang="0">
                      <a:pos x="T4" y="T5"/>
                    </a:cxn>
                  </a:cxnLst>
                  <a:rect l="0" t="0" r="r" b="b"/>
                  <a:pathLst>
                    <a:path w="21786" h="23776" fill="none" extrusionOk="0">
                      <a:moveTo>
                        <a:pt x="21786" y="23775"/>
                      </a:moveTo>
                      <a:cubicBezTo>
                        <a:pt x="21724" y="23775"/>
                        <a:pt x="21662" y="23775"/>
                        <a:pt x="21600" y="23776"/>
                      </a:cubicBezTo>
                      <a:cubicBezTo>
                        <a:pt x="9670" y="23776"/>
                        <a:pt x="0" y="14105"/>
                        <a:pt x="0" y="2176"/>
                      </a:cubicBezTo>
                      <a:cubicBezTo>
                        <a:pt x="-1" y="1449"/>
                        <a:pt x="36" y="723"/>
                        <a:pt x="109" y="-1"/>
                      </a:cubicBezTo>
                    </a:path>
                    <a:path w="21786" h="23776" stroke="0" extrusionOk="0">
                      <a:moveTo>
                        <a:pt x="21786" y="23775"/>
                      </a:moveTo>
                      <a:cubicBezTo>
                        <a:pt x="21724" y="23775"/>
                        <a:pt x="21662" y="23775"/>
                        <a:pt x="21600" y="23776"/>
                      </a:cubicBezTo>
                      <a:cubicBezTo>
                        <a:pt x="9670" y="23776"/>
                        <a:pt x="0" y="14105"/>
                        <a:pt x="0" y="2176"/>
                      </a:cubicBezTo>
                      <a:cubicBezTo>
                        <a:pt x="-1" y="1449"/>
                        <a:pt x="36" y="723"/>
                        <a:pt x="109" y="-1"/>
                      </a:cubicBezTo>
                      <a:lnTo>
                        <a:pt x="21600" y="2176"/>
                      </a:lnTo>
                      <a:close/>
                    </a:path>
                  </a:pathLst>
                </a:custGeom>
                <a:solidFill>
                  <a:schemeClr val="bg1"/>
                </a:solidFill>
                <a:ln w="12700" cap="rnd">
                  <a:solidFill>
                    <a:schemeClr val="tx1"/>
                  </a:solidFill>
                  <a:round/>
                  <a:headEnd/>
                  <a:tailEnd/>
                </a:ln>
                <a:effectLst/>
              </p:spPr>
              <p:txBody>
                <a:bodyPr/>
                <a:lstStyle/>
                <a:p>
                  <a:endParaRPr lang="fr-FR" dirty="0"/>
                </a:p>
              </p:txBody>
            </p:sp>
          </p:grpSp>
          <p:sp>
            <p:nvSpPr>
              <p:cNvPr id="79942" name="Oval 70"/>
              <p:cNvSpPr>
                <a:spLocks noChangeArrowheads="1"/>
              </p:cNvSpPr>
              <p:nvPr/>
            </p:nvSpPr>
            <p:spPr bwMode="auto">
              <a:xfrm>
                <a:off x="391" y="3462"/>
                <a:ext cx="427" cy="247"/>
              </a:xfrm>
              <a:prstGeom prst="ellipse">
                <a:avLst/>
              </a:prstGeom>
              <a:solidFill>
                <a:schemeClr val="bg1"/>
              </a:solidFill>
              <a:ln w="9525">
                <a:noFill/>
                <a:round/>
                <a:headEnd/>
                <a:tailEnd/>
              </a:ln>
              <a:effectLst/>
            </p:spPr>
            <p:txBody>
              <a:bodyPr wrap="none" anchor="ctr"/>
              <a:lstStyle/>
              <a:p>
                <a:endParaRPr lang="fr-FR" dirty="0"/>
              </a:p>
            </p:txBody>
          </p:sp>
        </p:grpSp>
        <p:grpSp>
          <p:nvGrpSpPr>
            <p:cNvPr id="17" name="Group 71"/>
            <p:cNvGrpSpPr>
              <a:grpSpLocks/>
            </p:cNvGrpSpPr>
            <p:nvPr/>
          </p:nvGrpSpPr>
          <p:grpSpPr bwMode="auto">
            <a:xfrm>
              <a:off x="2014538" y="3171825"/>
              <a:ext cx="1135062" cy="690563"/>
              <a:chOff x="726" y="1991"/>
              <a:chExt cx="715" cy="435"/>
            </a:xfrm>
          </p:grpSpPr>
          <p:grpSp>
            <p:nvGrpSpPr>
              <p:cNvPr id="18" name="Group 72"/>
              <p:cNvGrpSpPr>
                <a:grpSpLocks/>
              </p:cNvGrpSpPr>
              <p:nvPr/>
            </p:nvGrpSpPr>
            <p:grpSpPr bwMode="auto">
              <a:xfrm>
                <a:off x="726" y="1991"/>
                <a:ext cx="715" cy="435"/>
                <a:chOff x="726" y="1991"/>
                <a:chExt cx="715" cy="435"/>
              </a:xfrm>
            </p:grpSpPr>
            <p:sp>
              <p:nvSpPr>
                <p:cNvPr id="79945" name="Arc 73"/>
                <p:cNvSpPr>
                  <a:spLocks/>
                </p:cNvSpPr>
                <p:nvPr/>
              </p:nvSpPr>
              <p:spPr bwMode="auto">
                <a:xfrm>
                  <a:off x="1154" y="2231"/>
                  <a:ext cx="287" cy="194"/>
                </a:xfrm>
                <a:custGeom>
                  <a:avLst/>
                  <a:gdLst>
                    <a:gd name="G0" fmla="+- 9426 0 0"/>
                    <a:gd name="G1" fmla="+- 0 0 0"/>
                    <a:gd name="G2" fmla="+- 21600 0 0"/>
                    <a:gd name="T0" fmla="*/ 31026 w 31026"/>
                    <a:gd name="T1" fmla="*/ 0 h 21600"/>
                    <a:gd name="T2" fmla="*/ 0 w 31026"/>
                    <a:gd name="T3" fmla="*/ 19435 h 21600"/>
                    <a:gd name="T4" fmla="*/ 9426 w 31026"/>
                    <a:gd name="T5" fmla="*/ 0 h 21600"/>
                  </a:gdLst>
                  <a:ahLst/>
                  <a:cxnLst>
                    <a:cxn ang="0">
                      <a:pos x="T0" y="T1"/>
                    </a:cxn>
                    <a:cxn ang="0">
                      <a:pos x="T2" y="T3"/>
                    </a:cxn>
                    <a:cxn ang="0">
                      <a:pos x="T4" y="T5"/>
                    </a:cxn>
                  </a:cxnLst>
                  <a:rect l="0" t="0" r="r" b="b"/>
                  <a:pathLst>
                    <a:path w="31026" h="21600" fill="none" extrusionOk="0">
                      <a:moveTo>
                        <a:pt x="31026" y="0"/>
                      </a:moveTo>
                      <a:cubicBezTo>
                        <a:pt x="31026" y="11929"/>
                        <a:pt x="21355" y="21600"/>
                        <a:pt x="9426" y="21600"/>
                      </a:cubicBezTo>
                      <a:cubicBezTo>
                        <a:pt x="6160" y="21600"/>
                        <a:pt x="2938" y="20859"/>
                        <a:pt x="0" y="19434"/>
                      </a:cubicBezTo>
                    </a:path>
                    <a:path w="31026" h="21600" stroke="0" extrusionOk="0">
                      <a:moveTo>
                        <a:pt x="31026" y="0"/>
                      </a:moveTo>
                      <a:cubicBezTo>
                        <a:pt x="31026" y="11929"/>
                        <a:pt x="21355" y="21600"/>
                        <a:pt x="9426" y="21600"/>
                      </a:cubicBezTo>
                      <a:cubicBezTo>
                        <a:pt x="6160" y="21600"/>
                        <a:pt x="2938" y="20859"/>
                        <a:pt x="0" y="19434"/>
                      </a:cubicBezTo>
                      <a:lnTo>
                        <a:pt x="9426" y="0"/>
                      </a:lnTo>
                      <a:close/>
                    </a:path>
                  </a:pathLst>
                </a:custGeom>
                <a:solidFill>
                  <a:schemeClr val="bg1"/>
                </a:solidFill>
                <a:ln w="12700" cap="rnd">
                  <a:solidFill>
                    <a:schemeClr val="tx1"/>
                  </a:solidFill>
                  <a:round/>
                  <a:headEnd/>
                  <a:tailEnd/>
                </a:ln>
                <a:effectLst/>
              </p:spPr>
              <p:txBody>
                <a:bodyPr/>
                <a:lstStyle/>
                <a:p>
                  <a:endParaRPr lang="fr-FR" dirty="0"/>
                </a:p>
              </p:txBody>
            </p:sp>
            <p:sp>
              <p:nvSpPr>
                <p:cNvPr id="79946" name="Arc 74"/>
                <p:cNvSpPr>
                  <a:spLocks/>
                </p:cNvSpPr>
                <p:nvPr/>
              </p:nvSpPr>
              <p:spPr bwMode="auto">
                <a:xfrm>
                  <a:off x="905" y="2230"/>
                  <a:ext cx="274" cy="196"/>
                </a:xfrm>
                <a:custGeom>
                  <a:avLst/>
                  <a:gdLst>
                    <a:gd name="G0" fmla="+- 17028 0 0"/>
                    <a:gd name="G1" fmla="+- 0 0 0"/>
                    <a:gd name="G2" fmla="+- 21600 0 0"/>
                    <a:gd name="T0" fmla="*/ 29425 w 29425"/>
                    <a:gd name="T1" fmla="*/ 17688 h 21600"/>
                    <a:gd name="T2" fmla="*/ 0 w 29425"/>
                    <a:gd name="T3" fmla="*/ 13289 h 21600"/>
                    <a:gd name="T4" fmla="*/ 17028 w 29425"/>
                    <a:gd name="T5" fmla="*/ 0 h 21600"/>
                  </a:gdLst>
                  <a:ahLst/>
                  <a:cxnLst>
                    <a:cxn ang="0">
                      <a:pos x="T0" y="T1"/>
                    </a:cxn>
                    <a:cxn ang="0">
                      <a:pos x="T2" y="T3"/>
                    </a:cxn>
                    <a:cxn ang="0">
                      <a:pos x="T4" y="T5"/>
                    </a:cxn>
                  </a:cxnLst>
                  <a:rect l="0" t="0" r="r" b="b"/>
                  <a:pathLst>
                    <a:path w="29425" h="21600" fill="none" extrusionOk="0">
                      <a:moveTo>
                        <a:pt x="29425" y="17688"/>
                      </a:moveTo>
                      <a:cubicBezTo>
                        <a:pt x="25792" y="20234"/>
                        <a:pt x="21464" y="21599"/>
                        <a:pt x="17028" y="21600"/>
                      </a:cubicBezTo>
                      <a:cubicBezTo>
                        <a:pt x="10374" y="21600"/>
                        <a:pt x="4093" y="18534"/>
                        <a:pt x="-1" y="13289"/>
                      </a:cubicBezTo>
                    </a:path>
                    <a:path w="29425" h="21600" stroke="0" extrusionOk="0">
                      <a:moveTo>
                        <a:pt x="29425" y="17688"/>
                      </a:moveTo>
                      <a:cubicBezTo>
                        <a:pt x="25792" y="20234"/>
                        <a:pt x="21464" y="21599"/>
                        <a:pt x="17028" y="21600"/>
                      </a:cubicBezTo>
                      <a:cubicBezTo>
                        <a:pt x="10374" y="21600"/>
                        <a:pt x="4093" y="18534"/>
                        <a:pt x="-1" y="13289"/>
                      </a:cubicBezTo>
                      <a:lnTo>
                        <a:pt x="17028" y="0"/>
                      </a:lnTo>
                      <a:close/>
                    </a:path>
                  </a:pathLst>
                </a:custGeom>
                <a:solidFill>
                  <a:schemeClr val="bg1"/>
                </a:solidFill>
                <a:ln w="12700" cap="rnd">
                  <a:solidFill>
                    <a:schemeClr val="tx1"/>
                  </a:solidFill>
                  <a:round/>
                  <a:headEnd/>
                  <a:tailEnd/>
                </a:ln>
                <a:effectLst/>
              </p:spPr>
              <p:txBody>
                <a:bodyPr/>
                <a:lstStyle/>
                <a:p>
                  <a:endParaRPr lang="fr-FR" dirty="0"/>
                </a:p>
              </p:txBody>
            </p:sp>
            <p:sp>
              <p:nvSpPr>
                <p:cNvPr id="79947" name="Arc 75"/>
                <p:cNvSpPr>
                  <a:spLocks/>
                </p:cNvSpPr>
                <p:nvPr/>
              </p:nvSpPr>
              <p:spPr bwMode="auto">
                <a:xfrm>
                  <a:off x="741" y="2167"/>
                  <a:ext cx="218" cy="205"/>
                </a:xfrm>
                <a:custGeom>
                  <a:avLst/>
                  <a:gdLst>
                    <a:gd name="G0" fmla="+- 21600 0 0"/>
                    <a:gd name="G1" fmla="+- 1223 0 0"/>
                    <a:gd name="G2" fmla="+- 21600 0 0"/>
                    <a:gd name="T0" fmla="*/ 23314 w 23314"/>
                    <a:gd name="T1" fmla="*/ 22755 h 22823"/>
                    <a:gd name="T2" fmla="*/ 35 w 23314"/>
                    <a:gd name="T3" fmla="*/ 0 h 22823"/>
                    <a:gd name="T4" fmla="*/ 21600 w 23314"/>
                    <a:gd name="T5" fmla="*/ 1223 h 22823"/>
                  </a:gdLst>
                  <a:ahLst/>
                  <a:cxnLst>
                    <a:cxn ang="0">
                      <a:pos x="T0" y="T1"/>
                    </a:cxn>
                    <a:cxn ang="0">
                      <a:pos x="T2" y="T3"/>
                    </a:cxn>
                    <a:cxn ang="0">
                      <a:pos x="T4" y="T5"/>
                    </a:cxn>
                  </a:cxnLst>
                  <a:rect l="0" t="0" r="r" b="b"/>
                  <a:pathLst>
                    <a:path w="23314" h="22823" fill="none" extrusionOk="0">
                      <a:moveTo>
                        <a:pt x="23313" y="22754"/>
                      </a:moveTo>
                      <a:cubicBezTo>
                        <a:pt x="22743" y="22800"/>
                        <a:pt x="22172" y="22822"/>
                        <a:pt x="21600" y="22823"/>
                      </a:cubicBezTo>
                      <a:cubicBezTo>
                        <a:pt x="9670" y="22823"/>
                        <a:pt x="0" y="13152"/>
                        <a:pt x="0" y="1223"/>
                      </a:cubicBezTo>
                      <a:cubicBezTo>
                        <a:pt x="-1" y="815"/>
                        <a:pt x="11" y="407"/>
                        <a:pt x="34" y="-1"/>
                      </a:cubicBezTo>
                    </a:path>
                    <a:path w="23314" h="22823" stroke="0" extrusionOk="0">
                      <a:moveTo>
                        <a:pt x="23313" y="22754"/>
                      </a:moveTo>
                      <a:cubicBezTo>
                        <a:pt x="22743" y="22800"/>
                        <a:pt x="22172" y="22822"/>
                        <a:pt x="21600" y="22823"/>
                      </a:cubicBezTo>
                      <a:cubicBezTo>
                        <a:pt x="9670" y="22823"/>
                        <a:pt x="0" y="13152"/>
                        <a:pt x="0" y="1223"/>
                      </a:cubicBezTo>
                      <a:cubicBezTo>
                        <a:pt x="-1" y="815"/>
                        <a:pt x="11" y="407"/>
                        <a:pt x="34" y="-1"/>
                      </a:cubicBezTo>
                      <a:lnTo>
                        <a:pt x="21600" y="1223"/>
                      </a:lnTo>
                      <a:close/>
                    </a:path>
                  </a:pathLst>
                </a:custGeom>
                <a:solidFill>
                  <a:schemeClr val="bg1"/>
                </a:solidFill>
                <a:ln w="12700" cap="rnd">
                  <a:solidFill>
                    <a:schemeClr val="tx1"/>
                  </a:solidFill>
                  <a:round/>
                  <a:headEnd/>
                  <a:tailEnd/>
                </a:ln>
                <a:effectLst/>
              </p:spPr>
              <p:txBody>
                <a:bodyPr/>
                <a:lstStyle/>
                <a:p>
                  <a:endParaRPr lang="fr-FR" dirty="0"/>
                </a:p>
              </p:txBody>
            </p:sp>
            <p:sp>
              <p:nvSpPr>
                <p:cNvPr id="79948" name="Arc 76"/>
                <p:cNvSpPr>
                  <a:spLocks/>
                </p:cNvSpPr>
                <p:nvPr/>
              </p:nvSpPr>
              <p:spPr bwMode="auto">
                <a:xfrm rot="10800000">
                  <a:off x="1188" y="2045"/>
                  <a:ext cx="253" cy="242"/>
                </a:xfrm>
                <a:custGeom>
                  <a:avLst/>
                  <a:gdLst>
                    <a:gd name="G0" fmla="+- 21600 0 0"/>
                    <a:gd name="G1" fmla="+- 8046 0 0"/>
                    <a:gd name="G2" fmla="+- 21600 0 0"/>
                    <a:gd name="T0" fmla="*/ 23363 w 23363"/>
                    <a:gd name="T1" fmla="*/ 29574 h 29646"/>
                    <a:gd name="T2" fmla="*/ 1554 w 23363"/>
                    <a:gd name="T3" fmla="*/ 0 h 29646"/>
                    <a:gd name="T4" fmla="*/ 21600 w 23363"/>
                    <a:gd name="T5" fmla="*/ 8046 h 29646"/>
                  </a:gdLst>
                  <a:ahLst/>
                  <a:cxnLst>
                    <a:cxn ang="0">
                      <a:pos x="T0" y="T1"/>
                    </a:cxn>
                    <a:cxn ang="0">
                      <a:pos x="T2" y="T3"/>
                    </a:cxn>
                    <a:cxn ang="0">
                      <a:pos x="T4" y="T5"/>
                    </a:cxn>
                  </a:cxnLst>
                  <a:rect l="0" t="0" r="r" b="b"/>
                  <a:pathLst>
                    <a:path w="23363" h="29646" fill="none" extrusionOk="0">
                      <a:moveTo>
                        <a:pt x="23362" y="29573"/>
                      </a:moveTo>
                      <a:cubicBezTo>
                        <a:pt x="22776" y="29621"/>
                        <a:pt x="22188" y="29645"/>
                        <a:pt x="21600" y="29646"/>
                      </a:cubicBezTo>
                      <a:cubicBezTo>
                        <a:pt x="9670" y="29646"/>
                        <a:pt x="0" y="19975"/>
                        <a:pt x="0" y="8046"/>
                      </a:cubicBezTo>
                      <a:cubicBezTo>
                        <a:pt x="-1" y="5289"/>
                        <a:pt x="527" y="2558"/>
                        <a:pt x="1554" y="0"/>
                      </a:cubicBezTo>
                    </a:path>
                    <a:path w="23363" h="29646" stroke="0" extrusionOk="0">
                      <a:moveTo>
                        <a:pt x="23362" y="29573"/>
                      </a:moveTo>
                      <a:cubicBezTo>
                        <a:pt x="22776" y="29621"/>
                        <a:pt x="22188" y="29645"/>
                        <a:pt x="21600" y="29646"/>
                      </a:cubicBezTo>
                      <a:cubicBezTo>
                        <a:pt x="9670" y="29646"/>
                        <a:pt x="0" y="19975"/>
                        <a:pt x="0" y="8046"/>
                      </a:cubicBezTo>
                      <a:cubicBezTo>
                        <a:pt x="-1" y="5289"/>
                        <a:pt x="527" y="2558"/>
                        <a:pt x="1554" y="0"/>
                      </a:cubicBezTo>
                      <a:lnTo>
                        <a:pt x="21600" y="8046"/>
                      </a:lnTo>
                      <a:close/>
                    </a:path>
                  </a:pathLst>
                </a:custGeom>
                <a:solidFill>
                  <a:schemeClr val="bg1"/>
                </a:solidFill>
                <a:ln w="12700" cap="rnd">
                  <a:solidFill>
                    <a:schemeClr val="tx1"/>
                  </a:solidFill>
                  <a:round/>
                  <a:headEnd/>
                  <a:tailEnd/>
                </a:ln>
                <a:effectLst/>
              </p:spPr>
              <p:txBody>
                <a:bodyPr/>
                <a:lstStyle/>
                <a:p>
                  <a:endParaRPr lang="fr-FR" dirty="0"/>
                </a:p>
              </p:txBody>
            </p:sp>
            <p:sp>
              <p:nvSpPr>
                <p:cNvPr id="79949" name="Arc 77"/>
                <p:cNvSpPr>
                  <a:spLocks/>
                </p:cNvSpPr>
                <p:nvPr/>
              </p:nvSpPr>
              <p:spPr bwMode="auto">
                <a:xfrm rot="10800000">
                  <a:off x="950" y="1991"/>
                  <a:ext cx="286" cy="177"/>
                </a:xfrm>
                <a:custGeom>
                  <a:avLst/>
                  <a:gdLst>
                    <a:gd name="G0" fmla="+- 17127 0 0"/>
                    <a:gd name="G1" fmla="+- 0 0 0"/>
                    <a:gd name="G2" fmla="+- 21600 0 0"/>
                    <a:gd name="T0" fmla="*/ 26235 w 26235"/>
                    <a:gd name="T1" fmla="*/ 19586 h 21600"/>
                    <a:gd name="T2" fmla="*/ 0 w 26235"/>
                    <a:gd name="T3" fmla="*/ 13161 h 21600"/>
                    <a:gd name="T4" fmla="*/ 17127 w 26235"/>
                    <a:gd name="T5" fmla="*/ 0 h 21600"/>
                  </a:gdLst>
                  <a:ahLst/>
                  <a:cxnLst>
                    <a:cxn ang="0">
                      <a:pos x="T0" y="T1"/>
                    </a:cxn>
                    <a:cxn ang="0">
                      <a:pos x="T2" y="T3"/>
                    </a:cxn>
                    <a:cxn ang="0">
                      <a:pos x="T4" y="T5"/>
                    </a:cxn>
                  </a:cxnLst>
                  <a:rect l="0" t="0" r="r" b="b"/>
                  <a:pathLst>
                    <a:path w="26235" h="21600" fill="none" extrusionOk="0">
                      <a:moveTo>
                        <a:pt x="26234" y="19585"/>
                      </a:moveTo>
                      <a:cubicBezTo>
                        <a:pt x="23381" y="20912"/>
                        <a:pt x="20273" y="21599"/>
                        <a:pt x="17127" y="21600"/>
                      </a:cubicBezTo>
                      <a:cubicBezTo>
                        <a:pt x="10417" y="21600"/>
                        <a:pt x="4088" y="18481"/>
                        <a:pt x="-1" y="13161"/>
                      </a:cubicBezTo>
                    </a:path>
                    <a:path w="26235" h="21600" stroke="0" extrusionOk="0">
                      <a:moveTo>
                        <a:pt x="26234" y="19585"/>
                      </a:moveTo>
                      <a:cubicBezTo>
                        <a:pt x="23381" y="20912"/>
                        <a:pt x="20273" y="21599"/>
                        <a:pt x="17127" y="21600"/>
                      </a:cubicBezTo>
                      <a:cubicBezTo>
                        <a:pt x="10417" y="21600"/>
                        <a:pt x="4088" y="18481"/>
                        <a:pt x="-1" y="13161"/>
                      </a:cubicBezTo>
                      <a:lnTo>
                        <a:pt x="17127" y="0"/>
                      </a:lnTo>
                      <a:close/>
                    </a:path>
                  </a:pathLst>
                </a:custGeom>
                <a:solidFill>
                  <a:schemeClr val="bg1"/>
                </a:solidFill>
                <a:ln w="12700" cap="rnd">
                  <a:solidFill>
                    <a:schemeClr val="tx1"/>
                  </a:solidFill>
                  <a:round/>
                  <a:headEnd/>
                  <a:tailEnd/>
                </a:ln>
                <a:effectLst/>
              </p:spPr>
              <p:txBody>
                <a:bodyPr/>
                <a:lstStyle/>
                <a:p>
                  <a:endParaRPr lang="fr-FR" dirty="0"/>
                </a:p>
              </p:txBody>
            </p:sp>
            <p:sp>
              <p:nvSpPr>
                <p:cNvPr id="79950" name="Arc 78"/>
                <p:cNvSpPr>
                  <a:spLocks/>
                </p:cNvSpPr>
                <p:nvPr/>
              </p:nvSpPr>
              <p:spPr bwMode="auto">
                <a:xfrm rot="10800000">
                  <a:off x="726" y="2001"/>
                  <a:ext cx="246" cy="186"/>
                </a:xfrm>
                <a:custGeom>
                  <a:avLst/>
                  <a:gdLst>
                    <a:gd name="G0" fmla="+- 1113 0 0"/>
                    <a:gd name="G1" fmla="+- 1231 0 0"/>
                    <a:gd name="G2" fmla="+- 21600 0 0"/>
                    <a:gd name="T0" fmla="*/ 22678 w 22713"/>
                    <a:gd name="T1" fmla="*/ 0 h 22831"/>
                    <a:gd name="T2" fmla="*/ 0 w 22713"/>
                    <a:gd name="T3" fmla="*/ 22802 h 22831"/>
                    <a:gd name="T4" fmla="*/ 1113 w 22713"/>
                    <a:gd name="T5" fmla="*/ 1231 h 22831"/>
                  </a:gdLst>
                  <a:ahLst/>
                  <a:cxnLst>
                    <a:cxn ang="0">
                      <a:pos x="T0" y="T1"/>
                    </a:cxn>
                    <a:cxn ang="0">
                      <a:pos x="T2" y="T3"/>
                    </a:cxn>
                    <a:cxn ang="0">
                      <a:pos x="T4" y="T5"/>
                    </a:cxn>
                  </a:cxnLst>
                  <a:rect l="0" t="0" r="r" b="b"/>
                  <a:pathLst>
                    <a:path w="22713" h="22831" fill="none" extrusionOk="0">
                      <a:moveTo>
                        <a:pt x="22677" y="0"/>
                      </a:moveTo>
                      <a:cubicBezTo>
                        <a:pt x="22701" y="409"/>
                        <a:pt x="22713" y="820"/>
                        <a:pt x="22713" y="1231"/>
                      </a:cubicBezTo>
                      <a:cubicBezTo>
                        <a:pt x="22713" y="13160"/>
                        <a:pt x="13042" y="22831"/>
                        <a:pt x="1113" y="22831"/>
                      </a:cubicBezTo>
                      <a:cubicBezTo>
                        <a:pt x="741" y="22831"/>
                        <a:pt x="370" y="22821"/>
                        <a:pt x="-1" y="22802"/>
                      </a:cubicBezTo>
                    </a:path>
                    <a:path w="22713" h="22831" stroke="0" extrusionOk="0">
                      <a:moveTo>
                        <a:pt x="22677" y="0"/>
                      </a:moveTo>
                      <a:cubicBezTo>
                        <a:pt x="22701" y="409"/>
                        <a:pt x="22713" y="820"/>
                        <a:pt x="22713" y="1231"/>
                      </a:cubicBezTo>
                      <a:cubicBezTo>
                        <a:pt x="22713" y="13160"/>
                        <a:pt x="13042" y="22831"/>
                        <a:pt x="1113" y="22831"/>
                      </a:cubicBezTo>
                      <a:cubicBezTo>
                        <a:pt x="741" y="22831"/>
                        <a:pt x="370" y="22821"/>
                        <a:pt x="-1" y="22802"/>
                      </a:cubicBezTo>
                      <a:lnTo>
                        <a:pt x="1113" y="1231"/>
                      </a:lnTo>
                      <a:close/>
                    </a:path>
                  </a:pathLst>
                </a:custGeom>
                <a:solidFill>
                  <a:schemeClr val="bg1"/>
                </a:solidFill>
                <a:ln w="12700" cap="rnd">
                  <a:solidFill>
                    <a:schemeClr val="tx1"/>
                  </a:solidFill>
                  <a:round/>
                  <a:headEnd/>
                  <a:tailEnd/>
                </a:ln>
                <a:effectLst/>
              </p:spPr>
              <p:txBody>
                <a:bodyPr/>
                <a:lstStyle/>
                <a:p>
                  <a:endParaRPr lang="fr-FR" dirty="0"/>
                </a:p>
              </p:txBody>
            </p:sp>
          </p:grpSp>
          <p:sp>
            <p:nvSpPr>
              <p:cNvPr id="79951" name="Oval 79"/>
              <p:cNvSpPr>
                <a:spLocks noChangeArrowheads="1"/>
              </p:cNvSpPr>
              <p:nvPr/>
            </p:nvSpPr>
            <p:spPr bwMode="auto">
              <a:xfrm>
                <a:off x="871" y="2042"/>
                <a:ext cx="427" cy="365"/>
              </a:xfrm>
              <a:prstGeom prst="ellipse">
                <a:avLst/>
              </a:prstGeom>
              <a:solidFill>
                <a:schemeClr val="bg1"/>
              </a:solidFill>
              <a:ln w="9525">
                <a:noFill/>
                <a:round/>
                <a:headEnd/>
                <a:tailEnd/>
              </a:ln>
              <a:effectLst/>
            </p:spPr>
            <p:txBody>
              <a:bodyPr wrap="none" anchor="ctr"/>
              <a:lstStyle/>
              <a:p>
                <a:endParaRPr lang="fr-FR" dirty="0"/>
              </a:p>
            </p:txBody>
          </p:sp>
        </p:grpSp>
        <p:grpSp>
          <p:nvGrpSpPr>
            <p:cNvPr id="19" name="Group 80"/>
            <p:cNvGrpSpPr>
              <a:grpSpLocks/>
            </p:cNvGrpSpPr>
            <p:nvPr/>
          </p:nvGrpSpPr>
          <p:grpSpPr bwMode="auto">
            <a:xfrm>
              <a:off x="1406525" y="3284538"/>
              <a:ext cx="1825625" cy="614362"/>
              <a:chOff x="343" y="2062"/>
              <a:chExt cx="1150" cy="387"/>
            </a:xfrm>
          </p:grpSpPr>
          <p:grpSp>
            <p:nvGrpSpPr>
              <p:cNvPr id="20" name="Group 81"/>
              <p:cNvGrpSpPr>
                <a:grpSpLocks/>
              </p:cNvGrpSpPr>
              <p:nvPr/>
            </p:nvGrpSpPr>
            <p:grpSpPr bwMode="auto">
              <a:xfrm>
                <a:off x="343" y="2062"/>
                <a:ext cx="1150" cy="387"/>
                <a:chOff x="343" y="2062"/>
                <a:chExt cx="1150" cy="387"/>
              </a:xfrm>
            </p:grpSpPr>
            <p:sp>
              <p:nvSpPr>
                <p:cNvPr id="79954" name="Arc 82"/>
                <p:cNvSpPr>
                  <a:spLocks/>
                </p:cNvSpPr>
                <p:nvPr/>
              </p:nvSpPr>
              <p:spPr bwMode="auto">
                <a:xfrm>
                  <a:off x="1027" y="2276"/>
                  <a:ext cx="466" cy="173"/>
                </a:xfrm>
                <a:custGeom>
                  <a:avLst/>
                  <a:gdLst>
                    <a:gd name="G0" fmla="+- 9652 0 0"/>
                    <a:gd name="G1" fmla="+- 126 0 0"/>
                    <a:gd name="G2" fmla="+- 21600 0 0"/>
                    <a:gd name="T0" fmla="*/ 31252 w 31252"/>
                    <a:gd name="T1" fmla="*/ 0 h 21726"/>
                    <a:gd name="T2" fmla="*/ 0 w 31252"/>
                    <a:gd name="T3" fmla="*/ 19450 h 21726"/>
                    <a:gd name="T4" fmla="*/ 9652 w 31252"/>
                    <a:gd name="T5" fmla="*/ 126 h 21726"/>
                  </a:gdLst>
                  <a:ahLst/>
                  <a:cxnLst>
                    <a:cxn ang="0">
                      <a:pos x="T0" y="T1"/>
                    </a:cxn>
                    <a:cxn ang="0">
                      <a:pos x="T2" y="T3"/>
                    </a:cxn>
                    <a:cxn ang="0">
                      <a:pos x="T4" y="T5"/>
                    </a:cxn>
                  </a:cxnLst>
                  <a:rect l="0" t="0" r="r" b="b"/>
                  <a:pathLst>
                    <a:path w="31252" h="21726" fill="none" extrusionOk="0">
                      <a:moveTo>
                        <a:pt x="31251" y="0"/>
                      </a:moveTo>
                      <a:cubicBezTo>
                        <a:pt x="31251" y="42"/>
                        <a:pt x="31252" y="84"/>
                        <a:pt x="31252" y="126"/>
                      </a:cubicBezTo>
                      <a:cubicBezTo>
                        <a:pt x="31252" y="12055"/>
                        <a:pt x="21581" y="21726"/>
                        <a:pt x="9652" y="21726"/>
                      </a:cubicBezTo>
                      <a:cubicBezTo>
                        <a:pt x="6301" y="21726"/>
                        <a:pt x="2997" y="20946"/>
                        <a:pt x="0" y="19449"/>
                      </a:cubicBezTo>
                    </a:path>
                    <a:path w="31252" h="21726" stroke="0" extrusionOk="0">
                      <a:moveTo>
                        <a:pt x="31251" y="0"/>
                      </a:moveTo>
                      <a:cubicBezTo>
                        <a:pt x="31251" y="42"/>
                        <a:pt x="31252" y="84"/>
                        <a:pt x="31252" y="126"/>
                      </a:cubicBezTo>
                      <a:cubicBezTo>
                        <a:pt x="31252" y="12055"/>
                        <a:pt x="21581" y="21726"/>
                        <a:pt x="9652" y="21726"/>
                      </a:cubicBezTo>
                      <a:cubicBezTo>
                        <a:pt x="6301" y="21726"/>
                        <a:pt x="2997" y="20946"/>
                        <a:pt x="0" y="19449"/>
                      </a:cubicBezTo>
                      <a:lnTo>
                        <a:pt x="9652" y="126"/>
                      </a:lnTo>
                      <a:close/>
                    </a:path>
                  </a:pathLst>
                </a:custGeom>
                <a:solidFill>
                  <a:schemeClr val="folHlink"/>
                </a:solidFill>
                <a:ln w="12700" cap="rnd">
                  <a:solidFill>
                    <a:schemeClr val="tx1"/>
                  </a:solidFill>
                  <a:round/>
                  <a:headEnd/>
                  <a:tailEnd/>
                </a:ln>
                <a:effectLst/>
              </p:spPr>
              <p:txBody>
                <a:bodyPr/>
                <a:lstStyle/>
                <a:p>
                  <a:endParaRPr lang="fr-FR" dirty="0"/>
                </a:p>
              </p:txBody>
            </p:sp>
            <p:sp>
              <p:nvSpPr>
                <p:cNvPr id="79955" name="Arc 83"/>
                <p:cNvSpPr>
                  <a:spLocks/>
                </p:cNvSpPr>
                <p:nvPr/>
              </p:nvSpPr>
              <p:spPr bwMode="auto">
                <a:xfrm>
                  <a:off x="635" y="2274"/>
                  <a:ext cx="436" cy="174"/>
                </a:xfrm>
                <a:custGeom>
                  <a:avLst/>
                  <a:gdLst>
                    <a:gd name="G0" fmla="+- 16760 0 0"/>
                    <a:gd name="G1" fmla="+- 0 0 0"/>
                    <a:gd name="G2" fmla="+- 21600 0 0"/>
                    <a:gd name="T0" fmla="*/ 29266 w 29266"/>
                    <a:gd name="T1" fmla="*/ 17611 h 21600"/>
                    <a:gd name="T2" fmla="*/ 0 w 29266"/>
                    <a:gd name="T3" fmla="*/ 13626 h 21600"/>
                    <a:gd name="T4" fmla="*/ 16760 w 29266"/>
                    <a:gd name="T5" fmla="*/ 0 h 21600"/>
                  </a:gdLst>
                  <a:ahLst/>
                  <a:cxnLst>
                    <a:cxn ang="0">
                      <a:pos x="T0" y="T1"/>
                    </a:cxn>
                    <a:cxn ang="0">
                      <a:pos x="T2" y="T3"/>
                    </a:cxn>
                    <a:cxn ang="0">
                      <a:pos x="T4" y="T5"/>
                    </a:cxn>
                  </a:cxnLst>
                  <a:rect l="0" t="0" r="r" b="b"/>
                  <a:pathLst>
                    <a:path w="29266" h="21600" fill="none" extrusionOk="0">
                      <a:moveTo>
                        <a:pt x="29266" y="17611"/>
                      </a:moveTo>
                      <a:cubicBezTo>
                        <a:pt x="25612" y="20206"/>
                        <a:pt x="21241" y="21599"/>
                        <a:pt x="16760" y="21600"/>
                      </a:cubicBezTo>
                      <a:cubicBezTo>
                        <a:pt x="10257" y="21600"/>
                        <a:pt x="4101" y="18671"/>
                        <a:pt x="0" y="13625"/>
                      </a:cubicBezTo>
                    </a:path>
                    <a:path w="29266" h="21600" stroke="0" extrusionOk="0">
                      <a:moveTo>
                        <a:pt x="29266" y="17611"/>
                      </a:moveTo>
                      <a:cubicBezTo>
                        <a:pt x="25612" y="20206"/>
                        <a:pt x="21241" y="21599"/>
                        <a:pt x="16760" y="21600"/>
                      </a:cubicBezTo>
                      <a:cubicBezTo>
                        <a:pt x="10257" y="21600"/>
                        <a:pt x="4101" y="18671"/>
                        <a:pt x="0" y="13625"/>
                      </a:cubicBezTo>
                      <a:lnTo>
                        <a:pt x="16760" y="0"/>
                      </a:lnTo>
                      <a:close/>
                    </a:path>
                  </a:pathLst>
                </a:custGeom>
                <a:solidFill>
                  <a:schemeClr val="folHlink"/>
                </a:solidFill>
                <a:ln w="12700" cap="rnd">
                  <a:solidFill>
                    <a:schemeClr val="tx1"/>
                  </a:solidFill>
                  <a:round/>
                  <a:headEnd/>
                  <a:tailEnd/>
                </a:ln>
                <a:effectLst/>
              </p:spPr>
              <p:txBody>
                <a:bodyPr/>
                <a:lstStyle/>
                <a:p>
                  <a:endParaRPr lang="fr-FR" dirty="0"/>
                </a:p>
              </p:txBody>
            </p:sp>
            <p:sp>
              <p:nvSpPr>
                <p:cNvPr id="79956" name="Arc 84"/>
                <p:cNvSpPr>
                  <a:spLocks/>
                </p:cNvSpPr>
                <p:nvPr/>
              </p:nvSpPr>
              <p:spPr bwMode="auto">
                <a:xfrm>
                  <a:off x="361" y="2214"/>
                  <a:ext cx="354" cy="187"/>
                </a:xfrm>
                <a:custGeom>
                  <a:avLst/>
                  <a:gdLst>
                    <a:gd name="G0" fmla="+- 21600 0 0"/>
                    <a:gd name="G1" fmla="+- 1882 0 0"/>
                    <a:gd name="G2" fmla="+- 21600 0 0"/>
                    <a:gd name="T0" fmla="*/ 23603 w 23603"/>
                    <a:gd name="T1" fmla="*/ 23389 h 23482"/>
                    <a:gd name="T2" fmla="*/ 82 w 23603"/>
                    <a:gd name="T3" fmla="*/ 0 h 23482"/>
                    <a:gd name="T4" fmla="*/ 21600 w 23603"/>
                    <a:gd name="T5" fmla="*/ 1882 h 23482"/>
                  </a:gdLst>
                  <a:ahLst/>
                  <a:cxnLst>
                    <a:cxn ang="0">
                      <a:pos x="T0" y="T1"/>
                    </a:cxn>
                    <a:cxn ang="0">
                      <a:pos x="T2" y="T3"/>
                    </a:cxn>
                    <a:cxn ang="0">
                      <a:pos x="T4" y="T5"/>
                    </a:cxn>
                  </a:cxnLst>
                  <a:rect l="0" t="0" r="r" b="b"/>
                  <a:pathLst>
                    <a:path w="23603" h="23482" fill="none" extrusionOk="0">
                      <a:moveTo>
                        <a:pt x="23602" y="23388"/>
                      </a:moveTo>
                      <a:cubicBezTo>
                        <a:pt x="22937" y="23450"/>
                        <a:pt x="22268" y="23481"/>
                        <a:pt x="21600" y="23482"/>
                      </a:cubicBezTo>
                      <a:cubicBezTo>
                        <a:pt x="9670" y="23482"/>
                        <a:pt x="0" y="13811"/>
                        <a:pt x="0" y="1882"/>
                      </a:cubicBezTo>
                      <a:cubicBezTo>
                        <a:pt x="-1" y="1253"/>
                        <a:pt x="27" y="625"/>
                        <a:pt x="82" y="0"/>
                      </a:cubicBezTo>
                    </a:path>
                    <a:path w="23603" h="23482" stroke="0" extrusionOk="0">
                      <a:moveTo>
                        <a:pt x="23602" y="23388"/>
                      </a:moveTo>
                      <a:cubicBezTo>
                        <a:pt x="22937" y="23450"/>
                        <a:pt x="22268" y="23481"/>
                        <a:pt x="21600" y="23482"/>
                      </a:cubicBezTo>
                      <a:cubicBezTo>
                        <a:pt x="9670" y="23482"/>
                        <a:pt x="0" y="13811"/>
                        <a:pt x="0" y="1882"/>
                      </a:cubicBezTo>
                      <a:cubicBezTo>
                        <a:pt x="-1" y="1253"/>
                        <a:pt x="27" y="625"/>
                        <a:pt x="82" y="0"/>
                      </a:cubicBezTo>
                      <a:lnTo>
                        <a:pt x="21600" y="1882"/>
                      </a:lnTo>
                      <a:close/>
                    </a:path>
                  </a:pathLst>
                </a:custGeom>
                <a:solidFill>
                  <a:schemeClr val="folHlink"/>
                </a:solidFill>
                <a:ln w="12700" cap="rnd">
                  <a:solidFill>
                    <a:schemeClr val="tx1"/>
                  </a:solidFill>
                  <a:round/>
                  <a:headEnd/>
                  <a:tailEnd/>
                </a:ln>
                <a:effectLst/>
              </p:spPr>
              <p:txBody>
                <a:bodyPr/>
                <a:lstStyle/>
                <a:p>
                  <a:endParaRPr lang="fr-FR" dirty="0"/>
                </a:p>
              </p:txBody>
            </p:sp>
            <p:sp>
              <p:nvSpPr>
                <p:cNvPr id="79957" name="Arc 85"/>
                <p:cNvSpPr>
                  <a:spLocks/>
                </p:cNvSpPr>
                <p:nvPr/>
              </p:nvSpPr>
              <p:spPr bwMode="auto">
                <a:xfrm rot="10800000">
                  <a:off x="1079" y="2110"/>
                  <a:ext cx="411" cy="216"/>
                </a:xfrm>
                <a:custGeom>
                  <a:avLst/>
                  <a:gdLst>
                    <a:gd name="G0" fmla="+- 21600 0 0"/>
                    <a:gd name="G1" fmla="+- 8106 0 0"/>
                    <a:gd name="G2" fmla="+- 21600 0 0"/>
                    <a:gd name="T0" fmla="*/ 23615 w 23615"/>
                    <a:gd name="T1" fmla="*/ 29612 h 29706"/>
                    <a:gd name="T2" fmla="*/ 1579 w 23615"/>
                    <a:gd name="T3" fmla="*/ 0 h 29706"/>
                    <a:gd name="T4" fmla="*/ 21600 w 23615"/>
                    <a:gd name="T5" fmla="*/ 8106 h 29706"/>
                  </a:gdLst>
                  <a:ahLst/>
                  <a:cxnLst>
                    <a:cxn ang="0">
                      <a:pos x="T0" y="T1"/>
                    </a:cxn>
                    <a:cxn ang="0">
                      <a:pos x="T2" y="T3"/>
                    </a:cxn>
                    <a:cxn ang="0">
                      <a:pos x="T4" y="T5"/>
                    </a:cxn>
                  </a:cxnLst>
                  <a:rect l="0" t="0" r="r" b="b"/>
                  <a:pathLst>
                    <a:path w="23615" h="29706" fill="none" extrusionOk="0">
                      <a:moveTo>
                        <a:pt x="23614" y="29611"/>
                      </a:moveTo>
                      <a:cubicBezTo>
                        <a:pt x="22945" y="29674"/>
                        <a:pt x="22272" y="29705"/>
                        <a:pt x="21600" y="29706"/>
                      </a:cubicBezTo>
                      <a:cubicBezTo>
                        <a:pt x="9670" y="29706"/>
                        <a:pt x="0" y="20035"/>
                        <a:pt x="0" y="8106"/>
                      </a:cubicBezTo>
                      <a:cubicBezTo>
                        <a:pt x="-1" y="5327"/>
                        <a:pt x="536" y="2575"/>
                        <a:pt x="1578" y="-1"/>
                      </a:cubicBezTo>
                    </a:path>
                    <a:path w="23615" h="29706" stroke="0" extrusionOk="0">
                      <a:moveTo>
                        <a:pt x="23614" y="29611"/>
                      </a:moveTo>
                      <a:cubicBezTo>
                        <a:pt x="22945" y="29674"/>
                        <a:pt x="22272" y="29705"/>
                        <a:pt x="21600" y="29706"/>
                      </a:cubicBezTo>
                      <a:cubicBezTo>
                        <a:pt x="9670" y="29706"/>
                        <a:pt x="0" y="20035"/>
                        <a:pt x="0" y="8106"/>
                      </a:cubicBezTo>
                      <a:cubicBezTo>
                        <a:pt x="-1" y="5327"/>
                        <a:pt x="536" y="2575"/>
                        <a:pt x="1578" y="-1"/>
                      </a:cubicBezTo>
                      <a:lnTo>
                        <a:pt x="21600" y="8106"/>
                      </a:lnTo>
                      <a:close/>
                    </a:path>
                  </a:pathLst>
                </a:custGeom>
                <a:solidFill>
                  <a:schemeClr val="folHlink"/>
                </a:solidFill>
                <a:ln w="12700" cap="rnd">
                  <a:solidFill>
                    <a:schemeClr val="tx1"/>
                  </a:solidFill>
                  <a:round/>
                  <a:headEnd/>
                  <a:tailEnd/>
                </a:ln>
                <a:effectLst/>
              </p:spPr>
              <p:txBody>
                <a:bodyPr/>
                <a:lstStyle/>
                <a:p>
                  <a:endParaRPr lang="fr-FR" dirty="0"/>
                </a:p>
              </p:txBody>
            </p:sp>
            <p:sp>
              <p:nvSpPr>
                <p:cNvPr id="79958" name="Arc 86"/>
                <p:cNvSpPr>
                  <a:spLocks/>
                </p:cNvSpPr>
                <p:nvPr/>
              </p:nvSpPr>
              <p:spPr bwMode="auto">
                <a:xfrm rot="10800000">
                  <a:off x="702" y="2062"/>
                  <a:ext cx="463" cy="158"/>
                </a:xfrm>
                <a:custGeom>
                  <a:avLst/>
                  <a:gdLst>
                    <a:gd name="G0" fmla="+- 17176 0 0"/>
                    <a:gd name="G1" fmla="+- 0 0 0"/>
                    <a:gd name="G2" fmla="+- 21600 0 0"/>
                    <a:gd name="T0" fmla="*/ 26550 w 26550"/>
                    <a:gd name="T1" fmla="*/ 19460 h 21600"/>
                    <a:gd name="T2" fmla="*/ 0 w 26550"/>
                    <a:gd name="T3" fmla="*/ 13097 h 21600"/>
                    <a:gd name="T4" fmla="*/ 17176 w 26550"/>
                    <a:gd name="T5" fmla="*/ 0 h 21600"/>
                  </a:gdLst>
                  <a:ahLst/>
                  <a:cxnLst>
                    <a:cxn ang="0">
                      <a:pos x="T0" y="T1"/>
                    </a:cxn>
                    <a:cxn ang="0">
                      <a:pos x="T2" y="T3"/>
                    </a:cxn>
                    <a:cxn ang="0">
                      <a:pos x="T4" y="T5"/>
                    </a:cxn>
                  </a:cxnLst>
                  <a:rect l="0" t="0" r="r" b="b"/>
                  <a:pathLst>
                    <a:path w="26550" h="21600" fill="none" extrusionOk="0">
                      <a:moveTo>
                        <a:pt x="26549" y="19459"/>
                      </a:moveTo>
                      <a:cubicBezTo>
                        <a:pt x="23625" y="20868"/>
                        <a:pt x="20421" y="21599"/>
                        <a:pt x="17176" y="21600"/>
                      </a:cubicBezTo>
                      <a:cubicBezTo>
                        <a:pt x="10437" y="21600"/>
                        <a:pt x="4085" y="18455"/>
                        <a:pt x="-1" y="13097"/>
                      </a:cubicBezTo>
                    </a:path>
                    <a:path w="26550" h="21600" stroke="0" extrusionOk="0">
                      <a:moveTo>
                        <a:pt x="26549" y="19459"/>
                      </a:moveTo>
                      <a:cubicBezTo>
                        <a:pt x="23625" y="20868"/>
                        <a:pt x="20421" y="21599"/>
                        <a:pt x="17176" y="21600"/>
                      </a:cubicBezTo>
                      <a:cubicBezTo>
                        <a:pt x="10437" y="21600"/>
                        <a:pt x="4085" y="18455"/>
                        <a:pt x="-1" y="13097"/>
                      </a:cubicBezTo>
                      <a:lnTo>
                        <a:pt x="17176" y="0"/>
                      </a:lnTo>
                      <a:close/>
                    </a:path>
                  </a:pathLst>
                </a:custGeom>
                <a:solidFill>
                  <a:schemeClr val="folHlink"/>
                </a:solidFill>
                <a:ln w="12700" cap="rnd">
                  <a:solidFill>
                    <a:schemeClr val="tx1"/>
                  </a:solidFill>
                  <a:round/>
                  <a:headEnd/>
                  <a:tailEnd/>
                </a:ln>
                <a:effectLst/>
              </p:spPr>
              <p:txBody>
                <a:bodyPr/>
                <a:lstStyle/>
                <a:p>
                  <a:endParaRPr lang="fr-FR" dirty="0"/>
                </a:p>
              </p:txBody>
            </p:sp>
            <p:sp>
              <p:nvSpPr>
                <p:cNvPr id="79959" name="Arc 87"/>
                <p:cNvSpPr>
                  <a:spLocks/>
                </p:cNvSpPr>
                <p:nvPr/>
              </p:nvSpPr>
              <p:spPr bwMode="auto">
                <a:xfrm rot="10800000">
                  <a:off x="343" y="2070"/>
                  <a:ext cx="392" cy="167"/>
                </a:xfrm>
                <a:custGeom>
                  <a:avLst/>
                  <a:gdLst>
                    <a:gd name="G0" fmla="+- 924 0 0"/>
                    <a:gd name="G1" fmla="+- 1377 0 0"/>
                    <a:gd name="G2" fmla="+- 21600 0 0"/>
                    <a:gd name="T0" fmla="*/ 22480 w 22524"/>
                    <a:gd name="T1" fmla="*/ 0 h 22977"/>
                    <a:gd name="T2" fmla="*/ 0 w 22524"/>
                    <a:gd name="T3" fmla="*/ 22957 h 22977"/>
                    <a:gd name="T4" fmla="*/ 924 w 22524"/>
                    <a:gd name="T5" fmla="*/ 1377 h 22977"/>
                  </a:gdLst>
                  <a:ahLst/>
                  <a:cxnLst>
                    <a:cxn ang="0">
                      <a:pos x="T0" y="T1"/>
                    </a:cxn>
                    <a:cxn ang="0">
                      <a:pos x="T2" y="T3"/>
                    </a:cxn>
                    <a:cxn ang="0">
                      <a:pos x="T4" y="T5"/>
                    </a:cxn>
                  </a:cxnLst>
                  <a:rect l="0" t="0" r="r" b="b"/>
                  <a:pathLst>
                    <a:path w="22524" h="22977" fill="none" extrusionOk="0">
                      <a:moveTo>
                        <a:pt x="22480" y="-1"/>
                      </a:moveTo>
                      <a:cubicBezTo>
                        <a:pt x="22509" y="458"/>
                        <a:pt x="22524" y="917"/>
                        <a:pt x="22524" y="1377"/>
                      </a:cubicBezTo>
                      <a:cubicBezTo>
                        <a:pt x="22524" y="13306"/>
                        <a:pt x="12853" y="22977"/>
                        <a:pt x="924" y="22977"/>
                      </a:cubicBezTo>
                      <a:cubicBezTo>
                        <a:pt x="615" y="22977"/>
                        <a:pt x="307" y="22970"/>
                        <a:pt x="-1" y="22957"/>
                      </a:cubicBezTo>
                    </a:path>
                    <a:path w="22524" h="22977" stroke="0" extrusionOk="0">
                      <a:moveTo>
                        <a:pt x="22480" y="-1"/>
                      </a:moveTo>
                      <a:cubicBezTo>
                        <a:pt x="22509" y="458"/>
                        <a:pt x="22524" y="917"/>
                        <a:pt x="22524" y="1377"/>
                      </a:cubicBezTo>
                      <a:cubicBezTo>
                        <a:pt x="22524" y="13306"/>
                        <a:pt x="12853" y="22977"/>
                        <a:pt x="924" y="22977"/>
                      </a:cubicBezTo>
                      <a:cubicBezTo>
                        <a:pt x="615" y="22977"/>
                        <a:pt x="307" y="22970"/>
                        <a:pt x="-1" y="22957"/>
                      </a:cubicBezTo>
                      <a:lnTo>
                        <a:pt x="924" y="1377"/>
                      </a:lnTo>
                      <a:close/>
                    </a:path>
                  </a:pathLst>
                </a:custGeom>
                <a:solidFill>
                  <a:schemeClr val="folHlink"/>
                </a:solidFill>
                <a:ln w="12700" cap="rnd">
                  <a:solidFill>
                    <a:schemeClr val="tx1"/>
                  </a:solidFill>
                  <a:round/>
                  <a:headEnd/>
                  <a:tailEnd/>
                </a:ln>
                <a:effectLst/>
              </p:spPr>
              <p:txBody>
                <a:bodyPr/>
                <a:lstStyle/>
                <a:p>
                  <a:endParaRPr lang="fr-FR" dirty="0"/>
                </a:p>
              </p:txBody>
            </p:sp>
          </p:grpSp>
          <p:sp>
            <p:nvSpPr>
              <p:cNvPr id="79960" name="Oval 88"/>
              <p:cNvSpPr>
                <a:spLocks noChangeArrowheads="1"/>
              </p:cNvSpPr>
              <p:nvPr/>
            </p:nvSpPr>
            <p:spPr bwMode="auto">
              <a:xfrm>
                <a:off x="573" y="2107"/>
                <a:ext cx="687" cy="325"/>
              </a:xfrm>
              <a:prstGeom prst="ellipse">
                <a:avLst/>
              </a:prstGeom>
              <a:solidFill>
                <a:schemeClr val="folHlink"/>
              </a:solidFill>
              <a:ln w="9525">
                <a:noFill/>
                <a:round/>
                <a:headEnd/>
                <a:tailEnd/>
              </a:ln>
              <a:effectLst/>
            </p:spPr>
            <p:txBody>
              <a:bodyPr wrap="none" anchor="ctr"/>
              <a:lstStyle/>
              <a:p>
                <a:endParaRPr lang="fr-FR" dirty="0"/>
              </a:p>
            </p:txBody>
          </p:sp>
        </p:grpSp>
        <p:grpSp>
          <p:nvGrpSpPr>
            <p:cNvPr id="21" name="Group 89"/>
            <p:cNvGrpSpPr>
              <a:grpSpLocks/>
            </p:cNvGrpSpPr>
            <p:nvPr/>
          </p:nvGrpSpPr>
          <p:grpSpPr bwMode="auto">
            <a:xfrm>
              <a:off x="2700338" y="3284538"/>
              <a:ext cx="1141412" cy="465137"/>
              <a:chOff x="1158" y="2062"/>
              <a:chExt cx="719" cy="293"/>
            </a:xfrm>
          </p:grpSpPr>
          <p:grpSp>
            <p:nvGrpSpPr>
              <p:cNvPr id="22" name="Group 90"/>
              <p:cNvGrpSpPr>
                <a:grpSpLocks/>
              </p:cNvGrpSpPr>
              <p:nvPr/>
            </p:nvGrpSpPr>
            <p:grpSpPr bwMode="auto">
              <a:xfrm>
                <a:off x="1158" y="2062"/>
                <a:ext cx="719" cy="293"/>
                <a:chOff x="1158" y="2062"/>
                <a:chExt cx="719" cy="293"/>
              </a:xfrm>
            </p:grpSpPr>
            <p:sp>
              <p:nvSpPr>
                <p:cNvPr id="79963" name="Arc 91"/>
                <p:cNvSpPr>
                  <a:spLocks/>
                </p:cNvSpPr>
                <p:nvPr/>
              </p:nvSpPr>
              <p:spPr bwMode="auto">
                <a:xfrm>
                  <a:off x="1585" y="2224"/>
                  <a:ext cx="292" cy="131"/>
                </a:xfrm>
                <a:custGeom>
                  <a:avLst/>
                  <a:gdLst>
                    <a:gd name="G0" fmla="+- 9766 0 0"/>
                    <a:gd name="G1" fmla="+- 0 0 0"/>
                    <a:gd name="G2" fmla="+- 21600 0 0"/>
                    <a:gd name="T0" fmla="*/ 31366 w 31366"/>
                    <a:gd name="T1" fmla="*/ 0 h 21600"/>
                    <a:gd name="T2" fmla="*/ 0 w 31366"/>
                    <a:gd name="T3" fmla="*/ 19266 h 21600"/>
                    <a:gd name="T4" fmla="*/ 9766 w 31366"/>
                    <a:gd name="T5" fmla="*/ 0 h 21600"/>
                  </a:gdLst>
                  <a:ahLst/>
                  <a:cxnLst>
                    <a:cxn ang="0">
                      <a:pos x="T0" y="T1"/>
                    </a:cxn>
                    <a:cxn ang="0">
                      <a:pos x="T2" y="T3"/>
                    </a:cxn>
                    <a:cxn ang="0">
                      <a:pos x="T4" y="T5"/>
                    </a:cxn>
                  </a:cxnLst>
                  <a:rect l="0" t="0" r="r" b="b"/>
                  <a:pathLst>
                    <a:path w="31366" h="21600" fill="none" extrusionOk="0">
                      <a:moveTo>
                        <a:pt x="31366" y="0"/>
                      </a:moveTo>
                      <a:cubicBezTo>
                        <a:pt x="31366" y="11929"/>
                        <a:pt x="21695" y="21600"/>
                        <a:pt x="9766" y="21600"/>
                      </a:cubicBezTo>
                      <a:cubicBezTo>
                        <a:pt x="6372" y="21600"/>
                        <a:pt x="3026" y="20800"/>
                        <a:pt x="-1" y="19266"/>
                      </a:cubicBezTo>
                    </a:path>
                    <a:path w="31366" h="21600" stroke="0" extrusionOk="0">
                      <a:moveTo>
                        <a:pt x="31366" y="0"/>
                      </a:moveTo>
                      <a:cubicBezTo>
                        <a:pt x="31366" y="11929"/>
                        <a:pt x="21695" y="21600"/>
                        <a:pt x="9766" y="21600"/>
                      </a:cubicBezTo>
                      <a:cubicBezTo>
                        <a:pt x="6372" y="21600"/>
                        <a:pt x="3026" y="20800"/>
                        <a:pt x="-1" y="19266"/>
                      </a:cubicBezTo>
                      <a:lnTo>
                        <a:pt x="9766" y="0"/>
                      </a:lnTo>
                      <a:close/>
                    </a:path>
                  </a:pathLst>
                </a:custGeom>
                <a:solidFill>
                  <a:schemeClr val="folHlink"/>
                </a:solidFill>
                <a:ln w="12700" cap="rnd">
                  <a:solidFill>
                    <a:schemeClr val="tx1"/>
                  </a:solidFill>
                  <a:round/>
                  <a:headEnd/>
                  <a:tailEnd/>
                </a:ln>
                <a:effectLst/>
              </p:spPr>
              <p:txBody>
                <a:bodyPr/>
                <a:lstStyle/>
                <a:p>
                  <a:endParaRPr lang="fr-FR" dirty="0"/>
                </a:p>
              </p:txBody>
            </p:sp>
            <p:sp>
              <p:nvSpPr>
                <p:cNvPr id="79964" name="Arc 92"/>
                <p:cNvSpPr>
                  <a:spLocks/>
                </p:cNvSpPr>
                <p:nvPr/>
              </p:nvSpPr>
              <p:spPr bwMode="auto">
                <a:xfrm>
                  <a:off x="1339" y="2223"/>
                  <a:ext cx="274" cy="132"/>
                </a:xfrm>
                <a:custGeom>
                  <a:avLst/>
                  <a:gdLst>
                    <a:gd name="G0" fmla="+- 16963 0 0"/>
                    <a:gd name="G1" fmla="+- 0 0 0"/>
                    <a:gd name="G2" fmla="+- 21600 0 0"/>
                    <a:gd name="T0" fmla="*/ 29511 w 29511"/>
                    <a:gd name="T1" fmla="*/ 17581 h 21600"/>
                    <a:gd name="T2" fmla="*/ 0 w 29511"/>
                    <a:gd name="T3" fmla="*/ 13372 h 21600"/>
                    <a:gd name="T4" fmla="*/ 16963 w 29511"/>
                    <a:gd name="T5" fmla="*/ 0 h 21600"/>
                  </a:gdLst>
                  <a:ahLst/>
                  <a:cxnLst>
                    <a:cxn ang="0">
                      <a:pos x="T0" y="T1"/>
                    </a:cxn>
                    <a:cxn ang="0">
                      <a:pos x="T2" y="T3"/>
                    </a:cxn>
                    <a:cxn ang="0">
                      <a:pos x="T4" y="T5"/>
                    </a:cxn>
                  </a:cxnLst>
                  <a:rect l="0" t="0" r="r" b="b"/>
                  <a:pathLst>
                    <a:path w="29511" h="21600" fill="none" extrusionOk="0">
                      <a:moveTo>
                        <a:pt x="29511" y="17581"/>
                      </a:moveTo>
                      <a:cubicBezTo>
                        <a:pt x="25849" y="20195"/>
                        <a:pt x="21462" y="21599"/>
                        <a:pt x="16963" y="21600"/>
                      </a:cubicBezTo>
                      <a:cubicBezTo>
                        <a:pt x="10346" y="21600"/>
                        <a:pt x="4095" y="18567"/>
                        <a:pt x="-1" y="13372"/>
                      </a:cubicBezTo>
                    </a:path>
                    <a:path w="29511" h="21600" stroke="0" extrusionOk="0">
                      <a:moveTo>
                        <a:pt x="29511" y="17581"/>
                      </a:moveTo>
                      <a:cubicBezTo>
                        <a:pt x="25849" y="20195"/>
                        <a:pt x="21462" y="21599"/>
                        <a:pt x="16963" y="21600"/>
                      </a:cubicBezTo>
                      <a:cubicBezTo>
                        <a:pt x="10346" y="21600"/>
                        <a:pt x="4095" y="18567"/>
                        <a:pt x="-1" y="13372"/>
                      </a:cubicBezTo>
                      <a:lnTo>
                        <a:pt x="16963" y="0"/>
                      </a:lnTo>
                      <a:close/>
                    </a:path>
                  </a:pathLst>
                </a:custGeom>
                <a:solidFill>
                  <a:schemeClr val="folHlink"/>
                </a:solidFill>
                <a:ln w="12700" cap="rnd">
                  <a:solidFill>
                    <a:schemeClr val="tx1"/>
                  </a:solidFill>
                  <a:round/>
                  <a:headEnd/>
                  <a:tailEnd/>
                </a:ln>
                <a:effectLst/>
              </p:spPr>
              <p:txBody>
                <a:bodyPr/>
                <a:lstStyle/>
                <a:p>
                  <a:endParaRPr lang="fr-FR" dirty="0"/>
                </a:p>
              </p:txBody>
            </p:sp>
            <p:sp>
              <p:nvSpPr>
                <p:cNvPr id="79965" name="Arc 93"/>
                <p:cNvSpPr>
                  <a:spLocks/>
                </p:cNvSpPr>
                <p:nvPr/>
              </p:nvSpPr>
              <p:spPr bwMode="auto">
                <a:xfrm>
                  <a:off x="1173" y="2182"/>
                  <a:ext cx="222" cy="139"/>
                </a:xfrm>
                <a:custGeom>
                  <a:avLst/>
                  <a:gdLst>
                    <a:gd name="G0" fmla="+- 21600 0 0"/>
                    <a:gd name="G1" fmla="+- 1317 0 0"/>
                    <a:gd name="G2" fmla="+- 21600 0 0"/>
                    <a:gd name="T0" fmla="*/ 23744 w 23744"/>
                    <a:gd name="T1" fmla="*/ 22810 h 22917"/>
                    <a:gd name="T2" fmla="*/ 40 w 23744"/>
                    <a:gd name="T3" fmla="*/ 0 h 22917"/>
                    <a:gd name="T4" fmla="*/ 21600 w 23744"/>
                    <a:gd name="T5" fmla="*/ 1317 h 22917"/>
                  </a:gdLst>
                  <a:ahLst/>
                  <a:cxnLst>
                    <a:cxn ang="0">
                      <a:pos x="T0" y="T1"/>
                    </a:cxn>
                    <a:cxn ang="0">
                      <a:pos x="T2" y="T3"/>
                    </a:cxn>
                    <a:cxn ang="0">
                      <a:pos x="T4" y="T5"/>
                    </a:cxn>
                  </a:cxnLst>
                  <a:rect l="0" t="0" r="r" b="b"/>
                  <a:pathLst>
                    <a:path w="23744" h="22917" fill="none" extrusionOk="0">
                      <a:moveTo>
                        <a:pt x="23744" y="22810"/>
                      </a:moveTo>
                      <a:cubicBezTo>
                        <a:pt x="23031" y="22881"/>
                        <a:pt x="22316" y="22916"/>
                        <a:pt x="21600" y="22917"/>
                      </a:cubicBezTo>
                      <a:cubicBezTo>
                        <a:pt x="9670" y="22917"/>
                        <a:pt x="0" y="13246"/>
                        <a:pt x="0" y="1317"/>
                      </a:cubicBezTo>
                      <a:cubicBezTo>
                        <a:pt x="-1" y="877"/>
                        <a:pt x="13" y="438"/>
                        <a:pt x="40" y="0"/>
                      </a:cubicBezTo>
                    </a:path>
                    <a:path w="23744" h="22917" stroke="0" extrusionOk="0">
                      <a:moveTo>
                        <a:pt x="23744" y="22810"/>
                      </a:moveTo>
                      <a:cubicBezTo>
                        <a:pt x="23031" y="22881"/>
                        <a:pt x="22316" y="22916"/>
                        <a:pt x="21600" y="22917"/>
                      </a:cubicBezTo>
                      <a:cubicBezTo>
                        <a:pt x="9670" y="22917"/>
                        <a:pt x="0" y="13246"/>
                        <a:pt x="0" y="1317"/>
                      </a:cubicBezTo>
                      <a:cubicBezTo>
                        <a:pt x="-1" y="877"/>
                        <a:pt x="13" y="438"/>
                        <a:pt x="40" y="0"/>
                      </a:cubicBezTo>
                      <a:lnTo>
                        <a:pt x="21600" y="1317"/>
                      </a:lnTo>
                      <a:close/>
                    </a:path>
                  </a:pathLst>
                </a:custGeom>
                <a:solidFill>
                  <a:schemeClr val="folHlink"/>
                </a:solidFill>
                <a:ln w="12700" cap="rnd">
                  <a:solidFill>
                    <a:schemeClr val="tx1"/>
                  </a:solidFill>
                  <a:round/>
                  <a:headEnd/>
                  <a:tailEnd/>
                </a:ln>
                <a:effectLst/>
              </p:spPr>
              <p:txBody>
                <a:bodyPr/>
                <a:lstStyle/>
                <a:p>
                  <a:endParaRPr lang="fr-FR" dirty="0"/>
                </a:p>
              </p:txBody>
            </p:sp>
            <p:sp>
              <p:nvSpPr>
                <p:cNvPr id="79966" name="Arc 94"/>
                <p:cNvSpPr>
                  <a:spLocks/>
                </p:cNvSpPr>
                <p:nvPr/>
              </p:nvSpPr>
              <p:spPr bwMode="auto">
                <a:xfrm rot="10800000">
                  <a:off x="1620" y="2100"/>
                  <a:ext cx="253" cy="164"/>
                </a:xfrm>
                <a:custGeom>
                  <a:avLst/>
                  <a:gdLst>
                    <a:gd name="G0" fmla="+- 21600 0 0"/>
                    <a:gd name="G1" fmla="+- 8095 0 0"/>
                    <a:gd name="G2" fmla="+- 21600 0 0"/>
                    <a:gd name="T0" fmla="*/ 23370 w 23370"/>
                    <a:gd name="T1" fmla="*/ 29622 h 29695"/>
                    <a:gd name="T2" fmla="*/ 1574 w 23370"/>
                    <a:gd name="T3" fmla="*/ 0 h 29695"/>
                    <a:gd name="T4" fmla="*/ 21600 w 23370"/>
                    <a:gd name="T5" fmla="*/ 8095 h 29695"/>
                  </a:gdLst>
                  <a:ahLst/>
                  <a:cxnLst>
                    <a:cxn ang="0">
                      <a:pos x="T0" y="T1"/>
                    </a:cxn>
                    <a:cxn ang="0">
                      <a:pos x="T2" y="T3"/>
                    </a:cxn>
                    <a:cxn ang="0">
                      <a:pos x="T4" y="T5"/>
                    </a:cxn>
                  </a:cxnLst>
                  <a:rect l="0" t="0" r="r" b="b"/>
                  <a:pathLst>
                    <a:path w="23370" h="29695" fill="none" extrusionOk="0">
                      <a:moveTo>
                        <a:pt x="23370" y="29622"/>
                      </a:moveTo>
                      <a:cubicBezTo>
                        <a:pt x="22781" y="29670"/>
                        <a:pt x="22190" y="29694"/>
                        <a:pt x="21600" y="29695"/>
                      </a:cubicBezTo>
                      <a:cubicBezTo>
                        <a:pt x="9670" y="29695"/>
                        <a:pt x="0" y="20024"/>
                        <a:pt x="0" y="8095"/>
                      </a:cubicBezTo>
                      <a:cubicBezTo>
                        <a:pt x="-1" y="5320"/>
                        <a:pt x="534" y="2572"/>
                        <a:pt x="1574" y="0"/>
                      </a:cubicBezTo>
                    </a:path>
                    <a:path w="23370" h="29695" stroke="0" extrusionOk="0">
                      <a:moveTo>
                        <a:pt x="23370" y="29622"/>
                      </a:moveTo>
                      <a:cubicBezTo>
                        <a:pt x="22781" y="29670"/>
                        <a:pt x="22190" y="29694"/>
                        <a:pt x="21600" y="29695"/>
                      </a:cubicBezTo>
                      <a:cubicBezTo>
                        <a:pt x="9670" y="29695"/>
                        <a:pt x="0" y="20024"/>
                        <a:pt x="0" y="8095"/>
                      </a:cubicBezTo>
                      <a:cubicBezTo>
                        <a:pt x="-1" y="5320"/>
                        <a:pt x="534" y="2572"/>
                        <a:pt x="1574" y="0"/>
                      </a:cubicBezTo>
                      <a:lnTo>
                        <a:pt x="21600" y="8095"/>
                      </a:lnTo>
                      <a:close/>
                    </a:path>
                  </a:pathLst>
                </a:custGeom>
                <a:solidFill>
                  <a:schemeClr val="folHlink"/>
                </a:solidFill>
                <a:ln w="12700" cap="rnd">
                  <a:solidFill>
                    <a:schemeClr val="tx1"/>
                  </a:solidFill>
                  <a:round/>
                  <a:headEnd/>
                  <a:tailEnd/>
                </a:ln>
                <a:effectLst/>
              </p:spPr>
              <p:txBody>
                <a:bodyPr/>
                <a:lstStyle/>
                <a:p>
                  <a:endParaRPr lang="fr-FR" dirty="0"/>
                </a:p>
              </p:txBody>
            </p:sp>
            <p:sp>
              <p:nvSpPr>
                <p:cNvPr id="79967" name="Arc 95"/>
                <p:cNvSpPr>
                  <a:spLocks/>
                </p:cNvSpPr>
                <p:nvPr/>
              </p:nvSpPr>
              <p:spPr bwMode="auto">
                <a:xfrm rot="10800000">
                  <a:off x="1387" y="2062"/>
                  <a:ext cx="288" cy="120"/>
                </a:xfrm>
                <a:custGeom>
                  <a:avLst/>
                  <a:gdLst>
                    <a:gd name="G0" fmla="+- 17173 0 0"/>
                    <a:gd name="G1" fmla="+- 0 0 0"/>
                    <a:gd name="G2" fmla="+- 21600 0 0"/>
                    <a:gd name="T0" fmla="*/ 26497 w 26497"/>
                    <a:gd name="T1" fmla="*/ 19484 h 21600"/>
                    <a:gd name="T2" fmla="*/ 0 w 26497"/>
                    <a:gd name="T3" fmla="*/ 13101 h 21600"/>
                    <a:gd name="T4" fmla="*/ 17173 w 26497"/>
                    <a:gd name="T5" fmla="*/ 0 h 21600"/>
                  </a:gdLst>
                  <a:ahLst/>
                  <a:cxnLst>
                    <a:cxn ang="0">
                      <a:pos x="T0" y="T1"/>
                    </a:cxn>
                    <a:cxn ang="0">
                      <a:pos x="T2" y="T3"/>
                    </a:cxn>
                    <a:cxn ang="0">
                      <a:pos x="T4" y="T5"/>
                    </a:cxn>
                  </a:cxnLst>
                  <a:rect l="0" t="0" r="r" b="b"/>
                  <a:pathLst>
                    <a:path w="26497" h="21600" fill="none" extrusionOk="0">
                      <a:moveTo>
                        <a:pt x="26496" y="19483"/>
                      </a:moveTo>
                      <a:cubicBezTo>
                        <a:pt x="23586" y="20876"/>
                        <a:pt x="20400" y="21599"/>
                        <a:pt x="17173" y="21600"/>
                      </a:cubicBezTo>
                      <a:cubicBezTo>
                        <a:pt x="10436" y="21600"/>
                        <a:pt x="4085" y="18457"/>
                        <a:pt x="-1" y="13101"/>
                      </a:cubicBezTo>
                    </a:path>
                    <a:path w="26497" h="21600" stroke="0" extrusionOk="0">
                      <a:moveTo>
                        <a:pt x="26496" y="19483"/>
                      </a:moveTo>
                      <a:cubicBezTo>
                        <a:pt x="23586" y="20876"/>
                        <a:pt x="20400" y="21599"/>
                        <a:pt x="17173" y="21600"/>
                      </a:cubicBezTo>
                      <a:cubicBezTo>
                        <a:pt x="10436" y="21600"/>
                        <a:pt x="4085" y="18457"/>
                        <a:pt x="-1" y="13101"/>
                      </a:cubicBezTo>
                      <a:lnTo>
                        <a:pt x="17173" y="0"/>
                      </a:lnTo>
                      <a:close/>
                    </a:path>
                  </a:pathLst>
                </a:custGeom>
                <a:solidFill>
                  <a:schemeClr val="folHlink"/>
                </a:solidFill>
                <a:ln w="12700" cap="rnd">
                  <a:solidFill>
                    <a:schemeClr val="tx1"/>
                  </a:solidFill>
                  <a:round/>
                  <a:headEnd/>
                  <a:tailEnd/>
                </a:ln>
                <a:effectLst/>
              </p:spPr>
              <p:txBody>
                <a:bodyPr/>
                <a:lstStyle/>
                <a:p>
                  <a:endParaRPr lang="fr-FR" dirty="0"/>
                </a:p>
              </p:txBody>
            </p:sp>
            <p:sp>
              <p:nvSpPr>
                <p:cNvPr id="79968" name="Arc 96"/>
                <p:cNvSpPr>
                  <a:spLocks/>
                </p:cNvSpPr>
                <p:nvPr/>
              </p:nvSpPr>
              <p:spPr bwMode="auto">
                <a:xfrm rot="10800000">
                  <a:off x="1158" y="2068"/>
                  <a:ext cx="246" cy="126"/>
                </a:xfrm>
                <a:custGeom>
                  <a:avLst/>
                  <a:gdLst>
                    <a:gd name="G0" fmla="+- 1116 0 0"/>
                    <a:gd name="G1" fmla="+- 1274 0 0"/>
                    <a:gd name="G2" fmla="+- 21600 0 0"/>
                    <a:gd name="T0" fmla="*/ 22678 w 22716"/>
                    <a:gd name="T1" fmla="*/ 0 h 22874"/>
                    <a:gd name="T2" fmla="*/ 0 w 22716"/>
                    <a:gd name="T3" fmla="*/ 22845 h 22874"/>
                    <a:gd name="T4" fmla="*/ 1116 w 22716"/>
                    <a:gd name="T5" fmla="*/ 1274 h 22874"/>
                  </a:gdLst>
                  <a:ahLst/>
                  <a:cxnLst>
                    <a:cxn ang="0">
                      <a:pos x="T0" y="T1"/>
                    </a:cxn>
                    <a:cxn ang="0">
                      <a:pos x="T2" y="T3"/>
                    </a:cxn>
                    <a:cxn ang="0">
                      <a:pos x="T4" y="T5"/>
                    </a:cxn>
                  </a:cxnLst>
                  <a:rect l="0" t="0" r="r" b="b"/>
                  <a:pathLst>
                    <a:path w="22716" h="22874" fill="none" extrusionOk="0">
                      <a:moveTo>
                        <a:pt x="22678" y="-1"/>
                      </a:moveTo>
                      <a:cubicBezTo>
                        <a:pt x="22703" y="424"/>
                        <a:pt x="22716" y="849"/>
                        <a:pt x="22716" y="1274"/>
                      </a:cubicBezTo>
                      <a:cubicBezTo>
                        <a:pt x="22716" y="13203"/>
                        <a:pt x="13045" y="22874"/>
                        <a:pt x="1116" y="22874"/>
                      </a:cubicBezTo>
                      <a:cubicBezTo>
                        <a:pt x="743" y="22874"/>
                        <a:pt x="371" y="22864"/>
                        <a:pt x="-1" y="22845"/>
                      </a:cubicBezTo>
                    </a:path>
                    <a:path w="22716" h="22874" stroke="0" extrusionOk="0">
                      <a:moveTo>
                        <a:pt x="22678" y="-1"/>
                      </a:moveTo>
                      <a:cubicBezTo>
                        <a:pt x="22703" y="424"/>
                        <a:pt x="22716" y="849"/>
                        <a:pt x="22716" y="1274"/>
                      </a:cubicBezTo>
                      <a:cubicBezTo>
                        <a:pt x="22716" y="13203"/>
                        <a:pt x="13045" y="22874"/>
                        <a:pt x="1116" y="22874"/>
                      </a:cubicBezTo>
                      <a:cubicBezTo>
                        <a:pt x="743" y="22874"/>
                        <a:pt x="371" y="22864"/>
                        <a:pt x="-1" y="22845"/>
                      </a:cubicBezTo>
                      <a:lnTo>
                        <a:pt x="1116" y="1274"/>
                      </a:lnTo>
                      <a:close/>
                    </a:path>
                  </a:pathLst>
                </a:custGeom>
                <a:solidFill>
                  <a:schemeClr val="folHlink"/>
                </a:solidFill>
                <a:ln w="12700" cap="rnd">
                  <a:solidFill>
                    <a:schemeClr val="tx1"/>
                  </a:solidFill>
                  <a:round/>
                  <a:headEnd/>
                  <a:tailEnd/>
                </a:ln>
                <a:effectLst/>
              </p:spPr>
              <p:txBody>
                <a:bodyPr/>
                <a:lstStyle/>
                <a:p>
                  <a:endParaRPr lang="fr-FR" dirty="0"/>
                </a:p>
              </p:txBody>
            </p:sp>
          </p:grpSp>
          <p:sp>
            <p:nvSpPr>
              <p:cNvPr id="79969" name="Oval 97"/>
              <p:cNvSpPr>
                <a:spLocks noChangeArrowheads="1"/>
              </p:cNvSpPr>
              <p:nvPr/>
            </p:nvSpPr>
            <p:spPr bwMode="auto">
              <a:xfrm>
                <a:off x="1303" y="2096"/>
                <a:ext cx="427" cy="247"/>
              </a:xfrm>
              <a:prstGeom prst="ellipse">
                <a:avLst/>
              </a:prstGeom>
              <a:solidFill>
                <a:schemeClr val="folHlink"/>
              </a:solidFill>
              <a:ln w="9525">
                <a:noFill/>
                <a:round/>
                <a:headEnd/>
                <a:tailEnd/>
              </a:ln>
              <a:effectLst/>
            </p:spPr>
            <p:txBody>
              <a:bodyPr wrap="none" anchor="ctr"/>
              <a:lstStyle/>
              <a:p>
                <a:endParaRPr lang="fr-FR" dirty="0"/>
              </a:p>
            </p:txBody>
          </p:sp>
        </p:grpSp>
        <p:sp>
          <p:nvSpPr>
            <p:cNvPr id="79970" name="Rectangle 98"/>
            <p:cNvSpPr>
              <a:spLocks noChangeArrowheads="1"/>
            </p:cNvSpPr>
            <p:nvPr/>
          </p:nvSpPr>
          <p:spPr bwMode="auto">
            <a:xfrm>
              <a:off x="6858000" y="1143000"/>
              <a:ext cx="1243013" cy="274638"/>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200" b="1" dirty="0"/>
                <a:t>8250 Wh/m²/j</a:t>
              </a:r>
            </a:p>
          </p:txBody>
        </p:sp>
        <p:sp>
          <p:nvSpPr>
            <p:cNvPr id="79971" name="Rectangle 99"/>
            <p:cNvSpPr>
              <a:spLocks noChangeArrowheads="1"/>
            </p:cNvSpPr>
            <p:nvPr/>
          </p:nvSpPr>
          <p:spPr bwMode="auto">
            <a:xfrm>
              <a:off x="6858000" y="3078163"/>
              <a:ext cx="1169988" cy="274637"/>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200" b="1" dirty="0"/>
                <a:t>1750 Wh/m²/j</a:t>
              </a:r>
            </a:p>
          </p:txBody>
        </p:sp>
        <p:sp>
          <p:nvSpPr>
            <p:cNvPr id="79972" name="Rectangle 100"/>
            <p:cNvSpPr>
              <a:spLocks noChangeArrowheads="1"/>
            </p:cNvSpPr>
            <p:nvPr/>
          </p:nvSpPr>
          <p:spPr bwMode="auto">
            <a:xfrm>
              <a:off x="6934200" y="5029200"/>
              <a:ext cx="1166813" cy="274638"/>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200" b="1" dirty="0"/>
                <a:t>2400 Wh/m²/j</a:t>
              </a:r>
            </a:p>
          </p:txBody>
        </p:sp>
        <p:sp>
          <p:nvSpPr>
            <p:cNvPr id="79974" name="Line 102"/>
            <p:cNvSpPr>
              <a:spLocks noChangeShapeType="1"/>
            </p:cNvSpPr>
            <p:nvPr/>
          </p:nvSpPr>
          <p:spPr bwMode="auto">
            <a:xfrm>
              <a:off x="4643438" y="2205038"/>
              <a:ext cx="2808287" cy="0"/>
            </a:xfrm>
            <a:prstGeom prst="line">
              <a:avLst/>
            </a:prstGeom>
            <a:noFill/>
            <a:ln w="12700">
              <a:solidFill>
                <a:schemeClr val="tx1"/>
              </a:solidFill>
              <a:round/>
              <a:headEnd type="none" w="sm" len="sm"/>
              <a:tailEnd type="none" w="sm" len="sm"/>
            </a:ln>
            <a:effectLst/>
          </p:spPr>
          <p:txBody>
            <a:bodyPr/>
            <a:lstStyle/>
            <a:p>
              <a:endParaRPr lang="fr-FR" dirty="0"/>
            </a:p>
          </p:txBody>
        </p:sp>
      </p:grpSp>
      <p:sp>
        <p:nvSpPr>
          <p:cNvPr id="122" name="Rectangle 29"/>
          <p:cNvSpPr txBox="1">
            <a:spLocks noChangeArrowheads="1"/>
          </p:cNvSpPr>
          <p:nvPr/>
        </p:nvSpPr>
        <p:spPr>
          <a:xfrm>
            <a:off x="418695" y="143688"/>
            <a:ext cx="3844961" cy="504898"/>
          </a:xfrm>
          <a:prstGeom prst="rect">
            <a:avLst/>
          </a:prstGeom>
          <a:solidFill>
            <a:schemeClr val="bg1">
              <a:lumMod val="65000"/>
            </a:schemeClr>
          </a:solidFill>
          <a:ln/>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3. Données disponibles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e 16"/>
          <p:cNvGrpSpPr/>
          <p:nvPr/>
        </p:nvGrpSpPr>
        <p:grpSpPr>
          <a:xfrm>
            <a:off x="10887" y="120650"/>
            <a:ext cx="9144000" cy="6737350"/>
            <a:chOff x="10887" y="120650"/>
            <a:chExt cx="9144000" cy="6737350"/>
          </a:xfrm>
        </p:grpSpPr>
        <p:grpSp>
          <p:nvGrpSpPr>
            <p:cNvPr id="18" name="Group 20"/>
            <p:cNvGrpSpPr>
              <a:grpSpLocks/>
            </p:cNvGrpSpPr>
            <p:nvPr/>
          </p:nvGrpSpPr>
          <p:grpSpPr bwMode="auto">
            <a:xfrm>
              <a:off x="3762374" y="533400"/>
              <a:ext cx="4772027" cy="5064126"/>
              <a:chOff x="2370" y="336"/>
              <a:chExt cx="3006" cy="3190"/>
            </a:xfrm>
          </p:grpSpPr>
          <p:sp>
            <p:nvSpPr>
              <p:cNvPr id="26"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27"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28"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29"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30"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31" name="Group 26"/>
              <p:cNvGrpSpPr>
                <a:grpSpLocks/>
              </p:cNvGrpSpPr>
              <p:nvPr/>
            </p:nvGrpSpPr>
            <p:grpSpPr bwMode="auto">
              <a:xfrm>
                <a:off x="4005" y="1289"/>
                <a:ext cx="402" cy="1200"/>
                <a:chOff x="4005" y="1289"/>
                <a:chExt cx="402" cy="1200"/>
              </a:xfrm>
            </p:grpSpPr>
            <p:sp>
              <p:nvSpPr>
                <p:cNvPr id="33"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34"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35"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36"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32"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21"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22" name="Connecteur droit 2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3"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24"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25" name="Connecteur droit 24"/>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152352" rIns="91440" bIns="38088" numCol="1" anchor="ctr" anchorCtr="0" compatLnSpc="1">
            <a:prstTxWarp prst="textNoShape">
              <a:avLst/>
            </a:prstTxWarp>
            <a:spAutoFit/>
          </a:bodyPr>
          <a:lstStyle/>
          <a:p>
            <a:endParaRPr lang="fr-FR" dirty="0"/>
          </a:p>
        </p:txBody>
      </p:sp>
      <p:sp>
        <p:nvSpPr>
          <p:cNvPr id="45059" name="Rectangle 3"/>
          <p:cNvSpPr>
            <a:spLocks noChangeArrowheads="1"/>
          </p:cNvSpPr>
          <p:nvPr/>
        </p:nvSpPr>
        <p:spPr bwMode="auto">
          <a:xfrm>
            <a:off x="387763" y="585838"/>
            <a:ext cx="2584362" cy="623187"/>
          </a:xfrm>
          <a:prstGeom prst="rect">
            <a:avLst/>
          </a:prstGeom>
          <a:noFill/>
          <a:ln w="9525">
            <a:noFill/>
            <a:miter lim="800000"/>
            <a:headEnd/>
            <a:tailEnd/>
          </a:ln>
          <a:effectLst/>
        </p:spPr>
        <p:txBody>
          <a:bodyPr vert="horz" wrap="square" lIns="91440" tIns="152352" rIns="91440" bIns="3808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800" b="1" u="none" strike="noStrike" cap="none" normalizeH="0" baseline="0" dirty="0" smtClean="0">
                <a:ln>
                  <a:noFill/>
                </a:ln>
                <a:solidFill>
                  <a:schemeClr val="tx2">
                    <a:lumMod val="75000"/>
                  </a:schemeClr>
                </a:solidFill>
                <a:effectLst/>
                <a:latin typeface="+mj-lt"/>
                <a:cs typeface="Arial" pitchFamily="34" charset="0"/>
              </a:rPr>
              <a:t>La déclinaison</a:t>
            </a:r>
            <a:endParaRPr kumimoji="0" lang="fr-FR" sz="2800" b="1" u="none" strike="noStrike" cap="none" normalizeH="0" baseline="0" dirty="0" smtClean="0">
              <a:ln>
                <a:noFill/>
              </a:ln>
              <a:solidFill>
                <a:schemeClr val="tx2">
                  <a:lumMod val="75000"/>
                </a:schemeClr>
              </a:solidFill>
              <a:effectLst/>
              <a:latin typeface="+mj-lt"/>
            </a:endParaRPr>
          </a:p>
        </p:txBody>
      </p:sp>
      <p:grpSp>
        <p:nvGrpSpPr>
          <p:cNvPr id="15" name="Groupe 14"/>
          <p:cNvGrpSpPr/>
          <p:nvPr/>
        </p:nvGrpSpPr>
        <p:grpSpPr>
          <a:xfrm>
            <a:off x="0" y="1241474"/>
            <a:ext cx="6326372" cy="3611296"/>
            <a:chOff x="2089682" y="1928802"/>
            <a:chExt cx="6858048" cy="3914794"/>
          </a:xfrm>
        </p:grpSpPr>
        <p:pic>
          <p:nvPicPr>
            <p:cNvPr id="6" name="Image 5"/>
            <p:cNvPicPr/>
            <p:nvPr/>
          </p:nvPicPr>
          <p:blipFill>
            <a:blip r:embed="rId4"/>
            <a:srcRect/>
            <a:stretch>
              <a:fillRect/>
            </a:stretch>
          </p:blipFill>
          <p:spPr bwMode="auto">
            <a:xfrm>
              <a:off x="2571736" y="1928802"/>
              <a:ext cx="6375994" cy="3914794"/>
            </a:xfrm>
            <a:prstGeom prst="rect">
              <a:avLst/>
            </a:prstGeom>
            <a:noFill/>
            <a:ln w="9525">
              <a:noFill/>
              <a:miter lim="800000"/>
              <a:headEnd/>
              <a:tailEnd/>
            </a:ln>
          </p:spPr>
        </p:pic>
        <p:sp>
          <p:nvSpPr>
            <p:cNvPr id="7" name="ZoneTexte 6"/>
            <p:cNvSpPr txBox="1"/>
            <p:nvPr/>
          </p:nvSpPr>
          <p:spPr>
            <a:xfrm>
              <a:off x="4214810" y="2071678"/>
              <a:ext cx="928694" cy="369332"/>
            </a:xfrm>
            <a:prstGeom prst="rect">
              <a:avLst/>
            </a:prstGeom>
            <a:solidFill>
              <a:schemeClr val="bg1"/>
            </a:solidFill>
          </p:spPr>
          <p:txBody>
            <a:bodyPr wrap="square" rtlCol="0">
              <a:spAutoFit/>
            </a:bodyPr>
            <a:lstStyle/>
            <a:p>
              <a:r>
                <a:rPr lang="fr-FR" sz="1600" b="1" dirty="0" smtClean="0">
                  <a:latin typeface="Cambria" pitchFamily="18" charset="0"/>
                </a:rPr>
                <a:t>21 juin</a:t>
              </a:r>
              <a:endParaRPr lang="fr-FR" sz="1600" b="1" dirty="0">
                <a:latin typeface="Cambria" pitchFamily="18" charset="0"/>
              </a:endParaRPr>
            </a:p>
          </p:txBody>
        </p:sp>
        <p:sp>
          <p:nvSpPr>
            <p:cNvPr id="8" name="ZoneTexte 7"/>
            <p:cNvSpPr txBox="1"/>
            <p:nvPr/>
          </p:nvSpPr>
          <p:spPr>
            <a:xfrm>
              <a:off x="2089682" y="3488296"/>
              <a:ext cx="1714512" cy="369332"/>
            </a:xfrm>
            <a:prstGeom prst="rect">
              <a:avLst/>
            </a:prstGeom>
            <a:solidFill>
              <a:schemeClr val="bg1"/>
            </a:solidFill>
          </p:spPr>
          <p:txBody>
            <a:bodyPr wrap="square" rtlCol="0">
              <a:spAutoFit/>
            </a:bodyPr>
            <a:lstStyle/>
            <a:p>
              <a:r>
                <a:rPr lang="fr-FR" sz="1600" b="1" dirty="0" smtClean="0">
                  <a:latin typeface="Cambria" pitchFamily="18" charset="0"/>
                </a:rPr>
                <a:t>21 décembre</a:t>
              </a:r>
              <a:endParaRPr lang="fr-FR" sz="1600" b="1" dirty="0">
                <a:latin typeface="Cambria" pitchFamily="18" charset="0"/>
              </a:endParaRPr>
            </a:p>
          </p:txBody>
        </p:sp>
        <p:sp>
          <p:nvSpPr>
            <p:cNvPr id="9" name="ZoneTexte 8"/>
            <p:cNvSpPr txBox="1"/>
            <p:nvPr/>
          </p:nvSpPr>
          <p:spPr>
            <a:xfrm>
              <a:off x="2571736" y="2559602"/>
              <a:ext cx="1714512" cy="369332"/>
            </a:xfrm>
            <a:prstGeom prst="rect">
              <a:avLst/>
            </a:prstGeom>
            <a:solidFill>
              <a:schemeClr val="bg1"/>
            </a:solidFill>
          </p:spPr>
          <p:txBody>
            <a:bodyPr wrap="square" rtlCol="0">
              <a:spAutoFit/>
            </a:bodyPr>
            <a:lstStyle/>
            <a:p>
              <a:r>
                <a:rPr lang="fr-FR" sz="1600" b="1" dirty="0" smtClean="0">
                  <a:latin typeface="Cambria" pitchFamily="18" charset="0"/>
                </a:rPr>
                <a:t>21 septembre</a:t>
              </a:r>
            </a:p>
          </p:txBody>
        </p:sp>
        <p:sp>
          <p:nvSpPr>
            <p:cNvPr id="10" name="Rectangle 9"/>
            <p:cNvSpPr/>
            <p:nvPr/>
          </p:nvSpPr>
          <p:spPr>
            <a:xfrm>
              <a:off x="2951811" y="2857496"/>
              <a:ext cx="1048685" cy="369332"/>
            </a:xfrm>
            <a:prstGeom prst="rect">
              <a:avLst/>
            </a:prstGeom>
            <a:solidFill>
              <a:schemeClr val="bg1"/>
            </a:solidFill>
          </p:spPr>
          <p:txBody>
            <a:bodyPr wrap="none">
              <a:spAutoFit/>
            </a:bodyPr>
            <a:lstStyle/>
            <a:p>
              <a:r>
                <a:rPr lang="fr-FR" sz="1600" b="1" dirty="0" smtClean="0">
                  <a:latin typeface="Cambria" pitchFamily="18" charset="0"/>
                </a:rPr>
                <a:t>21 mars</a:t>
              </a:r>
              <a:endParaRPr lang="fr-FR" sz="1600" b="1" dirty="0">
                <a:latin typeface="Cambria" pitchFamily="18" charset="0"/>
              </a:endParaRPr>
            </a:p>
          </p:txBody>
        </p:sp>
        <p:sp>
          <p:nvSpPr>
            <p:cNvPr id="11" name="ZoneTexte 10"/>
            <p:cNvSpPr txBox="1"/>
            <p:nvPr/>
          </p:nvSpPr>
          <p:spPr>
            <a:xfrm>
              <a:off x="5286380" y="2000240"/>
              <a:ext cx="928694" cy="369332"/>
            </a:xfrm>
            <a:prstGeom prst="rect">
              <a:avLst/>
            </a:prstGeom>
            <a:solidFill>
              <a:schemeClr val="bg1"/>
            </a:solidFill>
          </p:spPr>
          <p:txBody>
            <a:bodyPr wrap="square" rtlCol="0">
              <a:spAutoFit/>
            </a:bodyPr>
            <a:lstStyle/>
            <a:p>
              <a:r>
                <a:rPr lang="fr-FR" sz="1600" b="1" dirty="0" smtClean="0">
                  <a:latin typeface="Cambria" pitchFamily="18" charset="0"/>
                </a:rPr>
                <a:t>Zénith</a:t>
              </a:r>
              <a:endParaRPr lang="fr-FR" sz="1600" b="1" dirty="0">
                <a:latin typeface="Cambria" pitchFamily="18" charset="0"/>
              </a:endParaRPr>
            </a:p>
          </p:txBody>
        </p:sp>
        <p:sp>
          <p:nvSpPr>
            <p:cNvPr id="12" name="ZoneTexte 11"/>
            <p:cNvSpPr txBox="1"/>
            <p:nvPr/>
          </p:nvSpPr>
          <p:spPr>
            <a:xfrm>
              <a:off x="5143504" y="5357826"/>
              <a:ext cx="928694" cy="369332"/>
            </a:xfrm>
            <a:prstGeom prst="rect">
              <a:avLst/>
            </a:prstGeom>
            <a:solidFill>
              <a:schemeClr val="bg1"/>
            </a:solidFill>
          </p:spPr>
          <p:txBody>
            <a:bodyPr wrap="square" rtlCol="0">
              <a:spAutoFit/>
            </a:bodyPr>
            <a:lstStyle/>
            <a:p>
              <a:r>
                <a:rPr lang="fr-FR" sz="1600" b="1" dirty="0" smtClean="0">
                  <a:latin typeface="Cambria" pitchFamily="18" charset="0"/>
                </a:rPr>
                <a:t>8h33</a:t>
              </a:r>
              <a:endParaRPr lang="fr-FR" sz="1600" b="1" dirty="0">
                <a:latin typeface="Cambria" pitchFamily="18" charset="0"/>
              </a:endParaRPr>
            </a:p>
          </p:txBody>
        </p:sp>
        <p:sp>
          <p:nvSpPr>
            <p:cNvPr id="13" name="ZoneTexte 12"/>
            <p:cNvSpPr txBox="1"/>
            <p:nvPr/>
          </p:nvSpPr>
          <p:spPr>
            <a:xfrm>
              <a:off x="6715140" y="5214950"/>
              <a:ext cx="928694" cy="369332"/>
            </a:xfrm>
            <a:prstGeom prst="rect">
              <a:avLst/>
            </a:prstGeom>
            <a:solidFill>
              <a:schemeClr val="bg1"/>
            </a:solidFill>
          </p:spPr>
          <p:txBody>
            <a:bodyPr wrap="square" rtlCol="0">
              <a:spAutoFit/>
            </a:bodyPr>
            <a:lstStyle/>
            <a:p>
              <a:r>
                <a:rPr lang="fr-FR" sz="1600" b="1" dirty="0" smtClean="0">
                  <a:latin typeface="Cambria" pitchFamily="18" charset="0"/>
                </a:rPr>
                <a:t>6h20</a:t>
              </a:r>
              <a:endParaRPr lang="fr-FR" sz="1600" b="1" dirty="0">
                <a:latin typeface="Cambria" pitchFamily="18" charset="0"/>
              </a:endParaRPr>
            </a:p>
          </p:txBody>
        </p:sp>
        <p:sp>
          <p:nvSpPr>
            <p:cNvPr id="14" name="ZoneTexte 13"/>
            <p:cNvSpPr txBox="1"/>
            <p:nvPr/>
          </p:nvSpPr>
          <p:spPr>
            <a:xfrm>
              <a:off x="7643834" y="4929198"/>
              <a:ext cx="928694" cy="369332"/>
            </a:xfrm>
            <a:prstGeom prst="rect">
              <a:avLst/>
            </a:prstGeom>
            <a:solidFill>
              <a:schemeClr val="bg1"/>
            </a:solidFill>
          </p:spPr>
          <p:txBody>
            <a:bodyPr wrap="square" rtlCol="0">
              <a:spAutoFit/>
            </a:bodyPr>
            <a:lstStyle/>
            <a:p>
              <a:r>
                <a:rPr lang="fr-FR" sz="1600" b="1" dirty="0" smtClean="0">
                  <a:latin typeface="Cambria" pitchFamily="18" charset="0"/>
                </a:rPr>
                <a:t>4h00</a:t>
              </a:r>
              <a:endParaRPr lang="fr-FR" sz="1600" b="1" dirty="0">
                <a:latin typeface="Cambria" pitchFamily="18" charset="0"/>
              </a:endParaRPr>
            </a:p>
          </p:txBody>
        </p:sp>
      </p:grpSp>
      <p:sp>
        <p:nvSpPr>
          <p:cNvPr id="16" name="Rectangle 29"/>
          <p:cNvSpPr txBox="1">
            <a:spLocks noChangeArrowheads="1"/>
          </p:cNvSpPr>
          <p:nvPr/>
        </p:nvSpPr>
        <p:spPr>
          <a:xfrm>
            <a:off x="418695" y="143688"/>
            <a:ext cx="3355863" cy="417513"/>
          </a:xfrm>
          <a:prstGeom prst="rect">
            <a:avLst/>
          </a:prstGeom>
          <a:solidFill>
            <a:schemeClr val="bg1">
              <a:lumMod val="65000"/>
            </a:schemeClr>
          </a:solidFill>
          <a:ln/>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4. Repérage du soleil</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pic>
        <p:nvPicPr>
          <p:cNvPr id="19" name="Picture 2"/>
          <p:cNvPicPr>
            <a:picLocks noChangeAspect="1" noChangeArrowheads="1"/>
          </p:cNvPicPr>
          <p:nvPr/>
        </p:nvPicPr>
        <p:blipFill>
          <a:blip r:embed="rId5" cstate="screen"/>
          <a:srcRect/>
          <a:stretch>
            <a:fillRect/>
          </a:stretch>
        </p:blipFill>
        <p:spPr bwMode="auto">
          <a:xfrm>
            <a:off x="6391099" y="3742744"/>
            <a:ext cx="2678470" cy="2696446"/>
          </a:xfrm>
          <a:prstGeom prst="rect">
            <a:avLst/>
          </a:prstGeom>
          <a:noFill/>
          <a:ln w="9525">
            <a:noFill/>
            <a:miter lim="800000"/>
            <a:headEnd/>
            <a:tailEnd/>
          </a:ln>
          <a:effectLst/>
        </p:spPr>
      </p:pic>
      <p:sp>
        <p:nvSpPr>
          <p:cNvPr id="20" name="Rectangle 3"/>
          <p:cNvSpPr>
            <a:spLocks noChangeArrowheads="1"/>
          </p:cNvSpPr>
          <p:nvPr/>
        </p:nvSpPr>
        <p:spPr bwMode="auto">
          <a:xfrm>
            <a:off x="6890136" y="3034870"/>
            <a:ext cx="1903004" cy="684742"/>
          </a:xfrm>
          <a:prstGeom prst="rect">
            <a:avLst/>
          </a:prstGeom>
          <a:noFill/>
          <a:ln w="9525">
            <a:noFill/>
            <a:miter lim="800000"/>
            <a:headEnd/>
            <a:tailEnd/>
          </a:ln>
          <a:effectLst/>
        </p:spPr>
        <p:txBody>
          <a:bodyPr vert="horz" wrap="square" lIns="91440" tIns="152352" rIns="91440" bIns="3808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3200" b="1" u="none" strike="noStrike" cap="none" normalizeH="0" baseline="0" dirty="0" smtClean="0">
                <a:ln>
                  <a:noFill/>
                </a:ln>
                <a:solidFill>
                  <a:schemeClr val="tx2">
                    <a:lumMod val="75000"/>
                  </a:schemeClr>
                </a:solidFill>
                <a:effectLst/>
                <a:latin typeface="+mj-lt"/>
                <a:cs typeface="Arial" pitchFamily="34" charset="0"/>
              </a:rPr>
              <a:t>L</a:t>
            </a:r>
            <a:r>
              <a:rPr kumimoji="0" lang="fr-FR" sz="2800" b="1" u="none" strike="noStrike" cap="none" normalizeH="0" baseline="0" dirty="0" smtClean="0">
                <a:ln>
                  <a:noFill/>
                </a:ln>
                <a:solidFill>
                  <a:schemeClr val="tx2">
                    <a:lumMod val="75000"/>
                  </a:schemeClr>
                </a:solidFill>
                <a:effectLst/>
                <a:latin typeface="+mj-lt"/>
                <a:cs typeface="Arial" pitchFamily="34" charset="0"/>
              </a:rPr>
              <a:t>atitude</a:t>
            </a:r>
            <a:endParaRPr kumimoji="0" lang="fr-FR" sz="4400" b="0" u="none" strike="noStrike" cap="none" normalizeH="0" baseline="0" dirty="0" smtClean="0">
              <a:ln>
                <a:noFill/>
              </a:ln>
              <a:solidFill>
                <a:schemeClr val="tx2">
                  <a:lumMod val="75000"/>
                </a:schemeClr>
              </a:solidFill>
              <a:effectLst/>
              <a:latin typeface="+mj-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Groupe 72"/>
          <p:cNvGrpSpPr/>
          <p:nvPr/>
        </p:nvGrpSpPr>
        <p:grpSpPr>
          <a:xfrm>
            <a:off x="10887" y="120650"/>
            <a:ext cx="9144000" cy="6737350"/>
            <a:chOff x="10887" y="120650"/>
            <a:chExt cx="9144000" cy="6737350"/>
          </a:xfrm>
        </p:grpSpPr>
        <p:grpSp>
          <p:nvGrpSpPr>
            <p:cNvPr id="74" name="Group 20"/>
            <p:cNvGrpSpPr>
              <a:grpSpLocks/>
            </p:cNvGrpSpPr>
            <p:nvPr/>
          </p:nvGrpSpPr>
          <p:grpSpPr bwMode="auto">
            <a:xfrm>
              <a:off x="3762374" y="533400"/>
              <a:ext cx="4772027" cy="5064126"/>
              <a:chOff x="2370" y="336"/>
              <a:chExt cx="3006" cy="3190"/>
            </a:xfrm>
          </p:grpSpPr>
          <p:sp>
            <p:nvSpPr>
              <p:cNvPr id="84"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sp>
            <p:nvSpPr>
              <p:cNvPr id="80"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81"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82"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83"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grpSp>
            <p:nvGrpSpPr>
              <p:cNvPr id="85" name="Group 26"/>
              <p:cNvGrpSpPr>
                <a:grpSpLocks/>
              </p:cNvGrpSpPr>
              <p:nvPr/>
            </p:nvGrpSpPr>
            <p:grpSpPr bwMode="auto">
              <a:xfrm>
                <a:off x="4005" y="1289"/>
                <a:ext cx="402" cy="1200"/>
                <a:chOff x="4005" y="1289"/>
                <a:chExt cx="402" cy="1200"/>
              </a:xfrm>
            </p:grpSpPr>
            <p:sp>
              <p:nvSpPr>
                <p:cNvPr id="87"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88"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89"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90"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86"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75"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76" name="Connecteur droit 75"/>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77"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78"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79" name="Connecteur droit 78"/>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34" name="Rectangle 3"/>
          <p:cNvSpPr>
            <a:spLocks noChangeArrowheads="1"/>
          </p:cNvSpPr>
          <p:nvPr/>
        </p:nvSpPr>
        <p:spPr bwMode="auto">
          <a:xfrm>
            <a:off x="2789387" y="692163"/>
            <a:ext cx="3565227" cy="623187"/>
          </a:xfrm>
          <a:prstGeom prst="rect">
            <a:avLst/>
          </a:prstGeom>
          <a:noFill/>
          <a:ln w="9525">
            <a:noFill/>
            <a:miter lim="800000"/>
            <a:headEnd/>
            <a:tailEnd/>
          </a:ln>
          <a:effectLst/>
        </p:spPr>
        <p:txBody>
          <a:bodyPr vert="horz" wrap="square" lIns="91440" tIns="152352" rIns="91440" bIns="3808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800" b="1" u="none" strike="noStrike" cap="none" normalizeH="0" baseline="0" dirty="0" smtClean="0">
                <a:ln>
                  <a:noFill/>
                </a:ln>
                <a:solidFill>
                  <a:schemeClr val="tx2">
                    <a:lumMod val="75000"/>
                  </a:schemeClr>
                </a:solidFill>
                <a:effectLst/>
                <a:latin typeface="+mj-lt"/>
                <a:cs typeface="Arial" pitchFamily="34" charset="0"/>
              </a:rPr>
              <a:t>Hauteur et Azimut</a:t>
            </a:r>
            <a:endParaRPr kumimoji="0" lang="fr-FR" sz="2800" b="0" u="none" strike="noStrike" cap="none" normalizeH="0" baseline="0" dirty="0" smtClean="0">
              <a:ln>
                <a:noFill/>
              </a:ln>
              <a:solidFill>
                <a:schemeClr val="tx2">
                  <a:lumMod val="75000"/>
                </a:schemeClr>
              </a:solidFill>
              <a:effectLst/>
              <a:latin typeface="+mj-lt"/>
            </a:endParaRPr>
          </a:p>
        </p:txBody>
      </p:sp>
      <p:sp>
        <p:nvSpPr>
          <p:cNvPr id="63" name="ZoneTexte 62"/>
          <p:cNvSpPr txBox="1"/>
          <p:nvPr/>
        </p:nvSpPr>
        <p:spPr>
          <a:xfrm>
            <a:off x="2550658" y="5957777"/>
            <a:ext cx="1023037" cy="369332"/>
          </a:xfrm>
          <a:prstGeom prst="rect">
            <a:avLst/>
          </a:prstGeom>
          <a:noFill/>
        </p:spPr>
        <p:txBody>
          <a:bodyPr wrap="none" rtlCol="0">
            <a:spAutoFit/>
          </a:bodyPr>
          <a:lstStyle/>
          <a:p>
            <a:r>
              <a:rPr lang="fr-FR" dirty="0" smtClean="0"/>
              <a:t>Boussole</a:t>
            </a:r>
            <a:endParaRPr lang="fr-FR" dirty="0"/>
          </a:p>
        </p:txBody>
      </p:sp>
      <p:sp>
        <p:nvSpPr>
          <p:cNvPr id="92" name="Rectangle 91"/>
          <p:cNvSpPr/>
          <p:nvPr/>
        </p:nvSpPr>
        <p:spPr>
          <a:xfrm>
            <a:off x="1467626" y="1520456"/>
            <a:ext cx="5539563" cy="32641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780" name="Oval 4"/>
          <p:cNvSpPr>
            <a:spLocks noChangeArrowheads="1"/>
          </p:cNvSpPr>
          <p:nvPr/>
        </p:nvSpPr>
        <p:spPr bwMode="auto">
          <a:xfrm>
            <a:off x="1693715" y="2420964"/>
            <a:ext cx="5061318" cy="1258992"/>
          </a:xfrm>
          <a:prstGeom prst="ellipse">
            <a:avLst/>
          </a:prstGeom>
          <a:noFill/>
          <a:ln w="12700">
            <a:solidFill>
              <a:schemeClr val="tx1"/>
            </a:solidFill>
            <a:round/>
            <a:headEnd/>
            <a:tailEnd/>
          </a:ln>
          <a:effectLst/>
        </p:spPr>
        <p:txBody>
          <a:bodyPr wrap="none" anchor="ctr"/>
          <a:lstStyle/>
          <a:p>
            <a:endParaRPr lang="fr-FR" dirty="0"/>
          </a:p>
        </p:txBody>
      </p:sp>
      <p:sp>
        <p:nvSpPr>
          <p:cNvPr id="75784" name="Line 8"/>
          <p:cNvSpPr>
            <a:spLocks noChangeShapeType="1"/>
          </p:cNvSpPr>
          <p:nvPr/>
        </p:nvSpPr>
        <p:spPr bwMode="auto">
          <a:xfrm flipV="1">
            <a:off x="4224374" y="2518134"/>
            <a:ext cx="1419535" cy="253488"/>
          </a:xfrm>
          <a:prstGeom prst="line">
            <a:avLst/>
          </a:prstGeom>
          <a:noFill/>
          <a:ln w="50800">
            <a:solidFill>
              <a:schemeClr val="tx1"/>
            </a:solidFill>
            <a:round/>
            <a:headEnd type="none" w="sm" len="sm"/>
            <a:tailEnd type="stealth" w="med" len="med"/>
          </a:ln>
          <a:effectLst/>
        </p:spPr>
        <p:txBody>
          <a:bodyPr/>
          <a:lstStyle/>
          <a:p>
            <a:endParaRPr lang="fr-FR" dirty="0"/>
          </a:p>
        </p:txBody>
      </p:sp>
      <p:sp>
        <p:nvSpPr>
          <p:cNvPr id="75785" name="Line 9"/>
          <p:cNvSpPr>
            <a:spLocks noChangeShapeType="1"/>
          </p:cNvSpPr>
          <p:nvPr/>
        </p:nvSpPr>
        <p:spPr bwMode="auto">
          <a:xfrm flipV="1">
            <a:off x="4240054" y="997203"/>
            <a:ext cx="2367112" cy="1758299"/>
          </a:xfrm>
          <a:prstGeom prst="line">
            <a:avLst/>
          </a:prstGeom>
          <a:noFill/>
          <a:ln w="12700">
            <a:solidFill>
              <a:schemeClr val="tx1"/>
            </a:solidFill>
            <a:round/>
            <a:headEnd type="none" w="sm" len="sm"/>
            <a:tailEnd type="none" w="sm" len="sm"/>
          </a:ln>
          <a:effectLst/>
        </p:spPr>
        <p:txBody>
          <a:bodyPr/>
          <a:lstStyle/>
          <a:p>
            <a:endParaRPr lang="fr-FR" dirty="0"/>
          </a:p>
        </p:txBody>
      </p:sp>
      <p:sp>
        <p:nvSpPr>
          <p:cNvPr id="75786" name="Line 10"/>
          <p:cNvSpPr>
            <a:spLocks noChangeShapeType="1"/>
          </p:cNvSpPr>
          <p:nvPr/>
        </p:nvSpPr>
        <p:spPr bwMode="auto">
          <a:xfrm flipV="1">
            <a:off x="4224374" y="2366041"/>
            <a:ext cx="2433488" cy="405581"/>
          </a:xfrm>
          <a:prstGeom prst="line">
            <a:avLst/>
          </a:prstGeom>
          <a:noFill/>
          <a:ln w="12700">
            <a:solidFill>
              <a:schemeClr val="tx1"/>
            </a:solidFill>
            <a:round/>
            <a:headEnd type="none" w="sm" len="sm"/>
            <a:tailEnd type="none" w="sm" len="sm"/>
          </a:ln>
          <a:effectLst/>
        </p:spPr>
        <p:txBody>
          <a:bodyPr/>
          <a:lstStyle/>
          <a:p>
            <a:endParaRPr lang="fr-FR" dirty="0"/>
          </a:p>
        </p:txBody>
      </p:sp>
      <p:sp>
        <p:nvSpPr>
          <p:cNvPr id="75789" name="Rectangle 13"/>
          <p:cNvSpPr>
            <a:spLocks noChangeArrowheads="1"/>
          </p:cNvSpPr>
          <p:nvPr/>
        </p:nvSpPr>
        <p:spPr bwMode="auto">
          <a:xfrm>
            <a:off x="3086658" y="2946253"/>
            <a:ext cx="2643206" cy="462307"/>
          </a:xfrm>
          <a:prstGeom prst="rect">
            <a:avLst/>
          </a:prstGeom>
          <a:noFill/>
          <a:ln w="9525">
            <a:noFill/>
            <a:miter lim="800000"/>
            <a:headEnd/>
            <a:tailEnd/>
          </a:ln>
          <a:effectLst/>
        </p:spPr>
        <p:txBody>
          <a:bodyPr wrap="square" lIns="92075" tIns="46038" rIns="92075" bIns="46038">
            <a:spAutoFit/>
          </a:bodyPr>
          <a:lstStyle/>
          <a:p>
            <a:pPr defTabSz="762000" eaLnBrk="0" hangingPunct="0">
              <a:spcBef>
                <a:spcPct val="50000"/>
              </a:spcBef>
            </a:pPr>
            <a:r>
              <a:rPr lang="fr-FR" sz="2400" b="1" dirty="0">
                <a:solidFill>
                  <a:srgbClr val="FF3300"/>
                </a:solidFill>
              </a:rPr>
              <a:t>Azimut </a:t>
            </a:r>
            <a:r>
              <a:rPr lang="fr-FR" sz="2400" b="1" dirty="0" smtClean="0">
                <a:solidFill>
                  <a:srgbClr val="FF3300"/>
                </a:solidFill>
              </a:rPr>
              <a:t>en degrés</a:t>
            </a:r>
            <a:endParaRPr lang="fr-FR" sz="2400" b="1" dirty="0">
              <a:solidFill>
                <a:srgbClr val="FF3300"/>
              </a:solidFill>
            </a:endParaRPr>
          </a:p>
        </p:txBody>
      </p:sp>
      <p:sp>
        <p:nvSpPr>
          <p:cNvPr id="75790" name="Arc 14"/>
          <p:cNvSpPr>
            <a:spLocks/>
          </p:cNvSpPr>
          <p:nvPr/>
        </p:nvSpPr>
        <p:spPr bwMode="auto">
          <a:xfrm>
            <a:off x="5557309" y="1830545"/>
            <a:ext cx="254545" cy="665412"/>
          </a:xfrm>
          <a:custGeom>
            <a:avLst/>
            <a:gdLst>
              <a:gd name="G0" fmla="+- 90 0 0"/>
              <a:gd name="G1" fmla="+- 21600 0 0"/>
              <a:gd name="G2" fmla="+- 21600 0 0"/>
              <a:gd name="T0" fmla="*/ 0 w 21690"/>
              <a:gd name="T1" fmla="*/ 0 h 21600"/>
              <a:gd name="T2" fmla="*/ 21690 w 21690"/>
              <a:gd name="T3" fmla="*/ 21600 h 21600"/>
              <a:gd name="T4" fmla="*/ 90 w 21690"/>
              <a:gd name="T5" fmla="*/ 21600 h 21600"/>
            </a:gdLst>
            <a:ahLst/>
            <a:cxnLst>
              <a:cxn ang="0">
                <a:pos x="T0" y="T1"/>
              </a:cxn>
              <a:cxn ang="0">
                <a:pos x="T2" y="T3"/>
              </a:cxn>
              <a:cxn ang="0">
                <a:pos x="T4" y="T5"/>
              </a:cxn>
            </a:cxnLst>
            <a:rect l="0" t="0" r="r" b="b"/>
            <a:pathLst>
              <a:path w="21690" h="21600" fill="none" extrusionOk="0">
                <a:moveTo>
                  <a:pt x="0" y="0"/>
                </a:moveTo>
                <a:cubicBezTo>
                  <a:pt x="30" y="0"/>
                  <a:pt x="60" y="-1"/>
                  <a:pt x="90" y="0"/>
                </a:cubicBezTo>
                <a:cubicBezTo>
                  <a:pt x="12019" y="0"/>
                  <a:pt x="21690" y="9670"/>
                  <a:pt x="21690" y="21600"/>
                </a:cubicBezTo>
              </a:path>
              <a:path w="21690" h="21600" stroke="0" extrusionOk="0">
                <a:moveTo>
                  <a:pt x="0" y="0"/>
                </a:moveTo>
                <a:cubicBezTo>
                  <a:pt x="30" y="0"/>
                  <a:pt x="60" y="-1"/>
                  <a:pt x="90" y="0"/>
                </a:cubicBezTo>
                <a:cubicBezTo>
                  <a:pt x="12019" y="0"/>
                  <a:pt x="21690" y="9670"/>
                  <a:pt x="21690" y="21600"/>
                </a:cubicBezTo>
                <a:lnTo>
                  <a:pt x="90" y="21600"/>
                </a:lnTo>
                <a:close/>
              </a:path>
            </a:pathLst>
          </a:custGeom>
          <a:noFill/>
          <a:ln w="50800" cap="rnd">
            <a:solidFill>
              <a:srgbClr val="00CC00"/>
            </a:solidFill>
            <a:round/>
            <a:headEnd type="triangle" w="sm" len="sm"/>
            <a:tailEnd type="none" w="sm" len="sm"/>
          </a:ln>
          <a:effectLst/>
        </p:spPr>
        <p:txBody>
          <a:bodyPr/>
          <a:lstStyle/>
          <a:p>
            <a:endParaRPr lang="fr-FR" dirty="0"/>
          </a:p>
        </p:txBody>
      </p:sp>
      <p:sp>
        <p:nvSpPr>
          <p:cNvPr id="75791" name="Rectangle 15"/>
          <p:cNvSpPr>
            <a:spLocks noChangeArrowheads="1"/>
          </p:cNvSpPr>
          <p:nvPr/>
        </p:nvSpPr>
        <p:spPr bwMode="auto">
          <a:xfrm>
            <a:off x="5835781" y="2664801"/>
            <a:ext cx="3095568" cy="462307"/>
          </a:xfrm>
          <a:prstGeom prst="rect">
            <a:avLst/>
          </a:prstGeom>
          <a:solidFill>
            <a:schemeClr val="bg1"/>
          </a:solidFill>
          <a:ln w="9525">
            <a:noFill/>
            <a:miter lim="800000"/>
            <a:headEnd/>
            <a:tailEnd/>
          </a:ln>
          <a:effectLst/>
        </p:spPr>
        <p:txBody>
          <a:bodyPr wrap="square" lIns="92075" tIns="46038" rIns="92075" bIns="46038">
            <a:spAutoFit/>
          </a:bodyPr>
          <a:lstStyle/>
          <a:p>
            <a:pPr defTabSz="762000" eaLnBrk="0" hangingPunct="0">
              <a:spcBef>
                <a:spcPct val="50000"/>
              </a:spcBef>
            </a:pPr>
            <a:r>
              <a:rPr lang="fr-FR" sz="2400" b="1" dirty="0">
                <a:solidFill>
                  <a:srgbClr val="00B050"/>
                </a:solidFill>
              </a:rPr>
              <a:t>Hauteur </a:t>
            </a:r>
            <a:r>
              <a:rPr lang="fr-FR" sz="2400" b="1" dirty="0" smtClean="0">
                <a:solidFill>
                  <a:srgbClr val="00B050"/>
                </a:solidFill>
              </a:rPr>
              <a:t>h en degrés </a:t>
            </a:r>
            <a:endParaRPr lang="fr-FR" sz="2400" b="1" dirty="0">
              <a:solidFill>
                <a:srgbClr val="00B050"/>
              </a:solidFill>
            </a:endParaRPr>
          </a:p>
        </p:txBody>
      </p:sp>
      <p:cxnSp>
        <p:nvCxnSpPr>
          <p:cNvPr id="65" name="Connecteur droit avec flèche 64"/>
          <p:cNvCxnSpPr/>
          <p:nvPr/>
        </p:nvCxnSpPr>
        <p:spPr>
          <a:xfrm rot="5400000" flipH="1">
            <a:off x="3305830" y="1903777"/>
            <a:ext cx="230434" cy="150525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6" name="Text Box 16"/>
          <p:cNvSpPr txBox="1">
            <a:spLocks noChangeArrowheads="1"/>
          </p:cNvSpPr>
          <p:nvPr/>
        </p:nvSpPr>
        <p:spPr bwMode="auto">
          <a:xfrm>
            <a:off x="2168351" y="2112561"/>
            <a:ext cx="810415" cy="461665"/>
          </a:xfrm>
          <a:prstGeom prst="rect">
            <a:avLst/>
          </a:prstGeom>
          <a:noFill/>
          <a:ln w="12700">
            <a:noFill/>
            <a:miter lim="800000"/>
            <a:headEnd type="none" w="sm" len="sm"/>
            <a:tailEnd type="none" w="sm" len="sm"/>
          </a:ln>
          <a:effectLst/>
        </p:spPr>
        <p:txBody>
          <a:bodyPr wrap="none">
            <a:spAutoFit/>
          </a:bodyPr>
          <a:lstStyle/>
          <a:p>
            <a:pPr defTabSz="762000" eaLnBrk="0" hangingPunct="0"/>
            <a:r>
              <a:rPr lang="fr-FR" sz="2400" dirty="0" smtClean="0"/>
              <a:t>Nord</a:t>
            </a:r>
            <a:endParaRPr lang="fr-FR" sz="2400" dirty="0"/>
          </a:p>
        </p:txBody>
      </p:sp>
      <p:sp>
        <p:nvSpPr>
          <p:cNvPr id="67" name="Arc 66"/>
          <p:cNvSpPr/>
          <p:nvPr/>
        </p:nvSpPr>
        <p:spPr>
          <a:xfrm rot="20521184">
            <a:off x="3293182" y="2602407"/>
            <a:ext cx="1380274" cy="523839"/>
          </a:xfrm>
          <a:prstGeom prst="arc">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68" name="ZoneTexte 67"/>
          <p:cNvSpPr txBox="1"/>
          <p:nvPr/>
        </p:nvSpPr>
        <p:spPr>
          <a:xfrm>
            <a:off x="4102120" y="1979877"/>
            <a:ext cx="386644" cy="584775"/>
          </a:xfrm>
          <a:prstGeom prst="rect">
            <a:avLst/>
          </a:prstGeom>
          <a:noFill/>
        </p:spPr>
        <p:txBody>
          <a:bodyPr wrap="none" rtlCol="0">
            <a:spAutoFit/>
          </a:bodyPr>
          <a:lstStyle/>
          <a:p>
            <a:r>
              <a:rPr lang="fr-FR" sz="3200" b="1" dirty="0" smtClean="0">
                <a:solidFill>
                  <a:srgbClr val="FF0000"/>
                </a:solidFill>
              </a:rPr>
              <a:t>a</a:t>
            </a:r>
            <a:endParaRPr lang="fr-FR" sz="3200" b="1" dirty="0">
              <a:solidFill>
                <a:srgbClr val="FF0000"/>
              </a:solidFill>
            </a:endParaRPr>
          </a:p>
        </p:txBody>
      </p:sp>
      <p:sp>
        <p:nvSpPr>
          <p:cNvPr id="75783" name="Oval 7">
            <a:hlinkClick r:id="" action="ppaction://noaction"/>
          </p:cNvPr>
          <p:cNvSpPr>
            <a:spLocks noChangeArrowheads="1"/>
          </p:cNvSpPr>
          <p:nvPr/>
        </p:nvSpPr>
        <p:spPr bwMode="auto">
          <a:xfrm>
            <a:off x="6216225" y="796104"/>
            <a:ext cx="557674" cy="557674"/>
          </a:xfrm>
          <a:prstGeom prst="ellipse">
            <a:avLst/>
          </a:prstGeom>
          <a:solidFill>
            <a:srgbClr val="FFFF00"/>
          </a:solidFill>
          <a:ln w="9525">
            <a:noFill/>
            <a:round/>
            <a:headEnd/>
            <a:tailEnd/>
          </a:ln>
          <a:effectLst/>
        </p:spPr>
        <p:txBody>
          <a:bodyPr wrap="none" anchor="ctr"/>
          <a:lstStyle/>
          <a:p>
            <a:endParaRPr lang="fr-FR" dirty="0"/>
          </a:p>
        </p:txBody>
      </p:sp>
      <p:sp>
        <p:nvSpPr>
          <p:cNvPr id="64" name="Rectangle 15"/>
          <p:cNvSpPr>
            <a:spLocks noChangeArrowheads="1"/>
          </p:cNvSpPr>
          <p:nvPr/>
        </p:nvSpPr>
        <p:spPr bwMode="auto">
          <a:xfrm>
            <a:off x="5857413" y="1836519"/>
            <a:ext cx="334658" cy="523862"/>
          </a:xfrm>
          <a:prstGeom prst="rect">
            <a:avLst/>
          </a:prstGeom>
          <a:noFill/>
          <a:ln w="9525">
            <a:noFill/>
            <a:miter lim="800000"/>
            <a:headEnd/>
            <a:tailEnd/>
          </a:ln>
          <a:effectLst/>
        </p:spPr>
        <p:txBody>
          <a:bodyPr wrap="square" lIns="92075" tIns="46038" rIns="92075" bIns="46038">
            <a:spAutoFit/>
          </a:bodyPr>
          <a:lstStyle/>
          <a:p>
            <a:pPr defTabSz="762000" eaLnBrk="0" hangingPunct="0">
              <a:spcBef>
                <a:spcPct val="50000"/>
              </a:spcBef>
            </a:pPr>
            <a:r>
              <a:rPr lang="fr-FR" sz="2800" b="1" dirty="0" smtClean="0">
                <a:solidFill>
                  <a:srgbClr val="00B050"/>
                </a:solidFill>
              </a:rPr>
              <a:t>h</a:t>
            </a:r>
            <a:endParaRPr lang="fr-FR" sz="2800" b="1" dirty="0">
              <a:solidFill>
                <a:srgbClr val="00B050"/>
              </a:solidFill>
            </a:endParaRPr>
          </a:p>
        </p:txBody>
      </p:sp>
      <p:sp>
        <p:nvSpPr>
          <p:cNvPr id="91" name="Rectangle 29"/>
          <p:cNvSpPr txBox="1">
            <a:spLocks noChangeArrowheads="1"/>
          </p:cNvSpPr>
          <p:nvPr/>
        </p:nvSpPr>
        <p:spPr>
          <a:xfrm>
            <a:off x="418695" y="143688"/>
            <a:ext cx="3355863" cy="417513"/>
          </a:xfrm>
          <a:prstGeom prst="rect">
            <a:avLst/>
          </a:prstGeom>
          <a:solidFill>
            <a:schemeClr val="bg1">
              <a:lumMod val="65000"/>
            </a:schemeClr>
          </a:solidFill>
          <a:ln/>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4. Repérage du soleil</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62" name="Groupe 61"/>
          <p:cNvGrpSpPr/>
          <p:nvPr/>
        </p:nvGrpSpPr>
        <p:grpSpPr>
          <a:xfrm>
            <a:off x="318975" y="3615070"/>
            <a:ext cx="3689500" cy="2901804"/>
            <a:chOff x="5130848" y="327806"/>
            <a:chExt cx="4016158" cy="3158722"/>
          </a:xfrm>
        </p:grpSpPr>
        <p:sp>
          <p:nvSpPr>
            <p:cNvPr id="38" name="Ellipse 37"/>
            <p:cNvSpPr/>
            <p:nvPr/>
          </p:nvSpPr>
          <p:spPr>
            <a:xfrm>
              <a:off x="5957706" y="931663"/>
              <a:ext cx="1893535" cy="18935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dirty="0"/>
            </a:p>
          </p:txBody>
        </p:sp>
        <p:cxnSp>
          <p:nvCxnSpPr>
            <p:cNvPr id="39" name="Connecteur droit 38"/>
            <p:cNvCxnSpPr/>
            <p:nvPr/>
          </p:nvCxnSpPr>
          <p:spPr>
            <a:xfrm rot="10800000" flipH="1">
              <a:off x="5957706" y="1878011"/>
              <a:ext cx="1893535" cy="843"/>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nvCxnSpPr>
          <p:spPr>
            <a:xfrm rot="16200000" flipH="1">
              <a:off x="5881720" y="1895041"/>
              <a:ext cx="2045020" cy="489"/>
            </a:xfrm>
            <a:prstGeom prst="line">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 name="ZoneTexte 40"/>
            <p:cNvSpPr txBox="1"/>
            <p:nvPr/>
          </p:nvSpPr>
          <p:spPr>
            <a:xfrm>
              <a:off x="6653488" y="500042"/>
              <a:ext cx="584900" cy="368529"/>
            </a:xfrm>
            <a:prstGeom prst="rect">
              <a:avLst/>
            </a:prstGeom>
            <a:noFill/>
          </p:spPr>
          <p:txBody>
            <a:bodyPr wrap="none" rtlCol="0">
              <a:spAutoFit/>
            </a:bodyPr>
            <a:lstStyle/>
            <a:p>
              <a:r>
                <a:rPr lang="fr-FR" sz="1600" dirty="0" smtClean="0"/>
                <a:t>SUD</a:t>
              </a:r>
              <a:endParaRPr lang="fr-FR" sz="1600" dirty="0"/>
            </a:p>
          </p:txBody>
        </p:sp>
        <p:sp>
          <p:nvSpPr>
            <p:cNvPr id="42" name="ZoneTexte 41"/>
            <p:cNvSpPr txBox="1"/>
            <p:nvPr/>
          </p:nvSpPr>
          <p:spPr>
            <a:xfrm>
              <a:off x="6604091" y="2786056"/>
              <a:ext cx="754158" cy="368529"/>
            </a:xfrm>
            <a:prstGeom prst="rect">
              <a:avLst/>
            </a:prstGeom>
            <a:noFill/>
          </p:spPr>
          <p:txBody>
            <a:bodyPr wrap="none" rtlCol="0">
              <a:spAutoFit/>
            </a:bodyPr>
            <a:lstStyle/>
            <a:p>
              <a:r>
                <a:rPr lang="fr-FR" sz="1600" dirty="0" smtClean="0"/>
                <a:t>NORD</a:t>
              </a:r>
              <a:endParaRPr lang="fr-FR" sz="1600" dirty="0"/>
            </a:p>
          </p:txBody>
        </p:sp>
        <p:sp>
          <p:nvSpPr>
            <p:cNvPr id="43" name="ZoneTexte 42"/>
            <p:cNvSpPr txBox="1"/>
            <p:nvPr/>
          </p:nvSpPr>
          <p:spPr>
            <a:xfrm>
              <a:off x="7870296" y="1706920"/>
              <a:ext cx="809787" cy="368529"/>
            </a:xfrm>
            <a:prstGeom prst="rect">
              <a:avLst/>
            </a:prstGeom>
            <a:noFill/>
          </p:spPr>
          <p:txBody>
            <a:bodyPr wrap="none" rtlCol="0">
              <a:spAutoFit/>
            </a:bodyPr>
            <a:lstStyle/>
            <a:p>
              <a:r>
                <a:rPr lang="fr-FR" sz="1600" dirty="0" smtClean="0"/>
                <a:t>OUEST</a:t>
              </a:r>
              <a:endParaRPr lang="fr-FR" sz="1600" dirty="0"/>
            </a:p>
          </p:txBody>
        </p:sp>
        <p:sp>
          <p:nvSpPr>
            <p:cNvPr id="44" name="ZoneTexte 43"/>
            <p:cNvSpPr txBox="1"/>
            <p:nvPr/>
          </p:nvSpPr>
          <p:spPr>
            <a:xfrm>
              <a:off x="5473499" y="1750315"/>
              <a:ext cx="518384" cy="368529"/>
            </a:xfrm>
            <a:prstGeom prst="rect">
              <a:avLst/>
            </a:prstGeom>
            <a:noFill/>
          </p:spPr>
          <p:txBody>
            <a:bodyPr wrap="none" rtlCol="0">
              <a:spAutoFit/>
            </a:bodyPr>
            <a:lstStyle/>
            <a:p>
              <a:r>
                <a:rPr lang="fr-FR" sz="1600" dirty="0" smtClean="0"/>
                <a:t>EST</a:t>
              </a:r>
              <a:endParaRPr lang="fr-FR" sz="1600" dirty="0"/>
            </a:p>
          </p:txBody>
        </p:sp>
        <p:sp>
          <p:nvSpPr>
            <p:cNvPr id="45" name="ZoneTexte 44"/>
            <p:cNvSpPr txBox="1"/>
            <p:nvPr/>
          </p:nvSpPr>
          <p:spPr>
            <a:xfrm>
              <a:off x="8532736" y="1704194"/>
              <a:ext cx="614270" cy="369332"/>
            </a:xfrm>
            <a:prstGeom prst="rect">
              <a:avLst/>
            </a:prstGeom>
            <a:noFill/>
          </p:spPr>
          <p:txBody>
            <a:bodyPr wrap="none" rtlCol="0">
              <a:spAutoFit/>
            </a:bodyPr>
            <a:lstStyle/>
            <a:p>
              <a:r>
                <a:rPr lang="fr-FR" sz="1600" dirty="0" smtClean="0"/>
                <a:t>270°</a:t>
              </a:r>
              <a:endParaRPr lang="fr-FR" sz="1600" dirty="0"/>
            </a:p>
          </p:txBody>
        </p:sp>
        <p:sp>
          <p:nvSpPr>
            <p:cNvPr id="47" name="ZoneTexte 46"/>
            <p:cNvSpPr txBox="1"/>
            <p:nvPr/>
          </p:nvSpPr>
          <p:spPr>
            <a:xfrm>
              <a:off x="5130848" y="1748358"/>
              <a:ext cx="502889" cy="368529"/>
            </a:xfrm>
            <a:prstGeom prst="rect">
              <a:avLst/>
            </a:prstGeom>
            <a:noFill/>
          </p:spPr>
          <p:txBody>
            <a:bodyPr wrap="none" rtlCol="0">
              <a:spAutoFit/>
            </a:bodyPr>
            <a:lstStyle/>
            <a:p>
              <a:r>
                <a:rPr lang="fr-FR" sz="1600" dirty="0" smtClean="0"/>
                <a:t>90°</a:t>
              </a:r>
              <a:endParaRPr lang="fr-FR" sz="1600" dirty="0"/>
            </a:p>
          </p:txBody>
        </p:sp>
        <p:cxnSp>
          <p:nvCxnSpPr>
            <p:cNvPr id="48" name="Connecteur droit 47"/>
            <p:cNvCxnSpPr>
              <a:stCxn id="38" idx="3"/>
              <a:endCxn id="38" idx="7"/>
            </p:cNvCxnSpPr>
            <p:nvPr/>
          </p:nvCxnSpPr>
          <p:spPr>
            <a:xfrm rot="5400000" flipH="1" flipV="1">
              <a:off x="6235009" y="1208965"/>
              <a:ext cx="1338934" cy="1338933"/>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Connecteur droit 48"/>
            <p:cNvCxnSpPr>
              <a:stCxn id="38" idx="1"/>
              <a:endCxn id="38" idx="5"/>
            </p:cNvCxnSpPr>
            <p:nvPr/>
          </p:nvCxnSpPr>
          <p:spPr>
            <a:xfrm rot="16200000" flipH="1">
              <a:off x="6235009" y="1208965"/>
              <a:ext cx="1338934" cy="1338933"/>
            </a:xfrm>
            <a:prstGeom prst="line">
              <a:avLst/>
            </a:prstGeom>
          </p:spPr>
          <p:style>
            <a:lnRef idx="1">
              <a:schemeClr val="accent1"/>
            </a:lnRef>
            <a:fillRef idx="0">
              <a:schemeClr val="accent1"/>
            </a:fillRef>
            <a:effectRef idx="0">
              <a:schemeClr val="accent1"/>
            </a:effectRef>
            <a:fontRef idx="minor">
              <a:schemeClr val="tx1"/>
            </a:fontRef>
          </p:style>
        </p:cxnSp>
        <p:sp>
          <p:nvSpPr>
            <p:cNvPr id="50" name="ZoneTexte 49"/>
            <p:cNvSpPr txBox="1"/>
            <p:nvPr/>
          </p:nvSpPr>
          <p:spPr>
            <a:xfrm>
              <a:off x="5955758" y="2603291"/>
              <a:ext cx="502889" cy="368529"/>
            </a:xfrm>
            <a:prstGeom prst="rect">
              <a:avLst/>
            </a:prstGeom>
            <a:noFill/>
          </p:spPr>
          <p:txBody>
            <a:bodyPr wrap="none" rtlCol="0">
              <a:spAutoFit/>
            </a:bodyPr>
            <a:lstStyle/>
            <a:p>
              <a:r>
                <a:rPr lang="fr-FR" sz="1600" dirty="0" smtClean="0"/>
                <a:t>45°</a:t>
              </a:r>
              <a:endParaRPr lang="fr-FR" sz="1600" dirty="0"/>
            </a:p>
          </p:txBody>
        </p:sp>
        <p:sp>
          <p:nvSpPr>
            <p:cNvPr id="53" name="ZoneTexte 52"/>
            <p:cNvSpPr txBox="1"/>
            <p:nvPr/>
          </p:nvSpPr>
          <p:spPr>
            <a:xfrm>
              <a:off x="5746838" y="910145"/>
              <a:ext cx="614270" cy="369332"/>
            </a:xfrm>
            <a:prstGeom prst="rect">
              <a:avLst/>
            </a:prstGeom>
            <a:noFill/>
          </p:spPr>
          <p:txBody>
            <a:bodyPr wrap="none" rtlCol="0">
              <a:spAutoFit/>
            </a:bodyPr>
            <a:lstStyle/>
            <a:p>
              <a:r>
                <a:rPr lang="fr-FR" sz="1600" dirty="0" smtClean="0"/>
                <a:t>135°</a:t>
              </a:r>
              <a:endParaRPr lang="fr-FR" sz="1600" dirty="0"/>
            </a:p>
          </p:txBody>
        </p:sp>
        <p:sp>
          <p:nvSpPr>
            <p:cNvPr id="69" name="ZoneTexte 68"/>
            <p:cNvSpPr txBox="1"/>
            <p:nvPr/>
          </p:nvSpPr>
          <p:spPr>
            <a:xfrm>
              <a:off x="6789645" y="3117999"/>
              <a:ext cx="389468" cy="368529"/>
            </a:xfrm>
            <a:prstGeom prst="rect">
              <a:avLst/>
            </a:prstGeom>
            <a:noFill/>
          </p:spPr>
          <p:txBody>
            <a:bodyPr wrap="none" rtlCol="0">
              <a:spAutoFit/>
            </a:bodyPr>
            <a:lstStyle/>
            <a:p>
              <a:r>
                <a:rPr lang="fr-FR" sz="1600" dirty="0" smtClean="0"/>
                <a:t>0°</a:t>
              </a:r>
              <a:endParaRPr lang="fr-FR" sz="1600" dirty="0"/>
            </a:p>
          </p:txBody>
        </p:sp>
        <p:sp>
          <p:nvSpPr>
            <p:cNvPr id="70" name="ZoneTexte 69"/>
            <p:cNvSpPr txBox="1"/>
            <p:nvPr/>
          </p:nvSpPr>
          <p:spPr>
            <a:xfrm>
              <a:off x="6625750" y="327806"/>
              <a:ext cx="614271" cy="369332"/>
            </a:xfrm>
            <a:prstGeom prst="rect">
              <a:avLst/>
            </a:prstGeom>
            <a:noFill/>
          </p:spPr>
          <p:txBody>
            <a:bodyPr wrap="none" rtlCol="0">
              <a:spAutoFit/>
            </a:bodyPr>
            <a:lstStyle/>
            <a:p>
              <a:r>
                <a:rPr lang="fr-FR" sz="1600" dirty="0" smtClean="0"/>
                <a:t>180°</a:t>
              </a:r>
              <a:endParaRPr lang="fr-FR" sz="1600" dirty="0"/>
            </a:p>
          </p:txBody>
        </p:sp>
        <p:sp>
          <p:nvSpPr>
            <p:cNvPr id="71" name="ZoneTexte 70"/>
            <p:cNvSpPr txBox="1"/>
            <p:nvPr/>
          </p:nvSpPr>
          <p:spPr>
            <a:xfrm>
              <a:off x="7551635" y="921145"/>
              <a:ext cx="614271" cy="369332"/>
            </a:xfrm>
            <a:prstGeom prst="rect">
              <a:avLst/>
            </a:prstGeom>
            <a:noFill/>
          </p:spPr>
          <p:txBody>
            <a:bodyPr wrap="none" rtlCol="0">
              <a:spAutoFit/>
            </a:bodyPr>
            <a:lstStyle/>
            <a:p>
              <a:r>
                <a:rPr lang="fr-FR" sz="1600" dirty="0" smtClean="0"/>
                <a:t>225°</a:t>
              </a:r>
              <a:endParaRPr lang="fr-FR" sz="1600" dirty="0"/>
            </a:p>
          </p:txBody>
        </p:sp>
        <p:sp>
          <p:nvSpPr>
            <p:cNvPr id="72" name="ZoneTexte 71"/>
            <p:cNvSpPr txBox="1"/>
            <p:nvPr/>
          </p:nvSpPr>
          <p:spPr>
            <a:xfrm>
              <a:off x="7577508" y="2517031"/>
              <a:ext cx="614271" cy="369332"/>
            </a:xfrm>
            <a:prstGeom prst="rect">
              <a:avLst/>
            </a:prstGeom>
            <a:noFill/>
          </p:spPr>
          <p:txBody>
            <a:bodyPr wrap="none" rtlCol="0">
              <a:spAutoFit/>
            </a:bodyPr>
            <a:lstStyle/>
            <a:p>
              <a:r>
                <a:rPr lang="fr-FR" sz="1600" dirty="0" smtClean="0"/>
                <a:t>315°</a:t>
              </a:r>
              <a:endParaRPr lang="fr-FR" sz="1600" dirty="0"/>
            </a:p>
          </p:txBody>
        </p:sp>
      </p:grpSp>
      <p:grpSp>
        <p:nvGrpSpPr>
          <p:cNvPr id="96" name="Groupe 95"/>
          <p:cNvGrpSpPr/>
          <p:nvPr/>
        </p:nvGrpSpPr>
        <p:grpSpPr>
          <a:xfrm>
            <a:off x="5847908" y="3676404"/>
            <a:ext cx="2732567" cy="2632246"/>
            <a:chOff x="6411433" y="3846525"/>
            <a:chExt cx="2732567" cy="2632246"/>
          </a:xfrm>
        </p:grpSpPr>
        <p:sp>
          <p:nvSpPr>
            <p:cNvPr id="94" name="Rectangle 93"/>
            <p:cNvSpPr/>
            <p:nvPr/>
          </p:nvSpPr>
          <p:spPr>
            <a:xfrm>
              <a:off x="6453963" y="4104166"/>
              <a:ext cx="2690037" cy="23746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6" name="Groupe 35"/>
            <p:cNvGrpSpPr/>
            <p:nvPr/>
          </p:nvGrpSpPr>
          <p:grpSpPr>
            <a:xfrm>
              <a:off x="6527224" y="3846525"/>
              <a:ext cx="2328702" cy="2577530"/>
              <a:chOff x="5687251" y="422842"/>
              <a:chExt cx="2328702" cy="2577530"/>
            </a:xfrm>
          </p:grpSpPr>
          <p:grpSp>
            <p:nvGrpSpPr>
              <p:cNvPr id="37" name="Groupe 30"/>
              <p:cNvGrpSpPr/>
              <p:nvPr/>
            </p:nvGrpSpPr>
            <p:grpSpPr>
              <a:xfrm rot="19502747">
                <a:off x="6015689" y="613315"/>
                <a:ext cx="2000264" cy="1928826"/>
                <a:chOff x="6072198" y="1785926"/>
                <a:chExt cx="2000264" cy="1928826"/>
              </a:xfrm>
            </p:grpSpPr>
            <p:grpSp>
              <p:nvGrpSpPr>
                <p:cNvPr id="56" name="Groupe 24"/>
                <p:cNvGrpSpPr/>
                <p:nvPr/>
              </p:nvGrpSpPr>
              <p:grpSpPr>
                <a:xfrm>
                  <a:off x="6072198" y="1785926"/>
                  <a:ext cx="2000264" cy="1428760"/>
                  <a:chOff x="6072198" y="1785926"/>
                  <a:chExt cx="2000264" cy="1428760"/>
                </a:xfrm>
              </p:grpSpPr>
              <p:sp>
                <p:nvSpPr>
                  <p:cNvPr id="59" name="Arc plein 58"/>
                  <p:cNvSpPr/>
                  <p:nvPr/>
                </p:nvSpPr>
                <p:spPr>
                  <a:xfrm rot="10800000">
                    <a:off x="6357950" y="1785926"/>
                    <a:ext cx="1428760" cy="1428760"/>
                  </a:xfrm>
                  <a:prstGeom prst="blockArc">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60" name="Rectangle 59"/>
                  <p:cNvSpPr/>
                  <p:nvPr/>
                </p:nvSpPr>
                <p:spPr>
                  <a:xfrm>
                    <a:off x="6072198" y="2357430"/>
                    <a:ext cx="2000264" cy="21431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cxnSp>
              <p:nvCxnSpPr>
                <p:cNvPr id="57" name="Connecteur droit 56"/>
                <p:cNvCxnSpPr>
                  <a:stCxn id="60" idx="2"/>
                </p:cNvCxnSpPr>
                <p:nvPr/>
              </p:nvCxnSpPr>
              <p:spPr>
                <a:xfrm rot="5400000">
                  <a:off x="6750859" y="2893215"/>
                  <a:ext cx="642942"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Connecteur droit 57"/>
                <p:cNvCxnSpPr>
                  <a:stCxn id="60" idx="2"/>
                </p:cNvCxnSpPr>
                <p:nvPr/>
              </p:nvCxnSpPr>
              <p:spPr>
                <a:xfrm rot="5400000">
                  <a:off x="6107917" y="2750339"/>
                  <a:ext cx="1143008" cy="7858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6" name="Groupe 45"/>
              <p:cNvGrpSpPr/>
              <p:nvPr/>
            </p:nvGrpSpPr>
            <p:grpSpPr>
              <a:xfrm>
                <a:off x="5687251" y="422842"/>
                <a:ext cx="2246358" cy="2577530"/>
                <a:chOff x="5687251" y="422842"/>
                <a:chExt cx="2246358" cy="2577530"/>
              </a:xfrm>
            </p:grpSpPr>
            <p:sp>
              <p:nvSpPr>
                <p:cNvPr id="51" name="Trapèze 50"/>
                <p:cNvSpPr/>
                <p:nvPr/>
              </p:nvSpPr>
              <p:spPr>
                <a:xfrm>
                  <a:off x="6813566" y="2786058"/>
                  <a:ext cx="214314" cy="214314"/>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2" name="ZoneTexte 51"/>
                <p:cNvSpPr txBox="1"/>
                <p:nvPr/>
              </p:nvSpPr>
              <p:spPr>
                <a:xfrm>
                  <a:off x="7006343" y="2077129"/>
                  <a:ext cx="404278" cy="584775"/>
                </a:xfrm>
                <a:prstGeom prst="rect">
                  <a:avLst/>
                </a:prstGeom>
                <a:noFill/>
              </p:spPr>
              <p:txBody>
                <a:bodyPr wrap="none" rtlCol="0">
                  <a:spAutoFit/>
                </a:bodyPr>
                <a:lstStyle/>
                <a:p>
                  <a:r>
                    <a:rPr lang="fr-FR" sz="3200" b="1" dirty="0" smtClean="0">
                      <a:solidFill>
                        <a:srgbClr val="00B050"/>
                      </a:solidFill>
                    </a:rPr>
                    <a:t>h</a:t>
                  </a:r>
                  <a:endParaRPr lang="fr-FR" sz="3200" b="1" dirty="0">
                    <a:solidFill>
                      <a:srgbClr val="00B050"/>
                    </a:solidFill>
                  </a:endParaRPr>
                </a:p>
              </p:txBody>
            </p:sp>
            <p:sp>
              <p:nvSpPr>
                <p:cNvPr id="54" name="Arc 53"/>
                <p:cNvSpPr/>
                <p:nvPr/>
              </p:nvSpPr>
              <p:spPr>
                <a:xfrm rot="6978315">
                  <a:off x="6863932" y="1619866"/>
                  <a:ext cx="325589" cy="359026"/>
                </a:xfrm>
                <a:prstGeom prst="arc">
                  <a:avLst>
                    <a:gd name="adj1" fmla="val 15426791"/>
                    <a:gd name="adj2" fmla="val 1037392"/>
                  </a:avLst>
                </a:prstGeom>
                <a:ln w="28575">
                  <a:solidFill>
                    <a:srgbClr val="00B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cxnSp>
              <p:nvCxnSpPr>
                <p:cNvPr id="55" name="Connecteur droit avec flèche 54"/>
                <p:cNvCxnSpPr/>
                <p:nvPr/>
              </p:nvCxnSpPr>
              <p:spPr>
                <a:xfrm rot="10800000" flipV="1">
                  <a:off x="5687251" y="422842"/>
                  <a:ext cx="2246358" cy="1580378"/>
                </a:xfrm>
                <a:prstGeom prst="straightConnector1">
                  <a:avLst/>
                </a:prstGeom>
                <a:ln>
                  <a:solidFill>
                    <a:schemeClr val="tx1"/>
                  </a:solidFill>
                  <a:prstDash val="dash"/>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grpSp>
        <p:sp>
          <p:nvSpPr>
            <p:cNvPr id="61" name="ZoneTexte 60"/>
            <p:cNvSpPr txBox="1"/>
            <p:nvPr/>
          </p:nvSpPr>
          <p:spPr>
            <a:xfrm>
              <a:off x="6411433" y="5752215"/>
              <a:ext cx="1225592" cy="369332"/>
            </a:xfrm>
            <a:prstGeom prst="rect">
              <a:avLst/>
            </a:prstGeom>
            <a:noFill/>
          </p:spPr>
          <p:txBody>
            <a:bodyPr wrap="none" rtlCol="0">
              <a:spAutoFit/>
            </a:bodyPr>
            <a:lstStyle/>
            <a:p>
              <a:r>
                <a:rPr lang="fr-FR" dirty="0" smtClean="0"/>
                <a:t>Clinomètre</a:t>
              </a:r>
              <a:endParaRPr lang="fr-FR" dirty="0"/>
            </a:p>
          </p:txBody>
        </p:sp>
      </p:grpSp>
      <p:pic>
        <p:nvPicPr>
          <p:cNvPr id="1026" name="Picture 2"/>
          <p:cNvPicPr>
            <a:picLocks noChangeAspect="1" noChangeArrowheads="1"/>
          </p:cNvPicPr>
          <p:nvPr/>
        </p:nvPicPr>
        <p:blipFill>
          <a:blip r:embed="rId4"/>
          <a:srcRect/>
          <a:stretch>
            <a:fillRect/>
          </a:stretch>
        </p:blipFill>
        <p:spPr bwMode="auto">
          <a:xfrm rot="16200000">
            <a:off x="3720072" y="4337061"/>
            <a:ext cx="2283022" cy="1541040"/>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down)">
                                      <p:cBhvr>
                                        <p:cTn id="7" dur="500"/>
                                        <p:tgtEl>
                                          <p:spTgt spid="6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5790"/>
                                        </p:tgtEl>
                                        <p:attrNameLst>
                                          <p:attrName>style.visibility</p:attrName>
                                        </p:attrNameLst>
                                      </p:cBhvr>
                                      <p:to>
                                        <p:strVal val="visible"/>
                                      </p:to>
                                    </p:set>
                                    <p:animEffect transition="in" filter="wipe(down)">
                                      <p:cBhvr>
                                        <p:cTn id="10" dur="500"/>
                                        <p:tgtEl>
                                          <p:spTgt spid="7579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5791"/>
                                        </p:tgtEl>
                                        <p:attrNameLst>
                                          <p:attrName>style.visibility</p:attrName>
                                        </p:attrNameLst>
                                      </p:cBhvr>
                                      <p:to>
                                        <p:strVal val="visible"/>
                                      </p:to>
                                    </p:set>
                                    <p:animEffect transition="in" filter="wipe(down)">
                                      <p:cBhvr>
                                        <p:cTn id="13" dur="500"/>
                                        <p:tgtEl>
                                          <p:spTgt spid="75791"/>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96"/>
                                        </p:tgtEl>
                                        <p:attrNameLst>
                                          <p:attrName>style.visibility</p:attrName>
                                        </p:attrNameLst>
                                      </p:cBhvr>
                                      <p:to>
                                        <p:strVal val="visible"/>
                                      </p:to>
                                    </p:set>
                                    <p:animEffect transition="in" filter="wipe(down)">
                                      <p:cBhvr>
                                        <p:cTn id="18" dur="500"/>
                                        <p:tgtEl>
                                          <p:spTgt spid="96"/>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wipe(down)">
                                      <p:cBhvr>
                                        <p:cTn id="23" dur="500"/>
                                        <p:tgtEl>
                                          <p:spTgt spid="68"/>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67"/>
                                        </p:tgtEl>
                                        <p:attrNameLst>
                                          <p:attrName>style.visibility</p:attrName>
                                        </p:attrNameLst>
                                      </p:cBhvr>
                                      <p:to>
                                        <p:strVal val="visible"/>
                                      </p:to>
                                    </p:set>
                                    <p:animEffect transition="in" filter="wipe(down)">
                                      <p:cBhvr>
                                        <p:cTn id="26" dur="500"/>
                                        <p:tgtEl>
                                          <p:spTgt spid="6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75789"/>
                                        </p:tgtEl>
                                        <p:attrNameLst>
                                          <p:attrName>style.visibility</p:attrName>
                                        </p:attrNameLst>
                                      </p:cBhvr>
                                      <p:to>
                                        <p:strVal val="visible"/>
                                      </p:to>
                                    </p:set>
                                    <p:animEffect transition="in" filter="wipe(down)">
                                      <p:cBhvr>
                                        <p:cTn id="29" dur="500"/>
                                        <p:tgtEl>
                                          <p:spTgt spid="75789"/>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62"/>
                                        </p:tgtEl>
                                        <p:attrNameLst>
                                          <p:attrName>style.visibility</p:attrName>
                                        </p:attrNameLst>
                                      </p:cBhvr>
                                      <p:to>
                                        <p:strVal val="visible"/>
                                      </p:to>
                                    </p:set>
                                    <p:animEffect transition="in" filter="wipe(down)">
                                      <p:cBhvr>
                                        <p:cTn id="34" dur="500"/>
                                        <p:tgtEl>
                                          <p:spTgt spid="6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3"/>
                                        </p:tgtEl>
                                        <p:attrNameLst>
                                          <p:attrName>style.visibility</p:attrName>
                                        </p:attrNameLst>
                                      </p:cBhvr>
                                      <p:to>
                                        <p:strVal val="visible"/>
                                      </p:to>
                                    </p:set>
                                    <p:animEffect transition="in" filter="wipe(down)">
                                      <p:cBhvr>
                                        <p:cTn id="37" dur="500"/>
                                        <p:tgtEl>
                                          <p:spTgt spid="6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1026"/>
                                        </p:tgtEl>
                                        <p:attrNameLst>
                                          <p:attrName>style.visibility</p:attrName>
                                        </p:attrNameLst>
                                      </p:cBhvr>
                                      <p:to>
                                        <p:strVal val="visible"/>
                                      </p:to>
                                    </p:set>
                                    <p:animEffect transition="in" filter="wipe(down)">
                                      <p:cBhvr>
                                        <p:cTn id="42"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75789" grpId="0"/>
      <p:bldP spid="75790" grpId="0" animBg="1"/>
      <p:bldP spid="75791" grpId="0" animBg="1"/>
      <p:bldP spid="67" grpId="0" animBg="1"/>
      <p:bldP spid="68" grpId="0"/>
      <p:bldP spid="6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
          <p:cNvPicPr>
            <a:picLocks noChangeAspect="1" noChangeArrowheads="1"/>
          </p:cNvPicPr>
          <p:nvPr/>
        </p:nvPicPr>
        <p:blipFill>
          <a:blip r:embed="rId3"/>
          <a:srcRect/>
          <a:stretch>
            <a:fillRect/>
          </a:stretch>
        </p:blipFill>
        <p:spPr bwMode="auto">
          <a:xfrm>
            <a:off x="-117475" y="42863"/>
            <a:ext cx="9380538" cy="6770687"/>
          </a:xfrm>
          <a:prstGeom prst="rect">
            <a:avLst/>
          </a:prstGeom>
          <a:noFill/>
          <a:ln w="9525">
            <a:noFill/>
            <a:miter lim="800000"/>
            <a:headEnd/>
            <a:tailEnd/>
          </a:ln>
          <a:effectLst/>
        </p:spPr>
      </p:pic>
      <p:sp>
        <p:nvSpPr>
          <p:cNvPr id="39" name="Rectangle 38"/>
          <p:cNvSpPr/>
          <p:nvPr/>
        </p:nvSpPr>
        <p:spPr>
          <a:xfrm>
            <a:off x="2996588" y="0"/>
            <a:ext cx="3205908" cy="8372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7917" name="Rectangle 93"/>
          <p:cNvSpPr>
            <a:spLocks noGrp="1" noChangeArrowheads="1"/>
          </p:cNvSpPr>
          <p:nvPr>
            <p:ph type="title"/>
          </p:nvPr>
        </p:nvSpPr>
        <p:spPr>
          <a:xfrm>
            <a:off x="5062350" y="6511465"/>
            <a:ext cx="4257922" cy="291450"/>
          </a:xfrm>
          <a:solidFill>
            <a:schemeClr val="bg1"/>
          </a:solidFill>
          <a:ln/>
        </p:spPr>
        <p:txBody>
          <a:bodyPr>
            <a:noAutofit/>
          </a:bodyPr>
          <a:lstStyle/>
          <a:p>
            <a:pPr algn="l"/>
            <a:r>
              <a:rPr lang="fr-FR" sz="1600" b="1" dirty="0" smtClean="0">
                <a:solidFill>
                  <a:schemeClr val="accent1">
                    <a:lumMod val="50000"/>
                  </a:schemeClr>
                </a:solidFill>
              </a:rPr>
              <a:t>Trajectoire du soleil (Perpignan, Latitude = 43°)</a:t>
            </a:r>
            <a:endParaRPr lang="fr-FR" sz="1600" b="1" dirty="0">
              <a:solidFill>
                <a:schemeClr val="accent1">
                  <a:lumMod val="50000"/>
                </a:schemeClr>
              </a:solidFill>
            </a:endParaRPr>
          </a:p>
        </p:txBody>
      </p:sp>
      <p:sp>
        <p:nvSpPr>
          <p:cNvPr id="6" name="Forme libre 5"/>
          <p:cNvSpPr/>
          <p:nvPr/>
        </p:nvSpPr>
        <p:spPr>
          <a:xfrm>
            <a:off x="2166730" y="3447222"/>
            <a:ext cx="5009322" cy="2685221"/>
          </a:xfrm>
          <a:custGeom>
            <a:avLst/>
            <a:gdLst>
              <a:gd name="connsiteX0" fmla="*/ 0 w 5148470"/>
              <a:gd name="connsiteY0" fmla="*/ 2665343 h 2685221"/>
              <a:gd name="connsiteX1" fmla="*/ 606287 w 5148470"/>
              <a:gd name="connsiteY1" fmla="*/ 1472648 h 2685221"/>
              <a:gd name="connsiteX2" fmla="*/ 954157 w 5148470"/>
              <a:gd name="connsiteY2" fmla="*/ 916056 h 2685221"/>
              <a:gd name="connsiteX3" fmla="*/ 1391479 w 5148470"/>
              <a:gd name="connsiteY3" fmla="*/ 438978 h 2685221"/>
              <a:gd name="connsiteX4" fmla="*/ 1908313 w 5148470"/>
              <a:gd name="connsiteY4" fmla="*/ 120926 h 2685221"/>
              <a:gd name="connsiteX5" fmla="*/ 2494722 w 5148470"/>
              <a:gd name="connsiteY5" fmla="*/ 1656 h 2685221"/>
              <a:gd name="connsiteX6" fmla="*/ 3101009 w 5148470"/>
              <a:gd name="connsiteY6" fmla="*/ 130865 h 2685221"/>
              <a:gd name="connsiteX7" fmla="*/ 3617844 w 5148470"/>
              <a:gd name="connsiteY7" fmla="*/ 448917 h 2685221"/>
              <a:gd name="connsiteX8" fmla="*/ 4055166 w 5148470"/>
              <a:gd name="connsiteY8" fmla="*/ 925995 h 2685221"/>
              <a:gd name="connsiteX9" fmla="*/ 4412974 w 5148470"/>
              <a:gd name="connsiteY9" fmla="*/ 1472648 h 2685221"/>
              <a:gd name="connsiteX10" fmla="*/ 4721087 w 5148470"/>
              <a:gd name="connsiteY10" fmla="*/ 2088874 h 2685221"/>
              <a:gd name="connsiteX11" fmla="*/ 5009322 w 5148470"/>
              <a:gd name="connsiteY11" fmla="*/ 2685221 h 2685221"/>
              <a:gd name="connsiteX12" fmla="*/ 5009322 w 5148470"/>
              <a:gd name="connsiteY12" fmla="*/ 2685221 h 2685221"/>
              <a:gd name="connsiteX13" fmla="*/ 5148470 w 5148470"/>
              <a:gd name="connsiteY13" fmla="*/ 1512404 h 2685221"/>
              <a:gd name="connsiteX0" fmla="*/ 0 w 5009322"/>
              <a:gd name="connsiteY0" fmla="*/ 2665343 h 2685221"/>
              <a:gd name="connsiteX1" fmla="*/ 606287 w 5009322"/>
              <a:gd name="connsiteY1" fmla="*/ 1472648 h 2685221"/>
              <a:gd name="connsiteX2" fmla="*/ 954157 w 5009322"/>
              <a:gd name="connsiteY2" fmla="*/ 916056 h 2685221"/>
              <a:gd name="connsiteX3" fmla="*/ 1391479 w 5009322"/>
              <a:gd name="connsiteY3" fmla="*/ 438978 h 2685221"/>
              <a:gd name="connsiteX4" fmla="*/ 1908313 w 5009322"/>
              <a:gd name="connsiteY4" fmla="*/ 120926 h 2685221"/>
              <a:gd name="connsiteX5" fmla="*/ 2494722 w 5009322"/>
              <a:gd name="connsiteY5" fmla="*/ 1656 h 2685221"/>
              <a:gd name="connsiteX6" fmla="*/ 3101009 w 5009322"/>
              <a:gd name="connsiteY6" fmla="*/ 130865 h 2685221"/>
              <a:gd name="connsiteX7" fmla="*/ 3617844 w 5009322"/>
              <a:gd name="connsiteY7" fmla="*/ 448917 h 2685221"/>
              <a:gd name="connsiteX8" fmla="*/ 4055166 w 5009322"/>
              <a:gd name="connsiteY8" fmla="*/ 925995 h 2685221"/>
              <a:gd name="connsiteX9" fmla="*/ 4412974 w 5009322"/>
              <a:gd name="connsiteY9" fmla="*/ 1472648 h 2685221"/>
              <a:gd name="connsiteX10" fmla="*/ 4721087 w 5009322"/>
              <a:gd name="connsiteY10" fmla="*/ 2088874 h 2685221"/>
              <a:gd name="connsiteX11" fmla="*/ 5009322 w 5009322"/>
              <a:gd name="connsiteY11" fmla="*/ 2685221 h 2685221"/>
              <a:gd name="connsiteX12" fmla="*/ 5009322 w 5009322"/>
              <a:gd name="connsiteY12" fmla="*/ 2685221 h 268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09322" h="2685221">
                <a:moveTo>
                  <a:pt x="0" y="2665343"/>
                </a:moveTo>
                <a:cubicBezTo>
                  <a:pt x="223630" y="2214769"/>
                  <a:pt x="447261" y="1764196"/>
                  <a:pt x="606287" y="1472648"/>
                </a:cubicBezTo>
                <a:cubicBezTo>
                  <a:pt x="765313" y="1181100"/>
                  <a:pt x="823292" y="1088334"/>
                  <a:pt x="954157" y="916056"/>
                </a:cubicBezTo>
                <a:cubicBezTo>
                  <a:pt x="1085022" y="743778"/>
                  <a:pt x="1232453" y="571500"/>
                  <a:pt x="1391479" y="438978"/>
                </a:cubicBezTo>
                <a:cubicBezTo>
                  <a:pt x="1550505" y="306456"/>
                  <a:pt x="1724439" y="193813"/>
                  <a:pt x="1908313" y="120926"/>
                </a:cubicBezTo>
                <a:cubicBezTo>
                  <a:pt x="2092187" y="48039"/>
                  <a:pt x="2295939" y="0"/>
                  <a:pt x="2494722" y="1656"/>
                </a:cubicBezTo>
                <a:cubicBezTo>
                  <a:pt x="2693505" y="3312"/>
                  <a:pt x="2913822" y="56322"/>
                  <a:pt x="3101009" y="130865"/>
                </a:cubicBezTo>
                <a:cubicBezTo>
                  <a:pt x="3288196" y="205408"/>
                  <a:pt x="3458818" y="316395"/>
                  <a:pt x="3617844" y="448917"/>
                </a:cubicBezTo>
                <a:cubicBezTo>
                  <a:pt x="3776870" y="581439"/>
                  <a:pt x="3922644" y="755373"/>
                  <a:pt x="4055166" y="925995"/>
                </a:cubicBezTo>
                <a:cubicBezTo>
                  <a:pt x="4187688" y="1096617"/>
                  <a:pt x="4301987" y="1278835"/>
                  <a:pt x="4412974" y="1472648"/>
                </a:cubicBezTo>
                <a:cubicBezTo>
                  <a:pt x="4523961" y="1666461"/>
                  <a:pt x="4621696" y="1886779"/>
                  <a:pt x="4721087" y="2088874"/>
                </a:cubicBezTo>
                <a:cubicBezTo>
                  <a:pt x="4820478" y="2290969"/>
                  <a:pt x="5009322" y="2685221"/>
                  <a:pt x="5009322" y="2685221"/>
                </a:cubicBezTo>
                <a:lnTo>
                  <a:pt x="5009322" y="2685221"/>
                </a:ln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9" name="ZoneTexte 8"/>
          <p:cNvSpPr txBox="1"/>
          <p:nvPr/>
        </p:nvSpPr>
        <p:spPr>
          <a:xfrm>
            <a:off x="5214942" y="1428736"/>
            <a:ext cx="3342133" cy="369332"/>
          </a:xfrm>
          <a:prstGeom prst="rect">
            <a:avLst/>
          </a:prstGeom>
          <a:solidFill>
            <a:schemeClr val="bg1"/>
          </a:solidFill>
          <a:ln w="38100">
            <a:solidFill>
              <a:srgbClr val="00B050"/>
            </a:solidFill>
          </a:ln>
        </p:spPr>
        <p:txBody>
          <a:bodyPr wrap="none" rtlCol="0">
            <a:spAutoFit/>
          </a:bodyPr>
          <a:lstStyle/>
          <a:p>
            <a:r>
              <a:rPr lang="fr-FR" dirty="0" smtClean="0">
                <a:solidFill>
                  <a:srgbClr val="FF0000"/>
                </a:solidFill>
              </a:rPr>
              <a:t>Durée d’ensoleillement 12 heures</a:t>
            </a:r>
            <a:endParaRPr lang="fr-FR" dirty="0">
              <a:solidFill>
                <a:srgbClr val="FF0000"/>
              </a:solidFill>
            </a:endParaRPr>
          </a:p>
        </p:txBody>
      </p:sp>
      <p:sp>
        <p:nvSpPr>
          <p:cNvPr id="12" name="Ellipse 11"/>
          <p:cNvSpPr/>
          <p:nvPr/>
        </p:nvSpPr>
        <p:spPr>
          <a:xfrm>
            <a:off x="4214810" y="3143248"/>
            <a:ext cx="571504" cy="35719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 name="Rectangle 12"/>
          <p:cNvSpPr/>
          <p:nvPr/>
        </p:nvSpPr>
        <p:spPr>
          <a:xfrm>
            <a:off x="613783" y="567809"/>
            <a:ext cx="4575483" cy="369332"/>
          </a:xfrm>
          <a:prstGeom prst="rect">
            <a:avLst/>
          </a:prstGeom>
        </p:spPr>
        <p:txBody>
          <a:bodyPr wrap="none">
            <a:spAutoFit/>
          </a:bodyPr>
          <a:lstStyle/>
          <a:p>
            <a:pPr lvl="0"/>
            <a:r>
              <a:rPr lang="fr-FR" dirty="0" smtClean="0"/>
              <a:t>1) Donner la durée d’ensoleillement le 21 mars</a:t>
            </a:r>
            <a:endParaRPr lang="fr-FR" dirty="0"/>
          </a:p>
        </p:txBody>
      </p:sp>
      <p:grpSp>
        <p:nvGrpSpPr>
          <p:cNvPr id="17" name="Groupe 16"/>
          <p:cNvGrpSpPr/>
          <p:nvPr/>
        </p:nvGrpSpPr>
        <p:grpSpPr>
          <a:xfrm>
            <a:off x="1142976" y="4929198"/>
            <a:ext cx="1004801" cy="1184523"/>
            <a:chOff x="1142976" y="4929198"/>
            <a:chExt cx="1004801" cy="1184523"/>
          </a:xfrm>
        </p:grpSpPr>
        <p:sp>
          <p:nvSpPr>
            <p:cNvPr id="7" name="Ellipse 6"/>
            <p:cNvSpPr/>
            <p:nvPr/>
          </p:nvSpPr>
          <p:spPr>
            <a:xfrm>
              <a:off x="1142976" y="4929198"/>
              <a:ext cx="571504" cy="357190"/>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4" name="Forme libre 13"/>
            <p:cNvSpPr/>
            <p:nvPr/>
          </p:nvSpPr>
          <p:spPr>
            <a:xfrm>
              <a:off x="1648047" y="5231219"/>
              <a:ext cx="499730" cy="882502"/>
            </a:xfrm>
            <a:custGeom>
              <a:avLst/>
              <a:gdLst>
                <a:gd name="connsiteX0" fmla="*/ 0 w 499730"/>
                <a:gd name="connsiteY0" fmla="*/ 0 h 882502"/>
                <a:gd name="connsiteX1" fmla="*/ 159488 w 499730"/>
                <a:gd name="connsiteY1" fmla="*/ 223283 h 882502"/>
                <a:gd name="connsiteX2" fmla="*/ 318976 w 499730"/>
                <a:gd name="connsiteY2" fmla="*/ 520995 h 882502"/>
                <a:gd name="connsiteX3" fmla="*/ 499730 w 499730"/>
                <a:gd name="connsiteY3" fmla="*/ 882502 h 882502"/>
              </a:gdLst>
              <a:ahLst/>
              <a:cxnLst>
                <a:cxn ang="0">
                  <a:pos x="connsiteX0" y="connsiteY0"/>
                </a:cxn>
                <a:cxn ang="0">
                  <a:pos x="connsiteX1" y="connsiteY1"/>
                </a:cxn>
                <a:cxn ang="0">
                  <a:pos x="connsiteX2" y="connsiteY2"/>
                </a:cxn>
                <a:cxn ang="0">
                  <a:pos x="connsiteX3" y="connsiteY3"/>
                </a:cxn>
              </a:cxnLst>
              <a:rect l="l" t="t" r="r" b="b"/>
              <a:pathLst>
                <a:path w="499730" h="882502">
                  <a:moveTo>
                    <a:pt x="0" y="0"/>
                  </a:moveTo>
                  <a:cubicBezTo>
                    <a:pt x="53162" y="68225"/>
                    <a:pt x="106325" y="136451"/>
                    <a:pt x="159488" y="223283"/>
                  </a:cubicBezTo>
                  <a:cubicBezTo>
                    <a:pt x="212651" y="310115"/>
                    <a:pt x="262269" y="411125"/>
                    <a:pt x="318976" y="520995"/>
                  </a:cubicBezTo>
                  <a:cubicBezTo>
                    <a:pt x="375683" y="630865"/>
                    <a:pt x="437706" y="756683"/>
                    <a:pt x="499730" y="882502"/>
                  </a:cubicBez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grpSp>
      <p:grpSp>
        <p:nvGrpSpPr>
          <p:cNvPr id="18" name="Groupe 17"/>
          <p:cNvGrpSpPr/>
          <p:nvPr/>
        </p:nvGrpSpPr>
        <p:grpSpPr>
          <a:xfrm>
            <a:off x="7187609" y="4929198"/>
            <a:ext cx="956291" cy="1195155"/>
            <a:chOff x="7187609" y="4929198"/>
            <a:chExt cx="956291" cy="1195155"/>
          </a:xfrm>
        </p:grpSpPr>
        <p:sp>
          <p:nvSpPr>
            <p:cNvPr id="8" name="Ellipse 7"/>
            <p:cNvSpPr/>
            <p:nvPr/>
          </p:nvSpPr>
          <p:spPr>
            <a:xfrm>
              <a:off x="7572396" y="4929198"/>
              <a:ext cx="571504" cy="357190"/>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6" name="Forme libre 15"/>
            <p:cNvSpPr/>
            <p:nvPr/>
          </p:nvSpPr>
          <p:spPr>
            <a:xfrm>
              <a:off x="7187609" y="5273749"/>
              <a:ext cx="478465" cy="850604"/>
            </a:xfrm>
            <a:custGeom>
              <a:avLst/>
              <a:gdLst>
                <a:gd name="connsiteX0" fmla="*/ 0 w 478465"/>
                <a:gd name="connsiteY0" fmla="*/ 850604 h 850604"/>
                <a:gd name="connsiteX1" fmla="*/ 233917 w 478465"/>
                <a:gd name="connsiteY1" fmla="*/ 425302 h 850604"/>
                <a:gd name="connsiteX2" fmla="*/ 478465 w 478465"/>
                <a:gd name="connsiteY2" fmla="*/ 0 h 850604"/>
              </a:gdLst>
              <a:ahLst/>
              <a:cxnLst>
                <a:cxn ang="0">
                  <a:pos x="connsiteX0" y="connsiteY0"/>
                </a:cxn>
                <a:cxn ang="0">
                  <a:pos x="connsiteX1" y="connsiteY1"/>
                </a:cxn>
                <a:cxn ang="0">
                  <a:pos x="connsiteX2" y="connsiteY2"/>
                </a:cxn>
              </a:cxnLst>
              <a:rect l="l" t="t" r="r" b="b"/>
              <a:pathLst>
                <a:path w="478465" h="850604">
                  <a:moveTo>
                    <a:pt x="0" y="850604"/>
                  </a:moveTo>
                  <a:cubicBezTo>
                    <a:pt x="77086" y="708836"/>
                    <a:pt x="154173" y="567069"/>
                    <a:pt x="233917" y="425302"/>
                  </a:cubicBezTo>
                  <a:cubicBezTo>
                    <a:pt x="313661" y="283535"/>
                    <a:pt x="396063" y="141767"/>
                    <a:pt x="478465" y="0"/>
                  </a:cubicBez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grpSp>
      <p:sp>
        <p:nvSpPr>
          <p:cNvPr id="38" name="Rectangle 29"/>
          <p:cNvSpPr txBox="1">
            <a:spLocks noChangeArrowheads="1"/>
          </p:cNvSpPr>
          <p:nvPr/>
        </p:nvSpPr>
        <p:spPr>
          <a:xfrm>
            <a:off x="418695" y="143688"/>
            <a:ext cx="3355863" cy="417513"/>
          </a:xfrm>
          <a:prstGeom prst="rect">
            <a:avLst/>
          </a:prstGeom>
          <a:solidFill>
            <a:schemeClr val="bg1">
              <a:lumMod val="65000"/>
            </a:schemeClr>
          </a:solidFill>
          <a:ln/>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4. Repérage du soleil</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down)">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
          <p:cNvPicPr>
            <a:picLocks noChangeAspect="1" noChangeArrowheads="1"/>
          </p:cNvPicPr>
          <p:nvPr/>
        </p:nvPicPr>
        <p:blipFill>
          <a:blip r:embed="rId3"/>
          <a:srcRect/>
          <a:stretch>
            <a:fillRect/>
          </a:stretch>
        </p:blipFill>
        <p:spPr bwMode="auto">
          <a:xfrm>
            <a:off x="-117475" y="42863"/>
            <a:ext cx="9380538" cy="6770687"/>
          </a:xfrm>
          <a:prstGeom prst="rect">
            <a:avLst/>
          </a:prstGeom>
          <a:noFill/>
          <a:ln w="9525">
            <a:noFill/>
            <a:miter lim="800000"/>
            <a:headEnd/>
            <a:tailEnd/>
          </a:ln>
          <a:effectLst/>
        </p:spPr>
      </p:pic>
      <p:sp>
        <p:nvSpPr>
          <p:cNvPr id="9" name="ZoneTexte 8"/>
          <p:cNvSpPr txBox="1"/>
          <p:nvPr/>
        </p:nvSpPr>
        <p:spPr>
          <a:xfrm>
            <a:off x="7160284" y="1817653"/>
            <a:ext cx="1448217" cy="646331"/>
          </a:xfrm>
          <a:prstGeom prst="rect">
            <a:avLst/>
          </a:prstGeom>
          <a:solidFill>
            <a:schemeClr val="bg1"/>
          </a:solidFill>
        </p:spPr>
        <p:txBody>
          <a:bodyPr wrap="none" rtlCol="0">
            <a:spAutoFit/>
          </a:bodyPr>
          <a:lstStyle/>
          <a:p>
            <a:r>
              <a:rPr lang="fr-FR" b="1" dirty="0" smtClean="0">
                <a:solidFill>
                  <a:srgbClr val="FF0000"/>
                </a:solidFill>
              </a:rPr>
              <a:t>Hauteur : 64°</a:t>
            </a:r>
          </a:p>
          <a:p>
            <a:r>
              <a:rPr lang="fr-FR" b="1" dirty="0" smtClean="0">
                <a:solidFill>
                  <a:srgbClr val="FF0000"/>
                </a:solidFill>
              </a:rPr>
              <a:t>Azimut : 146°</a:t>
            </a:r>
            <a:endParaRPr lang="fr-FR" b="1" dirty="0">
              <a:solidFill>
                <a:srgbClr val="FF0000"/>
              </a:solidFill>
            </a:endParaRPr>
          </a:p>
        </p:txBody>
      </p:sp>
      <p:sp>
        <p:nvSpPr>
          <p:cNvPr id="11" name="Ellipse 10"/>
          <p:cNvSpPr/>
          <p:nvPr/>
        </p:nvSpPr>
        <p:spPr>
          <a:xfrm>
            <a:off x="3686173" y="2438381"/>
            <a:ext cx="71438" cy="714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 name="Forme libre 9"/>
          <p:cNvSpPr/>
          <p:nvPr/>
        </p:nvSpPr>
        <p:spPr>
          <a:xfrm>
            <a:off x="1351722" y="2286000"/>
            <a:ext cx="6609521" cy="3836504"/>
          </a:xfrm>
          <a:custGeom>
            <a:avLst/>
            <a:gdLst>
              <a:gd name="connsiteX0" fmla="*/ 0 w 6609521"/>
              <a:gd name="connsiteY0" fmla="*/ 3836504 h 3836504"/>
              <a:gd name="connsiteX1" fmla="*/ 397565 w 6609521"/>
              <a:gd name="connsiteY1" fmla="*/ 3061252 h 3836504"/>
              <a:gd name="connsiteX2" fmla="*/ 646043 w 6609521"/>
              <a:gd name="connsiteY2" fmla="*/ 2445026 h 3836504"/>
              <a:gd name="connsiteX3" fmla="*/ 934278 w 6609521"/>
              <a:gd name="connsiteY3" fmla="*/ 1818861 h 3836504"/>
              <a:gd name="connsiteX4" fmla="*/ 1272208 w 6609521"/>
              <a:gd name="connsiteY4" fmla="*/ 1192696 h 3836504"/>
              <a:gd name="connsiteX5" fmla="*/ 1709530 w 6609521"/>
              <a:gd name="connsiteY5" fmla="*/ 646043 h 3836504"/>
              <a:gd name="connsiteX6" fmla="*/ 2385391 w 6609521"/>
              <a:gd name="connsiteY6" fmla="*/ 178904 h 3836504"/>
              <a:gd name="connsiteX7" fmla="*/ 2902226 w 6609521"/>
              <a:gd name="connsiteY7" fmla="*/ 29817 h 3836504"/>
              <a:gd name="connsiteX8" fmla="*/ 3319669 w 6609521"/>
              <a:gd name="connsiteY8" fmla="*/ 0 h 3836504"/>
              <a:gd name="connsiteX9" fmla="*/ 3747052 w 6609521"/>
              <a:gd name="connsiteY9" fmla="*/ 29817 h 3836504"/>
              <a:gd name="connsiteX10" fmla="*/ 4253948 w 6609521"/>
              <a:gd name="connsiteY10" fmla="*/ 178904 h 3836504"/>
              <a:gd name="connsiteX11" fmla="*/ 4909930 w 6609521"/>
              <a:gd name="connsiteY11" fmla="*/ 636104 h 3836504"/>
              <a:gd name="connsiteX12" fmla="*/ 5357191 w 6609521"/>
              <a:gd name="connsiteY12" fmla="*/ 1202635 h 3836504"/>
              <a:gd name="connsiteX13" fmla="*/ 5705061 w 6609521"/>
              <a:gd name="connsiteY13" fmla="*/ 1828800 h 3836504"/>
              <a:gd name="connsiteX14" fmla="*/ 5983356 w 6609521"/>
              <a:gd name="connsiteY14" fmla="*/ 2454965 h 3836504"/>
              <a:gd name="connsiteX15" fmla="*/ 6261652 w 6609521"/>
              <a:gd name="connsiteY15" fmla="*/ 3071191 h 3836504"/>
              <a:gd name="connsiteX16" fmla="*/ 6520069 w 6609521"/>
              <a:gd name="connsiteY16" fmla="*/ 3657600 h 3836504"/>
              <a:gd name="connsiteX17" fmla="*/ 6609521 w 6609521"/>
              <a:gd name="connsiteY17" fmla="*/ 3826565 h 3836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609521" h="3836504">
                <a:moveTo>
                  <a:pt x="0" y="3836504"/>
                </a:moveTo>
                <a:cubicBezTo>
                  <a:pt x="144945" y="3564834"/>
                  <a:pt x="289891" y="3293165"/>
                  <a:pt x="397565" y="3061252"/>
                </a:cubicBezTo>
                <a:cubicBezTo>
                  <a:pt x="505239" y="2829339"/>
                  <a:pt x="556591" y="2652091"/>
                  <a:pt x="646043" y="2445026"/>
                </a:cubicBezTo>
                <a:cubicBezTo>
                  <a:pt x="735495" y="2237961"/>
                  <a:pt x="829917" y="2027583"/>
                  <a:pt x="934278" y="1818861"/>
                </a:cubicBezTo>
                <a:cubicBezTo>
                  <a:pt x="1038639" y="1610139"/>
                  <a:pt x="1142999" y="1388166"/>
                  <a:pt x="1272208" y="1192696"/>
                </a:cubicBezTo>
                <a:cubicBezTo>
                  <a:pt x="1401417" y="997226"/>
                  <a:pt x="1524000" y="815008"/>
                  <a:pt x="1709530" y="646043"/>
                </a:cubicBezTo>
                <a:cubicBezTo>
                  <a:pt x="1895060" y="477078"/>
                  <a:pt x="2186608" y="281608"/>
                  <a:pt x="2385391" y="178904"/>
                </a:cubicBezTo>
                <a:cubicBezTo>
                  <a:pt x="2584174" y="76200"/>
                  <a:pt x="2746513" y="59634"/>
                  <a:pt x="2902226" y="29817"/>
                </a:cubicBezTo>
                <a:cubicBezTo>
                  <a:pt x="3057939" y="0"/>
                  <a:pt x="3178865" y="0"/>
                  <a:pt x="3319669" y="0"/>
                </a:cubicBezTo>
                <a:cubicBezTo>
                  <a:pt x="3460473" y="0"/>
                  <a:pt x="3591339" y="0"/>
                  <a:pt x="3747052" y="29817"/>
                </a:cubicBezTo>
                <a:cubicBezTo>
                  <a:pt x="3902765" y="59634"/>
                  <a:pt x="4060135" y="77856"/>
                  <a:pt x="4253948" y="178904"/>
                </a:cubicBezTo>
                <a:cubicBezTo>
                  <a:pt x="4447761" y="279952"/>
                  <a:pt x="4726056" y="465482"/>
                  <a:pt x="4909930" y="636104"/>
                </a:cubicBezTo>
                <a:cubicBezTo>
                  <a:pt x="5093804" y="806726"/>
                  <a:pt x="5224669" y="1003852"/>
                  <a:pt x="5357191" y="1202635"/>
                </a:cubicBezTo>
                <a:cubicBezTo>
                  <a:pt x="5489713" y="1401418"/>
                  <a:pt x="5600700" y="1620078"/>
                  <a:pt x="5705061" y="1828800"/>
                </a:cubicBezTo>
                <a:cubicBezTo>
                  <a:pt x="5809422" y="2037522"/>
                  <a:pt x="5890591" y="2247900"/>
                  <a:pt x="5983356" y="2454965"/>
                </a:cubicBezTo>
                <a:cubicBezTo>
                  <a:pt x="6076121" y="2662030"/>
                  <a:pt x="6172200" y="2870752"/>
                  <a:pt x="6261652" y="3071191"/>
                </a:cubicBezTo>
                <a:cubicBezTo>
                  <a:pt x="6351104" y="3271630"/>
                  <a:pt x="6462091" y="3531704"/>
                  <a:pt x="6520069" y="3657600"/>
                </a:cubicBezTo>
                <a:cubicBezTo>
                  <a:pt x="6578047" y="3783496"/>
                  <a:pt x="6538291" y="3750365"/>
                  <a:pt x="6609521" y="382656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14" name="Ellipse 13"/>
          <p:cNvSpPr/>
          <p:nvPr/>
        </p:nvSpPr>
        <p:spPr>
          <a:xfrm>
            <a:off x="4572000" y="2214554"/>
            <a:ext cx="571504" cy="35719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Ellipse 14"/>
          <p:cNvSpPr/>
          <p:nvPr/>
        </p:nvSpPr>
        <p:spPr>
          <a:xfrm>
            <a:off x="3214678" y="2000240"/>
            <a:ext cx="571504" cy="357190"/>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20" name="Connecteur droit 19"/>
          <p:cNvCxnSpPr/>
          <p:nvPr/>
        </p:nvCxnSpPr>
        <p:spPr>
          <a:xfrm>
            <a:off x="428596" y="2478840"/>
            <a:ext cx="3321867" cy="1588"/>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p:nvCxnSpPr>
        <p:spPr>
          <a:xfrm rot="5400000">
            <a:off x="1916096" y="4312449"/>
            <a:ext cx="3643338" cy="1588"/>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25" name="ZoneTexte 24"/>
          <p:cNvSpPr txBox="1"/>
          <p:nvPr/>
        </p:nvSpPr>
        <p:spPr>
          <a:xfrm>
            <a:off x="0" y="2305050"/>
            <a:ext cx="497252" cy="369332"/>
          </a:xfrm>
          <a:prstGeom prst="rect">
            <a:avLst/>
          </a:prstGeom>
          <a:noFill/>
        </p:spPr>
        <p:txBody>
          <a:bodyPr wrap="none" rtlCol="0">
            <a:spAutoFit/>
          </a:bodyPr>
          <a:lstStyle/>
          <a:p>
            <a:r>
              <a:rPr lang="fr-FR" b="1" dirty="0" smtClean="0">
                <a:solidFill>
                  <a:schemeClr val="tx2">
                    <a:lumMod val="75000"/>
                  </a:schemeClr>
                </a:solidFill>
              </a:rPr>
              <a:t>64°</a:t>
            </a:r>
            <a:endParaRPr lang="fr-FR" b="1" dirty="0">
              <a:solidFill>
                <a:schemeClr val="tx2">
                  <a:lumMod val="75000"/>
                </a:schemeClr>
              </a:solidFill>
            </a:endParaRPr>
          </a:p>
        </p:txBody>
      </p:sp>
      <p:sp>
        <p:nvSpPr>
          <p:cNvPr id="26" name="ZoneTexte 25"/>
          <p:cNvSpPr txBox="1"/>
          <p:nvPr/>
        </p:nvSpPr>
        <p:spPr>
          <a:xfrm>
            <a:off x="3467100" y="6372225"/>
            <a:ext cx="614271" cy="369332"/>
          </a:xfrm>
          <a:prstGeom prst="rect">
            <a:avLst/>
          </a:prstGeom>
          <a:noFill/>
        </p:spPr>
        <p:txBody>
          <a:bodyPr wrap="none" rtlCol="0">
            <a:spAutoFit/>
          </a:bodyPr>
          <a:lstStyle/>
          <a:p>
            <a:r>
              <a:rPr lang="fr-FR" b="1" dirty="0" smtClean="0">
                <a:solidFill>
                  <a:schemeClr val="tx2">
                    <a:lumMod val="75000"/>
                  </a:schemeClr>
                </a:solidFill>
              </a:rPr>
              <a:t>146°</a:t>
            </a:r>
            <a:endParaRPr lang="fr-FR" b="1" dirty="0">
              <a:solidFill>
                <a:schemeClr val="tx2">
                  <a:lumMod val="75000"/>
                </a:schemeClr>
              </a:solidFill>
            </a:endParaRPr>
          </a:p>
        </p:txBody>
      </p:sp>
      <p:sp>
        <p:nvSpPr>
          <p:cNvPr id="28" name="Forme libre 27"/>
          <p:cNvSpPr/>
          <p:nvPr/>
        </p:nvSpPr>
        <p:spPr>
          <a:xfrm>
            <a:off x="3627912" y="2297875"/>
            <a:ext cx="623454" cy="2553195"/>
          </a:xfrm>
          <a:custGeom>
            <a:avLst/>
            <a:gdLst>
              <a:gd name="connsiteX0" fmla="*/ 0 w 623454"/>
              <a:gd name="connsiteY0" fmla="*/ 0 h 2553195"/>
              <a:gd name="connsiteX1" fmla="*/ 213756 w 623454"/>
              <a:gd name="connsiteY1" fmla="*/ 403761 h 2553195"/>
              <a:gd name="connsiteX2" fmla="*/ 320633 w 623454"/>
              <a:gd name="connsiteY2" fmla="*/ 736270 h 2553195"/>
              <a:gd name="connsiteX3" fmla="*/ 445324 w 623454"/>
              <a:gd name="connsiteY3" fmla="*/ 1282535 h 2553195"/>
              <a:gd name="connsiteX4" fmla="*/ 546265 w 623454"/>
              <a:gd name="connsiteY4" fmla="*/ 1882239 h 2553195"/>
              <a:gd name="connsiteX5" fmla="*/ 623454 w 623454"/>
              <a:gd name="connsiteY5" fmla="*/ 2553195 h 2553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3454" h="2553195">
                <a:moveTo>
                  <a:pt x="0" y="0"/>
                </a:moveTo>
                <a:cubicBezTo>
                  <a:pt x="80158" y="140524"/>
                  <a:pt x="160317" y="281049"/>
                  <a:pt x="213756" y="403761"/>
                </a:cubicBezTo>
                <a:cubicBezTo>
                  <a:pt x="267195" y="526473"/>
                  <a:pt x="282038" y="589808"/>
                  <a:pt x="320633" y="736270"/>
                </a:cubicBezTo>
                <a:cubicBezTo>
                  <a:pt x="359228" y="882732"/>
                  <a:pt x="407719" y="1091540"/>
                  <a:pt x="445324" y="1282535"/>
                </a:cubicBezTo>
                <a:cubicBezTo>
                  <a:pt x="482929" y="1473530"/>
                  <a:pt x="516577" y="1670462"/>
                  <a:pt x="546265" y="1882239"/>
                </a:cubicBezTo>
                <a:cubicBezTo>
                  <a:pt x="575953" y="2094016"/>
                  <a:pt x="599703" y="2323605"/>
                  <a:pt x="623454" y="2553195"/>
                </a:cubicBez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32" name="Rectangle 31"/>
          <p:cNvSpPr/>
          <p:nvPr/>
        </p:nvSpPr>
        <p:spPr>
          <a:xfrm>
            <a:off x="2996588" y="0"/>
            <a:ext cx="3205908" cy="8372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Rectangle 93"/>
          <p:cNvSpPr>
            <a:spLocks noGrp="1" noChangeArrowheads="1"/>
          </p:cNvSpPr>
          <p:nvPr>
            <p:ph type="title"/>
          </p:nvPr>
        </p:nvSpPr>
        <p:spPr>
          <a:xfrm>
            <a:off x="5062350" y="6511465"/>
            <a:ext cx="4257922" cy="291450"/>
          </a:xfrm>
          <a:solidFill>
            <a:schemeClr val="bg1"/>
          </a:solidFill>
          <a:ln/>
        </p:spPr>
        <p:txBody>
          <a:bodyPr>
            <a:noAutofit/>
          </a:bodyPr>
          <a:lstStyle/>
          <a:p>
            <a:pPr algn="l"/>
            <a:r>
              <a:rPr lang="fr-FR" sz="1600" b="1" dirty="0" smtClean="0">
                <a:solidFill>
                  <a:schemeClr val="accent1">
                    <a:lumMod val="50000"/>
                  </a:schemeClr>
                </a:solidFill>
              </a:rPr>
              <a:t>Trajectoire du soleil (Perpignan, Latitude = 43°)</a:t>
            </a:r>
            <a:endParaRPr lang="fr-FR" sz="1600" b="1" dirty="0">
              <a:solidFill>
                <a:schemeClr val="accent1">
                  <a:lumMod val="50000"/>
                </a:schemeClr>
              </a:solidFill>
            </a:endParaRPr>
          </a:p>
        </p:txBody>
      </p:sp>
      <p:sp>
        <p:nvSpPr>
          <p:cNvPr id="34" name="Rectangle 29"/>
          <p:cNvSpPr txBox="1">
            <a:spLocks noChangeArrowheads="1"/>
          </p:cNvSpPr>
          <p:nvPr/>
        </p:nvSpPr>
        <p:spPr>
          <a:xfrm>
            <a:off x="418695" y="143688"/>
            <a:ext cx="3355863" cy="417513"/>
          </a:xfrm>
          <a:prstGeom prst="rect">
            <a:avLst/>
          </a:prstGeom>
          <a:solidFill>
            <a:schemeClr val="bg1">
              <a:lumMod val="65000"/>
            </a:schemeClr>
          </a:solidFill>
          <a:ln/>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4. Repérage du soleil</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27" name="Rectangle 26"/>
          <p:cNvSpPr/>
          <p:nvPr/>
        </p:nvSpPr>
        <p:spPr>
          <a:xfrm>
            <a:off x="476250" y="572185"/>
            <a:ext cx="8496300" cy="369332"/>
          </a:xfrm>
          <a:prstGeom prst="rect">
            <a:avLst/>
          </a:prstGeom>
        </p:spPr>
        <p:txBody>
          <a:bodyPr wrap="square">
            <a:spAutoFit/>
          </a:bodyPr>
          <a:lstStyle/>
          <a:p>
            <a:r>
              <a:rPr lang="fr-FR" dirty="0" smtClean="0"/>
              <a:t>2) Donner la hauteur et l’azimut du soleil le 23 juillet à 11 heures.</a:t>
            </a:r>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down)">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down)">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down)">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right)">
                                      <p:cBhvr>
                                        <p:cTn id="32" dur="500"/>
                                        <p:tgtEl>
                                          <p:spTgt spid="20"/>
                                        </p:tgtEl>
                                      </p:cBhvr>
                                    </p:animEffect>
                                  </p:childTnLst>
                                </p:cTn>
                              </p:par>
                            </p:childTnLst>
                          </p:cTn>
                        </p:par>
                        <p:par>
                          <p:cTn id="33" fill="hold">
                            <p:stCondLst>
                              <p:cond delay="500"/>
                            </p:stCondLst>
                            <p:childTnLst>
                              <p:par>
                                <p:cTn id="34" presetID="22" presetClass="entr" presetSubtype="4"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down)">
                                      <p:cBhvr>
                                        <p:cTn id="36" dur="500"/>
                                        <p:tgtEl>
                                          <p:spTgt spid="25"/>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nodeType="click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ipe(up)">
                                      <p:cBhvr>
                                        <p:cTn id="41" dur="500"/>
                                        <p:tgtEl>
                                          <p:spTgt spid="24"/>
                                        </p:tgtEl>
                                      </p:cBhvr>
                                    </p:animEffect>
                                  </p:childTnLst>
                                </p:cTn>
                              </p:par>
                            </p:childTnLst>
                          </p:cTn>
                        </p:par>
                        <p:par>
                          <p:cTn id="42" fill="hold">
                            <p:stCondLst>
                              <p:cond delay="500"/>
                            </p:stCondLst>
                            <p:childTnLst>
                              <p:par>
                                <p:cTn id="43" presetID="22" presetClass="entr" presetSubtype="4"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wipe(down)">
                                      <p:cBhvr>
                                        <p:cTn id="45" dur="500"/>
                                        <p:tgtEl>
                                          <p:spTgt spid="26"/>
                                        </p:tgtEl>
                                      </p:cBhvr>
                                    </p:animEffect>
                                  </p:childTnLst>
                                </p:cTn>
                              </p:par>
                            </p:childTnLst>
                          </p:cTn>
                        </p:par>
                        <p:par>
                          <p:cTn id="46" fill="hold">
                            <p:stCondLst>
                              <p:cond delay="1000"/>
                            </p:stCondLst>
                            <p:childTnLst>
                              <p:par>
                                <p:cTn id="47" presetID="22" presetClass="entr" presetSubtype="8"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wipe(left)">
                                      <p:cBhvr>
                                        <p:cTn id="4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P spid="14" grpId="0" animBg="1"/>
      <p:bldP spid="15" grpId="0" animBg="1"/>
      <p:bldP spid="25" grpId="0"/>
      <p:bldP spid="26" grpId="0"/>
      <p:bldP spid="2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9" name="Groupe 128"/>
          <p:cNvGrpSpPr/>
          <p:nvPr/>
        </p:nvGrpSpPr>
        <p:grpSpPr>
          <a:xfrm>
            <a:off x="10887" y="120650"/>
            <a:ext cx="9144000" cy="6737350"/>
            <a:chOff x="10887" y="120650"/>
            <a:chExt cx="9144000" cy="6737350"/>
          </a:xfrm>
        </p:grpSpPr>
        <p:grpSp>
          <p:nvGrpSpPr>
            <p:cNvPr id="130" name="Group 20"/>
            <p:cNvGrpSpPr>
              <a:grpSpLocks/>
            </p:cNvGrpSpPr>
            <p:nvPr/>
          </p:nvGrpSpPr>
          <p:grpSpPr bwMode="auto">
            <a:xfrm>
              <a:off x="3762374" y="533400"/>
              <a:ext cx="4772027" cy="5064126"/>
              <a:chOff x="2370" y="336"/>
              <a:chExt cx="3006" cy="3190"/>
            </a:xfrm>
          </p:grpSpPr>
          <p:sp>
            <p:nvSpPr>
              <p:cNvPr id="136"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137"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138"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139"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140"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141" name="Group 26"/>
              <p:cNvGrpSpPr>
                <a:grpSpLocks/>
              </p:cNvGrpSpPr>
              <p:nvPr/>
            </p:nvGrpSpPr>
            <p:grpSpPr bwMode="auto">
              <a:xfrm>
                <a:off x="4005" y="1289"/>
                <a:ext cx="402" cy="1200"/>
                <a:chOff x="4005" y="1289"/>
                <a:chExt cx="402" cy="1200"/>
              </a:xfrm>
            </p:grpSpPr>
            <p:sp>
              <p:nvSpPr>
                <p:cNvPr id="143"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144"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145"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146"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142"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131"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132" name="Connecteur droit 13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33"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134"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135" name="Connecteur droit 134"/>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77917" name="Rectangle 93"/>
          <p:cNvSpPr>
            <a:spLocks noGrp="1" noChangeArrowheads="1"/>
          </p:cNvSpPr>
          <p:nvPr>
            <p:ph type="title"/>
          </p:nvPr>
        </p:nvSpPr>
        <p:spPr>
          <a:xfrm>
            <a:off x="468313" y="187289"/>
            <a:ext cx="2506241" cy="451692"/>
          </a:xfrm>
          <a:solidFill>
            <a:schemeClr val="bg1">
              <a:lumMod val="65000"/>
            </a:schemeClr>
          </a:solidFill>
          <a:ln/>
        </p:spPr>
        <p:txBody>
          <a:bodyPr>
            <a:noAutofit/>
          </a:bodyPr>
          <a:lstStyle/>
          <a:p>
            <a:pPr algn="l"/>
            <a:r>
              <a:rPr lang="fr-FR" sz="2800" b="1" dirty="0" smtClean="0">
                <a:solidFill>
                  <a:schemeClr val="bg1"/>
                </a:solidFill>
              </a:rPr>
              <a:t>5. Les </a:t>
            </a:r>
            <a:r>
              <a:rPr lang="fr-FR" sz="2800" b="1" dirty="0">
                <a:solidFill>
                  <a:schemeClr val="bg1"/>
                </a:solidFill>
              </a:rPr>
              <a:t>masques</a:t>
            </a:r>
          </a:p>
        </p:txBody>
      </p:sp>
      <p:grpSp>
        <p:nvGrpSpPr>
          <p:cNvPr id="115" name="Groupe 114"/>
          <p:cNvGrpSpPr/>
          <p:nvPr/>
        </p:nvGrpSpPr>
        <p:grpSpPr>
          <a:xfrm>
            <a:off x="157934" y="812219"/>
            <a:ext cx="4541620" cy="1966729"/>
            <a:chOff x="377456" y="820479"/>
            <a:chExt cx="4050821" cy="1754188"/>
          </a:xfrm>
        </p:grpSpPr>
        <p:sp>
          <p:nvSpPr>
            <p:cNvPr id="77826" name="Rectangle 2"/>
            <p:cNvSpPr>
              <a:spLocks noChangeArrowheads="1"/>
            </p:cNvSpPr>
            <p:nvPr/>
          </p:nvSpPr>
          <p:spPr bwMode="auto">
            <a:xfrm>
              <a:off x="377456" y="820479"/>
              <a:ext cx="4038600" cy="1600200"/>
            </a:xfrm>
            <a:prstGeom prst="rect">
              <a:avLst/>
            </a:prstGeom>
            <a:gradFill rotWithShape="0">
              <a:gsLst>
                <a:gs pos="0">
                  <a:schemeClr val="bg1"/>
                </a:gs>
                <a:gs pos="50000">
                  <a:schemeClr val="hlink"/>
                </a:gs>
                <a:gs pos="100000">
                  <a:schemeClr val="bg1"/>
                </a:gs>
              </a:gsLst>
              <a:lin ang="5400000" scaled="1"/>
            </a:gradFill>
            <a:ln w="9525">
              <a:noFill/>
              <a:miter lim="800000"/>
              <a:headEnd/>
              <a:tailEnd/>
            </a:ln>
            <a:effectLst/>
          </p:spPr>
          <p:txBody>
            <a:bodyPr wrap="none" anchor="ctr"/>
            <a:lstStyle/>
            <a:p>
              <a:endParaRPr lang="fr-FR" dirty="0"/>
            </a:p>
          </p:txBody>
        </p:sp>
        <p:sp>
          <p:nvSpPr>
            <p:cNvPr id="77827" name="Oval 3"/>
            <p:cNvSpPr>
              <a:spLocks noChangeArrowheads="1"/>
            </p:cNvSpPr>
            <p:nvPr/>
          </p:nvSpPr>
          <p:spPr bwMode="auto">
            <a:xfrm>
              <a:off x="3437677" y="1290379"/>
              <a:ext cx="274637" cy="276225"/>
            </a:xfrm>
            <a:prstGeom prst="ellipse">
              <a:avLst/>
            </a:prstGeom>
            <a:solidFill>
              <a:srgbClr val="FFFF00"/>
            </a:solidFill>
            <a:ln w="12700">
              <a:solidFill>
                <a:schemeClr val="tx1"/>
              </a:solidFill>
              <a:round/>
              <a:headEnd/>
              <a:tailEnd/>
            </a:ln>
            <a:effectLst/>
          </p:spPr>
          <p:txBody>
            <a:bodyPr wrap="none" anchor="ctr"/>
            <a:lstStyle/>
            <a:p>
              <a:endParaRPr lang="fr-FR" dirty="0"/>
            </a:p>
          </p:txBody>
        </p:sp>
        <p:sp>
          <p:nvSpPr>
            <p:cNvPr id="77828" name="Freeform 4"/>
            <p:cNvSpPr>
              <a:spLocks/>
            </p:cNvSpPr>
            <p:nvPr/>
          </p:nvSpPr>
          <p:spPr bwMode="auto">
            <a:xfrm>
              <a:off x="464289" y="1201479"/>
              <a:ext cx="3963988" cy="1373188"/>
            </a:xfrm>
            <a:custGeom>
              <a:avLst/>
              <a:gdLst/>
              <a:ahLst/>
              <a:cxnLst>
                <a:cxn ang="0">
                  <a:pos x="0" y="748"/>
                </a:cxn>
                <a:cxn ang="0">
                  <a:pos x="195" y="288"/>
                </a:cxn>
                <a:cxn ang="0">
                  <a:pos x="342" y="460"/>
                </a:cxn>
                <a:cxn ang="0">
                  <a:pos x="538" y="518"/>
                </a:cxn>
                <a:cxn ang="0">
                  <a:pos x="587" y="345"/>
                </a:cxn>
                <a:cxn ang="0">
                  <a:pos x="783" y="0"/>
                </a:cxn>
                <a:cxn ang="0">
                  <a:pos x="1076" y="0"/>
                </a:cxn>
                <a:cxn ang="0">
                  <a:pos x="1174" y="230"/>
                </a:cxn>
                <a:cxn ang="0">
                  <a:pos x="1468" y="403"/>
                </a:cxn>
                <a:cxn ang="0">
                  <a:pos x="1761" y="518"/>
                </a:cxn>
                <a:cxn ang="0">
                  <a:pos x="2006" y="460"/>
                </a:cxn>
                <a:cxn ang="0">
                  <a:pos x="2104" y="633"/>
                </a:cxn>
                <a:cxn ang="0">
                  <a:pos x="2447" y="403"/>
                </a:cxn>
                <a:cxn ang="0">
                  <a:pos x="2447" y="864"/>
                </a:cxn>
                <a:cxn ang="0">
                  <a:pos x="2496" y="864"/>
                </a:cxn>
              </a:cxnLst>
              <a:rect l="0" t="0" r="r" b="b"/>
              <a:pathLst>
                <a:path w="2497" h="865">
                  <a:moveTo>
                    <a:pt x="0" y="748"/>
                  </a:moveTo>
                  <a:lnTo>
                    <a:pt x="195" y="288"/>
                  </a:lnTo>
                  <a:lnTo>
                    <a:pt x="342" y="460"/>
                  </a:lnTo>
                  <a:lnTo>
                    <a:pt x="538" y="518"/>
                  </a:lnTo>
                  <a:lnTo>
                    <a:pt x="587" y="345"/>
                  </a:lnTo>
                  <a:lnTo>
                    <a:pt x="783" y="0"/>
                  </a:lnTo>
                  <a:lnTo>
                    <a:pt x="1076" y="0"/>
                  </a:lnTo>
                  <a:lnTo>
                    <a:pt x="1174" y="230"/>
                  </a:lnTo>
                  <a:lnTo>
                    <a:pt x="1468" y="403"/>
                  </a:lnTo>
                  <a:lnTo>
                    <a:pt x="1761" y="518"/>
                  </a:lnTo>
                  <a:lnTo>
                    <a:pt x="2006" y="460"/>
                  </a:lnTo>
                  <a:lnTo>
                    <a:pt x="2104" y="633"/>
                  </a:lnTo>
                  <a:lnTo>
                    <a:pt x="2447" y="403"/>
                  </a:lnTo>
                  <a:lnTo>
                    <a:pt x="2447" y="864"/>
                  </a:lnTo>
                  <a:lnTo>
                    <a:pt x="2496" y="864"/>
                  </a:lnTo>
                </a:path>
              </a:pathLst>
            </a:custGeom>
            <a:gradFill rotWithShape="0">
              <a:gsLst>
                <a:gs pos="0">
                  <a:schemeClr val="bg1"/>
                </a:gs>
                <a:gs pos="100000">
                  <a:srgbClr val="009900"/>
                </a:gs>
              </a:gsLst>
              <a:lin ang="5400000" scaled="1"/>
            </a:gradFill>
            <a:ln w="12700" cap="rnd" cmpd="sng">
              <a:solidFill>
                <a:schemeClr val="tx1"/>
              </a:solidFill>
              <a:prstDash val="solid"/>
              <a:round/>
              <a:headEnd type="none" w="sm" len="sm"/>
              <a:tailEnd type="none" w="sm" len="sm"/>
            </a:ln>
            <a:effectLst/>
          </p:spPr>
          <p:txBody>
            <a:bodyPr/>
            <a:lstStyle/>
            <a:p>
              <a:endParaRPr lang="fr-FR" dirty="0"/>
            </a:p>
          </p:txBody>
        </p:sp>
      </p:grpSp>
      <p:sp>
        <p:nvSpPr>
          <p:cNvPr id="77829" name="Line 5"/>
          <p:cNvSpPr>
            <a:spLocks noChangeShapeType="1"/>
          </p:cNvSpPr>
          <p:nvPr/>
        </p:nvSpPr>
        <p:spPr bwMode="auto">
          <a:xfrm>
            <a:off x="2158441" y="1241162"/>
            <a:ext cx="681679" cy="2048601"/>
          </a:xfrm>
          <a:prstGeom prst="line">
            <a:avLst/>
          </a:prstGeom>
          <a:noFill/>
          <a:ln w="25400">
            <a:solidFill>
              <a:schemeClr val="tx1"/>
            </a:solidFill>
            <a:round/>
            <a:headEnd type="none" w="sm" len="sm"/>
            <a:tailEnd type="none" w="sm" len="sm"/>
          </a:ln>
          <a:effectLst/>
        </p:spPr>
        <p:txBody>
          <a:bodyPr/>
          <a:lstStyle/>
          <a:p>
            <a:endParaRPr lang="fr-FR" dirty="0"/>
          </a:p>
        </p:txBody>
      </p:sp>
      <p:sp>
        <p:nvSpPr>
          <p:cNvPr id="77833" name="Rectangle 9"/>
          <p:cNvSpPr>
            <a:spLocks noChangeArrowheads="1"/>
          </p:cNvSpPr>
          <p:nvPr/>
        </p:nvSpPr>
        <p:spPr bwMode="auto">
          <a:xfrm>
            <a:off x="1807760" y="3164197"/>
            <a:ext cx="341730" cy="449308"/>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2000" b="1" dirty="0">
                <a:solidFill>
                  <a:srgbClr val="FF0000"/>
                </a:solidFill>
              </a:rPr>
              <a:t>a</a:t>
            </a:r>
          </a:p>
        </p:txBody>
      </p:sp>
      <p:sp>
        <p:nvSpPr>
          <p:cNvPr id="77836" name="Rectangle 12"/>
          <p:cNvSpPr>
            <a:spLocks noChangeArrowheads="1"/>
          </p:cNvSpPr>
          <p:nvPr/>
        </p:nvSpPr>
        <p:spPr bwMode="auto">
          <a:xfrm>
            <a:off x="2196738" y="3551168"/>
            <a:ext cx="768892" cy="339196"/>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600" b="1" dirty="0" smtClean="0"/>
              <a:t>Nord</a:t>
            </a:r>
            <a:endParaRPr lang="fr-FR" sz="1600" b="1" dirty="0"/>
          </a:p>
        </p:txBody>
      </p:sp>
      <p:sp>
        <p:nvSpPr>
          <p:cNvPr id="116" name="Ellipse 115"/>
          <p:cNvSpPr/>
          <p:nvPr/>
        </p:nvSpPr>
        <p:spPr>
          <a:xfrm>
            <a:off x="2097263" y="3025309"/>
            <a:ext cx="1406655" cy="476834"/>
          </a:xfrm>
          <a:prstGeom prst="ellipse">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118" name="Connecteur droit 117"/>
          <p:cNvCxnSpPr>
            <a:stCxn id="77829" idx="0"/>
          </p:cNvCxnSpPr>
          <p:nvPr/>
        </p:nvCxnSpPr>
        <p:spPr>
          <a:xfrm rot="5400000">
            <a:off x="1260475" y="2127349"/>
            <a:ext cx="1784152" cy="1177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Connecteur droit avec flèche 119"/>
          <p:cNvCxnSpPr>
            <a:stCxn id="77829" idx="1"/>
          </p:cNvCxnSpPr>
          <p:nvPr/>
        </p:nvCxnSpPr>
        <p:spPr>
          <a:xfrm rot="16200000" flipH="1" flipV="1">
            <a:off x="2527198" y="3360310"/>
            <a:ext cx="383469" cy="24237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2" name="ZoneTexte 121"/>
          <p:cNvSpPr txBox="1"/>
          <p:nvPr/>
        </p:nvSpPr>
        <p:spPr>
          <a:xfrm>
            <a:off x="1572557" y="2762868"/>
            <a:ext cx="688696" cy="414081"/>
          </a:xfrm>
          <a:prstGeom prst="rect">
            <a:avLst/>
          </a:prstGeom>
          <a:noFill/>
        </p:spPr>
        <p:txBody>
          <a:bodyPr wrap="none" rtlCol="0">
            <a:spAutoFit/>
          </a:bodyPr>
          <a:lstStyle/>
          <a:p>
            <a:r>
              <a:rPr lang="fr-FR" b="1" dirty="0" smtClean="0">
                <a:solidFill>
                  <a:srgbClr val="FF0000"/>
                </a:solidFill>
              </a:rPr>
              <a:t>150°</a:t>
            </a:r>
            <a:endParaRPr lang="fr-FR" b="1" dirty="0">
              <a:solidFill>
                <a:srgbClr val="FF0000"/>
              </a:solidFill>
            </a:endParaRPr>
          </a:p>
        </p:txBody>
      </p:sp>
      <p:sp>
        <p:nvSpPr>
          <p:cNvPr id="123" name="Forme libre 122"/>
          <p:cNvSpPr/>
          <p:nvPr/>
        </p:nvSpPr>
        <p:spPr>
          <a:xfrm>
            <a:off x="2038055" y="3055555"/>
            <a:ext cx="654694" cy="457334"/>
          </a:xfrm>
          <a:custGeom>
            <a:avLst/>
            <a:gdLst>
              <a:gd name="connsiteX0" fmla="*/ 545014 w 545014"/>
              <a:gd name="connsiteY0" fmla="*/ 380717 h 380717"/>
              <a:gd name="connsiteX1" fmla="*/ 324062 w 545014"/>
              <a:gd name="connsiteY1" fmla="*/ 353523 h 380717"/>
              <a:gd name="connsiteX2" fmla="*/ 96312 w 545014"/>
              <a:gd name="connsiteY2" fmla="*/ 278739 h 380717"/>
              <a:gd name="connsiteX3" fmla="*/ 11331 w 545014"/>
              <a:gd name="connsiteY3" fmla="*/ 186959 h 380717"/>
              <a:gd name="connsiteX4" fmla="*/ 28327 w 545014"/>
              <a:gd name="connsiteY4" fmla="*/ 125772 h 380717"/>
              <a:gd name="connsiteX5" fmla="*/ 109909 w 545014"/>
              <a:gd name="connsiteY5" fmla="*/ 54388 h 380717"/>
              <a:gd name="connsiteX6" fmla="*/ 269674 w 545014"/>
              <a:gd name="connsiteY6" fmla="*/ 0 h 380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5014" h="380717">
                <a:moveTo>
                  <a:pt x="545014" y="380717"/>
                </a:moveTo>
                <a:cubicBezTo>
                  <a:pt x="471930" y="375618"/>
                  <a:pt x="398846" y="370519"/>
                  <a:pt x="324062" y="353523"/>
                </a:cubicBezTo>
                <a:cubicBezTo>
                  <a:pt x="249278" y="336527"/>
                  <a:pt x="148434" y="306500"/>
                  <a:pt x="96312" y="278739"/>
                </a:cubicBezTo>
                <a:cubicBezTo>
                  <a:pt x="44190" y="250978"/>
                  <a:pt x="22662" y="212454"/>
                  <a:pt x="11331" y="186959"/>
                </a:cubicBezTo>
                <a:cubicBezTo>
                  <a:pt x="0" y="161465"/>
                  <a:pt x="11897" y="147867"/>
                  <a:pt x="28327" y="125772"/>
                </a:cubicBezTo>
                <a:cubicBezTo>
                  <a:pt x="44757" y="103677"/>
                  <a:pt x="69685" y="75350"/>
                  <a:pt x="109909" y="54388"/>
                </a:cubicBezTo>
                <a:cubicBezTo>
                  <a:pt x="150133" y="33426"/>
                  <a:pt x="269674" y="0"/>
                  <a:pt x="269674" y="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126" name="Arc 7"/>
          <p:cNvSpPr>
            <a:spLocks/>
          </p:cNvSpPr>
          <p:nvPr/>
        </p:nvSpPr>
        <p:spPr bwMode="auto">
          <a:xfrm>
            <a:off x="2165560" y="1899994"/>
            <a:ext cx="218091" cy="1078297"/>
          </a:xfrm>
          <a:custGeom>
            <a:avLst/>
            <a:gdLst>
              <a:gd name="G0" fmla="+- 21595 0 0"/>
              <a:gd name="G1" fmla="+- 21599 0 0"/>
              <a:gd name="G2" fmla="+- 21600 0 0"/>
              <a:gd name="T0" fmla="*/ 0 w 21595"/>
              <a:gd name="T1" fmla="*/ 21149 h 21599"/>
              <a:gd name="T2" fmla="*/ 21370 w 21595"/>
              <a:gd name="T3" fmla="*/ 0 h 21599"/>
              <a:gd name="T4" fmla="*/ 21595 w 21595"/>
              <a:gd name="T5" fmla="*/ 21599 h 21599"/>
            </a:gdLst>
            <a:ahLst/>
            <a:cxnLst>
              <a:cxn ang="0">
                <a:pos x="T0" y="T1"/>
              </a:cxn>
              <a:cxn ang="0">
                <a:pos x="T2" y="T3"/>
              </a:cxn>
              <a:cxn ang="0">
                <a:pos x="T4" y="T5"/>
              </a:cxn>
            </a:cxnLst>
            <a:rect l="0" t="0" r="r" b="b"/>
            <a:pathLst>
              <a:path w="21595" h="21599" fill="none" extrusionOk="0">
                <a:moveTo>
                  <a:pt x="-1" y="21148"/>
                </a:moveTo>
                <a:cubicBezTo>
                  <a:pt x="242" y="9484"/>
                  <a:pt x="9704" y="121"/>
                  <a:pt x="21370" y="0"/>
                </a:cubicBezTo>
              </a:path>
              <a:path w="21595" h="21599" stroke="0" extrusionOk="0">
                <a:moveTo>
                  <a:pt x="-1" y="21148"/>
                </a:moveTo>
                <a:cubicBezTo>
                  <a:pt x="242" y="9484"/>
                  <a:pt x="9704" y="121"/>
                  <a:pt x="21370" y="0"/>
                </a:cubicBezTo>
                <a:lnTo>
                  <a:pt x="21595" y="21599"/>
                </a:lnTo>
                <a:close/>
              </a:path>
            </a:pathLst>
          </a:custGeom>
          <a:noFill/>
          <a:ln w="38100" cap="rnd">
            <a:solidFill>
              <a:schemeClr val="accent1">
                <a:lumMod val="50000"/>
              </a:schemeClr>
            </a:solidFill>
            <a:round/>
            <a:headEnd type="none" w="med" len="med"/>
            <a:tailEnd type="triangle" w="med" len="med"/>
          </a:ln>
          <a:effectLst/>
        </p:spPr>
        <p:txBody>
          <a:bodyPr/>
          <a:lstStyle/>
          <a:p>
            <a:endParaRPr lang="fr-FR" dirty="0"/>
          </a:p>
        </p:txBody>
      </p:sp>
      <p:sp>
        <p:nvSpPr>
          <p:cNvPr id="77832" name="Rectangle 8"/>
          <p:cNvSpPr>
            <a:spLocks noChangeArrowheads="1"/>
          </p:cNvSpPr>
          <p:nvPr/>
        </p:nvSpPr>
        <p:spPr bwMode="auto">
          <a:xfrm>
            <a:off x="1369434" y="2057957"/>
            <a:ext cx="776866" cy="369974"/>
          </a:xfrm>
          <a:prstGeom prst="rect">
            <a:avLst/>
          </a:prstGeom>
          <a:solidFill>
            <a:schemeClr val="bg1"/>
          </a:solidFill>
          <a:ln w="9525">
            <a:noFill/>
            <a:miter lim="800000"/>
            <a:headEnd/>
            <a:tailEnd/>
          </a:ln>
          <a:effectLst/>
        </p:spPr>
        <p:txBody>
          <a:bodyPr wrap="square" lIns="92075" tIns="46038" rIns="92075" bIns="46038">
            <a:spAutoFit/>
          </a:bodyPr>
          <a:lstStyle/>
          <a:p>
            <a:pPr defTabSz="762000" eaLnBrk="0" hangingPunct="0">
              <a:spcBef>
                <a:spcPct val="50000"/>
              </a:spcBef>
            </a:pPr>
            <a:r>
              <a:rPr lang="fr-FR" b="1" dirty="0" smtClean="0">
                <a:solidFill>
                  <a:schemeClr val="tx2">
                    <a:lumMod val="75000"/>
                  </a:schemeClr>
                </a:solidFill>
              </a:rPr>
              <a:t>h=30°</a:t>
            </a:r>
            <a:endParaRPr lang="fr-FR" b="1" dirty="0">
              <a:solidFill>
                <a:schemeClr val="tx2">
                  <a:lumMod val="75000"/>
                </a:schemeClr>
              </a:solidFill>
            </a:endParaRPr>
          </a:p>
        </p:txBody>
      </p:sp>
      <p:sp>
        <p:nvSpPr>
          <p:cNvPr id="77830" name="Line 6"/>
          <p:cNvSpPr>
            <a:spLocks noChangeShapeType="1"/>
          </p:cNvSpPr>
          <p:nvPr/>
        </p:nvSpPr>
        <p:spPr bwMode="auto">
          <a:xfrm flipH="1" flipV="1">
            <a:off x="2146662" y="2943296"/>
            <a:ext cx="686339" cy="339348"/>
          </a:xfrm>
          <a:prstGeom prst="line">
            <a:avLst/>
          </a:prstGeom>
          <a:noFill/>
          <a:ln w="12700">
            <a:solidFill>
              <a:schemeClr val="tx1"/>
            </a:solidFill>
            <a:round/>
            <a:headEnd type="none" w="sm" len="sm"/>
            <a:tailEnd type="stealth" w="med" len="med"/>
          </a:ln>
          <a:effectLst/>
        </p:spPr>
        <p:txBody>
          <a:bodyPr/>
          <a:lstStyle/>
          <a:p>
            <a:endParaRPr lang="fr-FR" dirty="0"/>
          </a:p>
        </p:txBody>
      </p:sp>
      <p:sp>
        <p:nvSpPr>
          <p:cNvPr id="77838" name="Rectangle 14"/>
          <p:cNvSpPr>
            <a:spLocks noChangeArrowheads="1"/>
          </p:cNvSpPr>
          <p:nvPr/>
        </p:nvSpPr>
        <p:spPr bwMode="auto">
          <a:xfrm>
            <a:off x="7874093" y="3336260"/>
            <a:ext cx="1964571" cy="631584"/>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a:t>21 mars </a:t>
            </a:r>
            <a:r>
              <a:rPr lang="fr-FR" sz="1400" b="1" dirty="0" smtClean="0"/>
              <a:t> </a:t>
            </a:r>
          </a:p>
          <a:p>
            <a:pPr defTabSz="762000" eaLnBrk="0" hangingPunct="0">
              <a:spcBef>
                <a:spcPct val="50000"/>
              </a:spcBef>
            </a:pPr>
            <a:r>
              <a:rPr lang="fr-FR" sz="1400" b="1" dirty="0" smtClean="0"/>
              <a:t>21 </a:t>
            </a:r>
            <a:r>
              <a:rPr lang="fr-FR" sz="1400" b="1" dirty="0"/>
              <a:t>septembre</a:t>
            </a:r>
          </a:p>
        </p:txBody>
      </p:sp>
      <p:sp>
        <p:nvSpPr>
          <p:cNvPr id="77839" name="Rectangle 15"/>
          <p:cNvSpPr>
            <a:spLocks noChangeArrowheads="1"/>
          </p:cNvSpPr>
          <p:nvPr/>
        </p:nvSpPr>
        <p:spPr bwMode="auto">
          <a:xfrm>
            <a:off x="8231288" y="6080184"/>
            <a:ext cx="803689" cy="308419"/>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a:t>azimut</a:t>
            </a:r>
          </a:p>
        </p:txBody>
      </p:sp>
      <p:sp>
        <p:nvSpPr>
          <p:cNvPr id="77840" name="Freeform 16"/>
          <p:cNvSpPr>
            <a:spLocks/>
          </p:cNvSpPr>
          <p:nvPr/>
        </p:nvSpPr>
        <p:spPr bwMode="auto">
          <a:xfrm>
            <a:off x="3437064" y="5989024"/>
            <a:ext cx="4918871" cy="1860"/>
          </a:xfrm>
          <a:custGeom>
            <a:avLst/>
            <a:gdLst/>
            <a:ahLst/>
            <a:cxnLst>
              <a:cxn ang="0">
                <a:pos x="0" y="0"/>
              </a:cxn>
              <a:cxn ang="0">
                <a:pos x="2640" y="0"/>
              </a:cxn>
              <a:cxn ang="0">
                <a:pos x="2643" y="0"/>
              </a:cxn>
            </a:cxnLst>
            <a:rect l="0" t="0" r="r" b="b"/>
            <a:pathLst>
              <a:path w="2644" h="1">
                <a:moveTo>
                  <a:pt x="0" y="0"/>
                </a:moveTo>
                <a:lnTo>
                  <a:pt x="2640" y="0"/>
                </a:lnTo>
                <a:lnTo>
                  <a:pt x="2643" y="0"/>
                </a:lnTo>
              </a:path>
            </a:pathLst>
          </a:custGeom>
          <a:noFill/>
          <a:ln w="12700" cap="rnd" cmpd="sng">
            <a:solidFill>
              <a:srgbClr val="000000"/>
            </a:solidFill>
            <a:prstDash val="solid"/>
            <a:round/>
            <a:headEnd type="none" w="sm" len="sm"/>
            <a:tailEnd type="stealth" w="med" len="med"/>
          </a:ln>
          <a:effectLst/>
        </p:spPr>
        <p:txBody>
          <a:bodyPr/>
          <a:lstStyle/>
          <a:p>
            <a:endParaRPr lang="fr-FR" sz="2000" b="1" dirty="0"/>
          </a:p>
        </p:txBody>
      </p:sp>
      <p:sp>
        <p:nvSpPr>
          <p:cNvPr id="77841" name="Freeform 17"/>
          <p:cNvSpPr>
            <a:spLocks/>
          </p:cNvSpPr>
          <p:nvPr/>
        </p:nvSpPr>
        <p:spPr bwMode="auto">
          <a:xfrm>
            <a:off x="3496596" y="5775079"/>
            <a:ext cx="158134" cy="215806"/>
          </a:xfrm>
          <a:custGeom>
            <a:avLst/>
            <a:gdLst/>
            <a:ahLst/>
            <a:cxnLst>
              <a:cxn ang="0">
                <a:pos x="84" y="115"/>
              </a:cxn>
              <a:cxn ang="0">
                <a:pos x="84" y="112"/>
              </a:cxn>
              <a:cxn ang="0">
                <a:pos x="77" y="104"/>
              </a:cxn>
              <a:cxn ang="0">
                <a:pos x="77" y="101"/>
              </a:cxn>
              <a:cxn ang="0">
                <a:pos x="73" y="97"/>
              </a:cxn>
              <a:cxn ang="0">
                <a:pos x="73" y="93"/>
              </a:cxn>
              <a:cxn ang="0">
                <a:pos x="70" y="93"/>
              </a:cxn>
              <a:cxn ang="0">
                <a:pos x="70" y="89"/>
              </a:cxn>
              <a:cxn ang="0">
                <a:pos x="63" y="82"/>
              </a:cxn>
              <a:cxn ang="0">
                <a:pos x="63" y="78"/>
              </a:cxn>
              <a:cxn ang="0">
                <a:pos x="59" y="75"/>
              </a:cxn>
              <a:cxn ang="0">
                <a:pos x="59" y="71"/>
              </a:cxn>
              <a:cxn ang="0">
                <a:pos x="49" y="60"/>
              </a:cxn>
              <a:cxn ang="0">
                <a:pos x="49" y="56"/>
              </a:cxn>
              <a:cxn ang="0">
                <a:pos x="42" y="49"/>
              </a:cxn>
              <a:cxn ang="0">
                <a:pos x="42" y="45"/>
              </a:cxn>
              <a:cxn ang="0">
                <a:pos x="38" y="45"/>
              </a:cxn>
              <a:cxn ang="0">
                <a:pos x="38" y="41"/>
              </a:cxn>
              <a:cxn ang="0">
                <a:pos x="31" y="34"/>
              </a:cxn>
              <a:cxn ang="0">
                <a:pos x="31" y="30"/>
              </a:cxn>
              <a:cxn ang="0">
                <a:pos x="28" y="30"/>
              </a:cxn>
              <a:cxn ang="0">
                <a:pos x="28" y="26"/>
              </a:cxn>
              <a:cxn ang="0">
                <a:pos x="24" y="26"/>
              </a:cxn>
              <a:cxn ang="0">
                <a:pos x="24" y="23"/>
              </a:cxn>
              <a:cxn ang="0">
                <a:pos x="21" y="23"/>
              </a:cxn>
              <a:cxn ang="0">
                <a:pos x="21" y="19"/>
              </a:cxn>
              <a:cxn ang="0">
                <a:pos x="17" y="19"/>
              </a:cxn>
              <a:cxn ang="0">
                <a:pos x="17" y="15"/>
              </a:cxn>
              <a:cxn ang="0">
                <a:pos x="10" y="8"/>
              </a:cxn>
              <a:cxn ang="0">
                <a:pos x="7" y="8"/>
              </a:cxn>
              <a:cxn ang="0">
                <a:pos x="7" y="4"/>
              </a:cxn>
              <a:cxn ang="0">
                <a:pos x="3" y="4"/>
              </a:cxn>
              <a:cxn ang="0">
                <a:pos x="3" y="0"/>
              </a:cxn>
              <a:cxn ang="0">
                <a:pos x="0" y="0"/>
              </a:cxn>
              <a:cxn ang="0">
                <a:pos x="3" y="0"/>
              </a:cxn>
            </a:cxnLst>
            <a:rect l="0" t="0" r="r" b="b"/>
            <a:pathLst>
              <a:path w="85" h="116">
                <a:moveTo>
                  <a:pt x="84" y="115"/>
                </a:moveTo>
                <a:lnTo>
                  <a:pt x="84" y="112"/>
                </a:lnTo>
                <a:lnTo>
                  <a:pt x="77" y="104"/>
                </a:lnTo>
                <a:lnTo>
                  <a:pt x="77" y="101"/>
                </a:lnTo>
                <a:lnTo>
                  <a:pt x="73" y="97"/>
                </a:lnTo>
                <a:lnTo>
                  <a:pt x="73" y="93"/>
                </a:lnTo>
                <a:lnTo>
                  <a:pt x="70" y="93"/>
                </a:lnTo>
                <a:lnTo>
                  <a:pt x="70" y="89"/>
                </a:lnTo>
                <a:lnTo>
                  <a:pt x="63" y="82"/>
                </a:lnTo>
                <a:lnTo>
                  <a:pt x="63" y="78"/>
                </a:lnTo>
                <a:lnTo>
                  <a:pt x="59" y="75"/>
                </a:lnTo>
                <a:lnTo>
                  <a:pt x="59" y="71"/>
                </a:lnTo>
                <a:lnTo>
                  <a:pt x="49" y="60"/>
                </a:lnTo>
                <a:lnTo>
                  <a:pt x="49" y="56"/>
                </a:lnTo>
                <a:lnTo>
                  <a:pt x="42" y="49"/>
                </a:lnTo>
                <a:lnTo>
                  <a:pt x="42" y="45"/>
                </a:lnTo>
                <a:lnTo>
                  <a:pt x="38" y="45"/>
                </a:lnTo>
                <a:lnTo>
                  <a:pt x="38" y="41"/>
                </a:lnTo>
                <a:lnTo>
                  <a:pt x="31" y="34"/>
                </a:lnTo>
                <a:lnTo>
                  <a:pt x="31" y="30"/>
                </a:lnTo>
                <a:lnTo>
                  <a:pt x="28" y="30"/>
                </a:lnTo>
                <a:lnTo>
                  <a:pt x="28" y="26"/>
                </a:lnTo>
                <a:lnTo>
                  <a:pt x="24" y="26"/>
                </a:lnTo>
                <a:lnTo>
                  <a:pt x="24" y="23"/>
                </a:lnTo>
                <a:lnTo>
                  <a:pt x="21" y="23"/>
                </a:lnTo>
                <a:lnTo>
                  <a:pt x="21" y="19"/>
                </a:lnTo>
                <a:lnTo>
                  <a:pt x="17" y="19"/>
                </a:lnTo>
                <a:lnTo>
                  <a:pt x="17" y="15"/>
                </a:lnTo>
                <a:lnTo>
                  <a:pt x="10" y="8"/>
                </a:lnTo>
                <a:lnTo>
                  <a:pt x="7" y="8"/>
                </a:lnTo>
                <a:lnTo>
                  <a:pt x="7" y="4"/>
                </a:lnTo>
                <a:lnTo>
                  <a:pt x="3" y="4"/>
                </a:lnTo>
                <a:lnTo>
                  <a:pt x="3" y="0"/>
                </a:lnTo>
                <a:lnTo>
                  <a:pt x="0" y="0"/>
                </a:lnTo>
                <a:lnTo>
                  <a:pt x="3" y="0"/>
                </a:lnTo>
              </a:path>
            </a:pathLst>
          </a:custGeom>
          <a:noFill/>
          <a:ln w="25400" cap="rnd" cmpd="sng">
            <a:solidFill>
              <a:srgbClr val="000000"/>
            </a:solidFill>
            <a:prstDash val="solid"/>
            <a:round/>
            <a:headEnd type="none" w="sm" len="sm"/>
            <a:tailEnd type="none" w="sm" len="sm"/>
          </a:ln>
          <a:effectLst/>
        </p:spPr>
        <p:txBody>
          <a:bodyPr/>
          <a:lstStyle/>
          <a:p>
            <a:endParaRPr lang="fr-FR" sz="2000" b="1" dirty="0"/>
          </a:p>
        </p:txBody>
      </p:sp>
      <p:sp>
        <p:nvSpPr>
          <p:cNvPr id="77842" name="Freeform 18"/>
          <p:cNvSpPr>
            <a:spLocks/>
          </p:cNvSpPr>
          <p:nvPr/>
        </p:nvSpPr>
        <p:spPr bwMode="auto">
          <a:xfrm>
            <a:off x="3723564" y="5443931"/>
            <a:ext cx="334870" cy="541373"/>
          </a:xfrm>
          <a:custGeom>
            <a:avLst/>
            <a:gdLst/>
            <a:ahLst/>
            <a:cxnLst>
              <a:cxn ang="0">
                <a:pos x="179" y="290"/>
              </a:cxn>
              <a:cxn ang="0">
                <a:pos x="175" y="282"/>
              </a:cxn>
              <a:cxn ang="0">
                <a:pos x="172" y="275"/>
              </a:cxn>
              <a:cxn ang="0">
                <a:pos x="168" y="271"/>
              </a:cxn>
              <a:cxn ang="0">
                <a:pos x="165" y="264"/>
              </a:cxn>
              <a:cxn ang="0">
                <a:pos x="165" y="256"/>
              </a:cxn>
              <a:cxn ang="0">
                <a:pos x="161" y="249"/>
              </a:cxn>
              <a:cxn ang="0">
                <a:pos x="158" y="245"/>
              </a:cxn>
              <a:cxn ang="0">
                <a:pos x="154" y="238"/>
              </a:cxn>
              <a:cxn ang="0">
                <a:pos x="151" y="230"/>
              </a:cxn>
              <a:cxn ang="0">
                <a:pos x="147" y="227"/>
              </a:cxn>
              <a:cxn ang="0">
                <a:pos x="144" y="219"/>
              </a:cxn>
              <a:cxn ang="0">
                <a:pos x="144" y="212"/>
              </a:cxn>
              <a:cxn ang="0">
                <a:pos x="140" y="208"/>
              </a:cxn>
              <a:cxn ang="0">
                <a:pos x="137" y="201"/>
              </a:cxn>
              <a:cxn ang="0">
                <a:pos x="133" y="197"/>
              </a:cxn>
              <a:cxn ang="0">
                <a:pos x="130" y="190"/>
              </a:cxn>
              <a:cxn ang="0">
                <a:pos x="126" y="182"/>
              </a:cxn>
              <a:cxn ang="0">
                <a:pos x="123" y="178"/>
              </a:cxn>
              <a:cxn ang="0">
                <a:pos x="123" y="171"/>
              </a:cxn>
              <a:cxn ang="0">
                <a:pos x="116" y="164"/>
              </a:cxn>
              <a:cxn ang="0">
                <a:pos x="112" y="156"/>
              </a:cxn>
              <a:cxn ang="0">
                <a:pos x="109" y="152"/>
              </a:cxn>
              <a:cxn ang="0">
                <a:pos x="105" y="145"/>
              </a:cxn>
              <a:cxn ang="0">
                <a:pos x="105" y="141"/>
              </a:cxn>
              <a:cxn ang="0">
                <a:pos x="102" y="138"/>
              </a:cxn>
              <a:cxn ang="0">
                <a:pos x="98" y="130"/>
              </a:cxn>
              <a:cxn ang="0">
                <a:pos x="91" y="123"/>
              </a:cxn>
              <a:cxn ang="0">
                <a:pos x="91" y="115"/>
              </a:cxn>
              <a:cxn ang="0">
                <a:pos x="77" y="100"/>
              </a:cxn>
              <a:cxn ang="0">
                <a:pos x="77" y="93"/>
              </a:cxn>
              <a:cxn ang="0">
                <a:pos x="63" y="78"/>
              </a:cxn>
              <a:cxn ang="0">
                <a:pos x="63" y="75"/>
              </a:cxn>
              <a:cxn ang="0">
                <a:pos x="53" y="63"/>
              </a:cxn>
              <a:cxn ang="0">
                <a:pos x="53" y="60"/>
              </a:cxn>
              <a:cxn ang="0">
                <a:pos x="42" y="49"/>
              </a:cxn>
              <a:cxn ang="0">
                <a:pos x="42" y="45"/>
              </a:cxn>
              <a:cxn ang="0">
                <a:pos x="21" y="23"/>
              </a:cxn>
              <a:cxn ang="0">
                <a:pos x="21" y="19"/>
              </a:cxn>
              <a:cxn ang="0">
                <a:pos x="18" y="19"/>
              </a:cxn>
              <a:cxn ang="0">
                <a:pos x="14" y="15"/>
              </a:cxn>
              <a:cxn ang="0">
                <a:pos x="14" y="11"/>
              </a:cxn>
              <a:cxn ang="0">
                <a:pos x="11" y="11"/>
              </a:cxn>
              <a:cxn ang="0">
                <a:pos x="0" y="0"/>
              </a:cxn>
              <a:cxn ang="0">
                <a:pos x="4" y="0"/>
              </a:cxn>
            </a:cxnLst>
            <a:rect l="0" t="0" r="r" b="b"/>
            <a:pathLst>
              <a:path w="180" h="291">
                <a:moveTo>
                  <a:pt x="179" y="290"/>
                </a:moveTo>
                <a:lnTo>
                  <a:pt x="175" y="282"/>
                </a:lnTo>
                <a:lnTo>
                  <a:pt x="172" y="275"/>
                </a:lnTo>
                <a:lnTo>
                  <a:pt x="168" y="271"/>
                </a:lnTo>
                <a:lnTo>
                  <a:pt x="165" y="264"/>
                </a:lnTo>
                <a:lnTo>
                  <a:pt x="165" y="256"/>
                </a:lnTo>
                <a:lnTo>
                  <a:pt x="161" y="249"/>
                </a:lnTo>
                <a:lnTo>
                  <a:pt x="158" y="245"/>
                </a:lnTo>
                <a:lnTo>
                  <a:pt x="154" y="238"/>
                </a:lnTo>
                <a:lnTo>
                  <a:pt x="151" y="230"/>
                </a:lnTo>
                <a:lnTo>
                  <a:pt x="147" y="227"/>
                </a:lnTo>
                <a:lnTo>
                  <a:pt x="144" y="219"/>
                </a:lnTo>
                <a:lnTo>
                  <a:pt x="144" y="212"/>
                </a:lnTo>
                <a:lnTo>
                  <a:pt x="140" y="208"/>
                </a:lnTo>
                <a:lnTo>
                  <a:pt x="137" y="201"/>
                </a:lnTo>
                <a:lnTo>
                  <a:pt x="133" y="197"/>
                </a:lnTo>
                <a:lnTo>
                  <a:pt x="130" y="190"/>
                </a:lnTo>
                <a:lnTo>
                  <a:pt x="126" y="182"/>
                </a:lnTo>
                <a:lnTo>
                  <a:pt x="123" y="178"/>
                </a:lnTo>
                <a:lnTo>
                  <a:pt x="123" y="171"/>
                </a:lnTo>
                <a:lnTo>
                  <a:pt x="116" y="164"/>
                </a:lnTo>
                <a:lnTo>
                  <a:pt x="112" y="156"/>
                </a:lnTo>
                <a:lnTo>
                  <a:pt x="109" y="152"/>
                </a:lnTo>
                <a:lnTo>
                  <a:pt x="105" y="145"/>
                </a:lnTo>
                <a:lnTo>
                  <a:pt x="105" y="141"/>
                </a:lnTo>
                <a:lnTo>
                  <a:pt x="102" y="138"/>
                </a:lnTo>
                <a:lnTo>
                  <a:pt x="98" y="130"/>
                </a:lnTo>
                <a:lnTo>
                  <a:pt x="91" y="123"/>
                </a:lnTo>
                <a:lnTo>
                  <a:pt x="91" y="115"/>
                </a:lnTo>
                <a:lnTo>
                  <a:pt x="77" y="100"/>
                </a:lnTo>
                <a:lnTo>
                  <a:pt x="77" y="93"/>
                </a:lnTo>
                <a:lnTo>
                  <a:pt x="63" y="78"/>
                </a:lnTo>
                <a:lnTo>
                  <a:pt x="63" y="75"/>
                </a:lnTo>
                <a:lnTo>
                  <a:pt x="53" y="63"/>
                </a:lnTo>
                <a:lnTo>
                  <a:pt x="53" y="60"/>
                </a:lnTo>
                <a:lnTo>
                  <a:pt x="42" y="49"/>
                </a:lnTo>
                <a:lnTo>
                  <a:pt x="42" y="45"/>
                </a:lnTo>
                <a:lnTo>
                  <a:pt x="21" y="23"/>
                </a:lnTo>
                <a:lnTo>
                  <a:pt x="21" y="19"/>
                </a:lnTo>
                <a:lnTo>
                  <a:pt x="18" y="19"/>
                </a:lnTo>
                <a:lnTo>
                  <a:pt x="14" y="15"/>
                </a:lnTo>
                <a:lnTo>
                  <a:pt x="14" y="11"/>
                </a:lnTo>
                <a:lnTo>
                  <a:pt x="11" y="11"/>
                </a:lnTo>
                <a:lnTo>
                  <a:pt x="0" y="0"/>
                </a:lnTo>
                <a:lnTo>
                  <a:pt x="4" y="0"/>
                </a:lnTo>
              </a:path>
            </a:pathLst>
          </a:custGeom>
          <a:noFill/>
          <a:ln w="25400" cap="rnd" cmpd="sng">
            <a:solidFill>
              <a:srgbClr val="000000"/>
            </a:solidFill>
            <a:prstDash val="solid"/>
            <a:round/>
            <a:headEnd type="none" w="sm" len="sm"/>
            <a:tailEnd type="none" w="sm" len="sm"/>
          </a:ln>
          <a:effectLst/>
        </p:spPr>
        <p:txBody>
          <a:bodyPr/>
          <a:lstStyle/>
          <a:p>
            <a:endParaRPr lang="fr-FR" sz="2000" b="1" dirty="0"/>
          </a:p>
        </p:txBody>
      </p:sp>
      <p:sp>
        <p:nvSpPr>
          <p:cNvPr id="77843" name="Freeform 19"/>
          <p:cNvSpPr>
            <a:spLocks/>
          </p:cNvSpPr>
          <p:nvPr/>
        </p:nvSpPr>
        <p:spPr bwMode="auto">
          <a:xfrm>
            <a:off x="4192382" y="4850466"/>
            <a:ext cx="639974" cy="1140418"/>
          </a:xfrm>
          <a:custGeom>
            <a:avLst/>
            <a:gdLst/>
            <a:ahLst/>
            <a:cxnLst>
              <a:cxn ang="0">
                <a:pos x="343" y="612"/>
              </a:cxn>
              <a:cxn ang="0">
                <a:pos x="336" y="598"/>
              </a:cxn>
              <a:cxn ang="0">
                <a:pos x="329" y="583"/>
              </a:cxn>
              <a:cxn ang="0">
                <a:pos x="325" y="564"/>
              </a:cxn>
              <a:cxn ang="0">
                <a:pos x="318" y="549"/>
              </a:cxn>
              <a:cxn ang="0">
                <a:pos x="311" y="534"/>
              </a:cxn>
              <a:cxn ang="0">
                <a:pos x="304" y="520"/>
              </a:cxn>
              <a:cxn ang="0">
                <a:pos x="301" y="505"/>
              </a:cxn>
              <a:cxn ang="0">
                <a:pos x="294" y="490"/>
              </a:cxn>
              <a:cxn ang="0">
                <a:pos x="287" y="479"/>
              </a:cxn>
              <a:cxn ang="0">
                <a:pos x="283" y="464"/>
              </a:cxn>
              <a:cxn ang="0">
                <a:pos x="276" y="449"/>
              </a:cxn>
              <a:cxn ang="0">
                <a:pos x="269" y="434"/>
              </a:cxn>
              <a:cxn ang="0">
                <a:pos x="266" y="423"/>
              </a:cxn>
              <a:cxn ang="0">
                <a:pos x="259" y="408"/>
              </a:cxn>
              <a:cxn ang="0">
                <a:pos x="252" y="397"/>
              </a:cxn>
              <a:cxn ang="0">
                <a:pos x="248" y="382"/>
              </a:cxn>
              <a:cxn ang="0">
                <a:pos x="241" y="371"/>
              </a:cxn>
              <a:cxn ang="0">
                <a:pos x="234" y="356"/>
              </a:cxn>
              <a:cxn ang="0">
                <a:pos x="231" y="345"/>
              </a:cxn>
              <a:cxn ang="0">
                <a:pos x="224" y="334"/>
              </a:cxn>
              <a:cxn ang="0">
                <a:pos x="217" y="323"/>
              </a:cxn>
              <a:cxn ang="0">
                <a:pos x="213" y="308"/>
              </a:cxn>
              <a:cxn ang="0">
                <a:pos x="206" y="297"/>
              </a:cxn>
              <a:cxn ang="0">
                <a:pos x="203" y="286"/>
              </a:cxn>
              <a:cxn ang="0">
                <a:pos x="196" y="275"/>
              </a:cxn>
              <a:cxn ang="0">
                <a:pos x="189" y="264"/>
              </a:cxn>
              <a:cxn ang="0">
                <a:pos x="185" y="256"/>
              </a:cxn>
              <a:cxn ang="0">
                <a:pos x="178" y="245"/>
              </a:cxn>
              <a:cxn ang="0">
                <a:pos x="175" y="234"/>
              </a:cxn>
              <a:cxn ang="0">
                <a:pos x="168" y="223"/>
              </a:cxn>
              <a:cxn ang="0">
                <a:pos x="164" y="216"/>
              </a:cxn>
              <a:cxn ang="0">
                <a:pos x="157" y="204"/>
              </a:cxn>
              <a:cxn ang="0">
                <a:pos x="150" y="193"/>
              </a:cxn>
              <a:cxn ang="0">
                <a:pos x="147" y="186"/>
              </a:cxn>
              <a:cxn ang="0">
                <a:pos x="140" y="178"/>
              </a:cxn>
              <a:cxn ang="0">
                <a:pos x="136" y="167"/>
              </a:cxn>
              <a:cxn ang="0">
                <a:pos x="129" y="160"/>
              </a:cxn>
              <a:cxn ang="0">
                <a:pos x="126" y="149"/>
              </a:cxn>
              <a:cxn ang="0">
                <a:pos x="119" y="141"/>
              </a:cxn>
              <a:cxn ang="0">
                <a:pos x="115" y="134"/>
              </a:cxn>
              <a:cxn ang="0">
                <a:pos x="112" y="126"/>
              </a:cxn>
              <a:cxn ang="0">
                <a:pos x="105" y="119"/>
              </a:cxn>
              <a:cxn ang="0">
                <a:pos x="101" y="112"/>
              </a:cxn>
              <a:cxn ang="0">
                <a:pos x="94" y="104"/>
              </a:cxn>
              <a:cxn ang="0">
                <a:pos x="91" y="97"/>
              </a:cxn>
              <a:cxn ang="0">
                <a:pos x="84" y="89"/>
              </a:cxn>
              <a:cxn ang="0">
                <a:pos x="80" y="82"/>
              </a:cxn>
              <a:cxn ang="0">
                <a:pos x="70" y="71"/>
              </a:cxn>
              <a:cxn ang="0">
                <a:pos x="66" y="63"/>
              </a:cxn>
              <a:cxn ang="0">
                <a:pos x="59" y="60"/>
              </a:cxn>
              <a:cxn ang="0">
                <a:pos x="56" y="52"/>
              </a:cxn>
              <a:cxn ang="0">
                <a:pos x="24" y="19"/>
              </a:cxn>
              <a:cxn ang="0">
                <a:pos x="17" y="15"/>
              </a:cxn>
              <a:cxn ang="0">
                <a:pos x="10" y="8"/>
              </a:cxn>
              <a:cxn ang="0">
                <a:pos x="3" y="4"/>
              </a:cxn>
              <a:cxn ang="0">
                <a:pos x="0" y="0"/>
              </a:cxn>
              <a:cxn ang="0">
                <a:pos x="3" y="0"/>
              </a:cxn>
            </a:cxnLst>
            <a:rect l="0" t="0" r="r" b="b"/>
            <a:pathLst>
              <a:path w="344" h="613">
                <a:moveTo>
                  <a:pt x="343" y="612"/>
                </a:moveTo>
                <a:lnTo>
                  <a:pt x="336" y="598"/>
                </a:lnTo>
                <a:lnTo>
                  <a:pt x="329" y="583"/>
                </a:lnTo>
                <a:lnTo>
                  <a:pt x="325" y="564"/>
                </a:lnTo>
                <a:lnTo>
                  <a:pt x="318" y="549"/>
                </a:lnTo>
                <a:lnTo>
                  <a:pt x="311" y="534"/>
                </a:lnTo>
                <a:lnTo>
                  <a:pt x="304" y="520"/>
                </a:lnTo>
                <a:lnTo>
                  <a:pt x="301" y="505"/>
                </a:lnTo>
                <a:lnTo>
                  <a:pt x="294" y="490"/>
                </a:lnTo>
                <a:lnTo>
                  <a:pt x="287" y="479"/>
                </a:lnTo>
                <a:lnTo>
                  <a:pt x="283" y="464"/>
                </a:lnTo>
                <a:lnTo>
                  <a:pt x="276" y="449"/>
                </a:lnTo>
                <a:lnTo>
                  <a:pt x="269" y="434"/>
                </a:lnTo>
                <a:lnTo>
                  <a:pt x="266" y="423"/>
                </a:lnTo>
                <a:lnTo>
                  <a:pt x="259" y="408"/>
                </a:lnTo>
                <a:lnTo>
                  <a:pt x="252" y="397"/>
                </a:lnTo>
                <a:lnTo>
                  <a:pt x="248" y="382"/>
                </a:lnTo>
                <a:lnTo>
                  <a:pt x="241" y="371"/>
                </a:lnTo>
                <a:lnTo>
                  <a:pt x="234" y="356"/>
                </a:lnTo>
                <a:lnTo>
                  <a:pt x="231" y="345"/>
                </a:lnTo>
                <a:lnTo>
                  <a:pt x="224" y="334"/>
                </a:lnTo>
                <a:lnTo>
                  <a:pt x="217" y="323"/>
                </a:lnTo>
                <a:lnTo>
                  <a:pt x="213" y="308"/>
                </a:lnTo>
                <a:lnTo>
                  <a:pt x="206" y="297"/>
                </a:lnTo>
                <a:lnTo>
                  <a:pt x="203" y="286"/>
                </a:lnTo>
                <a:lnTo>
                  <a:pt x="196" y="275"/>
                </a:lnTo>
                <a:lnTo>
                  <a:pt x="189" y="264"/>
                </a:lnTo>
                <a:lnTo>
                  <a:pt x="185" y="256"/>
                </a:lnTo>
                <a:lnTo>
                  <a:pt x="178" y="245"/>
                </a:lnTo>
                <a:lnTo>
                  <a:pt x="175" y="234"/>
                </a:lnTo>
                <a:lnTo>
                  <a:pt x="168" y="223"/>
                </a:lnTo>
                <a:lnTo>
                  <a:pt x="164" y="216"/>
                </a:lnTo>
                <a:lnTo>
                  <a:pt x="157" y="204"/>
                </a:lnTo>
                <a:lnTo>
                  <a:pt x="150" y="193"/>
                </a:lnTo>
                <a:lnTo>
                  <a:pt x="147" y="186"/>
                </a:lnTo>
                <a:lnTo>
                  <a:pt x="140" y="178"/>
                </a:lnTo>
                <a:lnTo>
                  <a:pt x="136" y="167"/>
                </a:lnTo>
                <a:lnTo>
                  <a:pt x="129" y="160"/>
                </a:lnTo>
                <a:lnTo>
                  <a:pt x="126" y="149"/>
                </a:lnTo>
                <a:lnTo>
                  <a:pt x="119" y="141"/>
                </a:lnTo>
                <a:lnTo>
                  <a:pt x="115" y="134"/>
                </a:lnTo>
                <a:lnTo>
                  <a:pt x="112" y="126"/>
                </a:lnTo>
                <a:lnTo>
                  <a:pt x="105" y="119"/>
                </a:lnTo>
                <a:lnTo>
                  <a:pt x="101" y="112"/>
                </a:lnTo>
                <a:lnTo>
                  <a:pt x="94" y="104"/>
                </a:lnTo>
                <a:lnTo>
                  <a:pt x="91" y="97"/>
                </a:lnTo>
                <a:lnTo>
                  <a:pt x="84" y="89"/>
                </a:lnTo>
                <a:lnTo>
                  <a:pt x="80" y="82"/>
                </a:lnTo>
                <a:lnTo>
                  <a:pt x="70" y="71"/>
                </a:lnTo>
                <a:lnTo>
                  <a:pt x="66" y="63"/>
                </a:lnTo>
                <a:lnTo>
                  <a:pt x="59" y="60"/>
                </a:lnTo>
                <a:lnTo>
                  <a:pt x="56" y="52"/>
                </a:lnTo>
                <a:lnTo>
                  <a:pt x="24" y="19"/>
                </a:lnTo>
                <a:lnTo>
                  <a:pt x="17" y="15"/>
                </a:lnTo>
                <a:lnTo>
                  <a:pt x="10" y="8"/>
                </a:lnTo>
                <a:lnTo>
                  <a:pt x="3" y="4"/>
                </a:lnTo>
                <a:lnTo>
                  <a:pt x="0" y="0"/>
                </a:lnTo>
                <a:lnTo>
                  <a:pt x="3" y="0"/>
                </a:lnTo>
              </a:path>
            </a:pathLst>
          </a:custGeom>
          <a:noFill/>
          <a:ln w="25400" cap="rnd" cmpd="sng">
            <a:solidFill>
              <a:srgbClr val="000000"/>
            </a:solidFill>
            <a:prstDash val="solid"/>
            <a:round/>
            <a:headEnd type="none" w="sm" len="sm"/>
            <a:tailEnd type="none" w="sm" len="sm"/>
          </a:ln>
          <a:effectLst/>
        </p:spPr>
        <p:txBody>
          <a:bodyPr/>
          <a:lstStyle/>
          <a:p>
            <a:endParaRPr lang="fr-FR" sz="2000" b="1" dirty="0"/>
          </a:p>
        </p:txBody>
      </p:sp>
      <p:sp>
        <p:nvSpPr>
          <p:cNvPr id="77844" name="Freeform 20"/>
          <p:cNvSpPr>
            <a:spLocks/>
          </p:cNvSpPr>
          <p:nvPr/>
        </p:nvSpPr>
        <p:spPr bwMode="auto">
          <a:xfrm>
            <a:off x="5265826" y="4037476"/>
            <a:ext cx="340452" cy="1456685"/>
          </a:xfrm>
          <a:custGeom>
            <a:avLst/>
            <a:gdLst/>
            <a:ahLst/>
            <a:cxnLst>
              <a:cxn ang="0">
                <a:pos x="182" y="782"/>
              </a:cxn>
              <a:cxn ang="0">
                <a:pos x="182" y="641"/>
              </a:cxn>
              <a:cxn ang="0">
                <a:pos x="178" y="630"/>
              </a:cxn>
              <a:cxn ang="0">
                <a:pos x="178" y="593"/>
              </a:cxn>
              <a:cxn ang="0">
                <a:pos x="175" y="578"/>
              </a:cxn>
              <a:cxn ang="0">
                <a:pos x="175" y="556"/>
              </a:cxn>
              <a:cxn ang="0">
                <a:pos x="171" y="541"/>
              </a:cxn>
              <a:cxn ang="0">
                <a:pos x="171" y="530"/>
              </a:cxn>
              <a:cxn ang="0">
                <a:pos x="168" y="519"/>
              </a:cxn>
              <a:cxn ang="0">
                <a:pos x="168" y="504"/>
              </a:cxn>
              <a:cxn ang="0">
                <a:pos x="164" y="493"/>
              </a:cxn>
              <a:cxn ang="0">
                <a:pos x="164" y="482"/>
              </a:cxn>
              <a:cxn ang="0">
                <a:pos x="161" y="467"/>
              </a:cxn>
              <a:cxn ang="0">
                <a:pos x="157" y="456"/>
              </a:cxn>
              <a:cxn ang="0">
                <a:pos x="157" y="445"/>
              </a:cxn>
              <a:cxn ang="0">
                <a:pos x="154" y="430"/>
              </a:cxn>
              <a:cxn ang="0">
                <a:pos x="150" y="419"/>
              </a:cxn>
              <a:cxn ang="0">
                <a:pos x="150" y="408"/>
              </a:cxn>
              <a:cxn ang="0">
                <a:pos x="147" y="393"/>
              </a:cxn>
              <a:cxn ang="0">
                <a:pos x="143" y="382"/>
              </a:cxn>
              <a:cxn ang="0">
                <a:pos x="140" y="371"/>
              </a:cxn>
              <a:cxn ang="0">
                <a:pos x="136" y="356"/>
              </a:cxn>
              <a:cxn ang="0">
                <a:pos x="133" y="345"/>
              </a:cxn>
              <a:cxn ang="0">
                <a:pos x="133" y="334"/>
              </a:cxn>
              <a:cxn ang="0">
                <a:pos x="129" y="322"/>
              </a:cxn>
              <a:cxn ang="0">
                <a:pos x="126" y="308"/>
              </a:cxn>
              <a:cxn ang="0">
                <a:pos x="122" y="296"/>
              </a:cxn>
              <a:cxn ang="0">
                <a:pos x="119" y="285"/>
              </a:cxn>
              <a:cxn ang="0">
                <a:pos x="115" y="274"/>
              </a:cxn>
              <a:cxn ang="0">
                <a:pos x="108" y="259"/>
              </a:cxn>
              <a:cxn ang="0">
                <a:pos x="105" y="248"/>
              </a:cxn>
              <a:cxn ang="0">
                <a:pos x="101" y="237"/>
              </a:cxn>
              <a:cxn ang="0">
                <a:pos x="98" y="226"/>
              </a:cxn>
              <a:cxn ang="0">
                <a:pos x="94" y="211"/>
              </a:cxn>
              <a:cxn ang="0">
                <a:pos x="91" y="200"/>
              </a:cxn>
              <a:cxn ang="0">
                <a:pos x="84" y="189"/>
              </a:cxn>
              <a:cxn ang="0">
                <a:pos x="80" y="178"/>
              </a:cxn>
              <a:cxn ang="0">
                <a:pos x="77" y="163"/>
              </a:cxn>
              <a:cxn ang="0">
                <a:pos x="70" y="152"/>
              </a:cxn>
              <a:cxn ang="0">
                <a:pos x="66" y="141"/>
              </a:cxn>
              <a:cxn ang="0">
                <a:pos x="59" y="130"/>
              </a:cxn>
              <a:cxn ang="0">
                <a:pos x="56" y="118"/>
              </a:cxn>
              <a:cxn ang="0">
                <a:pos x="52" y="104"/>
              </a:cxn>
              <a:cxn ang="0">
                <a:pos x="45" y="92"/>
              </a:cxn>
              <a:cxn ang="0">
                <a:pos x="42" y="81"/>
              </a:cxn>
              <a:cxn ang="0">
                <a:pos x="35" y="70"/>
              </a:cxn>
              <a:cxn ang="0">
                <a:pos x="28" y="59"/>
              </a:cxn>
              <a:cxn ang="0">
                <a:pos x="24" y="48"/>
              </a:cxn>
              <a:cxn ang="0">
                <a:pos x="17" y="33"/>
              </a:cxn>
              <a:cxn ang="0">
                <a:pos x="10" y="22"/>
              </a:cxn>
              <a:cxn ang="0">
                <a:pos x="7" y="11"/>
              </a:cxn>
              <a:cxn ang="0">
                <a:pos x="0" y="0"/>
              </a:cxn>
              <a:cxn ang="0">
                <a:pos x="3" y="0"/>
              </a:cxn>
            </a:cxnLst>
            <a:rect l="0" t="0" r="r" b="b"/>
            <a:pathLst>
              <a:path w="183" h="783">
                <a:moveTo>
                  <a:pt x="182" y="782"/>
                </a:moveTo>
                <a:lnTo>
                  <a:pt x="182" y="641"/>
                </a:lnTo>
                <a:lnTo>
                  <a:pt x="178" y="630"/>
                </a:lnTo>
                <a:lnTo>
                  <a:pt x="178" y="593"/>
                </a:lnTo>
                <a:lnTo>
                  <a:pt x="175" y="578"/>
                </a:lnTo>
                <a:lnTo>
                  <a:pt x="175" y="556"/>
                </a:lnTo>
                <a:lnTo>
                  <a:pt x="171" y="541"/>
                </a:lnTo>
                <a:lnTo>
                  <a:pt x="171" y="530"/>
                </a:lnTo>
                <a:lnTo>
                  <a:pt x="168" y="519"/>
                </a:lnTo>
                <a:lnTo>
                  <a:pt x="168" y="504"/>
                </a:lnTo>
                <a:lnTo>
                  <a:pt x="164" y="493"/>
                </a:lnTo>
                <a:lnTo>
                  <a:pt x="164" y="482"/>
                </a:lnTo>
                <a:lnTo>
                  <a:pt x="161" y="467"/>
                </a:lnTo>
                <a:lnTo>
                  <a:pt x="157" y="456"/>
                </a:lnTo>
                <a:lnTo>
                  <a:pt x="157" y="445"/>
                </a:lnTo>
                <a:lnTo>
                  <a:pt x="154" y="430"/>
                </a:lnTo>
                <a:lnTo>
                  <a:pt x="150" y="419"/>
                </a:lnTo>
                <a:lnTo>
                  <a:pt x="150" y="408"/>
                </a:lnTo>
                <a:lnTo>
                  <a:pt x="147" y="393"/>
                </a:lnTo>
                <a:lnTo>
                  <a:pt x="143" y="382"/>
                </a:lnTo>
                <a:lnTo>
                  <a:pt x="140" y="371"/>
                </a:lnTo>
                <a:lnTo>
                  <a:pt x="136" y="356"/>
                </a:lnTo>
                <a:lnTo>
                  <a:pt x="133" y="345"/>
                </a:lnTo>
                <a:lnTo>
                  <a:pt x="133" y="334"/>
                </a:lnTo>
                <a:lnTo>
                  <a:pt x="129" y="322"/>
                </a:lnTo>
                <a:lnTo>
                  <a:pt x="126" y="308"/>
                </a:lnTo>
                <a:lnTo>
                  <a:pt x="122" y="296"/>
                </a:lnTo>
                <a:lnTo>
                  <a:pt x="119" y="285"/>
                </a:lnTo>
                <a:lnTo>
                  <a:pt x="115" y="274"/>
                </a:lnTo>
                <a:lnTo>
                  <a:pt x="108" y="259"/>
                </a:lnTo>
                <a:lnTo>
                  <a:pt x="105" y="248"/>
                </a:lnTo>
                <a:lnTo>
                  <a:pt x="101" y="237"/>
                </a:lnTo>
                <a:lnTo>
                  <a:pt x="98" y="226"/>
                </a:lnTo>
                <a:lnTo>
                  <a:pt x="94" y="211"/>
                </a:lnTo>
                <a:lnTo>
                  <a:pt x="91" y="200"/>
                </a:lnTo>
                <a:lnTo>
                  <a:pt x="84" y="189"/>
                </a:lnTo>
                <a:lnTo>
                  <a:pt x="80" y="178"/>
                </a:lnTo>
                <a:lnTo>
                  <a:pt x="77" y="163"/>
                </a:lnTo>
                <a:lnTo>
                  <a:pt x="70" y="152"/>
                </a:lnTo>
                <a:lnTo>
                  <a:pt x="66" y="141"/>
                </a:lnTo>
                <a:lnTo>
                  <a:pt x="59" y="130"/>
                </a:lnTo>
                <a:lnTo>
                  <a:pt x="56" y="118"/>
                </a:lnTo>
                <a:lnTo>
                  <a:pt x="52" y="104"/>
                </a:lnTo>
                <a:lnTo>
                  <a:pt x="45" y="92"/>
                </a:lnTo>
                <a:lnTo>
                  <a:pt x="42" y="81"/>
                </a:lnTo>
                <a:lnTo>
                  <a:pt x="35" y="70"/>
                </a:lnTo>
                <a:lnTo>
                  <a:pt x="28" y="59"/>
                </a:lnTo>
                <a:lnTo>
                  <a:pt x="24" y="48"/>
                </a:lnTo>
                <a:lnTo>
                  <a:pt x="17" y="33"/>
                </a:lnTo>
                <a:lnTo>
                  <a:pt x="10" y="22"/>
                </a:lnTo>
                <a:lnTo>
                  <a:pt x="7" y="11"/>
                </a:lnTo>
                <a:lnTo>
                  <a:pt x="0" y="0"/>
                </a:lnTo>
                <a:lnTo>
                  <a:pt x="3" y="0"/>
                </a:lnTo>
              </a:path>
            </a:pathLst>
          </a:custGeom>
          <a:noFill/>
          <a:ln w="25400" cap="rnd" cmpd="sng">
            <a:solidFill>
              <a:srgbClr val="000000"/>
            </a:solidFill>
            <a:prstDash val="solid"/>
            <a:round/>
            <a:headEnd type="none" w="sm" len="sm"/>
            <a:tailEnd type="none" w="sm" len="sm"/>
          </a:ln>
          <a:effectLst/>
        </p:spPr>
        <p:txBody>
          <a:bodyPr/>
          <a:lstStyle/>
          <a:p>
            <a:endParaRPr lang="fr-FR" sz="2000" b="1" dirty="0"/>
          </a:p>
        </p:txBody>
      </p:sp>
      <p:sp>
        <p:nvSpPr>
          <p:cNvPr id="77845" name="Freeform 21"/>
          <p:cNvSpPr>
            <a:spLocks/>
          </p:cNvSpPr>
          <p:nvPr/>
        </p:nvSpPr>
        <p:spPr bwMode="auto">
          <a:xfrm>
            <a:off x="4830495" y="4279327"/>
            <a:ext cx="546954" cy="1305993"/>
          </a:xfrm>
          <a:custGeom>
            <a:avLst/>
            <a:gdLst/>
            <a:ahLst/>
            <a:cxnLst>
              <a:cxn ang="0">
                <a:pos x="293" y="686"/>
              </a:cxn>
              <a:cxn ang="0">
                <a:pos x="290" y="660"/>
              </a:cxn>
              <a:cxn ang="0">
                <a:pos x="286" y="634"/>
              </a:cxn>
              <a:cxn ang="0">
                <a:pos x="283" y="608"/>
              </a:cxn>
              <a:cxn ang="0">
                <a:pos x="276" y="582"/>
              </a:cxn>
              <a:cxn ang="0">
                <a:pos x="272" y="560"/>
              </a:cxn>
              <a:cxn ang="0">
                <a:pos x="269" y="534"/>
              </a:cxn>
              <a:cxn ang="0">
                <a:pos x="262" y="508"/>
              </a:cxn>
              <a:cxn ang="0">
                <a:pos x="255" y="485"/>
              </a:cxn>
              <a:cxn ang="0">
                <a:pos x="251" y="459"/>
              </a:cxn>
              <a:cxn ang="0">
                <a:pos x="244" y="437"/>
              </a:cxn>
              <a:cxn ang="0">
                <a:pos x="237" y="411"/>
              </a:cxn>
              <a:cxn ang="0">
                <a:pos x="227" y="389"/>
              </a:cxn>
              <a:cxn ang="0">
                <a:pos x="220" y="367"/>
              </a:cxn>
              <a:cxn ang="0">
                <a:pos x="213" y="344"/>
              </a:cxn>
              <a:cxn ang="0">
                <a:pos x="202" y="322"/>
              </a:cxn>
              <a:cxn ang="0">
                <a:pos x="195" y="300"/>
              </a:cxn>
              <a:cxn ang="0">
                <a:pos x="185" y="278"/>
              </a:cxn>
              <a:cxn ang="0">
                <a:pos x="174" y="255"/>
              </a:cxn>
              <a:cxn ang="0">
                <a:pos x="164" y="237"/>
              </a:cxn>
              <a:cxn ang="0">
                <a:pos x="153" y="215"/>
              </a:cxn>
              <a:cxn ang="0">
                <a:pos x="143" y="196"/>
              </a:cxn>
              <a:cxn ang="0">
                <a:pos x="129" y="174"/>
              </a:cxn>
              <a:cxn ang="0">
                <a:pos x="118" y="155"/>
              </a:cxn>
              <a:cxn ang="0">
                <a:pos x="104" y="137"/>
              </a:cxn>
              <a:cxn ang="0">
                <a:pos x="94" y="118"/>
              </a:cxn>
              <a:cxn ang="0">
                <a:pos x="80" y="100"/>
              </a:cxn>
              <a:cxn ang="0">
                <a:pos x="66" y="81"/>
              </a:cxn>
              <a:cxn ang="0">
                <a:pos x="52" y="63"/>
              </a:cxn>
              <a:cxn ang="0">
                <a:pos x="38" y="44"/>
              </a:cxn>
              <a:cxn ang="0">
                <a:pos x="24" y="26"/>
              </a:cxn>
              <a:cxn ang="0">
                <a:pos x="7" y="7"/>
              </a:cxn>
              <a:cxn ang="0">
                <a:pos x="3" y="0"/>
              </a:cxn>
            </a:cxnLst>
            <a:rect l="0" t="0" r="r" b="b"/>
            <a:pathLst>
              <a:path w="294" h="702">
                <a:moveTo>
                  <a:pt x="293" y="701"/>
                </a:moveTo>
                <a:lnTo>
                  <a:pt x="293" y="686"/>
                </a:lnTo>
                <a:lnTo>
                  <a:pt x="290" y="675"/>
                </a:lnTo>
                <a:lnTo>
                  <a:pt x="290" y="660"/>
                </a:lnTo>
                <a:lnTo>
                  <a:pt x="286" y="649"/>
                </a:lnTo>
                <a:lnTo>
                  <a:pt x="286" y="634"/>
                </a:lnTo>
                <a:lnTo>
                  <a:pt x="283" y="623"/>
                </a:lnTo>
                <a:lnTo>
                  <a:pt x="283" y="608"/>
                </a:lnTo>
                <a:lnTo>
                  <a:pt x="279" y="597"/>
                </a:lnTo>
                <a:lnTo>
                  <a:pt x="276" y="582"/>
                </a:lnTo>
                <a:lnTo>
                  <a:pt x="276" y="571"/>
                </a:lnTo>
                <a:lnTo>
                  <a:pt x="272" y="560"/>
                </a:lnTo>
                <a:lnTo>
                  <a:pt x="269" y="545"/>
                </a:lnTo>
                <a:lnTo>
                  <a:pt x="269" y="534"/>
                </a:lnTo>
                <a:lnTo>
                  <a:pt x="265" y="519"/>
                </a:lnTo>
                <a:lnTo>
                  <a:pt x="262" y="508"/>
                </a:lnTo>
                <a:lnTo>
                  <a:pt x="258" y="497"/>
                </a:lnTo>
                <a:lnTo>
                  <a:pt x="255" y="485"/>
                </a:lnTo>
                <a:lnTo>
                  <a:pt x="255" y="471"/>
                </a:lnTo>
                <a:lnTo>
                  <a:pt x="251" y="459"/>
                </a:lnTo>
                <a:lnTo>
                  <a:pt x="248" y="448"/>
                </a:lnTo>
                <a:lnTo>
                  <a:pt x="244" y="437"/>
                </a:lnTo>
                <a:lnTo>
                  <a:pt x="241" y="426"/>
                </a:lnTo>
                <a:lnTo>
                  <a:pt x="237" y="411"/>
                </a:lnTo>
                <a:lnTo>
                  <a:pt x="234" y="400"/>
                </a:lnTo>
                <a:lnTo>
                  <a:pt x="227" y="389"/>
                </a:lnTo>
                <a:lnTo>
                  <a:pt x="223" y="378"/>
                </a:lnTo>
                <a:lnTo>
                  <a:pt x="220" y="367"/>
                </a:lnTo>
                <a:lnTo>
                  <a:pt x="216" y="356"/>
                </a:lnTo>
                <a:lnTo>
                  <a:pt x="213" y="344"/>
                </a:lnTo>
                <a:lnTo>
                  <a:pt x="209" y="333"/>
                </a:lnTo>
                <a:lnTo>
                  <a:pt x="202" y="322"/>
                </a:lnTo>
                <a:lnTo>
                  <a:pt x="199" y="311"/>
                </a:lnTo>
                <a:lnTo>
                  <a:pt x="195" y="300"/>
                </a:lnTo>
                <a:lnTo>
                  <a:pt x="188" y="289"/>
                </a:lnTo>
                <a:lnTo>
                  <a:pt x="185" y="278"/>
                </a:lnTo>
                <a:lnTo>
                  <a:pt x="181" y="267"/>
                </a:lnTo>
                <a:lnTo>
                  <a:pt x="174" y="255"/>
                </a:lnTo>
                <a:lnTo>
                  <a:pt x="171" y="248"/>
                </a:lnTo>
                <a:lnTo>
                  <a:pt x="164" y="237"/>
                </a:lnTo>
                <a:lnTo>
                  <a:pt x="160" y="226"/>
                </a:lnTo>
                <a:lnTo>
                  <a:pt x="153" y="215"/>
                </a:lnTo>
                <a:lnTo>
                  <a:pt x="146" y="204"/>
                </a:lnTo>
                <a:lnTo>
                  <a:pt x="143" y="196"/>
                </a:lnTo>
                <a:lnTo>
                  <a:pt x="136" y="185"/>
                </a:lnTo>
                <a:lnTo>
                  <a:pt x="129" y="174"/>
                </a:lnTo>
                <a:lnTo>
                  <a:pt x="125" y="166"/>
                </a:lnTo>
                <a:lnTo>
                  <a:pt x="118" y="155"/>
                </a:lnTo>
                <a:lnTo>
                  <a:pt x="111" y="144"/>
                </a:lnTo>
                <a:lnTo>
                  <a:pt x="104" y="137"/>
                </a:lnTo>
                <a:lnTo>
                  <a:pt x="101" y="126"/>
                </a:lnTo>
                <a:lnTo>
                  <a:pt x="94" y="118"/>
                </a:lnTo>
                <a:lnTo>
                  <a:pt x="87" y="107"/>
                </a:lnTo>
                <a:lnTo>
                  <a:pt x="80" y="100"/>
                </a:lnTo>
                <a:lnTo>
                  <a:pt x="73" y="89"/>
                </a:lnTo>
                <a:lnTo>
                  <a:pt x="66" y="81"/>
                </a:lnTo>
                <a:lnTo>
                  <a:pt x="59" y="70"/>
                </a:lnTo>
                <a:lnTo>
                  <a:pt x="52" y="63"/>
                </a:lnTo>
                <a:lnTo>
                  <a:pt x="45" y="51"/>
                </a:lnTo>
                <a:lnTo>
                  <a:pt x="38" y="44"/>
                </a:lnTo>
                <a:lnTo>
                  <a:pt x="31" y="33"/>
                </a:lnTo>
                <a:lnTo>
                  <a:pt x="24" y="26"/>
                </a:lnTo>
                <a:lnTo>
                  <a:pt x="14" y="18"/>
                </a:lnTo>
                <a:lnTo>
                  <a:pt x="7" y="7"/>
                </a:lnTo>
                <a:lnTo>
                  <a:pt x="0" y="0"/>
                </a:lnTo>
                <a:lnTo>
                  <a:pt x="3" y="0"/>
                </a:lnTo>
              </a:path>
            </a:pathLst>
          </a:custGeom>
          <a:noFill/>
          <a:ln w="25400" cap="rnd" cmpd="sng">
            <a:solidFill>
              <a:srgbClr val="000000"/>
            </a:solidFill>
            <a:prstDash val="solid"/>
            <a:round/>
            <a:headEnd type="none" w="sm" len="sm"/>
            <a:tailEnd type="none" w="sm" len="sm"/>
          </a:ln>
          <a:effectLst/>
        </p:spPr>
        <p:txBody>
          <a:bodyPr/>
          <a:lstStyle/>
          <a:p>
            <a:endParaRPr lang="fr-FR" sz="2000" b="1" dirty="0"/>
          </a:p>
        </p:txBody>
      </p:sp>
      <p:sp>
        <p:nvSpPr>
          <p:cNvPr id="77846" name="Freeform 22"/>
          <p:cNvSpPr>
            <a:spLocks/>
          </p:cNvSpPr>
          <p:nvPr/>
        </p:nvSpPr>
        <p:spPr bwMode="auto">
          <a:xfrm>
            <a:off x="4458417" y="4610475"/>
            <a:ext cx="613928" cy="1166464"/>
          </a:xfrm>
          <a:custGeom>
            <a:avLst/>
            <a:gdLst/>
            <a:ahLst/>
            <a:cxnLst>
              <a:cxn ang="0">
                <a:pos x="329" y="626"/>
              </a:cxn>
              <a:cxn ang="0">
                <a:pos x="325" y="612"/>
              </a:cxn>
              <a:cxn ang="0">
                <a:pos x="322" y="597"/>
              </a:cxn>
              <a:cxn ang="0">
                <a:pos x="322" y="582"/>
              </a:cxn>
              <a:cxn ang="0">
                <a:pos x="318" y="567"/>
              </a:cxn>
              <a:cxn ang="0">
                <a:pos x="315" y="556"/>
              </a:cxn>
              <a:cxn ang="0">
                <a:pos x="311" y="541"/>
              </a:cxn>
              <a:cxn ang="0">
                <a:pos x="308" y="526"/>
              </a:cxn>
              <a:cxn ang="0">
                <a:pos x="304" y="511"/>
              </a:cxn>
              <a:cxn ang="0">
                <a:pos x="301" y="500"/>
              </a:cxn>
              <a:cxn ang="0">
                <a:pos x="297" y="485"/>
              </a:cxn>
              <a:cxn ang="0">
                <a:pos x="294" y="474"/>
              </a:cxn>
              <a:cxn ang="0">
                <a:pos x="290" y="459"/>
              </a:cxn>
              <a:cxn ang="0">
                <a:pos x="287" y="448"/>
              </a:cxn>
              <a:cxn ang="0">
                <a:pos x="283" y="434"/>
              </a:cxn>
              <a:cxn ang="0">
                <a:pos x="280" y="422"/>
              </a:cxn>
              <a:cxn ang="0">
                <a:pos x="277" y="411"/>
              </a:cxn>
              <a:cxn ang="0">
                <a:pos x="273" y="396"/>
              </a:cxn>
              <a:cxn ang="0">
                <a:pos x="266" y="385"/>
              </a:cxn>
              <a:cxn ang="0">
                <a:pos x="263" y="374"/>
              </a:cxn>
              <a:cxn ang="0">
                <a:pos x="259" y="363"/>
              </a:cxn>
              <a:cxn ang="0">
                <a:pos x="256" y="352"/>
              </a:cxn>
              <a:cxn ang="0">
                <a:pos x="252" y="341"/>
              </a:cxn>
              <a:cxn ang="0">
                <a:pos x="245" y="326"/>
              </a:cxn>
              <a:cxn ang="0">
                <a:pos x="242" y="315"/>
              </a:cxn>
              <a:cxn ang="0">
                <a:pos x="238" y="307"/>
              </a:cxn>
              <a:cxn ang="0">
                <a:pos x="231" y="296"/>
              </a:cxn>
              <a:cxn ang="0">
                <a:pos x="228" y="285"/>
              </a:cxn>
              <a:cxn ang="0">
                <a:pos x="224" y="274"/>
              </a:cxn>
              <a:cxn ang="0">
                <a:pos x="217" y="263"/>
              </a:cxn>
              <a:cxn ang="0">
                <a:pos x="214" y="252"/>
              </a:cxn>
              <a:cxn ang="0">
                <a:pos x="207" y="244"/>
              </a:cxn>
              <a:cxn ang="0">
                <a:pos x="203" y="233"/>
              </a:cxn>
              <a:cxn ang="0">
                <a:pos x="200" y="222"/>
              </a:cxn>
              <a:cxn ang="0">
                <a:pos x="193" y="215"/>
              </a:cxn>
              <a:cxn ang="0">
                <a:pos x="186" y="204"/>
              </a:cxn>
              <a:cxn ang="0">
                <a:pos x="182" y="196"/>
              </a:cxn>
              <a:cxn ang="0">
                <a:pos x="175" y="185"/>
              </a:cxn>
              <a:cxn ang="0">
                <a:pos x="172" y="178"/>
              </a:cxn>
              <a:cxn ang="0">
                <a:pos x="165" y="170"/>
              </a:cxn>
              <a:cxn ang="0">
                <a:pos x="161" y="159"/>
              </a:cxn>
              <a:cxn ang="0">
                <a:pos x="147" y="144"/>
              </a:cxn>
              <a:cxn ang="0">
                <a:pos x="144" y="133"/>
              </a:cxn>
              <a:cxn ang="0">
                <a:pos x="123" y="111"/>
              </a:cxn>
              <a:cxn ang="0">
                <a:pos x="119" y="103"/>
              </a:cxn>
              <a:cxn ang="0">
                <a:pos x="91" y="74"/>
              </a:cxn>
              <a:cxn ang="0">
                <a:pos x="84" y="70"/>
              </a:cxn>
              <a:cxn ang="0">
                <a:pos x="70" y="55"/>
              </a:cxn>
              <a:cxn ang="0">
                <a:pos x="67" y="48"/>
              </a:cxn>
              <a:cxn ang="0">
                <a:pos x="60" y="44"/>
              </a:cxn>
              <a:cxn ang="0">
                <a:pos x="53" y="37"/>
              </a:cxn>
              <a:cxn ang="0">
                <a:pos x="46" y="33"/>
              </a:cxn>
              <a:cxn ang="0">
                <a:pos x="39" y="26"/>
              </a:cxn>
              <a:cxn ang="0">
                <a:pos x="28" y="22"/>
              </a:cxn>
              <a:cxn ang="0">
                <a:pos x="21" y="14"/>
              </a:cxn>
              <a:cxn ang="0">
                <a:pos x="14" y="11"/>
              </a:cxn>
              <a:cxn ang="0">
                <a:pos x="7" y="3"/>
              </a:cxn>
              <a:cxn ang="0">
                <a:pos x="0" y="0"/>
              </a:cxn>
              <a:cxn ang="0">
                <a:pos x="4" y="0"/>
              </a:cxn>
            </a:cxnLst>
            <a:rect l="0" t="0" r="r" b="b"/>
            <a:pathLst>
              <a:path w="330" h="627">
                <a:moveTo>
                  <a:pt x="329" y="626"/>
                </a:moveTo>
                <a:lnTo>
                  <a:pt x="325" y="612"/>
                </a:lnTo>
                <a:lnTo>
                  <a:pt x="322" y="597"/>
                </a:lnTo>
                <a:lnTo>
                  <a:pt x="322" y="582"/>
                </a:lnTo>
                <a:lnTo>
                  <a:pt x="318" y="567"/>
                </a:lnTo>
                <a:lnTo>
                  <a:pt x="315" y="556"/>
                </a:lnTo>
                <a:lnTo>
                  <a:pt x="311" y="541"/>
                </a:lnTo>
                <a:lnTo>
                  <a:pt x="308" y="526"/>
                </a:lnTo>
                <a:lnTo>
                  <a:pt x="304" y="511"/>
                </a:lnTo>
                <a:lnTo>
                  <a:pt x="301" y="500"/>
                </a:lnTo>
                <a:lnTo>
                  <a:pt x="297" y="485"/>
                </a:lnTo>
                <a:lnTo>
                  <a:pt x="294" y="474"/>
                </a:lnTo>
                <a:lnTo>
                  <a:pt x="290" y="459"/>
                </a:lnTo>
                <a:lnTo>
                  <a:pt x="287" y="448"/>
                </a:lnTo>
                <a:lnTo>
                  <a:pt x="283" y="434"/>
                </a:lnTo>
                <a:lnTo>
                  <a:pt x="280" y="422"/>
                </a:lnTo>
                <a:lnTo>
                  <a:pt x="277" y="411"/>
                </a:lnTo>
                <a:lnTo>
                  <a:pt x="273" y="396"/>
                </a:lnTo>
                <a:lnTo>
                  <a:pt x="266" y="385"/>
                </a:lnTo>
                <a:lnTo>
                  <a:pt x="263" y="374"/>
                </a:lnTo>
                <a:lnTo>
                  <a:pt x="259" y="363"/>
                </a:lnTo>
                <a:lnTo>
                  <a:pt x="256" y="352"/>
                </a:lnTo>
                <a:lnTo>
                  <a:pt x="252" y="341"/>
                </a:lnTo>
                <a:lnTo>
                  <a:pt x="245" y="326"/>
                </a:lnTo>
                <a:lnTo>
                  <a:pt x="242" y="315"/>
                </a:lnTo>
                <a:lnTo>
                  <a:pt x="238" y="307"/>
                </a:lnTo>
                <a:lnTo>
                  <a:pt x="231" y="296"/>
                </a:lnTo>
                <a:lnTo>
                  <a:pt x="228" y="285"/>
                </a:lnTo>
                <a:lnTo>
                  <a:pt x="224" y="274"/>
                </a:lnTo>
                <a:lnTo>
                  <a:pt x="217" y="263"/>
                </a:lnTo>
                <a:lnTo>
                  <a:pt x="214" y="252"/>
                </a:lnTo>
                <a:lnTo>
                  <a:pt x="207" y="244"/>
                </a:lnTo>
                <a:lnTo>
                  <a:pt x="203" y="233"/>
                </a:lnTo>
                <a:lnTo>
                  <a:pt x="200" y="222"/>
                </a:lnTo>
                <a:lnTo>
                  <a:pt x="193" y="215"/>
                </a:lnTo>
                <a:lnTo>
                  <a:pt x="186" y="204"/>
                </a:lnTo>
                <a:lnTo>
                  <a:pt x="182" y="196"/>
                </a:lnTo>
                <a:lnTo>
                  <a:pt x="175" y="185"/>
                </a:lnTo>
                <a:lnTo>
                  <a:pt x="172" y="178"/>
                </a:lnTo>
                <a:lnTo>
                  <a:pt x="165" y="170"/>
                </a:lnTo>
                <a:lnTo>
                  <a:pt x="161" y="159"/>
                </a:lnTo>
                <a:lnTo>
                  <a:pt x="147" y="144"/>
                </a:lnTo>
                <a:lnTo>
                  <a:pt x="144" y="133"/>
                </a:lnTo>
                <a:lnTo>
                  <a:pt x="123" y="111"/>
                </a:lnTo>
                <a:lnTo>
                  <a:pt x="119" y="103"/>
                </a:lnTo>
                <a:lnTo>
                  <a:pt x="91" y="74"/>
                </a:lnTo>
                <a:lnTo>
                  <a:pt x="84" y="70"/>
                </a:lnTo>
                <a:lnTo>
                  <a:pt x="70" y="55"/>
                </a:lnTo>
                <a:lnTo>
                  <a:pt x="67" y="48"/>
                </a:lnTo>
                <a:lnTo>
                  <a:pt x="60" y="44"/>
                </a:lnTo>
                <a:lnTo>
                  <a:pt x="53" y="37"/>
                </a:lnTo>
                <a:lnTo>
                  <a:pt x="46" y="33"/>
                </a:lnTo>
                <a:lnTo>
                  <a:pt x="39" y="26"/>
                </a:lnTo>
                <a:lnTo>
                  <a:pt x="28" y="22"/>
                </a:lnTo>
                <a:lnTo>
                  <a:pt x="21" y="14"/>
                </a:lnTo>
                <a:lnTo>
                  <a:pt x="14" y="11"/>
                </a:lnTo>
                <a:lnTo>
                  <a:pt x="7" y="3"/>
                </a:lnTo>
                <a:lnTo>
                  <a:pt x="0" y="0"/>
                </a:lnTo>
                <a:lnTo>
                  <a:pt x="4" y="0"/>
                </a:lnTo>
              </a:path>
            </a:pathLst>
          </a:custGeom>
          <a:noFill/>
          <a:ln w="25400" cap="rnd" cmpd="sng">
            <a:solidFill>
              <a:srgbClr val="000000"/>
            </a:solidFill>
            <a:prstDash val="solid"/>
            <a:round/>
            <a:headEnd type="none" w="sm" len="sm"/>
            <a:tailEnd type="none" w="sm" len="sm"/>
          </a:ln>
          <a:effectLst/>
        </p:spPr>
        <p:txBody>
          <a:bodyPr/>
          <a:lstStyle/>
          <a:p>
            <a:endParaRPr lang="fr-FR" sz="2000" b="1" dirty="0"/>
          </a:p>
        </p:txBody>
      </p:sp>
      <p:sp>
        <p:nvSpPr>
          <p:cNvPr id="77847" name="Freeform 23"/>
          <p:cNvSpPr>
            <a:spLocks/>
          </p:cNvSpPr>
          <p:nvPr/>
        </p:nvSpPr>
        <p:spPr bwMode="auto">
          <a:xfrm>
            <a:off x="7736423" y="5438349"/>
            <a:ext cx="340452" cy="546954"/>
          </a:xfrm>
          <a:custGeom>
            <a:avLst/>
            <a:gdLst/>
            <a:ahLst/>
            <a:cxnLst>
              <a:cxn ang="0">
                <a:pos x="0" y="293"/>
              </a:cxn>
              <a:cxn ang="0">
                <a:pos x="4" y="285"/>
              </a:cxn>
              <a:cxn ang="0">
                <a:pos x="7" y="278"/>
              </a:cxn>
              <a:cxn ang="0">
                <a:pos x="11" y="270"/>
              </a:cxn>
              <a:cxn ang="0">
                <a:pos x="14" y="267"/>
              </a:cxn>
              <a:cxn ang="0">
                <a:pos x="14" y="259"/>
              </a:cxn>
              <a:cxn ang="0">
                <a:pos x="18" y="252"/>
              </a:cxn>
              <a:cxn ang="0">
                <a:pos x="21" y="244"/>
              </a:cxn>
              <a:cxn ang="0">
                <a:pos x="25" y="241"/>
              </a:cxn>
              <a:cxn ang="0">
                <a:pos x="28" y="233"/>
              </a:cxn>
              <a:cxn ang="0">
                <a:pos x="32" y="226"/>
              </a:cxn>
              <a:cxn ang="0">
                <a:pos x="35" y="218"/>
              </a:cxn>
              <a:cxn ang="0">
                <a:pos x="35" y="215"/>
              </a:cxn>
              <a:cxn ang="0">
                <a:pos x="39" y="207"/>
              </a:cxn>
              <a:cxn ang="0">
                <a:pos x="42" y="204"/>
              </a:cxn>
              <a:cxn ang="0">
                <a:pos x="46" y="196"/>
              </a:cxn>
              <a:cxn ang="0">
                <a:pos x="49" y="189"/>
              </a:cxn>
              <a:cxn ang="0">
                <a:pos x="53" y="185"/>
              </a:cxn>
              <a:cxn ang="0">
                <a:pos x="56" y="178"/>
              </a:cxn>
              <a:cxn ang="0">
                <a:pos x="56" y="174"/>
              </a:cxn>
              <a:cxn ang="0">
                <a:pos x="60" y="167"/>
              </a:cxn>
              <a:cxn ang="0">
                <a:pos x="63" y="163"/>
              </a:cxn>
              <a:cxn ang="0">
                <a:pos x="67" y="155"/>
              </a:cxn>
              <a:cxn ang="0">
                <a:pos x="74" y="148"/>
              </a:cxn>
              <a:cxn ang="0">
                <a:pos x="74" y="141"/>
              </a:cxn>
              <a:cxn ang="0">
                <a:pos x="77" y="137"/>
              </a:cxn>
              <a:cxn ang="0">
                <a:pos x="81" y="129"/>
              </a:cxn>
              <a:cxn ang="0">
                <a:pos x="88" y="122"/>
              </a:cxn>
              <a:cxn ang="0">
                <a:pos x="88" y="118"/>
              </a:cxn>
              <a:cxn ang="0">
                <a:pos x="91" y="111"/>
              </a:cxn>
              <a:cxn ang="0">
                <a:pos x="102" y="100"/>
              </a:cxn>
              <a:cxn ang="0">
                <a:pos x="102" y="92"/>
              </a:cxn>
              <a:cxn ang="0">
                <a:pos x="116" y="78"/>
              </a:cxn>
              <a:cxn ang="0">
                <a:pos x="116" y="74"/>
              </a:cxn>
              <a:cxn ang="0">
                <a:pos x="126" y="63"/>
              </a:cxn>
              <a:cxn ang="0">
                <a:pos x="126" y="59"/>
              </a:cxn>
              <a:cxn ang="0">
                <a:pos x="137" y="48"/>
              </a:cxn>
              <a:cxn ang="0">
                <a:pos x="137" y="44"/>
              </a:cxn>
              <a:cxn ang="0">
                <a:pos x="147" y="33"/>
              </a:cxn>
              <a:cxn ang="0">
                <a:pos x="147" y="29"/>
              </a:cxn>
              <a:cxn ang="0">
                <a:pos x="151" y="29"/>
              </a:cxn>
              <a:cxn ang="0">
                <a:pos x="158" y="22"/>
              </a:cxn>
              <a:cxn ang="0">
                <a:pos x="158" y="18"/>
              </a:cxn>
              <a:cxn ang="0">
                <a:pos x="161" y="18"/>
              </a:cxn>
              <a:cxn ang="0">
                <a:pos x="165" y="14"/>
              </a:cxn>
              <a:cxn ang="0">
                <a:pos x="165" y="11"/>
              </a:cxn>
              <a:cxn ang="0">
                <a:pos x="168" y="7"/>
              </a:cxn>
              <a:cxn ang="0">
                <a:pos x="172" y="7"/>
              </a:cxn>
              <a:cxn ang="0">
                <a:pos x="179" y="0"/>
              </a:cxn>
              <a:cxn ang="0">
                <a:pos x="182" y="0"/>
              </a:cxn>
            </a:cxnLst>
            <a:rect l="0" t="0" r="r" b="b"/>
            <a:pathLst>
              <a:path w="183" h="294">
                <a:moveTo>
                  <a:pt x="0" y="293"/>
                </a:moveTo>
                <a:lnTo>
                  <a:pt x="4" y="285"/>
                </a:lnTo>
                <a:lnTo>
                  <a:pt x="7" y="278"/>
                </a:lnTo>
                <a:lnTo>
                  <a:pt x="11" y="270"/>
                </a:lnTo>
                <a:lnTo>
                  <a:pt x="14" y="267"/>
                </a:lnTo>
                <a:lnTo>
                  <a:pt x="14" y="259"/>
                </a:lnTo>
                <a:lnTo>
                  <a:pt x="18" y="252"/>
                </a:lnTo>
                <a:lnTo>
                  <a:pt x="21" y="244"/>
                </a:lnTo>
                <a:lnTo>
                  <a:pt x="25" y="241"/>
                </a:lnTo>
                <a:lnTo>
                  <a:pt x="28" y="233"/>
                </a:lnTo>
                <a:lnTo>
                  <a:pt x="32" y="226"/>
                </a:lnTo>
                <a:lnTo>
                  <a:pt x="35" y="218"/>
                </a:lnTo>
                <a:lnTo>
                  <a:pt x="35" y="215"/>
                </a:lnTo>
                <a:lnTo>
                  <a:pt x="39" y="207"/>
                </a:lnTo>
                <a:lnTo>
                  <a:pt x="42" y="204"/>
                </a:lnTo>
                <a:lnTo>
                  <a:pt x="46" y="196"/>
                </a:lnTo>
                <a:lnTo>
                  <a:pt x="49" y="189"/>
                </a:lnTo>
                <a:lnTo>
                  <a:pt x="53" y="185"/>
                </a:lnTo>
                <a:lnTo>
                  <a:pt x="56" y="178"/>
                </a:lnTo>
                <a:lnTo>
                  <a:pt x="56" y="174"/>
                </a:lnTo>
                <a:lnTo>
                  <a:pt x="60" y="167"/>
                </a:lnTo>
                <a:lnTo>
                  <a:pt x="63" y="163"/>
                </a:lnTo>
                <a:lnTo>
                  <a:pt x="67" y="155"/>
                </a:lnTo>
                <a:lnTo>
                  <a:pt x="74" y="148"/>
                </a:lnTo>
                <a:lnTo>
                  <a:pt x="74" y="141"/>
                </a:lnTo>
                <a:lnTo>
                  <a:pt x="77" y="137"/>
                </a:lnTo>
                <a:lnTo>
                  <a:pt x="81" y="129"/>
                </a:lnTo>
                <a:lnTo>
                  <a:pt x="88" y="122"/>
                </a:lnTo>
                <a:lnTo>
                  <a:pt x="88" y="118"/>
                </a:lnTo>
                <a:lnTo>
                  <a:pt x="91" y="111"/>
                </a:lnTo>
                <a:lnTo>
                  <a:pt x="102" y="100"/>
                </a:lnTo>
                <a:lnTo>
                  <a:pt x="102" y="92"/>
                </a:lnTo>
                <a:lnTo>
                  <a:pt x="116" y="78"/>
                </a:lnTo>
                <a:lnTo>
                  <a:pt x="116" y="74"/>
                </a:lnTo>
                <a:lnTo>
                  <a:pt x="126" y="63"/>
                </a:lnTo>
                <a:lnTo>
                  <a:pt x="126" y="59"/>
                </a:lnTo>
                <a:lnTo>
                  <a:pt x="137" y="48"/>
                </a:lnTo>
                <a:lnTo>
                  <a:pt x="137" y="44"/>
                </a:lnTo>
                <a:lnTo>
                  <a:pt x="147" y="33"/>
                </a:lnTo>
                <a:lnTo>
                  <a:pt x="147" y="29"/>
                </a:lnTo>
                <a:lnTo>
                  <a:pt x="151" y="29"/>
                </a:lnTo>
                <a:lnTo>
                  <a:pt x="158" y="22"/>
                </a:lnTo>
                <a:lnTo>
                  <a:pt x="158" y="18"/>
                </a:lnTo>
                <a:lnTo>
                  <a:pt x="161" y="18"/>
                </a:lnTo>
                <a:lnTo>
                  <a:pt x="165" y="14"/>
                </a:lnTo>
                <a:lnTo>
                  <a:pt x="165" y="11"/>
                </a:lnTo>
                <a:lnTo>
                  <a:pt x="168" y="7"/>
                </a:lnTo>
                <a:lnTo>
                  <a:pt x="172" y="7"/>
                </a:lnTo>
                <a:lnTo>
                  <a:pt x="179" y="0"/>
                </a:lnTo>
                <a:lnTo>
                  <a:pt x="182" y="0"/>
                </a:lnTo>
              </a:path>
            </a:pathLst>
          </a:custGeom>
          <a:noFill/>
          <a:ln w="25400" cap="rnd" cmpd="sng">
            <a:solidFill>
              <a:srgbClr val="000000"/>
            </a:solidFill>
            <a:prstDash val="solid"/>
            <a:round/>
            <a:headEnd type="none" w="sm" len="sm"/>
            <a:tailEnd type="none" w="sm" len="sm"/>
          </a:ln>
          <a:effectLst/>
        </p:spPr>
        <p:txBody>
          <a:bodyPr/>
          <a:lstStyle/>
          <a:p>
            <a:endParaRPr lang="fr-FR" sz="2000" b="1" dirty="0"/>
          </a:p>
        </p:txBody>
      </p:sp>
      <p:sp>
        <p:nvSpPr>
          <p:cNvPr id="77848" name="Freeform 24"/>
          <p:cNvSpPr>
            <a:spLocks/>
          </p:cNvSpPr>
          <p:nvPr/>
        </p:nvSpPr>
        <p:spPr bwMode="auto">
          <a:xfrm>
            <a:off x="3957973" y="5127664"/>
            <a:ext cx="561838" cy="857639"/>
          </a:xfrm>
          <a:custGeom>
            <a:avLst/>
            <a:gdLst/>
            <a:ahLst/>
            <a:cxnLst>
              <a:cxn ang="0">
                <a:pos x="301" y="460"/>
              </a:cxn>
              <a:cxn ang="0">
                <a:pos x="294" y="449"/>
              </a:cxn>
              <a:cxn ang="0">
                <a:pos x="290" y="437"/>
              </a:cxn>
              <a:cxn ang="0">
                <a:pos x="283" y="426"/>
              </a:cxn>
              <a:cxn ang="0">
                <a:pos x="280" y="415"/>
              </a:cxn>
              <a:cxn ang="0">
                <a:pos x="273" y="404"/>
              </a:cxn>
              <a:cxn ang="0">
                <a:pos x="269" y="393"/>
              </a:cxn>
              <a:cxn ang="0">
                <a:pos x="262" y="382"/>
              </a:cxn>
              <a:cxn ang="0">
                <a:pos x="259" y="371"/>
              </a:cxn>
              <a:cxn ang="0">
                <a:pos x="252" y="360"/>
              </a:cxn>
              <a:cxn ang="0">
                <a:pos x="248" y="352"/>
              </a:cxn>
              <a:cxn ang="0">
                <a:pos x="245" y="341"/>
              </a:cxn>
              <a:cxn ang="0">
                <a:pos x="238" y="330"/>
              </a:cxn>
              <a:cxn ang="0">
                <a:pos x="234" y="322"/>
              </a:cxn>
              <a:cxn ang="0">
                <a:pos x="227" y="311"/>
              </a:cxn>
              <a:cxn ang="0">
                <a:pos x="224" y="300"/>
              </a:cxn>
              <a:cxn ang="0">
                <a:pos x="217" y="293"/>
              </a:cxn>
              <a:cxn ang="0">
                <a:pos x="213" y="282"/>
              </a:cxn>
              <a:cxn ang="0">
                <a:pos x="206" y="274"/>
              </a:cxn>
              <a:cxn ang="0">
                <a:pos x="203" y="263"/>
              </a:cxn>
              <a:cxn ang="0">
                <a:pos x="199" y="256"/>
              </a:cxn>
              <a:cxn ang="0">
                <a:pos x="192" y="248"/>
              </a:cxn>
              <a:cxn ang="0">
                <a:pos x="189" y="237"/>
              </a:cxn>
              <a:cxn ang="0">
                <a:pos x="182" y="230"/>
              </a:cxn>
              <a:cxn ang="0">
                <a:pos x="178" y="222"/>
              </a:cxn>
              <a:cxn ang="0">
                <a:pos x="175" y="211"/>
              </a:cxn>
              <a:cxn ang="0">
                <a:pos x="168" y="204"/>
              </a:cxn>
              <a:cxn ang="0">
                <a:pos x="164" y="196"/>
              </a:cxn>
              <a:cxn ang="0">
                <a:pos x="157" y="189"/>
              </a:cxn>
              <a:cxn ang="0">
                <a:pos x="154" y="181"/>
              </a:cxn>
              <a:cxn ang="0">
                <a:pos x="150" y="174"/>
              </a:cxn>
              <a:cxn ang="0">
                <a:pos x="143" y="167"/>
              </a:cxn>
              <a:cxn ang="0">
                <a:pos x="140" y="159"/>
              </a:cxn>
              <a:cxn ang="0">
                <a:pos x="136" y="152"/>
              </a:cxn>
              <a:cxn ang="0">
                <a:pos x="129" y="144"/>
              </a:cxn>
              <a:cxn ang="0">
                <a:pos x="126" y="137"/>
              </a:cxn>
              <a:cxn ang="0">
                <a:pos x="115" y="126"/>
              </a:cxn>
              <a:cxn ang="0">
                <a:pos x="112" y="118"/>
              </a:cxn>
              <a:cxn ang="0">
                <a:pos x="108" y="111"/>
              </a:cxn>
              <a:cxn ang="0">
                <a:pos x="102" y="107"/>
              </a:cxn>
              <a:cxn ang="0">
                <a:pos x="98" y="100"/>
              </a:cxn>
              <a:cxn ang="0">
                <a:pos x="95" y="92"/>
              </a:cxn>
              <a:cxn ang="0">
                <a:pos x="77" y="74"/>
              </a:cxn>
              <a:cxn ang="0">
                <a:pos x="74" y="67"/>
              </a:cxn>
              <a:cxn ang="0">
                <a:pos x="67" y="63"/>
              </a:cxn>
              <a:cxn ang="0">
                <a:pos x="63" y="55"/>
              </a:cxn>
              <a:cxn ang="0">
                <a:pos x="56" y="48"/>
              </a:cxn>
              <a:cxn ang="0">
                <a:pos x="49" y="44"/>
              </a:cxn>
              <a:cxn ang="0">
                <a:pos x="46" y="37"/>
              </a:cxn>
              <a:cxn ang="0">
                <a:pos x="39" y="29"/>
              </a:cxn>
              <a:cxn ang="0">
                <a:pos x="32" y="26"/>
              </a:cxn>
              <a:cxn ang="0">
                <a:pos x="18" y="11"/>
              </a:cxn>
              <a:cxn ang="0">
                <a:pos x="11" y="7"/>
              </a:cxn>
              <a:cxn ang="0">
                <a:pos x="7" y="7"/>
              </a:cxn>
              <a:cxn ang="0">
                <a:pos x="0" y="0"/>
              </a:cxn>
              <a:cxn ang="0">
                <a:pos x="4" y="0"/>
              </a:cxn>
            </a:cxnLst>
            <a:rect l="0" t="0" r="r" b="b"/>
            <a:pathLst>
              <a:path w="302" h="461">
                <a:moveTo>
                  <a:pt x="301" y="460"/>
                </a:moveTo>
                <a:lnTo>
                  <a:pt x="294" y="449"/>
                </a:lnTo>
                <a:lnTo>
                  <a:pt x="290" y="437"/>
                </a:lnTo>
                <a:lnTo>
                  <a:pt x="283" y="426"/>
                </a:lnTo>
                <a:lnTo>
                  <a:pt x="280" y="415"/>
                </a:lnTo>
                <a:lnTo>
                  <a:pt x="273" y="404"/>
                </a:lnTo>
                <a:lnTo>
                  <a:pt x="269" y="393"/>
                </a:lnTo>
                <a:lnTo>
                  <a:pt x="262" y="382"/>
                </a:lnTo>
                <a:lnTo>
                  <a:pt x="259" y="371"/>
                </a:lnTo>
                <a:lnTo>
                  <a:pt x="252" y="360"/>
                </a:lnTo>
                <a:lnTo>
                  <a:pt x="248" y="352"/>
                </a:lnTo>
                <a:lnTo>
                  <a:pt x="245" y="341"/>
                </a:lnTo>
                <a:lnTo>
                  <a:pt x="238" y="330"/>
                </a:lnTo>
                <a:lnTo>
                  <a:pt x="234" y="322"/>
                </a:lnTo>
                <a:lnTo>
                  <a:pt x="227" y="311"/>
                </a:lnTo>
                <a:lnTo>
                  <a:pt x="224" y="300"/>
                </a:lnTo>
                <a:lnTo>
                  <a:pt x="217" y="293"/>
                </a:lnTo>
                <a:lnTo>
                  <a:pt x="213" y="282"/>
                </a:lnTo>
                <a:lnTo>
                  <a:pt x="206" y="274"/>
                </a:lnTo>
                <a:lnTo>
                  <a:pt x="203" y="263"/>
                </a:lnTo>
                <a:lnTo>
                  <a:pt x="199" y="256"/>
                </a:lnTo>
                <a:lnTo>
                  <a:pt x="192" y="248"/>
                </a:lnTo>
                <a:lnTo>
                  <a:pt x="189" y="237"/>
                </a:lnTo>
                <a:lnTo>
                  <a:pt x="182" y="230"/>
                </a:lnTo>
                <a:lnTo>
                  <a:pt x="178" y="222"/>
                </a:lnTo>
                <a:lnTo>
                  <a:pt x="175" y="211"/>
                </a:lnTo>
                <a:lnTo>
                  <a:pt x="168" y="204"/>
                </a:lnTo>
                <a:lnTo>
                  <a:pt x="164" y="196"/>
                </a:lnTo>
                <a:lnTo>
                  <a:pt x="157" y="189"/>
                </a:lnTo>
                <a:lnTo>
                  <a:pt x="154" y="181"/>
                </a:lnTo>
                <a:lnTo>
                  <a:pt x="150" y="174"/>
                </a:lnTo>
                <a:lnTo>
                  <a:pt x="143" y="167"/>
                </a:lnTo>
                <a:lnTo>
                  <a:pt x="140" y="159"/>
                </a:lnTo>
                <a:lnTo>
                  <a:pt x="136" y="152"/>
                </a:lnTo>
                <a:lnTo>
                  <a:pt x="129" y="144"/>
                </a:lnTo>
                <a:lnTo>
                  <a:pt x="126" y="137"/>
                </a:lnTo>
                <a:lnTo>
                  <a:pt x="115" y="126"/>
                </a:lnTo>
                <a:lnTo>
                  <a:pt x="112" y="118"/>
                </a:lnTo>
                <a:lnTo>
                  <a:pt x="108" y="111"/>
                </a:lnTo>
                <a:lnTo>
                  <a:pt x="102" y="107"/>
                </a:lnTo>
                <a:lnTo>
                  <a:pt x="98" y="100"/>
                </a:lnTo>
                <a:lnTo>
                  <a:pt x="95" y="92"/>
                </a:lnTo>
                <a:lnTo>
                  <a:pt x="77" y="74"/>
                </a:lnTo>
                <a:lnTo>
                  <a:pt x="74" y="67"/>
                </a:lnTo>
                <a:lnTo>
                  <a:pt x="67" y="63"/>
                </a:lnTo>
                <a:lnTo>
                  <a:pt x="63" y="55"/>
                </a:lnTo>
                <a:lnTo>
                  <a:pt x="56" y="48"/>
                </a:lnTo>
                <a:lnTo>
                  <a:pt x="49" y="44"/>
                </a:lnTo>
                <a:lnTo>
                  <a:pt x="46" y="37"/>
                </a:lnTo>
                <a:lnTo>
                  <a:pt x="39" y="29"/>
                </a:lnTo>
                <a:lnTo>
                  <a:pt x="32" y="26"/>
                </a:lnTo>
                <a:lnTo>
                  <a:pt x="18" y="11"/>
                </a:lnTo>
                <a:lnTo>
                  <a:pt x="11" y="7"/>
                </a:lnTo>
                <a:lnTo>
                  <a:pt x="7" y="7"/>
                </a:lnTo>
                <a:lnTo>
                  <a:pt x="0" y="0"/>
                </a:lnTo>
                <a:lnTo>
                  <a:pt x="4" y="0"/>
                </a:lnTo>
              </a:path>
            </a:pathLst>
          </a:custGeom>
          <a:noFill/>
          <a:ln w="25400" cap="rnd" cmpd="sng">
            <a:solidFill>
              <a:srgbClr val="000000"/>
            </a:solidFill>
            <a:prstDash val="solid"/>
            <a:round/>
            <a:headEnd type="none" w="sm" len="sm"/>
            <a:tailEnd type="none" w="sm" len="sm"/>
          </a:ln>
          <a:effectLst/>
        </p:spPr>
        <p:txBody>
          <a:bodyPr/>
          <a:lstStyle/>
          <a:p>
            <a:endParaRPr lang="fr-FR" sz="2000" b="1" dirty="0"/>
          </a:p>
        </p:txBody>
      </p:sp>
      <p:sp>
        <p:nvSpPr>
          <p:cNvPr id="77849" name="Freeform 25"/>
          <p:cNvSpPr>
            <a:spLocks/>
          </p:cNvSpPr>
          <p:nvPr/>
        </p:nvSpPr>
        <p:spPr bwMode="auto">
          <a:xfrm>
            <a:off x="7379229" y="5196498"/>
            <a:ext cx="522770" cy="794385"/>
          </a:xfrm>
          <a:custGeom>
            <a:avLst/>
            <a:gdLst/>
            <a:ahLst/>
            <a:cxnLst>
              <a:cxn ang="0">
                <a:pos x="0" y="426"/>
              </a:cxn>
              <a:cxn ang="0">
                <a:pos x="4" y="415"/>
              </a:cxn>
              <a:cxn ang="0">
                <a:pos x="11" y="404"/>
              </a:cxn>
              <a:cxn ang="0">
                <a:pos x="14" y="393"/>
              </a:cxn>
              <a:cxn ang="0">
                <a:pos x="21" y="386"/>
              </a:cxn>
              <a:cxn ang="0">
                <a:pos x="24" y="374"/>
              </a:cxn>
              <a:cxn ang="0">
                <a:pos x="31" y="363"/>
              </a:cxn>
              <a:cxn ang="0">
                <a:pos x="35" y="356"/>
              </a:cxn>
              <a:cxn ang="0">
                <a:pos x="38" y="345"/>
              </a:cxn>
              <a:cxn ang="0">
                <a:pos x="45" y="334"/>
              </a:cxn>
              <a:cxn ang="0">
                <a:pos x="49" y="326"/>
              </a:cxn>
              <a:cxn ang="0">
                <a:pos x="56" y="315"/>
              </a:cxn>
              <a:cxn ang="0">
                <a:pos x="59" y="308"/>
              </a:cxn>
              <a:cxn ang="0">
                <a:pos x="63" y="297"/>
              </a:cxn>
              <a:cxn ang="0">
                <a:pos x="70" y="289"/>
              </a:cxn>
              <a:cxn ang="0">
                <a:pos x="73" y="278"/>
              </a:cxn>
              <a:cxn ang="0">
                <a:pos x="77" y="271"/>
              </a:cxn>
              <a:cxn ang="0">
                <a:pos x="84" y="263"/>
              </a:cxn>
              <a:cxn ang="0">
                <a:pos x="87" y="256"/>
              </a:cxn>
              <a:cxn ang="0">
                <a:pos x="91" y="245"/>
              </a:cxn>
              <a:cxn ang="0">
                <a:pos x="98" y="237"/>
              </a:cxn>
              <a:cxn ang="0">
                <a:pos x="101" y="230"/>
              </a:cxn>
              <a:cxn ang="0">
                <a:pos x="105" y="222"/>
              </a:cxn>
              <a:cxn ang="0">
                <a:pos x="112" y="215"/>
              </a:cxn>
              <a:cxn ang="0">
                <a:pos x="115" y="204"/>
              </a:cxn>
              <a:cxn ang="0">
                <a:pos x="119" y="196"/>
              </a:cxn>
              <a:cxn ang="0">
                <a:pos x="122" y="189"/>
              </a:cxn>
              <a:cxn ang="0">
                <a:pos x="129" y="182"/>
              </a:cxn>
              <a:cxn ang="0">
                <a:pos x="133" y="174"/>
              </a:cxn>
              <a:cxn ang="0">
                <a:pos x="143" y="163"/>
              </a:cxn>
              <a:cxn ang="0">
                <a:pos x="147" y="156"/>
              </a:cxn>
              <a:cxn ang="0">
                <a:pos x="150" y="148"/>
              </a:cxn>
              <a:cxn ang="0">
                <a:pos x="154" y="141"/>
              </a:cxn>
              <a:cxn ang="0">
                <a:pos x="157" y="133"/>
              </a:cxn>
              <a:cxn ang="0">
                <a:pos x="164" y="130"/>
              </a:cxn>
              <a:cxn ang="0">
                <a:pos x="168" y="122"/>
              </a:cxn>
              <a:cxn ang="0">
                <a:pos x="171" y="115"/>
              </a:cxn>
              <a:cxn ang="0">
                <a:pos x="175" y="111"/>
              </a:cxn>
              <a:cxn ang="0">
                <a:pos x="178" y="104"/>
              </a:cxn>
              <a:cxn ang="0">
                <a:pos x="185" y="100"/>
              </a:cxn>
              <a:cxn ang="0">
                <a:pos x="189" y="93"/>
              </a:cxn>
              <a:cxn ang="0">
                <a:pos x="192" y="89"/>
              </a:cxn>
              <a:cxn ang="0">
                <a:pos x="196" y="81"/>
              </a:cxn>
              <a:cxn ang="0">
                <a:pos x="217" y="59"/>
              </a:cxn>
              <a:cxn ang="0">
                <a:pos x="220" y="52"/>
              </a:cxn>
              <a:cxn ang="0">
                <a:pos x="234" y="37"/>
              </a:cxn>
              <a:cxn ang="0">
                <a:pos x="241" y="33"/>
              </a:cxn>
              <a:cxn ang="0">
                <a:pos x="269" y="4"/>
              </a:cxn>
              <a:cxn ang="0">
                <a:pos x="273" y="4"/>
              </a:cxn>
              <a:cxn ang="0">
                <a:pos x="276" y="0"/>
              </a:cxn>
              <a:cxn ang="0">
                <a:pos x="280" y="0"/>
              </a:cxn>
            </a:cxnLst>
            <a:rect l="0" t="0" r="r" b="b"/>
            <a:pathLst>
              <a:path w="281" h="427">
                <a:moveTo>
                  <a:pt x="0" y="426"/>
                </a:moveTo>
                <a:lnTo>
                  <a:pt x="4" y="415"/>
                </a:lnTo>
                <a:lnTo>
                  <a:pt x="11" y="404"/>
                </a:lnTo>
                <a:lnTo>
                  <a:pt x="14" y="393"/>
                </a:lnTo>
                <a:lnTo>
                  <a:pt x="21" y="386"/>
                </a:lnTo>
                <a:lnTo>
                  <a:pt x="24" y="374"/>
                </a:lnTo>
                <a:lnTo>
                  <a:pt x="31" y="363"/>
                </a:lnTo>
                <a:lnTo>
                  <a:pt x="35" y="356"/>
                </a:lnTo>
                <a:lnTo>
                  <a:pt x="38" y="345"/>
                </a:lnTo>
                <a:lnTo>
                  <a:pt x="45" y="334"/>
                </a:lnTo>
                <a:lnTo>
                  <a:pt x="49" y="326"/>
                </a:lnTo>
                <a:lnTo>
                  <a:pt x="56" y="315"/>
                </a:lnTo>
                <a:lnTo>
                  <a:pt x="59" y="308"/>
                </a:lnTo>
                <a:lnTo>
                  <a:pt x="63" y="297"/>
                </a:lnTo>
                <a:lnTo>
                  <a:pt x="70" y="289"/>
                </a:lnTo>
                <a:lnTo>
                  <a:pt x="73" y="278"/>
                </a:lnTo>
                <a:lnTo>
                  <a:pt x="77" y="271"/>
                </a:lnTo>
                <a:lnTo>
                  <a:pt x="84" y="263"/>
                </a:lnTo>
                <a:lnTo>
                  <a:pt x="87" y="256"/>
                </a:lnTo>
                <a:lnTo>
                  <a:pt x="91" y="245"/>
                </a:lnTo>
                <a:lnTo>
                  <a:pt x="98" y="237"/>
                </a:lnTo>
                <a:lnTo>
                  <a:pt x="101" y="230"/>
                </a:lnTo>
                <a:lnTo>
                  <a:pt x="105" y="222"/>
                </a:lnTo>
                <a:lnTo>
                  <a:pt x="112" y="215"/>
                </a:lnTo>
                <a:lnTo>
                  <a:pt x="115" y="204"/>
                </a:lnTo>
                <a:lnTo>
                  <a:pt x="119" y="196"/>
                </a:lnTo>
                <a:lnTo>
                  <a:pt x="122" y="189"/>
                </a:lnTo>
                <a:lnTo>
                  <a:pt x="129" y="182"/>
                </a:lnTo>
                <a:lnTo>
                  <a:pt x="133" y="174"/>
                </a:lnTo>
                <a:lnTo>
                  <a:pt x="143" y="163"/>
                </a:lnTo>
                <a:lnTo>
                  <a:pt x="147" y="156"/>
                </a:lnTo>
                <a:lnTo>
                  <a:pt x="150" y="148"/>
                </a:lnTo>
                <a:lnTo>
                  <a:pt x="154" y="141"/>
                </a:lnTo>
                <a:lnTo>
                  <a:pt x="157" y="133"/>
                </a:lnTo>
                <a:lnTo>
                  <a:pt x="164" y="130"/>
                </a:lnTo>
                <a:lnTo>
                  <a:pt x="168" y="122"/>
                </a:lnTo>
                <a:lnTo>
                  <a:pt x="171" y="115"/>
                </a:lnTo>
                <a:lnTo>
                  <a:pt x="175" y="111"/>
                </a:lnTo>
                <a:lnTo>
                  <a:pt x="178" y="104"/>
                </a:lnTo>
                <a:lnTo>
                  <a:pt x="185" y="100"/>
                </a:lnTo>
                <a:lnTo>
                  <a:pt x="189" y="93"/>
                </a:lnTo>
                <a:lnTo>
                  <a:pt x="192" y="89"/>
                </a:lnTo>
                <a:lnTo>
                  <a:pt x="196" y="81"/>
                </a:lnTo>
                <a:lnTo>
                  <a:pt x="217" y="59"/>
                </a:lnTo>
                <a:lnTo>
                  <a:pt x="220" y="52"/>
                </a:lnTo>
                <a:lnTo>
                  <a:pt x="234" y="37"/>
                </a:lnTo>
                <a:lnTo>
                  <a:pt x="241" y="33"/>
                </a:lnTo>
                <a:lnTo>
                  <a:pt x="269" y="4"/>
                </a:lnTo>
                <a:lnTo>
                  <a:pt x="273" y="4"/>
                </a:lnTo>
                <a:lnTo>
                  <a:pt x="276" y="0"/>
                </a:lnTo>
                <a:lnTo>
                  <a:pt x="280" y="0"/>
                </a:lnTo>
              </a:path>
            </a:pathLst>
          </a:custGeom>
          <a:noFill/>
          <a:ln w="25400" cap="rnd" cmpd="sng">
            <a:solidFill>
              <a:srgbClr val="000000"/>
            </a:solidFill>
            <a:prstDash val="solid"/>
            <a:round/>
            <a:headEnd type="none" w="sm" len="sm"/>
            <a:tailEnd type="none" w="sm" len="sm"/>
          </a:ln>
          <a:effectLst/>
        </p:spPr>
        <p:txBody>
          <a:bodyPr/>
          <a:lstStyle/>
          <a:p>
            <a:endParaRPr lang="fr-FR" sz="2000" b="1" dirty="0"/>
          </a:p>
        </p:txBody>
      </p:sp>
      <p:sp>
        <p:nvSpPr>
          <p:cNvPr id="77850" name="Freeform 26"/>
          <p:cNvSpPr>
            <a:spLocks/>
          </p:cNvSpPr>
          <p:nvPr/>
        </p:nvSpPr>
        <p:spPr bwMode="auto">
          <a:xfrm>
            <a:off x="8140129" y="5775079"/>
            <a:ext cx="163715" cy="215806"/>
          </a:xfrm>
          <a:custGeom>
            <a:avLst/>
            <a:gdLst/>
            <a:ahLst/>
            <a:cxnLst>
              <a:cxn ang="0">
                <a:pos x="0" y="115"/>
              </a:cxn>
              <a:cxn ang="0">
                <a:pos x="0" y="112"/>
              </a:cxn>
              <a:cxn ang="0">
                <a:pos x="4" y="108"/>
              </a:cxn>
              <a:cxn ang="0">
                <a:pos x="4" y="104"/>
              </a:cxn>
              <a:cxn ang="0">
                <a:pos x="7" y="104"/>
              </a:cxn>
              <a:cxn ang="0">
                <a:pos x="7" y="101"/>
              </a:cxn>
              <a:cxn ang="0">
                <a:pos x="11" y="97"/>
              </a:cxn>
              <a:cxn ang="0">
                <a:pos x="11" y="93"/>
              </a:cxn>
              <a:cxn ang="0">
                <a:pos x="14" y="89"/>
              </a:cxn>
              <a:cxn ang="0">
                <a:pos x="14" y="86"/>
              </a:cxn>
              <a:cxn ang="0">
                <a:pos x="18" y="86"/>
              </a:cxn>
              <a:cxn ang="0">
                <a:pos x="18" y="82"/>
              </a:cxn>
              <a:cxn ang="0">
                <a:pos x="21" y="78"/>
              </a:cxn>
              <a:cxn ang="0">
                <a:pos x="21" y="75"/>
              </a:cxn>
              <a:cxn ang="0">
                <a:pos x="25" y="75"/>
              </a:cxn>
              <a:cxn ang="0">
                <a:pos x="25" y="71"/>
              </a:cxn>
              <a:cxn ang="0">
                <a:pos x="28" y="67"/>
              </a:cxn>
              <a:cxn ang="0">
                <a:pos x="28" y="63"/>
              </a:cxn>
              <a:cxn ang="0">
                <a:pos x="35" y="56"/>
              </a:cxn>
              <a:cxn ang="0">
                <a:pos x="35" y="52"/>
              </a:cxn>
              <a:cxn ang="0">
                <a:pos x="42" y="45"/>
              </a:cxn>
              <a:cxn ang="0">
                <a:pos x="42" y="41"/>
              </a:cxn>
              <a:cxn ang="0">
                <a:pos x="46" y="41"/>
              </a:cxn>
              <a:cxn ang="0">
                <a:pos x="46" y="37"/>
              </a:cxn>
              <a:cxn ang="0">
                <a:pos x="53" y="30"/>
              </a:cxn>
              <a:cxn ang="0">
                <a:pos x="53" y="26"/>
              </a:cxn>
              <a:cxn ang="0">
                <a:pos x="56" y="26"/>
              </a:cxn>
              <a:cxn ang="0">
                <a:pos x="56" y="23"/>
              </a:cxn>
              <a:cxn ang="0">
                <a:pos x="59" y="23"/>
              </a:cxn>
              <a:cxn ang="0">
                <a:pos x="59" y="19"/>
              </a:cxn>
              <a:cxn ang="0">
                <a:pos x="63" y="19"/>
              </a:cxn>
              <a:cxn ang="0">
                <a:pos x="63" y="15"/>
              </a:cxn>
              <a:cxn ang="0">
                <a:pos x="66" y="15"/>
              </a:cxn>
              <a:cxn ang="0">
                <a:pos x="66" y="12"/>
              </a:cxn>
              <a:cxn ang="0">
                <a:pos x="70" y="12"/>
              </a:cxn>
              <a:cxn ang="0">
                <a:pos x="70" y="8"/>
              </a:cxn>
              <a:cxn ang="0">
                <a:pos x="73" y="8"/>
              </a:cxn>
              <a:cxn ang="0">
                <a:pos x="73" y="4"/>
              </a:cxn>
              <a:cxn ang="0">
                <a:pos x="80" y="4"/>
              </a:cxn>
              <a:cxn ang="0">
                <a:pos x="80" y="0"/>
              </a:cxn>
              <a:cxn ang="0">
                <a:pos x="84" y="0"/>
              </a:cxn>
              <a:cxn ang="0">
                <a:pos x="87" y="0"/>
              </a:cxn>
            </a:cxnLst>
            <a:rect l="0" t="0" r="r" b="b"/>
            <a:pathLst>
              <a:path w="88" h="116">
                <a:moveTo>
                  <a:pt x="0" y="115"/>
                </a:moveTo>
                <a:lnTo>
                  <a:pt x="0" y="112"/>
                </a:lnTo>
                <a:lnTo>
                  <a:pt x="4" y="108"/>
                </a:lnTo>
                <a:lnTo>
                  <a:pt x="4" y="104"/>
                </a:lnTo>
                <a:lnTo>
                  <a:pt x="7" y="104"/>
                </a:lnTo>
                <a:lnTo>
                  <a:pt x="7" y="101"/>
                </a:lnTo>
                <a:lnTo>
                  <a:pt x="11" y="97"/>
                </a:lnTo>
                <a:lnTo>
                  <a:pt x="11" y="93"/>
                </a:lnTo>
                <a:lnTo>
                  <a:pt x="14" y="89"/>
                </a:lnTo>
                <a:lnTo>
                  <a:pt x="14" y="86"/>
                </a:lnTo>
                <a:lnTo>
                  <a:pt x="18" y="86"/>
                </a:lnTo>
                <a:lnTo>
                  <a:pt x="18" y="82"/>
                </a:lnTo>
                <a:lnTo>
                  <a:pt x="21" y="78"/>
                </a:lnTo>
                <a:lnTo>
                  <a:pt x="21" y="75"/>
                </a:lnTo>
                <a:lnTo>
                  <a:pt x="25" y="75"/>
                </a:lnTo>
                <a:lnTo>
                  <a:pt x="25" y="71"/>
                </a:lnTo>
                <a:lnTo>
                  <a:pt x="28" y="67"/>
                </a:lnTo>
                <a:lnTo>
                  <a:pt x="28" y="63"/>
                </a:lnTo>
                <a:lnTo>
                  <a:pt x="35" y="56"/>
                </a:lnTo>
                <a:lnTo>
                  <a:pt x="35" y="52"/>
                </a:lnTo>
                <a:lnTo>
                  <a:pt x="42" y="45"/>
                </a:lnTo>
                <a:lnTo>
                  <a:pt x="42" y="41"/>
                </a:lnTo>
                <a:lnTo>
                  <a:pt x="46" y="41"/>
                </a:lnTo>
                <a:lnTo>
                  <a:pt x="46" y="37"/>
                </a:lnTo>
                <a:lnTo>
                  <a:pt x="53" y="30"/>
                </a:lnTo>
                <a:lnTo>
                  <a:pt x="53" y="26"/>
                </a:lnTo>
                <a:lnTo>
                  <a:pt x="56" y="26"/>
                </a:lnTo>
                <a:lnTo>
                  <a:pt x="56" y="23"/>
                </a:lnTo>
                <a:lnTo>
                  <a:pt x="59" y="23"/>
                </a:lnTo>
                <a:lnTo>
                  <a:pt x="59" y="19"/>
                </a:lnTo>
                <a:lnTo>
                  <a:pt x="63" y="19"/>
                </a:lnTo>
                <a:lnTo>
                  <a:pt x="63" y="15"/>
                </a:lnTo>
                <a:lnTo>
                  <a:pt x="66" y="15"/>
                </a:lnTo>
                <a:lnTo>
                  <a:pt x="66" y="12"/>
                </a:lnTo>
                <a:lnTo>
                  <a:pt x="70" y="12"/>
                </a:lnTo>
                <a:lnTo>
                  <a:pt x="70" y="8"/>
                </a:lnTo>
                <a:lnTo>
                  <a:pt x="73" y="8"/>
                </a:lnTo>
                <a:lnTo>
                  <a:pt x="73" y="4"/>
                </a:lnTo>
                <a:lnTo>
                  <a:pt x="80" y="4"/>
                </a:lnTo>
                <a:lnTo>
                  <a:pt x="80" y="0"/>
                </a:lnTo>
                <a:lnTo>
                  <a:pt x="84" y="0"/>
                </a:lnTo>
                <a:lnTo>
                  <a:pt x="87" y="0"/>
                </a:lnTo>
              </a:path>
            </a:pathLst>
          </a:custGeom>
          <a:noFill/>
          <a:ln w="25400" cap="rnd" cmpd="sng">
            <a:solidFill>
              <a:srgbClr val="000000"/>
            </a:solidFill>
            <a:prstDash val="solid"/>
            <a:round/>
            <a:headEnd type="none" w="sm" len="sm"/>
            <a:tailEnd type="none" w="sm" len="sm"/>
          </a:ln>
          <a:effectLst/>
        </p:spPr>
        <p:txBody>
          <a:bodyPr/>
          <a:lstStyle/>
          <a:p>
            <a:endParaRPr lang="fr-FR" sz="2000" b="1" dirty="0"/>
          </a:p>
        </p:txBody>
      </p:sp>
      <p:sp>
        <p:nvSpPr>
          <p:cNvPr id="77851" name="Freeform 27"/>
          <p:cNvSpPr>
            <a:spLocks/>
          </p:cNvSpPr>
          <p:nvPr/>
        </p:nvSpPr>
        <p:spPr bwMode="auto">
          <a:xfrm>
            <a:off x="6936457" y="4850466"/>
            <a:ext cx="639974" cy="1134837"/>
          </a:xfrm>
          <a:custGeom>
            <a:avLst/>
            <a:gdLst/>
            <a:ahLst/>
            <a:cxnLst>
              <a:cxn ang="0">
                <a:pos x="0" y="609"/>
              </a:cxn>
              <a:cxn ang="0">
                <a:pos x="7" y="594"/>
              </a:cxn>
              <a:cxn ang="0">
                <a:pos x="11" y="575"/>
              </a:cxn>
              <a:cxn ang="0">
                <a:pos x="18" y="560"/>
              </a:cxn>
              <a:cxn ang="0">
                <a:pos x="25" y="546"/>
              </a:cxn>
              <a:cxn ang="0">
                <a:pos x="32" y="531"/>
              </a:cxn>
              <a:cxn ang="0">
                <a:pos x="35" y="516"/>
              </a:cxn>
              <a:cxn ang="0">
                <a:pos x="42" y="501"/>
              </a:cxn>
              <a:cxn ang="0">
                <a:pos x="49" y="486"/>
              </a:cxn>
              <a:cxn ang="0">
                <a:pos x="53" y="471"/>
              </a:cxn>
              <a:cxn ang="0">
                <a:pos x="60" y="460"/>
              </a:cxn>
              <a:cxn ang="0">
                <a:pos x="67" y="445"/>
              </a:cxn>
              <a:cxn ang="0">
                <a:pos x="70" y="431"/>
              </a:cxn>
              <a:cxn ang="0">
                <a:pos x="77" y="419"/>
              </a:cxn>
              <a:cxn ang="0">
                <a:pos x="84" y="405"/>
              </a:cxn>
              <a:cxn ang="0">
                <a:pos x="88" y="390"/>
              </a:cxn>
              <a:cxn ang="0">
                <a:pos x="95" y="379"/>
              </a:cxn>
              <a:cxn ang="0">
                <a:pos x="98" y="368"/>
              </a:cxn>
              <a:cxn ang="0">
                <a:pos x="105" y="353"/>
              </a:cxn>
              <a:cxn ang="0">
                <a:pos x="112" y="342"/>
              </a:cxn>
              <a:cxn ang="0">
                <a:pos x="116" y="330"/>
              </a:cxn>
              <a:cxn ang="0">
                <a:pos x="123" y="316"/>
              </a:cxn>
              <a:cxn ang="0">
                <a:pos x="130" y="305"/>
              </a:cxn>
              <a:cxn ang="0">
                <a:pos x="133" y="293"/>
              </a:cxn>
              <a:cxn ang="0">
                <a:pos x="140" y="282"/>
              </a:cxn>
              <a:cxn ang="0">
                <a:pos x="144" y="271"/>
              </a:cxn>
              <a:cxn ang="0">
                <a:pos x="151" y="260"/>
              </a:cxn>
              <a:cxn ang="0">
                <a:pos x="154" y="249"/>
              </a:cxn>
              <a:cxn ang="0">
                <a:pos x="161" y="241"/>
              </a:cxn>
              <a:cxn ang="0">
                <a:pos x="165" y="230"/>
              </a:cxn>
              <a:cxn ang="0">
                <a:pos x="172" y="219"/>
              </a:cxn>
              <a:cxn ang="0">
                <a:pos x="175" y="212"/>
              </a:cxn>
              <a:cxn ang="0">
                <a:pos x="182" y="201"/>
              </a:cxn>
              <a:cxn ang="0">
                <a:pos x="189" y="190"/>
              </a:cxn>
              <a:cxn ang="0">
                <a:pos x="193" y="182"/>
              </a:cxn>
              <a:cxn ang="0">
                <a:pos x="200" y="175"/>
              </a:cxn>
              <a:cxn ang="0">
                <a:pos x="203" y="164"/>
              </a:cxn>
              <a:cxn ang="0">
                <a:pos x="207" y="156"/>
              </a:cxn>
              <a:cxn ang="0">
                <a:pos x="214" y="149"/>
              </a:cxn>
              <a:cxn ang="0">
                <a:pos x="217" y="138"/>
              </a:cxn>
              <a:cxn ang="0">
                <a:pos x="224" y="130"/>
              </a:cxn>
              <a:cxn ang="0">
                <a:pos x="228" y="123"/>
              </a:cxn>
              <a:cxn ang="0">
                <a:pos x="235" y="115"/>
              </a:cxn>
              <a:cxn ang="0">
                <a:pos x="238" y="108"/>
              </a:cxn>
              <a:cxn ang="0">
                <a:pos x="245" y="101"/>
              </a:cxn>
              <a:cxn ang="0">
                <a:pos x="249" y="93"/>
              </a:cxn>
              <a:cxn ang="0">
                <a:pos x="259" y="82"/>
              </a:cxn>
              <a:cxn ang="0">
                <a:pos x="262" y="75"/>
              </a:cxn>
              <a:cxn ang="0">
                <a:pos x="283" y="52"/>
              </a:cxn>
              <a:cxn ang="0">
                <a:pos x="287" y="45"/>
              </a:cxn>
              <a:cxn ang="0">
                <a:pos x="294" y="41"/>
              </a:cxn>
              <a:cxn ang="0">
                <a:pos x="297" y="37"/>
              </a:cxn>
              <a:cxn ang="0">
                <a:pos x="301" y="30"/>
              </a:cxn>
              <a:cxn ang="0">
                <a:pos x="308" y="26"/>
              </a:cxn>
              <a:cxn ang="0">
                <a:pos x="315" y="19"/>
              </a:cxn>
              <a:cxn ang="0">
                <a:pos x="322" y="15"/>
              </a:cxn>
              <a:cxn ang="0">
                <a:pos x="329" y="8"/>
              </a:cxn>
              <a:cxn ang="0">
                <a:pos x="336" y="4"/>
              </a:cxn>
              <a:cxn ang="0">
                <a:pos x="339" y="0"/>
              </a:cxn>
              <a:cxn ang="0">
                <a:pos x="343" y="0"/>
              </a:cxn>
            </a:cxnLst>
            <a:rect l="0" t="0" r="r" b="b"/>
            <a:pathLst>
              <a:path w="344" h="610">
                <a:moveTo>
                  <a:pt x="0" y="609"/>
                </a:moveTo>
                <a:lnTo>
                  <a:pt x="7" y="594"/>
                </a:lnTo>
                <a:lnTo>
                  <a:pt x="11" y="575"/>
                </a:lnTo>
                <a:lnTo>
                  <a:pt x="18" y="560"/>
                </a:lnTo>
                <a:lnTo>
                  <a:pt x="25" y="546"/>
                </a:lnTo>
                <a:lnTo>
                  <a:pt x="32" y="531"/>
                </a:lnTo>
                <a:lnTo>
                  <a:pt x="35" y="516"/>
                </a:lnTo>
                <a:lnTo>
                  <a:pt x="42" y="501"/>
                </a:lnTo>
                <a:lnTo>
                  <a:pt x="49" y="486"/>
                </a:lnTo>
                <a:lnTo>
                  <a:pt x="53" y="471"/>
                </a:lnTo>
                <a:lnTo>
                  <a:pt x="60" y="460"/>
                </a:lnTo>
                <a:lnTo>
                  <a:pt x="67" y="445"/>
                </a:lnTo>
                <a:lnTo>
                  <a:pt x="70" y="431"/>
                </a:lnTo>
                <a:lnTo>
                  <a:pt x="77" y="419"/>
                </a:lnTo>
                <a:lnTo>
                  <a:pt x="84" y="405"/>
                </a:lnTo>
                <a:lnTo>
                  <a:pt x="88" y="390"/>
                </a:lnTo>
                <a:lnTo>
                  <a:pt x="95" y="379"/>
                </a:lnTo>
                <a:lnTo>
                  <a:pt x="98" y="368"/>
                </a:lnTo>
                <a:lnTo>
                  <a:pt x="105" y="353"/>
                </a:lnTo>
                <a:lnTo>
                  <a:pt x="112" y="342"/>
                </a:lnTo>
                <a:lnTo>
                  <a:pt x="116" y="330"/>
                </a:lnTo>
                <a:lnTo>
                  <a:pt x="123" y="316"/>
                </a:lnTo>
                <a:lnTo>
                  <a:pt x="130" y="305"/>
                </a:lnTo>
                <a:lnTo>
                  <a:pt x="133" y="293"/>
                </a:lnTo>
                <a:lnTo>
                  <a:pt x="140" y="282"/>
                </a:lnTo>
                <a:lnTo>
                  <a:pt x="144" y="271"/>
                </a:lnTo>
                <a:lnTo>
                  <a:pt x="151" y="260"/>
                </a:lnTo>
                <a:lnTo>
                  <a:pt x="154" y="249"/>
                </a:lnTo>
                <a:lnTo>
                  <a:pt x="161" y="241"/>
                </a:lnTo>
                <a:lnTo>
                  <a:pt x="165" y="230"/>
                </a:lnTo>
                <a:lnTo>
                  <a:pt x="172" y="219"/>
                </a:lnTo>
                <a:lnTo>
                  <a:pt x="175" y="212"/>
                </a:lnTo>
                <a:lnTo>
                  <a:pt x="182" y="201"/>
                </a:lnTo>
                <a:lnTo>
                  <a:pt x="189" y="190"/>
                </a:lnTo>
                <a:lnTo>
                  <a:pt x="193" y="182"/>
                </a:lnTo>
                <a:lnTo>
                  <a:pt x="200" y="175"/>
                </a:lnTo>
                <a:lnTo>
                  <a:pt x="203" y="164"/>
                </a:lnTo>
                <a:lnTo>
                  <a:pt x="207" y="156"/>
                </a:lnTo>
                <a:lnTo>
                  <a:pt x="214" y="149"/>
                </a:lnTo>
                <a:lnTo>
                  <a:pt x="217" y="138"/>
                </a:lnTo>
                <a:lnTo>
                  <a:pt x="224" y="130"/>
                </a:lnTo>
                <a:lnTo>
                  <a:pt x="228" y="123"/>
                </a:lnTo>
                <a:lnTo>
                  <a:pt x="235" y="115"/>
                </a:lnTo>
                <a:lnTo>
                  <a:pt x="238" y="108"/>
                </a:lnTo>
                <a:lnTo>
                  <a:pt x="245" y="101"/>
                </a:lnTo>
                <a:lnTo>
                  <a:pt x="249" y="93"/>
                </a:lnTo>
                <a:lnTo>
                  <a:pt x="259" y="82"/>
                </a:lnTo>
                <a:lnTo>
                  <a:pt x="262" y="75"/>
                </a:lnTo>
                <a:lnTo>
                  <a:pt x="283" y="52"/>
                </a:lnTo>
                <a:lnTo>
                  <a:pt x="287" y="45"/>
                </a:lnTo>
                <a:lnTo>
                  <a:pt x="294" y="41"/>
                </a:lnTo>
                <a:lnTo>
                  <a:pt x="297" y="37"/>
                </a:lnTo>
                <a:lnTo>
                  <a:pt x="301" y="30"/>
                </a:lnTo>
                <a:lnTo>
                  <a:pt x="308" y="26"/>
                </a:lnTo>
                <a:lnTo>
                  <a:pt x="315" y="19"/>
                </a:lnTo>
                <a:lnTo>
                  <a:pt x="322" y="15"/>
                </a:lnTo>
                <a:lnTo>
                  <a:pt x="329" y="8"/>
                </a:lnTo>
                <a:lnTo>
                  <a:pt x="336" y="4"/>
                </a:lnTo>
                <a:lnTo>
                  <a:pt x="339" y="0"/>
                </a:lnTo>
                <a:lnTo>
                  <a:pt x="343" y="0"/>
                </a:lnTo>
              </a:path>
            </a:pathLst>
          </a:custGeom>
          <a:noFill/>
          <a:ln w="25400" cap="rnd" cmpd="sng">
            <a:solidFill>
              <a:srgbClr val="000000"/>
            </a:solidFill>
            <a:prstDash val="solid"/>
            <a:round/>
            <a:headEnd type="none" w="sm" len="sm"/>
            <a:tailEnd type="none" w="sm" len="sm"/>
          </a:ln>
          <a:effectLst/>
        </p:spPr>
        <p:txBody>
          <a:bodyPr/>
          <a:lstStyle/>
          <a:p>
            <a:endParaRPr lang="fr-FR" sz="2000" b="1" dirty="0"/>
          </a:p>
        </p:txBody>
      </p:sp>
      <p:sp>
        <p:nvSpPr>
          <p:cNvPr id="77852" name="Freeform 28"/>
          <p:cNvSpPr>
            <a:spLocks/>
          </p:cNvSpPr>
          <p:nvPr/>
        </p:nvSpPr>
        <p:spPr bwMode="auto">
          <a:xfrm>
            <a:off x="6670421" y="4567687"/>
            <a:ext cx="619511" cy="1168325"/>
          </a:xfrm>
          <a:custGeom>
            <a:avLst/>
            <a:gdLst/>
            <a:ahLst/>
            <a:cxnLst>
              <a:cxn ang="0">
                <a:pos x="0" y="627"/>
              </a:cxn>
              <a:cxn ang="0">
                <a:pos x="3" y="612"/>
              </a:cxn>
              <a:cxn ang="0">
                <a:pos x="7" y="601"/>
              </a:cxn>
              <a:cxn ang="0">
                <a:pos x="7" y="586"/>
              </a:cxn>
              <a:cxn ang="0">
                <a:pos x="10" y="575"/>
              </a:cxn>
              <a:cxn ang="0">
                <a:pos x="14" y="564"/>
              </a:cxn>
              <a:cxn ang="0">
                <a:pos x="17" y="549"/>
              </a:cxn>
              <a:cxn ang="0">
                <a:pos x="21" y="538"/>
              </a:cxn>
              <a:cxn ang="0">
                <a:pos x="24" y="527"/>
              </a:cxn>
              <a:cxn ang="0">
                <a:pos x="28" y="512"/>
              </a:cxn>
              <a:cxn ang="0">
                <a:pos x="31" y="501"/>
              </a:cxn>
              <a:cxn ang="0">
                <a:pos x="35" y="490"/>
              </a:cxn>
              <a:cxn ang="0">
                <a:pos x="38" y="475"/>
              </a:cxn>
              <a:cxn ang="0">
                <a:pos x="42" y="464"/>
              </a:cxn>
              <a:cxn ang="0">
                <a:pos x="45" y="453"/>
              </a:cxn>
              <a:cxn ang="0">
                <a:pos x="49" y="442"/>
              </a:cxn>
              <a:cxn ang="0">
                <a:pos x="52" y="431"/>
              </a:cxn>
              <a:cxn ang="0">
                <a:pos x="56" y="419"/>
              </a:cxn>
              <a:cxn ang="0">
                <a:pos x="63" y="408"/>
              </a:cxn>
              <a:cxn ang="0">
                <a:pos x="66" y="397"/>
              </a:cxn>
              <a:cxn ang="0">
                <a:pos x="70" y="386"/>
              </a:cxn>
              <a:cxn ang="0">
                <a:pos x="73" y="375"/>
              </a:cxn>
              <a:cxn ang="0">
                <a:pos x="77" y="364"/>
              </a:cxn>
              <a:cxn ang="0">
                <a:pos x="84" y="353"/>
              </a:cxn>
              <a:cxn ang="0">
                <a:pos x="87" y="342"/>
              </a:cxn>
              <a:cxn ang="0">
                <a:pos x="91" y="330"/>
              </a:cxn>
              <a:cxn ang="0">
                <a:pos x="98" y="319"/>
              </a:cxn>
              <a:cxn ang="0">
                <a:pos x="101" y="312"/>
              </a:cxn>
              <a:cxn ang="0">
                <a:pos x="105" y="301"/>
              </a:cxn>
              <a:cxn ang="0">
                <a:pos x="112" y="290"/>
              </a:cxn>
              <a:cxn ang="0">
                <a:pos x="115" y="278"/>
              </a:cxn>
              <a:cxn ang="0">
                <a:pos x="122" y="271"/>
              </a:cxn>
              <a:cxn ang="0">
                <a:pos x="126" y="260"/>
              </a:cxn>
              <a:cxn ang="0">
                <a:pos x="129" y="249"/>
              </a:cxn>
              <a:cxn ang="0">
                <a:pos x="136" y="241"/>
              </a:cxn>
              <a:cxn ang="0">
                <a:pos x="143" y="230"/>
              </a:cxn>
              <a:cxn ang="0">
                <a:pos x="147" y="223"/>
              </a:cxn>
              <a:cxn ang="0">
                <a:pos x="154" y="212"/>
              </a:cxn>
              <a:cxn ang="0">
                <a:pos x="157" y="204"/>
              </a:cxn>
              <a:cxn ang="0">
                <a:pos x="164" y="193"/>
              </a:cxn>
              <a:cxn ang="0">
                <a:pos x="168" y="186"/>
              </a:cxn>
              <a:cxn ang="0">
                <a:pos x="175" y="175"/>
              </a:cxn>
              <a:cxn ang="0">
                <a:pos x="182" y="167"/>
              </a:cxn>
              <a:cxn ang="0">
                <a:pos x="185" y="160"/>
              </a:cxn>
              <a:cxn ang="0">
                <a:pos x="192" y="149"/>
              </a:cxn>
              <a:cxn ang="0">
                <a:pos x="206" y="134"/>
              </a:cxn>
              <a:cxn ang="0">
                <a:pos x="210" y="126"/>
              </a:cxn>
              <a:cxn ang="0">
                <a:pos x="217" y="115"/>
              </a:cxn>
              <a:cxn ang="0">
                <a:pos x="259" y="71"/>
              </a:cxn>
              <a:cxn ang="0">
                <a:pos x="262" y="63"/>
              </a:cxn>
              <a:cxn ang="0">
                <a:pos x="290" y="34"/>
              </a:cxn>
              <a:cxn ang="0">
                <a:pos x="301" y="26"/>
              </a:cxn>
              <a:cxn ang="0">
                <a:pos x="308" y="19"/>
              </a:cxn>
              <a:cxn ang="0">
                <a:pos x="315" y="15"/>
              </a:cxn>
              <a:cxn ang="0">
                <a:pos x="329" y="0"/>
              </a:cxn>
              <a:cxn ang="0">
                <a:pos x="332" y="0"/>
              </a:cxn>
            </a:cxnLst>
            <a:rect l="0" t="0" r="r" b="b"/>
            <a:pathLst>
              <a:path w="333" h="628">
                <a:moveTo>
                  <a:pt x="0" y="627"/>
                </a:moveTo>
                <a:lnTo>
                  <a:pt x="3" y="612"/>
                </a:lnTo>
                <a:lnTo>
                  <a:pt x="7" y="601"/>
                </a:lnTo>
                <a:lnTo>
                  <a:pt x="7" y="586"/>
                </a:lnTo>
                <a:lnTo>
                  <a:pt x="10" y="575"/>
                </a:lnTo>
                <a:lnTo>
                  <a:pt x="14" y="564"/>
                </a:lnTo>
                <a:lnTo>
                  <a:pt x="17" y="549"/>
                </a:lnTo>
                <a:lnTo>
                  <a:pt x="21" y="538"/>
                </a:lnTo>
                <a:lnTo>
                  <a:pt x="24" y="527"/>
                </a:lnTo>
                <a:lnTo>
                  <a:pt x="28" y="512"/>
                </a:lnTo>
                <a:lnTo>
                  <a:pt x="31" y="501"/>
                </a:lnTo>
                <a:lnTo>
                  <a:pt x="35" y="490"/>
                </a:lnTo>
                <a:lnTo>
                  <a:pt x="38" y="475"/>
                </a:lnTo>
                <a:lnTo>
                  <a:pt x="42" y="464"/>
                </a:lnTo>
                <a:lnTo>
                  <a:pt x="45" y="453"/>
                </a:lnTo>
                <a:lnTo>
                  <a:pt x="49" y="442"/>
                </a:lnTo>
                <a:lnTo>
                  <a:pt x="52" y="431"/>
                </a:lnTo>
                <a:lnTo>
                  <a:pt x="56" y="419"/>
                </a:lnTo>
                <a:lnTo>
                  <a:pt x="63" y="408"/>
                </a:lnTo>
                <a:lnTo>
                  <a:pt x="66" y="397"/>
                </a:lnTo>
                <a:lnTo>
                  <a:pt x="70" y="386"/>
                </a:lnTo>
                <a:lnTo>
                  <a:pt x="73" y="375"/>
                </a:lnTo>
                <a:lnTo>
                  <a:pt x="77" y="364"/>
                </a:lnTo>
                <a:lnTo>
                  <a:pt x="84" y="353"/>
                </a:lnTo>
                <a:lnTo>
                  <a:pt x="87" y="342"/>
                </a:lnTo>
                <a:lnTo>
                  <a:pt x="91" y="330"/>
                </a:lnTo>
                <a:lnTo>
                  <a:pt x="98" y="319"/>
                </a:lnTo>
                <a:lnTo>
                  <a:pt x="101" y="312"/>
                </a:lnTo>
                <a:lnTo>
                  <a:pt x="105" y="301"/>
                </a:lnTo>
                <a:lnTo>
                  <a:pt x="112" y="290"/>
                </a:lnTo>
                <a:lnTo>
                  <a:pt x="115" y="278"/>
                </a:lnTo>
                <a:lnTo>
                  <a:pt x="122" y="271"/>
                </a:lnTo>
                <a:lnTo>
                  <a:pt x="126" y="260"/>
                </a:lnTo>
                <a:lnTo>
                  <a:pt x="129" y="249"/>
                </a:lnTo>
                <a:lnTo>
                  <a:pt x="136" y="241"/>
                </a:lnTo>
                <a:lnTo>
                  <a:pt x="143" y="230"/>
                </a:lnTo>
                <a:lnTo>
                  <a:pt x="147" y="223"/>
                </a:lnTo>
                <a:lnTo>
                  <a:pt x="154" y="212"/>
                </a:lnTo>
                <a:lnTo>
                  <a:pt x="157" y="204"/>
                </a:lnTo>
                <a:lnTo>
                  <a:pt x="164" y="193"/>
                </a:lnTo>
                <a:lnTo>
                  <a:pt x="168" y="186"/>
                </a:lnTo>
                <a:lnTo>
                  <a:pt x="175" y="175"/>
                </a:lnTo>
                <a:lnTo>
                  <a:pt x="182" y="167"/>
                </a:lnTo>
                <a:lnTo>
                  <a:pt x="185" y="160"/>
                </a:lnTo>
                <a:lnTo>
                  <a:pt x="192" y="149"/>
                </a:lnTo>
                <a:lnTo>
                  <a:pt x="206" y="134"/>
                </a:lnTo>
                <a:lnTo>
                  <a:pt x="210" y="126"/>
                </a:lnTo>
                <a:lnTo>
                  <a:pt x="217" y="115"/>
                </a:lnTo>
                <a:lnTo>
                  <a:pt x="259" y="71"/>
                </a:lnTo>
                <a:lnTo>
                  <a:pt x="262" y="63"/>
                </a:lnTo>
                <a:lnTo>
                  <a:pt x="290" y="34"/>
                </a:lnTo>
                <a:lnTo>
                  <a:pt x="301" y="26"/>
                </a:lnTo>
                <a:lnTo>
                  <a:pt x="308" y="19"/>
                </a:lnTo>
                <a:lnTo>
                  <a:pt x="315" y="15"/>
                </a:lnTo>
                <a:lnTo>
                  <a:pt x="329" y="0"/>
                </a:lnTo>
                <a:lnTo>
                  <a:pt x="332" y="0"/>
                </a:lnTo>
              </a:path>
            </a:pathLst>
          </a:custGeom>
          <a:noFill/>
          <a:ln w="25400" cap="rnd" cmpd="sng">
            <a:solidFill>
              <a:srgbClr val="000000"/>
            </a:solidFill>
            <a:prstDash val="solid"/>
            <a:round/>
            <a:headEnd type="none" w="sm" len="sm"/>
            <a:tailEnd type="none" w="sm" len="sm"/>
          </a:ln>
          <a:effectLst/>
        </p:spPr>
        <p:txBody>
          <a:bodyPr/>
          <a:lstStyle/>
          <a:p>
            <a:endParaRPr lang="fr-FR" sz="2000" b="1" dirty="0"/>
          </a:p>
        </p:txBody>
      </p:sp>
      <p:sp>
        <p:nvSpPr>
          <p:cNvPr id="77853" name="Freeform 29"/>
          <p:cNvSpPr>
            <a:spLocks/>
          </p:cNvSpPr>
          <p:nvPr/>
        </p:nvSpPr>
        <p:spPr bwMode="auto">
          <a:xfrm>
            <a:off x="6469499" y="4292349"/>
            <a:ext cx="554396" cy="1305993"/>
          </a:xfrm>
          <a:custGeom>
            <a:avLst/>
            <a:gdLst/>
            <a:ahLst/>
            <a:cxnLst>
              <a:cxn ang="0">
                <a:pos x="0" y="686"/>
              </a:cxn>
              <a:cxn ang="0">
                <a:pos x="3" y="660"/>
              </a:cxn>
              <a:cxn ang="0">
                <a:pos x="7" y="634"/>
              </a:cxn>
              <a:cxn ang="0">
                <a:pos x="10" y="608"/>
              </a:cxn>
              <a:cxn ang="0">
                <a:pos x="17" y="582"/>
              </a:cxn>
              <a:cxn ang="0">
                <a:pos x="21" y="560"/>
              </a:cxn>
              <a:cxn ang="0">
                <a:pos x="24" y="534"/>
              </a:cxn>
              <a:cxn ang="0">
                <a:pos x="31" y="508"/>
              </a:cxn>
              <a:cxn ang="0">
                <a:pos x="38" y="486"/>
              </a:cxn>
              <a:cxn ang="0">
                <a:pos x="42" y="460"/>
              </a:cxn>
              <a:cxn ang="0">
                <a:pos x="49" y="438"/>
              </a:cxn>
              <a:cxn ang="0">
                <a:pos x="56" y="412"/>
              </a:cxn>
              <a:cxn ang="0">
                <a:pos x="66" y="389"/>
              </a:cxn>
              <a:cxn ang="0">
                <a:pos x="73" y="367"/>
              </a:cxn>
              <a:cxn ang="0">
                <a:pos x="80" y="345"/>
              </a:cxn>
              <a:cxn ang="0">
                <a:pos x="90" y="323"/>
              </a:cxn>
              <a:cxn ang="0">
                <a:pos x="97" y="300"/>
              </a:cxn>
              <a:cxn ang="0">
                <a:pos x="108" y="278"/>
              </a:cxn>
              <a:cxn ang="0">
                <a:pos x="118" y="256"/>
              </a:cxn>
              <a:cxn ang="0">
                <a:pos x="129" y="237"/>
              </a:cxn>
              <a:cxn ang="0">
                <a:pos x="139" y="215"/>
              </a:cxn>
              <a:cxn ang="0">
                <a:pos x="150" y="197"/>
              </a:cxn>
              <a:cxn ang="0">
                <a:pos x="164" y="174"/>
              </a:cxn>
              <a:cxn ang="0">
                <a:pos x="174" y="156"/>
              </a:cxn>
              <a:cxn ang="0">
                <a:pos x="188" y="137"/>
              </a:cxn>
              <a:cxn ang="0">
                <a:pos x="199" y="119"/>
              </a:cxn>
              <a:cxn ang="0">
                <a:pos x="213" y="100"/>
              </a:cxn>
              <a:cxn ang="0">
                <a:pos x="227" y="82"/>
              </a:cxn>
              <a:cxn ang="0">
                <a:pos x="241" y="63"/>
              </a:cxn>
              <a:cxn ang="0">
                <a:pos x="255" y="44"/>
              </a:cxn>
              <a:cxn ang="0">
                <a:pos x="269" y="26"/>
              </a:cxn>
              <a:cxn ang="0">
                <a:pos x="286" y="7"/>
              </a:cxn>
              <a:cxn ang="0">
                <a:pos x="297" y="0"/>
              </a:cxn>
            </a:cxnLst>
            <a:rect l="0" t="0" r="r" b="b"/>
            <a:pathLst>
              <a:path w="298" h="702">
                <a:moveTo>
                  <a:pt x="0" y="701"/>
                </a:moveTo>
                <a:lnTo>
                  <a:pt x="0" y="686"/>
                </a:lnTo>
                <a:lnTo>
                  <a:pt x="3" y="675"/>
                </a:lnTo>
                <a:lnTo>
                  <a:pt x="3" y="660"/>
                </a:lnTo>
                <a:lnTo>
                  <a:pt x="7" y="649"/>
                </a:lnTo>
                <a:lnTo>
                  <a:pt x="7" y="634"/>
                </a:lnTo>
                <a:lnTo>
                  <a:pt x="10" y="623"/>
                </a:lnTo>
                <a:lnTo>
                  <a:pt x="10" y="608"/>
                </a:lnTo>
                <a:lnTo>
                  <a:pt x="14" y="597"/>
                </a:lnTo>
                <a:lnTo>
                  <a:pt x="17" y="582"/>
                </a:lnTo>
                <a:lnTo>
                  <a:pt x="17" y="571"/>
                </a:lnTo>
                <a:lnTo>
                  <a:pt x="21" y="560"/>
                </a:lnTo>
                <a:lnTo>
                  <a:pt x="24" y="545"/>
                </a:lnTo>
                <a:lnTo>
                  <a:pt x="24" y="534"/>
                </a:lnTo>
                <a:lnTo>
                  <a:pt x="28" y="519"/>
                </a:lnTo>
                <a:lnTo>
                  <a:pt x="31" y="508"/>
                </a:lnTo>
                <a:lnTo>
                  <a:pt x="35" y="497"/>
                </a:lnTo>
                <a:lnTo>
                  <a:pt x="38" y="486"/>
                </a:lnTo>
                <a:lnTo>
                  <a:pt x="38" y="471"/>
                </a:lnTo>
                <a:lnTo>
                  <a:pt x="42" y="460"/>
                </a:lnTo>
                <a:lnTo>
                  <a:pt x="45" y="449"/>
                </a:lnTo>
                <a:lnTo>
                  <a:pt x="49" y="438"/>
                </a:lnTo>
                <a:lnTo>
                  <a:pt x="52" y="426"/>
                </a:lnTo>
                <a:lnTo>
                  <a:pt x="56" y="412"/>
                </a:lnTo>
                <a:lnTo>
                  <a:pt x="59" y="401"/>
                </a:lnTo>
                <a:lnTo>
                  <a:pt x="66" y="389"/>
                </a:lnTo>
                <a:lnTo>
                  <a:pt x="70" y="378"/>
                </a:lnTo>
                <a:lnTo>
                  <a:pt x="73" y="367"/>
                </a:lnTo>
                <a:lnTo>
                  <a:pt x="76" y="356"/>
                </a:lnTo>
                <a:lnTo>
                  <a:pt x="80" y="345"/>
                </a:lnTo>
                <a:lnTo>
                  <a:pt x="83" y="334"/>
                </a:lnTo>
                <a:lnTo>
                  <a:pt x="90" y="323"/>
                </a:lnTo>
                <a:lnTo>
                  <a:pt x="94" y="312"/>
                </a:lnTo>
                <a:lnTo>
                  <a:pt x="97" y="300"/>
                </a:lnTo>
                <a:lnTo>
                  <a:pt x="104" y="289"/>
                </a:lnTo>
                <a:lnTo>
                  <a:pt x="108" y="278"/>
                </a:lnTo>
                <a:lnTo>
                  <a:pt x="111" y="267"/>
                </a:lnTo>
                <a:lnTo>
                  <a:pt x="118" y="256"/>
                </a:lnTo>
                <a:lnTo>
                  <a:pt x="122" y="248"/>
                </a:lnTo>
                <a:lnTo>
                  <a:pt x="129" y="237"/>
                </a:lnTo>
                <a:lnTo>
                  <a:pt x="132" y="226"/>
                </a:lnTo>
                <a:lnTo>
                  <a:pt x="139" y="215"/>
                </a:lnTo>
                <a:lnTo>
                  <a:pt x="146" y="204"/>
                </a:lnTo>
                <a:lnTo>
                  <a:pt x="150" y="197"/>
                </a:lnTo>
                <a:lnTo>
                  <a:pt x="157" y="185"/>
                </a:lnTo>
                <a:lnTo>
                  <a:pt x="164" y="174"/>
                </a:lnTo>
                <a:lnTo>
                  <a:pt x="167" y="167"/>
                </a:lnTo>
                <a:lnTo>
                  <a:pt x="174" y="156"/>
                </a:lnTo>
                <a:lnTo>
                  <a:pt x="181" y="145"/>
                </a:lnTo>
                <a:lnTo>
                  <a:pt x="188" y="137"/>
                </a:lnTo>
                <a:lnTo>
                  <a:pt x="192" y="126"/>
                </a:lnTo>
                <a:lnTo>
                  <a:pt x="199" y="119"/>
                </a:lnTo>
                <a:lnTo>
                  <a:pt x="206" y="108"/>
                </a:lnTo>
                <a:lnTo>
                  <a:pt x="213" y="100"/>
                </a:lnTo>
                <a:lnTo>
                  <a:pt x="220" y="89"/>
                </a:lnTo>
                <a:lnTo>
                  <a:pt x="227" y="82"/>
                </a:lnTo>
                <a:lnTo>
                  <a:pt x="234" y="70"/>
                </a:lnTo>
                <a:lnTo>
                  <a:pt x="241" y="63"/>
                </a:lnTo>
                <a:lnTo>
                  <a:pt x="248" y="52"/>
                </a:lnTo>
                <a:lnTo>
                  <a:pt x="255" y="44"/>
                </a:lnTo>
                <a:lnTo>
                  <a:pt x="262" y="33"/>
                </a:lnTo>
                <a:lnTo>
                  <a:pt x="269" y="26"/>
                </a:lnTo>
                <a:lnTo>
                  <a:pt x="279" y="19"/>
                </a:lnTo>
                <a:lnTo>
                  <a:pt x="286" y="7"/>
                </a:lnTo>
                <a:lnTo>
                  <a:pt x="293" y="0"/>
                </a:lnTo>
                <a:lnTo>
                  <a:pt x="297" y="0"/>
                </a:lnTo>
              </a:path>
            </a:pathLst>
          </a:custGeom>
          <a:noFill/>
          <a:ln w="25400" cap="rnd" cmpd="sng">
            <a:solidFill>
              <a:srgbClr val="000000"/>
            </a:solidFill>
            <a:prstDash val="solid"/>
            <a:round/>
            <a:headEnd type="none" w="sm" len="sm"/>
            <a:tailEnd type="none" w="sm" len="sm"/>
          </a:ln>
          <a:effectLst/>
        </p:spPr>
        <p:txBody>
          <a:bodyPr/>
          <a:lstStyle/>
          <a:p>
            <a:endParaRPr lang="fr-FR" sz="2000" b="1" dirty="0"/>
          </a:p>
        </p:txBody>
      </p:sp>
      <p:sp>
        <p:nvSpPr>
          <p:cNvPr id="77854" name="Line 30"/>
          <p:cNvSpPr>
            <a:spLocks noChangeShapeType="1"/>
          </p:cNvSpPr>
          <p:nvPr/>
        </p:nvSpPr>
        <p:spPr bwMode="auto">
          <a:xfrm>
            <a:off x="5909521" y="3937015"/>
            <a:ext cx="0" cy="1516217"/>
          </a:xfrm>
          <a:prstGeom prst="line">
            <a:avLst/>
          </a:prstGeom>
          <a:noFill/>
          <a:ln w="25400">
            <a:solidFill>
              <a:schemeClr val="tx1"/>
            </a:solidFill>
            <a:round/>
            <a:headEnd type="none" w="sm" len="sm"/>
            <a:tailEnd type="none" w="sm" len="sm"/>
          </a:ln>
          <a:effectLst/>
        </p:spPr>
        <p:txBody>
          <a:bodyPr/>
          <a:lstStyle/>
          <a:p>
            <a:endParaRPr lang="fr-FR" sz="2000" b="1" dirty="0"/>
          </a:p>
        </p:txBody>
      </p:sp>
      <p:sp>
        <p:nvSpPr>
          <p:cNvPr id="77855" name="Freeform 31"/>
          <p:cNvSpPr>
            <a:spLocks/>
          </p:cNvSpPr>
          <p:nvPr/>
        </p:nvSpPr>
        <p:spPr bwMode="auto">
          <a:xfrm>
            <a:off x="6209044" y="4065381"/>
            <a:ext cx="353474" cy="1456685"/>
          </a:xfrm>
          <a:custGeom>
            <a:avLst/>
            <a:gdLst/>
            <a:ahLst/>
            <a:cxnLst>
              <a:cxn ang="0">
                <a:pos x="0" y="782"/>
              </a:cxn>
              <a:cxn ang="0">
                <a:pos x="0" y="667"/>
              </a:cxn>
              <a:cxn ang="0">
                <a:pos x="3" y="656"/>
              </a:cxn>
              <a:cxn ang="0">
                <a:pos x="3" y="619"/>
              </a:cxn>
              <a:cxn ang="0">
                <a:pos x="7" y="604"/>
              </a:cxn>
              <a:cxn ang="0">
                <a:pos x="7" y="578"/>
              </a:cxn>
              <a:cxn ang="0">
                <a:pos x="10" y="567"/>
              </a:cxn>
              <a:cxn ang="0">
                <a:pos x="10" y="556"/>
              </a:cxn>
              <a:cxn ang="0">
                <a:pos x="14" y="541"/>
              </a:cxn>
              <a:cxn ang="0">
                <a:pos x="14" y="530"/>
              </a:cxn>
              <a:cxn ang="0">
                <a:pos x="17" y="519"/>
              </a:cxn>
              <a:cxn ang="0">
                <a:pos x="17" y="504"/>
              </a:cxn>
              <a:cxn ang="0">
                <a:pos x="21" y="493"/>
              </a:cxn>
              <a:cxn ang="0">
                <a:pos x="21" y="482"/>
              </a:cxn>
              <a:cxn ang="0">
                <a:pos x="24" y="467"/>
              </a:cxn>
              <a:cxn ang="0">
                <a:pos x="28" y="456"/>
              </a:cxn>
              <a:cxn ang="0">
                <a:pos x="28" y="445"/>
              </a:cxn>
              <a:cxn ang="0">
                <a:pos x="31" y="430"/>
              </a:cxn>
              <a:cxn ang="0">
                <a:pos x="35" y="419"/>
              </a:cxn>
              <a:cxn ang="0">
                <a:pos x="35" y="408"/>
              </a:cxn>
              <a:cxn ang="0">
                <a:pos x="38" y="393"/>
              </a:cxn>
              <a:cxn ang="0">
                <a:pos x="42" y="382"/>
              </a:cxn>
              <a:cxn ang="0">
                <a:pos x="45" y="370"/>
              </a:cxn>
              <a:cxn ang="0">
                <a:pos x="49" y="356"/>
              </a:cxn>
              <a:cxn ang="0">
                <a:pos x="52" y="345"/>
              </a:cxn>
              <a:cxn ang="0">
                <a:pos x="56" y="333"/>
              </a:cxn>
              <a:cxn ang="0">
                <a:pos x="56" y="322"/>
              </a:cxn>
              <a:cxn ang="0">
                <a:pos x="59" y="307"/>
              </a:cxn>
              <a:cxn ang="0">
                <a:pos x="63" y="296"/>
              </a:cxn>
              <a:cxn ang="0">
                <a:pos x="70" y="285"/>
              </a:cxn>
              <a:cxn ang="0">
                <a:pos x="73" y="274"/>
              </a:cxn>
              <a:cxn ang="0">
                <a:pos x="77" y="259"/>
              </a:cxn>
              <a:cxn ang="0">
                <a:pos x="80" y="248"/>
              </a:cxn>
              <a:cxn ang="0">
                <a:pos x="84" y="237"/>
              </a:cxn>
              <a:cxn ang="0">
                <a:pos x="87" y="226"/>
              </a:cxn>
              <a:cxn ang="0">
                <a:pos x="91" y="211"/>
              </a:cxn>
              <a:cxn ang="0">
                <a:pos x="98" y="200"/>
              </a:cxn>
              <a:cxn ang="0">
                <a:pos x="101" y="189"/>
              </a:cxn>
              <a:cxn ang="0">
                <a:pos x="105" y="178"/>
              </a:cxn>
              <a:cxn ang="0">
                <a:pos x="108" y="163"/>
              </a:cxn>
              <a:cxn ang="0">
                <a:pos x="115" y="152"/>
              </a:cxn>
              <a:cxn ang="0">
                <a:pos x="119" y="141"/>
              </a:cxn>
              <a:cxn ang="0">
                <a:pos x="126" y="129"/>
              </a:cxn>
              <a:cxn ang="0">
                <a:pos x="129" y="118"/>
              </a:cxn>
              <a:cxn ang="0">
                <a:pos x="136" y="103"/>
              </a:cxn>
              <a:cxn ang="0">
                <a:pos x="140" y="92"/>
              </a:cxn>
              <a:cxn ang="0">
                <a:pos x="147" y="81"/>
              </a:cxn>
              <a:cxn ang="0">
                <a:pos x="150" y="70"/>
              </a:cxn>
              <a:cxn ang="0">
                <a:pos x="157" y="59"/>
              </a:cxn>
              <a:cxn ang="0">
                <a:pos x="161" y="48"/>
              </a:cxn>
              <a:cxn ang="0">
                <a:pos x="168" y="33"/>
              </a:cxn>
              <a:cxn ang="0">
                <a:pos x="175" y="22"/>
              </a:cxn>
              <a:cxn ang="0">
                <a:pos x="178" y="11"/>
              </a:cxn>
              <a:cxn ang="0">
                <a:pos x="185" y="0"/>
              </a:cxn>
              <a:cxn ang="0">
                <a:pos x="189" y="0"/>
              </a:cxn>
            </a:cxnLst>
            <a:rect l="0" t="0" r="r" b="b"/>
            <a:pathLst>
              <a:path w="190" h="783">
                <a:moveTo>
                  <a:pt x="0" y="782"/>
                </a:moveTo>
                <a:lnTo>
                  <a:pt x="0" y="667"/>
                </a:lnTo>
                <a:lnTo>
                  <a:pt x="3" y="656"/>
                </a:lnTo>
                <a:lnTo>
                  <a:pt x="3" y="619"/>
                </a:lnTo>
                <a:lnTo>
                  <a:pt x="7" y="604"/>
                </a:lnTo>
                <a:lnTo>
                  <a:pt x="7" y="578"/>
                </a:lnTo>
                <a:lnTo>
                  <a:pt x="10" y="567"/>
                </a:lnTo>
                <a:lnTo>
                  <a:pt x="10" y="556"/>
                </a:lnTo>
                <a:lnTo>
                  <a:pt x="14" y="541"/>
                </a:lnTo>
                <a:lnTo>
                  <a:pt x="14" y="530"/>
                </a:lnTo>
                <a:lnTo>
                  <a:pt x="17" y="519"/>
                </a:lnTo>
                <a:lnTo>
                  <a:pt x="17" y="504"/>
                </a:lnTo>
                <a:lnTo>
                  <a:pt x="21" y="493"/>
                </a:lnTo>
                <a:lnTo>
                  <a:pt x="21" y="482"/>
                </a:lnTo>
                <a:lnTo>
                  <a:pt x="24" y="467"/>
                </a:lnTo>
                <a:lnTo>
                  <a:pt x="28" y="456"/>
                </a:lnTo>
                <a:lnTo>
                  <a:pt x="28" y="445"/>
                </a:lnTo>
                <a:lnTo>
                  <a:pt x="31" y="430"/>
                </a:lnTo>
                <a:lnTo>
                  <a:pt x="35" y="419"/>
                </a:lnTo>
                <a:lnTo>
                  <a:pt x="35" y="408"/>
                </a:lnTo>
                <a:lnTo>
                  <a:pt x="38" y="393"/>
                </a:lnTo>
                <a:lnTo>
                  <a:pt x="42" y="382"/>
                </a:lnTo>
                <a:lnTo>
                  <a:pt x="45" y="370"/>
                </a:lnTo>
                <a:lnTo>
                  <a:pt x="49" y="356"/>
                </a:lnTo>
                <a:lnTo>
                  <a:pt x="52" y="345"/>
                </a:lnTo>
                <a:lnTo>
                  <a:pt x="56" y="333"/>
                </a:lnTo>
                <a:lnTo>
                  <a:pt x="56" y="322"/>
                </a:lnTo>
                <a:lnTo>
                  <a:pt x="59" y="307"/>
                </a:lnTo>
                <a:lnTo>
                  <a:pt x="63" y="296"/>
                </a:lnTo>
                <a:lnTo>
                  <a:pt x="70" y="285"/>
                </a:lnTo>
                <a:lnTo>
                  <a:pt x="73" y="274"/>
                </a:lnTo>
                <a:lnTo>
                  <a:pt x="77" y="259"/>
                </a:lnTo>
                <a:lnTo>
                  <a:pt x="80" y="248"/>
                </a:lnTo>
                <a:lnTo>
                  <a:pt x="84" y="237"/>
                </a:lnTo>
                <a:lnTo>
                  <a:pt x="87" y="226"/>
                </a:lnTo>
                <a:lnTo>
                  <a:pt x="91" y="211"/>
                </a:lnTo>
                <a:lnTo>
                  <a:pt x="98" y="200"/>
                </a:lnTo>
                <a:lnTo>
                  <a:pt x="101" y="189"/>
                </a:lnTo>
                <a:lnTo>
                  <a:pt x="105" y="178"/>
                </a:lnTo>
                <a:lnTo>
                  <a:pt x="108" y="163"/>
                </a:lnTo>
                <a:lnTo>
                  <a:pt x="115" y="152"/>
                </a:lnTo>
                <a:lnTo>
                  <a:pt x="119" y="141"/>
                </a:lnTo>
                <a:lnTo>
                  <a:pt x="126" y="129"/>
                </a:lnTo>
                <a:lnTo>
                  <a:pt x="129" y="118"/>
                </a:lnTo>
                <a:lnTo>
                  <a:pt x="136" y="103"/>
                </a:lnTo>
                <a:lnTo>
                  <a:pt x="140" y="92"/>
                </a:lnTo>
                <a:lnTo>
                  <a:pt x="147" y="81"/>
                </a:lnTo>
                <a:lnTo>
                  <a:pt x="150" y="70"/>
                </a:lnTo>
                <a:lnTo>
                  <a:pt x="157" y="59"/>
                </a:lnTo>
                <a:lnTo>
                  <a:pt x="161" y="48"/>
                </a:lnTo>
                <a:lnTo>
                  <a:pt x="168" y="33"/>
                </a:lnTo>
                <a:lnTo>
                  <a:pt x="175" y="22"/>
                </a:lnTo>
                <a:lnTo>
                  <a:pt x="178" y="11"/>
                </a:lnTo>
                <a:lnTo>
                  <a:pt x="185" y="0"/>
                </a:lnTo>
                <a:lnTo>
                  <a:pt x="189" y="0"/>
                </a:lnTo>
              </a:path>
            </a:pathLst>
          </a:custGeom>
          <a:noFill/>
          <a:ln w="25400" cap="rnd" cmpd="sng">
            <a:solidFill>
              <a:srgbClr val="000000"/>
            </a:solidFill>
            <a:prstDash val="solid"/>
            <a:round/>
            <a:headEnd type="none" w="sm" len="sm"/>
            <a:tailEnd type="none" w="sm" len="sm"/>
          </a:ln>
          <a:effectLst/>
        </p:spPr>
        <p:txBody>
          <a:bodyPr/>
          <a:lstStyle/>
          <a:p>
            <a:endParaRPr lang="fr-FR" sz="2000" b="1" dirty="0"/>
          </a:p>
        </p:txBody>
      </p:sp>
      <p:sp>
        <p:nvSpPr>
          <p:cNvPr id="77856" name="Freeform 32"/>
          <p:cNvSpPr>
            <a:spLocks/>
          </p:cNvSpPr>
          <p:nvPr/>
        </p:nvSpPr>
        <p:spPr bwMode="auto">
          <a:xfrm>
            <a:off x="3437064" y="3920271"/>
            <a:ext cx="4918871" cy="1940386"/>
          </a:xfrm>
          <a:custGeom>
            <a:avLst/>
            <a:gdLst/>
            <a:ahLst/>
            <a:cxnLst>
              <a:cxn ang="0">
                <a:pos x="42" y="979"/>
              </a:cxn>
              <a:cxn ang="0">
                <a:pos x="123" y="856"/>
              </a:cxn>
              <a:cxn ang="0">
                <a:pos x="207" y="741"/>
              </a:cxn>
              <a:cxn ang="0">
                <a:pos x="291" y="638"/>
              </a:cxn>
              <a:cxn ang="0">
                <a:pos x="371" y="537"/>
              </a:cxn>
              <a:cxn ang="0">
                <a:pos x="497" y="408"/>
              </a:cxn>
              <a:cxn ang="0">
                <a:pos x="577" y="330"/>
              </a:cxn>
              <a:cxn ang="0">
                <a:pos x="661" y="259"/>
              </a:cxn>
              <a:cxn ang="0">
                <a:pos x="745" y="200"/>
              </a:cxn>
              <a:cxn ang="0">
                <a:pos x="826" y="148"/>
              </a:cxn>
              <a:cxn ang="0">
                <a:pos x="909" y="100"/>
              </a:cxn>
              <a:cxn ang="0">
                <a:pos x="993" y="66"/>
              </a:cxn>
              <a:cxn ang="0">
                <a:pos x="1074" y="37"/>
              </a:cxn>
              <a:cxn ang="0">
                <a:pos x="1158" y="15"/>
              </a:cxn>
              <a:cxn ang="0">
                <a:pos x="1238" y="3"/>
              </a:cxn>
              <a:cxn ang="0">
                <a:pos x="1364" y="0"/>
              </a:cxn>
              <a:cxn ang="0">
                <a:pos x="1444" y="7"/>
              </a:cxn>
              <a:cxn ang="0">
                <a:pos x="1528" y="26"/>
              </a:cxn>
              <a:cxn ang="0">
                <a:pos x="1612" y="48"/>
              </a:cxn>
              <a:cxn ang="0">
                <a:pos x="1693" y="81"/>
              </a:cxn>
              <a:cxn ang="0">
                <a:pos x="1776" y="122"/>
              </a:cxn>
              <a:cxn ang="0">
                <a:pos x="1857" y="170"/>
              </a:cxn>
              <a:cxn ang="0">
                <a:pos x="1941" y="230"/>
              </a:cxn>
              <a:cxn ang="0">
                <a:pos x="2021" y="293"/>
              </a:cxn>
              <a:cxn ang="0">
                <a:pos x="2105" y="367"/>
              </a:cxn>
              <a:cxn ang="0">
                <a:pos x="2189" y="448"/>
              </a:cxn>
              <a:cxn ang="0">
                <a:pos x="2269" y="537"/>
              </a:cxn>
              <a:cxn ang="0">
                <a:pos x="2353" y="638"/>
              </a:cxn>
              <a:cxn ang="0">
                <a:pos x="2434" y="741"/>
              </a:cxn>
              <a:cxn ang="0">
                <a:pos x="2518" y="856"/>
              </a:cxn>
              <a:cxn ang="0">
                <a:pos x="2598" y="979"/>
              </a:cxn>
              <a:cxn ang="0">
                <a:pos x="2643" y="1042"/>
              </a:cxn>
            </a:cxnLst>
            <a:rect l="0" t="0" r="r" b="b"/>
            <a:pathLst>
              <a:path w="2644" h="1043">
                <a:moveTo>
                  <a:pt x="0" y="1042"/>
                </a:moveTo>
                <a:lnTo>
                  <a:pt x="42" y="979"/>
                </a:lnTo>
                <a:lnTo>
                  <a:pt x="84" y="916"/>
                </a:lnTo>
                <a:lnTo>
                  <a:pt x="123" y="856"/>
                </a:lnTo>
                <a:lnTo>
                  <a:pt x="165" y="797"/>
                </a:lnTo>
                <a:lnTo>
                  <a:pt x="207" y="741"/>
                </a:lnTo>
                <a:lnTo>
                  <a:pt x="249" y="690"/>
                </a:lnTo>
                <a:lnTo>
                  <a:pt x="291" y="638"/>
                </a:lnTo>
                <a:lnTo>
                  <a:pt x="333" y="586"/>
                </a:lnTo>
                <a:lnTo>
                  <a:pt x="371" y="537"/>
                </a:lnTo>
                <a:lnTo>
                  <a:pt x="455" y="448"/>
                </a:lnTo>
                <a:lnTo>
                  <a:pt x="497" y="408"/>
                </a:lnTo>
                <a:lnTo>
                  <a:pt x="539" y="367"/>
                </a:lnTo>
                <a:lnTo>
                  <a:pt x="577" y="330"/>
                </a:lnTo>
                <a:lnTo>
                  <a:pt x="619" y="293"/>
                </a:lnTo>
                <a:lnTo>
                  <a:pt x="661" y="259"/>
                </a:lnTo>
                <a:lnTo>
                  <a:pt x="703" y="230"/>
                </a:lnTo>
                <a:lnTo>
                  <a:pt x="745" y="200"/>
                </a:lnTo>
                <a:lnTo>
                  <a:pt x="787" y="170"/>
                </a:lnTo>
                <a:lnTo>
                  <a:pt x="826" y="148"/>
                </a:lnTo>
                <a:lnTo>
                  <a:pt x="867" y="122"/>
                </a:lnTo>
                <a:lnTo>
                  <a:pt x="909" y="100"/>
                </a:lnTo>
                <a:lnTo>
                  <a:pt x="951" y="81"/>
                </a:lnTo>
                <a:lnTo>
                  <a:pt x="993" y="66"/>
                </a:lnTo>
                <a:lnTo>
                  <a:pt x="1032" y="48"/>
                </a:lnTo>
                <a:lnTo>
                  <a:pt x="1074" y="37"/>
                </a:lnTo>
                <a:lnTo>
                  <a:pt x="1116" y="26"/>
                </a:lnTo>
                <a:lnTo>
                  <a:pt x="1158" y="15"/>
                </a:lnTo>
                <a:lnTo>
                  <a:pt x="1200" y="7"/>
                </a:lnTo>
                <a:lnTo>
                  <a:pt x="1238" y="3"/>
                </a:lnTo>
                <a:lnTo>
                  <a:pt x="1280" y="0"/>
                </a:lnTo>
                <a:lnTo>
                  <a:pt x="1364" y="0"/>
                </a:lnTo>
                <a:lnTo>
                  <a:pt x="1406" y="3"/>
                </a:lnTo>
                <a:lnTo>
                  <a:pt x="1444" y="7"/>
                </a:lnTo>
                <a:lnTo>
                  <a:pt x="1486" y="15"/>
                </a:lnTo>
                <a:lnTo>
                  <a:pt x="1528" y="26"/>
                </a:lnTo>
                <a:lnTo>
                  <a:pt x="1570" y="37"/>
                </a:lnTo>
                <a:lnTo>
                  <a:pt x="1612" y="48"/>
                </a:lnTo>
                <a:lnTo>
                  <a:pt x="1651" y="66"/>
                </a:lnTo>
                <a:lnTo>
                  <a:pt x="1693" y="81"/>
                </a:lnTo>
                <a:lnTo>
                  <a:pt x="1734" y="100"/>
                </a:lnTo>
                <a:lnTo>
                  <a:pt x="1776" y="122"/>
                </a:lnTo>
                <a:lnTo>
                  <a:pt x="1815" y="148"/>
                </a:lnTo>
                <a:lnTo>
                  <a:pt x="1857" y="170"/>
                </a:lnTo>
                <a:lnTo>
                  <a:pt x="1899" y="200"/>
                </a:lnTo>
                <a:lnTo>
                  <a:pt x="1941" y="230"/>
                </a:lnTo>
                <a:lnTo>
                  <a:pt x="1983" y="259"/>
                </a:lnTo>
                <a:lnTo>
                  <a:pt x="2021" y="293"/>
                </a:lnTo>
                <a:lnTo>
                  <a:pt x="2063" y="330"/>
                </a:lnTo>
                <a:lnTo>
                  <a:pt x="2105" y="367"/>
                </a:lnTo>
                <a:lnTo>
                  <a:pt x="2147" y="408"/>
                </a:lnTo>
                <a:lnTo>
                  <a:pt x="2189" y="448"/>
                </a:lnTo>
                <a:lnTo>
                  <a:pt x="2227" y="493"/>
                </a:lnTo>
                <a:lnTo>
                  <a:pt x="2269" y="537"/>
                </a:lnTo>
                <a:lnTo>
                  <a:pt x="2311" y="586"/>
                </a:lnTo>
                <a:lnTo>
                  <a:pt x="2353" y="638"/>
                </a:lnTo>
                <a:lnTo>
                  <a:pt x="2392" y="690"/>
                </a:lnTo>
                <a:lnTo>
                  <a:pt x="2434" y="741"/>
                </a:lnTo>
                <a:lnTo>
                  <a:pt x="2476" y="797"/>
                </a:lnTo>
                <a:lnTo>
                  <a:pt x="2518" y="856"/>
                </a:lnTo>
                <a:lnTo>
                  <a:pt x="2556" y="916"/>
                </a:lnTo>
                <a:lnTo>
                  <a:pt x="2598" y="979"/>
                </a:lnTo>
                <a:lnTo>
                  <a:pt x="2640" y="1042"/>
                </a:lnTo>
                <a:lnTo>
                  <a:pt x="2643" y="1042"/>
                </a:lnTo>
              </a:path>
            </a:pathLst>
          </a:custGeom>
          <a:noFill/>
          <a:ln w="25400" cap="rnd" cmpd="sng">
            <a:solidFill>
              <a:srgbClr val="FF3300"/>
            </a:solidFill>
            <a:prstDash val="solid"/>
            <a:round/>
            <a:headEnd type="none" w="sm" len="sm"/>
            <a:tailEnd type="none" w="sm" len="sm"/>
          </a:ln>
          <a:effectLst/>
        </p:spPr>
        <p:txBody>
          <a:bodyPr/>
          <a:lstStyle/>
          <a:p>
            <a:endParaRPr lang="fr-FR" sz="2000" b="1" dirty="0"/>
          </a:p>
        </p:txBody>
      </p:sp>
      <p:sp>
        <p:nvSpPr>
          <p:cNvPr id="77857" name="Freeform 33"/>
          <p:cNvSpPr>
            <a:spLocks/>
          </p:cNvSpPr>
          <p:nvPr/>
        </p:nvSpPr>
        <p:spPr bwMode="auto">
          <a:xfrm>
            <a:off x="3444505" y="4017011"/>
            <a:ext cx="4911429" cy="1953409"/>
          </a:xfrm>
          <a:custGeom>
            <a:avLst/>
            <a:gdLst/>
            <a:ahLst/>
            <a:cxnLst>
              <a:cxn ang="0">
                <a:pos x="0" y="1049"/>
              </a:cxn>
              <a:cxn ang="0">
                <a:pos x="42" y="986"/>
              </a:cxn>
              <a:cxn ang="0">
                <a:pos x="84" y="923"/>
              </a:cxn>
              <a:cxn ang="0">
                <a:pos x="122" y="860"/>
              </a:cxn>
              <a:cxn ang="0">
                <a:pos x="164" y="804"/>
              </a:cxn>
              <a:cxn ang="0">
                <a:pos x="206" y="745"/>
              </a:cxn>
              <a:cxn ang="0">
                <a:pos x="248" y="693"/>
              </a:cxn>
              <a:cxn ang="0">
                <a:pos x="287" y="641"/>
              </a:cxn>
              <a:cxn ang="0">
                <a:pos x="329" y="589"/>
              </a:cxn>
              <a:cxn ang="0">
                <a:pos x="371" y="541"/>
              </a:cxn>
              <a:cxn ang="0">
                <a:pos x="493" y="411"/>
              </a:cxn>
              <a:cxn ang="0">
                <a:pos x="535" y="371"/>
              </a:cxn>
              <a:cxn ang="0">
                <a:pos x="577" y="333"/>
              </a:cxn>
              <a:cxn ang="0">
                <a:pos x="619" y="296"/>
              </a:cxn>
              <a:cxn ang="0">
                <a:pos x="661" y="263"/>
              </a:cxn>
              <a:cxn ang="0">
                <a:pos x="699" y="230"/>
              </a:cxn>
              <a:cxn ang="0">
                <a:pos x="741" y="200"/>
              </a:cxn>
              <a:cxn ang="0">
                <a:pos x="783" y="174"/>
              </a:cxn>
              <a:cxn ang="0">
                <a:pos x="825" y="148"/>
              </a:cxn>
              <a:cxn ang="0">
                <a:pos x="863" y="122"/>
              </a:cxn>
              <a:cxn ang="0">
                <a:pos x="905" y="103"/>
              </a:cxn>
              <a:cxn ang="0">
                <a:pos x="947" y="81"/>
              </a:cxn>
              <a:cxn ang="0">
                <a:pos x="989" y="66"/>
              </a:cxn>
              <a:cxn ang="0">
                <a:pos x="1031" y="52"/>
              </a:cxn>
              <a:cxn ang="0">
                <a:pos x="1070" y="37"/>
              </a:cxn>
              <a:cxn ang="0">
                <a:pos x="1112" y="26"/>
              </a:cxn>
              <a:cxn ang="0">
                <a:pos x="1154" y="14"/>
              </a:cxn>
              <a:cxn ang="0">
                <a:pos x="1196" y="7"/>
              </a:cxn>
              <a:cxn ang="0">
                <a:pos x="1234" y="3"/>
              </a:cxn>
              <a:cxn ang="0">
                <a:pos x="1276" y="0"/>
              </a:cxn>
              <a:cxn ang="0">
                <a:pos x="1360" y="0"/>
              </a:cxn>
              <a:cxn ang="0">
                <a:pos x="1402" y="3"/>
              </a:cxn>
              <a:cxn ang="0">
                <a:pos x="1440" y="7"/>
              </a:cxn>
              <a:cxn ang="0">
                <a:pos x="1482" y="14"/>
              </a:cxn>
              <a:cxn ang="0">
                <a:pos x="1524" y="26"/>
              </a:cxn>
              <a:cxn ang="0">
                <a:pos x="1566" y="37"/>
              </a:cxn>
              <a:cxn ang="0">
                <a:pos x="1605" y="52"/>
              </a:cxn>
              <a:cxn ang="0">
                <a:pos x="1647" y="66"/>
              </a:cxn>
              <a:cxn ang="0">
                <a:pos x="1689" y="81"/>
              </a:cxn>
              <a:cxn ang="0">
                <a:pos x="1730" y="103"/>
              </a:cxn>
              <a:cxn ang="0">
                <a:pos x="1772" y="122"/>
              </a:cxn>
              <a:cxn ang="0">
                <a:pos x="1811" y="148"/>
              </a:cxn>
              <a:cxn ang="0">
                <a:pos x="1853" y="174"/>
              </a:cxn>
              <a:cxn ang="0">
                <a:pos x="1895" y="200"/>
              </a:cxn>
              <a:cxn ang="0">
                <a:pos x="1937" y="230"/>
              </a:cxn>
              <a:cxn ang="0">
                <a:pos x="1979" y="263"/>
              </a:cxn>
              <a:cxn ang="0">
                <a:pos x="2017" y="296"/>
              </a:cxn>
              <a:cxn ang="0">
                <a:pos x="2059" y="333"/>
              </a:cxn>
              <a:cxn ang="0">
                <a:pos x="2101" y="371"/>
              </a:cxn>
              <a:cxn ang="0">
                <a:pos x="2143" y="411"/>
              </a:cxn>
              <a:cxn ang="0">
                <a:pos x="2265" y="541"/>
              </a:cxn>
              <a:cxn ang="0">
                <a:pos x="2307" y="589"/>
              </a:cxn>
              <a:cxn ang="0">
                <a:pos x="2349" y="641"/>
              </a:cxn>
              <a:cxn ang="0">
                <a:pos x="2388" y="693"/>
              </a:cxn>
              <a:cxn ang="0">
                <a:pos x="2430" y="745"/>
              </a:cxn>
              <a:cxn ang="0">
                <a:pos x="2472" y="804"/>
              </a:cxn>
              <a:cxn ang="0">
                <a:pos x="2514" y="860"/>
              </a:cxn>
              <a:cxn ang="0">
                <a:pos x="2552" y="923"/>
              </a:cxn>
              <a:cxn ang="0">
                <a:pos x="2594" y="986"/>
              </a:cxn>
              <a:cxn ang="0">
                <a:pos x="2636" y="1049"/>
              </a:cxn>
              <a:cxn ang="0">
                <a:pos x="2639" y="1049"/>
              </a:cxn>
            </a:cxnLst>
            <a:rect l="0" t="0" r="r" b="b"/>
            <a:pathLst>
              <a:path w="2640" h="1050">
                <a:moveTo>
                  <a:pt x="0" y="1049"/>
                </a:moveTo>
                <a:lnTo>
                  <a:pt x="42" y="986"/>
                </a:lnTo>
                <a:lnTo>
                  <a:pt x="84" y="923"/>
                </a:lnTo>
                <a:lnTo>
                  <a:pt x="122" y="860"/>
                </a:lnTo>
                <a:lnTo>
                  <a:pt x="164" y="804"/>
                </a:lnTo>
                <a:lnTo>
                  <a:pt x="206" y="745"/>
                </a:lnTo>
                <a:lnTo>
                  <a:pt x="248" y="693"/>
                </a:lnTo>
                <a:lnTo>
                  <a:pt x="287" y="641"/>
                </a:lnTo>
                <a:lnTo>
                  <a:pt x="329" y="589"/>
                </a:lnTo>
                <a:lnTo>
                  <a:pt x="371" y="541"/>
                </a:lnTo>
                <a:lnTo>
                  <a:pt x="493" y="411"/>
                </a:lnTo>
                <a:lnTo>
                  <a:pt x="535" y="371"/>
                </a:lnTo>
                <a:lnTo>
                  <a:pt x="577" y="333"/>
                </a:lnTo>
                <a:lnTo>
                  <a:pt x="619" y="296"/>
                </a:lnTo>
                <a:lnTo>
                  <a:pt x="661" y="263"/>
                </a:lnTo>
                <a:lnTo>
                  <a:pt x="699" y="230"/>
                </a:lnTo>
                <a:lnTo>
                  <a:pt x="741" y="200"/>
                </a:lnTo>
                <a:lnTo>
                  <a:pt x="783" y="174"/>
                </a:lnTo>
                <a:lnTo>
                  <a:pt x="825" y="148"/>
                </a:lnTo>
                <a:lnTo>
                  <a:pt x="863" y="122"/>
                </a:lnTo>
                <a:lnTo>
                  <a:pt x="905" y="103"/>
                </a:lnTo>
                <a:lnTo>
                  <a:pt x="947" y="81"/>
                </a:lnTo>
                <a:lnTo>
                  <a:pt x="989" y="66"/>
                </a:lnTo>
                <a:lnTo>
                  <a:pt x="1031" y="52"/>
                </a:lnTo>
                <a:lnTo>
                  <a:pt x="1070" y="37"/>
                </a:lnTo>
                <a:lnTo>
                  <a:pt x="1112" y="26"/>
                </a:lnTo>
                <a:lnTo>
                  <a:pt x="1154" y="14"/>
                </a:lnTo>
                <a:lnTo>
                  <a:pt x="1196" y="7"/>
                </a:lnTo>
                <a:lnTo>
                  <a:pt x="1234" y="3"/>
                </a:lnTo>
                <a:lnTo>
                  <a:pt x="1276" y="0"/>
                </a:lnTo>
                <a:lnTo>
                  <a:pt x="1360" y="0"/>
                </a:lnTo>
                <a:lnTo>
                  <a:pt x="1402" y="3"/>
                </a:lnTo>
                <a:lnTo>
                  <a:pt x="1440" y="7"/>
                </a:lnTo>
                <a:lnTo>
                  <a:pt x="1482" y="14"/>
                </a:lnTo>
                <a:lnTo>
                  <a:pt x="1524" y="26"/>
                </a:lnTo>
                <a:lnTo>
                  <a:pt x="1566" y="37"/>
                </a:lnTo>
                <a:lnTo>
                  <a:pt x="1605" y="52"/>
                </a:lnTo>
                <a:lnTo>
                  <a:pt x="1647" y="66"/>
                </a:lnTo>
                <a:lnTo>
                  <a:pt x="1689" y="81"/>
                </a:lnTo>
                <a:lnTo>
                  <a:pt x="1730" y="103"/>
                </a:lnTo>
                <a:lnTo>
                  <a:pt x="1772" y="122"/>
                </a:lnTo>
                <a:lnTo>
                  <a:pt x="1811" y="148"/>
                </a:lnTo>
                <a:lnTo>
                  <a:pt x="1853" y="174"/>
                </a:lnTo>
                <a:lnTo>
                  <a:pt x="1895" y="200"/>
                </a:lnTo>
                <a:lnTo>
                  <a:pt x="1937" y="230"/>
                </a:lnTo>
                <a:lnTo>
                  <a:pt x="1979" y="263"/>
                </a:lnTo>
                <a:lnTo>
                  <a:pt x="2017" y="296"/>
                </a:lnTo>
                <a:lnTo>
                  <a:pt x="2059" y="333"/>
                </a:lnTo>
                <a:lnTo>
                  <a:pt x="2101" y="371"/>
                </a:lnTo>
                <a:lnTo>
                  <a:pt x="2143" y="411"/>
                </a:lnTo>
                <a:lnTo>
                  <a:pt x="2265" y="541"/>
                </a:lnTo>
                <a:lnTo>
                  <a:pt x="2307" y="589"/>
                </a:lnTo>
                <a:lnTo>
                  <a:pt x="2349" y="641"/>
                </a:lnTo>
                <a:lnTo>
                  <a:pt x="2388" y="693"/>
                </a:lnTo>
                <a:lnTo>
                  <a:pt x="2430" y="745"/>
                </a:lnTo>
                <a:lnTo>
                  <a:pt x="2472" y="804"/>
                </a:lnTo>
                <a:lnTo>
                  <a:pt x="2514" y="860"/>
                </a:lnTo>
                <a:lnTo>
                  <a:pt x="2552" y="923"/>
                </a:lnTo>
                <a:lnTo>
                  <a:pt x="2594" y="986"/>
                </a:lnTo>
                <a:lnTo>
                  <a:pt x="2636" y="1049"/>
                </a:lnTo>
                <a:lnTo>
                  <a:pt x="2639" y="1049"/>
                </a:lnTo>
              </a:path>
            </a:pathLst>
          </a:custGeom>
          <a:noFill/>
          <a:ln w="25400" cap="rnd" cmpd="sng">
            <a:solidFill>
              <a:srgbClr val="FF3300"/>
            </a:solidFill>
            <a:prstDash val="solid"/>
            <a:round/>
            <a:headEnd type="none" w="sm" len="sm"/>
            <a:tailEnd type="none" w="sm" len="sm"/>
          </a:ln>
          <a:effectLst/>
        </p:spPr>
        <p:txBody>
          <a:bodyPr/>
          <a:lstStyle/>
          <a:p>
            <a:endParaRPr lang="fr-FR" sz="2000" b="1" dirty="0"/>
          </a:p>
        </p:txBody>
      </p:sp>
      <p:sp>
        <p:nvSpPr>
          <p:cNvPr id="77858" name="Freeform 34"/>
          <p:cNvSpPr>
            <a:spLocks/>
          </p:cNvSpPr>
          <p:nvPr/>
        </p:nvSpPr>
        <p:spPr bwMode="auto">
          <a:xfrm>
            <a:off x="3691936" y="4279327"/>
            <a:ext cx="4522608" cy="1719000"/>
          </a:xfrm>
          <a:custGeom>
            <a:avLst/>
            <a:gdLst/>
            <a:ahLst/>
            <a:cxnLst>
              <a:cxn ang="0">
                <a:pos x="38" y="867"/>
              </a:cxn>
              <a:cxn ang="0">
                <a:pos x="115" y="760"/>
              </a:cxn>
              <a:cxn ang="0">
                <a:pos x="189" y="656"/>
              </a:cxn>
              <a:cxn ang="0">
                <a:pos x="265" y="563"/>
              </a:cxn>
              <a:cxn ang="0">
                <a:pos x="342" y="478"/>
              </a:cxn>
              <a:cxn ang="0">
                <a:pos x="416" y="396"/>
              </a:cxn>
              <a:cxn ang="0">
                <a:pos x="493" y="326"/>
              </a:cxn>
              <a:cxn ang="0">
                <a:pos x="570" y="263"/>
              </a:cxn>
              <a:cxn ang="0">
                <a:pos x="643" y="204"/>
              </a:cxn>
              <a:cxn ang="0">
                <a:pos x="720" y="152"/>
              </a:cxn>
              <a:cxn ang="0">
                <a:pos x="797" y="111"/>
              </a:cxn>
              <a:cxn ang="0">
                <a:pos x="870" y="74"/>
              </a:cxn>
              <a:cxn ang="0">
                <a:pos x="947" y="44"/>
              </a:cxn>
              <a:cxn ang="0">
                <a:pos x="1024" y="22"/>
              </a:cxn>
              <a:cxn ang="0">
                <a:pos x="1098" y="7"/>
              </a:cxn>
              <a:cxn ang="0">
                <a:pos x="1174" y="0"/>
              </a:cxn>
              <a:cxn ang="0">
                <a:pos x="1290" y="3"/>
              </a:cxn>
              <a:cxn ang="0">
                <a:pos x="1363" y="14"/>
              </a:cxn>
              <a:cxn ang="0">
                <a:pos x="1440" y="33"/>
              </a:cxn>
              <a:cxn ang="0">
                <a:pos x="1517" y="55"/>
              </a:cxn>
              <a:cxn ang="0">
                <a:pos x="1590" y="89"/>
              </a:cxn>
              <a:cxn ang="0">
                <a:pos x="1667" y="129"/>
              </a:cxn>
              <a:cxn ang="0">
                <a:pos x="1744" y="174"/>
              </a:cxn>
              <a:cxn ang="0">
                <a:pos x="1821" y="230"/>
              </a:cxn>
              <a:cxn ang="0">
                <a:pos x="1895" y="289"/>
              </a:cxn>
              <a:cxn ang="0">
                <a:pos x="1972" y="356"/>
              </a:cxn>
              <a:cxn ang="0">
                <a:pos x="2083" y="471"/>
              </a:cxn>
              <a:cxn ang="0">
                <a:pos x="2160" y="560"/>
              </a:cxn>
              <a:cxn ang="0">
                <a:pos x="2237" y="652"/>
              </a:cxn>
              <a:cxn ang="0">
                <a:pos x="2311" y="752"/>
              </a:cxn>
              <a:cxn ang="0">
                <a:pos x="2388" y="860"/>
              </a:cxn>
              <a:cxn ang="0">
                <a:pos x="2430" y="916"/>
              </a:cxn>
            </a:cxnLst>
            <a:rect l="0" t="0" r="r" b="b"/>
            <a:pathLst>
              <a:path w="2431" h="924">
                <a:moveTo>
                  <a:pt x="0" y="923"/>
                </a:moveTo>
                <a:lnTo>
                  <a:pt x="38" y="867"/>
                </a:lnTo>
                <a:lnTo>
                  <a:pt x="77" y="812"/>
                </a:lnTo>
                <a:lnTo>
                  <a:pt x="115" y="760"/>
                </a:lnTo>
                <a:lnTo>
                  <a:pt x="150" y="708"/>
                </a:lnTo>
                <a:lnTo>
                  <a:pt x="189" y="656"/>
                </a:lnTo>
                <a:lnTo>
                  <a:pt x="227" y="612"/>
                </a:lnTo>
                <a:lnTo>
                  <a:pt x="265" y="563"/>
                </a:lnTo>
                <a:lnTo>
                  <a:pt x="304" y="519"/>
                </a:lnTo>
                <a:lnTo>
                  <a:pt x="342" y="478"/>
                </a:lnTo>
                <a:lnTo>
                  <a:pt x="377" y="437"/>
                </a:lnTo>
                <a:lnTo>
                  <a:pt x="416" y="396"/>
                </a:lnTo>
                <a:lnTo>
                  <a:pt x="454" y="363"/>
                </a:lnTo>
                <a:lnTo>
                  <a:pt x="493" y="326"/>
                </a:lnTo>
                <a:lnTo>
                  <a:pt x="531" y="293"/>
                </a:lnTo>
                <a:lnTo>
                  <a:pt x="570" y="263"/>
                </a:lnTo>
                <a:lnTo>
                  <a:pt x="608" y="233"/>
                </a:lnTo>
                <a:lnTo>
                  <a:pt x="643" y="204"/>
                </a:lnTo>
                <a:lnTo>
                  <a:pt x="682" y="178"/>
                </a:lnTo>
                <a:lnTo>
                  <a:pt x="720" y="152"/>
                </a:lnTo>
                <a:lnTo>
                  <a:pt x="758" y="129"/>
                </a:lnTo>
                <a:lnTo>
                  <a:pt x="797" y="111"/>
                </a:lnTo>
                <a:lnTo>
                  <a:pt x="835" y="92"/>
                </a:lnTo>
                <a:lnTo>
                  <a:pt x="870" y="74"/>
                </a:lnTo>
                <a:lnTo>
                  <a:pt x="909" y="59"/>
                </a:lnTo>
                <a:lnTo>
                  <a:pt x="947" y="44"/>
                </a:lnTo>
                <a:lnTo>
                  <a:pt x="986" y="33"/>
                </a:lnTo>
                <a:lnTo>
                  <a:pt x="1024" y="22"/>
                </a:lnTo>
                <a:lnTo>
                  <a:pt x="1063" y="14"/>
                </a:lnTo>
                <a:lnTo>
                  <a:pt x="1098" y="7"/>
                </a:lnTo>
                <a:lnTo>
                  <a:pt x="1136" y="3"/>
                </a:lnTo>
                <a:lnTo>
                  <a:pt x="1174" y="0"/>
                </a:lnTo>
                <a:lnTo>
                  <a:pt x="1251" y="0"/>
                </a:lnTo>
                <a:lnTo>
                  <a:pt x="1290" y="3"/>
                </a:lnTo>
                <a:lnTo>
                  <a:pt x="1328" y="7"/>
                </a:lnTo>
                <a:lnTo>
                  <a:pt x="1363" y="14"/>
                </a:lnTo>
                <a:lnTo>
                  <a:pt x="1402" y="22"/>
                </a:lnTo>
                <a:lnTo>
                  <a:pt x="1440" y="33"/>
                </a:lnTo>
                <a:lnTo>
                  <a:pt x="1479" y="44"/>
                </a:lnTo>
                <a:lnTo>
                  <a:pt x="1517" y="55"/>
                </a:lnTo>
                <a:lnTo>
                  <a:pt x="1556" y="70"/>
                </a:lnTo>
                <a:lnTo>
                  <a:pt x="1590" y="89"/>
                </a:lnTo>
                <a:lnTo>
                  <a:pt x="1629" y="107"/>
                </a:lnTo>
                <a:lnTo>
                  <a:pt x="1667" y="129"/>
                </a:lnTo>
                <a:lnTo>
                  <a:pt x="1706" y="152"/>
                </a:lnTo>
                <a:lnTo>
                  <a:pt x="1744" y="174"/>
                </a:lnTo>
                <a:lnTo>
                  <a:pt x="1783" y="200"/>
                </a:lnTo>
                <a:lnTo>
                  <a:pt x="1821" y="230"/>
                </a:lnTo>
                <a:lnTo>
                  <a:pt x="1856" y="255"/>
                </a:lnTo>
                <a:lnTo>
                  <a:pt x="1895" y="289"/>
                </a:lnTo>
                <a:lnTo>
                  <a:pt x="1933" y="322"/>
                </a:lnTo>
                <a:lnTo>
                  <a:pt x="1972" y="356"/>
                </a:lnTo>
                <a:lnTo>
                  <a:pt x="2010" y="393"/>
                </a:lnTo>
                <a:lnTo>
                  <a:pt x="2083" y="471"/>
                </a:lnTo>
                <a:lnTo>
                  <a:pt x="2122" y="515"/>
                </a:lnTo>
                <a:lnTo>
                  <a:pt x="2160" y="560"/>
                </a:lnTo>
                <a:lnTo>
                  <a:pt x="2199" y="604"/>
                </a:lnTo>
                <a:lnTo>
                  <a:pt x="2237" y="652"/>
                </a:lnTo>
                <a:lnTo>
                  <a:pt x="2276" y="701"/>
                </a:lnTo>
                <a:lnTo>
                  <a:pt x="2311" y="752"/>
                </a:lnTo>
                <a:lnTo>
                  <a:pt x="2349" y="804"/>
                </a:lnTo>
                <a:lnTo>
                  <a:pt x="2388" y="860"/>
                </a:lnTo>
                <a:lnTo>
                  <a:pt x="2426" y="916"/>
                </a:lnTo>
                <a:lnTo>
                  <a:pt x="2430" y="916"/>
                </a:lnTo>
              </a:path>
            </a:pathLst>
          </a:custGeom>
          <a:noFill/>
          <a:ln w="25400" cap="rnd" cmpd="sng">
            <a:solidFill>
              <a:srgbClr val="FF3300"/>
            </a:solidFill>
            <a:prstDash val="solid"/>
            <a:round/>
            <a:headEnd type="none" w="sm" len="sm"/>
            <a:tailEnd type="none" w="sm" len="sm"/>
          </a:ln>
          <a:effectLst/>
        </p:spPr>
        <p:txBody>
          <a:bodyPr/>
          <a:lstStyle/>
          <a:p>
            <a:endParaRPr lang="fr-FR" sz="2000" b="1" dirty="0"/>
          </a:p>
        </p:txBody>
      </p:sp>
      <p:sp>
        <p:nvSpPr>
          <p:cNvPr id="77859" name="Freeform 35"/>
          <p:cNvSpPr>
            <a:spLocks/>
          </p:cNvSpPr>
          <p:nvPr/>
        </p:nvSpPr>
        <p:spPr bwMode="auto">
          <a:xfrm>
            <a:off x="4062155" y="4595593"/>
            <a:ext cx="3722640" cy="1395292"/>
          </a:xfrm>
          <a:custGeom>
            <a:avLst/>
            <a:gdLst/>
            <a:ahLst/>
            <a:cxnLst>
              <a:cxn ang="0">
                <a:pos x="32" y="705"/>
              </a:cxn>
              <a:cxn ang="0">
                <a:pos x="94" y="616"/>
              </a:cxn>
              <a:cxn ang="0">
                <a:pos x="154" y="534"/>
              </a:cxn>
              <a:cxn ang="0">
                <a:pos x="217" y="456"/>
              </a:cxn>
              <a:cxn ang="0">
                <a:pos x="280" y="386"/>
              </a:cxn>
              <a:cxn ang="0">
                <a:pos x="343" y="323"/>
              </a:cxn>
              <a:cxn ang="0">
                <a:pos x="406" y="263"/>
              </a:cxn>
              <a:cxn ang="0">
                <a:pos x="465" y="212"/>
              </a:cxn>
              <a:cxn ang="0">
                <a:pos x="528" y="163"/>
              </a:cxn>
              <a:cxn ang="0">
                <a:pos x="591" y="123"/>
              </a:cxn>
              <a:cxn ang="0">
                <a:pos x="654" y="89"/>
              </a:cxn>
              <a:cxn ang="0">
                <a:pos x="717" y="60"/>
              </a:cxn>
              <a:cxn ang="0">
                <a:pos x="780" y="37"/>
              </a:cxn>
              <a:cxn ang="0">
                <a:pos x="839" y="19"/>
              </a:cxn>
              <a:cxn ang="0">
                <a:pos x="902" y="8"/>
              </a:cxn>
              <a:cxn ang="0">
                <a:pos x="965" y="0"/>
              </a:cxn>
              <a:cxn ang="0">
                <a:pos x="1059" y="4"/>
              </a:cxn>
              <a:cxn ang="0">
                <a:pos x="1122" y="11"/>
              </a:cxn>
              <a:cxn ang="0">
                <a:pos x="1185" y="26"/>
              </a:cxn>
              <a:cxn ang="0">
                <a:pos x="1245" y="48"/>
              </a:cxn>
              <a:cxn ang="0">
                <a:pos x="1308" y="74"/>
              </a:cxn>
              <a:cxn ang="0">
                <a:pos x="1370" y="104"/>
              </a:cxn>
              <a:cxn ang="0">
                <a:pos x="1433" y="145"/>
              </a:cxn>
              <a:cxn ang="0">
                <a:pos x="1496" y="189"/>
              </a:cxn>
              <a:cxn ang="0">
                <a:pos x="1559" y="238"/>
              </a:cxn>
              <a:cxn ang="0">
                <a:pos x="1622" y="293"/>
              </a:cxn>
              <a:cxn ang="0">
                <a:pos x="1685" y="353"/>
              </a:cxn>
              <a:cxn ang="0">
                <a:pos x="1745" y="423"/>
              </a:cxn>
              <a:cxn ang="0">
                <a:pos x="1807" y="493"/>
              </a:cxn>
              <a:cxn ang="0">
                <a:pos x="1870" y="575"/>
              </a:cxn>
              <a:cxn ang="0">
                <a:pos x="1933" y="660"/>
              </a:cxn>
              <a:cxn ang="0">
                <a:pos x="1996" y="749"/>
              </a:cxn>
            </a:cxnLst>
            <a:rect l="0" t="0" r="r" b="b"/>
            <a:pathLst>
              <a:path w="2001" h="750">
                <a:moveTo>
                  <a:pt x="0" y="749"/>
                </a:moveTo>
                <a:lnTo>
                  <a:pt x="32" y="705"/>
                </a:lnTo>
                <a:lnTo>
                  <a:pt x="63" y="660"/>
                </a:lnTo>
                <a:lnTo>
                  <a:pt x="94" y="616"/>
                </a:lnTo>
                <a:lnTo>
                  <a:pt x="126" y="575"/>
                </a:lnTo>
                <a:lnTo>
                  <a:pt x="154" y="534"/>
                </a:lnTo>
                <a:lnTo>
                  <a:pt x="185" y="493"/>
                </a:lnTo>
                <a:lnTo>
                  <a:pt x="217" y="456"/>
                </a:lnTo>
                <a:lnTo>
                  <a:pt x="248" y="423"/>
                </a:lnTo>
                <a:lnTo>
                  <a:pt x="280" y="386"/>
                </a:lnTo>
                <a:lnTo>
                  <a:pt x="311" y="353"/>
                </a:lnTo>
                <a:lnTo>
                  <a:pt x="343" y="323"/>
                </a:lnTo>
                <a:lnTo>
                  <a:pt x="374" y="293"/>
                </a:lnTo>
                <a:lnTo>
                  <a:pt x="406" y="263"/>
                </a:lnTo>
                <a:lnTo>
                  <a:pt x="437" y="238"/>
                </a:lnTo>
                <a:lnTo>
                  <a:pt x="465" y="212"/>
                </a:lnTo>
                <a:lnTo>
                  <a:pt x="496" y="189"/>
                </a:lnTo>
                <a:lnTo>
                  <a:pt x="528" y="163"/>
                </a:lnTo>
                <a:lnTo>
                  <a:pt x="559" y="145"/>
                </a:lnTo>
                <a:lnTo>
                  <a:pt x="591" y="123"/>
                </a:lnTo>
                <a:lnTo>
                  <a:pt x="622" y="104"/>
                </a:lnTo>
                <a:lnTo>
                  <a:pt x="654" y="89"/>
                </a:lnTo>
                <a:lnTo>
                  <a:pt x="685" y="74"/>
                </a:lnTo>
                <a:lnTo>
                  <a:pt x="717" y="60"/>
                </a:lnTo>
                <a:lnTo>
                  <a:pt x="748" y="48"/>
                </a:lnTo>
                <a:lnTo>
                  <a:pt x="780" y="37"/>
                </a:lnTo>
                <a:lnTo>
                  <a:pt x="808" y="26"/>
                </a:lnTo>
                <a:lnTo>
                  <a:pt x="839" y="19"/>
                </a:lnTo>
                <a:lnTo>
                  <a:pt x="871" y="11"/>
                </a:lnTo>
                <a:lnTo>
                  <a:pt x="902" y="8"/>
                </a:lnTo>
                <a:lnTo>
                  <a:pt x="933" y="4"/>
                </a:lnTo>
                <a:lnTo>
                  <a:pt x="965" y="0"/>
                </a:lnTo>
                <a:lnTo>
                  <a:pt x="1028" y="0"/>
                </a:lnTo>
                <a:lnTo>
                  <a:pt x="1059" y="4"/>
                </a:lnTo>
                <a:lnTo>
                  <a:pt x="1091" y="8"/>
                </a:lnTo>
                <a:lnTo>
                  <a:pt x="1122" y="11"/>
                </a:lnTo>
                <a:lnTo>
                  <a:pt x="1154" y="19"/>
                </a:lnTo>
                <a:lnTo>
                  <a:pt x="1185" y="26"/>
                </a:lnTo>
                <a:lnTo>
                  <a:pt x="1213" y="37"/>
                </a:lnTo>
                <a:lnTo>
                  <a:pt x="1245" y="48"/>
                </a:lnTo>
                <a:lnTo>
                  <a:pt x="1276" y="60"/>
                </a:lnTo>
                <a:lnTo>
                  <a:pt x="1308" y="74"/>
                </a:lnTo>
                <a:lnTo>
                  <a:pt x="1339" y="89"/>
                </a:lnTo>
                <a:lnTo>
                  <a:pt x="1370" y="104"/>
                </a:lnTo>
                <a:lnTo>
                  <a:pt x="1402" y="123"/>
                </a:lnTo>
                <a:lnTo>
                  <a:pt x="1433" y="145"/>
                </a:lnTo>
                <a:lnTo>
                  <a:pt x="1465" y="163"/>
                </a:lnTo>
                <a:lnTo>
                  <a:pt x="1496" y="189"/>
                </a:lnTo>
                <a:lnTo>
                  <a:pt x="1528" y="212"/>
                </a:lnTo>
                <a:lnTo>
                  <a:pt x="1559" y="238"/>
                </a:lnTo>
                <a:lnTo>
                  <a:pt x="1591" y="263"/>
                </a:lnTo>
                <a:lnTo>
                  <a:pt x="1622" y="293"/>
                </a:lnTo>
                <a:lnTo>
                  <a:pt x="1654" y="323"/>
                </a:lnTo>
                <a:lnTo>
                  <a:pt x="1685" y="353"/>
                </a:lnTo>
                <a:lnTo>
                  <a:pt x="1713" y="386"/>
                </a:lnTo>
                <a:lnTo>
                  <a:pt x="1745" y="423"/>
                </a:lnTo>
                <a:lnTo>
                  <a:pt x="1776" y="456"/>
                </a:lnTo>
                <a:lnTo>
                  <a:pt x="1807" y="493"/>
                </a:lnTo>
                <a:lnTo>
                  <a:pt x="1839" y="534"/>
                </a:lnTo>
                <a:lnTo>
                  <a:pt x="1870" y="575"/>
                </a:lnTo>
                <a:lnTo>
                  <a:pt x="1902" y="616"/>
                </a:lnTo>
                <a:lnTo>
                  <a:pt x="1933" y="660"/>
                </a:lnTo>
                <a:lnTo>
                  <a:pt x="1965" y="705"/>
                </a:lnTo>
                <a:lnTo>
                  <a:pt x="1996" y="749"/>
                </a:lnTo>
                <a:lnTo>
                  <a:pt x="2000" y="749"/>
                </a:lnTo>
              </a:path>
            </a:pathLst>
          </a:custGeom>
          <a:noFill/>
          <a:ln w="25400" cap="rnd" cmpd="sng">
            <a:solidFill>
              <a:srgbClr val="FF3300"/>
            </a:solidFill>
            <a:prstDash val="solid"/>
            <a:round/>
            <a:headEnd type="none" w="sm" len="sm"/>
            <a:tailEnd type="none" w="sm" len="sm"/>
          </a:ln>
          <a:effectLst/>
        </p:spPr>
        <p:txBody>
          <a:bodyPr/>
          <a:lstStyle/>
          <a:p>
            <a:endParaRPr lang="fr-FR" sz="2000" b="1" dirty="0"/>
          </a:p>
        </p:txBody>
      </p:sp>
      <p:sp>
        <p:nvSpPr>
          <p:cNvPr id="77860" name="Freeform 36"/>
          <p:cNvSpPr>
            <a:spLocks/>
          </p:cNvSpPr>
          <p:nvPr/>
        </p:nvSpPr>
        <p:spPr bwMode="auto">
          <a:xfrm>
            <a:off x="4439813" y="4975113"/>
            <a:ext cx="2993368" cy="1015772"/>
          </a:xfrm>
          <a:custGeom>
            <a:avLst/>
            <a:gdLst/>
            <a:ahLst/>
            <a:cxnLst>
              <a:cxn ang="0">
                <a:pos x="0" y="545"/>
              </a:cxn>
              <a:cxn ang="0">
                <a:pos x="24" y="512"/>
              </a:cxn>
              <a:cxn ang="0">
                <a:pos x="49" y="479"/>
              </a:cxn>
              <a:cxn ang="0">
                <a:pos x="73" y="449"/>
              </a:cxn>
              <a:cxn ang="0">
                <a:pos x="101" y="419"/>
              </a:cxn>
              <a:cxn ang="0">
                <a:pos x="126" y="390"/>
              </a:cxn>
              <a:cxn ang="0">
                <a:pos x="150" y="360"/>
              </a:cxn>
              <a:cxn ang="0">
                <a:pos x="248" y="256"/>
              </a:cxn>
              <a:cxn ang="0">
                <a:pos x="276" y="234"/>
              </a:cxn>
              <a:cxn ang="0">
                <a:pos x="300" y="212"/>
              </a:cxn>
              <a:cxn ang="0">
                <a:pos x="325" y="193"/>
              </a:cxn>
              <a:cxn ang="0">
                <a:pos x="349" y="174"/>
              </a:cxn>
              <a:cxn ang="0">
                <a:pos x="374" y="152"/>
              </a:cxn>
              <a:cxn ang="0">
                <a:pos x="398" y="137"/>
              </a:cxn>
              <a:cxn ang="0">
                <a:pos x="426" y="119"/>
              </a:cxn>
              <a:cxn ang="0">
                <a:pos x="451" y="104"/>
              </a:cxn>
              <a:cxn ang="0">
                <a:pos x="475" y="89"/>
              </a:cxn>
              <a:cxn ang="0">
                <a:pos x="500" y="78"/>
              </a:cxn>
              <a:cxn ang="0">
                <a:pos x="524" y="63"/>
              </a:cxn>
              <a:cxn ang="0">
                <a:pos x="549" y="52"/>
              </a:cxn>
              <a:cxn ang="0">
                <a:pos x="573" y="45"/>
              </a:cxn>
              <a:cxn ang="0">
                <a:pos x="601" y="34"/>
              </a:cxn>
              <a:cxn ang="0">
                <a:pos x="626" y="26"/>
              </a:cxn>
              <a:cxn ang="0">
                <a:pos x="650" y="19"/>
              </a:cxn>
              <a:cxn ang="0">
                <a:pos x="675" y="15"/>
              </a:cxn>
              <a:cxn ang="0">
                <a:pos x="699" y="8"/>
              </a:cxn>
              <a:cxn ang="0">
                <a:pos x="724" y="4"/>
              </a:cxn>
              <a:cxn ang="0">
                <a:pos x="751" y="4"/>
              </a:cxn>
              <a:cxn ang="0">
                <a:pos x="776" y="0"/>
              </a:cxn>
              <a:cxn ang="0">
                <a:pos x="825" y="0"/>
              </a:cxn>
              <a:cxn ang="0">
                <a:pos x="849" y="4"/>
              </a:cxn>
              <a:cxn ang="0">
                <a:pos x="877" y="4"/>
              </a:cxn>
              <a:cxn ang="0">
                <a:pos x="902" y="8"/>
              </a:cxn>
              <a:cxn ang="0">
                <a:pos x="926" y="15"/>
              </a:cxn>
              <a:cxn ang="0">
                <a:pos x="951" y="19"/>
              </a:cxn>
              <a:cxn ang="0">
                <a:pos x="975" y="26"/>
              </a:cxn>
              <a:cxn ang="0">
                <a:pos x="1000" y="34"/>
              </a:cxn>
              <a:cxn ang="0">
                <a:pos x="1028" y="45"/>
              </a:cxn>
              <a:cxn ang="0">
                <a:pos x="1052" y="52"/>
              </a:cxn>
              <a:cxn ang="0">
                <a:pos x="1077" y="63"/>
              </a:cxn>
              <a:cxn ang="0">
                <a:pos x="1101" y="78"/>
              </a:cxn>
              <a:cxn ang="0">
                <a:pos x="1126" y="89"/>
              </a:cxn>
              <a:cxn ang="0">
                <a:pos x="1154" y="104"/>
              </a:cxn>
              <a:cxn ang="0">
                <a:pos x="1178" y="119"/>
              </a:cxn>
              <a:cxn ang="0">
                <a:pos x="1202" y="137"/>
              </a:cxn>
              <a:cxn ang="0">
                <a:pos x="1227" y="152"/>
              </a:cxn>
              <a:cxn ang="0">
                <a:pos x="1251" y="174"/>
              </a:cxn>
              <a:cxn ang="0">
                <a:pos x="1276" y="193"/>
              </a:cxn>
              <a:cxn ang="0">
                <a:pos x="1304" y="212"/>
              </a:cxn>
              <a:cxn ang="0">
                <a:pos x="1328" y="234"/>
              </a:cxn>
              <a:cxn ang="0">
                <a:pos x="1353" y="256"/>
              </a:cxn>
              <a:cxn ang="0">
                <a:pos x="1402" y="308"/>
              </a:cxn>
              <a:cxn ang="0">
                <a:pos x="1430" y="334"/>
              </a:cxn>
              <a:cxn ang="0">
                <a:pos x="1454" y="360"/>
              </a:cxn>
              <a:cxn ang="0">
                <a:pos x="1479" y="390"/>
              </a:cxn>
              <a:cxn ang="0">
                <a:pos x="1503" y="419"/>
              </a:cxn>
              <a:cxn ang="0">
                <a:pos x="1528" y="449"/>
              </a:cxn>
              <a:cxn ang="0">
                <a:pos x="1556" y="479"/>
              </a:cxn>
              <a:cxn ang="0">
                <a:pos x="1580" y="512"/>
              </a:cxn>
              <a:cxn ang="0">
                <a:pos x="1604" y="545"/>
              </a:cxn>
              <a:cxn ang="0">
                <a:pos x="1608" y="545"/>
              </a:cxn>
            </a:cxnLst>
            <a:rect l="0" t="0" r="r" b="b"/>
            <a:pathLst>
              <a:path w="1609" h="546">
                <a:moveTo>
                  <a:pt x="0" y="545"/>
                </a:moveTo>
                <a:lnTo>
                  <a:pt x="24" y="512"/>
                </a:lnTo>
                <a:lnTo>
                  <a:pt x="49" y="479"/>
                </a:lnTo>
                <a:lnTo>
                  <a:pt x="73" y="449"/>
                </a:lnTo>
                <a:lnTo>
                  <a:pt x="101" y="419"/>
                </a:lnTo>
                <a:lnTo>
                  <a:pt x="126" y="390"/>
                </a:lnTo>
                <a:lnTo>
                  <a:pt x="150" y="360"/>
                </a:lnTo>
                <a:lnTo>
                  <a:pt x="248" y="256"/>
                </a:lnTo>
                <a:lnTo>
                  <a:pt x="276" y="234"/>
                </a:lnTo>
                <a:lnTo>
                  <a:pt x="300" y="212"/>
                </a:lnTo>
                <a:lnTo>
                  <a:pt x="325" y="193"/>
                </a:lnTo>
                <a:lnTo>
                  <a:pt x="349" y="174"/>
                </a:lnTo>
                <a:lnTo>
                  <a:pt x="374" y="152"/>
                </a:lnTo>
                <a:lnTo>
                  <a:pt x="398" y="137"/>
                </a:lnTo>
                <a:lnTo>
                  <a:pt x="426" y="119"/>
                </a:lnTo>
                <a:lnTo>
                  <a:pt x="451" y="104"/>
                </a:lnTo>
                <a:lnTo>
                  <a:pt x="475" y="89"/>
                </a:lnTo>
                <a:lnTo>
                  <a:pt x="500" y="78"/>
                </a:lnTo>
                <a:lnTo>
                  <a:pt x="524" y="63"/>
                </a:lnTo>
                <a:lnTo>
                  <a:pt x="549" y="52"/>
                </a:lnTo>
                <a:lnTo>
                  <a:pt x="573" y="45"/>
                </a:lnTo>
                <a:lnTo>
                  <a:pt x="601" y="34"/>
                </a:lnTo>
                <a:lnTo>
                  <a:pt x="626" y="26"/>
                </a:lnTo>
                <a:lnTo>
                  <a:pt x="650" y="19"/>
                </a:lnTo>
                <a:lnTo>
                  <a:pt x="675" y="15"/>
                </a:lnTo>
                <a:lnTo>
                  <a:pt x="699" y="8"/>
                </a:lnTo>
                <a:lnTo>
                  <a:pt x="724" y="4"/>
                </a:lnTo>
                <a:lnTo>
                  <a:pt x="751" y="4"/>
                </a:lnTo>
                <a:lnTo>
                  <a:pt x="776" y="0"/>
                </a:lnTo>
                <a:lnTo>
                  <a:pt x="825" y="0"/>
                </a:lnTo>
                <a:lnTo>
                  <a:pt x="849" y="4"/>
                </a:lnTo>
                <a:lnTo>
                  <a:pt x="877" y="4"/>
                </a:lnTo>
                <a:lnTo>
                  <a:pt x="902" y="8"/>
                </a:lnTo>
                <a:lnTo>
                  <a:pt x="926" y="15"/>
                </a:lnTo>
                <a:lnTo>
                  <a:pt x="951" y="19"/>
                </a:lnTo>
                <a:lnTo>
                  <a:pt x="975" y="26"/>
                </a:lnTo>
                <a:lnTo>
                  <a:pt x="1000" y="34"/>
                </a:lnTo>
                <a:lnTo>
                  <a:pt x="1028" y="45"/>
                </a:lnTo>
                <a:lnTo>
                  <a:pt x="1052" y="52"/>
                </a:lnTo>
                <a:lnTo>
                  <a:pt x="1077" y="63"/>
                </a:lnTo>
                <a:lnTo>
                  <a:pt x="1101" y="78"/>
                </a:lnTo>
                <a:lnTo>
                  <a:pt x="1126" y="89"/>
                </a:lnTo>
                <a:lnTo>
                  <a:pt x="1154" y="104"/>
                </a:lnTo>
                <a:lnTo>
                  <a:pt x="1178" y="119"/>
                </a:lnTo>
                <a:lnTo>
                  <a:pt x="1202" y="137"/>
                </a:lnTo>
                <a:lnTo>
                  <a:pt x="1227" y="152"/>
                </a:lnTo>
                <a:lnTo>
                  <a:pt x="1251" y="174"/>
                </a:lnTo>
                <a:lnTo>
                  <a:pt x="1276" y="193"/>
                </a:lnTo>
                <a:lnTo>
                  <a:pt x="1304" y="212"/>
                </a:lnTo>
                <a:lnTo>
                  <a:pt x="1328" y="234"/>
                </a:lnTo>
                <a:lnTo>
                  <a:pt x="1353" y="256"/>
                </a:lnTo>
                <a:lnTo>
                  <a:pt x="1402" y="308"/>
                </a:lnTo>
                <a:lnTo>
                  <a:pt x="1430" y="334"/>
                </a:lnTo>
                <a:lnTo>
                  <a:pt x="1454" y="360"/>
                </a:lnTo>
                <a:lnTo>
                  <a:pt x="1479" y="390"/>
                </a:lnTo>
                <a:lnTo>
                  <a:pt x="1503" y="419"/>
                </a:lnTo>
                <a:lnTo>
                  <a:pt x="1528" y="449"/>
                </a:lnTo>
                <a:lnTo>
                  <a:pt x="1556" y="479"/>
                </a:lnTo>
                <a:lnTo>
                  <a:pt x="1580" y="512"/>
                </a:lnTo>
                <a:lnTo>
                  <a:pt x="1604" y="545"/>
                </a:lnTo>
                <a:lnTo>
                  <a:pt x="1608" y="545"/>
                </a:lnTo>
              </a:path>
            </a:pathLst>
          </a:custGeom>
          <a:noFill/>
          <a:ln w="25400" cap="rnd" cmpd="sng">
            <a:solidFill>
              <a:srgbClr val="FF3300"/>
            </a:solidFill>
            <a:prstDash val="solid"/>
            <a:round/>
            <a:headEnd type="none" w="sm" len="sm"/>
            <a:tailEnd type="none" w="sm" len="sm"/>
          </a:ln>
          <a:effectLst/>
        </p:spPr>
        <p:txBody>
          <a:bodyPr/>
          <a:lstStyle/>
          <a:p>
            <a:endParaRPr lang="fr-FR" sz="2000" b="1" dirty="0"/>
          </a:p>
        </p:txBody>
      </p:sp>
      <p:sp>
        <p:nvSpPr>
          <p:cNvPr id="77861" name="Freeform 37"/>
          <p:cNvSpPr>
            <a:spLocks/>
          </p:cNvSpPr>
          <p:nvPr/>
        </p:nvSpPr>
        <p:spPr bwMode="auto">
          <a:xfrm>
            <a:off x="4674222" y="5237426"/>
            <a:ext cx="2459435" cy="753457"/>
          </a:xfrm>
          <a:custGeom>
            <a:avLst/>
            <a:gdLst/>
            <a:ahLst/>
            <a:cxnLst>
              <a:cxn ang="0">
                <a:pos x="0" y="401"/>
              </a:cxn>
              <a:cxn ang="0">
                <a:pos x="21" y="375"/>
              </a:cxn>
              <a:cxn ang="0">
                <a:pos x="63" y="330"/>
              </a:cxn>
              <a:cxn ang="0">
                <a:pos x="80" y="308"/>
              </a:cxn>
              <a:cxn ang="0">
                <a:pos x="122" y="263"/>
              </a:cxn>
              <a:cxn ang="0">
                <a:pos x="143" y="245"/>
              </a:cxn>
              <a:cxn ang="0">
                <a:pos x="164" y="226"/>
              </a:cxn>
              <a:cxn ang="0">
                <a:pos x="185" y="208"/>
              </a:cxn>
              <a:cxn ang="0">
                <a:pos x="206" y="189"/>
              </a:cxn>
              <a:cxn ang="0">
                <a:pos x="227" y="171"/>
              </a:cxn>
              <a:cxn ang="0">
                <a:pos x="244" y="156"/>
              </a:cxn>
              <a:cxn ang="0">
                <a:pos x="265" y="141"/>
              </a:cxn>
              <a:cxn ang="0">
                <a:pos x="286" y="126"/>
              </a:cxn>
              <a:cxn ang="0">
                <a:pos x="307" y="111"/>
              </a:cxn>
              <a:cxn ang="0">
                <a:pos x="328" y="100"/>
              </a:cxn>
              <a:cxn ang="0">
                <a:pos x="349" y="89"/>
              </a:cxn>
              <a:cxn ang="0">
                <a:pos x="370" y="78"/>
              </a:cxn>
              <a:cxn ang="0">
                <a:pos x="391" y="67"/>
              </a:cxn>
              <a:cxn ang="0">
                <a:pos x="409" y="56"/>
              </a:cxn>
              <a:cxn ang="0">
                <a:pos x="430" y="48"/>
              </a:cxn>
              <a:cxn ang="0">
                <a:pos x="451" y="37"/>
              </a:cxn>
              <a:cxn ang="0">
                <a:pos x="472" y="30"/>
              </a:cxn>
              <a:cxn ang="0">
                <a:pos x="493" y="26"/>
              </a:cxn>
              <a:cxn ang="0">
                <a:pos x="514" y="19"/>
              </a:cxn>
              <a:cxn ang="0">
                <a:pos x="535" y="15"/>
              </a:cxn>
              <a:cxn ang="0">
                <a:pos x="556" y="11"/>
              </a:cxn>
              <a:cxn ang="0">
                <a:pos x="573" y="8"/>
              </a:cxn>
              <a:cxn ang="0">
                <a:pos x="594" y="4"/>
              </a:cxn>
              <a:cxn ang="0">
                <a:pos x="615" y="0"/>
              </a:cxn>
              <a:cxn ang="0">
                <a:pos x="699" y="0"/>
              </a:cxn>
              <a:cxn ang="0">
                <a:pos x="720" y="4"/>
              </a:cxn>
              <a:cxn ang="0">
                <a:pos x="741" y="8"/>
              </a:cxn>
              <a:cxn ang="0">
                <a:pos x="758" y="11"/>
              </a:cxn>
              <a:cxn ang="0">
                <a:pos x="779" y="15"/>
              </a:cxn>
              <a:cxn ang="0">
                <a:pos x="800" y="19"/>
              </a:cxn>
              <a:cxn ang="0">
                <a:pos x="821" y="26"/>
              </a:cxn>
              <a:cxn ang="0">
                <a:pos x="842" y="33"/>
              </a:cxn>
              <a:cxn ang="0">
                <a:pos x="863" y="41"/>
              </a:cxn>
              <a:cxn ang="0">
                <a:pos x="884" y="48"/>
              </a:cxn>
              <a:cxn ang="0">
                <a:pos x="905" y="56"/>
              </a:cxn>
              <a:cxn ang="0">
                <a:pos x="926" y="67"/>
              </a:cxn>
              <a:cxn ang="0">
                <a:pos x="947" y="78"/>
              </a:cxn>
              <a:cxn ang="0">
                <a:pos x="965" y="89"/>
              </a:cxn>
              <a:cxn ang="0">
                <a:pos x="986" y="100"/>
              </a:cxn>
              <a:cxn ang="0">
                <a:pos x="1007" y="115"/>
              </a:cxn>
              <a:cxn ang="0">
                <a:pos x="1028" y="130"/>
              </a:cxn>
              <a:cxn ang="0">
                <a:pos x="1048" y="145"/>
              </a:cxn>
              <a:cxn ang="0">
                <a:pos x="1069" y="160"/>
              </a:cxn>
              <a:cxn ang="0">
                <a:pos x="1090" y="174"/>
              </a:cxn>
              <a:cxn ang="0">
                <a:pos x="1111" y="193"/>
              </a:cxn>
              <a:cxn ang="0">
                <a:pos x="1132" y="208"/>
              </a:cxn>
              <a:cxn ang="0">
                <a:pos x="1153" y="226"/>
              </a:cxn>
              <a:cxn ang="0">
                <a:pos x="1297" y="378"/>
              </a:cxn>
              <a:cxn ang="0">
                <a:pos x="1318" y="404"/>
              </a:cxn>
              <a:cxn ang="0">
                <a:pos x="1321" y="404"/>
              </a:cxn>
            </a:cxnLst>
            <a:rect l="0" t="0" r="r" b="b"/>
            <a:pathLst>
              <a:path w="1322" h="405">
                <a:moveTo>
                  <a:pt x="0" y="401"/>
                </a:moveTo>
                <a:lnTo>
                  <a:pt x="21" y="375"/>
                </a:lnTo>
                <a:lnTo>
                  <a:pt x="63" y="330"/>
                </a:lnTo>
                <a:lnTo>
                  <a:pt x="80" y="308"/>
                </a:lnTo>
                <a:lnTo>
                  <a:pt x="122" y="263"/>
                </a:lnTo>
                <a:lnTo>
                  <a:pt x="143" y="245"/>
                </a:lnTo>
                <a:lnTo>
                  <a:pt x="164" y="226"/>
                </a:lnTo>
                <a:lnTo>
                  <a:pt x="185" y="208"/>
                </a:lnTo>
                <a:lnTo>
                  <a:pt x="206" y="189"/>
                </a:lnTo>
                <a:lnTo>
                  <a:pt x="227" y="171"/>
                </a:lnTo>
                <a:lnTo>
                  <a:pt x="244" y="156"/>
                </a:lnTo>
                <a:lnTo>
                  <a:pt x="265" y="141"/>
                </a:lnTo>
                <a:lnTo>
                  <a:pt x="286" y="126"/>
                </a:lnTo>
                <a:lnTo>
                  <a:pt x="307" y="111"/>
                </a:lnTo>
                <a:lnTo>
                  <a:pt x="328" y="100"/>
                </a:lnTo>
                <a:lnTo>
                  <a:pt x="349" y="89"/>
                </a:lnTo>
                <a:lnTo>
                  <a:pt x="370" y="78"/>
                </a:lnTo>
                <a:lnTo>
                  <a:pt x="391" y="67"/>
                </a:lnTo>
                <a:lnTo>
                  <a:pt x="409" y="56"/>
                </a:lnTo>
                <a:lnTo>
                  <a:pt x="430" y="48"/>
                </a:lnTo>
                <a:lnTo>
                  <a:pt x="451" y="37"/>
                </a:lnTo>
                <a:lnTo>
                  <a:pt x="472" y="30"/>
                </a:lnTo>
                <a:lnTo>
                  <a:pt x="493" y="26"/>
                </a:lnTo>
                <a:lnTo>
                  <a:pt x="514" y="19"/>
                </a:lnTo>
                <a:lnTo>
                  <a:pt x="535" y="15"/>
                </a:lnTo>
                <a:lnTo>
                  <a:pt x="556" y="11"/>
                </a:lnTo>
                <a:lnTo>
                  <a:pt x="573" y="8"/>
                </a:lnTo>
                <a:lnTo>
                  <a:pt x="594" y="4"/>
                </a:lnTo>
                <a:lnTo>
                  <a:pt x="615" y="0"/>
                </a:lnTo>
                <a:lnTo>
                  <a:pt x="699" y="0"/>
                </a:lnTo>
                <a:lnTo>
                  <a:pt x="720" y="4"/>
                </a:lnTo>
                <a:lnTo>
                  <a:pt x="741" y="8"/>
                </a:lnTo>
                <a:lnTo>
                  <a:pt x="758" y="11"/>
                </a:lnTo>
                <a:lnTo>
                  <a:pt x="779" y="15"/>
                </a:lnTo>
                <a:lnTo>
                  <a:pt x="800" y="19"/>
                </a:lnTo>
                <a:lnTo>
                  <a:pt x="821" y="26"/>
                </a:lnTo>
                <a:lnTo>
                  <a:pt x="842" y="33"/>
                </a:lnTo>
                <a:lnTo>
                  <a:pt x="863" y="41"/>
                </a:lnTo>
                <a:lnTo>
                  <a:pt x="884" y="48"/>
                </a:lnTo>
                <a:lnTo>
                  <a:pt x="905" y="56"/>
                </a:lnTo>
                <a:lnTo>
                  <a:pt x="926" y="67"/>
                </a:lnTo>
                <a:lnTo>
                  <a:pt x="947" y="78"/>
                </a:lnTo>
                <a:lnTo>
                  <a:pt x="965" y="89"/>
                </a:lnTo>
                <a:lnTo>
                  <a:pt x="986" y="100"/>
                </a:lnTo>
                <a:lnTo>
                  <a:pt x="1007" y="115"/>
                </a:lnTo>
                <a:lnTo>
                  <a:pt x="1028" y="130"/>
                </a:lnTo>
                <a:lnTo>
                  <a:pt x="1048" y="145"/>
                </a:lnTo>
                <a:lnTo>
                  <a:pt x="1069" y="160"/>
                </a:lnTo>
                <a:lnTo>
                  <a:pt x="1090" y="174"/>
                </a:lnTo>
                <a:lnTo>
                  <a:pt x="1111" y="193"/>
                </a:lnTo>
                <a:lnTo>
                  <a:pt x="1132" y="208"/>
                </a:lnTo>
                <a:lnTo>
                  <a:pt x="1153" y="226"/>
                </a:lnTo>
                <a:lnTo>
                  <a:pt x="1297" y="378"/>
                </a:lnTo>
                <a:lnTo>
                  <a:pt x="1318" y="404"/>
                </a:lnTo>
                <a:lnTo>
                  <a:pt x="1321" y="404"/>
                </a:lnTo>
              </a:path>
            </a:pathLst>
          </a:custGeom>
          <a:noFill/>
          <a:ln w="25400" cap="rnd" cmpd="sng">
            <a:solidFill>
              <a:srgbClr val="FF3300"/>
            </a:solidFill>
            <a:prstDash val="solid"/>
            <a:round/>
            <a:headEnd type="none" w="sm" len="sm"/>
            <a:tailEnd type="none" w="sm" len="sm"/>
          </a:ln>
          <a:effectLst/>
        </p:spPr>
        <p:txBody>
          <a:bodyPr/>
          <a:lstStyle/>
          <a:p>
            <a:endParaRPr lang="fr-FR" sz="2000" b="1" dirty="0"/>
          </a:p>
        </p:txBody>
      </p:sp>
      <p:sp>
        <p:nvSpPr>
          <p:cNvPr id="77862" name="Freeform 38"/>
          <p:cNvSpPr>
            <a:spLocks/>
          </p:cNvSpPr>
          <p:nvPr/>
        </p:nvSpPr>
        <p:spPr bwMode="auto">
          <a:xfrm>
            <a:off x="4823054" y="5458814"/>
            <a:ext cx="2167355" cy="532071"/>
          </a:xfrm>
          <a:custGeom>
            <a:avLst/>
            <a:gdLst/>
            <a:ahLst/>
            <a:cxnLst>
              <a:cxn ang="0">
                <a:pos x="0" y="285"/>
              </a:cxn>
              <a:cxn ang="0">
                <a:pos x="18" y="267"/>
              </a:cxn>
              <a:cxn ang="0">
                <a:pos x="35" y="252"/>
              </a:cxn>
              <a:cxn ang="0">
                <a:pos x="53" y="233"/>
              </a:cxn>
              <a:cxn ang="0">
                <a:pos x="74" y="219"/>
              </a:cxn>
              <a:cxn ang="0">
                <a:pos x="91" y="204"/>
              </a:cxn>
              <a:cxn ang="0">
                <a:pos x="108" y="189"/>
              </a:cxn>
              <a:cxn ang="0">
                <a:pos x="126" y="174"/>
              </a:cxn>
              <a:cxn ang="0">
                <a:pos x="143" y="159"/>
              </a:cxn>
              <a:cxn ang="0">
                <a:pos x="161" y="148"/>
              </a:cxn>
              <a:cxn ang="0">
                <a:pos x="178" y="133"/>
              </a:cxn>
              <a:cxn ang="0">
                <a:pos x="196" y="122"/>
              </a:cxn>
              <a:cxn ang="0">
                <a:pos x="217" y="111"/>
              </a:cxn>
              <a:cxn ang="0">
                <a:pos x="234" y="100"/>
              </a:cxn>
              <a:cxn ang="0">
                <a:pos x="252" y="89"/>
              </a:cxn>
              <a:cxn ang="0">
                <a:pos x="269" y="81"/>
              </a:cxn>
              <a:cxn ang="0">
                <a:pos x="287" y="70"/>
              </a:cxn>
              <a:cxn ang="0">
                <a:pos x="304" y="63"/>
              </a:cxn>
              <a:cxn ang="0">
                <a:pos x="325" y="55"/>
              </a:cxn>
              <a:cxn ang="0">
                <a:pos x="343" y="48"/>
              </a:cxn>
              <a:cxn ang="0">
                <a:pos x="360" y="41"/>
              </a:cxn>
              <a:cxn ang="0">
                <a:pos x="378" y="33"/>
              </a:cxn>
              <a:cxn ang="0">
                <a:pos x="395" y="29"/>
              </a:cxn>
              <a:cxn ang="0">
                <a:pos x="413" y="22"/>
              </a:cxn>
              <a:cxn ang="0">
                <a:pos x="434" y="18"/>
              </a:cxn>
              <a:cxn ang="0">
                <a:pos x="451" y="15"/>
              </a:cxn>
              <a:cxn ang="0">
                <a:pos x="469" y="11"/>
              </a:cxn>
              <a:cxn ang="0">
                <a:pos x="486" y="7"/>
              </a:cxn>
              <a:cxn ang="0">
                <a:pos x="504" y="3"/>
              </a:cxn>
              <a:cxn ang="0">
                <a:pos x="521" y="3"/>
              </a:cxn>
              <a:cxn ang="0">
                <a:pos x="542" y="0"/>
              </a:cxn>
              <a:cxn ang="0">
                <a:pos x="612" y="0"/>
              </a:cxn>
              <a:cxn ang="0">
                <a:pos x="633" y="3"/>
              </a:cxn>
              <a:cxn ang="0">
                <a:pos x="650" y="3"/>
              </a:cxn>
              <a:cxn ang="0">
                <a:pos x="668" y="7"/>
              </a:cxn>
              <a:cxn ang="0">
                <a:pos x="685" y="11"/>
              </a:cxn>
              <a:cxn ang="0">
                <a:pos x="703" y="15"/>
              </a:cxn>
              <a:cxn ang="0">
                <a:pos x="724" y="18"/>
              </a:cxn>
              <a:cxn ang="0">
                <a:pos x="741" y="22"/>
              </a:cxn>
              <a:cxn ang="0">
                <a:pos x="759" y="29"/>
              </a:cxn>
              <a:cxn ang="0">
                <a:pos x="776" y="33"/>
              </a:cxn>
              <a:cxn ang="0">
                <a:pos x="794" y="41"/>
              </a:cxn>
              <a:cxn ang="0">
                <a:pos x="815" y="48"/>
              </a:cxn>
              <a:cxn ang="0">
                <a:pos x="832" y="55"/>
              </a:cxn>
              <a:cxn ang="0">
                <a:pos x="850" y="63"/>
              </a:cxn>
              <a:cxn ang="0">
                <a:pos x="867" y="70"/>
              </a:cxn>
              <a:cxn ang="0">
                <a:pos x="885" y="81"/>
              </a:cxn>
              <a:cxn ang="0">
                <a:pos x="906" y="89"/>
              </a:cxn>
              <a:cxn ang="0">
                <a:pos x="923" y="100"/>
              </a:cxn>
              <a:cxn ang="0">
                <a:pos x="941" y="111"/>
              </a:cxn>
              <a:cxn ang="0">
                <a:pos x="958" y="122"/>
              </a:cxn>
              <a:cxn ang="0">
                <a:pos x="979" y="133"/>
              </a:cxn>
              <a:cxn ang="0">
                <a:pos x="996" y="148"/>
              </a:cxn>
              <a:cxn ang="0">
                <a:pos x="1014" y="159"/>
              </a:cxn>
              <a:cxn ang="0">
                <a:pos x="1031" y="174"/>
              </a:cxn>
              <a:cxn ang="0">
                <a:pos x="1052" y="189"/>
              </a:cxn>
              <a:cxn ang="0">
                <a:pos x="1070" y="204"/>
              </a:cxn>
              <a:cxn ang="0">
                <a:pos x="1087" y="219"/>
              </a:cxn>
              <a:cxn ang="0">
                <a:pos x="1105" y="233"/>
              </a:cxn>
              <a:cxn ang="0">
                <a:pos x="1126" y="252"/>
              </a:cxn>
              <a:cxn ang="0">
                <a:pos x="1143" y="267"/>
              </a:cxn>
              <a:cxn ang="0">
                <a:pos x="1161" y="285"/>
              </a:cxn>
              <a:cxn ang="0">
                <a:pos x="1164" y="285"/>
              </a:cxn>
            </a:cxnLst>
            <a:rect l="0" t="0" r="r" b="b"/>
            <a:pathLst>
              <a:path w="1165" h="286">
                <a:moveTo>
                  <a:pt x="0" y="285"/>
                </a:moveTo>
                <a:lnTo>
                  <a:pt x="18" y="267"/>
                </a:lnTo>
                <a:lnTo>
                  <a:pt x="35" y="252"/>
                </a:lnTo>
                <a:lnTo>
                  <a:pt x="53" y="233"/>
                </a:lnTo>
                <a:lnTo>
                  <a:pt x="74" y="219"/>
                </a:lnTo>
                <a:lnTo>
                  <a:pt x="91" y="204"/>
                </a:lnTo>
                <a:lnTo>
                  <a:pt x="108" y="189"/>
                </a:lnTo>
                <a:lnTo>
                  <a:pt x="126" y="174"/>
                </a:lnTo>
                <a:lnTo>
                  <a:pt x="143" y="159"/>
                </a:lnTo>
                <a:lnTo>
                  <a:pt x="161" y="148"/>
                </a:lnTo>
                <a:lnTo>
                  <a:pt x="178" y="133"/>
                </a:lnTo>
                <a:lnTo>
                  <a:pt x="196" y="122"/>
                </a:lnTo>
                <a:lnTo>
                  <a:pt x="217" y="111"/>
                </a:lnTo>
                <a:lnTo>
                  <a:pt x="234" y="100"/>
                </a:lnTo>
                <a:lnTo>
                  <a:pt x="252" y="89"/>
                </a:lnTo>
                <a:lnTo>
                  <a:pt x="269" y="81"/>
                </a:lnTo>
                <a:lnTo>
                  <a:pt x="287" y="70"/>
                </a:lnTo>
                <a:lnTo>
                  <a:pt x="304" y="63"/>
                </a:lnTo>
                <a:lnTo>
                  <a:pt x="325" y="55"/>
                </a:lnTo>
                <a:lnTo>
                  <a:pt x="343" y="48"/>
                </a:lnTo>
                <a:lnTo>
                  <a:pt x="360" y="41"/>
                </a:lnTo>
                <a:lnTo>
                  <a:pt x="378" y="33"/>
                </a:lnTo>
                <a:lnTo>
                  <a:pt x="395" y="29"/>
                </a:lnTo>
                <a:lnTo>
                  <a:pt x="413" y="22"/>
                </a:lnTo>
                <a:lnTo>
                  <a:pt x="434" y="18"/>
                </a:lnTo>
                <a:lnTo>
                  <a:pt x="451" y="15"/>
                </a:lnTo>
                <a:lnTo>
                  <a:pt x="469" y="11"/>
                </a:lnTo>
                <a:lnTo>
                  <a:pt x="486" y="7"/>
                </a:lnTo>
                <a:lnTo>
                  <a:pt x="504" y="3"/>
                </a:lnTo>
                <a:lnTo>
                  <a:pt x="521" y="3"/>
                </a:lnTo>
                <a:lnTo>
                  <a:pt x="542" y="0"/>
                </a:lnTo>
                <a:lnTo>
                  <a:pt x="612" y="0"/>
                </a:lnTo>
                <a:lnTo>
                  <a:pt x="633" y="3"/>
                </a:lnTo>
                <a:lnTo>
                  <a:pt x="650" y="3"/>
                </a:lnTo>
                <a:lnTo>
                  <a:pt x="668" y="7"/>
                </a:lnTo>
                <a:lnTo>
                  <a:pt x="685" y="11"/>
                </a:lnTo>
                <a:lnTo>
                  <a:pt x="703" y="15"/>
                </a:lnTo>
                <a:lnTo>
                  <a:pt x="724" y="18"/>
                </a:lnTo>
                <a:lnTo>
                  <a:pt x="741" y="22"/>
                </a:lnTo>
                <a:lnTo>
                  <a:pt x="759" y="29"/>
                </a:lnTo>
                <a:lnTo>
                  <a:pt x="776" y="33"/>
                </a:lnTo>
                <a:lnTo>
                  <a:pt x="794" y="41"/>
                </a:lnTo>
                <a:lnTo>
                  <a:pt x="815" y="48"/>
                </a:lnTo>
                <a:lnTo>
                  <a:pt x="832" y="55"/>
                </a:lnTo>
                <a:lnTo>
                  <a:pt x="850" y="63"/>
                </a:lnTo>
                <a:lnTo>
                  <a:pt x="867" y="70"/>
                </a:lnTo>
                <a:lnTo>
                  <a:pt x="885" y="81"/>
                </a:lnTo>
                <a:lnTo>
                  <a:pt x="906" y="89"/>
                </a:lnTo>
                <a:lnTo>
                  <a:pt x="923" y="100"/>
                </a:lnTo>
                <a:lnTo>
                  <a:pt x="941" y="111"/>
                </a:lnTo>
                <a:lnTo>
                  <a:pt x="958" y="122"/>
                </a:lnTo>
                <a:lnTo>
                  <a:pt x="979" y="133"/>
                </a:lnTo>
                <a:lnTo>
                  <a:pt x="996" y="148"/>
                </a:lnTo>
                <a:lnTo>
                  <a:pt x="1014" y="159"/>
                </a:lnTo>
                <a:lnTo>
                  <a:pt x="1031" y="174"/>
                </a:lnTo>
                <a:lnTo>
                  <a:pt x="1052" y="189"/>
                </a:lnTo>
                <a:lnTo>
                  <a:pt x="1070" y="204"/>
                </a:lnTo>
                <a:lnTo>
                  <a:pt x="1087" y="219"/>
                </a:lnTo>
                <a:lnTo>
                  <a:pt x="1105" y="233"/>
                </a:lnTo>
                <a:lnTo>
                  <a:pt x="1126" y="252"/>
                </a:lnTo>
                <a:lnTo>
                  <a:pt x="1143" y="267"/>
                </a:lnTo>
                <a:lnTo>
                  <a:pt x="1161" y="285"/>
                </a:lnTo>
                <a:lnTo>
                  <a:pt x="1164" y="285"/>
                </a:lnTo>
              </a:path>
            </a:pathLst>
          </a:custGeom>
          <a:noFill/>
          <a:ln w="25400" cap="rnd" cmpd="sng">
            <a:solidFill>
              <a:srgbClr val="FF3300"/>
            </a:solidFill>
            <a:prstDash val="solid"/>
            <a:round/>
            <a:headEnd type="none" w="sm" len="sm"/>
            <a:tailEnd type="none" w="sm" len="sm"/>
          </a:ln>
          <a:effectLst/>
        </p:spPr>
        <p:txBody>
          <a:bodyPr/>
          <a:lstStyle/>
          <a:p>
            <a:endParaRPr lang="fr-FR" sz="2000" b="1" dirty="0"/>
          </a:p>
        </p:txBody>
      </p:sp>
      <p:sp>
        <p:nvSpPr>
          <p:cNvPr id="77863" name="Line 39"/>
          <p:cNvSpPr>
            <a:spLocks noChangeShapeType="1"/>
          </p:cNvSpPr>
          <p:nvPr/>
        </p:nvSpPr>
        <p:spPr bwMode="auto">
          <a:xfrm flipH="1">
            <a:off x="3321719" y="5721128"/>
            <a:ext cx="87438" cy="0"/>
          </a:xfrm>
          <a:prstGeom prst="line">
            <a:avLst/>
          </a:prstGeom>
          <a:noFill/>
          <a:ln w="12700">
            <a:solidFill>
              <a:schemeClr val="tx1"/>
            </a:solidFill>
            <a:round/>
            <a:headEnd type="none" w="sm" len="sm"/>
            <a:tailEnd type="none" w="sm" len="sm"/>
          </a:ln>
          <a:effectLst/>
        </p:spPr>
        <p:txBody>
          <a:bodyPr/>
          <a:lstStyle/>
          <a:p>
            <a:endParaRPr lang="fr-FR" sz="2000" b="1" dirty="0"/>
          </a:p>
        </p:txBody>
      </p:sp>
      <p:sp>
        <p:nvSpPr>
          <p:cNvPr id="77864" name="Line 40"/>
          <p:cNvSpPr>
            <a:spLocks noChangeShapeType="1"/>
          </p:cNvSpPr>
          <p:nvPr/>
        </p:nvSpPr>
        <p:spPr bwMode="auto">
          <a:xfrm flipH="1">
            <a:off x="3321719" y="5363933"/>
            <a:ext cx="87438" cy="0"/>
          </a:xfrm>
          <a:prstGeom prst="line">
            <a:avLst/>
          </a:prstGeom>
          <a:noFill/>
          <a:ln w="12700">
            <a:solidFill>
              <a:schemeClr val="tx1"/>
            </a:solidFill>
            <a:round/>
            <a:headEnd type="none" w="sm" len="sm"/>
            <a:tailEnd type="none" w="sm" len="sm"/>
          </a:ln>
          <a:effectLst/>
        </p:spPr>
        <p:txBody>
          <a:bodyPr/>
          <a:lstStyle/>
          <a:p>
            <a:endParaRPr lang="fr-FR" sz="2000" b="1" dirty="0"/>
          </a:p>
        </p:txBody>
      </p:sp>
      <p:sp>
        <p:nvSpPr>
          <p:cNvPr id="77865" name="Line 41"/>
          <p:cNvSpPr>
            <a:spLocks noChangeShapeType="1"/>
          </p:cNvSpPr>
          <p:nvPr/>
        </p:nvSpPr>
        <p:spPr bwMode="auto">
          <a:xfrm flipH="1">
            <a:off x="3321719" y="5006738"/>
            <a:ext cx="87438" cy="0"/>
          </a:xfrm>
          <a:prstGeom prst="line">
            <a:avLst/>
          </a:prstGeom>
          <a:noFill/>
          <a:ln w="12700">
            <a:solidFill>
              <a:schemeClr val="tx1"/>
            </a:solidFill>
            <a:round/>
            <a:headEnd type="none" w="sm" len="sm"/>
            <a:tailEnd type="none" w="sm" len="sm"/>
          </a:ln>
          <a:effectLst/>
        </p:spPr>
        <p:txBody>
          <a:bodyPr/>
          <a:lstStyle/>
          <a:p>
            <a:endParaRPr lang="fr-FR" sz="2000" b="1" dirty="0"/>
          </a:p>
        </p:txBody>
      </p:sp>
      <p:sp>
        <p:nvSpPr>
          <p:cNvPr id="77866" name="Line 42"/>
          <p:cNvSpPr>
            <a:spLocks noChangeShapeType="1"/>
          </p:cNvSpPr>
          <p:nvPr/>
        </p:nvSpPr>
        <p:spPr bwMode="auto">
          <a:xfrm flipH="1">
            <a:off x="3321719" y="3935154"/>
            <a:ext cx="87438" cy="0"/>
          </a:xfrm>
          <a:prstGeom prst="line">
            <a:avLst/>
          </a:prstGeom>
          <a:noFill/>
          <a:ln w="12700">
            <a:solidFill>
              <a:schemeClr val="tx1"/>
            </a:solidFill>
            <a:round/>
            <a:headEnd type="none" w="sm" len="sm"/>
            <a:tailEnd type="none" w="sm" len="sm"/>
          </a:ln>
          <a:effectLst/>
        </p:spPr>
        <p:txBody>
          <a:bodyPr/>
          <a:lstStyle/>
          <a:p>
            <a:endParaRPr lang="fr-FR" sz="2000" b="1" dirty="0"/>
          </a:p>
        </p:txBody>
      </p:sp>
      <p:sp>
        <p:nvSpPr>
          <p:cNvPr id="77867" name="Line 43"/>
          <p:cNvSpPr>
            <a:spLocks noChangeShapeType="1"/>
          </p:cNvSpPr>
          <p:nvPr/>
        </p:nvSpPr>
        <p:spPr bwMode="auto">
          <a:xfrm flipH="1">
            <a:off x="3321719" y="4649543"/>
            <a:ext cx="87438" cy="0"/>
          </a:xfrm>
          <a:prstGeom prst="line">
            <a:avLst/>
          </a:prstGeom>
          <a:noFill/>
          <a:ln w="12700">
            <a:solidFill>
              <a:schemeClr val="tx1"/>
            </a:solidFill>
            <a:round/>
            <a:headEnd type="none" w="sm" len="sm"/>
            <a:tailEnd type="none" w="sm" len="sm"/>
          </a:ln>
          <a:effectLst/>
        </p:spPr>
        <p:txBody>
          <a:bodyPr/>
          <a:lstStyle/>
          <a:p>
            <a:endParaRPr lang="fr-FR" sz="2000" b="1" dirty="0"/>
          </a:p>
        </p:txBody>
      </p:sp>
      <p:sp>
        <p:nvSpPr>
          <p:cNvPr id="77868" name="Line 44"/>
          <p:cNvSpPr>
            <a:spLocks noChangeShapeType="1"/>
          </p:cNvSpPr>
          <p:nvPr/>
        </p:nvSpPr>
        <p:spPr bwMode="auto">
          <a:xfrm flipH="1">
            <a:off x="3321719" y="4292349"/>
            <a:ext cx="87438" cy="0"/>
          </a:xfrm>
          <a:prstGeom prst="line">
            <a:avLst/>
          </a:prstGeom>
          <a:noFill/>
          <a:ln w="12700">
            <a:solidFill>
              <a:schemeClr val="tx1"/>
            </a:solidFill>
            <a:round/>
            <a:headEnd type="none" w="sm" len="sm"/>
            <a:tailEnd type="none" w="sm" len="sm"/>
          </a:ln>
          <a:effectLst/>
        </p:spPr>
        <p:txBody>
          <a:bodyPr/>
          <a:lstStyle/>
          <a:p>
            <a:endParaRPr lang="fr-FR" sz="2000" b="1" dirty="0"/>
          </a:p>
        </p:txBody>
      </p:sp>
      <p:sp>
        <p:nvSpPr>
          <p:cNvPr id="77869" name="Line 45"/>
          <p:cNvSpPr>
            <a:spLocks noChangeShapeType="1"/>
          </p:cNvSpPr>
          <p:nvPr/>
        </p:nvSpPr>
        <p:spPr bwMode="auto">
          <a:xfrm flipV="1">
            <a:off x="3409158" y="3572379"/>
            <a:ext cx="0" cy="2409204"/>
          </a:xfrm>
          <a:prstGeom prst="line">
            <a:avLst/>
          </a:prstGeom>
          <a:noFill/>
          <a:ln w="12700">
            <a:solidFill>
              <a:schemeClr val="tx1"/>
            </a:solidFill>
            <a:round/>
            <a:headEnd type="none" w="sm" len="sm"/>
            <a:tailEnd type="stealth" w="med" len="med"/>
          </a:ln>
          <a:effectLst/>
        </p:spPr>
        <p:txBody>
          <a:bodyPr/>
          <a:lstStyle/>
          <a:p>
            <a:endParaRPr lang="fr-FR" sz="2000" b="1" dirty="0"/>
          </a:p>
        </p:txBody>
      </p:sp>
      <p:sp>
        <p:nvSpPr>
          <p:cNvPr id="77870" name="Rectangle 46"/>
          <p:cNvSpPr>
            <a:spLocks noChangeArrowheads="1"/>
          </p:cNvSpPr>
          <p:nvPr/>
        </p:nvSpPr>
        <p:spPr bwMode="auto">
          <a:xfrm rot="16200000">
            <a:off x="2411989" y="4196741"/>
            <a:ext cx="829734" cy="308419"/>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a:t>hauteur</a:t>
            </a:r>
          </a:p>
        </p:txBody>
      </p:sp>
      <p:sp>
        <p:nvSpPr>
          <p:cNvPr id="77871" name="Rectangle 47"/>
          <p:cNvSpPr>
            <a:spLocks noChangeArrowheads="1"/>
          </p:cNvSpPr>
          <p:nvPr/>
        </p:nvSpPr>
        <p:spPr bwMode="auto">
          <a:xfrm>
            <a:off x="5729761" y="6267938"/>
            <a:ext cx="892987" cy="308419"/>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a:t>S</a:t>
            </a:r>
            <a:r>
              <a:rPr lang="fr-FR" sz="1400" b="1" dirty="0" smtClean="0"/>
              <a:t>ud</a:t>
            </a:r>
            <a:endParaRPr lang="fr-FR" sz="1400" b="1" dirty="0"/>
          </a:p>
        </p:txBody>
      </p:sp>
      <p:sp>
        <p:nvSpPr>
          <p:cNvPr id="77872" name="Rectangle 48"/>
          <p:cNvSpPr>
            <a:spLocks noChangeArrowheads="1"/>
          </p:cNvSpPr>
          <p:nvPr/>
        </p:nvSpPr>
        <p:spPr bwMode="auto">
          <a:xfrm>
            <a:off x="7516897" y="6267938"/>
            <a:ext cx="803689" cy="308419"/>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a:t>O</a:t>
            </a:r>
            <a:r>
              <a:rPr lang="fr-FR" sz="1400" b="1" dirty="0" smtClean="0"/>
              <a:t>uest</a:t>
            </a:r>
            <a:endParaRPr lang="fr-FR" sz="1400" b="1" dirty="0"/>
          </a:p>
        </p:txBody>
      </p:sp>
      <p:sp>
        <p:nvSpPr>
          <p:cNvPr id="77873" name="Rectangle 49"/>
          <p:cNvSpPr>
            <a:spLocks noChangeArrowheads="1"/>
          </p:cNvSpPr>
          <p:nvPr/>
        </p:nvSpPr>
        <p:spPr bwMode="auto">
          <a:xfrm>
            <a:off x="3745481" y="6267938"/>
            <a:ext cx="535792" cy="308419"/>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a:t>E</a:t>
            </a:r>
            <a:r>
              <a:rPr lang="fr-FR" sz="1400" b="1" dirty="0" smtClean="0"/>
              <a:t>st</a:t>
            </a:r>
            <a:endParaRPr lang="fr-FR" sz="1400" b="1" dirty="0"/>
          </a:p>
        </p:txBody>
      </p:sp>
      <p:sp>
        <p:nvSpPr>
          <p:cNvPr id="77874" name="Rectangle 50"/>
          <p:cNvSpPr>
            <a:spLocks noChangeArrowheads="1"/>
          </p:cNvSpPr>
          <p:nvPr/>
        </p:nvSpPr>
        <p:spPr bwMode="auto">
          <a:xfrm>
            <a:off x="2962664" y="5542530"/>
            <a:ext cx="714389" cy="308419"/>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a:t>10°</a:t>
            </a:r>
          </a:p>
        </p:txBody>
      </p:sp>
      <p:sp>
        <p:nvSpPr>
          <p:cNvPr id="77875" name="Rectangle 51"/>
          <p:cNvSpPr>
            <a:spLocks noChangeArrowheads="1"/>
          </p:cNvSpPr>
          <p:nvPr/>
        </p:nvSpPr>
        <p:spPr bwMode="auto">
          <a:xfrm>
            <a:off x="2962664" y="5185335"/>
            <a:ext cx="714389" cy="308419"/>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a:t>20°</a:t>
            </a:r>
          </a:p>
        </p:txBody>
      </p:sp>
      <p:sp>
        <p:nvSpPr>
          <p:cNvPr id="77876" name="Rectangle 52"/>
          <p:cNvSpPr>
            <a:spLocks noChangeArrowheads="1"/>
          </p:cNvSpPr>
          <p:nvPr/>
        </p:nvSpPr>
        <p:spPr bwMode="auto">
          <a:xfrm>
            <a:off x="2962664" y="4828141"/>
            <a:ext cx="625091" cy="308419"/>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a:t>30°</a:t>
            </a:r>
          </a:p>
        </p:txBody>
      </p:sp>
      <p:sp>
        <p:nvSpPr>
          <p:cNvPr id="77877" name="Rectangle 53"/>
          <p:cNvSpPr>
            <a:spLocks noChangeArrowheads="1"/>
          </p:cNvSpPr>
          <p:nvPr/>
        </p:nvSpPr>
        <p:spPr bwMode="auto">
          <a:xfrm>
            <a:off x="2962664" y="4470946"/>
            <a:ext cx="714389" cy="308419"/>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a:t>40°</a:t>
            </a:r>
          </a:p>
        </p:txBody>
      </p:sp>
      <p:sp>
        <p:nvSpPr>
          <p:cNvPr id="77878" name="Rectangle 54"/>
          <p:cNvSpPr>
            <a:spLocks noChangeArrowheads="1"/>
          </p:cNvSpPr>
          <p:nvPr/>
        </p:nvSpPr>
        <p:spPr bwMode="auto">
          <a:xfrm>
            <a:off x="2962664" y="4113751"/>
            <a:ext cx="714389" cy="308419"/>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a:t>50°</a:t>
            </a:r>
          </a:p>
        </p:txBody>
      </p:sp>
      <p:sp>
        <p:nvSpPr>
          <p:cNvPr id="77879" name="Rectangle 55"/>
          <p:cNvSpPr>
            <a:spLocks noChangeArrowheads="1"/>
          </p:cNvSpPr>
          <p:nvPr/>
        </p:nvSpPr>
        <p:spPr bwMode="auto">
          <a:xfrm>
            <a:off x="2962664" y="3756557"/>
            <a:ext cx="892987" cy="308419"/>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a:t>60°</a:t>
            </a:r>
          </a:p>
        </p:txBody>
      </p:sp>
      <p:sp>
        <p:nvSpPr>
          <p:cNvPr id="77880" name="Line 56"/>
          <p:cNvSpPr>
            <a:spLocks noChangeShapeType="1"/>
          </p:cNvSpPr>
          <p:nvPr/>
        </p:nvSpPr>
        <p:spPr bwMode="auto">
          <a:xfrm flipV="1">
            <a:off x="6445313" y="3661677"/>
            <a:ext cx="971124" cy="1069723"/>
          </a:xfrm>
          <a:prstGeom prst="line">
            <a:avLst/>
          </a:prstGeom>
          <a:noFill/>
          <a:ln w="12700">
            <a:solidFill>
              <a:srgbClr val="FF3300"/>
            </a:solidFill>
            <a:round/>
            <a:headEnd type="none" w="sm" len="sm"/>
            <a:tailEnd type="none" w="sm" len="sm"/>
          </a:ln>
          <a:effectLst/>
        </p:spPr>
        <p:txBody>
          <a:bodyPr/>
          <a:lstStyle/>
          <a:p>
            <a:endParaRPr lang="fr-FR" sz="2000" b="1" dirty="0"/>
          </a:p>
        </p:txBody>
      </p:sp>
      <p:sp>
        <p:nvSpPr>
          <p:cNvPr id="77881" name="Line 57"/>
          <p:cNvSpPr>
            <a:spLocks noChangeShapeType="1"/>
          </p:cNvSpPr>
          <p:nvPr/>
        </p:nvSpPr>
        <p:spPr bwMode="auto">
          <a:xfrm flipV="1">
            <a:off x="6350434" y="4376066"/>
            <a:ext cx="1069724" cy="1159022"/>
          </a:xfrm>
          <a:prstGeom prst="line">
            <a:avLst/>
          </a:prstGeom>
          <a:noFill/>
          <a:ln w="12700">
            <a:solidFill>
              <a:srgbClr val="FF3300"/>
            </a:solidFill>
            <a:round/>
            <a:headEnd type="none" w="sm" len="sm"/>
            <a:tailEnd type="none" w="sm" len="sm"/>
          </a:ln>
          <a:effectLst/>
        </p:spPr>
        <p:txBody>
          <a:bodyPr/>
          <a:lstStyle/>
          <a:p>
            <a:endParaRPr lang="fr-FR" sz="2000" b="1" dirty="0"/>
          </a:p>
        </p:txBody>
      </p:sp>
      <p:sp>
        <p:nvSpPr>
          <p:cNvPr id="77882" name="Line 58"/>
          <p:cNvSpPr>
            <a:spLocks noChangeShapeType="1"/>
          </p:cNvSpPr>
          <p:nvPr/>
        </p:nvSpPr>
        <p:spPr bwMode="auto">
          <a:xfrm flipV="1">
            <a:off x="6534612" y="3135740"/>
            <a:ext cx="889266" cy="980425"/>
          </a:xfrm>
          <a:prstGeom prst="line">
            <a:avLst/>
          </a:prstGeom>
          <a:noFill/>
          <a:ln w="12700">
            <a:solidFill>
              <a:srgbClr val="FF3300"/>
            </a:solidFill>
            <a:round/>
            <a:headEnd type="none" w="sm" len="sm"/>
            <a:tailEnd type="none" w="sm" len="sm"/>
          </a:ln>
          <a:effectLst/>
        </p:spPr>
        <p:txBody>
          <a:bodyPr/>
          <a:lstStyle/>
          <a:p>
            <a:endParaRPr lang="fr-FR" sz="2000" b="1" dirty="0"/>
          </a:p>
        </p:txBody>
      </p:sp>
      <p:sp>
        <p:nvSpPr>
          <p:cNvPr id="77883" name="Line 59"/>
          <p:cNvSpPr>
            <a:spLocks noChangeShapeType="1"/>
          </p:cNvSpPr>
          <p:nvPr/>
        </p:nvSpPr>
        <p:spPr bwMode="auto">
          <a:xfrm>
            <a:off x="7429460" y="3141320"/>
            <a:ext cx="444634" cy="0"/>
          </a:xfrm>
          <a:prstGeom prst="line">
            <a:avLst/>
          </a:prstGeom>
          <a:noFill/>
          <a:ln w="12700">
            <a:solidFill>
              <a:srgbClr val="FF3300"/>
            </a:solidFill>
            <a:round/>
            <a:headEnd type="none" w="sm" len="sm"/>
            <a:tailEnd type="none" w="sm" len="sm"/>
          </a:ln>
          <a:effectLst/>
        </p:spPr>
        <p:txBody>
          <a:bodyPr/>
          <a:lstStyle/>
          <a:p>
            <a:endParaRPr lang="fr-FR" sz="2000" b="1" dirty="0"/>
          </a:p>
        </p:txBody>
      </p:sp>
      <p:sp>
        <p:nvSpPr>
          <p:cNvPr id="77884" name="Line 60"/>
          <p:cNvSpPr>
            <a:spLocks noChangeShapeType="1"/>
          </p:cNvSpPr>
          <p:nvPr/>
        </p:nvSpPr>
        <p:spPr bwMode="auto">
          <a:xfrm>
            <a:off x="7429460" y="3667257"/>
            <a:ext cx="444634" cy="0"/>
          </a:xfrm>
          <a:prstGeom prst="line">
            <a:avLst/>
          </a:prstGeom>
          <a:noFill/>
          <a:ln w="12700">
            <a:solidFill>
              <a:srgbClr val="FF3300"/>
            </a:solidFill>
            <a:round/>
            <a:headEnd type="none" w="sm" len="sm"/>
            <a:tailEnd type="none" w="sm" len="sm"/>
          </a:ln>
          <a:effectLst/>
        </p:spPr>
        <p:txBody>
          <a:bodyPr/>
          <a:lstStyle/>
          <a:p>
            <a:endParaRPr lang="fr-FR" sz="2000" b="1" dirty="0"/>
          </a:p>
        </p:txBody>
      </p:sp>
      <p:sp>
        <p:nvSpPr>
          <p:cNvPr id="77885" name="Line 61"/>
          <p:cNvSpPr>
            <a:spLocks noChangeShapeType="1"/>
          </p:cNvSpPr>
          <p:nvPr/>
        </p:nvSpPr>
        <p:spPr bwMode="auto">
          <a:xfrm>
            <a:off x="7429460" y="4381648"/>
            <a:ext cx="444634" cy="0"/>
          </a:xfrm>
          <a:prstGeom prst="line">
            <a:avLst/>
          </a:prstGeom>
          <a:noFill/>
          <a:ln w="12700">
            <a:solidFill>
              <a:srgbClr val="FF3300"/>
            </a:solidFill>
            <a:round/>
            <a:headEnd type="none" w="sm" len="sm"/>
            <a:tailEnd type="none" w="sm" len="sm"/>
          </a:ln>
          <a:effectLst/>
        </p:spPr>
        <p:txBody>
          <a:bodyPr/>
          <a:lstStyle/>
          <a:p>
            <a:endParaRPr lang="fr-FR" sz="2000" b="1" dirty="0"/>
          </a:p>
        </p:txBody>
      </p:sp>
      <p:sp>
        <p:nvSpPr>
          <p:cNvPr id="77886" name="Rectangle 62"/>
          <p:cNvSpPr>
            <a:spLocks noChangeArrowheads="1"/>
          </p:cNvSpPr>
          <p:nvPr/>
        </p:nvSpPr>
        <p:spPr bwMode="auto">
          <a:xfrm>
            <a:off x="7874093" y="2981326"/>
            <a:ext cx="1071584" cy="308419"/>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a:t>21 juin</a:t>
            </a:r>
          </a:p>
        </p:txBody>
      </p:sp>
      <p:sp>
        <p:nvSpPr>
          <p:cNvPr id="77887" name="Rectangle 63"/>
          <p:cNvSpPr>
            <a:spLocks noChangeArrowheads="1"/>
          </p:cNvSpPr>
          <p:nvPr/>
        </p:nvSpPr>
        <p:spPr bwMode="auto">
          <a:xfrm>
            <a:off x="7874093" y="4203049"/>
            <a:ext cx="1250182" cy="308419"/>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a:t>21 décembre</a:t>
            </a:r>
          </a:p>
        </p:txBody>
      </p:sp>
      <p:sp>
        <p:nvSpPr>
          <p:cNvPr id="77888" name="Rectangle 64"/>
          <p:cNvSpPr>
            <a:spLocks noChangeArrowheads="1"/>
          </p:cNvSpPr>
          <p:nvPr/>
        </p:nvSpPr>
        <p:spPr bwMode="auto">
          <a:xfrm>
            <a:off x="5641625" y="3577959"/>
            <a:ext cx="714389" cy="308419"/>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a:t>12h</a:t>
            </a:r>
          </a:p>
        </p:txBody>
      </p:sp>
      <p:sp>
        <p:nvSpPr>
          <p:cNvPr id="77889" name="Rectangle 65"/>
          <p:cNvSpPr>
            <a:spLocks noChangeArrowheads="1"/>
          </p:cNvSpPr>
          <p:nvPr/>
        </p:nvSpPr>
        <p:spPr bwMode="auto">
          <a:xfrm>
            <a:off x="4837937" y="3756557"/>
            <a:ext cx="714389" cy="308419"/>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a:t>11h</a:t>
            </a:r>
          </a:p>
        </p:txBody>
      </p:sp>
      <p:sp>
        <p:nvSpPr>
          <p:cNvPr id="77890" name="Rectangle 66"/>
          <p:cNvSpPr>
            <a:spLocks noChangeArrowheads="1"/>
          </p:cNvSpPr>
          <p:nvPr/>
        </p:nvSpPr>
        <p:spPr bwMode="auto">
          <a:xfrm>
            <a:off x="4391443" y="4024452"/>
            <a:ext cx="535792" cy="308419"/>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a:t>10h</a:t>
            </a:r>
          </a:p>
        </p:txBody>
      </p:sp>
      <p:sp>
        <p:nvSpPr>
          <p:cNvPr id="77891" name="Rectangle 67"/>
          <p:cNvSpPr>
            <a:spLocks noChangeArrowheads="1"/>
          </p:cNvSpPr>
          <p:nvPr/>
        </p:nvSpPr>
        <p:spPr bwMode="auto">
          <a:xfrm>
            <a:off x="7516897" y="4560245"/>
            <a:ext cx="892987" cy="308419"/>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a:t>16h</a:t>
            </a:r>
          </a:p>
        </p:txBody>
      </p:sp>
      <p:sp>
        <p:nvSpPr>
          <p:cNvPr id="77892" name="Rectangle 68"/>
          <p:cNvSpPr>
            <a:spLocks noChangeArrowheads="1"/>
          </p:cNvSpPr>
          <p:nvPr/>
        </p:nvSpPr>
        <p:spPr bwMode="auto">
          <a:xfrm>
            <a:off x="7784794" y="4917440"/>
            <a:ext cx="714389" cy="308419"/>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a:t>17h</a:t>
            </a:r>
          </a:p>
        </p:txBody>
      </p:sp>
      <p:sp>
        <p:nvSpPr>
          <p:cNvPr id="77893" name="Rectangle 69"/>
          <p:cNvSpPr>
            <a:spLocks noChangeArrowheads="1"/>
          </p:cNvSpPr>
          <p:nvPr/>
        </p:nvSpPr>
        <p:spPr bwMode="auto">
          <a:xfrm>
            <a:off x="5730922" y="6078322"/>
            <a:ext cx="569280" cy="308419"/>
          </a:xfrm>
          <a:prstGeom prst="rect">
            <a:avLst/>
          </a:prstGeom>
          <a:noFill/>
          <a:ln w="9525">
            <a:noFill/>
            <a:miter lim="800000"/>
            <a:headEnd/>
            <a:tailEnd/>
          </a:ln>
          <a:effectLst/>
        </p:spPr>
        <p:txBody>
          <a:bodyPr wrap="square" lIns="92075" tIns="46038" rIns="92075" bIns="46038">
            <a:spAutoFit/>
          </a:bodyPr>
          <a:lstStyle/>
          <a:p>
            <a:pPr defTabSz="762000" eaLnBrk="0" hangingPunct="0">
              <a:spcBef>
                <a:spcPct val="50000"/>
              </a:spcBef>
            </a:pPr>
            <a:r>
              <a:rPr lang="fr-FR" sz="1400" b="1" dirty="0" smtClean="0"/>
              <a:t>180</a:t>
            </a:r>
            <a:r>
              <a:rPr lang="fr-FR" sz="1400" b="1" dirty="0"/>
              <a:t>°</a:t>
            </a:r>
          </a:p>
        </p:txBody>
      </p:sp>
      <p:sp>
        <p:nvSpPr>
          <p:cNvPr id="77894" name="Rectangle 70"/>
          <p:cNvSpPr>
            <a:spLocks noChangeArrowheads="1"/>
          </p:cNvSpPr>
          <p:nvPr/>
        </p:nvSpPr>
        <p:spPr bwMode="auto">
          <a:xfrm>
            <a:off x="7516897" y="6078322"/>
            <a:ext cx="625091" cy="308419"/>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smtClean="0"/>
              <a:t>270</a:t>
            </a:r>
            <a:r>
              <a:rPr lang="fr-FR" sz="1400" b="1" dirty="0"/>
              <a:t>°</a:t>
            </a:r>
          </a:p>
        </p:txBody>
      </p:sp>
      <p:sp>
        <p:nvSpPr>
          <p:cNvPr id="77895" name="Rectangle 71"/>
          <p:cNvSpPr>
            <a:spLocks noChangeArrowheads="1"/>
          </p:cNvSpPr>
          <p:nvPr/>
        </p:nvSpPr>
        <p:spPr bwMode="auto">
          <a:xfrm>
            <a:off x="3766352" y="6078322"/>
            <a:ext cx="803689" cy="308419"/>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smtClean="0"/>
              <a:t>90</a:t>
            </a:r>
            <a:r>
              <a:rPr lang="fr-FR" sz="1400" b="1" dirty="0"/>
              <a:t>°</a:t>
            </a:r>
          </a:p>
        </p:txBody>
      </p:sp>
      <p:sp>
        <p:nvSpPr>
          <p:cNvPr id="77896" name="Line 72"/>
          <p:cNvSpPr>
            <a:spLocks noChangeShapeType="1"/>
          </p:cNvSpPr>
          <p:nvPr/>
        </p:nvSpPr>
        <p:spPr bwMode="auto">
          <a:xfrm>
            <a:off x="6534612" y="5990885"/>
            <a:ext cx="0" cy="87437"/>
          </a:xfrm>
          <a:prstGeom prst="line">
            <a:avLst/>
          </a:prstGeom>
          <a:noFill/>
          <a:ln w="12700">
            <a:solidFill>
              <a:schemeClr val="tx1"/>
            </a:solidFill>
            <a:round/>
            <a:headEnd type="none" w="sm" len="sm"/>
            <a:tailEnd type="none" w="sm" len="sm"/>
          </a:ln>
          <a:effectLst/>
        </p:spPr>
        <p:txBody>
          <a:bodyPr/>
          <a:lstStyle/>
          <a:p>
            <a:endParaRPr lang="fr-FR" sz="2000" b="1" dirty="0"/>
          </a:p>
        </p:txBody>
      </p:sp>
      <p:sp>
        <p:nvSpPr>
          <p:cNvPr id="77897" name="Line 73"/>
          <p:cNvSpPr>
            <a:spLocks noChangeShapeType="1"/>
          </p:cNvSpPr>
          <p:nvPr/>
        </p:nvSpPr>
        <p:spPr bwMode="auto">
          <a:xfrm>
            <a:off x="7159702" y="5990885"/>
            <a:ext cx="0" cy="87437"/>
          </a:xfrm>
          <a:prstGeom prst="line">
            <a:avLst/>
          </a:prstGeom>
          <a:noFill/>
          <a:ln w="12700">
            <a:solidFill>
              <a:schemeClr val="tx1"/>
            </a:solidFill>
            <a:round/>
            <a:headEnd type="none" w="sm" len="sm"/>
            <a:tailEnd type="none" w="sm" len="sm"/>
          </a:ln>
          <a:effectLst/>
        </p:spPr>
        <p:txBody>
          <a:bodyPr/>
          <a:lstStyle/>
          <a:p>
            <a:endParaRPr lang="fr-FR" sz="2000" b="1" dirty="0"/>
          </a:p>
        </p:txBody>
      </p:sp>
      <p:sp>
        <p:nvSpPr>
          <p:cNvPr id="77898" name="Line 74"/>
          <p:cNvSpPr>
            <a:spLocks noChangeShapeType="1"/>
          </p:cNvSpPr>
          <p:nvPr/>
        </p:nvSpPr>
        <p:spPr bwMode="auto">
          <a:xfrm>
            <a:off x="4659339" y="5990885"/>
            <a:ext cx="0" cy="87437"/>
          </a:xfrm>
          <a:prstGeom prst="line">
            <a:avLst/>
          </a:prstGeom>
          <a:noFill/>
          <a:ln w="12700">
            <a:solidFill>
              <a:schemeClr val="tx1"/>
            </a:solidFill>
            <a:round/>
            <a:headEnd type="none" w="sm" len="sm"/>
            <a:tailEnd type="none" w="sm" len="sm"/>
          </a:ln>
          <a:effectLst/>
        </p:spPr>
        <p:txBody>
          <a:bodyPr/>
          <a:lstStyle/>
          <a:p>
            <a:endParaRPr lang="fr-FR" sz="2000" b="1" dirty="0"/>
          </a:p>
        </p:txBody>
      </p:sp>
      <p:sp>
        <p:nvSpPr>
          <p:cNvPr id="77899" name="Line 75"/>
          <p:cNvSpPr>
            <a:spLocks noChangeShapeType="1"/>
          </p:cNvSpPr>
          <p:nvPr/>
        </p:nvSpPr>
        <p:spPr bwMode="auto">
          <a:xfrm>
            <a:off x="5297529" y="5990885"/>
            <a:ext cx="0" cy="87437"/>
          </a:xfrm>
          <a:prstGeom prst="line">
            <a:avLst/>
          </a:prstGeom>
          <a:noFill/>
          <a:ln w="12700">
            <a:solidFill>
              <a:schemeClr val="tx1"/>
            </a:solidFill>
            <a:round/>
            <a:headEnd type="none" w="sm" len="sm"/>
            <a:tailEnd type="none" w="sm" len="sm"/>
          </a:ln>
          <a:effectLst/>
        </p:spPr>
        <p:txBody>
          <a:bodyPr/>
          <a:lstStyle/>
          <a:p>
            <a:endParaRPr lang="fr-FR" sz="2000" b="1" dirty="0"/>
          </a:p>
        </p:txBody>
      </p:sp>
      <p:sp>
        <p:nvSpPr>
          <p:cNvPr id="77900" name="Rectangle 76"/>
          <p:cNvSpPr>
            <a:spLocks noChangeArrowheads="1"/>
          </p:cNvSpPr>
          <p:nvPr/>
        </p:nvSpPr>
        <p:spPr bwMode="auto">
          <a:xfrm>
            <a:off x="6356015" y="6078322"/>
            <a:ext cx="625091" cy="308419"/>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smtClean="0"/>
              <a:t>210</a:t>
            </a:r>
            <a:r>
              <a:rPr lang="fr-FR" sz="1400" b="1" dirty="0"/>
              <a:t>°</a:t>
            </a:r>
          </a:p>
        </p:txBody>
      </p:sp>
      <p:sp>
        <p:nvSpPr>
          <p:cNvPr id="77901" name="Rectangle 77"/>
          <p:cNvSpPr>
            <a:spLocks noChangeArrowheads="1"/>
          </p:cNvSpPr>
          <p:nvPr/>
        </p:nvSpPr>
        <p:spPr bwMode="auto">
          <a:xfrm>
            <a:off x="6981105" y="6078322"/>
            <a:ext cx="714389" cy="308419"/>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smtClean="0"/>
              <a:t>240°</a:t>
            </a:r>
            <a:endParaRPr lang="fr-FR" sz="1400" b="1" dirty="0"/>
          </a:p>
        </p:txBody>
      </p:sp>
      <p:sp>
        <p:nvSpPr>
          <p:cNvPr id="77902" name="Line 78"/>
          <p:cNvSpPr>
            <a:spLocks noChangeShapeType="1"/>
          </p:cNvSpPr>
          <p:nvPr/>
        </p:nvSpPr>
        <p:spPr bwMode="auto">
          <a:xfrm>
            <a:off x="5909521" y="5990885"/>
            <a:ext cx="0" cy="87437"/>
          </a:xfrm>
          <a:prstGeom prst="line">
            <a:avLst/>
          </a:prstGeom>
          <a:noFill/>
          <a:ln w="12700">
            <a:solidFill>
              <a:schemeClr val="tx1"/>
            </a:solidFill>
            <a:round/>
            <a:headEnd type="none" w="sm" len="sm"/>
            <a:tailEnd type="none" w="sm" len="sm"/>
          </a:ln>
          <a:effectLst/>
        </p:spPr>
        <p:txBody>
          <a:bodyPr/>
          <a:lstStyle/>
          <a:p>
            <a:endParaRPr lang="fr-FR" sz="2000" b="1" dirty="0"/>
          </a:p>
        </p:txBody>
      </p:sp>
      <p:sp>
        <p:nvSpPr>
          <p:cNvPr id="77903" name="Line 79"/>
          <p:cNvSpPr>
            <a:spLocks noChangeShapeType="1"/>
          </p:cNvSpPr>
          <p:nvPr/>
        </p:nvSpPr>
        <p:spPr bwMode="auto">
          <a:xfrm>
            <a:off x="7784794" y="5990885"/>
            <a:ext cx="0" cy="87437"/>
          </a:xfrm>
          <a:prstGeom prst="line">
            <a:avLst/>
          </a:prstGeom>
          <a:noFill/>
          <a:ln w="12700">
            <a:solidFill>
              <a:schemeClr val="tx1"/>
            </a:solidFill>
            <a:round/>
            <a:headEnd type="none" w="sm" len="sm"/>
            <a:tailEnd type="none" w="sm" len="sm"/>
          </a:ln>
          <a:effectLst/>
        </p:spPr>
        <p:txBody>
          <a:bodyPr/>
          <a:lstStyle/>
          <a:p>
            <a:endParaRPr lang="fr-FR" sz="2000" b="1" dirty="0"/>
          </a:p>
        </p:txBody>
      </p:sp>
      <p:sp>
        <p:nvSpPr>
          <p:cNvPr id="77904" name="Line 80"/>
          <p:cNvSpPr>
            <a:spLocks noChangeShapeType="1"/>
          </p:cNvSpPr>
          <p:nvPr/>
        </p:nvSpPr>
        <p:spPr bwMode="auto">
          <a:xfrm>
            <a:off x="4034248" y="5990885"/>
            <a:ext cx="0" cy="87437"/>
          </a:xfrm>
          <a:prstGeom prst="line">
            <a:avLst/>
          </a:prstGeom>
          <a:noFill/>
          <a:ln w="12700">
            <a:solidFill>
              <a:schemeClr val="tx1"/>
            </a:solidFill>
            <a:round/>
            <a:headEnd type="none" w="sm" len="sm"/>
            <a:tailEnd type="none" w="sm" len="sm"/>
          </a:ln>
          <a:effectLst/>
        </p:spPr>
        <p:txBody>
          <a:bodyPr/>
          <a:lstStyle/>
          <a:p>
            <a:endParaRPr lang="fr-FR" sz="2000" b="1" dirty="0"/>
          </a:p>
        </p:txBody>
      </p:sp>
      <p:sp>
        <p:nvSpPr>
          <p:cNvPr id="77905" name="Rectangle 81"/>
          <p:cNvSpPr>
            <a:spLocks noChangeArrowheads="1"/>
          </p:cNvSpPr>
          <p:nvPr/>
        </p:nvSpPr>
        <p:spPr bwMode="auto">
          <a:xfrm>
            <a:off x="5105831" y="6078322"/>
            <a:ext cx="591604" cy="308419"/>
          </a:xfrm>
          <a:prstGeom prst="rect">
            <a:avLst/>
          </a:prstGeom>
          <a:noFill/>
          <a:ln w="9525">
            <a:noFill/>
            <a:miter lim="800000"/>
            <a:headEnd/>
            <a:tailEnd/>
          </a:ln>
          <a:effectLst/>
        </p:spPr>
        <p:txBody>
          <a:bodyPr wrap="square" lIns="92075" tIns="46038" rIns="92075" bIns="46038">
            <a:spAutoFit/>
          </a:bodyPr>
          <a:lstStyle/>
          <a:p>
            <a:pPr defTabSz="762000" eaLnBrk="0" hangingPunct="0">
              <a:spcBef>
                <a:spcPct val="50000"/>
              </a:spcBef>
            </a:pPr>
            <a:r>
              <a:rPr lang="fr-FR" sz="1400" b="1" dirty="0" smtClean="0"/>
              <a:t>150</a:t>
            </a:r>
            <a:r>
              <a:rPr lang="fr-FR" sz="1400" b="1" dirty="0"/>
              <a:t>°</a:t>
            </a:r>
          </a:p>
        </p:txBody>
      </p:sp>
      <p:sp>
        <p:nvSpPr>
          <p:cNvPr id="77906" name="Rectangle 82"/>
          <p:cNvSpPr>
            <a:spLocks noChangeArrowheads="1"/>
          </p:cNvSpPr>
          <p:nvPr/>
        </p:nvSpPr>
        <p:spPr bwMode="auto">
          <a:xfrm>
            <a:off x="4391443" y="6078322"/>
            <a:ext cx="714389" cy="308419"/>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1400" b="1" dirty="0" smtClean="0"/>
              <a:t>120°</a:t>
            </a:r>
            <a:endParaRPr lang="fr-FR" sz="1400" b="1" dirty="0"/>
          </a:p>
        </p:txBody>
      </p:sp>
      <p:sp>
        <p:nvSpPr>
          <p:cNvPr id="77910" name="Line 86"/>
          <p:cNvSpPr>
            <a:spLocks noChangeShapeType="1"/>
          </p:cNvSpPr>
          <p:nvPr/>
        </p:nvSpPr>
        <p:spPr bwMode="auto">
          <a:xfrm>
            <a:off x="3411019" y="5006738"/>
            <a:ext cx="1873413" cy="0"/>
          </a:xfrm>
          <a:prstGeom prst="line">
            <a:avLst/>
          </a:prstGeom>
          <a:noFill/>
          <a:ln w="38100">
            <a:solidFill>
              <a:schemeClr val="accent1">
                <a:lumMod val="50000"/>
              </a:schemeClr>
            </a:solidFill>
            <a:round/>
            <a:headEnd type="none" w="sm" len="sm"/>
            <a:tailEnd type="none" w="sm" len="sm"/>
          </a:ln>
          <a:effectLst/>
        </p:spPr>
        <p:txBody>
          <a:bodyPr/>
          <a:lstStyle/>
          <a:p>
            <a:endParaRPr lang="fr-FR" sz="2000" b="1" dirty="0"/>
          </a:p>
        </p:txBody>
      </p:sp>
      <p:sp>
        <p:nvSpPr>
          <p:cNvPr id="77911" name="Line 87"/>
          <p:cNvSpPr>
            <a:spLocks noChangeShapeType="1"/>
          </p:cNvSpPr>
          <p:nvPr/>
        </p:nvSpPr>
        <p:spPr bwMode="auto">
          <a:xfrm flipV="1">
            <a:off x="5303481" y="5001158"/>
            <a:ext cx="0" cy="980425"/>
          </a:xfrm>
          <a:prstGeom prst="line">
            <a:avLst/>
          </a:prstGeom>
          <a:noFill/>
          <a:ln w="38100">
            <a:solidFill>
              <a:srgbClr val="FF0000"/>
            </a:solidFill>
            <a:round/>
            <a:headEnd type="none" w="sm" len="sm"/>
            <a:tailEnd type="none" w="sm" len="sm"/>
          </a:ln>
          <a:effectLst/>
        </p:spPr>
        <p:txBody>
          <a:bodyPr/>
          <a:lstStyle/>
          <a:p>
            <a:endParaRPr lang="fr-FR" sz="2000" b="1" dirty="0"/>
          </a:p>
        </p:txBody>
      </p:sp>
      <p:grpSp>
        <p:nvGrpSpPr>
          <p:cNvPr id="3" name="Group 88"/>
          <p:cNvGrpSpPr>
            <a:grpSpLocks/>
          </p:cNvGrpSpPr>
          <p:nvPr/>
        </p:nvGrpSpPr>
        <p:grpSpPr bwMode="auto">
          <a:xfrm>
            <a:off x="3498456" y="5006738"/>
            <a:ext cx="4913290" cy="984146"/>
            <a:chOff x="2112" y="3264"/>
            <a:chExt cx="2641" cy="529"/>
          </a:xfrm>
        </p:grpSpPr>
        <p:sp>
          <p:nvSpPr>
            <p:cNvPr id="77913" name="Freeform 89"/>
            <p:cNvSpPr>
              <a:spLocks/>
            </p:cNvSpPr>
            <p:nvPr/>
          </p:nvSpPr>
          <p:spPr bwMode="auto">
            <a:xfrm>
              <a:off x="2112" y="3264"/>
              <a:ext cx="961" cy="481"/>
            </a:xfrm>
            <a:custGeom>
              <a:avLst/>
              <a:gdLst/>
              <a:ahLst/>
              <a:cxnLst>
                <a:cxn ang="0">
                  <a:pos x="960" y="0"/>
                </a:cxn>
                <a:cxn ang="0">
                  <a:pos x="672" y="48"/>
                </a:cxn>
                <a:cxn ang="0">
                  <a:pos x="528" y="288"/>
                </a:cxn>
                <a:cxn ang="0">
                  <a:pos x="480" y="336"/>
                </a:cxn>
                <a:cxn ang="0">
                  <a:pos x="288" y="288"/>
                </a:cxn>
                <a:cxn ang="0">
                  <a:pos x="0" y="480"/>
                </a:cxn>
              </a:cxnLst>
              <a:rect l="0" t="0" r="r" b="b"/>
              <a:pathLst>
                <a:path w="961" h="481">
                  <a:moveTo>
                    <a:pt x="960" y="0"/>
                  </a:moveTo>
                  <a:lnTo>
                    <a:pt x="672" y="48"/>
                  </a:lnTo>
                  <a:lnTo>
                    <a:pt x="528" y="288"/>
                  </a:lnTo>
                  <a:lnTo>
                    <a:pt x="480" y="336"/>
                  </a:lnTo>
                  <a:lnTo>
                    <a:pt x="288" y="288"/>
                  </a:lnTo>
                  <a:lnTo>
                    <a:pt x="0" y="480"/>
                  </a:lnTo>
                </a:path>
              </a:pathLst>
            </a:custGeom>
            <a:noFill/>
            <a:ln w="50800" cap="rnd" cmpd="sng">
              <a:solidFill>
                <a:schemeClr val="tx1"/>
              </a:solidFill>
              <a:prstDash val="solid"/>
              <a:round/>
              <a:headEnd type="none" w="sm" len="sm"/>
              <a:tailEnd type="none" w="sm" len="sm"/>
            </a:ln>
            <a:effectLst/>
          </p:spPr>
          <p:txBody>
            <a:bodyPr/>
            <a:lstStyle/>
            <a:p>
              <a:endParaRPr lang="fr-FR" sz="2000" b="1" dirty="0"/>
            </a:p>
          </p:txBody>
        </p:sp>
        <p:sp>
          <p:nvSpPr>
            <p:cNvPr id="77914" name="Freeform 90"/>
            <p:cNvSpPr>
              <a:spLocks/>
            </p:cNvSpPr>
            <p:nvPr/>
          </p:nvSpPr>
          <p:spPr bwMode="auto">
            <a:xfrm>
              <a:off x="3072" y="3264"/>
              <a:ext cx="1681" cy="529"/>
            </a:xfrm>
            <a:custGeom>
              <a:avLst/>
              <a:gdLst/>
              <a:ahLst/>
              <a:cxnLst>
                <a:cxn ang="0">
                  <a:pos x="0" y="0"/>
                </a:cxn>
                <a:cxn ang="0">
                  <a:pos x="96" y="144"/>
                </a:cxn>
                <a:cxn ang="0">
                  <a:pos x="432" y="336"/>
                </a:cxn>
                <a:cxn ang="0">
                  <a:pos x="720" y="432"/>
                </a:cxn>
                <a:cxn ang="0">
                  <a:pos x="1056" y="336"/>
                </a:cxn>
                <a:cxn ang="0">
                  <a:pos x="1296" y="480"/>
                </a:cxn>
                <a:cxn ang="0">
                  <a:pos x="1632" y="384"/>
                </a:cxn>
                <a:cxn ang="0">
                  <a:pos x="1680" y="528"/>
                </a:cxn>
              </a:cxnLst>
              <a:rect l="0" t="0" r="r" b="b"/>
              <a:pathLst>
                <a:path w="1681" h="529">
                  <a:moveTo>
                    <a:pt x="0" y="0"/>
                  </a:moveTo>
                  <a:lnTo>
                    <a:pt x="96" y="144"/>
                  </a:lnTo>
                  <a:lnTo>
                    <a:pt x="432" y="336"/>
                  </a:lnTo>
                  <a:lnTo>
                    <a:pt x="720" y="432"/>
                  </a:lnTo>
                  <a:lnTo>
                    <a:pt x="1056" y="336"/>
                  </a:lnTo>
                  <a:lnTo>
                    <a:pt x="1296" y="480"/>
                  </a:lnTo>
                  <a:lnTo>
                    <a:pt x="1632" y="384"/>
                  </a:lnTo>
                  <a:lnTo>
                    <a:pt x="1680" y="528"/>
                  </a:lnTo>
                </a:path>
              </a:pathLst>
            </a:custGeom>
            <a:noFill/>
            <a:ln w="50800" cap="rnd" cmpd="sng">
              <a:solidFill>
                <a:schemeClr val="tx1"/>
              </a:solidFill>
              <a:prstDash val="solid"/>
              <a:round/>
              <a:headEnd type="none" w="sm" len="sm"/>
              <a:tailEnd type="none" w="sm" len="sm"/>
            </a:ln>
            <a:effectLst/>
          </p:spPr>
          <p:txBody>
            <a:bodyPr/>
            <a:lstStyle/>
            <a:p>
              <a:endParaRPr lang="fr-FR" sz="2000" b="1" dirty="0"/>
            </a:p>
          </p:txBody>
        </p:sp>
      </p:grpSp>
      <p:sp>
        <p:nvSpPr>
          <p:cNvPr id="127" name="Ellipse 126"/>
          <p:cNvSpPr/>
          <p:nvPr/>
        </p:nvSpPr>
        <p:spPr>
          <a:xfrm>
            <a:off x="2951192" y="4783177"/>
            <a:ext cx="372451" cy="372451"/>
          </a:xfrm>
          <a:prstGeom prst="ellipse">
            <a:avLst/>
          </a:prstGeom>
          <a:no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sp>
        <p:nvSpPr>
          <p:cNvPr id="128" name="Ellipse 127"/>
          <p:cNvSpPr/>
          <p:nvPr/>
        </p:nvSpPr>
        <p:spPr>
          <a:xfrm>
            <a:off x="5129438" y="6044311"/>
            <a:ext cx="372451" cy="372451"/>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sp>
        <p:nvSpPr>
          <p:cNvPr id="96" name="Ellipse 95"/>
          <p:cNvSpPr/>
          <p:nvPr/>
        </p:nvSpPr>
        <p:spPr>
          <a:xfrm>
            <a:off x="4008475" y="5514837"/>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7" name="Ellipse 96"/>
          <p:cNvSpPr/>
          <p:nvPr/>
        </p:nvSpPr>
        <p:spPr>
          <a:xfrm>
            <a:off x="4373526" y="5592810"/>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8" name="Ellipse 97"/>
          <p:cNvSpPr/>
          <p:nvPr/>
        </p:nvSpPr>
        <p:spPr>
          <a:xfrm>
            <a:off x="3466214" y="5865711"/>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9" name="Ellipse 98"/>
          <p:cNvSpPr/>
          <p:nvPr/>
        </p:nvSpPr>
        <p:spPr>
          <a:xfrm>
            <a:off x="4724400" y="5082447"/>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0" name="Ellipse 99"/>
          <p:cNvSpPr/>
          <p:nvPr/>
        </p:nvSpPr>
        <p:spPr>
          <a:xfrm>
            <a:off x="5252484" y="4983209"/>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1" name="Ellipse 100"/>
          <p:cNvSpPr/>
          <p:nvPr/>
        </p:nvSpPr>
        <p:spPr>
          <a:xfrm>
            <a:off x="5436782" y="5284465"/>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2" name="Ellipse 101"/>
          <p:cNvSpPr/>
          <p:nvPr/>
        </p:nvSpPr>
        <p:spPr>
          <a:xfrm>
            <a:off x="6039294" y="5599898"/>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3" name="Ellipse 102"/>
          <p:cNvSpPr/>
          <p:nvPr/>
        </p:nvSpPr>
        <p:spPr>
          <a:xfrm>
            <a:off x="6595730" y="5805461"/>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4" name="Ellipse 103"/>
          <p:cNvSpPr/>
          <p:nvPr/>
        </p:nvSpPr>
        <p:spPr>
          <a:xfrm>
            <a:off x="7187610" y="5610530"/>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5" name="Ellipse 104"/>
          <p:cNvSpPr/>
          <p:nvPr/>
        </p:nvSpPr>
        <p:spPr>
          <a:xfrm>
            <a:off x="7648354" y="5869256"/>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6" name="Ellipse 105"/>
          <p:cNvSpPr/>
          <p:nvPr/>
        </p:nvSpPr>
        <p:spPr>
          <a:xfrm>
            <a:off x="8293396" y="5684958"/>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7" name="Ellipse 106"/>
          <p:cNvSpPr/>
          <p:nvPr/>
        </p:nvSpPr>
        <p:spPr>
          <a:xfrm>
            <a:off x="8360735" y="5986214"/>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8" name="Ellipse 107"/>
          <p:cNvSpPr/>
          <p:nvPr/>
        </p:nvSpPr>
        <p:spPr>
          <a:xfrm>
            <a:off x="584791" y="1762060"/>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9" name="Ellipse 108"/>
          <p:cNvSpPr/>
          <p:nvPr/>
        </p:nvSpPr>
        <p:spPr>
          <a:xfrm>
            <a:off x="854149" y="2042051"/>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0" name="Ellipse 109"/>
          <p:cNvSpPr/>
          <p:nvPr/>
        </p:nvSpPr>
        <p:spPr>
          <a:xfrm>
            <a:off x="1190847" y="2144832"/>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1" name="Ellipse 110"/>
          <p:cNvSpPr/>
          <p:nvPr/>
        </p:nvSpPr>
        <p:spPr>
          <a:xfrm>
            <a:off x="1279452" y="1861298"/>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2" name="Ellipse 111"/>
          <p:cNvSpPr/>
          <p:nvPr/>
        </p:nvSpPr>
        <p:spPr>
          <a:xfrm>
            <a:off x="1637414" y="1230433"/>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v</a:t>
            </a:r>
            <a:endParaRPr lang="fr-FR" dirty="0"/>
          </a:p>
        </p:txBody>
      </p:sp>
      <p:sp>
        <p:nvSpPr>
          <p:cNvPr id="113" name="Ellipse 112"/>
          <p:cNvSpPr/>
          <p:nvPr/>
        </p:nvSpPr>
        <p:spPr>
          <a:xfrm>
            <a:off x="2140689" y="1212712"/>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4" name="Ellipse 113"/>
          <p:cNvSpPr/>
          <p:nvPr/>
        </p:nvSpPr>
        <p:spPr>
          <a:xfrm>
            <a:off x="2296633" y="1613205"/>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7" name="Ellipse 116"/>
          <p:cNvSpPr/>
          <p:nvPr/>
        </p:nvSpPr>
        <p:spPr>
          <a:xfrm>
            <a:off x="2863703" y="1956990"/>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9" name="Ellipse 118"/>
          <p:cNvSpPr/>
          <p:nvPr/>
        </p:nvSpPr>
        <p:spPr>
          <a:xfrm>
            <a:off x="3349256" y="2155466"/>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21" name="Ellipse 120"/>
          <p:cNvSpPr/>
          <p:nvPr/>
        </p:nvSpPr>
        <p:spPr>
          <a:xfrm>
            <a:off x="3799368" y="2063316"/>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24" name="Ellipse 123"/>
          <p:cNvSpPr/>
          <p:nvPr/>
        </p:nvSpPr>
        <p:spPr>
          <a:xfrm>
            <a:off x="3997842" y="2357484"/>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25" name="Ellipse 124"/>
          <p:cNvSpPr/>
          <p:nvPr/>
        </p:nvSpPr>
        <p:spPr>
          <a:xfrm>
            <a:off x="4554280" y="1967624"/>
            <a:ext cx="63795" cy="637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7832"/>
                                        </p:tgtEl>
                                        <p:attrNameLst>
                                          <p:attrName>style.visibility</p:attrName>
                                        </p:attrNameLst>
                                      </p:cBhvr>
                                      <p:to>
                                        <p:strVal val="visible"/>
                                      </p:to>
                                    </p:set>
                                    <p:animEffect transition="in" filter="wipe(down)">
                                      <p:cBhvr>
                                        <p:cTn id="7" dur="500"/>
                                        <p:tgtEl>
                                          <p:spTgt spid="7783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6"/>
                                        </p:tgtEl>
                                        <p:attrNameLst>
                                          <p:attrName>style.visibility</p:attrName>
                                        </p:attrNameLst>
                                      </p:cBhvr>
                                      <p:to>
                                        <p:strVal val="visible"/>
                                      </p:to>
                                    </p:set>
                                    <p:animEffect transition="in" filter="wipe(down)">
                                      <p:cBhvr>
                                        <p:cTn id="10" dur="500"/>
                                        <p:tgtEl>
                                          <p:spTgt spid="12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27"/>
                                        </p:tgtEl>
                                        <p:attrNameLst>
                                          <p:attrName>style.visibility</p:attrName>
                                        </p:attrNameLst>
                                      </p:cBhvr>
                                      <p:to>
                                        <p:strVal val="visible"/>
                                      </p:to>
                                    </p:set>
                                    <p:animEffect transition="in" filter="wipe(down)">
                                      <p:cBhvr>
                                        <p:cTn id="15" dur="500"/>
                                        <p:tgtEl>
                                          <p:spTgt spid="127"/>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77910"/>
                                        </p:tgtEl>
                                        <p:attrNameLst>
                                          <p:attrName>style.visibility</p:attrName>
                                        </p:attrNameLst>
                                      </p:cBhvr>
                                      <p:to>
                                        <p:strVal val="visible"/>
                                      </p:to>
                                    </p:set>
                                    <p:animEffect transition="in" filter="wipe(down)">
                                      <p:cBhvr>
                                        <p:cTn id="18" dur="500"/>
                                        <p:tgtEl>
                                          <p:spTgt spid="7791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77833"/>
                                        </p:tgtEl>
                                        <p:attrNameLst>
                                          <p:attrName>style.visibility</p:attrName>
                                        </p:attrNameLst>
                                      </p:cBhvr>
                                      <p:to>
                                        <p:strVal val="visible"/>
                                      </p:to>
                                    </p:set>
                                    <p:animEffect transition="in" filter="wipe(down)">
                                      <p:cBhvr>
                                        <p:cTn id="23" dur="500"/>
                                        <p:tgtEl>
                                          <p:spTgt spid="77833"/>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23"/>
                                        </p:tgtEl>
                                        <p:attrNameLst>
                                          <p:attrName>style.visibility</p:attrName>
                                        </p:attrNameLst>
                                      </p:cBhvr>
                                      <p:to>
                                        <p:strVal val="visible"/>
                                      </p:to>
                                    </p:set>
                                    <p:animEffect transition="in" filter="wipe(down)">
                                      <p:cBhvr>
                                        <p:cTn id="26" dur="500"/>
                                        <p:tgtEl>
                                          <p:spTgt spid="12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22"/>
                                        </p:tgtEl>
                                        <p:attrNameLst>
                                          <p:attrName>style.visibility</p:attrName>
                                        </p:attrNameLst>
                                      </p:cBhvr>
                                      <p:to>
                                        <p:strVal val="visible"/>
                                      </p:to>
                                    </p:set>
                                    <p:animEffect transition="in" filter="wipe(down)">
                                      <p:cBhvr>
                                        <p:cTn id="29" dur="500"/>
                                        <p:tgtEl>
                                          <p:spTgt spid="122"/>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77911"/>
                                        </p:tgtEl>
                                        <p:attrNameLst>
                                          <p:attrName>style.visibility</p:attrName>
                                        </p:attrNameLst>
                                      </p:cBhvr>
                                      <p:to>
                                        <p:strVal val="visible"/>
                                      </p:to>
                                    </p:set>
                                    <p:animEffect transition="in" filter="wipe(down)">
                                      <p:cBhvr>
                                        <p:cTn id="34" dur="500"/>
                                        <p:tgtEl>
                                          <p:spTgt spid="77911"/>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128"/>
                                        </p:tgtEl>
                                        <p:attrNameLst>
                                          <p:attrName>style.visibility</p:attrName>
                                        </p:attrNameLst>
                                      </p:cBhvr>
                                      <p:to>
                                        <p:strVal val="visible"/>
                                      </p:to>
                                    </p:set>
                                    <p:animEffect transition="in" filter="wipe(down)">
                                      <p:cBhvr>
                                        <p:cTn id="37" dur="500"/>
                                        <p:tgtEl>
                                          <p:spTgt spid="128"/>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00"/>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08"/>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110"/>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111"/>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112"/>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114"/>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117"/>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119"/>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121"/>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124"/>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125"/>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98"/>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96"/>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97"/>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99"/>
                                        </p:tgtEl>
                                        <p:attrNameLst>
                                          <p:attrName>style.visibility</p:attrName>
                                        </p:attrNameLst>
                                      </p:cBhvr>
                                      <p:to>
                                        <p:strVal val="visible"/>
                                      </p:to>
                                    </p:set>
                                  </p:childTnLst>
                                </p:cTn>
                              </p:par>
                              <p:par>
                                <p:cTn id="76" presetID="1" presetClass="entr" presetSubtype="0" fill="hold" grpId="0" nodeType="withEffect">
                                  <p:stCondLst>
                                    <p:cond delay="0"/>
                                  </p:stCondLst>
                                  <p:childTnLst>
                                    <p:set>
                                      <p:cBhvr>
                                        <p:cTn id="77" dur="1" fill="hold">
                                          <p:stCondLst>
                                            <p:cond delay="0"/>
                                          </p:stCondLst>
                                        </p:cTn>
                                        <p:tgtEl>
                                          <p:spTgt spid="101"/>
                                        </p:tgtEl>
                                        <p:attrNameLst>
                                          <p:attrName>style.visibility</p:attrName>
                                        </p:attrNameLst>
                                      </p:cBhvr>
                                      <p:to>
                                        <p:strVal val="visible"/>
                                      </p:to>
                                    </p:set>
                                  </p:childTnLst>
                                </p:cTn>
                              </p:par>
                              <p:par>
                                <p:cTn id="78" presetID="1" presetClass="entr" presetSubtype="0" fill="hold" grpId="0" nodeType="withEffect">
                                  <p:stCondLst>
                                    <p:cond delay="0"/>
                                  </p:stCondLst>
                                  <p:childTnLst>
                                    <p:set>
                                      <p:cBhvr>
                                        <p:cTn id="79" dur="1" fill="hold">
                                          <p:stCondLst>
                                            <p:cond delay="0"/>
                                          </p:stCondLst>
                                        </p:cTn>
                                        <p:tgtEl>
                                          <p:spTgt spid="102"/>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103"/>
                                        </p:tgtEl>
                                        <p:attrNameLst>
                                          <p:attrName>style.visibility</p:attrName>
                                        </p:attrNameLst>
                                      </p:cBhvr>
                                      <p:to>
                                        <p:strVal val="visible"/>
                                      </p:to>
                                    </p:set>
                                  </p:childTnLst>
                                </p:cTn>
                              </p:par>
                              <p:par>
                                <p:cTn id="82" presetID="1" presetClass="entr" presetSubtype="0" fill="hold" grpId="0" nodeType="withEffect">
                                  <p:stCondLst>
                                    <p:cond delay="0"/>
                                  </p:stCondLst>
                                  <p:childTnLst>
                                    <p:set>
                                      <p:cBhvr>
                                        <p:cTn id="83" dur="1" fill="hold">
                                          <p:stCondLst>
                                            <p:cond delay="0"/>
                                          </p:stCondLst>
                                        </p:cTn>
                                        <p:tgtEl>
                                          <p:spTgt spid="104"/>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0"/>
                                          </p:stCondLst>
                                        </p:cTn>
                                        <p:tgtEl>
                                          <p:spTgt spid="105"/>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106"/>
                                        </p:tgtEl>
                                        <p:attrNameLst>
                                          <p:attrName>style.visibility</p:attrName>
                                        </p:attrNameLst>
                                      </p:cBhvr>
                                      <p:to>
                                        <p:strVal val="visible"/>
                                      </p:to>
                                    </p:set>
                                  </p:childTnLst>
                                </p:cTn>
                              </p:par>
                              <p:par>
                                <p:cTn id="88" presetID="1" presetClass="entr" presetSubtype="0" fill="hold" grpId="0" nodeType="withEffect">
                                  <p:stCondLst>
                                    <p:cond delay="0"/>
                                  </p:stCondLst>
                                  <p:childTnLst>
                                    <p:set>
                                      <p:cBhvr>
                                        <p:cTn id="89" dur="1" fill="hold">
                                          <p:stCondLst>
                                            <p:cond delay="0"/>
                                          </p:stCondLst>
                                        </p:cTn>
                                        <p:tgtEl>
                                          <p:spTgt spid="107"/>
                                        </p:tgtEl>
                                        <p:attrNameLst>
                                          <p:attrName>style.visibility</p:attrName>
                                        </p:attrNameLst>
                                      </p:cBhvr>
                                      <p:to>
                                        <p:strVal val="visible"/>
                                      </p:to>
                                    </p:set>
                                  </p:childTnLst>
                                </p:cTn>
                              </p:par>
                            </p:childTnLst>
                          </p:cTn>
                        </p:par>
                      </p:childTnLst>
                    </p:cTn>
                  </p:par>
                  <p:par>
                    <p:cTn id="90" fill="hold">
                      <p:stCondLst>
                        <p:cond delay="indefinite"/>
                      </p:stCondLst>
                      <p:childTnLst>
                        <p:par>
                          <p:cTn id="91" fill="hold">
                            <p:stCondLst>
                              <p:cond delay="0"/>
                            </p:stCondLst>
                            <p:childTnLst>
                              <p:par>
                                <p:cTn id="92" presetID="22" presetClass="entr" presetSubtype="8" fill="hold" nodeType="clickEffect">
                                  <p:stCondLst>
                                    <p:cond delay="0"/>
                                  </p:stCondLst>
                                  <p:childTnLst>
                                    <p:set>
                                      <p:cBhvr>
                                        <p:cTn id="93" dur="1" fill="hold">
                                          <p:stCondLst>
                                            <p:cond delay="0"/>
                                          </p:stCondLst>
                                        </p:cTn>
                                        <p:tgtEl>
                                          <p:spTgt spid="3"/>
                                        </p:tgtEl>
                                        <p:attrNameLst>
                                          <p:attrName>style.visibility</p:attrName>
                                        </p:attrNameLst>
                                      </p:cBhvr>
                                      <p:to>
                                        <p:strVal val="visible"/>
                                      </p:to>
                                    </p:set>
                                    <p:animEffect transition="in" filter="wipe(left)">
                                      <p:cBhvr>
                                        <p:cTn id="9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33" grpId="0"/>
      <p:bldP spid="122" grpId="0"/>
      <p:bldP spid="123" grpId="0" animBg="1"/>
      <p:bldP spid="126" grpId="0" animBg="1"/>
      <p:bldP spid="77832" grpId="0" animBg="1"/>
      <p:bldP spid="77910" grpId="0" animBg="1"/>
      <p:bldP spid="77911" grpId="0" animBg="1"/>
      <p:bldP spid="127" grpId="0" animBg="1"/>
      <p:bldP spid="128"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4" grpId="0" animBg="1"/>
      <p:bldP spid="117" grpId="0" animBg="1"/>
      <p:bldP spid="119" grpId="0" animBg="1"/>
      <p:bldP spid="121" grpId="0" animBg="1"/>
      <p:bldP spid="124" grpId="0" animBg="1"/>
      <p:bldP spid="12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 name="Picture 3"/>
          <p:cNvPicPr>
            <a:picLocks noChangeAspect="1" noChangeArrowheads="1"/>
          </p:cNvPicPr>
          <p:nvPr/>
        </p:nvPicPr>
        <p:blipFill>
          <a:blip r:embed="rId3"/>
          <a:srcRect/>
          <a:stretch>
            <a:fillRect/>
          </a:stretch>
        </p:blipFill>
        <p:spPr bwMode="auto">
          <a:xfrm>
            <a:off x="-117475" y="42863"/>
            <a:ext cx="9380538" cy="6770687"/>
          </a:xfrm>
          <a:prstGeom prst="rect">
            <a:avLst/>
          </a:prstGeom>
          <a:noFill/>
          <a:ln w="9525">
            <a:noFill/>
            <a:miter lim="800000"/>
            <a:headEnd/>
            <a:tailEnd/>
          </a:ln>
          <a:effectLst/>
        </p:spPr>
      </p:pic>
      <p:sp>
        <p:nvSpPr>
          <p:cNvPr id="144" name="Ellipse 143"/>
          <p:cNvSpPr/>
          <p:nvPr/>
        </p:nvSpPr>
        <p:spPr>
          <a:xfrm>
            <a:off x="1714500" y="5314950"/>
            <a:ext cx="57150" cy="476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42" name="Groupe 41"/>
          <p:cNvGrpSpPr/>
          <p:nvPr/>
        </p:nvGrpSpPr>
        <p:grpSpPr>
          <a:xfrm>
            <a:off x="2537709" y="4375868"/>
            <a:ext cx="4264798" cy="1778359"/>
            <a:chOff x="2537709" y="4375868"/>
            <a:chExt cx="4264798" cy="1778359"/>
          </a:xfrm>
        </p:grpSpPr>
        <p:sp>
          <p:nvSpPr>
            <p:cNvPr id="143" name="Ellipse 142"/>
            <p:cNvSpPr/>
            <p:nvPr/>
          </p:nvSpPr>
          <p:spPr>
            <a:xfrm>
              <a:off x="2963186" y="4375868"/>
              <a:ext cx="57150" cy="476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Ellipse 17"/>
            <p:cNvSpPr/>
            <p:nvPr/>
          </p:nvSpPr>
          <p:spPr>
            <a:xfrm>
              <a:off x="2537709" y="4935275"/>
              <a:ext cx="57150" cy="476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9" name="Ellipse 18"/>
            <p:cNvSpPr/>
            <p:nvPr/>
          </p:nvSpPr>
          <p:spPr>
            <a:xfrm>
              <a:off x="3696032" y="4949687"/>
              <a:ext cx="57150" cy="476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0" name="Ellipse 19"/>
            <p:cNvSpPr/>
            <p:nvPr/>
          </p:nvSpPr>
          <p:spPr>
            <a:xfrm>
              <a:off x="4648863" y="4574651"/>
              <a:ext cx="57150" cy="476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Ellipse 20"/>
            <p:cNvSpPr/>
            <p:nvPr/>
          </p:nvSpPr>
          <p:spPr>
            <a:xfrm>
              <a:off x="5483749" y="4948362"/>
              <a:ext cx="57150" cy="476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2" name="Ellipse 21"/>
            <p:cNvSpPr/>
            <p:nvPr/>
          </p:nvSpPr>
          <p:spPr>
            <a:xfrm>
              <a:off x="5914445" y="5522180"/>
              <a:ext cx="57150" cy="476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5" name="Ellipse 24"/>
            <p:cNvSpPr/>
            <p:nvPr/>
          </p:nvSpPr>
          <p:spPr>
            <a:xfrm>
              <a:off x="6745357" y="6106602"/>
              <a:ext cx="57150" cy="476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26" name="Ellipse 25"/>
          <p:cNvSpPr/>
          <p:nvPr/>
        </p:nvSpPr>
        <p:spPr>
          <a:xfrm>
            <a:off x="866775" y="6096000"/>
            <a:ext cx="57150" cy="476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35" name="Groupe 34"/>
          <p:cNvGrpSpPr/>
          <p:nvPr/>
        </p:nvGrpSpPr>
        <p:grpSpPr>
          <a:xfrm>
            <a:off x="107950" y="5175250"/>
            <a:ext cx="1606550" cy="338554"/>
            <a:chOff x="107950" y="5175250"/>
            <a:chExt cx="1606550" cy="338554"/>
          </a:xfrm>
        </p:grpSpPr>
        <p:cxnSp>
          <p:nvCxnSpPr>
            <p:cNvPr id="30" name="Connecteur droit 29"/>
            <p:cNvCxnSpPr>
              <a:endCxn id="144" idx="2"/>
            </p:cNvCxnSpPr>
            <p:nvPr/>
          </p:nvCxnSpPr>
          <p:spPr>
            <a:xfrm>
              <a:off x="495300" y="5327650"/>
              <a:ext cx="1219200" cy="11113"/>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33" name="ZoneTexte 32"/>
            <p:cNvSpPr txBox="1"/>
            <p:nvPr/>
          </p:nvSpPr>
          <p:spPr>
            <a:xfrm>
              <a:off x="107950" y="5175250"/>
              <a:ext cx="393056" cy="338554"/>
            </a:xfrm>
            <a:prstGeom prst="rect">
              <a:avLst/>
            </a:prstGeom>
            <a:noFill/>
          </p:spPr>
          <p:txBody>
            <a:bodyPr wrap="none" rtlCol="0">
              <a:spAutoFit/>
            </a:bodyPr>
            <a:lstStyle/>
            <a:p>
              <a:r>
                <a:rPr lang="fr-FR" sz="1600" b="1" dirty="0" smtClean="0">
                  <a:solidFill>
                    <a:srgbClr val="FF0000"/>
                  </a:solidFill>
                </a:rPr>
                <a:t>14</a:t>
              </a:r>
              <a:endParaRPr lang="fr-FR" sz="1600" b="1" dirty="0">
                <a:solidFill>
                  <a:srgbClr val="FF0000"/>
                </a:solidFill>
              </a:endParaRPr>
            </a:p>
          </p:txBody>
        </p:sp>
      </p:grpSp>
      <p:grpSp>
        <p:nvGrpSpPr>
          <p:cNvPr id="36" name="Groupe 35"/>
          <p:cNvGrpSpPr/>
          <p:nvPr/>
        </p:nvGrpSpPr>
        <p:grpSpPr>
          <a:xfrm>
            <a:off x="1644650" y="5385594"/>
            <a:ext cx="190500" cy="1015206"/>
            <a:chOff x="1644650" y="5385594"/>
            <a:chExt cx="190500" cy="1015206"/>
          </a:xfrm>
        </p:grpSpPr>
        <p:cxnSp>
          <p:nvCxnSpPr>
            <p:cNvPr id="32" name="Connecteur droit 31"/>
            <p:cNvCxnSpPr/>
            <p:nvPr/>
          </p:nvCxnSpPr>
          <p:spPr>
            <a:xfrm rot="5400000" flipH="1" flipV="1">
              <a:off x="1371600" y="5759450"/>
              <a:ext cx="749300" cy="1588"/>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34" name="Ellipse 33"/>
            <p:cNvSpPr/>
            <p:nvPr/>
          </p:nvSpPr>
          <p:spPr>
            <a:xfrm>
              <a:off x="1644650" y="6203950"/>
              <a:ext cx="190500" cy="1968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39" name="Ellipse 38"/>
          <p:cNvSpPr/>
          <p:nvPr/>
        </p:nvSpPr>
        <p:spPr>
          <a:xfrm>
            <a:off x="793750" y="6210300"/>
            <a:ext cx="190500" cy="1968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1" name="Ellipse 40"/>
          <p:cNvSpPr/>
          <p:nvPr/>
        </p:nvSpPr>
        <p:spPr>
          <a:xfrm>
            <a:off x="260350" y="6019800"/>
            <a:ext cx="190500" cy="1968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3" name="Rectangle 93"/>
          <p:cNvSpPr>
            <a:spLocks noGrp="1" noChangeArrowheads="1"/>
          </p:cNvSpPr>
          <p:nvPr>
            <p:ph type="title"/>
          </p:nvPr>
        </p:nvSpPr>
        <p:spPr>
          <a:xfrm>
            <a:off x="468313" y="187289"/>
            <a:ext cx="2506241" cy="451692"/>
          </a:xfrm>
          <a:solidFill>
            <a:schemeClr val="bg1">
              <a:lumMod val="65000"/>
            </a:schemeClr>
          </a:solidFill>
          <a:ln/>
        </p:spPr>
        <p:txBody>
          <a:bodyPr>
            <a:noAutofit/>
          </a:bodyPr>
          <a:lstStyle/>
          <a:p>
            <a:pPr algn="l"/>
            <a:r>
              <a:rPr lang="fr-FR" sz="2800" b="1" dirty="0" smtClean="0">
                <a:solidFill>
                  <a:schemeClr val="bg1"/>
                </a:solidFill>
              </a:rPr>
              <a:t>5. Les </a:t>
            </a:r>
            <a:r>
              <a:rPr lang="fr-FR" sz="2800" b="1" dirty="0">
                <a:solidFill>
                  <a:schemeClr val="bg1"/>
                </a:solidFill>
              </a:rPr>
              <a:t>masques</a:t>
            </a:r>
          </a:p>
        </p:txBody>
      </p:sp>
      <p:sp>
        <p:nvSpPr>
          <p:cNvPr id="24" name="Rectangle 23"/>
          <p:cNvSpPr/>
          <p:nvPr/>
        </p:nvSpPr>
        <p:spPr>
          <a:xfrm>
            <a:off x="2996588" y="0"/>
            <a:ext cx="3205908" cy="8372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93"/>
          <p:cNvSpPr txBox="1">
            <a:spLocks noChangeArrowheads="1"/>
          </p:cNvSpPr>
          <p:nvPr/>
        </p:nvSpPr>
        <p:spPr>
          <a:xfrm>
            <a:off x="5062350" y="6511465"/>
            <a:ext cx="4257922" cy="291450"/>
          </a:xfrm>
          <a:prstGeom prst="rect">
            <a:avLst/>
          </a:prstGeom>
          <a:solidFill>
            <a:schemeClr val="bg1"/>
          </a:solidFill>
          <a:ln/>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1600" b="1" i="0" u="none" strike="noStrike" kern="1200" cap="none" spc="0" normalizeH="0" baseline="0" noProof="0" smtClean="0">
                <a:ln>
                  <a:noFill/>
                </a:ln>
                <a:solidFill>
                  <a:schemeClr val="accent1">
                    <a:lumMod val="50000"/>
                  </a:schemeClr>
                </a:solidFill>
                <a:effectLst/>
                <a:uLnTx/>
                <a:uFillTx/>
                <a:latin typeface="+mj-lt"/>
                <a:ea typeface="+mj-ea"/>
                <a:cs typeface="+mj-cs"/>
              </a:rPr>
              <a:t>Trajectoire du soleil (Perpignan, Latitude = 43°)</a:t>
            </a:r>
            <a:endParaRPr kumimoji="0" lang="fr-FR" sz="1600" b="1" i="0" u="none" strike="noStrike" kern="1200" cap="none" spc="0" normalizeH="0" baseline="0" noProof="0" dirty="0">
              <a:ln>
                <a:noFill/>
              </a:ln>
              <a:solidFill>
                <a:schemeClr val="accent1">
                  <a:lumMod val="50000"/>
                </a:schemeClr>
              </a:solidFill>
              <a:effectLst/>
              <a:uLnTx/>
              <a:uFillTx/>
              <a:latin typeface="+mj-lt"/>
              <a:ea typeface="+mj-ea"/>
              <a:cs typeface="+mj-cs"/>
            </a:endParaRPr>
          </a:p>
        </p:txBody>
      </p:sp>
      <p:sp>
        <p:nvSpPr>
          <p:cNvPr id="45" name="Rectangle 44"/>
          <p:cNvSpPr/>
          <p:nvPr/>
        </p:nvSpPr>
        <p:spPr>
          <a:xfrm>
            <a:off x="394930" y="608997"/>
            <a:ext cx="4335033" cy="369332"/>
          </a:xfrm>
          <a:prstGeom prst="rect">
            <a:avLst/>
          </a:prstGeom>
        </p:spPr>
        <p:txBody>
          <a:bodyPr wrap="none">
            <a:spAutoFit/>
          </a:bodyPr>
          <a:lstStyle/>
          <a:p>
            <a:pPr lvl="0"/>
            <a:r>
              <a:rPr lang="fr-FR" dirty="0" smtClean="0"/>
              <a:t>Donner la durée d’ensoleillement le 21 mars</a:t>
            </a:r>
            <a:endParaRPr lang="fr-FR" dirty="0"/>
          </a:p>
        </p:txBody>
      </p:sp>
      <p:pic>
        <p:nvPicPr>
          <p:cNvPr id="28" name="Picture 1"/>
          <p:cNvPicPr>
            <a:picLocks noChangeAspect="1" noChangeArrowheads="1"/>
          </p:cNvPicPr>
          <p:nvPr/>
        </p:nvPicPr>
        <p:blipFill>
          <a:blip r:embed="rId4"/>
          <a:srcRect/>
          <a:stretch>
            <a:fillRect/>
          </a:stretch>
        </p:blipFill>
        <p:spPr bwMode="auto">
          <a:xfrm>
            <a:off x="514350" y="1033450"/>
            <a:ext cx="5743575" cy="504825"/>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wipe(down)">
                                      <p:cBhvr>
                                        <p:cTn id="12" dur="5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ipe(down)">
                                      <p:cBhvr>
                                        <p:cTn id="21" dur="500"/>
                                        <p:tgtEl>
                                          <p:spTgt spid="36"/>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animBg="1"/>
      <p:bldP spid="26" grpId="0" animBg="1"/>
      <p:bldP spid="39" grpId="0" animBg="1"/>
      <p:bldP spid="4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 name="Picture 3"/>
          <p:cNvPicPr>
            <a:picLocks noChangeAspect="1" noChangeArrowheads="1"/>
          </p:cNvPicPr>
          <p:nvPr/>
        </p:nvPicPr>
        <p:blipFill>
          <a:blip r:embed="rId3"/>
          <a:srcRect/>
          <a:stretch>
            <a:fillRect/>
          </a:stretch>
        </p:blipFill>
        <p:spPr bwMode="auto">
          <a:xfrm>
            <a:off x="-117475" y="42863"/>
            <a:ext cx="9380538" cy="6770687"/>
          </a:xfrm>
          <a:prstGeom prst="rect">
            <a:avLst/>
          </a:prstGeom>
          <a:noFill/>
          <a:ln w="9525">
            <a:noFill/>
            <a:miter lim="800000"/>
            <a:headEnd/>
            <a:tailEnd/>
          </a:ln>
          <a:effectLst/>
        </p:spPr>
      </p:pic>
      <p:grpSp>
        <p:nvGrpSpPr>
          <p:cNvPr id="145" name="Groupe 144"/>
          <p:cNvGrpSpPr/>
          <p:nvPr/>
        </p:nvGrpSpPr>
        <p:grpSpPr>
          <a:xfrm>
            <a:off x="904876" y="4410074"/>
            <a:ext cx="5876924" cy="1714501"/>
            <a:chOff x="904876" y="4410074"/>
            <a:chExt cx="5876924" cy="1714501"/>
          </a:xfrm>
        </p:grpSpPr>
        <p:cxnSp>
          <p:nvCxnSpPr>
            <p:cNvPr id="111" name="Connecteur droit 110"/>
            <p:cNvCxnSpPr/>
            <p:nvPr/>
          </p:nvCxnSpPr>
          <p:spPr>
            <a:xfrm rot="5400000" flipH="1" flipV="1">
              <a:off x="2514601" y="4467226"/>
              <a:ext cx="552449" cy="43815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3" name="Connecteur droit 112"/>
            <p:cNvCxnSpPr/>
            <p:nvPr/>
          </p:nvCxnSpPr>
          <p:spPr>
            <a:xfrm>
              <a:off x="3000375" y="4410074"/>
              <a:ext cx="714375" cy="56197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5" name="Connecteur droit 114"/>
            <p:cNvCxnSpPr/>
            <p:nvPr/>
          </p:nvCxnSpPr>
          <p:spPr>
            <a:xfrm flipV="1">
              <a:off x="3714750" y="4591051"/>
              <a:ext cx="942975" cy="38099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7" name="Connecteur droit 116"/>
            <p:cNvCxnSpPr/>
            <p:nvPr/>
          </p:nvCxnSpPr>
          <p:spPr>
            <a:xfrm>
              <a:off x="4676776" y="4572001"/>
              <a:ext cx="828674" cy="40005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9" name="Connecteur droit 118"/>
            <p:cNvCxnSpPr/>
            <p:nvPr/>
          </p:nvCxnSpPr>
          <p:spPr>
            <a:xfrm rot="16200000" flipH="1">
              <a:off x="5457825" y="5076825"/>
              <a:ext cx="552450" cy="40005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1" name="Connecteur droit 120"/>
            <p:cNvCxnSpPr/>
            <p:nvPr/>
          </p:nvCxnSpPr>
          <p:spPr>
            <a:xfrm>
              <a:off x="5944394" y="5544344"/>
              <a:ext cx="837406" cy="58023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3" name="Connecteur droit 122"/>
            <p:cNvCxnSpPr/>
            <p:nvPr/>
          </p:nvCxnSpPr>
          <p:spPr>
            <a:xfrm rot="10800000" flipV="1">
              <a:off x="904876" y="5324475"/>
              <a:ext cx="847725" cy="77152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2" name="Connecteur droit 131"/>
            <p:cNvCxnSpPr/>
            <p:nvPr/>
          </p:nvCxnSpPr>
          <p:spPr>
            <a:xfrm flipV="1">
              <a:off x="1743075" y="4962525"/>
              <a:ext cx="828675" cy="36195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39" name="Forme libre 138"/>
          <p:cNvSpPr/>
          <p:nvPr/>
        </p:nvSpPr>
        <p:spPr>
          <a:xfrm>
            <a:off x="3067050" y="3459163"/>
            <a:ext cx="4095750" cy="2655887"/>
          </a:xfrm>
          <a:custGeom>
            <a:avLst/>
            <a:gdLst>
              <a:gd name="connsiteX0" fmla="*/ 0 w 4095750"/>
              <a:gd name="connsiteY0" fmla="*/ 960437 h 2655887"/>
              <a:gd name="connsiteX1" fmla="*/ 295275 w 4095750"/>
              <a:gd name="connsiteY1" fmla="*/ 627062 h 2655887"/>
              <a:gd name="connsiteX2" fmla="*/ 685800 w 4095750"/>
              <a:gd name="connsiteY2" fmla="*/ 293687 h 2655887"/>
              <a:gd name="connsiteX3" fmla="*/ 1019175 w 4095750"/>
              <a:gd name="connsiteY3" fmla="*/ 112712 h 2655887"/>
              <a:gd name="connsiteX4" fmla="*/ 1333500 w 4095750"/>
              <a:gd name="connsiteY4" fmla="*/ 17462 h 2655887"/>
              <a:gd name="connsiteX5" fmla="*/ 1638300 w 4095750"/>
              <a:gd name="connsiteY5" fmla="*/ 7937 h 2655887"/>
              <a:gd name="connsiteX6" fmla="*/ 1895475 w 4095750"/>
              <a:gd name="connsiteY6" fmla="*/ 36512 h 2655887"/>
              <a:gd name="connsiteX7" fmla="*/ 2286000 w 4095750"/>
              <a:gd name="connsiteY7" fmla="*/ 150812 h 2655887"/>
              <a:gd name="connsiteX8" fmla="*/ 2571750 w 4095750"/>
              <a:gd name="connsiteY8" fmla="*/ 312737 h 2655887"/>
              <a:gd name="connsiteX9" fmla="*/ 2867025 w 4095750"/>
              <a:gd name="connsiteY9" fmla="*/ 550862 h 2655887"/>
              <a:gd name="connsiteX10" fmla="*/ 3143250 w 4095750"/>
              <a:gd name="connsiteY10" fmla="*/ 874712 h 2655887"/>
              <a:gd name="connsiteX11" fmla="*/ 3390900 w 4095750"/>
              <a:gd name="connsiteY11" fmla="*/ 1236662 h 2655887"/>
              <a:gd name="connsiteX12" fmla="*/ 3638550 w 4095750"/>
              <a:gd name="connsiteY12" fmla="*/ 1684337 h 2655887"/>
              <a:gd name="connsiteX13" fmla="*/ 3829050 w 4095750"/>
              <a:gd name="connsiteY13" fmla="*/ 2055812 h 2655887"/>
              <a:gd name="connsiteX14" fmla="*/ 4010025 w 4095750"/>
              <a:gd name="connsiteY14" fmla="*/ 2436812 h 2655887"/>
              <a:gd name="connsiteX15" fmla="*/ 4095750 w 4095750"/>
              <a:gd name="connsiteY15" fmla="*/ 2655887 h 2655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95750" h="2655887">
                <a:moveTo>
                  <a:pt x="0" y="960437"/>
                </a:moveTo>
                <a:cubicBezTo>
                  <a:pt x="90487" y="849312"/>
                  <a:pt x="180975" y="738187"/>
                  <a:pt x="295275" y="627062"/>
                </a:cubicBezTo>
                <a:cubicBezTo>
                  <a:pt x="409575" y="515937"/>
                  <a:pt x="565150" y="379412"/>
                  <a:pt x="685800" y="293687"/>
                </a:cubicBezTo>
                <a:cubicBezTo>
                  <a:pt x="806450" y="207962"/>
                  <a:pt x="911225" y="158749"/>
                  <a:pt x="1019175" y="112712"/>
                </a:cubicBezTo>
                <a:cubicBezTo>
                  <a:pt x="1127125" y="66675"/>
                  <a:pt x="1230313" y="34924"/>
                  <a:pt x="1333500" y="17462"/>
                </a:cubicBezTo>
                <a:cubicBezTo>
                  <a:pt x="1436687" y="0"/>
                  <a:pt x="1544638" y="4762"/>
                  <a:pt x="1638300" y="7937"/>
                </a:cubicBezTo>
                <a:cubicBezTo>
                  <a:pt x="1731962" y="11112"/>
                  <a:pt x="1787525" y="12700"/>
                  <a:pt x="1895475" y="36512"/>
                </a:cubicBezTo>
                <a:cubicBezTo>
                  <a:pt x="2003425" y="60325"/>
                  <a:pt x="2173288" y="104775"/>
                  <a:pt x="2286000" y="150812"/>
                </a:cubicBezTo>
                <a:cubicBezTo>
                  <a:pt x="2398713" y="196850"/>
                  <a:pt x="2474913" y="246062"/>
                  <a:pt x="2571750" y="312737"/>
                </a:cubicBezTo>
                <a:cubicBezTo>
                  <a:pt x="2668588" y="379412"/>
                  <a:pt x="2771775" y="457200"/>
                  <a:pt x="2867025" y="550862"/>
                </a:cubicBezTo>
                <a:cubicBezTo>
                  <a:pt x="2962275" y="644524"/>
                  <a:pt x="3055938" y="760412"/>
                  <a:pt x="3143250" y="874712"/>
                </a:cubicBezTo>
                <a:cubicBezTo>
                  <a:pt x="3230562" y="989012"/>
                  <a:pt x="3308350" y="1101725"/>
                  <a:pt x="3390900" y="1236662"/>
                </a:cubicBezTo>
                <a:cubicBezTo>
                  <a:pt x="3473450" y="1371599"/>
                  <a:pt x="3565525" y="1547812"/>
                  <a:pt x="3638550" y="1684337"/>
                </a:cubicBezTo>
                <a:cubicBezTo>
                  <a:pt x="3711575" y="1820862"/>
                  <a:pt x="3767138" y="1930400"/>
                  <a:pt x="3829050" y="2055812"/>
                </a:cubicBezTo>
                <a:cubicBezTo>
                  <a:pt x="3890962" y="2181224"/>
                  <a:pt x="3965575" y="2336800"/>
                  <a:pt x="4010025" y="2436812"/>
                </a:cubicBezTo>
                <a:cubicBezTo>
                  <a:pt x="4054475" y="2536824"/>
                  <a:pt x="4075112" y="2596355"/>
                  <a:pt x="4095750" y="2655887"/>
                </a:cubicBezTo>
              </a:path>
            </a:pathLst>
          </a:custGeom>
          <a:ln w="57150">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140" name="ZoneTexte 139"/>
          <p:cNvSpPr txBox="1"/>
          <p:nvPr/>
        </p:nvSpPr>
        <p:spPr>
          <a:xfrm>
            <a:off x="5659507" y="3138363"/>
            <a:ext cx="2942793" cy="369332"/>
          </a:xfrm>
          <a:prstGeom prst="rect">
            <a:avLst/>
          </a:prstGeom>
          <a:solidFill>
            <a:schemeClr val="bg1"/>
          </a:solidFill>
          <a:ln w="28575">
            <a:solidFill>
              <a:srgbClr val="00B050"/>
            </a:solidFill>
          </a:ln>
        </p:spPr>
        <p:txBody>
          <a:bodyPr wrap="none" rtlCol="0">
            <a:spAutoFit/>
          </a:bodyPr>
          <a:lstStyle/>
          <a:p>
            <a:r>
              <a:rPr lang="fr-FR" dirty="0" smtClean="0"/>
              <a:t>Durée d’ensoleillement de 9h</a:t>
            </a:r>
            <a:endParaRPr lang="fr-FR" dirty="0"/>
          </a:p>
        </p:txBody>
      </p:sp>
      <p:grpSp>
        <p:nvGrpSpPr>
          <p:cNvPr id="180" name="Groupe 179"/>
          <p:cNvGrpSpPr/>
          <p:nvPr/>
        </p:nvGrpSpPr>
        <p:grpSpPr>
          <a:xfrm>
            <a:off x="2057400" y="3105150"/>
            <a:ext cx="1059511" cy="1252165"/>
            <a:chOff x="2057400" y="3105150"/>
            <a:chExt cx="1059511" cy="1252165"/>
          </a:xfrm>
        </p:grpSpPr>
        <p:sp>
          <p:nvSpPr>
            <p:cNvPr id="141" name="Ellipse 140"/>
            <p:cNvSpPr/>
            <p:nvPr/>
          </p:nvSpPr>
          <p:spPr>
            <a:xfrm>
              <a:off x="2057400" y="3105150"/>
              <a:ext cx="619125" cy="428625"/>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46" name="Forme libre 145"/>
            <p:cNvSpPr/>
            <p:nvPr/>
          </p:nvSpPr>
          <p:spPr>
            <a:xfrm>
              <a:off x="2608028" y="3466769"/>
              <a:ext cx="508883" cy="890546"/>
            </a:xfrm>
            <a:custGeom>
              <a:avLst/>
              <a:gdLst>
                <a:gd name="connsiteX0" fmla="*/ 0 w 508883"/>
                <a:gd name="connsiteY0" fmla="*/ 0 h 890546"/>
                <a:gd name="connsiteX1" fmla="*/ 246490 w 508883"/>
                <a:gd name="connsiteY1" fmla="*/ 373711 h 890546"/>
                <a:gd name="connsiteX2" fmla="*/ 508883 w 508883"/>
                <a:gd name="connsiteY2" fmla="*/ 890546 h 890546"/>
              </a:gdLst>
              <a:ahLst/>
              <a:cxnLst>
                <a:cxn ang="0">
                  <a:pos x="connsiteX0" y="connsiteY0"/>
                </a:cxn>
                <a:cxn ang="0">
                  <a:pos x="connsiteX1" y="connsiteY1"/>
                </a:cxn>
                <a:cxn ang="0">
                  <a:pos x="connsiteX2" y="connsiteY2"/>
                </a:cxn>
              </a:cxnLst>
              <a:rect l="l" t="t" r="r" b="b"/>
              <a:pathLst>
                <a:path w="508883" h="890546">
                  <a:moveTo>
                    <a:pt x="0" y="0"/>
                  </a:moveTo>
                  <a:cubicBezTo>
                    <a:pt x="80838" y="112643"/>
                    <a:pt x="161676" y="225287"/>
                    <a:pt x="246490" y="373711"/>
                  </a:cubicBezTo>
                  <a:cubicBezTo>
                    <a:pt x="331304" y="522135"/>
                    <a:pt x="420093" y="706340"/>
                    <a:pt x="508883" y="890546"/>
                  </a:cubicBez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grpSp>
      <p:grpSp>
        <p:nvGrpSpPr>
          <p:cNvPr id="181" name="Groupe 180"/>
          <p:cNvGrpSpPr/>
          <p:nvPr/>
        </p:nvGrpSpPr>
        <p:grpSpPr>
          <a:xfrm>
            <a:off x="7195930" y="4914900"/>
            <a:ext cx="976520" cy="1207604"/>
            <a:chOff x="7195930" y="4914900"/>
            <a:chExt cx="976520" cy="1207604"/>
          </a:xfrm>
        </p:grpSpPr>
        <p:sp>
          <p:nvSpPr>
            <p:cNvPr id="142" name="Ellipse 141"/>
            <p:cNvSpPr/>
            <p:nvPr/>
          </p:nvSpPr>
          <p:spPr>
            <a:xfrm>
              <a:off x="7553325" y="4914900"/>
              <a:ext cx="619125" cy="428625"/>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48" name="Forme libre 147"/>
            <p:cNvSpPr/>
            <p:nvPr/>
          </p:nvSpPr>
          <p:spPr>
            <a:xfrm>
              <a:off x="7195930" y="5295569"/>
              <a:ext cx="445273" cy="826935"/>
            </a:xfrm>
            <a:custGeom>
              <a:avLst/>
              <a:gdLst>
                <a:gd name="connsiteX0" fmla="*/ 0 w 445273"/>
                <a:gd name="connsiteY0" fmla="*/ 826935 h 826935"/>
                <a:gd name="connsiteX1" fmla="*/ 190832 w 445273"/>
                <a:gd name="connsiteY1" fmla="*/ 469127 h 826935"/>
                <a:gd name="connsiteX2" fmla="*/ 445273 w 445273"/>
                <a:gd name="connsiteY2" fmla="*/ 0 h 826935"/>
              </a:gdLst>
              <a:ahLst/>
              <a:cxnLst>
                <a:cxn ang="0">
                  <a:pos x="connsiteX0" y="connsiteY0"/>
                </a:cxn>
                <a:cxn ang="0">
                  <a:pos x="connsiteX1" y="connsiteY1"/>
                </a:cxn>
                <a:cxn ang="0">
                  <a:pos x="connsiteX2" y="connsiteY2"/>
                </a:cxn>
              </a:cxnLst>
              <a:rect l="l" t="t" r="r" b="b"/>
              <a:pathLst>
                <a:path w="445273" h="826935">
                  <a:moveTo>
                    <a:pt x="0" y="826935"/>
                  </a:moveTo>
                  <a:cubicBezTo>
                    <a:pt x="58310" y="716942"/>
                    <a:pt x="116620" y="606949"/>
                    <a:pt x="190832" y="469127"/>
                  </a:cubicBezTo>
                  <a:cubicBezTo>
                    <a:pt x="265044" y="331305"/>
                    <a:pt x="355158" y="165652"/>
                    <a:pt x="445273" y="0"/>
                  </a:cubicBez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grpSp>
      <p:sp>
        <p:nvSpPr>
          <p:cNvPr id="149" name="ZoneTexte 148"/>
          <p:cNvSpPr txBox="1"/>
          <p:nvPr/>
        </p:nvSpPr>
        <p:spPr>
          <a:xfrm>
            <a:off x="1661326" y="2296850"/>
            <a:ext cx="2013436" cy="369332"/>
          </a:xfrm>
          <a:prstGeom prst="rect">
            <a:avLst/>
          </a:prstGeom>
          <a:solidFill>
            <a:schemeClr val="bg1"/>
          </a:solidFill>
          <a:ln w="28575">
            <a:solidFill>
              <a:srgbClr val="FFFF00"/>
            </a:solidFill>
          </a:ln>
        </p:spPr>
        <p:txBody>
          <a:bodyPr wrap="none" rtlCol="0">
            <a:spAutoFit/>
          </a:bodyPr>
          <a:lstStyle/>
          <a:p>
            <a:r>
              <a:rPr lang="fr-FR" dirty="0" smtClean="0"/>
              <a:t>Trajectoire du soleil</a:t>
            </a:r>
            <a:endParaRPr lang="fr-FR" dirty="0"/>
          </a:p>
        </p:txBody>
      </p:sp>
      <p:sp>
        <p:nvSpPr>
          <p:cNvPr id="170" name="Ellipse 169"/>
          <p:cNvSpPr/>
          <p:nvPr/>
        </p:nvSpPr>
        <p:spPr>
          <a:xfrm>
            <a:off x="1714500" y="5314950"/>
            <a:ext cx="57150" cy="476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171" name="Groupe 170"/>
          <p:cNvGrpSpPr/>
          <p:nvPr/>
        </p:nvGrpSpPr>
        <p:grpSpPr>
          <a:xfrm>
            <a:off x="2537709" y="4375868"/>
            <a:ext cx="4264798" cy="1778359"/>
            <a:chOff x="2537709" y="4375868"/>
            <a:chExt cx="4264798" cy="1778359"/>
          </a:xfrm>
        </p:grpSpPr>
        <p:sp>
          <p:nvSpPr>
            <p:cNvPr id="172" name="Ellipse 171"/>
            <p:cNvSpPr/>
            <p:nvPr/>
          </p:nvSpPr>
          <p:spPr>
            <a:xfrm>
              <a:off x="2963186" y="4375868"/>
              <a:ext cx="57150" cy="476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73" name="Ellipse 172"/>
            <p:cNvSpPr/>
            <p:nvPr/>
          </p:nvSpPr>
          <p:spPr>
            <a:xfrm>
              <a:off x="2537709" y="4935275"/>
              <a:ext cx="57150" cy="476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74" name="Ellipse 173"/>
            <p:cNvSpPr/>
            <p:nvPr/>
          </p:nvSpPr>
          <p:spPr>
            <a:xfrm>
              <a:off x="3696032" y="4949687"/>
              <a:ext cx="57150" cy="476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75" name="Ellipse 174"/>
            <p:cNvSpPr/>
            <p:nvPr/>
          </p:nvSpPr>
          <p:spPr>
            <a:xfrm>
              <a:off x="4648863" y="4574651"/>
              <a:ext cx="57150" cy="476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76" name="Ellipse 175"/>
            <p:cNvSpPr/>
            <p:nvPr/>
          </p:nvSpPr>
          <p:spPr>
            <a:xfrm>
              <a:off x="5483749" y="4948362"/>
              <a:ext cx="57150" cy="476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77" name="Ellipse 176"/>
            <p:cNvSpPr/>
            <p:nvPr/>
          </p:nvSpPr>
          <p:spPr>
            <a:xfrm>
              <a:off x="5914445" y="5522180"/>
              <a:ext cx="57150" cy="476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78" name="Ellipse 177"/>
            <p:cNvSpPr/>
            <p:nvPr/>
          </p:nvSpPr>
          <p:spPr>
            <a:xfrm>
              <a:off x="6745357" y="6106602"/>
              <a:ext cx="57150" cy="476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179" name="Ellipse 178"/>
          <p:cNvSpPr/>
          <p:nvPr/>
        </p:nvSpPr>
        <p:spPr>
          <a:xfrm>
            <a:off x="866775" y="6096000"/>
            <a:ext cx="57150" cy="476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3" name="Ellipse 32"/>
          <p:cNvSpPr/>
          <p:nvPr/>
        </p:nvSpPr>
        <p:spPr>
          <a:xfrm>
            <a:off x="4175392" y="3106921"/>
            <a:ext cx="571504" cy="357190"/>
          </a:xfrm>
          <a:prstGeom prst="ellipse">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4" name="Rectangle 93"/>
          <p:cNvSpPr>
            <a:spLocks noGrp="1" noChangeArrowheads="1"/>
          </p:cNvSpPr>
          <p:nvPr>
            <p:ph type="title"/>
          </p:nvPr>
        </p:nvSpPr>
        <p:spPr>
          <a:xfrm>
            <a:off x="468313" y="187289"/>
            <a:ext cx="2506241" cy="451692"/>
          </a:xfrm>
          <a:solidFill>
            <a:schemeClr val="bg1">
              <a:lumMod val="65000"/>
            </a:schemeClr>
          </a:solidFill>
          <a:ln/>
        </p:spPr>
        <p:txBody>
          <a:bodyPr>
            <a:noAutofit/>
          </a:bodyPr>
          <a:lstStyle/>
          <a:p>
            <a:pPr algn="l"/>
            <a:r>
              <a:rPr lang="fr-FR" sz="2800" b="1" dirty="0" smtClean="0">
                <a:solidFill>
                  <a:schemeClr val="bg1"/>
                </a:solidFill>
              </a:rPr>
              <a:t>5. Les </a:t>
            </a:r>
            <a:r>
              <a:rPr lang="fr-FR" sz="2800" b="1" dirty="0">
                <a:solidFill>
                  <a:schemeClr val="bg1"/>
                </a:solidFill>
              </a:rPr>
              <a:t>masques</a:t>
            </a:r>
          </a:p>
        </p:txBody>
      </p:sp>
      <p:sp>
        <p:nvSpPr>
          <p:cNvPr id="35" name="Rectangle 34"/>
          <p:cNvSpPr/>
          <p:nvPr/>
        </p:nvSpPr>
        <p:spPr>
          <a:xfrm>
            <a:off x="2996588" y="0"/>
            <a:ext cx="3205908" cy="8372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ectangle 93"/>
          <p:cNvSpPr txBox="1">
            <a:spLocks noChangeArrowheads="1"/>
          </p:cNvSpPr>
          <p:nvPr/>
        </p:nvSpPr>
        <p:spPr>
          <a:xfrm>
            <a:off x="5062350" y="6511465"/>
            <a:ext cx="4257922" cy="291450"/>
          </a:xfrm>
          <a:prstGeom prst="rect">
            <a:avLst/>
          </a:prstGeom>
          <a:solidFill>
            <a:schemeClr val="bg1"/>
          </a:solidFill>
          <a:ln/>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1600" b="1" i="0" u="none" strike="noStrike" kern="1200" cap="none" spc="0" normalizeH="0" baseline="0" noProof="0" smtClean="0">
                <a:ln>
                  <a:noFill/>
                </a:ln>
                <a:solidFill>
                  <a:schemeClr val="accent1">
                    <a:lumMod val="50000"/>
                  </a:schemeClr>
                </a:solidFill>
                <a:effectLst/>
                <a:uLnTx/>
                <a:uFillTx/>
                <a:latin typeface="+mj-lt"/>
                <a:ea typeface="+mj-ea"/>
                <a:cs typeface="+mj-cs"/>
              </a:rPr>
              <a:t>Trajectoire du soleil (Perpignan, Latitude = 43°)</a:t>
            </a:r>
            <a:endParaRPr kumimoji="0" lang="fr-FR" sz="1600" b="1" i="0" u="none" strike="noStrike" kern="1200" cap="none" spc="0" normalizeH="0" baseline="0" noProof="0" dirty="0">
              <a:ln>
                <a:noFill/>
              </a:ln>
              <a:solidFill>
                <a:schemeClr val="accent1">
                  <a:lumMod val="50000"/>
                </a:schemeClr>
              </a:solidFill>
              <a:effectLst/>
              <a:uLnTx/>
              <a:uFillTx/>
              <a:latin typeface="+mj-lt"/>
              <a:ea typeface="+mj-ea"/>
              <a:cs typeface="+mj-cs"/>
            </a:endParaRPr>
          </a:p>
        </p:txBody>
      </p:sp>
      <p:sp>
        <p:nvSpPr>
          <p:cNvPr id="37" name="Rectangle 36"/>
          <p:cNvSpPr/>
          <p:nvPr/>
        </p:nvSpPr>
        <p:spPr>
          <a:xfrm>
            <a:off x="394930" y="608997"/>
            <a:ext cx="4335033" cy="369332"/>
          </a:xfrm>
          <a:prstGeom prst="rect">
            <a:avLst/>
          </a:prstGeom>
        </p:spPr>
        <p:txBody>
          <a:bodyPr wrap="none">
            <a:spAutoFit/>
          </a:bodyPr>
          <a:lstStyle/>
          <a:p>
            <a:pPr lvl="0"/>
            <a:r>
              <a:rPr lang="fr-FR" dirty="0" smtClean="0"/>
              <a:t>Donner la durée d’ensoleillement le 21 mars</a:t>
            </a:r>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5"/>
                                        </p:tgtEl>
                                        <p:attrNameLst>
                                          <p:attrName>style.visibility</p:attrName>
                                        </p:attrNameLst>
                                      </p:cBhvr>
                                      <p:to>
                                        <p:strVal val="visible"/>
                                      </p:to>
                                    </p:set>
                                    <p:animEffect transition="in" filter="wipe(left)">
                                      <p:cBhvr>
                                        <p:cTn id="7" dur="2000"/>
                                        <p:tgtEl>
                                          <p:spTgt spid="1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1"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down)">
                                      <p:cBhvr>
                                        <p:cTn id="12" dur="500"/>
                                        <p:tgtEl>
                                          <p:spTgt spid="33"/>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39"/>
                                        </p:tgtEl>
                                        <p:attrNameLst>
                                          <p:attrName>style.visibility</p:attrName>
                                        </p:attrNameLst>
                                      </p:cBhvr>
                                      <p:to>
                                        <p:strVal val="visible"/>
                                      </p:to>
                                    </p:set>
                                    <p:animEffect transition="in" filter="wipe(left)">
                                      <p:cBhvr>
                                        <p:cTn id="16" dur="500"/>
                                        <p:tgtEl>
                                          <p:spTgt spid="139"/>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49"/>
                                        </p:tgtEl>
                                        <p:attrNameLst>
                                          <p:attrName>style.visibility</p:attrName>
                                        </p:attrNameLst>
                                      </p:cBhvr>
                                      <p:to>
                                        <p:strVal val="visible"/>
                                      </p:to>
                                    </p:set>
                                    <p:animEffect transition="in" filter="wipe(left)">
                                      <p:cBhvr>
                                        <p:cTn id="19" dur="500"/>
                                        <p:tgtEl>
                                          <p:spTgt spid="149"/>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180"/>
                                        </p:tgtEl>
                                        <p:attrNameLst>
                                          <p:attrName>style.visibility</p:attrName>
                                        </p:attrNameLst>
                                      </p:cBhvr>
                                      <p:to>
                                        <p:strVal val="visible"/>
                                      </p:to>
                                    </p:set>
                                    <p:animEffect transition="in" filter="wipe(down)">
                                      <p:cBhvr>
                                        <p:cTn id="24" dur="500"/>
                                        <p:tgtEl>
                                          <p:spTgt spid="180"/>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181"/>
                                        </p:tgtEl>
                                        <p:attrNameLst>
                                          <p:attrName>style.visibility</p:attrName>
                                        </p:attrNameLst>
                                      </p:cBhvr>
                                      <p:to>
                                        <p:strVal val="visible"/>
                                      </p:to>
                                    </p:set>
                                    <p:animEffect transition="in" filter="wipe(down)">
                                      <p:cBhvr>
                                        <p:cTn id="29" dur="500"/>
                                        <p:tgtEl>
                                          <p:spTgt spid="181"/>
                                        </p:tgtEl>
                                      </p:cBhvr>
                                    </p:animEffect>
                                  </p:childTnLst>
                                </p:cTn>
                              </p:par>
                            </p:childTnLst>
                          </p:cTn>
                        </p:par>
                        <p:par>
                          <p:cTn id="30" fill="hold">
                            <p:stCondLst>
                              <p:cond delay="500"/>
                            </p:stCondLst>
                            <p:childTnLst>
                              <p:par>
                                <p:cTn id="31" presetID="22" presetClass="entr" presetSubtype="8" fill="hold" grpId="0" nodeType="afterEffect">
                                  <p:stCondLst>
                                    <p:cond delay="0"/>
                                  </p:stCondLst>
                                  <p:childTnLst>
                                    <p:set>
                                      <p:cBhvr>
                                        <p:cTn id="32" dur="1" fill="hold">
                                          <p:stCondLst>
                                            <p:cond delay="0"/>
                                          </p:stCondLst>
                                        </p:cTn>
                                        <p:tgtEl>
                                          <p:spTgt spid="140"/>
                                        </p:tgtEl>
                                        <p:attrNameLst>
                                          <p:attrName>style.visibility</p:attrName>
                                        </p:attrNameLst>
                                      </p:cBhvr>
                                      <p:to>
                                        <p:strVal val="visible"/>
                                      </p:to>
                                    </p:set>
                                    <p:animEffect transition="in" filter="wipe(left)">
                                      <p:cBhvr>
                                        <p:cTn id="33"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 grpId="0" animBg="1"/>
      <p:bldP spid="140" grpId="0" animBg="1"/>
      <p:bldP spid="149" grpId="0" animBg="1"/>
      <p:bldP spid="33"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p:cNvGrpSpPr/>
          <p:nvPr/>
        </p:nvGrpSpPr>
        <p:grpSpPr>
          <a:xfrm>
            <a:off x="10887" y="120650"/>
            <a:ext cx="9144000" cy="6737350"/>
            <a:chOff x="10887" y="120650"/>
            <a:chExt cx="9144000" cy="6737350"/>
          </a:xfrm>
        </p:grpSpPr>
        <p:grpSp>
          <p:nvGrpSpPr>
            <p:cNvPr id="5" name="Group 20"/>
            <p:cNvGrpSpPr>
              <a:grpSpLocks/>
            </p:cNvGrpSpPr>
            <p:nvPr/>
          </p:nvGrpSpPr>
          <p:grpSpPr bwMode="auto">
            <a:xfrm>
              <a:off x="3762374" y="533400"/>
              <a:ext cx="4772027" cy="5064126"/>
              <a:chOff x="2370" y="336"/>
              <a:chExt cx="3006" cy="3190"/>
            </a:xfrm>
          </p:grpSpPr>
          <p:sp>
            <p:nvSpPr>
              <p:cNvPr id="11"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12"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13"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14"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15"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16" name="Group 26"/>
              <p:cNvGrpSpPr>
                <a:grpSpLocks/>
              </p:cNvGrpSpPr>
              <p:nvPr/>
            </p:nvGrpSpPr>
            <p:grpSpPr bwMode="auto">
              <a:xfrm>
                <a:off x="4005" y="1289"/>
                <a:ext cx="402" cy="1200"/>
                <a:chOff x="4005" y="1289"/>
                <a:chExt cx="402" cy="1200"/>
              </a:xfrm>
            </p:grpSpPr>
            <p:sp>
              <p:nvSpPr>
                <p:cNvPr id="18"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19"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20"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21"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17"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6"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7" name="Connecteur droit 6"/>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8"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9"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10" name="Connecteur droit 9"/>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22" name="Rectangle 21"/>
          <p:cNvSpPr/>
          <p:nvPr/>
        </p:nvSpPr>
        <p:spPr>
          <a:xfrm>
            <a:off x="185030" y="247746"/>
            <a:ext cx="6286465" cy="523220"/>
          </a:xfrm>
          <a:prstGeom prst="rect">
            <a:avLst/>
          </a:prstGeom>
          <a:solidFill>
            <a:schemeClr val="bg1">
              <a:lumMod val="65000"/>
            </a:schemeClr>
          </a:solidFill>
        </p:spPr>
        <p:txBody>
          <a:bodyPr wrap="none">
            <a:spAutoFit/>
          </a:bodyPr>
          <a:lstStyle/>
          <a:p>
            <a:pPr>
              <a:buFontTx/>
              <a:buNone/>
            </a:pPr>
            <a:r>
              <a:rPr lang="fr-FR" sz="2800" b="1" dirty="0" smtClean="0">
                <a:solidFill>
                  <a:schemeClr val="bg1"/>
                </a:solidFill>
              </a:rPr>
              <a:t>6. Orientation et inclinaison des capteurs</a:t>
            </a:r>
            <a:endParaRPr lang="fr-FR" sz="2800" b="1" dirty="0">
              <a:solidFill>
                <a:schemeClr val="bg1"/>
              </a:solidFill>
            </a:endParaRPr>
          </a:p>
        </p:txBody>
      </p:sp>
      <p:pic>
        <p:nvPicPr>
          <p:cNvPr id="26" name="Picture 8" descr="France10"/>
          <p:cNvPicPr>
            <a:picLocks noChangeAspect="1" noChangeArrowheads="1"/>
          </p:cNvPicPr>
          <p:nvPr/>
        </p:nvPicPr>
        <p:blipFill>
          <a:blip r:embed="rId4"/>
          <a:srcRect/>
          <a:stretch>
            <a:fillRect/>
          </a:stretch>
        </p:blipFill>
        <p:spPr bwMode="auto">
          <a:xfrm>
            <a:off x="5333408" y="1206750"/>
            <a:ext cx="3446462" cy="2247900"/>
          </a:xfrm>
          <a:prstGeom prst="rect">
            <a:avLst/>
          </a:prstGeom>
          <a:noFill/>
        </p:spPr>
      </p:pic>
      <p:pic>
        <p:nvPicPr>
          <p:cNvPr id="27" name="Picture 4" descr="capteur surimposé"/>
          <p:cNvPicPr>
            <a:picLocks noChangeAspect="1" noChangeArrowheads="1"/>
          </p:cNvPicPr>
          <p:nvPr/>
        </p:nvPicPr>
        <p:blipFill>
          <a:blip r:embed="rId5"/>
          <a:srcRect/>
          <a:stretch>
            <a:fillRect/>
          </a:stretch>
        </p:blipFill>
        <p:spPr bwMode="auto">
          <a:xfrm>
            <a:off x="4566664" y="3578570"/>
            <a:ext cx="4267200" cy="2851150"/>
          </a:xfrm>
          <a:prstGeom prst="rect">
            <a:avLst/>
          </a:prstGeom>
          <a:noFill/>
        </p:spPr>
      </p:pic>
      <p:grpSp>
        <p:nvGrpSpPr>
          <p:cNvPr id="28" name="Groupe 27"/>
          <p:cNvGrpSpPr/>
          <p:nvPr/>
        </p:nvGrpSpPr>
        <p:grpSpPr>
          <a:xfrm>
            <a:off x="227838" y="1569914"/>
            <a:ext cx="3857598" cy="830997"/>
            <a:chOff x="227838" y="1569914"/>
            <a:chExt cx="3857598" cy="830997"/>
          </a:xfrm>
        </p:grpSpPr>
        <p:sp>
          <p:nvSpPr>
            <p:cNvPr id="29" name="Rectangle 28"/>
            <p:cNvSpPr/>
            <p:nvPr/>
          </p:nvSpPr>
          <p:spPr>
            <a:xfrm>
              <a:off x="594416" y="1569914"/>
              <a:ext cx="3491020" cy="830997"/>
            </a:xfrm>
            <a:prstGeom prst="rect">
              <a:avLst/>
            </a:prstGeom>
          </p:spPr>
          <p:txBody>
            <a:bodyPr wrap="none">
              <a:spAutoFit/>
            </a:bodyPr>
            <a:lstStyle/>
            <a:p>
              <a:r>
                <a:rPr lang="fr-FR" sz="2400" dirty="0" smtClean="0">
                  <a:solidFill>
                    <a:schemeClr val="tx2">
                      <a:lumMod val="75000"/>
                    </a:schemeClr>
                  </a:solidFill>
                </a:rPr>
                <a:t>Orientation et localisation </a:t>
              </a:r>
            </a:p>
            <a:p>
              <a:r>
                <a:rPr lang="fr-FR" sz="2400" dirty="0" smtClean="0">
                  <a:solidFill>
                    <a:schemeClr val="tx2">
                      <a:lumMod val="75000"/>
                    </a:schemeClr>
                  </a:solidFill>
                </a:rPr>
                <a:t>du bâtiment</a:t>
              </a:r>
            </a:p>
          </p:txBody>
        </p:sp>
        <p:pic>
          <p:nvPicPr>
            <p:cNvPr id="30" name="Picture 17"/>
            <p:cNvPicPr>
              <a:picLocks noChangeAspect="1" noChangeArrowheads="1"/>
            </p:cNvPicPr>
            <p:nvPr/>
          </p:nvPicPr>
          <p:blipFill>
            <a:blip r:embed="rId6" cstate="screen"/>
            <a:srcRect/>
            <a:stretch>
              <a:fillRect/>
            </a:stretch>
          </p:blipFill>
          <p:spPr bwMode="auto">
            <a:xfrm>
              <a:off x="227838" y="1679302"/>
              <a:ext cx="369887" cy="242888"/>
            </a:xfrm>
            <a:prstGeom prst="rect">
              <a:avLst/>
            </a:prstGeom>
            <a:noFill/>
            <a:ln w="9525">
              <a:noFill/>
              <a:round/>
              <a:headEnd/>
              <a:tailEnd/>
            </a:ln>
            <a:effectLst/>
          </p:spPr>
        </p:pic>
      </p:grpSp>
      <p:grpSp>
        <p:nvGrpSpPr>
          <p:cNvPr id="31" name="Groupe 30"/>
          <p:cNvGrpSpPr/>
          <p:nvPr/>
        </p:nvGrpSpPr>
        <p:grpSpPr>
          <a:xfrm>
            <a:off x="227838" y="2701388"/>
            <a:ext cx="3045718" cy="461665"/>
            <a:chOff x="227838" y="2306183"/>
            <a:chExt cx="3045718" cy="461665"/>
          </a:xfrm>
        </p:grpSpPr>
        <p:pic>
          <p:nvPicPr>
            <p:cNvPr id="32" name="Picture 17"/>
            <p:cNvPicPr>
              <a:picLocks noChangeAspect="1" noChangeArrowheads="1"/>
            </p:cNvPicPr>
            <p:nvPr/>
          </p:nvPicPr>
          <p:blipFill>
            <a:blip r:embed="rId6" cstate="screen"/>
            <a:srcRect/>
            <a:stretch>
              <a:fillRect/>
            </a:stretch>
          </p:blipFill>
          <p:spPr bwMode="auto">
            <a:xfrm>
              <a:off x="227838" y="2415571"/>
              <a:ext cx="369887" cy="242888"/>
            </a:xfrm>
            <a:prstGeom prst="rect">
              <a:avLst/>
            </a:prstGeom>
            <a:noFill/>
            <a:ln w="9525">
              <a:noFill/>
              <a:round/>
              <a:headEnd/>
              <a:tailEnd/>
            </a:ln>
            <a:effectLst/>
          </p:spPr>
        </p:pic>
        <p:sp>
          <p:nvSpPr>
            <p:cNvPr id="33" name="Rectangle 32"/>
            <p:cNvSpPr/>
            <p:nvPr/>
          </p:nvSpPr>
          <p:spPr>
            <a:xfrm>
              <a:off x="589488" y="2306183"/>
              <a:ext cx="2684068" cy="461665"/>
            </a:xfrm>
            <a:prstGeom prst="rect">
              <a:avLst/>
            </a:prstGeom>
          </p:spPr>
          <p:txBody>
            <a:bodyPr wrap="none">
              <a:spAutoFit/>
            </a:bodyPr>
            <a:lstStyle/>
            <a:p>
              <a:r>
                <a:rPr lang="fr-FR" sz="2400" dirty="0" smtClean="0">
                  <a:solidFill>
                    <a:schemeClr val="tx2">
                      <a:lumMod val="75000"/>
                    </a:schemeClr>
                  </a:solidFill>
                </a:rPr>
                <a:t>Critères esthétiques</a:t>
              </a:r>
            </a:p>
          </p:txBody>
        </p:sp>
      </p:grpSp>
      <p:grpSp>
        <p:nvGrpSpPr>
          <p:cNvPr id="34" name="Groupe 33"/>
          <p:cNvGrpSpPr/>
          <p:nvPr/>
        </p:nvGrpSpPr>
        <p:grpSpPr>
          <a:xfrm>
            <a:off x="227838" y="3463529"/>
            <a:ext cx="4930054" cy="461665"/>
            <a:chOff x="227838" y="3177087"/>
            <a:chExt cx="4930054" cy="461665"/>
          </a:xfrm>
        </p:grpSpPr>
        <p:pic>
          <p:nvPicPr>
            <p:cNvPr id="35" name="Picture 17"/>
            <p:cNvPicPr>
              <a:picLocks noChangeAspect="1" noChangeArrowheads="1"/>
            </p:cNvPicPr>
            <p:nvPr/>
          </p:nvPicPr>
          <p:blipFill>
            <a:blip r:embed="rId6" cstate="screen"/>
            <a:srcRect/>
            <a:stretch>
              <a:fillRect/>
            </a:stretch>
          </p:blipFill>
          <p:spPr bwMode="auto">
            <a:xfrm>
              <a:off x="227838" y="3291320"/>
              <a:ext cx="369887" cy="242888"/>
            </a:xfrm>
            <a:prstGeom prst="rect">
              <a:avLst/>
            </a:prstGeom>
            <a:noFill/>
            <a:ln w="9525">
              <a:noFill/>
              <a:round/>
              <a:headEnd/>
              <a:tailEnd/>
            </a:ln>
            <a:effectLst/>
          </p:spPr>
        </p:pic>
        <p:sp>
          <p:nvSpPr>
            <p:cNvPr id="36" name="Rectangle 35"/>
            <p:cNvSpPr/>
            <p:nvPr/>
          </p:nvSpPr>
          <p:spPr>
            <a:xfrm>
              <a:off x="585892" y="3177087"/>
              <a:ext cx="4572000" cy="461665"/>
            </a:xfrm>
            <a:prstGeom prst="rect">
              <a:avLst/>
            </a:prstGeom>
          </p:spPr>
          <p:txBody>
            <a:bodyPr>
              <a:spAutoFit/>
            </a:bodyPr>
            <a:lstStyle/>
            <a:p>
              <a:r>
                <a:rPr lang="fr-FR" sz="2400" dirty="0" smtClean="0">
                  <a:solidFill>
                    <a:schemeClr val="tx2">
                      <a:lumMod val="75000"/>
                    </a:schemeClr>
                  </a:solidFill>
                </a:rPr>
                <a:t>Type de système CESI ou SSC</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left)">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left)">
                                      <p:cBhvr>
                                        <p:cTn id="1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e 7"/>
          <p:cNvGrpSpPr/>
          <p:nvPr/>
        </p:nvGrpSpPr>
        <p:grpSpPr>
          <a:xfrm>
            <a:off x="10887" y="120650"/>
            <a:ext cx="9144000" cy="6737350"/>
            <a:chOff x="10887" y="120650"/>
            <a:chExt cx="9144000" cy="6737350"/>
          </a:xfrm>
        </p:grpSpPr>
        <p:grpSp>
          <p:nvGrpSpPr>
            <p:cNvPr id="9" name="Group 20"/>
            <p:cNvGrpSpPr>
              <a:grpSpLocks/>
            </p:cNvGrpSpPr>
            <p:nvPr/>
          </p:nvGrpSpPr>
          <p:grpSpPr bwMode="auto">
            <a:xfrm>
              <a:off x="3762374" y="533400"/>
              <a:ext cx="4772027" cy="5064126"/>
              <a:chOff x="2370" y="336"/>
              <a:chExt cx="3006" cy="3190"/>
            </a:xfrm>
          </p:grpSpPr>
          <p:sp>
            <p:nvSpPr>
              <p:cNvPr id="15"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16"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17"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18"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19"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20" name="Group 26"/>
              <p:cNvGrpSpPr>
                <a:grpSpLocks/>
              </p:cNvGrpSpPr>
              <p:nvPr/>
            </p:nvGrpSpPr>
            <p:grpSpPr bwMode="auto">
              <a:xfrm>
                <a:off x="4005" y="1289"/>
                <a:ext cx="402" cy="1200"/>
                <a:chOff x="4005" y="1289"/>
                <a:chExt cx="402" cy="1200"/>
              </a:xfrm>
            </p:grpSpPr>
            <p:sp>
              <p:nvSpPr>
                <p:cNvPr id="22"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23"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24"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25"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21"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10"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11" name="Connecteur droit 10"/>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2"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13"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14" name="Connecteur droit 13"/>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86018" name="Rectangle 2"/>
          <p:cNvSpPr>
            <a:spLocks noGrp="1" noChangeArrowheads="1"/>
          </p:cNvSpPr>
          <p:nvPr>
            <p:ph type="title"/>
          </p:nvPr>
        </p:nvSpPr>
        <p:spPr>
          <a:xfrm>
            <a:off x="395288" y="165251"/>
            <a:ext cx="5168230" cy="429658"/>
          </a:xfrm>
          <a:solidFill>
            <a:schemeClr val="bg1">
              <a:lumMod val="65000"/>
            </a:schemeClr>
          </a:solidFill>
          <a:ln/>
        </p:spPr>
        <p:txBody>
          <a:bodyPr>
            <a:noAutofit/>
          </a:bodyPr>
          <a:lstStyle/>
          <a:p>
            <a:pPr algn="l"/>
            <a:r>
              <a:rPr lang="fr-FR" sz="2800" b="1" dirty="0" smtClean="0">
                <a:solidFill>
                  <a:schemeClr val="bg1"/>
                </a:solidFill>
              </a:rPr>
              <a:t>7. Les autres données climatiques</a:t>
            </a:r>
            <a:endParaRPr lang="fr-FR" sz="2800" b="1" dirty="0">
              <a:solidFill>
                <a:schemeClr val="bg1"/>
              </a:solidFill>
            </a:endParaRPr>
          </a:p>
        </p:txBody>
      </p:sp>
      <p:grpSp>
        <p:nvGrpSpPr>
          <p:cNvPr id="41" name="Groupe 40"/>
          <p:cNvGrpSpPr/>
          <p:nvPr/>
        </p:nvGrpSpPr>
        <p:grpSpPr>
          <a:xfrm>
            <a:off x="751501" y="1107065"/>
            <a:ext cx="4549966" cy="461665"/>
            <a:chOff x="751501" y="820623"/>
            <a:chExt cx="4549966" cy="461665"/>
          </a:xfrm>
        </p:grpSpPr>
        <p:pic>
          <p:nvPicPr>
            <p:cNvPr id="28" name="Picture 17"/>
            <p:cNvPicPr>
              <a:picLocks noChangeAspect="1" noChangeArrowheads="1"/>
            </p:cNvPicPr>
            <p:nvPr/>
          </p:nvPicPr>
          <p:blipFill>
            <a:blip r:embed="rId4" cstate="screen"/>
            <a:srcRect/>
            <a:stretch>
              <a:fillRect/>
            </a:stretch>
          </p:blipFill>
          <p:spPr bwMode="auto">
            <a:xfrm>
              <a:off x="751501" y="930011"/>
              <a:ext cx="369887" cy="242888"/>
            </a:xfrm>
            <a:prstGeom prst="rect">
              <a:avLst/>
            </a:prstGeom>
            <a:noFill/>
            <a:ln w="9525">
              <a:noFill/>
              <a:round/>
              <a:headEnd/>
              <a:tailEnd/>
            </a:ln>
            <a:effectLst/>
          </p:spPr>
        </p:pic>
        <p:sp>
          <p:nvSpPr>
            <p:cNvPr id="33" name="Rectangle 32"/>
            <p:cNvSpPr/>
            <p:nvPr/>
          </p:nvSpPr>
          <p:spPr>
            <a:xfrm>
              <a:off x="1115513" y="820623"/>
              <a:ext cx="4185954" cy="461665"/>
            </a:xfrm>
            <a:prstGeom prst="rect">
              <a:avLst/>
            </a:prstGeom>
          </p:spPr>
          <p:txBody>
            <a:bodyPr wrap="none">
              <a:spAutoFit/>
            </a:bodyPr>
            <a:lstStyle/>
            <a:p>
              <a:r>
                <a:rPr lang="fr-FR" sz="2400" dirty="0" smtClean="0">
                  <a:solidFill>
                    <a:schemeClr val="accent1">
                      <a:lumMod val="50000"/>
                    </a:schemeClr>
                  </a:solidFill>
                </a:rPr>
                <a:t>Besoins en eau chaude sanitaire</a:t>
              </a:r>
              <a:endParaRPr lang="fr-FR" sz="2400" dirty="0">
                <a:solidFill>
                  <a:schemeClr val="accent1">
                    <a:lumMod val="50000"/>
                  </a:schemeClr>
                </a:solidFill>
              </a:endParaRPr>
            </a:p>
          </p:txBody>
        </p:sp>
      </p:grpSp>
      <p:grpSp>
        <p:nvGrpSpPr>
          <p:cNvPr id="42" name="Groupe 41"/>
          <p:cNvGrpSpPr/>
          <p:nvPr/>
        </p:nvGrpSpPr>
        <p:grpSpPr>
          <a:xfrm>
            <a:off x="762518" y="2539261"/>
            <a:ext cx="3189622" cy="461665"/>
            <a:chOff x="762518" y="2021462"/>
            <a:chExt cx="3189622" cy="461665"/>
          </a:xfrm>
        </p:grpSpPr>
        <p:pic>
          <p:nvPicPr>
            <p:cNvPr id="32" name="Picture 17"/>
            <p:cNvPicPr>
              <a:picLocks noChangeAspect="1" noChangeArrowheads="1"/>
            </p:cNvPicPr>
            <p:nvPr/>
          </p:nvPicPr>
          <p:blipFill>
            <a:blip r:embed="rId4" cstate="screen"/>
            <a:srcRect/>
            <a:stretch>
              <a:fillRect/>
            </a:stretch>
          </p:blipFill>
          <p:spPr bwMode="auto">
            <a:xfrm>
              <a:off x="762518" y="2130850"/>
              <a:ext cx="369887" cy="242888"/>
            </a:xfrm>
            <a:prstGeom prst="rect">
              <a:avLst/>
            </a:prstGeom>
            <a:noFill/>
            <a:ln w="9525">
              <a:noFill/>
              <a:round/>
              <a:headEnd/>
              <a:tailEnd/>
            </a:ln>
            <a:effectLst/>
          </p:spPr>
        </p:pic>
        <p:sp>
          <p:nvSpPr>
            <p:cNvPr id="34" name="Rectangle 33"/>
            <p:cNvSpPr/>
            <p:nvPr/>
          </p:nvSpPr>
          <p:spPr>
            <a:xfrm>
              <a:off x="1134124" y="2021462"/>
              <a:ext cx="2818016" cy="461665"/>
            </a:xfrm>
            <a:prstGeom prst="rect">
              <a:avLst/>
            </a:prstGeom>
          </p:spPr>
          <p:txBody>
            <a:bodyPr wrap="none">
              <a:spAutoFit/>
            </a:bodyPr>
            <a:lstStyle/>
            <a:p>
              <a:r>
                <a:rPr lang="fr-FR" sz="2400" dirty="0" smtClean="0">
                  <a:solidFill>
                    <a:schemeClr val="accent1">
                      <a:lumMod val="50000"/>
                    </a:schemeClr>
                  </a:solidFill>
                </a:rPr>
                <a:t>Besoins en chauffage</a:t>
              </a:r>
              <a:endParaRPr lang="fr-FR" sz="2400" dirty="0">
                <a:solidFill>
                  <a:schemeClr val="accent1">
                    <a:lumMod val="50000"/>
                  </a:schemeClr>
                </a:solidFill>
              </a:endParaRPr>
            </a:p>
          </p:txBody>
        </p:sp>
      </p:grpSp>
      <p:grpSp>
        <p:nvGrpSpPr>
          <p:cNvPr id="44" name="Groupe 43"/>
          <p:cNvGrpSpPr/>
          <p:nvPr/>
        </p:nvGrpSpPr>
        <p:grpSpPr>
          <a:xfrm>
            <a:off x="1855779" y="1640849"/>
            <a:ext cx="3711277" cy="461665"/>
            <a:chOff x="2990517" y="1365423"/>
            <a:chExt cx="3711277" cy="461665"/>
          </a:xfrm>
        </p:grpSpPr>
        <p:sp>
          <p:nvSpPr>
            <p:cNvPr id="86021" name="Rectangle 5"/>
            <p:cNvSpPr>
              <a:spLocks noChangeArrowheads="1"/>
            </p:cNvSpPr>
            <p:nvPr/>
          </p:nvSpPr>
          <p:spPr bwMode="auto">
            <a:xfrm>
              <a:off x="3280473" y="1365423"/>
              <a:ext cx="3421321" cy="461665"/>
            </a:xfrm>
            <a:prstGeom prst="rect">
              <a:avLst/>
            </a:prstGeom>
            <a:noFill/>
            <a:ln w="12700">
              <a:noFill/>
              <a:miter lim="800000"/>
              <a:headEnd type="none" w="sm" len="sm"/>
              <a:tailEnd type="none" w="sm" len="sm"/>
            </a:ln>
            <a:effectLst/>
          </p:spPr>
          <p:txBody>
            <a:bodyPr wrap="none">
              <a:spAutoFit/>
            </a:bodyPr>
            <a:lstStyle/>
            <a:p>
              <a:pPr eaLnBrk="0" hangingPunct="0"/>
              <a:r>
                <a:rPr lang="fr-FR" sz="2400" dirty="0">
                  <a:solidFill>
                    <a:schemeClr val="accent1">
                      <a:lumMod val="50000"/>
                    </a:schemeClr>
                  </a:solidFill>
                </a:rPr>
                <a:t>Température d’eau froide</a:t>
              </a:r>
            </a:p>
          </p:txBody>
        </p:sp>
        <p:sp>
          <p:nvSpPr>
            <p:cNvPr id="35" name="Triangle isocèle 34"/>
            <p:cNvSpPr/>
            <p:nvPr/>
          </p:nvSpPr>
          <p:spPr>
            <a:xfrm rot="5400000">
              <a:off x="2968944" y="1461423"/>
              <a:ext cx="312812" cy="269665"/>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3" name="Groupe 42"/>
          <p:cNvGrpSpPr/>
          <p:nvPr/>
        </p:nvGrpSpPr>
        <p:grpSpPr>
          <a:xfrm>
            <a:off x="1855779" y="2994089"/>
            <a:ext cx="3449375" cy="461665"/>
            <a:chOff x="2096315" y="2476290"/>
            <a:chExt cx="3449375" cy="461665"/>
          </a:xfrm>
        </p:grpSpPr>
        <p:sp>
          <p:nvSpPr>
            <p:cNvPr id="31" name="Rectangle 5"/>
            <p:cNvSpPr>
              <a:spLocks noChangeArrowheads="1"/>
            </p:cNvSpPr>
            <p:nvPr/>
          </p:nvSpPr>
          <p:spPr bwMode="auto">
            <a:xfrm>
              <a:off x="2399123" y="2476290"/>
              <a:ext cx="3146567" cy="461665"/>
            </a:xfrm>
            <a:prstGeom prst="rect">
              <a:avLst/>
            </a:prstGeom>
            <a:noFill/>
            <a:ln w="12700">
              <a:noFill/>
              <a:miter lim="800000"/>
              <a:headEnd type="none" w="sm" len="sm"/>
              <a:tailEnd type="none" w="sm" len="sm"/>
            </a:ln>
            <a:effectLst/>
          </p:spPr>
          <p:txBody>
            <a:bodyPr wrap="none">
              <a:spAutoFit/>
            </a:bodyPr>
            <a:lstStyle/>
            <a:p>
              <a:pPr eaLnBrk="0" hangingPunct="0"/>
              <a:r>
                <a:rPr lang="fr-FR" sz="2400" dirty="0">
                  <a:solidFill>
                    <a:schemeClr val="accent1">
                      <a:lumMod val="50000"/>
                    </a:schemeClr>
                  </a:solidFill>
                </a:rPr>
                <a:t>Température </a:t>
              </a:r>
              <a:r>
                <a:rPr lang="fr-FR" sz="2400" dirty="0" smtClean="0">
                  <a:solidFill>
                    <a:schemeClr val="accent1">
                      <a:lumMod val="50000"/>
                    </a:schemeClr>
                  </a:solidFill>
                </a:rPr>
                <a:t>extérieure</a:t>
              </a:r>
              <a:endParaRPr lang="fr-FR" sz="2400" dirty="0">
                <a:solidFill>
                  <a:schemeClr val="accent1">
                    <a:lumMod val="50000"/>
                  </a:schemeClr>
                </a:solidFill>
              </a:endParaRPr>
            </a:p>
          </p:txBody>
        </p:sp>
        <p:sp>
          <p:nvSpPr>
            <p:cNvPr id="36" name="Triangle isocèle 35"/>
            <p:cNvSpPr/>
            <p:nvPr/>
          </p:nvSpPr>
          <p:spPr>
            <a:xfrm rot="5400000">
              <a:off x="2074742" y="2572290"/>
              <a:ext cx="312812" cy="269665"/>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5" name="Groupe 44"/>
          <p:cNvGrpSpPr/>
          <p:nvPr/>
        </p:nvGrpSpPr>
        <p:grpSpPr>
          <a:xfrm>
            <a:off x="3846161" y="3521063"/>
            <a:ext cx="2497756" cy="461665"/>
            <a:chOff x="3846161" y="3003264"/>
            <a:chExt cx="2497756" cy="461665"/>
          </a:xfrm>
        </p:grpSpPr>
        <p:sp>
          <p:nvSpPr>
            <p:cNvPr id="37" name="Triangle isocèle 36"/>
            <p:cNvSpPr/>
            <p:nvPr/>
          </p:nvSpPr>
          <p:spPr>
            <a:xfrm rot="5400000">
              <a:off x="3824588" y="3099264"/>
              <a:ext cx="312812" cy="269665"/>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5"/>
            <p:cNvSpPr>
              <a:spLocks noChangeArrowheads="1"/>
            </p:cNvSpPr>
            <p:nvPr/>
          </p:nvSpPr>
          <p:spPr bwMode="auto">
            <a:xfrm>
              <a:off x="4159986" y="3003264"/>
              <a:ext cx="2183931" cy="461665"/>
            </a:xfrm>
            <a:prstGeom prst="rect">
              <a:avLst/>
            </a:prstGeom>
            <a:noFill/>
            <a:ln w="12700">
              <a:noFill/>
              <a:miter lim="800000"/>
              <a:headEnd type="none" w="sm" len="sm"/>
              <a:tailEnd type="none" w="sm" len="sm"/>
            </a:ln>
            <a:effectLst/>
          </p:spPr>
          <p:txBody>
            <a:bodyPr wrap="none">
              <a:spAutoFit/>
            </a:bodyPr>
            <a:lstStyle/>
            <a:p>
              <a:pPr eaLnBrk="0" hangingPunct="0"/>
              <a:r>
                <a:rPr lang="fr-FR" sz="2400" dirty="0" smtClean="0">
                  <a:solidFill>
                    <a:schemeClr val="accent1">
                      <a:lumMod val="50000"/>
                    </a:schemeClr>
                  </a:solidFill>
                </a:rPr>
                <a:t>Les degrés jours</a:t>
              </a:r>
              <a:endParaRPr lang="fr-FR" sz="2400" dirty="0">
                <a:solidFill>
                  <a:schemeClr val="accent1">
                    <a:lumMod val="50000"/>
                  </a:schemeClr>
                </a:solidFill>
              </a:endParaRPr>
            </a:p>
          </p:txBody>
        </p:sp>
      </p:grpSp>
      <p:grpSp>
        <p:nvGrpSpPr>
          <p:cNvPr id="46" name="Groupe 45"/>
          <p:cNvGrpSpPr/>
          <p:nvPr/>
        </p:nvGrpSpPr>
        <p:grpSpPr>
          <a:xfrm>
            <a:off x="3866359" y="4026003"/>
            <a:ext cx="3130313" cy="461665"/>
            <a:chOff x="3866359" y="3508204"/>
            <a:chExt cx="3130313" cy="461665"/>
          </a:xfrm>
        </p:grpSpPr>
        <p:sp>
          <p:nvSpPr>
            <p:cNvPr id="39" name="Triangle isocèle 38"/>
            <p:cNvSpPr/>
            <p:nvPr/>
          </p:nvSpPr>
          <p:spPr>
            <a:xfrm rot="5400000">
              <a:off x="3844786" y="3604204"/>
              <a:ext cx="312812" cy="269665"/>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Rectangle 5"/>
            <p:cNvSpPr>
              <a:spLocks noChangeArrowheads="1"/>
            </p:cNvSpPr>
            <p:nvPr/>
          </p:nvSpPr>
          <p:spPr bwMode="auto">
            <a:xfrm>
              <a:off x="4169167" y="3508204"/>
              <a:ext cx="2827505" cy="461665"/>
            </a:xfrm>
            <a:prstGeom prst="rect">
              <a:avLst/>
            </a:prstGeom>
            <a:noFill/>
            <a:ln w="12700">
              <a:noFill/>
              <a:miter lim="800000"/>
              <a:headEnd type="none" w="sm" len="sm"/>
              <a:tailEnd type="none" w="sm" len="sm"/>
            </a:ln>
            <a:effectLst/>
          </p:spPr>
          <p:txBody>
            <a:bodyPr wrap="none">
              <a:spAutoFit/>
            </a:bodyPr>
            <a:lstStyle/>
            <a:p>
              <a:pPr eaLnBrk="0" hangingPunct="0"/>
              <a:r>
                <a:rPr lang="fr-FR" sz="2400" dirty="0" smtClean="0">
                  <a:solidFill>
                    <a:schemeClr val="accent1">
                      <a:lumMod val="50000"/>
                    </a:schemeClr>
                  </a:solidFill>
                </a:rPr>
                <a:t>Température de base</a:t>
              </a:r>
              <a:endParaRPr lang="fr-FR" sz="2400" dirty="0">
                <a:solidFill>
                  <a:schemeClr val="accent1">
                    <a:lumMod val="50000"/>
                  </a:scheme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left)">
                                      <p:cBhvr>
                                        <p:cTn id="11" dur="500"/>
                                        <p:tgtEl>
                                          <p:spTgt spid="4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wipe(left)">
                                      <p:cBhvr>
                                        <p:cTn id="16" dur="500"/>
                                        <p:tgtEl>
                                          <p:spTgt spid="42"/>
                                        </p:tgtEl>
                                      </p:cBhvr>
                                    </p:animEffect>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43"/>
                                        </p:tgtEl>
                                        <p:attrNameLst>
                                          <p:attrName>style.visibility</p:attrName>
                                        </p:attrNameLst>
                                      </p:cBhvr>
                                      <p:to>
                                        <p:strVal val="visible"/>
                                      </p:to>
                                    </p:set>
                                    <p:animEffect transition="in" filter="wipe(left)">
                                      <p:cBhvr>
                                        <p:cTn id="20" dur="500"/>
                                        <p:tgtEl>
                                          <p:spTgt spid="43"/>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wipe(left)">
                                      <p:cBhvr>
                                        <p:cTn id="25" dur="500"/>
                                        <p:tgtEl>
                                          <p:spTgt spid="45"/>
                                        </p:tgtEl>
                                      </p:cBhvr>
                                    </p:animEffect>
                                  </p:childTnLst>
                                </p:cTn>
                              </p:par>
                            </p:childTnLst>
                          </p:cTn>
                        </p:par>
                        <p:par>
                          <p:cTn id="26" fill="hold">
                            <p:stCondLst>
                              <p:cond delay="500"/>
                            </p:stCondLst>
                            <p:childTnLst>
                              <p:par>
                                <p:cTn id="27" presetID="22" presetClass="entr" presetSubtype="8"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e 36"/>
          <p:cNvGrpSpPr/>
          <p:nvPr/>
        </p:nvGrpSpPr>
        <p:grpSpPr>
          <a:xfrm>
            <a:off x="10887" y="120650"/>
            <a:ext cx="9144000" cy="6737350"/>
            <a:chOff x="10887" y="120650"/>
            <a:chExt cx="9144000" cy="6737350"/>
          </a:xfrm>
        </p:grpSpPr>
        <p:grpSp>
          <p:nvGrpSpPr>
            <p:cNvPr id="20" name="Group 20"/>
            <p:cNvGrpSpPr>
              <a:grpSpLocks/>
            </p:cNvGrpSpPr>
            <p:nvPr/>
          </p:nvGrpSpPr>
          <p:grpSpPr bwMode="auto">
            <a:xfrm>
              <a:off x="3351213" y="120650"/>
              <a:ext cx="5413375" cy="5888038"/>
              <a:chOff x="2111" y="76"/>
              <a:chExt cx="3410" cy="3709"/>
            </a:xfrm>
          </p:grpSpPr>
          <p:sp>
            <p:nvSpPr>
              <p:cNvPr id="21"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22"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23"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24"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25"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26" name="Group 26"/>
              <p:cNvGrpSpPr>
                <a:grpSpLocks/>
              </p:cNvGrpSpPr>
              <p:nvPr/>
            </p:nvGrpSpPr>
            <p:grpSpPr bwMode="auto">
              <a:xfrm>
                <a:off x="4005" y="1289"/>
                <a:ext cx="402" cy="1200"/>
                <a:chOff x="4005" y="1289"/>
                <a:chExt cx="402" cy="1200"/>
              </a:xfrm>
            </p:grpSpPr>
            <p:sp>
              <p:nvSpPr>
                <p:cNvPr id="28"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29"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30"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31"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27"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32"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33" name="Connecteur droit 32"/>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4"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35"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36" name="Connecteur droit 35"/>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pic>
        <p:nvPicPr>
          <p:cNvPr id="19" name="Picture 1"/>
          <p:cNvPicPr>
            <a:picLocks noChangeAspect="1" noChangeArrowheads="1"/>
          </p:cNvPicPr>
          <p:nvPr/>
        </p:nvPicPr>
        <p:blipFill>
          <a:blip r:embed="rId4" cstate="screen"/>
          <a:srcRect/>
          <a:stretch>
            <a:fillRect/>
          </a:stretch>
        </p:blipFill>
        <p:spPr bwMode="auto">
          <a:xfrm>
            <a:off x="0" y="0"/>
            <a:ext cx="8680450" cy="6480175"/>
          </a:xfrm>
          <a:prstGeom prst="rect">
            <a:avLst/>
          </a:prstGeom>
          <a:noFill/>
          <a:ln w="9525">
            <a:noFill/>
            <a:round/>
            <a:headEnd/>
            <a:tailEnd/>
          </a:ln>
          <a:effectLst/>
        </p:spPr>
      </p:pic>
      <p:sp>
        <p:nvSpPr>
          <p:cNvPr id="2" name="Titre 1"/>
          <p:cNvSpPr>
            <a:spLocks noGrp="1"/>
          </p:cNvSpPr>
          <p:nvPr>
            <p:ph type="title"/>
          </p:nvPr>
        </p:nvSpPr>
        <p:spPr>
          <a:xfrm>
            <a:off x="2036634" y="-237500"/>
            <a:ext cx="5492322" cy="1143000"/>
          </a:xfrm>
        </p:spPr>
        <p:txBody>
          <a:bodyPr>
            <a:normAutofit/>
          </a:bodyPr>
          <a:lstStyle/>
          <a:p>
            <a:pPr algn="l"/>
            <a:r>
              <a:rPr lang="fr-FR" sz="3200" b="1" dirty="0" smtClean="0">
                <a:solidFill>
                  <a:schemeClr val="tx2">
                    <a:lumMod val="75000"/>
                  </a:schemeClr>
                </a:solidFill>
              </a:rPr>
              <a:t>Sommaire Solaire Thermique</a:t>
            </a:r>
            <a:endParaRPr lang="fr-FR" sz="4800" b="1" dirty="0">
              <a:solidFill>
                <a:schemeClr val="tx2">
                  <a:lumMod val="75000"/>
                </a:schemeClr>
              </a:solidFill>
            </a:endParaRPr>
          </a:p>
        </p:txBody>
      </p:sp>
      <p:sp>
        <p:nvSpPr>
          <p:cNvPr id="5" name="Rectangle 4"/>
          <p:cNvSpPr/>
          <p:nvPr/>
        </p:nvSpPr>
        <p:spPr>
          <a:xfrm>
            <a:off x="228806" y="679276"/>
            <a:ext cx="2521781" cy="523220"/>
          </a:xfrm>
          <a:prstGeom prst="rect">
            <a:avLst/>
          </a:prstGeom>
          <a:solidFill>
            <a:schemeClr val="accent1">
              <a:lumMod val="50000"/>
            </a:schemeClr>
          </a:solidFill>
        </p:spPr>
        <p:txBody>
          <a:bodyPr wrap="none">
            <a:spAutoFit/>
          </a:bodyPr>
          <a:lstStyle/>
          <a:p>
            <a:pPr lvl="0">
              <a:buNone/>
            </a:pPr>
            <a:r>
              <a:rPr lang="fr-FR" sz="2800" dirty="0" smtClean="0">
                <a:solidFill>
                  <a:schemeClr val="bg1"/>
                </a:solidFill>
              </a:rPr>
              <a:t>Première partie</a:t>
            </a:r>
          </a:p>
        </p:txBody>
      </p:sp>
      <p:sp>
        <p:nvSpPr>
          <p:cNvPr id="6" name="Rectangle 5"/>
          <p:cNvSpPr/>
          <p:nvPr/>
        </p:nvSpPr>
        <p:spPr>
          <a:xfrm>
            <a:off x="253411" y="5370017"/>
            <a:ext cx="2666114" cy="523220"/>
          </a:xfrm>
          <a:prstGeom prst="rect">
            <a:avLst/>
          </a:prstGeom>
          <a:solidFill>
            <a:schemeClr val="accent1">
              <a:lumMod val="50000"/>
            </a:schemeClr>
          </a:solidFill>
        </p:spPr>
        <p:txBody>
          <a:bodyPr wrap="none">
            <a:spAutoFit/>
          </a:bodyPr>
          <a:lstStyle/>
          <a:p>
            <a:pPr>
              <a:buNone/>
            </a:pPr>
            <a:r>
              <a:rPr lang="fr-FR" sz="2800" dirty="0" smtClean="0">
                <a:solidFill>
                  <a:schemeClr val="bg1"/>
                </a:solidFill>
              </a:rPr>
              <a:t>Deuxième partie</a:t>
            </a:r>
          </a:p>
        </p:txBody>
      </p:sp>
      <p:sp>
        <p:nvSpPr>
          <p:cNvPr id="7" name="Rectangle 6"/>
          <p:cNvSpPr/>
          <p:nvPr/>
        </p:nvSpPr>
        <p:spPr>
          <a:xfrm>
            <a:off x="677636" y="1296795"/>
            <a:ext cx="1768680" cy="461665"/>
          </a:xfrm>
          <a:prstGeom prst="rect">
            <a:avLst/>
          </a:prstGeom>
          <a:solidFill>
            <a:schemeClr val="bg1">
              <a:lumMod val="65000"/>
            </a:schemeClr>
          </a:solidFill>
        </p:spPr>
        <p:txBody>
          <a:bodyPr wrap="square">
            <a:spAutoFit/>
          </a:bodyPr>
          <a:lstStyle/>
          <a:p>
            <a:pPr lvl="0"/>
            <a:r>
              <a:rPr lang="fr-FR" sz="2400" dirty="0" smtClean="0">
                <a:solidFill>
                  <a:schemeClr val="bg1"/>
                </a:solidFill>
              </a:rPr>
              <a:t>Introduction</a:t>
            </a:r>
          </a:p>
        </p:txBody>
      </p:sp>
      <p:sp>
        <p:nvSpPr>
          <p:cNvPr id="8" name="Rectangle 7"/>
          <p:cNvSpPr/>
          <p:nvPr/>
        </p:nvSpPr>
        <p:spPr>
          <a:xfrm>
            <a:off x="1081387" y="1795383"/>
            <a:ext cx="1483684" cy="461665"/>
          </a:xfrm>
          <a:prstGeom prst="rect">
            <a:avLst/>
          </a:prstGeom>
          <a:solidFill>
            <a:schemeClr val="bg1">
              <a:lumMod val="65000"/>
            </a:schemeClr>
          </a:solidFill>
        </p:spPr>
        <p:txBody>
          <a:bodyPr wrap="square">
            <a:spAutoFit/>
          </a:bodyPr>
          <a:lstStyle/>
          <a:p>
            <a:r>
              <a:rPr lang="fr-FR" sz="2400" dirty="0" smtClean="0">
                <a:solidFill>
                  <a:schemeClr val="bg1"/>
                </a:solidFill>
              </a:rPr>
              <a:t>1. Le soleil</a:t>
            </a:r>
          </a:p>
        </p:txBody>
      </p:sp>
      <p:sp>
        <p:nvSpPr>
          <p:cNvPr id="9" name="Rectangle 8"/>
          <p:cNvSpPr/>
          <p:nvPr/>
        </p:nvSpPr>
        <p:spPr>
          <a:xfrm>
            <a:off x="1081387" y="2293971"/>
            <a:ext cx="3419361" cy="461665"/>
          </a:xfrm>
          <a:prstGeom prst="rect">
            <a:avLst/>
          </a:prstGeom>
          <a:solidFill>
            <a:schemeClr val="bg1">
              <a:lumMod val="65000"/>
            </a:schemeClr>
          </a:solidFill>
        </p:spPr>
        <p:txBody>
          <a:bodyPr wrap="square">
            <a:spAutoFit/>
          </a:bodyPr>
          <a:lstStyle/>
          <a:p>
            <a:r>
              <a:rPr lang="fr-FR" sz="2400" dirty="0" smtClean="0">
                <a:solidFill>
                  <a:schemeClr val="bg1"/>
                </a:solidFill>
              </a:rPr>
              <a:t>2. Le rayonnement solaire</a:t>
            </a:r>
          </a:p>
        </p:txBody>
      </p:sp>
      <p:sp>
        <p:nvSpPr>
          <p:cNvPr id="10" name="Rectangle 9"/>
          <p:cNvSpPr/>
          <p:nvPr/>
        </p:nvSpPr>
        <p:spPr>
          <a:xfrm>
            <a:off x="1081387" y="2792559"/>
            <a:ext cx="3063101" cy="461665"/>
          </a:xfrm>
          <a:prstGeom prst="rect">
            <a:avLst/>
          </a:prstGeom>
          <a:solidFill>
            <a:schemeClr val="bg1">
              <a:lumMod val="65000"/>
            </a:schemeClr>
          </a:solidFill>
        </p:spPr>
        <p:txBody>
          <a:bodyPr wrap="square">
            <a:spAutoFit/>
          </a:bodyPr>
          <a:lstStyle/>
          <a:p>
            <a:r>
              <a:rPr lang="fr-FR" sz="2400" dirty="0" smtClean="0">
                <a:solidFill>
                  <a:schemeClr val="bg1"/>
                </a:solidFill>
              </a:rPr>
              <a:t>3. Données disponibles</a:t>
            </a:r>
            <a:endParaRPr lang="fr-FR" sz="2400" dirty="0">
              <a:solidFill>
                <a:schemeClr val="bg1"/>
              </a:solidFill>
            </a:endParaRPr>
          </a:p>
        </p:txBody>
      </p:sp>
      <p:sp>
        <p:nvSpPr>
          <p:cNvPr id="11" name="Rectangle 10"/>
          <p:cNvSpPr/>
          <p:nvPr/>
        </p:nvSpPr>
        <p:spPr>
          <a:xfrm>
            <a:off x="1081387" y="3291147"/>
            <a:ext cx="2766218" cy="461665"/>
          </a:xfrm>
          <a:prstGeom prst="rect">
            <a:avLst/>
          </a:prstGeom>
          <a:solidFill>
            <a:schemeClr val="bg1">
              <a:lumMod val="65000"/>
            </a:schemeClr>
          </a:solidFill>
        </p:spPr>
        <p:txBody>
          <a:bodyPr wrap="square">
            <a:spAutoFit/>
          </a:bodyPr>
          <a:lstStyle/>
          <a:p>
            <a:r>
              <a:rPr lang="fr-FR" sz="2400" dirty="0" smtClean="0">
                <a:solidFill>
                  <a:schemeClr val="bg1"/>
                </a:solidFill>
              </a:rPr>
              <a:t>4. Repérage du soleil</a:t>
            </a:r>
          </a:p>
        </p:txBody>
      </p:sp>
      <p:sp>
        <p:nvSpPr>
          <p:cNvPr id="12" name="Rectangle 11"/>
          <p:cNvSpPr/>
          <p:nvPr/>
        </p:nvSpPr>
        <p:spPr>
          <a:xfrm>
            <a:off x="1081387" y="3789735"/>
            <a:ext cx="2101200" cy="461665"/>
          </a:xfrm>
          <a:prstGeom prst="rect">
            <a:avLst/>
          </a:prstGeom>
          <a:solidFill>
            <a:schemeClr val="bg1">
              <a:lumMod val="65000"/>
            </a:schemeClr>
          </a:solidFill>
        </p:spPr>
        <p:txBody>
          <a:bodyPr wrap="square">
            <a:spAutoFit/>
          </a:bodyPr>
          <a:lstStyle/>
          <a:p>
            <a:r>
              <a:rPr lang="fr-FR" sz="2400" dirty="0" smtClean="0">
                <a:solidFill>
                  <a:schemeClr val="bg1"/>
                </a:solidFill>
              </a:rPr>
              <a:t>5. Les masques</a:t>
            </a:r>
          </a:p>
        </p:txBody>
      </p:sp>
      <p:sp>
        <p:nvSpPr>
          <p:cNvPr id="13" name="Rectangle 12"/>
          <p:cNvSpPr/>
          <p:nvPr/>
        </p:nvSpPr>
        <p:spPr>
          <a:xfrm>
            <a:off x="1081386" y="4288323"/>
            <a:ext cx="4452515" cy="461665"/>
          </a:xfrm>
          <a:prstGeom prst="rect">
            <a:avLst/>
          </a:prstGeom>
          <a:solidFill>
            <a:schemeClr val="bg1">
              <a:lumMod val="65000"/>
            </a:schemeClr>
          </a:solidFill>
        </p:spPr>
        <p:txBody>
          <a:bodyPr wrap="square">
            <a:spAutoFit/>
          </a:bodyPr>
          <a:lstStyle/>
          <a:p>
            <a:r>
              <a:rPr lang="fr-FR" sz="2400" dirty="0" smtClean="0">
                <a:solidFill>
                  <a:schemeClr val="bg1"/>
                </a:solidFill>
              </a:rPr>
              <a:t>6. Les autres données climatiques</a:t>
            </a:r>
          </a:p>
        </p:txBody>
      </p:sp>
      <p:sp>
        <p:nvSpPr>
          <p:cNvPr id="14" name="Rectangle 13"/>
          <p:cNvSpPr/>
          <p:nvPr/>
        </p:nvSpPr>
        <p:spPr>
          <a:xfrm>
            <a:off x="677636" y="4786908"/>
            <a:ext cx="8300109" cy="461665"/>
          </a:xfrm>
          <a:prstGeom prst="rect">
            <a:avLst/>
          </a:prstGeom>
          <a:solidFill>
            <a:schemeClr val="bg1">
              <a:lumMod val="65000"/>
            </a:schemeClr>
          </a:solidFill>
        </p:spPr>
        <p:txBody>
          <a:bodyPr wrap="square">
            <a:spAutoFit/>
          </a:bodyPr>
          <a:lstStyle/>
          <a:p>
            <a:r>
              <a:rPr lang="fr-FR" sz="2400" dirty="0" smtClean="0">
                <a:solidFill>
                  <a:schemeClr val="bg1"/>
                </a:solidFill>
              </a:rPr>
              <a:t>Synthèse première partie : présentation du logiciel « CALSOL »</a:t>
            </a:r>
          </a:p>
        </p:txBody>
      </p:sp>
      <p:sp>
        <p:nvSpPr>
          <p:cNvPr id="18" name="Rectangle 17"/>
          <p:cNvSpPr/>
          <p:nvPr/>
        </p:nvSpPr>
        <p:spPr>
          <a:xfrm>
            <a:off x="677635" y="5996212"/>
            <a:ext cx="5687539" cy="461665"/>
          </a:xfrm>
          <a:prstGeom prst="rect">
            <a:avLst/>
          </a:prstGeom>
          <a:solidFill>
            <a:schemeClr val="bg1">
              <a:lumMod val="65000"/>
            </a:schemeClr>
          </a:solidFill>
        </p:spPr>
        <p:txBody>
          <a:bodyPr wrap="square">
            <a:spAutoFit/>
          </a:bodyPr>
          <a:lstStyle/>
          <a:p>
            <a:r>
              <a:rPr lang="fr-FR" sz="2400" dirty="0" smtClean="0">
                <a:solidFill>
                  <a:schemeClr val="bg1"/>
                </a:solidFill>
              </a:rPr>
              <a:t>Travail sur les Systèmes Solaires Combinées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1000"/>
                            </p:stCondLst>
                            <p:childTnLst>
                              <p:par>
                                <p:cTn id="9" presetID="22" presetClass="entr" presetSubtype="8"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par>
                          <p:cTn id="12" fill="hold">
                            <p:stCondLst>
                              <p:cond delay="2500"/>
                            </p:stCondLst>
                            <p:childTnLst>
                              <p:par>
                                <p:cTn id="13" presetID="22" presetClass="entr" presetSubtype="8" fill="hold" grpId="0" nodeType="afterEffect">
                                  <p:stCondLst>
                                    <p:cond delay="50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1000"/>
                                        <p:tgtEl>
                                          <p:spTgt spid="8"/>
                                        </p:tgtEl>
                                      </p:cBhvr>
                                    </p:animEffect>
                                  </p:childTnLst>
                                </p:cTn>
                              </p:par>
                            </p:childTnLst>
                          </p:cTn>
                        </p:par>
                        <p:par>
                          <p:cTn id="16" fill="hold">
                            <p:stCondLst>
                              <p:cond delay="4000"/>
                            </p:stCondLst>
                            <p:childTnLst>
                              <p:par>
                                <p:cTn id="17" presetID="22" presetClass="entr" presetSubtype="8" fill="hold" grpId="0" nodeType="afterEffect">
                                  <p:stCondLst>
                                    <p:cond delay="50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1000"/>
                                        <p:tgtEl>
                                          <p:spTgt spid="9"/>
                                        </p:tgtEl>
                                      </p:cBhvr>
                                    </p:animEffect>
                                  </p:childTnLst>
                                </p:cTn>
                              </p:par>
                            </p:childTnLst>
                          </p:cTn>
                        </p:par>
                        <p:par>
                          <p:cTn id="20" fill="hold">
                            <p:stCondLst>
                              <p:cond delay="5500"/>
                            </p:stCondLst>
                            <p:childTnLst>
                              <p:par>
                                <p:cTn id="21" presetID="22" presetClass="entr" presetSubtype="8" fill="hold" grpId="0" nodeType="afterEffect">
                                  <p:stCondLst>
                                    <p:cond delay="50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1000"/>
                                        <p:tgtEl>
                                          <p:spTgt spid="10"/>
                                        </p:tgtEl>
                                      </p:cBhvr>
                                    </p:animEffect>
                                  </p:childTnLst>
                                </p:cTn>
                              </p:par>
                            </p:childTnLst>
                          </p:cTn>
                        </p:par>
                        <p:par>
                          <p:cTn id="24" fill="hold">
                            <p:stCondLst>
                              <p:cond delay="7000"/>
                            </p:stCondLst>
                            <p:childTnLst>
                              <p:par>
                                <p:cTn id="25" presetID="22" presetClass="entr" presetSubtype="8" fill="hold" grpId="0" nodeType="afterEffect">
                                  <p:stCondLst>
                                    <p:cond delay="50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1000"/>
                                        <p:tgtEl>
                                          <p:spTgt spid="11"/>
                                        </p:tgtEl>
                                      </p:cBhvr>
                                    </p:animEffect>
                                  </p:childTnLst>
                                </p:cTn>
                              </p:par>
                            </p:childTnLst>
                          </p:cTn>
                        </p:par>
                        <p:par>
                          <p:cTn id="28" fill="hold">
                            <p:stCondLst>
                              <p:cond delay="8500"/>
                            </p:stCondLst>
                            <p:childTnLst>
                              <p:par>
                                <p:cTn id="29" presetID="22" presetClass="entr" presetSubtype="8" fill="hold" grpId="0" nodeType="afterEffect">
                                  <p:stCondLst>
                                    <p:cond delay="50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1000"/>
                                        <p:tgtEl>
                                          <p:spTgt spid="12"/>
                                        </p:tgtEl>
                                      </p:cBhvr>
                                    </p:animEffect>
                                  </p:childTnLst>
                                </p:cTn>
                              </p:par>
                            </p:childTnLst>
                          </p:cTn>
                        </p:par>
                        <p:par>
                          <p:cTn id="32" fill="hold">
                            <p:stCondLst>
                              <p:cond delay="10000"/>
                            </p:stCondLst>
                            <p:childTnLst>
                              <p:par>
                                <p:cTn id="33" presetID="22" presetClass="entr" presetSubtype="8" fill="hold" grpId="0" nodeType="afterEffect">
                                  <p:stCondLst>
                                    <p:cond delay="50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1000"/>
                                        <p:tgtEl>
                                          <p:spTgt spid="13"/>
                                        </p:tgtEl>
                                      </p:cBhvr>
                                    </p:animEffect>
                                  </p:childTnLst>
                                </p:cTn>
                              </p:par>
                            </p:childTnLst>
                          </p:cTn>
                        </p:par>
                        <p:par>
                          <p:cTn id="36" fill="hold">
                            <p:stCondLst>
                              <p:cond delay="11500"/>
                            </p:stCondLst>
                            <p:childTnLst>
                              <p:par>
                                <p:cTn id="37" presetID="22" presetClass="entr" presetSubtype="8" fill="hold" grpId="0" nodeType="afterEffect">
                                  <p:stCondLst>
                                    <p:cond delay="50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10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left)">
                                      <p:cBhvr>
                                        <p:cTn id="44" dur="1000"/>
                                        <p:tgtEl>
                                          <p:spTgt spid="6"/>
                                        </p:tgtEl>
                                      </p:cBhvr>
                                    </p:animEffect>
                                  </p:childTnLst>
                                </p:cTn>
                              </p:par>
                            </p:childTnLst>
                          </p:cTn>
                        </p:par>
                        <p:par>
                          <p:cTn id="45" fill="hold">
                            <p:stCondLst>
                              <p:cond delay="1000"/>
                            </p:stCondLst>
                            <p:childTnLst>
                              <p:par>
                                <p:cTn id="46" presetID="22" presetClass="entr" presetSubtype="8"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left)">
                                      <p:cBhvr>
                                        <p:cTn id="48"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46"/>
          <p:cNvGrpSpPr/>
          <p:nvPr/>
        </p:nvGrpSpPr>
        <p:grpSpPr>
          <a:xfrm>
            <a:off x="10887" y="120650"/>
            <a:ext cx="9144000" cy="6737350"/>
            <a:chOff x="10887" y="120650"/>
            <a:chExt cx="9144000" cy="6737350"/>
          </a:xfrm>
        </p:grpSpPr>
        <p:grpSp>
          <p:nvGrpSpPr>
            <p:cNvPr id="3" name="Group 20"/>
            <p:cNvGrpSpPr>
              <a:grpSpLocks/>
            </p:cNvGrpSpPr>
            <p:nvPr/>
          </p:nvGrpSpPr>
          <p:grpSpPr bwMode="auto">
            <a:xfrm>
              <a:off x="3762374" y="533400"/>
              <a:ext cx="4772027" cy="5064126"/>
              <a:chOff x="2370" y="336"/>
              <a:chExt cx="3006" cy="3190"/>
            </a:xfrm>
          </p:grpSpPr>
          <p:sp>
            <p:nvSpPr>
              <p:cNvPr id="54"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55"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56"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57"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58"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4" name="Group 26"/>
              <p:cNvGrpSpPr>
                <a:grpSpLocks/>
              </p:cNvGrpSpPr>
              <p:nvPr/>
            </p:nvGrpSpPr>
            <p:grpSpPr bwMode="auto">
              <a:xfrm>
                <a:off x="4005" y="1289"/>
                <a:ext cx="402" cy="1200"/>
                <a:chOff x="4005" y="1289"/>
                <a:chExt cx="402" cy="1200"/>
              </a:xfrm>
            </p:grpSpPr>
            <p:sp>
              <p:nvSpPr>
                <p:cNvPr id="61"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62"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63"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64"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60"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49"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50" name="Connecteur droit 4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51"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52"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53" name="Connecteur droit 52"/>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pic>
        <p:nvPicPr>
          <p:cNvPr id="71682" name="Picture 2"/>
          <p:cNvPicPr>
            <a:picLocks noChangeAspect="1" noChangeArrowheads="1"/>
          </p:cNvPicPr>
          <p:nvPr/>
        </p:nvPicPr>
        <p:blipFill>
          <a:blip r:embed="rId4"/>
          <a:srcRect/>
          <a:stretch>
            <a:fillRect/>
          </a:stretch>
        </p:blipFill>
        <p:spPr bwMode="auto">
          <a:xfrm>
            <a:off x="678749" y="983485"/>
            <a:ext cx="4657725" cy="3238500"/>
          </a:xfrm>
          <a:prstGeom prst="rect">
            <a:avLst/>
          </a:prstGeom>
          <a:noFill/>
          <a:ln w="9525">
            <a:noFill/>
            <a:miter lim="800000"/>
            <a:headEnd/>
            <a:tailEnd/>
          </a:ln>
          <a:effectLst/>
        </p:spPr>
      </p:pic>
      <p:sp>
        <p:nvSpPr>
          <p:cNvPr id="88067" name="Line 3"/>
          <p:cNvSpPr>
            <a:spLocks noChangeShapeType="1"/>
          </p:cNvSpPr>
          <p:nvPr/>
        </p:nvSpPr>
        <p:spPr bwMode="auto">
          <a:xfrm>
            <a:off x="8231188" y="1447800"/>
            <a:ext cx="0" cy="2590800"/>
          </a:xfrm>
          <a:prstGeom prst="line">
            <a:avLst/>
          </a:prstGeom>
          <a:noFill/>
          <a:ln w="12700">
            <a:solidFill>
              <a:schemeClr val="tx1"/>
            </a:solidFill>
            <a:round/>
            <a:headEnd type="none" w="sm" len="sm"/>
            <a:tailEnd type="stealth" w="med" len="med"/>
          </a:ln>
          <a:effectLst/>
        </p:spPr>
        <p:txBody>
          <a:bodyPr/>
          <a:lstStyle/>
          <a:p>
            <a:endParaRPr lang="fr-FR" dirty="0"/>
          </a:p>
        </p:txBody>
      </p:sp>
      <p:sp>
        <p:nvSpPr>
          <p:cNvPr id="88068" name="Line 4"/>
          <p:cNvSpPr>
            <a:spLocks noChangeShapeType="1"/>
          </p:cNvSpPr>
          <p:nvPr/>
        </p:nvSpPr>
        <p:spPr bwMode="auto">
          <a:xfrm>
            <a:off x="6021388" y="1905000"/>
            <a:ext cx="0" cy="1066800"/>
          </a:xfrm>
          <a:prstGeom prst="line">
            <a:avLst/>
          </a:prstGeom>
          <a:noFill/>
          <a:ln w="12700">
            <a:solidFill>
              <a:schemeClr val="tx1"/>
            </a:solidFill>
            <a:prstDash val="sysDot"/>
            <a:round/>
            <a:headEnd type="none" w="sm" len="sm"/>
            <a:tailEnd type="none" w="sm" len="sm"/>
          </a:ln>
          <a:effectLst/>
        </p:spPr>
        <p:txBody>
          <a:bodyPr/>
          <a:lstStyle/>
          <a:p>
            <a:endParaRPr lang="fr-FR" dirty="0"/>
          </a:p>
        </p:txBody>
      </p:sp>
      <p:sp>
        <p:nvSpPr>
          <p:cNvPr id="88069" name="Line 5"/>
          <p:cNvSpPr>
            <a:spLocks noChangeShapeType="1"/>
          </p:cNvSpPr>
          <p:nvPr/>
        </p:nvSpPr>
        <p:spPr bwMode="auto">
          <a:xfrm>
            <a:off x="7545388" y="1981200"/>
            <a:ext cx="0" cy="1066800"/>
          </a:xfrm>
          <a:prstGeom prst="line">
            <a:avLst/>
          </a:prstGeom>
          <a:noFill/>
          <a:ln w="12700">
            <a:solidFill>
              <a:schemeClr val="tx1"/>
            </a:solidFill>
            <a:prstDash val="sysDot"/>
            <a:round/>
            <a:headEnd type="none" w="sm" len="sm"/>
            <a:tailEnd type="none" w="sm" len="sm"/>
          </a:ln>
          <a:effectLst/>
        </p:spPr>
        <p:txBody>
          <a:bodyPr/>
          <a:lstStyle/>
          <a:p>
            <a:endParaRPr lang="fr-FR" dirty="0"/>
          </a:p>
        </p:txBody>
      </p:sp>
      <p:sp>
        <p:nvSpPr>
          <p:cNvPr id="88074" name="Rectangle 10"/>
          <p:cNvSpPr>
            <a:spLocks noChangeArrowheads="1"/>
          </p:cNvSpPr>
          <p:nvPr/>
        </p:nvSpPr>
        <p:spPr bwMode="auto">
          <a:xfrm>
            <a:off x="5489575" y="1068388"/>
            <a:ext cx="1063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b="1" dirty="0"/>
              <a:t>jour</a:t>
            </a:r>
          </a:p>
        </p:txBody>
      </p:sp>
      <p:sp>
        <p:nvSpPr>
          <p:cNvPr id="88075" name="Rectangle 11"/>
          <p:cNvSpPr>
            <a:spLocks noChangeArrowheads="1"/>
          </p:cNvSpPr>
          <p:nvPr/>
        </p:nvSpPr>
        <p:spPr bwMode="auto">
          <a:xfrm>
            <a:off x="6556375" y="1068388"/>
            <a:ext cx="682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b="1" dirty="0"/>
              <a:t>Tint</a:t>
            </a:r>
          </a:p>
        </p:txBody>
      </p:sp>
      <p:sp>
        <p:nvSpPr>
          <p:cNvPr id="88076" name="Rectangle 12"/>
          <p:cNvSpPr>
            <a:spLocks noChangeArrowheads="1"/>
          </p:cNvSpPr>
          <p:nvPr/>
        </p:nvSpPr>
        <p:spPr bwMode="auto">
          <a:xfrm>
            <a:off x="7242175" y="1068388"/>
            <a:ext cx="682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b="1" dirty="0"/>
              <a:t>Text</a:t>
            </a:r>
          </a:p>
        </p:txBody>
      </p:sp>
      <p:sp>
        <p:nvSpPr>
          <p:cNvPr id="88077" name="Rectangle 13"/>
          <p:cNvSpPr>
            <a:spLocks noChangeArrowheads="1"/>
          </p:cNvSpPr>
          <p:nvPr/>
        </p:nvSpPr>
        <p:spPr bwMode="auto">
          <a:xfrm>
            <a:off x="7927975" y="1068388"/>
            <a:ext cx="682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b="1" dirty="0">
                <a:latin typeface="Symbol" pitchFamily="18" charset="2"/>
              </a:rPr>
              <a:t>D</a:t>
            </a:r>
            <a:r>
              <a:rPr lang="fr-FR" sz="1600" b="1" dirty="0"/>
              <a:t>T</a:t>
            </a:r>
          </a:p>
        </p:txBody>
      </p:sp>
      <p:sp>
        <p:nvSpPr>
          <p:cNvPr id="88078" name="Rectangle 14"/>
          <p:cNvSpPr>
            <a:spLocks noChangeArrowheads="1"/>
          </p:cNvSpPr>
          <p:nvPr/>
        </p:nvSpPr>
        <p:spPr bwMode="auto">
          <a:xfrm>
            <a:off x="5489575" y="1373188"/>
            <a:ext cx="1063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01/01</a:t>
            </a:r>
          </a:p>
        </p:txBody>
      </p:sp>
      <p:sp>
        <p:nvSpPr>
          <p:cNvPr id="88079" name="Rectangle 15"/>
          <p:cNvSpPr>
            <a:spLocks noChangeArrowheads="1"/>
          </p:cNvSpPr>
          <p:nvPr/>
        </p:nvSpPr>
        <p:spPr bwMode="auto">
          <a:xfrm>
            <a:off x="6556375" y="1373188"/>
            <a:ext cx="682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19</a:t>
            </a:r>
          </a:p>
        </p:txBody>
      </p:sp>
      <p:sp>
        <p:nvSpPr>
          <p:cNvPr id="88080" name="Rectangle 16"/>
          <p:cNvSpPr>
            <a:spLocks noChangeArrowheads="1"/>
          </p:cNvSpPr>
          <p:nvPr/>
        </p:nvSpPr>
        <p:spPr bwMode="auto">
          <a:xfrm>
            <a:off x="7242175" y="1373188"/>
            <a:ext cx="682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3</a:t>
            </a:r>
          </a:p>
        </p:txBody>
      </p:sp>
      <p:sp>
        <p:nvSpPr>
          <p:cNvPr id="88081" name="Rectangle 17"/>
          <p:cNvSpPr>
            <a:spLocks noChangeArrowheads="1"/>
          </p:cNvSpPr>
          <p:nvPr/>
        </p:nvSpPr>
        <p:spPr bwMode="auto">
          <a:xfrm>
            <a:off x="7927975" y="1373188"/>
            <a:ext cx="682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16</a:t>
            </a:r>
          </a:p>
        </p:txBody>
      </p:sp>
      <p:sp>
        <p:nvSpPr>
          <p:cNvPr id="88082" name="Rectangle 18"/>
          <p:cNvSpPr>
            <a:spLocks noChangeArrowheads="1"/>
          </p:cNvSpPr>
          <p:nvPr/>
        </p:nvSpPr>
        <p:spPr bwMode="auto">
          <a:xfrm>
            <a:off x="5489575" y="1677988"/>
            <a:ext cx="1063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02/01</a:t>
            </a:r>
          </a:p>
        </p:txBody>
      </p:sp>
      <p:sp>
        <p:nvSpPr>
          <p:cNvPr id="88083" name="Rectangle 19"/>
          <p:cNvSpPr>
            <a:spLocks noChangeArrowheads="1"/>
          </p:cNvSpPr>
          <p:nvPr/>
        </p:nvSpPr>
        <p:spPr bwMode="auto">
          <a:xfrm>
            <a:off x="6556375" y="1677988"/>
            <a:ext cx="682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18,3</a:t>
            </a:r>
          </a:p>
        </p:txBody>
      </p:sp>
      <p:sp>
        <p:nvSpPr>
          <p:cNvPr id="88084" name="Rectangle 20"/>
          <p:cNvSpPr>
            <a:spLocks noChangeArrowheads="1"/>
          </p:cNvSpPr>
          <p:nvPr/>
        </p:nvSpPr>
        <p:spPr bwMode="auto">
          <a:xfrm>
            <a:off x="7242175" y="1677988"/>
            <a:ext cx="682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2</a:t>
            </a:r>
          </a:p>
        </p:txBody>
      </p:sp>
      <p:sp>
        <p:nvSpPr>
          <p:cNvPr id="88085" name="Rectangle 21"/>
          <p:cNvSpPr>
            <a:spLocks noChangeArrowheads="1"/>
          </p:cNvSpPr>
          <p:nvPr/>
        </p:nvSpPr>
        <p:spPr bwMode="auto">
          <a:xfrm>
            <a:off x="7927975" y="1677988"/>
            <a:ext cx="682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16,3</a:t>
            </a:r>
          </a:p>
        </p:txBody>
      </p:sp>
      <p:sp>
        <p:nvSpPr>
          <p:cNvPr id="88086" name="Rectangle 22"/>
          <p:cNvSpPr>
            <a:spLocks noChangeArrowheads="1"/>
          </p:cNvSpPr>
          <p:nvPr/>
        </p:nvSpPr>
        <p:spPr bwMode="auto">
          <a:xfrm>
            <a:off x="5489575" y="1982788"/>
            <a:ext cx="1063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03/01</a:t>
            </a:r>
          </a:p>
        </p:txBody>
      </p:sp>
      <p:sp>
        <p:nvSpPr>
          <p:cNvPr id="88087" name="Rectangle 23"/>
          <p:cNvSpPr>
            <a:spLocks noChangeArrowheads="1"/>
          </p:cNvSpPr>
          <p:nvPr/>
        </p:nvSpPr>
        <p:spPr bwMode="auto">
          <a:xfrm>
            <a:off x="6556375" y="1982788"/>
            <a:ext cx="682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19,2</a:t>
            </a:r>
          </a:p>
        </p:txBody>
      </p:sp>
      <p:sp>
        <p:nvSpPr>
          <p:cNvPr id="88088" name="Rectangle 24"/>
          <p:cNvSpPr>
            <a:spLocks noChangeArrowheads="1"/>
          </p:cNvSpPr>
          <p:nvPr/>
        </p:nvSpPr>
        <p:spPr bwMode="auto">
          <a:xfrm>
            <a:off x="7242175" y="1982788"/>
            <a:ext cx="682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4,3</a:t>
            </a:r>
          </a:p>
        </p:txBody>
      </p:sp>
      <p:sp>
        <p:nvSpPr>
          <p:cNvPr id="88089" name="Rectangle 25"/>
          <p:cNvSpPr>
            <a:spLocks noChangeArrowheads="1"/>
          </p:cNvSpPr>
          <p:nvPr/>
        </p:nvSpPr>
        <p:spPr bwMode="auto">
          <a:xfrm>
            <a:off x="7927975" y="1982788"/>
            <a:ext cx="682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14,9</a:t>
            </a:r>
          </a:p>
        </p:txBody>
      </p:sp>
      <p:sp>
        <p:nvSpPr>
          <p:cNvPr id="88090" name="Rectangle 26"/>
          <p:cNvSpPr>
            <a:spLocks noChangeArrowheads="1"/>
          </p:cNvSpPr>
          <p:nvPr/>
        </p:nvSpPr>
        <p:spPr bwMode="auto">
          <a:xfrm>
            <a:off x="5489575" y="2668588"/>
            <a:ext cx="1063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29/01</a:t>
            </a:r>
          </a:p>
        </p:txBody>
      </p:sp>
      <p:sp>
        <p:nvSpPr>
          <p:cNvPr id="88091" name="Rectangle 27"/>
          <p:cNvSpPr>
            <a:spLocks noChangeArrowheads="1"/>
          </p:cNvSpPr>
          <p:nvPr/>
        </p:nvSpPr>
        <p:spPr bwMode="auto">
          <a:xfrm>
            <a:off x="6556375" y="2668588"/>
            <a:ext cx="682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18,4</a:t>
            </a:r>
          </a:p>
        </p:txBody>
      </p:sp>
      <p:sp>
        <p:nvSpPr>
          <p:cNvPr id="88092" name="Rectangle 28"/>
          <p:cNvSpPr>
            <a:spLocks noChangeArrowheads="1"/>
          </p:cNvSpPr>
          <p:nvPr/>
        </p:nvSpPr>
        <p:spPr bwMode="auto">
          <a:xfrm>
            <a:off x="7242175" y="2668588"/>
            <a:ext cx="682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-5</a:t>
            </a:r>
          </a:p>
        </p:txBody>
      </p:sp>
      <p:sp>
        <p:nvSpPr>
          <p:cNvPr id="88093" name="Rectangle 29"/>
          <p:cNvSpPr>
            <a:spLocks noChangeArrowheads="1"/>
          </p:cNvSpPr>
          <p:nvPr/>
        </p:nvSpPr>
        <p:spPr bwMode="auto">
          <a:xfrm>
            <a:off x="7927975" y="2668588"/>
            <a:ext cx="682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23,4</a:t>
            </a:r>
          </a:p>
        </p:txBody>
      </p:sp>
      <p:sp>
        <p:nvSpPr>
          <p:cNvPr id="88094" name="Rectangle 30"/>
          <p:cNvSpPr>
            <a:spLocks noChangeArrowheads="1"/>
          </p:cNvSpPr>
          <p:nvPr/>
        </p:nvSpPr>
        <p:spPr bwMode="auto">
          <a:xfrm>
            <a:off x="5489575" y="2973388"/>
            <a:ext cx="1063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30/01</a:t>
            </a:r>
          </a:p>
        </p:txBody>
      </p:sp>
      <p:sp>
        <p:nvSpPr>
          <p:cNvPr id="88095" name="Rectangle 31"/>
          <p:cNvSpPr>
            <a:spLocks noChangeArrowheads="1"/>
          </p:cNvSpPr>
          <p:nvPr/>
        </p:nvSpPr>
        <p:spPr bwMode="auto">
          <a:xfrm>
            <a:off x="6556375" y="2973388"/>
            <a:ext cx="682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19,4</a:t>
            </a:r>
          </a:p>
        </p:txBody>
      </p:sp>
      <p:sp>
        <p:nvSpPr>
          <p:cNvPr id="88096" name="Rectangle 32"/>
          <p:cNvSpPr>
            <a:spLocks noChangeArrowheads="1"/>
          </p:cNvSpPr>
          <p:nvPr/>
        </p:nvSpPr>
        <p:spPr bwMode="auto">
          <a:xfrm>
            <a:off x="7242175" y="2973388"/>
            <a:ext cx="682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-3</a:t>
            </a:r>
          </a:p>
        </p:txBody>
      </p:sp>
      <p:sp>
        <p:nvSpPr>
          <p:cNvPr id="88097" name="Rectangle 33"/>
          <p:cNvSpPr>
            <a:spLocks noChangeArrowheads="1"/>
          </p:cNvSpPr>
          <p:nvPr/>
        </p:nvSpPr>
        <p:spPr bwMode="auto">
          <a:xfrm>
            <a:off x="7927975" y="2973388"/>
            <a:ext cx="682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22,4</a:t>
            </a:r>
          </a:p>
        </p:txBody>
      </p:sp>
      <p:sp>
        <p:nvSpPr>
          <p:cNvPr id="88098" name="Rectangle 34"/>
          <p:cNvSpPr>
            <a:spLocks noChangeArrowheads="1"/>
          </p:cNvSpPr>
          <p:nvPr/>
        </p:nvSpPr>
        <p:spPr bwMode="auto">
          <a:xfrm>
            <a:off x="5489575" y="3278188"/>
            <a:ext cx="1063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31/01</a:t>
            </a:r>
          </a:p>
        </p:txBody>
      </p:sp>
      <p:sp>
        <p:nvSpPr>
          <p:cNvPr id="88099" name="Rectangle 35"/>
          <p:cNvSpPr>
            <a:spLocks noChangeArrowheads="1"/>
          </p:cNvSpPr>
          <p:nvPr/>
        </p:nvSpPr>
        <p:spPr bwMode="auto">
          <a:xfrm>
            <a:off x="6556375" y="3278188"/>
            <a:ext cx="682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19,3</a:t>
            </a:r>
          </a:p>
        </p:txBody>
      </p:sp>
      <p:sp>
        <p:nvSpPr>
          <p:cNvPr id="88100" name="Rectangle 36"/>
          <p:cNvSpPr>
            <a:spLocks noChangeArrowheads="1"/>
          </p:cNvSpPr>
          <p:nvPr/>
        </p:nvSpPr>
        <p:spPr bwMode="auto">
          <a:xfrm>
            <a:off x="7242175" y="3278188"/>
            <a:ext cx="682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-2,4</a:t>
            </a:r>
          </a:p>
        </p:txBody>
      </p:sp>
      <p:sp>
        <p:nvSpPr>
          <p:cNvPr id="88101" name="Rectangle 37"/>
          <p:cNvSpPr>
            <a:spLocks noChangeArrowheads="1"/>
          </p:cNvSpPr>
          <p:nvPr/>
        </p:nvSpPr>
        <p:spPr bwMode="auto">
          <a:xfrm>
            <a:off x="7927975" y="3278188"/>
            <a:ext cx="682625" cy="301625"/>
          </a:xfrm>
          <a:prstGeom prst="rect">
            <a:avLst/>
          </a:prstGeom>
          <a:solidFill>
            <a:srgbClr val="FFCC99"/>
          </a:solidFill>
          <a:ln w="12700">
            <a:solidFill>
              <a:schemeClr val="tx1"/>
            </a:solidFill>
            <a:miter lim="800000"/>
            <a:headEnd/>
            <a:tailEnd/>
          </a:ln>
          <a:effectLst/>
        </p:spPr>
        <p:txBody>
          <a:bodyPr wrap="none" lIns="92075" tIns="46038" rIns="92075" bIns="46038" anchor="ctr"/>
          <a:lstStyle/>
          <a:p>
            <a:pPr algn="ctr" eaLnBrk="0" hangingPunct="0"/>
            <a:r>
              <a:rPr lang="fr-FR" sz="1600" dirty="0"/>
              <a:t>21,7</a:t>
            </a:r>
          </a:p>
        </p:txBody>
      </p:sp>
      <p:sp>
        <p:nvSpPr>
          <p:cNvPr id="88102" name="Rectangle 38"/>
          <p:cNvSpPr>
            <a:spLocks noChangeArrowheads="1"/>
          </p:cNvSpPr>
          <p:nvPr/>
        </p:nvSpPr>
        <p:spPr bwMode="auto">
          <a:xfrm>
            <a:off x="5489575" y="4040188"/>
            <a:ext cx="2435225" cy="301625"/>
          </a:xfrm>
          <a:prstGeom prst="rect">
            <a:avLst/>
          </a:prstGeom>
          <a:solidFill>
            <a:srgbClr val="FF6600"/>
          </a:solidFill>
          <a:ln w="12700">
            <a:solidFill>
              <a:schemeClr val="tx1"/>
            </a:solidFill>
            <a:miter lim="800000"/>
            <a:headEnd/>
            <a:tailEnd/>
          </a:ln>
          <a:effectLst/>
        </p:spPr>
        <p:txBody>
          <a:bodyPr wrap="none" lIns="92075" tIns="46038" rIns="92075" bIns="46038" anchor="ctr"/>
          <a:lstStyle/>
          <a:p>
            <a:pPr algn="ctr" eaLnBrk="0" hangingPunct="0"/>
            <a:r>
              <a:rPr lang="fr-FR" sz="1600" dirty="0"/>
              <a:t>janvier</a:t>
            </a:r>
          </a:p>
        </p:txBody>
      </p:sp>
      <p:sp>
        <p:nvSpPr>
          <p:cNvPr id="88103" name="Rectangle 39"/>
          <p:cNvSpPr>
            <a:spLocks noChangeArrowheads="1"/>
          </p:cNvSpPr>
          <p:nvPr/>
        </p:nvSpPr>
        <p:spPr bwMode="auto">
          <a:xfrm>
            <a:off x="7927975" y="4040188"/>
            <a:ext cx="682625" cy="301625"/>
          </a:xfrm>
          <a:prstGeom prst="rect">
            <a:avLst/>
          </a:prstGeom>
          <a:solidFill>
            <a:srgbClr val="FF6600"/>
          </a:solidFill>
          <a:ln w="12700">
            <a:solidFill>
              <a:schemeClr val="tx1"/>
            </a:solidFill>
            <a:miter lim="800000"/>
            <a:headEnd/>
            <a:tailEnd/>
          </a:ln>
          <a:effectLst/>
        </p:spPr>
        <p:txBody>
          <a:bodyPr wrap="none" lIns="92075" tIns="46038" rIns="92075" bIns="46038" anchor="ctr"/>
          <a:lstStyle/>
          <a:p>
            <a:pPr algn="ctr" eaLnBrk="0" hangingPunct="0"/>
            <a:r>
              <a:rPr lang="fr-FR" sz="1600" dirty="0"/>
              <a:t>380</a:t>
            </a:r>
          </a:p>
        </p:txBody>
      </p:sp>
      <p:sp>
        <p:nvSpPr>
          <p:cNvPr id="88104" name="Rectangle 40"/>
          <p:cNvSpPr>
            <a:spLocks noChangeArrowheads="1"/>
          </p:cNvSpPr>
          <p:nvPr/>
        </p:nvSpPr>
        <p:spPr bwMode="auto">
          <a:xfrm>
            <a:off x="7316788" y="3657600"/>
            <a:ext cx="1066800" cy="336550"/>
          </a:xfrm>
          <a:prstGeom prst="rect">
            <a:avLst/>
          </a:prstGeom>
          <a:noFill/>
          <a:ln w="9525">
            <a:noFill/>
            <a:miter lim="800000"/>
            <a:headEnd/>
            <a:tailEnd/>
          </a:ln>
          <a:effectLst/>
        </p:spPr>
        <p:txBody>
          <a:bodyPr lIns="92075" tIns="46038" rIns="92075" bIns="46038">
            <a:spAutoFit/>
          </a:bodyPr>
          <a:lstStyle/>
          <a:p>
            <a:pPr eaLnBrk="0" hangingPunct="0">
              <a:spcBef>
                <a:spcPct val="50000"/>
              </a:spcBef>
            </a:pPr>
            <a:r>
              <a:rPr lang="fr-FR" sz="1600" dirty="0"/>
              <a:t>somme</a:t>
            </a:r>
          </a:p>
        </p:txBody>
      </p:sp>
      <p:sp>
        <p:nvSpPr>
          <p:cNvPr id="88107" name="Rectangle 43"/>
          <p:cNvSpPr>
            <a:spLocks noGrp="1" noChangeArrowheads="1"/>
          </p:cNvSpPr>
          <p:nvPr>
            <p:ph type="title" idx="4294967295"/>
          </p:nvPr>
        </p:nvSpPr>
        <p:spPr>
          <a:xfrm>
            <a:off x="2590800" y="524840"/>
            <a:ext cx="3962400" cy="541928"/>
          </a:xfrm>
          <a:noFill/>
          <a:ln/>
        </p:spPr>
        <p:txBody>
          <a:bodyPr/>
          <a:lstStyle/>
          <a:p>
            <a:pPr algn="l"/>
            <a:r>
              <a:rPr lang="fr-FR" sz="2800" b="1" dirty="0">
                <a:solidFill>
                  <a:schemeClr val="accent1">
                    <a:lumMod val="50000"/>
                  </a:schemeClr>
                </a:solidFill>
              </a:rPr>
              <a:t>Les degrés jour</a:t>
            </a:r>
          </a:p>
        </p:txBody>
      </p:sp>
      <p:sp>
        <p:nvSpPr>
          <p:cNvPr id="65" name="Rectangle 2"/>
          <p:cNvSpPr txBox="1">
            <a:spLocks noChangeArrowheads="1"/>
          </p:cNvSpPr>
          <p:nvPr/>
        </p:nvSpPr>
        <p:spPr>
          <a:xfrm>
            <a:off x="395288" y="165251"/>
            <a:ext cx="5168230" cy="429658"/>
          </a:xfrm>
          <a:prstGeom prst="rect">
            <a:avLst/>
          </a:prstGeom>
          <a:solidFill>
            <a:schemeClr val="bg1">
              <a:lumMod val="65000"/>
            </a:schemeClr>
          </a:solidFill>
          <a:ln/>
        </p:spPr>
        <p:txBody>
          <a:bodyP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7</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 Les autres données climatiques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79" name="Groupe 78"/>
          <p:cNvGrpSpPr/>
          <p:nvPr/>
        </p:nvGrpSpPr>
        <p:grpSpPr>
          <a:xfrm>
            <a:off x="0" y="3503362"/>
            <a:ext cx="2633031" cy="1200840"/>
            <a:chOff x="0" y="3503362"/>
            <a:chExt cx="2633031" cy="1200840"/>
          </a:xfrm>
        </p:grpSpPr>
        <p:sp>
          <p:nvSpPr>
            <p:cNvPr id="73" name="Rectangle à coins arrondis 72"/>
            <p:cNvSpPr/>
            <p:nvPr/>
          </p:nvSpPr>
          <p:spPr>
            <a:xfrm>
              <a:off x="154236" y="4120308"/>
              <a:ext cx="2071171" cy="58389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8071" name="Rectangle 7"/>
            <p:cNvSpPr>
              <a:spLocks noChangeArrowheads="1"/>
            </p:cNvSpPr>
            <p:nvPr/>
          </p:nvSpPr>
          <p:spPr bwMode="auto">
            <a:xfrm>
              <a:off x="0" y="4115715"/>
              <a:ext cx="2291507" cy="585418"/>
            </a:xfrm>
            <a:prstGeom prst="rect">
              <a:avLst/>
            </a:prstGeom>
            <a:noFill/>
            <a:ln w="9525">
              <a:noFill/>
              <a:miter lim="800000"/>
              <a:headEnd/>
              <a:tailEnd/>
            </a:ln>
            <a:effectLst/>
          </p:spPr>
          <p:txBody>
            <a:bodyPr wrap="square" lIns="92075" tIns="46038" rIns="92075" bIns="46038">
              <a:spAutoFit/>
            </a:bodyPr>
            <a:lstStyle/>
            <a:p>
              <a:pPr algn="ctr" eaLnBrk="0" hangingPunct="0">
                <a:spcBef>
                  <a:spcPct val="50000"/>
                </a:spcBef>
              </a:pPr>
              <a:r>
                <a:rPr lang="fr-FR" sz="1600" b="1" dirty="0"/>
                <a:t>T intérieure moyenne sur une journée</a:t>
              </a:r>
            </a:p>
          </p:txBody>
        </p:sp>
        <p:cxnSp>
          <p:nvCxnSpPr>
            <p:cNvPr id="67" name="Connecteur droit avec flèche 66"/>
            <p:cNvCxnSpPr>
              <a:stCxn id="73" idx="3"/>
            </p:cNvCxnSpPr>
            <p:nvPr/>
          </p:nvCxnSpPr>
          <p:spPr>
            <a:xfrm flipV="1">
              <a:off x="2225407" y="3503362"/>
              <a:ext cx="407624" cy="908893"/>
            </a:xfrm>
            <a:prstGeom prst="straightConnector1">
              <a:avLst/>
            </a:prstGeom>
            <a:ln w="28575">
              <a:solidFill>
                <a:schemeClr val="tx1"/>
              </a:solidFill>
              <a:tailEnd type="oval"/>
            </a:ln>
          </p:spPr>
          <p:style>
            <a:lnRef idx="1">
              <a:schemeClr val="accent1"/>
            </a:lnRef>
            <a:fillRef idx="0">
              <a:schemeClr val="accent1"/>
            </a:fillRef>
            <a:effectRef idx="0">
              <a:schemeClr val="accent1"/>
            </a:effectRef>
            <a:fontRef idx="minor">
              <a:schemeClr val="tx1"/>
            </a:fontRef>
          </p:style>
        </p:cxnSp>
      </p:grpSp>
      <p:sp>
        <p:nvSpPr>
          <p:cNvPr id="80" name="Rectangle à coins arrondis 79"/>
          <p:cNvSpPr/>
          <p:nvPr/>
        </p:nvSpPr>
        <p:spPr>
          <a:xfrm>
            <a:off x="1972019" y="5078777"/>
            <a:ext cx="5420299" cy="914400"/>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78" name="Groupe 77"/>
          <p:cNvGrpSpPr/>
          <p:nvPr/>
        </p:nvGrpSpPr>
        <p:grpSpPr>
          <a:xfrm>
            <a:off x="3172858" y="3949703"/>
            <a:ext cx="2182009" cy="585418"/>
            <a:chOff x="3172858" y="3949703"/>
            <a:chExt cx="2182009" cy="585418"/>
          </a:xfrm>
        </p:grpSpPr>
        <p:sp>
          <p:nvSpPr>
            <p:cNvPr id="74" name="Rectangle à coins arrondis 73"/>
            <p:cNvSpPr/>
            <p:nvPr/>
          </p:nvSpPr>
          <p:spPr>
            <a:xfrm>
              <a:off x="3228277" y="3950465"/>
              <a:ext cx="2071171" cy="58389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8072" name="Rectangle 8"/>
            <p:cNvSpPr>
              <a:spLocks noChangeArrowheads="1"/>
            </p:cNvSpPr>
            <p:nvPr/>
          </p:nvSpPr>
          <p:spPr bwMode="auto">
            <a:xfrm>
              <a:off x="3172858" y="3949703"/>
              <a:ext cx="2182009" cy="585418"/>
            </a:xfrm>
            <a:prstGeom prst="rect">
              <a:avLst/>
            </a:prstGeom>
            <a:noFill/>
            <a:ln w="9525">
              <a:noFill/>
              <a:miter lim="800000"/>
              <a:headEnd/>
              <a:tailEnd/>
            </a:ln>
            <a:effectLst/>
          </p:spPr>
          <p:txBody>
            <a:bodyPr wrap="square" lIns="92075" tIns="46038" rIns="92075" bIns="46038">
              <a:spAutoFit/>
            </a:bodyPr>
            <a:lstStyle/>
            <a:p>
              <a:pPr algn="ctr" eaLnBrk="0" hangingPunct="0">
                <a:spcBef>
                  <a:spcPct val="50000"/>
                </a:spcBef>
              </a:pPr>
              <a:r>
                <a:rPr lang="fr-FR" sz="1600" b="1" dirty="0"/>
                <a:t>T extérieure moyenne sur une journée</a:t>
              </a:r>
            </a:p>
          </p:txBody>
        </p:sp>
      </p:grpSp>
      <p:sp>
        <p:nvSpPr>
          <p:cNvPr id="88106" name="Rectangle 42"/>
          <p:cNvSpPr>
            <a:spLocks noChangeArrowheads="1"/>
          </p:cNvSpPr>
          <p:nvPr/>
        </p:nvSpPr>
        <p:spPr bwMode="auto">
          <a:xfrm>
            <a:off x="2058988" y="5562600"/>
            <a:ext cx="5190111" cy="336550"/>
          </a:xfrm>
          <a:prstGeom prst="rect">
            <a:avLst/>
          </a:prstGeom>
          <a:noFill/>
          <a:ln w="9525">
            <a:noFill/>
            <a:miter lim="800000"/>
            <a:headEnd/>
            <a:tailEnd/>
          </a:ln>
          <a:effectLst/>
        </p:spPr>
        <p:txBody>
          <a:bodyPr wrap="square" lIns="92075" tIns="46038" rIns="92075" bIns="46038">
            <a:spAutoFit/>
          </a:bodyPr>
          <a:lstStyle/>
          <a:p>
            <a:pPr eaLnBrk="0" hangingPunct="0">
              <a:spcBef>
                <a:spcPct val="50000"/>
              </a:spcBef>
            </a:pPr>
            <a:r>
              <a:rPr lang="fr-FR" sz="1600" b="1" dirty="0"/>
              <a:t>DJU = DJ</a:t>
            </a:r>
            <a:r>
              <a:rPr lang="fr-FR" sz="1600" b="1" baseline="-25000" dirty="0"/>
              <a:t>18</a:t>
            </a:r>
            <a:r>
              <a:rPr lang="fr-FR" sz="1600" b="1" dirty="0"/>
              <a:t> = </a:t>
            </a:r>
            <a:r>
              <a:rPr lang="fr-FR" sz="1600" b="1" dirty="0">
                <a:latin typeface="Symbol" pitchFamily="18" charset="2"/>
              </a:rPr>
              <a:t>S</a:t>
            </a:r>
            <a:r>
              <a:rPr lang="fr-FR" sz="1600" b="1" dirty="0"/>
              <a:t> (18-température extérieure)</a:t>
            </a:r>
          </a:p>
        </p:txBody>
      </p:sp>
      <p:sp>
        <p:nvSpPr>
          <p:cNvPr id="88105" name="Rectangle 41"/>
          <p:cNvSpPr>
            <a:spLocks noChangeArrowheads="1"/>
          </p:cNvSpPr>
          <p:nvPr/>
        </p:nvSpPr>
        <p:spPr bwMode="auto">
          <a:xfrm>
            <a:off x="2058987" y="5105400"/>
            <a:ext cx="5520617" cy="339196"/>
          </a:xfrm>
          <a:prstGeom prst="rect">
            <a:avLst/>
          </a:prstGeom>
          <a:noFill/>
          <a:ln w="9525">
            <a:noFill/>
            <a:miter lim="800000"/>
            <a:headEnd/>
            <a:tailEnd/>
          </a:ln>
          <a:effectLst/>
        </p:spPr>
        <p:txBody>
          <a:bodyPr wrap="square" lIns="92075" tIns="46038" rIns="92075" bIns="46038">
            <a:spAutoFit/>
          </a:bodyPr>
          <a:lstStyle/>
          <a:p>
            <a:pPr eaLnBrk="0" hangingPunct="0">
              <a:spcBef>
                <a:spcPct val="50000"/>
              </a:spcBef>
            </a:pPr>
            <a:r>
              <a:rPr lang="fr-FR" sz="1600" b="1" dirty="0"/>
              <a:t>DJ = Somme écarts de températures intérieures et extérieures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e 5"/>
          <p:cNvGrpSpPr/>
          <p:nvPr/>
        </p:nvGrpSpPr>
        <p:grpSpPr>
          <a:xfrm>
            <a:off x="10887" y="120650"/>
            <a:ext cx="9144000" cy="6737350"/>
            <a:chOff x="10887" y="120650"/>
            <a:chExt cx="9144000" cy="6737350"/>
          </a:xfrm>
        </p:grpSpPr>
        <p:grpSp>
          <p:nvGrpSpPr>
            <p:cNvPr id="10" name="Group 20"/>
            <p:cNvGrpSpPr>
              <a:grpSpLocks/>
            </p:cNvGrpSpPr>
            <p:nvPr/>
          </p:nvGrpSpPr>
          <p:grpSpPr bwMode="auto">
            <a:xfrm>
              <a:off x="3762374" y="533400"/>
              <a:ext cx="4772027" cy="5064126"/>
              <a:chOff x="2370" y="336"/>
              <a:chExt cx="3006" cy="3190"/>
            </a:xfrm>
          </p:grpSpPr>
          <p:sp>
            <p:nvSpPr>
              <p:cNvPr id="16"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17"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18"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19"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20"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21" name="Group 26"/>
              <p:cNvGrpSpPr>
                <a:grpSpLocks/>
              </p:cNvGrpSpPr>
              <p:nvPr/>
            </p:nvGrpSpPr>
            <p:grpSpPr bwMode="auto">
              <a:xfrm>
                <a:off x="4005" y="1289"/>
                <a:ext cx="402" cy="1200"/>
                <a:chOff x="4005" y="1289"/>
                <a:chExt cx="402" cy="1200"/>
              </a:xfrm>
            </p:grpSpPr>
            <p:sp>
              <p:nvSpPr>
                <p:cNvPr id="23"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24"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25"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26"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22"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11"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3"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14"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15" name="Connecteur droit 14"/>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pic>
        <p:nvPicPr>
          <p:cNvPr id="58374" name="Picture 6"/>
          <p:cNvPicPr>
            <a:picLocks noChangeAspect="1" noChangeArrowheads="1"/>
          </p:cNvPicPr>
          <p:nvPr/>
        </p:nvPicPr>
        <p:blipFill>
          <a:blip r:embed="rId4"/>
          <a:srcRect/>
          <a:stretch>
            <a:fillRect/>
          </a:stretch>
        </p:blipFill>
        <p:spPr bwMode="auto">
          <a:xfrm>
            <a:off x="4365158" y="1436905"/>
            <a:ext cx="4629150" cy="4505325"/>
          </a:xfrm>
          <a:prstGeom prst="rect">
            <a:avLst/>
          </a:prstGeom>
          <a:noFill/>
          <a:ln w="9525">
            <a:noFill/>
            <a:miter lim="800000"/>
            <a:headEnd/>
            <a:tailEnd/>
          </a:ln>
          <a:effectLst/>
        </p:spPr>
      </p:pic>
      <p:graphicFrame>
        <p:nvGraphicFramePr>
          <p:cNvPr id="7" name="Tableau 6"/>
          <p:cNvGraphicFramePr>
            <a:graphicFrameLocks noGrp="1"/>
          </p:cNvGraphicFramePr>
          <p:nvPr/>
        </p:nvGraphicFramePr>
        <p:xfrm>
          <a:off x="447778" y="1886852"/>
          <a:ext cx="3827338" cy="4162540"/>
        </p:xfrm>
        <a:graphic>
          <a:graphicData uri="http://schemas.openxmlformats.org/drawingml/2006/table">
            <a:tbl>
              <a:tblPr/>
              <a:tblGrid>
                <a:gridCol w="1186477"/>
                <a:gridCol w="229641"/>
                <a:gridCol w="267913"/>
                <a:gridCol w="267913"/>
                <a:gridCol w="267913"/>
                <a:gridCol w="267913"/>
                <a:gridCol w="267913"/>
                <a:gridCol w="267913"/>
                <a:gridCol w="267913"/>
                <a:gridCol w="535829"/>
              </a:tblGrid>
              <a:tr h="157825">
                <a:tc>
                  <a:txBody>
                    <a:bodyPr/>
                    <a:lstStyle/>
                    <a:p>
                      <a:r>
                        <a:rPr lang="fr-FR" sz="1100" b="1" dirty="0"/>
                        <a:t>Tranche</a:t>
                      </a:r>
                      <a:r>
                        <a:rPr lang="fr-FR" sz="1100" dirty="0"/>
                        <a:t> </a:t>
                      </a:r>
                      <a:r>
                        <a:rPr lang="fr-FR" sz="1100" b="1" dirty="0"/>
                        <a:t>altitude</a:t>
                      </a:r>
                      <a:endParaRPr lang="fr-FR" sz="1100" dirty="0"/>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9">
                  <a:txBody>
                    <a:bodyPr/>
                    <a:lstStyle/>
                    <a:p>
                      <a:pPr algn="ctr"/>
                      <a:r>
                        <a:rPr lang="fr-FR" sz="1100" b="1" dirty="0"/>
                        <a:t>Zone (en fonction de la carte ci-dessous)</a:t>
                      </a:r>
                      <a:endParaRPr lang="fr-FR" sz="1100" dirty="0"/>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157825">
                <a:tc>
                  <a:txBody>
                    <a:bodyPr/>
                    <a:lstStyle/>
                    <a:p>
                      <a:pPr algn="ctr"/>
                      <a:r>
                        <a:rPr lang="fr-FR" sz="1100" dirty="0"/>
                        <a:t> </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b="1" dirty="0"/>
                        <a:t>A</a:t>
                      </a:r>
                      <a:endParaRPr lang="fr-FR" sz="1100" dirty="0"/>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b="1" dirty="0"/>
                        <a:t>B</a:t>
                      </a:r>
                      <a:endParaRPr lang="fr-FR" sz="1100" dirty="0"/>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b="1" dirty="0"/>
                        <a:t>C</a:t>
                      </a:r>
                      <a:endParaRPr lang="fr-FR" sz="1100" dirty="0"/>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b="1" dirty="0"/>
                        <a:t>D</a:t>
                      </a:r>
                      <a:endParaRPr lang="fr-FR" sz="1100" dirty="0"/>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b="1" dirty="0"/>
                        <a:t>E</a:t>
                      </a:r>
                      <a:endParaRPr lang="fr-FR" sz="1100" dirty="0"/>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b="1" dirty="0"/>
                        <a:t>F</a:t>
                      </a:r>
                      <a:endParaRPr lang="fr-FR" sz="1100" dirty="0"/>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b="1" dirty="0"/>
                        <a:t>G</a:t>
                      </a:r>
                      <a:endParaRPr lang="fr-FR" sz="1100" dirty="0"/>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b="1" dirty="0"/>
                        <a:t>H</a:t>
                      </a:r>
                      <a:endParaRPr lang="fr-FR" sz="1100" dirty="0"/>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b="1" dirty="0"/>
                        <a:t>I</a:t>
                      </a:r>
                      <a:endParaRPr lang="fr-FR" sz="1100" dirty="0"/>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6194">
                <a:tc>
                  <a:txBody>
                    <a:bodyPr/>
                    <a:lstStyle/>
                    <a:p>
                      <a:pPr algn="ctr"/>
                      <a:r>
                        <a:rPr lang="fr-FR" sz="1100" b="1" dirty="0"/>
                        <a:t>0 à 200m</a:t>
                      </a:r>
                      <a:endParaRPr lang="fr-FR" sz="1100" dirty="0"/>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-2</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-4</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-5</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-7</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-8</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-9</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-10</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-12</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-15</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6194">
                <a:tc>
                  <a:txBody>
                    <a:bodyPr/>
                    <a:lstStyle/>
                    <a:p>
                      <a:pPr algn="ctr"/>
                      <a:r>
                        <a:rPr lang="fr-FR" sz="1100" b="1" dirty="0"/>
                        <a:t>201 à 400m</a:t>
                      </a:r>
                      <a:endParaRPr lang="fr-FR" sz="1100" dirty="0"/>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-4</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-5</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-6</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-8</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-9</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-10</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-11</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-13</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-15</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6194">
                <a:tc>
                  <a:txBody>
                    <a:bodyPr/>
                    <a:lstStyle/>
                    <a:p>
                      <a:pPr algn="ctr"/>
                      <a:r>
                        <a:rPr lang="fr-FR" sz="1100" b="1" dirty="0"/>
                        <a:t>401 à 600m</a:t>
                      </a:r>
                      <a:endParaRPr lang="fr-FR" sz="1100" dirty="0"/>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-6</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-6</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-7</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-9</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-11</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-11</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-13</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-15</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-19</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6194">
                <a:tc>
                  <a:txBody>
                    <a:bodyPr/>
                    <a:lstStyle/>
                    <a:p>
                      <a:pPr algn="ctr"/>
                      <a:r>
                        <a:rPr lang="fr-FR" sz="1100" b="1" dirty="0"/>
                        <a:t>601 à 800m</a:t>
                      </a:r>
                      <a:endParaRPr lang="fr-FR" sz="1100" dirty="0"/>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-8</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-7</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-8</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-11</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-13</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-12</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-14</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-17</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-21</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4563">
                <a:tc>
                  <a:txBody>
                    <a:bodyPr/>
                    <a:lstStyle/>
                    <a:p>
                      <a:pPr algn="ctr"/>
                      <a:r>
                        <a:rPr lang="fr-FR" sz="1100" b="1" dirty="0"/>
                        <a:t>801 à 1000m</a:t>
                      </a:r>
                      <a:endParaRPr lang="fr-FR" sz="1100" dirty="0"/>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-10</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-8</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-9</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-13</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-15</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-13</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-17</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-19</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-23</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4563">
                <a:tc>
                  <a:txBody>
                    <a:bodyPr/>
                    <a:lstStyle/>
                    <a:p>
                      <a:pPr algn="ctr"/>
                      <a:r>
                        <a:rPr lang="fr-FR" sz="1100" b="1" dirty="0"/>
                        <a:t>1001 à 1200m</a:t>
                      </a:r>
                      <a:endParaRPr lang="fr-FR" sz="1100" dirty="0"/>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-12</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-9</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-10</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-14</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-17</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 </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-19</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-21</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-24</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4563">
                <a:tc>
                  <a:txBody>
                    <a:bodyPr/>
                    <a:lstStyle/>
                    <a:p>
                      <a:pPr algn="ctr"/>
                      <a:r>
                        <a:rPr lang="fr-FR" sz="1100" b="1" dirty="0"/>
                        <a:t>1201 à 1400m</a:t>
                      </a:r>
                      <a:endParaRPr lang="fr-FR" sz="1100" dirty="0"/>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-14</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-10</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-11</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-15</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-19</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 </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-21</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-23</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-25</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4563">
                <a:tc>
                  <a:txBody>
                    <a:bodyPr/>
                    <a:lstStyle/>
                    <a:p>
                      <a:pPr algn="ctr"/>
                      <a:r>
                        <a:rPr lang="fr-FR" sz="1100" b="1" dirty="0"/>
                        <a:t>1401 à 1600m</a:t>
                      </a:r>
                      <a:endParaRPr lang="fr-FR" sz="1100" dirty="0"/>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-16</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 </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-12</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 </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-21</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 </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-23</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-24</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 </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4563">
                <a:tc>
                  <a:txBody>
                    <a:bodyPr/>
                    <a:lstStyle/>
                    <a:p>
                      <a:pPr algn="ctr"/>
                      <a:r>
                        <a:rPr lang="fr-FR" sz="1100" b="1" dirty="0"/>
                        <a:t>1601 à 1800m</a:t>
                      </a:r>
                      <a:endParaRPr lang="fr-FR" sz="1100" dirty="0"/>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-18</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 </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-13</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 </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-23</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 </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-24</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 </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 </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4563">
                <a:tc>
                  <a:txBody>
                    <a:bodyPr/>
                    <a:lstStyle/>
                    <a:p>
                      <a:pPr algn="ctr"/>
                      <a:r>
                        <a:rPr lang="fr-FR" sz="1100" b="1" dirty="0"/>
                        <a:t>1801 à 2000m</a:t>
                      </a:r>
                      <a:endParaRPr lang="fr-FR" sz="1100" dirty="0"/>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-20</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 </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-14</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 </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-25</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 </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-25</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 </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 </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6194">
                <a:tc>
                  <a:txBody>
                    <a:bodyPr/>
                    <a:lstStyle/>
                    <a:p>
                      <a:pPr algn="ctr"/>
                      <a:r>
                        <a:rPr lang="fr-FR" sz="1100" b="1" dirty="0"/>
                        <a:t>2001 à 2200m</a:t>
                      </a:r>
                      <a:endParaRPr lang="fr-FR" sz="1100" dirty="0"/>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 </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 </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-15</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 </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-27</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 </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-29</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 </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100" dirty="0"/>
                        <a:t> </a:t>
                      </a:r>
                    </a:p>
                  </a:txBody>
                  <a:tcPr marL="39456" marR="39456" marT="19728" marB="19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8" name="Rectangle 43"/>
          <p:cNvSpPr txBox="1">
            <a:spLocks noChangeArrowheads="1"/>
          </p:cNvSpPr>
          <p:nvPr/>
        </p:nvSpPr>
        <p:spPr>
          <a:xfrm>
            <a:off x="2590800" y="601959"/>
            <a:ext cx="3962400" cy="541928"/>
          </a:xfrm>
          <a:prstGeom prst="rect">
            <a:avLst/>
          </a:prstGeom>
          <a:noFill/>
          <a:ln/>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accent1">
                    <a:lumMod val="50000"/>
                  </a:schemeClr>
                </a:solidFill>
                <a:effectLst/>
                <a:uLnTx/>
                <a:uFillTx/>
                <a:latin typeface="+mj-lt"/>
                <a:ea typeface="+mj-ea"/>
                <a:cs typeface="+mj-cs"/>
              </a:rPr>
              <a:t>La température de base</a:t>
            </a:r>
            <a:endParaRPr kumimoji="0" lang="fr-FR" sz="2800" b="1" i="0" u="none" strike="noStrike" kern="1200" cap="none" spc="0" normalizeH="0" baseline="0" noProof="0" dirty="0">
              <a:ln>
                <a:noFill/>
              </a:ln>
              <a:solidFill>
                <a:schemeClr val="accent1">
                  <a:lumMod val="50000"/>
                </a:schemeClr>
              </a:solidFill>
              <a:effectLst/>
              <a:uLnTx/>
              <a:uFillTx/>
              <a:latin typeface="+mj-lt"/>
              <a:ea typeface="+mj-ea"/>
              <a:cs typeface="+mj-cs"/>
            </a:endParaRPr>
          </a:p>
        </p:txBody>
      </p:sp>
      <p:sp>
        <p:nvSpPr>
          <p:cNvPr id="27" name="Rectangle 2"/>
          <p:cNvSpPr txBox="1">
            <a:spLocks noChangeArrowheads="1"/>
          </p:cNvSpPr>
          <p:nvPr/>
        </p:nvSpPr>
        <p:spPr>
          <a:xfrm>
            <a:off x="395288" y="165251"/>
            <a:ext cx="5168230" cy="429658"/>
          </a:xfrm>
          <a:prstGeom prst="rect">
            <a:avLst/>
          </a:prstGeom>
          <a:solidFill>
            <a:schemeClr val="bg1">
              <a:lumMod val="65000"/>
            </a:schemeClr>
          </a:solidFill>
          <a:ln/>
        </p:spPr>
        <p:txBody>
          <a:bodyP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7</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 Les autres données climatiques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e 17"/>
          <p:cNvGrpSpPr/>
          <p:nvPr/>
        </p:nvGrpSpPr>
        <p:grpSpPr>
          <a:xfrm>
            <a:off x="10887" y="120650"/>
            <a:ext cx="9144000" cy="6737350"/>
            <a:chOff x="10887" y="120650"/>
            <a:chExt cx="9144000" cy="6737350"/>
          </a:xfrm>
        </p:grpSpPr>
        <p:grpSp>
          <p:nvGrpSpPr>
            <p:cNvPr id="19" name="Group 20"/>
            <p:cNvGrpSpPr>
              <a:grpSpLocks/>
            </p:cNvGrpSpPr>
            <p:nvPr/>
          </p:nvGrpSpPr>
          <p:grpSpPr bwMode="auto">
            <a:xfrm>
              <a:off x="3762374" y="533400"/>
              <a:ext cx="4772027" cy="5064126"/>
              <a:chOff x="2370" y="336"/>
              <a:chExt cx="3006" cy="3190"/>
            </a:xfrm>
          </p:grpSpPr>
          <p:sp>
            <p:nvSpPr>
              <p:cNvPr id="25"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26"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27"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28"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29"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30" name="Group 26"/>
              <p:cNvGrpSpPr>
                <a:grpSpLocks/>
              </p:cNvGrpSpPr>
              <p:nvPr/>
            </p:nvGrpSpPr>
            <p:grpSpPr bwMode="auto">
              <a:xfrm>
                <a:off x="4005" y="1289"/>
                <a:ext cx="402" cy="1200"/>
                <a:chOff x="4005" y="1289"/>
                <a:chExt cx="402" cy="1200"/>
              </a:xfrm>
            </p:grpSpPr>
            <p:sp>
              <p:nvSpPr>
                <p:cNvPr id="32"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33"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34"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35"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31"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20"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21" name="Connecteur droit 20"/>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2"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23"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24" name="Connecteur droit 23"/>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pic>
        <p:nvPicPr>
          <p:cNvPr id="52226" name="Picture 2">
            <a:hlinkClick r:id="rId4" action="ppaction://hlinkfile"/>
          </p:cNvPr>
          <p:cNvPicPr>
            <a:picLocks noChangeAspect="1" noChangeArrowheads="1"/>
          </p:cNvPicPr>
          <p:nvPr/>
        </p:nvPicPr>
        <p:blipFill>
          <a:blip r:embed="rId5" cstate="screen"/>
          <a:srcRect/>
          <a:stretch>
            <a:fillRect/>
          </a:stretch>
        </p:blipFill>
        <p:spPr bwMode="auto">
          <a:xfrm>
            <a:off x="5696868" y="4888025"/>
            <a:ext cx="3055306" cy="1223214"/>
          </a:xfrm>
          <a:prstGeom prst="rect">
            <a:avLst/>
          </a:prstGeom>
          <a:noFill/>
          <a:ln w="9525">
            <a:noFill/>
            <a:miter lim="800000"/>
            <a:headEnd/>
            <a:tailEnd/>
          </a:ln>
          <a:effectLst/>
        </p:spPr>
      </p:pic>
      <p:sp>
        <p:nvSpPr>
          <p:cNvPr id="3" name="Rectangle 2"/>
          <p:cNvSpPr txBox="1">
            <a:spLocks noChangeArrowheads="1"/>
          </p:cNvSpPr>
          <p:nvPr/>
        </p:nvSpPr>
        <p:spPr>
          <a:xfrm>
            <a:off x="327470" y="119230"/>
            <a:ext cx="4872491" cy="540587"/>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Synthèse de la première partie</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16" name="Groupe 15"/>
          <p:cNvGrpSpPr/>
          <p:nvPr/>
        </p:nvGrpSpPr>
        <p:grpSpPr>
          <a:xfrm>
            <a:off x="5373171" y="740448"/>
            <a:ext cx="3548113" cy="1933833"/>
            <a:chOff x="5303636" y="473467"/>
            <a:chExt cx="3548113" cy="1933833"/>
          </a:xfrm>
        </p:grpSpPr>
        <p:pic>
          <p:nvPicPr>
            <p:cNvPr id="4" name="Image 3"/>
            <p:cNvPicPr/>
            <p:nvPr/>
          </p:nvPicPr>
          <p:blipFill>
            <a:blip r:embed="rId6"/>
            <a:srcRect b="24525"/>
            <a:stretch>
              <a:fillRect/>
            </a:stretch>
          </p:blipFill>
          <p:spPr bwMode="auto">
            <a:xfrm>
              <a:off x="5303636" y="473467"/>
              <a:ext cx="3548113" cy="1933833"/>
            </a:xfrm>
            <a:prstGeom prst="rect">
              <a:avLst/>
            </a:prstGeom>
            <a:noFill/>
            <a:ln w="9525">
              <a:noFill/>
              <a:miter lim="800000"/>
              <a:headEnd/>
              <a:tailEnd/>
            </a:ln>
          </p:spPr>
        </p:pic>
        <p:sp>
          <p:nvSpPr>
            <p:cNvPr id="54274" name="Oval 2"/>
            <p:cNvSpPr>
              <a:spLocks noChangeArrowheads="1"/>
            </p:cNvSpPr>
            <p:nvPr/>
          </p:nvSpPr>
          <p:spPr bwMode="auto">
            <a:xfrm>
              <a:off x="5381748" y="1804803"/>
              <a:ext cx="714375" cy="428625"/>
            </a:xfrm>
            <a:prstGeom prst="ellipse">
              <a:avLst/>
            </a:prstGeom>
            <a:noFill/>
            <a:ln w="38100">
              <a:solidFill>
                <a:srgbClr val="FF0000"/>
              </a:solidFill>
              <a:round/>
              <a:headEnd/>
              <a:tailEnd/>
            </a:ln>
          </p:spPr>
          <p:txBody>
            <a:bodyPr vert="horz" wrap="square" lIns="91440" tIns="45720" rIns="91440" bIns="45720" numCol="1" anchor="t" anchorCtr="0" compatLnSpc="1">
              <a:prstTxWarp prst="textNoShape">
                <a:avLst/>
              </a:prstTxWarp>
            </a:bodyPr>
            <a:lstStyle/>
            <a:p>
              <a:endParaRPr lang="fr-FR"/>
            </a:p>
          </p:txBody>
        </p:sp>
      </p:grpSp>
      <p:grpSp>
        <p:nvGrpSpPr>
          <p:cNvPr id="14" name="Groupe 13"/>
          <p:cNvGrpSpPr/>
          <p:nvPr/>
        </p:nvGrpSpPr>
        <p:grpSpPr>
          <a:xfrm>
            <a:off x="5372797" y="2816539"/>
            <a:ext cx="3513479" cy="1669300"/>
            <a:chOff x="2329179" y="3291939"/>
            <a:chExt cx="6575697" cy="3124200"/>
          </a:xfrm>
        </p:grpSpPr>
        <p:pic>
          <p:nvPicPr>
            <p:cNvPr id="7" name="Image 6"/>
            <p:cNvPicPr/>
            <p:nvPr/>
          </p:nvPicPr>
          <p:blipFill>
            <a:blip r:embed="rId7"/>
            <a:srcRect/>
            <a:stretch>
              <a:fillRect/>
            </a:stretch>
          </p:blipFill>
          <p:spPr bwMode="auto">
            <a:xfrm>
              <a:off x="2329179" y="3291939"/>
              <a:ext cx="6575697" cy="3124200"/>
            </a:xfrm>
            <a:prstGeom prst="rect">
              <a:avLst/>
            </a:prstGeom>
            <a:noFill/>
            <a:ln w="9525">
              <a:noFill/>
              <a:miter lim="800000"/>
              <a:headEnd/>
              <a:tailEnd/>
            </a:ln>
          </p:spPr>
        </p:pic>
        <p:sp>
          <p:nvSpPr>
            <p:cNvPr id="54275" name="Oval 3"/>
            <p:cNvSpPr>
              <a:spLocks noChangeArrowheads="1"/>
            </p:cNvSpPr>
            <p:nvPr/>
          </p:nvSpPr>
          <p:spPr bwMode="auto">
            <a:xfrm>
              <a:off x="2810700" y="4804575"/>
              <a:ext cx="257175" cy="219075"/>
            </a:xfrm>
            <a:prstGeom prst="ellipse">
              <a:avLst/>
            </a:prstGeom>
            <a:noFill/>
            <a:ln w="38100">
              <a:solidFill>
                <a:srgbClr val="FF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54276" name="Oval 4"/>
            <p:cNvSpPr>
              <a:spLocks noChangeArrowheads="1"/>
            </p:cNvSpPr>
            <p:nvPr/>
          </p:nvSpPr>
          <p:spPr bwMode="auto">
            <a:xfrm>
              <a:off x="3191700" y="5042700"/>
              <a:ext cx="558800" cy="476250"/>
            </a:xfrm>
            <a:prstGeom prst="ellipse">
              <a:avLst/>
            </a:prstGeom>
            <a:noFill/>
            <a:ln w="38100">
              <a:solidFill>
                <a:srgbClr val="FF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54277" name="Oval 5"/>
            <p:cNvSpPr>
              <a:spLocks noChangeArrowheads="1"/>
            </p:cNvSpPr>
            <p:nvPr/>
          </p:nvSpPr>
          <p:spPr bwMode="auto">
            <a:xfrm>
              <a:off x="4620450" y="4804575"/>
              <a:ext cx="558800" cy="219075"/>
            </a:xfrm>
            <a:prstGeom prst="ellipse">
              <a:avLst/>
            </a:prstGeom>
            <a:noFill/>
            <a:ln w="38100">
              <a:solidFill>
                <a:srgbClr val="FF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54278" name="Oval 6"/>
            <p:cNvSpPr>
              <a:spLocks noChangeArrowheads="1"/>
            </p:cNvSpPr>
            <p:nvPr/>
          </p:nvSpPr>
          <p:spPr bwMode="auto">
            <a:xfrm>
              <a:off x="4553775" y="3833025"/>
              <a:ext cx="714375" cy="428625"/>
            </a:xfrm>
            <a:prstGeom prst="ellipse">
              <a:avLst/>
            </a:prstGeom>
            <a:noFill/>
            <a:ln w="38100">
              <a:solidFill>
                <a:srgbClr val="FF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54279" name="Oval 7"/>
            <p:cNvSpPr>
              <a:spLocks noChangeArrowheads="1"/>
            </p:cNvSpPr>
            <p:nvPr/>
          </p:nvSpPr>
          <p:spPr bwMode="auto">
            <a:xfrm>
              <a:off x="8058975" y="4023525"/>
              <a:ext cx="558800" cy="219075"/>
            </a:xfrm>
            <a:prstGeom prst="ellipse">
              <a:avLst/>
            </a:prstGeom>
            <a:noFill/>
            <a:ln w="38100">
              <a:solidFill>
                <a:srgbClr val="FF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54280" name="Oval 8"/>
            <p:cNvSpPr>
              <a:spLocks noChangeArrowheads="1"/>
            </p:cNvSpPr>
            <p:nvPr/>
          </p:nvSpPr>
          <p:spPr bwMode="auto">
            <a:xfrm>
              <a:off x="8192325" y="4795050"/>
              <a:ext cx="257175" cy="219075"/>
            </a:xfrm>
            <a:prstGeom prst="ellipse">
              <a:avLst/>
            </a:prstGeom>
            <a:noFill/>
            <a:ln w="38100">
              <a:solidFill>
                <a:srgbClr val="FF0000"/>
              </a:solidFill>
              <a:round/>
              <a:headEnd/>
              <a:tailEnd/>
            </a:ln>
          </p:spPr>
          <p:txBody>
            <a:bodyPr vert="horz" wrap="square" lIns="91440" tIns="45720" rIns="91440" bIns="45720" numCol="1" anchor="t" anchorCtr="0" compatLnSpc="1">
              <a:prstTxWarp prst="textNoShape">
                <a:avLst/>
              </a:prstTxWarp>
            </a:bodyPr>
            <a:lstStyle/>
            <a:p>
              <a:endParaRPr lang="fr-FR"/>
            </a:p>
          </p:txBody>
        </p:sp>
      </p:grpSp>
      <p:sp>
        <p:nvSpPr>
          <p:cNvPr id="54281" name="Rectangle 9"/>
          <p:cNvSpPr>
            <a:spLocks noChangeArrowheads="1"/>
          </p:cNvSpPr>
          <p:nvPr/>
        </p:nvSpPr>
        <p:spPr bwMode="auto">
          <a:xfrm>
            <a:off x="546838" y="999100"/>
            <a:ext cx="3835730"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chemeClr val="accent1">
                    <a:lumMod val="75000"/>
                  </a:schemeClr>
                </a:solidFill>
                <a:effectLst/>
                <a:latin typeface="Calibri" pitchFamily="34" charset="0"/>
                <a:ea typeface="Times New Roman" pitchFamily="18" charset="0"/>
              </a:rPr>
              <a:t>Dimensionner l’installation pour</a:t>
            </a:r>
            <a:r>
              <a:rPr kumimoji="0" lang="fr-FR" b="1" i="0" u="none" strike="noStrike" cap="none" normalizeH="0" baseline="0" dirty="0" smtClean="0">
                <a:ln>
                  <a:noFill/>
                </a:ln>
                <a:solidFill>
                  <a:schemeClr val="tx1"/>
                </a:solidFill>
                <a:effectLst/>
                <a:latin typeface="Calibri" pitchFamily="34" charset="0"/>
                <a:ea typeface="Times New Roman" pitchFamily="18" charset="0"/>
              </a:rPr>
              <a:t> :</a:t>
            </a:r>
            <a:endParaRPr kumimoji="0" lang="fr-FR" sz="1050" b="0" i="0" u="none" strike="noStrike" cap="none" normalizeH="0" baseline="0" dirty="0" smtClean="0">
              <a:ln>
                <a:noFill/>
              </a:ln>
              <a:solidFill>
                <a:schemeClr val="tx1"/>
              </a:solidFill>
              <a:effectLst/>
              <a:latin typeface="Arial" pitchFamily="34" charset="0"/>
            </a:endParaRPr>
          </a:p>
          <a:p>
            <a:pPr lvl="1" eaLnBrk="0" fontAlgn="base" hangingPunct="0">
              <a:spcBef>
                <a:spcPct val="0"/>
              </a:spcBef>
              <a:spcAft>
                <a:spcPct val="0"/>
              </a:spcAft>
              <a:buFont typeface="Arial" pitchFamily="34" charset="0"/>
              <a:buChar char="•"/>
            </a:pPr>
            <a:r>
              <a:rPr kumimoji="0" lang="fr-FR" b="1" i="0" u="none" strike="noStrike" cap="none" normalizeH="0" baseline="0" dirty="0" smtClean="0">
                <a:ln>
                  <a:noFill/>
                </a:ln>
                <a:solidFill>
                  <a:schemeClr val="tx1"/>
                </a:solidFill>
                <a:effectLst/>
                <a:latin typeface="Calibri" pitchFamily="34" charset="0"/>
                <a:ea typeface="Times New Roman" pitchFamily="18" charset="0"/>
              </a:rPr>
              <a:t>  Une famille de 4 personnes </a:t>
            </a:r>
            <a:endParaRPr kumimoji="0" lang="fr-FR" sz="1050" b="0" i="0" u="none" strike="noStrike" cap="none" normalizeH="0" baseline="0" dirty="0" smtClean="0">
              <a:ln>
                <a:noFill/>
              </a:ln>
              <a:solidFill>
                <a:schemeClr val="tx1"/>
              </a:solidFill>
              <a:effectLst/>
              <a:latin typeface="Arial" pitchFamily="34" charset="0"/>
            </a:endParaRPr>
          </a:p>
          <a:p>
            <a:pPr lvl="1" eaLnBrk="0" fontAlgn="base" hangingPunct="0">
              <a:spcBef>
                <a:spcPct val="0"/>
              </a:spcBef>
              <a:spcAft>
                <a:spcPct val="0"/>
              </a:spcAft>
              <a:buFont typeface="Arial" pitchFamily="34" charset="0"/>
              <a:buChar char="•"/>
            </a:pPr>
            <a:r>
              <a:rPr kumimoji="0" lang="fr-FR" b="1" i="0" u="none" strike="noStrike" cap="none" normalizeH="0" baseline="0" dirty="0" smtClean="0">
                <a:ln>
                  <a:noFill/>
                </a:ln>
                <a:solidFill>
                  <a:schemeClr val="tx1"/>
                </a:solidFill>
                <a:effectLst/>
                <a:latin typeface="Calibri" pitchFamily="34" charset="0"/>
                <a:ea typeface="Times New Roman" pitchFamily="18" charset="0"/>
              </a:rPr>
              <a:t>  à Saint Cyprien </a:t>
            </a:r>
            <a:endParaRPr kumimoji="0" lang="fr-FR" sz="1050" b="0" i="0" u="none" strike="noStrike" cap="none" normalizeH="0" baseline="0" dirty="0" smtClean="0">
              <a:ln>
                <a:noFill/>
              </a:ln>
              <a:solidFill>
                <a:schemeClr val="tx1"/>
              </a:solidFill>
              <a:effectLst/>
              <a:latin typeface="Arial" pitchFamily="34" charset="0"/>
            </a:endParaRPr>
          </a:p>
          <a:p>
            <a:pPr lvl="1" eaLnBrk="0" fontAlgn="base" hangingPunct="0">
              <a:spcBef>
                <a:spcPct val="0"/>
              </a:spcBef>
              <a:spcAft>
                <a:spcPct val="0"/>
              </a:spcAft>
              <a:buFont typeface="Arial" pitchFamily="34" charset="0"/>
              <a:buChar char="•"/>
            </a:pPr>
            <a:r>
              <a:rPr kumimoji="0" lang="fr-FR" b="1" i="0" u="none" strike="noStrike" cap="none" normalizeH="0" baseline="0" dirty="0" smtClean="0">
                <a:ln>
                  <a:noFill/>
                </a:ln>
                <a:solidFill>
                  <a:schemeClr val="tx1"/>
                </a:solidFill>
                <a:effectLst/>
                <a:latin typeface="Calibri" pitchFamily="34" charset="0"/>
                <a:ea typeface="Times New Roman" pitchFamily="18" charset="0"/>
              </a:rPr>
              <a:t>  Solution Grand Confort. </a:t>
            </a:r>
            <a:endParaRPr kumimoji="0" lang="fr-FR" sz="1050" b="0" i="0" u="none" strike="noStrike" cap="none" normalizeH="0" baseline="0" dirty="0" smtClean="0">
              <a:ln>
                <a:noFill/>
              </a:ln>
              <a:solidFill>
                <a:schemeClr val="tx1"/>
              </a:solidFill>
              <a:effectLst/>
              <a:latin typeface="Arial" pitchFamily="34" charset="0"/>
            </a:endParaRPr>
          </a:p>
          <a:p>
            <a:pPr lvl="1" eaLnBrk="0" fontAlgn="base" hangingPunct="0">
              <a:spcBef>
                <a:spcPct val="0"/>
              </a:spcBef>
              <a:spcAft>
                <a:spcPct val="0"/>
              </a:spcAft>
              <a:buFont typeface="Arial" pitchFamily="34" charset="0"/>
              <a:buChar char="•"/>
            </a:pPr>
            <a:r>
              <a:rPr kumimoji="0" lang="fr-FR" b="1" i="0" u="none" strike="noStrike" cap="none" normalizeH="0" baseline="0" dirty="0" smtClean="0">
                <a:ln>
                  <a:noFill/>
                </a:ln>
                <a:solidFill>
                  <a:srgbClr val="231F20"/>
                </a:solidFill>
                <a:effectLst/>
                <a:latin typeface="Calibri" pitchFamily="34" charset="0"/>
                <a:ea typeface="Times New Roman" pitchFamily="18" charset="0"/>
                <a:cs typeface="Arial" pitchFamily="34" charset="0"/>
              </a:rPr>
              <a:t>  Orientation de la maison Sud</a:t>
            </a:r>
            <a:endParaRPr kumimoji="0" lang="fr-FR" sz="1050" b="0" i="0" u="none" strike="noStrike" cap="none" normalizeH="0" baseline="0" dirty="0" smtClean="0">
              <a:ln>
                <a:noFill/>
              </a:ln>
              <a:solidFill>
                <a:schemeClr val="tx1"/>
              </a:solidFill>
              <a:effectLst/>
              <a:latin typeface="Arial" pitchFamily="34" charset="0"/>
            </a:endParaRPr>
          </a:p>
          <a:p>
            <a:pPr lvl="1" eaLnBrk="0" fontAlgn="base" hangingPunct="0">
              <a:spcBef>
                <a:spcPct val="0"/>
              </a:spcBef>
              <a:spcAft>
                <a:spcPct val="0"/>
              </a:spcAft>
              <a:buFont typeface="Arial" pitchFamily="34" charset="0"/>
              <a:buChar char="•"/>
            </a:pPr>
            <a:r>
              <a:rPr kumimoji="0" lang="fr-FR" b="1" i="0" u="none" strike="noStrike" cap="none" normalizeH="0" baseline="0" dirty="0" smtClean="0">
                <a:ln>
                  <a:noFill/>
                </a:ln>
                <a:solidFill>
                  <a:srgbClr val="231F20"/>
                </a:solidFill>
                <a:effectLst/>
                <a:latin typeface="Calibri" pitchFamily="34" charset="0"/>
                <a:ea typeface="Times New Roman" pitchFamily="18" charset="0"/>
                <a:cs typeface="Arial" pitchFamily="34" charset="0"/>
              </a:rPr>
              <a:t>  Toit en tuiles canal</a:t>
            </a:r>
            <a:endParaRPr kumimoji="0" lang="fr-FR" sz="1050" b="0" i="0" u="none" strike="noStrike" cap="none" normalizeH="0" baseline="0" dirty="0" smtClean="0">
              <a:ln>
                <a:noFill/>
              </a:ln>
              <a:solidFill>
                <a:schemeClr val="tx1"/>
              </a:solidFill>
              <a:effectLst/>
              <a:latin typeface="Arial" pitchFamily="34" charset="0"/>
            </a:endParaRPr>
          </a:p>
          <a:p>
            <a:pPr lvl="1" eaLnBrk="0" fontAlgn="base" hangingPunct="0">
              <a:spcBef>
                <a:spcPct val="0"/>
              </a:spcBef>
              <a:spcAft>
                <a:spcPct val="0"/>
              </a:spcAft>
              <a:buFont typeface="Arial" pitchFamily="34" charset="0"/>
              <a:buChar char="•"/>
            </a:pPr>
            <a:r>
              <a:rPr kumimoji="0" lang="fr-FR" b="1" i="0" u="none" strike="noStrike" cap="none" normalizeH="0" baseline="0" dirty="0" smtClean="0">
                <a:ln>
                  <a:noFill/>
                </a:ln>
                <a:solidFill>
                  <a:srgbClr val="231F20"/>
                </a:solidFill>
                <a:effectLst/>
                <a:latin typeface="Calibri" pitchFamily="34" charset="0"/>
                <a:ea typeface="Times New Roman" pitchFamily="18" charset="0"/>
                <a:cs typeface="Arial" pitchFamily="34" charset="0"/>
              </a:rPr>
              <a:t>  Pente de  toit à 18°</a:t>
            </a:r>
            <a:endParaRPr kumimoji="0" lang="fr-FR" sz="1050" b="0" i="0" u="none" strike="noStrike" cap="none" normalizeH="0" baseline="0" dirty="0" smtClean="0">
              <a:ln>
                <a:noFill/>
              </a:ln>
              <a:solidFill>
                <a:schemeClr val="tx1"/>
              </a:solidFill>
              <a:effectLst/>
              <a:latin typeface="Arial" pitchFamily="34" charset="0"/>
            </a:endParaRPr>
          </a:p>
          <a:p>
            <a:pPr lvl="1" eaLnBrk="0" fontAlgn="base" hangingPunct="0">
              <a:spcBef>
                <a:spcPct val="0"/>
              </a:spcBef>
              <a:spcAft>
                <a:spcPct val="0"/>
              </a:spcAft>
              <a:buFont typeface="Arial" pitchFamily="34" charset="0"/>
              <a:buChar char="•"/>
            </a:pPr>
            <a:r>
              <a:rPr kumimoji="0" lang="fr-FR" b="1" i="0" u="none" strike="noStrike" cap="none" normalizeH="0" baseline="0" dirty="0" smtClean="0">
                <a:ln>
                  <a:noFill/>
                </a:ln>
                <a:solidFill>
                  <a:srgbClr val="231F20"/>
                </a:solidFill>
                <a:effectLst/>
                <a:latin typeface="Calibri" pitchFamily="34" charset="0"/>
                <a:ea typeface="Times New Roman" pitchFamily="18" charset="0"/>
                <a:cs typeface="Arial" pitchFamily="34" charset="0"/>
              </a:rPr>
              <a:t>  Pas de Masque Solaire</a:t>
            </a:r>
            <a:endParaRPr kumimoji="0" lang="fr-FR" sz="1050" b="0" i="0" u="none" strike="noStrike" cap="none" normalizeH="0" baseline="0" dirty="0" smtClean="0">
              <a:ln>
                <a:noFill/>
              </a:ln>
              <a:solidFill>
                <a:schemeClr val="tx1"/>
              </a:solidFill>
              <a:effectLst/>
              <a:latin typeface="Arial" pitchFamily="34" charset="0"/>
            </a:endParaRPr>
          </a:p>
          <a:p>
            <a:pPr lvl="1" eaLnBrk="0" fontAlgn="base" hangingPunct="0">
              <a:spcBef>
                <a:spcPct val="0"/>
              </a:spcBef>
              <a:spcAft>
                <a:spcPct val="0"/>
              </a:spcAft>
              <a:buFont typeface="Arial" pitchFamily="34" charset="0"/>
              <a:buChar char="•"/>
            </a:pPr>
            <a:r>
              <a:rPr kumimoji="0" lang="fr-FR" b="1" i="0" u="none" strike="noStrike" cap="none" normalizeH="0" baseline="0" dirty="0" smtClean="0">
                <a:ln>
                  <a:noFill/>
                </a:ln>
                <a:solidFill>
                  <a:srgbClr val="231F20"/>
                </a:solidFill>
                <a:effectLst/>
                <a:latin typeface="Calibri" pitchFamily="34" charset="0"/>
                <a:ea typeface="Times New Roman" pitchFamily="18" charset="0"/>
                <a:cs typeface="Arial" pitchFamily="34" charset="0"/>
              </a:rPr>
              <a:t>  Tarif EDF Heures creuses</a:t>
            </a:r>
            <a:endParaRPr kumimoji="0" lang="fr-FR" sz="2800" b="0" i="0" u="none" strike="noStrike" cap="none" normalizeH="0" baseline="0" dirty="0" smtClean="0">
              <a:ln>
                <a:noFill/>
              </a:ln>
              <a:solidFill>
                <a:schemeClr val="tx1"/>
              </a:solidFill>
              <a:effectLst/>
              <a:latin typeface="Arial" pitchFamily="34" charset="0"/>
            </a:endParaRPr>
          </a:p>
        </p:txBody>
      </p:sp>
      <p:sp>
        <p:nvSpPr>
          <p:cNvPr id="54282" name="Rectangle 10"/>
          <p:cNvSpPr>
            <a:spLocks noChangeArrowheads="1"/>
          </p:cNvSpPr>
          <p:nvPr/>
        </p:nvSpPr>
        <p:spPr bwMode="auto">
          <a:xfrm>
            <a:off x="1177802" y="3872215"/>
            <a:ext cx="3408218" cy="18774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457700" algn="l"/>
              </a:tabLst>
            </a:pPr>
            <a:r>
              <a:rPr kumimoji="0" lang="fr-FR" sz="2000" b="1" i="0" u="none" strike="noStrike" cap="none" normalizeH="0" baseline="0" dirty="0" smtClean="0">
                <a:ln>
                  <a:noFill/>
                </a:ln>
                <a:solidFill>
                  <a:schemeClr val="accent1">
                    <a:lumMod val="75000"/>
                  </a:schemeClr>
                </a:solidFill>
                <a:effectLst/>
                <a:latin typeface="+mj-lt"/>
                <a:ea typeface="Times New Roman" pitchFamily="18" charset="0"/>
                <a:cs typeface="Arial" pitchFamily="34" charset="0"/>
              </a:rPr>
              <a:t>Solution :</a:t>
            </a:r>
          </a:p>
          <a:p>
            <a:pPr marL="0" marR="0" lvl="0" indent="0" algn="l" defTabSz="914400" rtl="0" eaLnBrk="1" fontAlgn="base" latinLnBrk="0" hangingPunct="1">
              <a:lnSpc>
                <a:spcPct val="100000"/>
              </a:lnSpc>
              <a:spcBef>
                <a:spcPct val="0"/>
              </a:spcBef>
              <a:spcAft>
                <a:spcPct val="0"/>
              </a:spcAft>
              <a:buClrTx/>
              <a:buSzTx/>
              <a:buFontTx/>
              <a:buNone/>
              <a:tabLst>
                <a:tab pos="4457700" algn="l"/>
              </a:tabLst>
            </a:pPr>
            <a:r>
              <a:rPr kumimoji="0" lang="fr-FR" sz="2000" b="1" i="0" u="none" strike="noStrike" cap="none" normalizeH="0" baseline="0" dirty="0" smtClean="0">
                <a:ln>
                  <a:noFill/>
                </a:ln>
                <a:solidFill>
                  <a:srgbClr val="00AEF0"/>
                </a:solidFill>
                <a:effectLst/>
                <a:latin typeface="+mj-lt"/>
                <a:ea typeface="Times New Roman" pitchFamily="18" charset="0"/>
                <a:cs typeface="Arial" pitchFamily="34" charset="0"/>
              </a:rPr>
              <a:t>Le </a:t>
            </a:r>
            <a:r>
              <a:rPr kumimoji="0" lang="fr-FR" sz="2000" b="1" i="0" u="none" strike="noStrike" cap="none" normalizeH="0" baseline="0" dirty="0" smtClean="0">
                <a:ln>
                  <a:noFill/>
                </a:ln>
                <a:solidFill>
                  <a:srgbClr val="005AAB"/>
                </a:solidFill>
                <a:effectLst/>
                <a:latin typeface="+mj-lt"/>
                <a:ea typeface="Times New Roman" pitchFamily="18" charset="0"/>
                <a:cs typeface="Arial" pitchFamily="34" charset="0"/>
              </a:rPr>
              <a:t>pack ballon </a:t>
            </a:r>
            <a:r>
              <a:rPr kumimoji="0" lang="fr-FR" sz="2000" b="1" i="0" u="none" strike="noStrike" cap="none" normalizeH="0" baseline="0" dirty="0" smtClean="0">
                <a:ln>
                  <a:noFill/>
                </a:ln>
                <a:solidFill>
                  <a:srgbClr val="00AEF0"/>
                </a:solidFill>
                <a:effectLst/>
                <a:latin typeface="+mj-lt"/>
                <a:ea typeface="Times New Roman" pitchFamily="18" charset="0"/>
                <a:cs typeface="Arial" pitchFamily="34" charset="0"/>
              </a:rPr>
              <a:t>SOLERIO®</a:t>
            </a:r>
            <a:endParaRPr kumimoji="0" lang="fr-FR" sz="1100" b="0" i="0" u="none" strike="noStrike" cap="none" normalizeH="0" baseline="0" dirty="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4457700" algn="l"/>
              </a:tabLst>
            </a:pPr>
            <a:r>
              <a:rPr kumimoji="0" lang="fr-FR" sz="1400" b="1" i="0" u="none" strike="noStrike" cap="none" normalizeH="0" baseline="0" dirty="0" smtClean="0">
                <a:ln>
                  <a:noFill/>
                </a:ln>
                <a:solidFill>
                  <a:srgbClr val="231F20"/>
                </a:solidFill>
                <a:effectLst/>
                <a:latin typeface="+mj-lt"/>
                <a:ea typeface="Times New Roman" pitchFamily="18" charset="0"/>
                <a:cs typeface="Arial" pitchFamily="34" charset="0"/>
              </a:rPr>
              <a:t>Ballons multi-énergies, EC300	</a:t>
            </a:r>
            <a:endParaRPr kumimoji="0" lang="fr-FR" sz="1100" b="0" i="0" u="none" strike="noStrike" cap="none" normalizeH="0" baseline="0" dirty="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4457700" algn="l"/>
              </a:tabLst>
            </a:pPr>
            <a:r>
              <a:rPr kumimoji="0" lang="fr-FR" sz="2000" b="1" i="0" u="none" strike="noStrike" cap="none" normalizeH="0" baseline="0" dirty="0" smtClean="0">
                <a:ln>
                  <a:noFill/>
                </a:ln>
                <a:solidFill>
                  <a:srgbClr val="00AEF0"/>
                </a:solidFill>
                <a:effectLst/>
                <a:latin typeface="+mj-lt"/>
                <a:ea typeface="Times New Roman" pitchFamily="18" charset="0"/>
                <a:cs typeface="Arial" pitchFamily="34" charset="0"/>
              </a:rPr>
              <a:t>Le </a:t>
            </a:r>
            <a:r>
              <a:rPr kumimoji="0" lang="fr-FR" sz="2000" b="1" i="0" u="none" strike="noStrike" cap="none" normalizeH="0" baseline="0" dirty="0" smtClean="0">
                <a:ln>
                  <a:noFill/>
                </a:ln>
                <a:solidFill>
                  <a:srgbClr val="005AAB"/>
                </a:solidFill>
                <a:effectLst/>
                <a:latin typeface="+mj-lt"/>
                <a:ea typeface="Times New Roman" pitchFamily="18" charset="0"/>
                <a:cs typeface="Arial" pitchFamily="34" charset="0"/>
              </a:rPr>
              <a:t>pack capteurs </a:t>
            </a:r>
            <a:r>
              <a:rPr kumimoji="0" lang="fr-FR" sz="2000" b="1" i="0" u="none" strike="noStrike" cap="none" normalizeH="0" baseline="0" dirty="0" smtClean="0">
                <a:ln>
                  <a:noFill/>
                </a:ln>
                <a:solidFill>
                  <a:srgbClr val="00AEF0"/>
                </a:solidFill>
                <a:effectLst/>
                <a:latin typeface="+mj-lt"/>
                <a:ea typeface="Times New Roman" pitchFamily="18" charset="0"/>
                <a:cs typeface="Arial" pitchFamily="34" charset="0"/>
              </a:rPr>
              <a:t>SOLERIO®</a:t>
            </a:r>
            <a:endParaRPr kumimoji="0" lang="fr-FR" sz="1400" b="1" i="0" u="none" strike="noStrike" cap="none" normalizeH="0" baseline="0" dirty="0" smtClean="0">
              <a:ln>
                <a:noFill/>
              </a:ln>
              <a:solidFill>
                <a:srgbClr val="231F20"/>
              </a:solidFill>
              <a:effectLst/>
              <a:latin typeface="+mj-lt"/>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457700" algn="l"/>
              </a:tabLst>
            </a:pPr>
            <a:r>
              <a:rPr kumimoji="0" lang="fr-FR" sz="1400" b="1" i="0" u="none" strike="noStrike" cap="none" normalizeH="0" baseline="0" dirty="0" smtClean="0">
                <a:ln>
                  <a:noFill/>
                </a:ln>
                <a:solidFill>
                  <a:srgbClr val="231F20"/>
                </a:solidFill>
                <a:effectLst/>
                <a:latin typeface="+mj-lt"/>
                <a:ea typeface="Times New Roman" pitchFamily="18" charset="0"/>
              </a:rPr>
              <a:t>Les capteurs solaires :</a:t>
            </a:r>
            <a:r>
              <a:rPr kumimoji="0" lang="fr-FR" sz="1400" b="0" i="0" u="none" strike="noStrike" cap="none" normalizeH="0" baseline="0" dirty="0" smtClean="0">
                <a:ln>
                  <a:noFill/>
                </a:ln>
                <a:solidFill>
                  <a:srgbClr val="231F20"/>
                </a:solidFill>
                <a:effectLst/>
                <a:latin typeface="+mj-lt"/>
                <a:ea typeface="Times New Roman" pitchFamily="18" charset="0"/>
              </a:rPr>
              <a:t> 2 panneaux posés sur toiture </a:t>
            </a:r>
            <a:endParaRPr kumimoji="0" lang="fr-FR" sz="3200" b="0" i="0" u="none" strike="noStrike" cap="none" normalizeH="0" baseline="0" dirty="0" smtClean="0">
              <a:ln>
                <a:noFill/>
              </a:ln>
              <a:solidFill>
                <a:schemeClr val="tx1"/>
              </a:solidFill>
              <a:effectLst/>
              <a:latin typeface="+mj-lt"/>
            </a:endParaRPr>
          </a:p>
        </p:txBody>
      </p:sp>
      <p:sp>
        <p:nvSpPr>
          <p:cNvPr id="38" name="Triangle isocèle 37"/>
          <p:cNvSpPr/>
          <p:nvPr/>
        </p:nvSpPr>
        <p:spPr>
          <a:xfrm rot="5400000">
            <a:off x="798621" y="4268895"/>
            <a:ext cx="312812" cy="269665"/>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Triangle isocèle 38"/>
          <p:cNvSpPr/>
          <p:nvPr/>
        </p:nvSpPr>
        <p:spPr>
          <a:xfrm rot="5400000">
            <a:off x="798621" y="5005190"/>
            <a:ext cx="312812" cy="269665"/>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e 24"/>
          <p:cNvGrpSpPr/>
          <p:nvPr/>
        </p:nvGrpSpPr>
        <p:grpSpPr>
          <a:xfrm>
            <a:off x="10887" y="120650"/>
            <a:ext cx="9144000" cy="6737350"/>
            <a:chOff x="10887" y="120650"/>
            <a:chExt cx="9144000" cy="6737350"/>
          </a:xfrm>
        </p:grpSpPr>
        <p:grpSp>
          <p:nvGrpSpPr>
            <p:cNvPr id="26" name="Group 20"/>
            <p:cNvGrpSpPr>
              <a:grpSpLocks/>
            </p:cNvGrpSpPr>
            <p:nvPr/>
          </p:nvGrpSpPr>
          <p:grpSpPr bwMode="auto">
            <a:xfrm>
              <a:off x="3762374" y="533400"/>
              <a:ext cx="4772027" cy="5064126"/>
              <a:chOff x="2370" y="336"/>
              <a:chExt cx="3006" cy="3190"/>
            </a:xfrm>
          </p:grpSpPr>
          <p:sp>
            <p:nvSpPr>
              <p:cNvPr id="32"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33"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34"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35"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36"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37" name="Group 26"/>
              <p:cNvGrpSpPr>
                <a:grpSpLocks/>
              </p:cNvGrpSpPr>
              <p:nvPr/>
            </p:nvGrpSpPr>
            <p:grpSpPr bwMode="auto">
              <a:xfrm>
                <a:off x="4005" y="1289"/>
                <a:ext cx="402" cy="1200"/>
                <a:chOff x="4005" y="1289"/>
                <a:chExt cx="402" cy="1200"/>
              </a:xfrm>
            </p:grpSpPr>
            <p:sp>
              <p:nvSpPr>
                <p:cNvPr id="39"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40"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41"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42"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38"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27"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28" name="Connecteur droit 27"/>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9"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30"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31" name="Connecteur droit 30"/>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pic>
        <p:nvPicPr>
          <p:cNvPr id="67586" name="Picture 2"/>
          <p:cNvPicPr>
            <a:picLocks noChangeAspect="1" noChangeArrowheads="1"/>
          </p:cNvPicPr>
          <p:nvPr/>
        </p:nvPicPr>
        <p:blipFill>
          <a:blip r:embed="rId4"/>
          <a:srcRect/>
          <a:stretch>
            <a:fillRect/>
          </a:stretch>
        </p:blipFill>
        <p:spPr bwMode="auto">
          <a:xfrm>
            <a:off x="0" y="0"/>
            <a:ext cx="9198127" cy="5308270"/>
          </a:xfrm>
          <a:prstGeom prst="rect">
            <a:avLst/>
          </a:prstGeom>
          <a:noFill/>
          <a:ln w="9525">
            <a:noFill/>
            <a:miter lim="800000"/>
            <a:headEnd/>
            <a:tailEnd/>
          </a:ln>
          <a:effectLst/>
        </p:spPr>
      </p:pic>
      <p:sp>
        <p:nvSpPr>
          <p:cNvPr id="14" name="Rectangle à coins arrondis 13"/>
          <p:cNvSpPr/>
          <p:nvPr/>
        </p:nvSpPr>
        <p:spPr>
          <a:xfrm>
            <a:off x="29701" y="926276"/>
            <a:ext cx="3532650" cy="32149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à coins arrondis 14"/>
          <p:cNvSpPr/>
          <p:nvPr/>
        </p:nvSpPr>
        <p:spPr>
          <a:xfrm>
            <a:off x="29700" y="1945551"/>
            <a:ext cx="8752115" cy="65314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à coins arrondis 15"/>
          <p:cNvSpPr/>
          <p:nvPr/>
        </p:nvSpPr>
        <p:spPr>
          <a:xfrm>
            <a:off x="29700" y="3241963"/>
            <a:ext cx="8752115" cy="35225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Rectangle à coins arrondis 19"/>
          <p:cNvSpPr/>
          <p:nvPr/>
        </p:nvSpPr>
        <p:spPr>
          <a:xfrm>
            <a:off x="29700" y="2632326"/>
            <a:ext cx="8752115" cy="65314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Rectangle à coins arrondis 20"/>
          <p:cNvSpPr/>
          <p:nvPr/>
        </p:nvSpPr>
        <p:spPr>
          <a:xfrm>
            <a:off x="29700" y="3604101"/>
            <a:ext cx="8752115" cy="132415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Rectangle à coins arrondis 21"/>
          <p:cNvSpPr/>
          <p:nvPr/>
        </p:nvSpPr>
        <p:spPr>
          <a:xfrm>
            <a:off x="51475" y="1589363"/>
            <a:ext cx="8752115" cy="35225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4" name="Groupe 23"/>
          <p:cNvGrpSpPr/>
          <p:nvPr/>
        </p:nvGrpSpPr>
        <p:grpSpPr>
          <a:xfrm>
            <a:off x="605641" y="5415148"/>
            <a:ext cx="7897091" cy="1197797"/>
            <a:chOff x="605641" y="5415148"/>
            <a:chExt cx="7897091" cy="1197797"/>
          </a:xfrm>
        </p:grpSpPr>
        <p:pic>
          <p:nvPicPr>
            <p:cNvPr id="66564" name="Picture 4"/>
            <p:cNvPicPr>
              <a:picLocks noChangeAspect="1" noChangeArrowheads="1"/>
            </p:cNvPicPr>
            <p:nvPr/>
          </p:nvPicPr>
          <p:blipFill>
            <a:blip r:embed="rId5"/>
            <a:srcRect/>
            <a:stretch>
              <a:fillRect/>
            </a:stretch>
          </p:blipFill>
          <p:spPr bwMode="auto">
            <a:xfrm>
              <a:off x="725681" y="5462646"/>
              <a:ext cx="7715718" cy="1150299"/>
            </a:xfrm>
            <a:prstGeom prst="rect">
              <a:avLst/>
            </a:prstGeom>
            <a:noFill/>
            <a:ln w="38100">
              <a:noFill/>
              <a:miter lim="800000"/>
              <a:headEnd/>
              <a:tailEnd/>
            </a:ln>
            <a:effectLst/>
          </p:spPr>
        </p:pic>
        <p:sp>
          <p:nvSpPr>
            <p:cNvPr id="23" name="Rectangle à coins arrondis 22"/>
            <p:cNvSpPr/>
            <p:nvPr/>
          </p:nvSpPr>
          <p:spPr>
            <a:xfrm>
              <a:off x="605641" y="5415148"/>
              <a:ext cx="7897091" cy="116180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43" name="Rectangle à coins arrondis 42"/>
          <p:cNvSpPr/>
          <p:nvPr/>
        </p:nvSpPr>
        <p:spPr>
          <a:xfrm>
            <a:off x="5335126" y="907226"/>
            <a:ext cx="3532650" cy="32149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Rectangle à coins arrondis 43"/>
          <p:cNvSpPr/>
          <p:nvPr/>
        </p:nvSpPr>
        <p:spPr>
          <a:xfrm>
            <a:off x="0" y="1236938"/>
            <a:ext cx="8752115" cy="35225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left)">
                                      <p:cBhvr>
                                        <p:cTn id="12" dur="500"/>
                                        <p:tgtEl>
                                          <p:spTgt spid="43"/>
                                        </p:tgtEl>
                                      </p:cBhvr>
                                    </p:animEffect>
                                  </p:childTnLst>
                                  <p:subTnLst>
                                    <p:set>
                                      <p:cBhvr override="childStyle">
                                        <p:cTn dur="1" fill="hold" display="0" masterRel="nextClick" afterEffect="1"/>
                                        <p:tgtEl>
                                          <p:spTgt spid="43"/>
                                        </p:tgtEl>
                                        <p:attrNameLst>
                                          <p:attrName>style.visibility</p:attrName>
                                        </p:attrNameLst>
                                      </p:cBhvr>
                                      <p:to>
                                        <p:strVal val="hidden"/>
                                      </p:to>
                                    </p:set>
                                  </p:subTnLst>
                                </p:cTn>
                              </p:par>
                              <p:par>
                                <p:cTn id="13" presetID="22" presetClass="entr" presetSubtype="8"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subTnLst>
                                    <p:set>
                                      <p:cBhvr override="childStyle">
                                        <p:cTn dur="1" fill="hold" display="0" masterRel="nextClick" afterEffect="1"/>
                                        <p:tgtEl>
                                          <p:spTgt spid="24"/>
                                        </p:tgtEl>
                                        <p:attrNameLst>
                                          <p:attrName>style.visibility</p:attrName>
                                        </p:attrNameLst>
                                      </p:cBhvr>
                                      <p:to>
                                        <p:strVal val="hidden"/>
                                      </p:to>
                                    </p:set>
                                  </p:sub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wipe(left)">
                                      <p:cBhvr>
                                        <p:cTn id="20" dur="500"/>
                                        <p:tgtEl>
                                          <p:spTgt spid="44"/>
                                        </p:tgtEl>
                                      </p:cBhvr>
                                    </p:animEffect>
                                  </p:childTnLst>
                                  <p:subTnLst>
                                    <p:set>
                                      <p:cBhvr override="childStyle">
                                        <p:cTn dur="1" fill="hold" display="0" masterRel="nextClick" afterEffect="1"/>
                                        <p:tgtEl>
                                          <p:spTgt spid="44"/>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left)">
                                      <p:cBhvr>
                                        <p:cTn id="25" dur="500"/>
                                        <p:tgtEl>
                                          <p:spTgt spid="22"/>
                                        </p:tgtEl>
                                      </p:cBhvr>
                                    </p:animEffec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left)">
                                      <p:cBhvr>
                                        <p:cTn id="38" dur="500"/>
                                        <p:tgtEl>
                                          <p:spTgt spid="20"/>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20" grpId="0" animBg="1"/>
      <p:bldP spid="21" grpId="0" animBg="1"/>
      <p:bldP spid="22" grpId="0" animBg="1"/>
      <p:bldP spid="43" grpId="0" animBg="1"/>
      <p:bldP spid="4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e 10"/>
          <p:cNvGrpSpPr/>
          <p:nvPr/>
        </p:nvGrpSpPr>
        <p:grpSpPr>
          <a:xfrm>
            <a:off x="10887" y="120650"/>
            <a:ext cx="9144000" cy="6737350"/>
            <a:chOff x="10887" y="120650"/>
            <a:chExt cx="9144000" cy="6737350"/>
          </a:xfrm>
        </p:grpSpPr>
        <p:grpSp>
          <p:nvGrpSpPr>
            <p:cNvPr id="12" name="Group 20"/>
            <p:cNvGrpSpPr>
              <a:grpSpLocks/>
            </p:cNvGrpSpPr>
            <p:nvPr/>
          </p:nvGrpSpPr>
          <p:grpSpPr bwMode="auto">
            <a:xfrm>
              <a:off x="3762374" y="533400"/>
              <a:ext cx="4772027" cy="5064126"/>
              <a:chOff x="2370" y="336"/>
              <a:chExt cx="3006" cy="3190"/>
            </a:xfrm>
          </p:grpSpPr>
          <p:sp>
            <p:nvSpPr>
              <p:cNvPr id="18"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19"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20"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21"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22"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23" name="Group 26"/>
              <p:cNvGrpSpPr>
                <a:grpSpLocks/>
              </p:cNvGrpSpPr>
              <p:nvPr/>
            </p:nvGrpSpPr>
            <p:grpSpPr bwMode="auto">
              <a:xfrm>
                <a:off x="4005" y="1289"/>
                <a:ext cx="402" cy="1200"/>
                <a:chOff x="4005" y="1289"/>
                <a:chExt cx="402" cy="1200"/>
              </a:xfrm>
            </p:grpSpPr>
            <p:sp>
              <p:nvSpPr>
                <p:cNvPr id="25"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26"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27"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28"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24"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13"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14" name="Connecteur droit 13"/>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5"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16"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17" name="Connecteur droit 16"/>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pic>
        <p:nvPicPr>
          <p:cNvPr id="68610" name="Picture 2"/>
          <p:cNvPicPr>
            <a:picLocks noChangeAspect="1" noChangeArrowheads="1"/>
          </p:cNvPicPr>
          <p:nvPr/>
        </p:nvPicPr>
        <p:blipFill>
          <a:blip r:embed="rId4"/>
          <a:srcRect/>
          <a:stretch>
            <a:fillRect/>
          </a:stretch>
        </p:blipFill>
        <p:spPr bwMode="auto">
          <a:xfrm>
            <a:off x="138637" y="2113803"/>
            <a:ext cx="8866727" cy="2577251"/>
          </a:xfrm>
          <a:prstGeom prst="rect">
            <a:avLst/>
          </a:prstGeom>
          <a:noFill/>
          <a:ln w="9525">
            <a:noFill/>
            <a:miter lim="800000"/>
            <a:headEnd/>
            <a:tailEnd/>
          </a:ln>
          <a:effectLst/>
        </p:spPr>
      </p:pic>
      <p:pic>
        <p:nvPicPr>
          <p:cNvPr id="69634" name="Picture 2"/>
          <p:cNvPicPr>
            <a:picLocks noChangeAspect="1" noChangeArrowheads="1"/>
          </p:cNvPicPr>
          <p:nvPr/>
        </p:nvPicPr>
        <p:blipFill>
          <a:blip r:embed="rId5"/>
          <a:srcRect/>
          <a:stretch>
            <a:fillRect/>
          </a:stretch>
        </p:blipFill>
        <p:spPr bwMode="auto">
          <a:xfrm>
            <a:off x="130625" y="145720"/>
            <a:ext cx="7075487" cy="723900"/>
          </a:xfrm>
          <a:prstGeom prst="rect">
            <a:avLst/>
          </a:prstGeom>
          <a:noFill/>
          <a:ln w="9525">
            <a:noFill/>
            <a:miter lim="800000"/>
            <a:headEnd/>
            <a:tailEnd/>
          </a:ln>
          <a:effectLst/>
        </p:spPr>
      </p:pic>
      <p:sp>
        <p:nvSpPr>
          <p:cNvPr id="7" name="Rectangle 2"/>
          <p:cNvSpPr txBox="1">
            <a:spLocks noChangeArrowheads="1"/>
          </p:cNvSpPr>
          <p:nvPr/>
        </p:nvSpPr>
        <p:spPr>
          <a:xfrm>
            <a:off x="383414" y="1194848"/>
            <a:ext cx="8229600" cy="540587"/>
          </a:xfrm>
          <a:prstGeom prst="rect">
            <a:avLst/>
          </a:prstGeom>
          <a:noFill/>
          <a:ln/>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accent1">
                    <a:lumMod val="50000"/>
                  </a:schemeClr>
                </a:solidFill>
                <a:latin typeface="+mj-lt"/>
                <a:ea typeface="+mj-ea"/>
                <a:cs typeface="+mj-cs"/>
              </a:rPr>
              <a:t>Résultats : argumentaire technique</a:t>
            </a:r>
            <a:endParaRPr kumimoji="0" lang="fr-FR" sz="2800" b="1" i="0" u="none" strike="noStrike" kern="1200" cap="none" spc="0" normalizeH="0" baseline="0" noProof="0" dirty="0">
              <a:ln>
                <a:noFill/>
              </a:ln>
              <a:solidFill>
                <a:schemeClr val="accent1">
                  <a:lumMod val="50000"/>
                </a:schemeClr>
              </a:solidFill>
              <a:effectLst/>
              <a:uLnTx/>
              <a:uFillTx/>
              <a:latin typeface="+mj-lt"/>
              <a:ea typeface="+mj-ea"/>
              <a:cs typeface="+mj-cs"/>
            </a:endParaRPr>
          </a:p>
        </p:txBody>
      </p:sp>
      <p:sp>
        <p:nvSpPr>
          <p:cNvPr id="9" name="Rectangle à coins arrondis 8"/>
          <p:cNvSpPr/>
          <p:nvPr/>
        </p:nvSpPr>
        <p:spPr>
          <a:xfrm>
            <a:off x="59370" y="4275117"/>
            <a:ext cx="8965875" cy="403761"/>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à coins arrondis 9"/>
          <p:cNvSpPr/>
          <p:nvPr/>
        </p:nvSpPr>
        <p:spPr>
          <a:xfrm>
            <a:off x="8010525" y="2717471"/>
            <a:ext cx="919475" cy="403761"/>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à coins arrondis 28"/>
          <p:cNvSpPr/>
          <p:nvPr/>
        </p:nvSpPr>
        <p:spPr>
          <a:xfrm>
            <a:off x="76200" y="2717471"/>
            <a:ext cx="1323975" cy="403761"/>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e 9"/>
          <p:cNvGrpSpPr/>
          <p:nvPr/>
        </p:nvGrpSpPr>
        <p:grpSpPr>
          <a:xfrm>
            <a:off x="10887" y="120650"/>
            <a:ext cx="9144000" cy="6737350"/>
            <a:chOff x="10887" y="120650"/>
            <a:chExt cx="9144000" cy="6737350"/>
          </a:xfrm>
        </p:grpSpPr>
        <p:grpSp>
          <p:nvGrpSpPr>
            <p:cNvPr id="11" name="Group 20"/>
            <p:cNvGrpSpPr>
              <a:grpSpLocks/>
            </p:cNvGrpSpPr>
            <p:nvPr/>
          </p:nvGrpSpPr>
          <p:grpSpPr bwMode="auto">
            <a:xfrm>
              <a:off x="3762374" y="533400"/>
              <a:ext cx="4772027" cy="5064126"/>
              <a:chOff x="2370" y="336"/>
              <a:chExt cx="3006" cy="3190"/>
            </a:xfrm>
          </p:grpSpPr>
          <p:sp>
            <p:nvSpPr>
              <p:cNvPr id="17"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18"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19"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20"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21"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22" name="Group 26"/>
              <p:cNvGrpSpPr>
                <a:grpSpLocks/>
              </p:cNvGrpSpPr>
              <p:nvPr/>
            </p:nvGrpSpPr>
            <p:grpSpPr bwMode="auto">
              <a:xfrm>
                <a:off x="4005" y="1289"/>
                <a:ext cx="402" cy="1200"/>
                <a:chOff x="4005" y="1289"/>
                <a:chExt cx="402" cy="1200"/>
              </a:xfrm>
            </p:grpSpPr>
            <p:sp>
              <p:nvSpPr>
                <p:cNvPr id="24"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25"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26"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27"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23"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12"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13" name="Connecteur droit 12"/>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4"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15"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16" name="Connecteur droit 15"/>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pic>
        <p:nvPicPr>
          <p:cNvPr id="68611" name="Picture 3"/>
          <p:cNvPicPr>
            <a:picLocks noChangeAspect="1" noChangeArrowheads="1"/>
          </p:cNvPicPr>
          <p:nvPr/>
        </p:nvPicPr>
        <p:blipFill>
          <a:blip r:embed="rId4"/>
          <a:srcRect/>
          <a:stretch>
            <a:fillRect/>
          </a:stretch>
        </p:blipFill>
        <p:spPr bwMode="auto">
          <a:xfrm>
            <a:off x="332260" y="2101932"/>
            <a:ext cx="8478874" cy="3010504"/>
          </a:xfrm>
          <a:prstGeom prst="rect">
            <a:avLst/>
          </a:prstGeom>
          <a:noFill/>
          <a:ln w="9525">
            <a:noFill/>
            <a:miter lim="800000"/>
            <a:headEnd/>
            <a:tailEnd/>
          </a:ln>
          <a:effectLst/>
        </p:spPr>
      </p:pic>
      <p:pic>
        <p:nvPicPr>
          <p:cNvPr id="6" name="Picture 2"/>
          <p:cNvPicPr>
            <a:picLocks noChangeAspect="1" noChangeArrowheads="1"/>
          </p:cNvPicPr>
          <p:nvPr/>
        </p:nvPicPr>
        <p:blipFill>
          <a:blip r:embed="rId5"/>
          <a:srcRect/>
          <a:stretch>
            <a:fillRect/>
          </a:stretch>
        </p:blipFill>
        <p:spPr bwMode="auto">
          <a:xfrm>
            <a:off x="130625" y="145720"/>
            <a:ext cx="7075487" cy="723900"/>
          </a:xfrm>
          <a:prstGeom prst="rect">
            <a:avLst/>
          </a:prstGeom>
          <a:noFill/>
          <a:ln w="9525">
            <a:noFill/>
            <a:miter lim="800000"/>
            <a:headEnd/>
            <a:tailEnd/>
          </a:ln>
          <a:effectLst/>
        </p:spPr>
      </p:pic>
      <p:sp>
        <p:nvSpPr>
          <p:cNvPr id="7" name="Rectangle 2"/>
          <p:cNvSpPr txBox="1">
            <a:spLocks noChangeArrowheads="1"/>
          </p:cNvSpPr>
          <p:nvPr/>
        </p:nvSpPr>
        <p:spPr>
          <a:xfrm>
            <a:off x="383414" y="1194848"/>
            <a:ext cx="8229600" cy="540587"/>
          </a:xfrm>
          <a:prstGeom prst="rect">
            <a:avLst/>
          </a:prstGeom>
          <a:noFill/>
          <a:ln/>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accent1">
                    <a:lumMod val="50000"/>
                  </a:schemeClr>
                </a:solidFill>
                <a:latin typeface="+mj-lt"/>
                <a:ea typeface="+mj-ea"/>
                <a:cs typeface="+mj-cs"/>
              </a:rPr>
              <a:t>Résultats : argumentaire économique</a:t>
            </a:r>
            <a:endParaRPr kumimoji="0" lang="fr-FR" sz="2800" b="1" i="0" u="none" strike="noStrike" kern="1200" cap="none" spc="0" normalizeH="0" baseline="0" noProof="0" dirty="0">
              <a:ln>
                <a:noFill/>
              </a:ln>
              <a:solidFill>
                <a:schemeClr val="accent1">
                  <a:lumMod val="50000"/>
                </a:schemeClr>
              </a:solidFill>
              <a:effectLst/>
              <a:uLnTx/>
              <a:uFillTx/>
              <a:latin typeface="+mj-lt"/>
              <a:ea typeface="+mj-ea"/>
              <a:cs typeface="+mj-cs"/>
            </a:endParaRPr>
          </a:p>
        </p:txBody>
      </p:sp>
      <p:sp>
        <p:nvSpPr>
          <p:cNvPr id="8" name="Rectangle à coins arrondis 7"/>
          <p:cNvSpPr/>
          <p:nvPr/>
        </p:nvSpPr>
        <p:spPr>
          <a:xfrm>
            <a:off x="154379" y="2624492"/>
            <a:ext cx="8811491" cy="344339"/>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à coins arrondis 8"/>
          <p:cNvSpPr/>
          <p:nvPr/>
        </p:nvSpPr>
        <p:spPr>
          <a:xfrm>
            <a:off x="176154" y="3513142"/>
            <a:ext cx="8811491" cy="344339"/>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e 8"/>
          <p:cNvGrpSpPr/>
          <p:nvPr/>
        </p:nvGrpSpPr>
        <p:grpSpPr>
          <a:xfrm>
            <a:off x="10887" y="120650"/>
            <a:ext cx="9144000" cy="6737350"/>
            <a:chOff x="10887" y="120650"/>
            <a:chExt cx="9144000" cy="6737350"/>
          </a:xfrm>
        </p:grpSpPr>
        <p:grpSp>
          <p:nvGrpSpPr>
            <p:cNvPr id="10" name="Group 20"/>
            <p:cNvGrpSpPr>
              <a:grpSpLocks/>
            </p:cNvGrpSpPr>
            <p:nvPr/>
          </p:nvGrpSpPr>
          <p:grpSpPr bwMode="auto">
            <a:xfrm>
              <a:off x="3762374" y="533400"/>
              <a:ext cx="4772027" cy="5064126"/>
              <a:chOff x="2370" y="336"/>
              <a:chExt cx="3006" cy="3190"/>
            </a:xfrm>
          </p:grpSpPr>
          <p:sp>
            <p:nvSpPr>
              <p:cNvPr id="16"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17"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18"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19"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20"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21" name="Group 26"/>
              <p:cNvGrpSpPr>
                <a:grpSpLocks/>
              </p:cNvGrpSpPr>
              <p:nvPr/>
            </p:nvGrpSpPr>
            <p:grpSpPr bwMode="auto">
              <a:xfrm>
                <a:off x="4005" y="1289"/>
                <a:ext cx="402" cy="1200"/>
                <a:chOff x="4005" y="1289"/>
                <a:chExt cx="402" cy="1200"/>
              </a:xfrm>
            </p:grpSpPr>
            <p:sp>
              <p:nvSpPr>
                <p:cNvPr id="23"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24"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25"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26"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22"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11"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3"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14"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15" name="Connecteur droit 14"/>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pic>
        <p:nvPicPr>
          <p:cNvPr id="68612" name="Picture 4"/>
          <p:cNvPicPr>
            <a:picLocks noChangeAspect="1" noChangeArrowheads="1"/>
          </p:cNvPicPr>
          <p:nvPr/>
        </p:nvPicPr>
        <p:blipFill>
          <a:blip r:embed="rId4"/>
          <a:srcRect/>
          <a:stretch>
            <a:fillRect/>
          </a:stretch>
        </p:blipFill>
        <p:spPr bwMode="auto">
          <a:xfrm>
            <a:off x="118764" y="2388885"/>
            <a:ext cx="8933960" cy="1898107"/>
          </a:xfrm>
          <a:prstGeom prst="rect">
            <a:avLst/>
          </a:prstGeom>
          <a:noFill/>
          <a:ln w="9525">
            <a:noFill/>
            <a:miter lim="800000"/>
            <a:headEnd/>
            <a:tailEnd/>
          </a:ln>
          <a:effectLst/>
        </p:spPr>
      </p:pic>
      <p:pic>
        <p:nvPicPr>
          <p:cNvPr id="6" name="Picture 2"/>
          <p:cNvPicPr>
            <a:picLocks noChangeAspect="1" noChangeArrowheads="1"/>
          </p:cNvPicPr>
          <p:nvPr/>
        </p:nvPicPr>
        <p:blipFill>
          <a:blip r:embed="rId5"/>
          <a:srcRect/>
          <a:stretch>
            <a:fillRect/>
          </a:stretch>
        </p:blipFill>
        <p:spPr bwMode="auto">
          <a:xfrm>
            <a:off x="130625" y="145720"/>
            <a:ext cx="7075487" cy="723900"/>
          </a:xfrm>
          <a:prstGeom prst="rect">
            <a:avLst/>
          </a:prstGeom>
          <a:noFill/>
          <a:ln w="9525">
            <a:noFill/>
            <a:miter lim="800000"/>
            <a:headEnd/>
            <a:tailEnd/>
          </a:ln>
          <a:effectLst/>
        </p:spPr>
      </p:pic>
      <p:sp>
        <p:nvSpPr>
          <p:cNvPr id="7" name="Rectangle 2"/>
          <p:cNvSpPr txBox="1">
            <a:spLocks noChangeArrowheads="1"/>
          </p:cNvSpPr>
          <p:nvPr/>
        </p:nvSpPr>
        <p:spPr>
          <a:xfrm>
            <a:off x="383414" y="1194848"/>
            <a:ext cx="8229600" cy="540587"/>
          </a:xfrm>
          <a:prstGeom prst="rect">
            <a:avLst/>
          </a:prstGeom>
          <a:noFill/>
          <a:ln/>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accent1">
                    <a:lumMod val="50000"/>
                  </a:schemeClr>
                </a:solidFill>
                <a:latin typeface="+mj-lt"/>
                <a:ea typeface="+mj-ea"/>
                <a:cs typeface="+mj-cs"/>
              </a:rPr>
              <a:t>Résultats : argumentaire écologique</a:t>
            </a:r>
            <a:endParaRPr kumimoji="0" lang="fr-FR" sz="2800" b="1" i="0" u="none" strike="noStrike" kern="1200" cap="none" spc="0" normalizeH="0" baseline="0" noProof="0" dirty="0">
              <a:ln>
                <a:noFill/>
              </a:ln>
              <a:solidFill>
                <a:schemeClr val="accent1">
                  <a:lumMod val="50000"/>
                </a:schemeClr>
              </a:solidFill>
              <a:effectLst/>
              <a:uLnTx/>
              <a:uFillTx/>
              <a:latin typeface="+mj-lt"/>
              <a:ea typeface="+mj-ea"/>
              <a:cs typeface="+mj-cs"/>
            </a:endParaRPr>
          </a:p>
        </p:txBody>
      </p:sp>
      <p:sp>
        <p:nvSpPr>
          <p:cNvPr id="8" name="Rectangle à coins arrondis 7"/>
          <p:cNvSpPr/>
          <p:nvPr/>
        </p:nvSpPr>
        <p:spPr>
          <a:xfrm>
            <a:off x="176154" y="2907517"/>
            <a:ext cx="8811491" cy="344339"/>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28" name="Connecteur droit 27"/>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1"/>
          <p:cNvPicPr>
            <a:picLocks noChangeAspect="1" noChangeArrowheads="1"/>
          </p:cNvPicPr>
          <p:nvPr/>
        </p:nvPicPr>
        <p:blipFill>
          <a:blip r:embed="rId4" cstate="screen"/>
          <a:srcRect/>
          <a:stretch>
            <a:fillRect/>
          </a:stretch>
        </p:blipFill>
        <p:spPr bwMode="auto">
          <a:xfrm>
            <a:off x="0" y="0"/>
            <a:ext cx="8680450" cy="6480175"/>
          </a:xfrm>
          <a:prstGeom prst="rect">
            <a:avLst/>
          </a:prstGeom>
          <a:noFill/>
          <a:ln w="9525">
            <a:noFill/>
            <a:round/>
            <a:headEnd/>
            <a:tailEnd/>
          </a:ln>
          <a:effectLst/>
        </p:spPr>
      </p:pic>
      <p:grpSp>
        <p:nvGrpSpPr>
          <p:cNvPr id="2" name="Group 20"/>
          <p:cNvGrpSpPr>
            <a:grpSpLocks/>
          </p:cNvGrpSpPr>
          <p:nvPr/>
        </p:nvGrpSpPr>
        <p:grpSpPr bwMode="auto">
          <a:xfrm>
            <a:off x="3351213" y="120650"/>
            <a:ext cx="5413375" cy="5888038"/>
            <a:chOff x="2111" y="76"/>
            <a:chExt cx="3410" cy="3709"/>
          </a:xfrm>
        </p:grpSpPr>
        <p:sp>
          <p:nvSpPr>
            <p:cNvPr id="8"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9"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10"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11"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12"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3" name="Group 26"/>
            <p:cNvGrpSpPr>
              <a:grpSpLocks/>
            </p:cNvGrpSpPr>
            <p:nvPr/>
          </p:nvGrpSpPr>
          <p:grpSpPr bwMode="auto">
            <a:xfrm>
              <a:off x="4005" y="1289"/>
              <a:ext cx="402" cy="1200"/>
              <a:chOff x="4005" y="1289"/>
              <a:chExt cx="402" cy="1200"/>
            </a:xfrm>
          </p:grpSpPr>
          <p:sp>
            <p:nvSpPr>
              <p:cNvPr id="15"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16"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17"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18"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14"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sp>
        <p:nvSpPr>
          <p:cNvPr id="19" name="Rectangle 10"/>
          <p:cNvSpPr>
            <a:spLocks noChangeArrowheads="1"/>
          </p:cNvSpPr>
          <p:nvPr/>
        </p:nvSpPr>
        <p:spPr bwMode="auto">
          <a:xfrm>
            <a:off x="2832100" y="2689275"/>
            <a:ext cx="5727700" cy="979488"/>
          </a:xfrm>
          <a:prstGeom prst="rect">
            <a:avLst/>
          </a:prstGeom>
          <a:noFill/>
          <a:ln w="9525">
            <a:noFill/>
            <a:round/>
            <a:headEnd/>
            <a:tailEnd/>
          </a:ln>
          <a:effectLst/>
        </p:spPr>
        <p:txBody>
          <a:bodyPr lIns="76320" tIns="38160" rIns="76320" bIns="38160" anchor="b"/>
          <a:lstStyle/>
          <a:p>
            <a:pPr algn="r">
              <a:lnSpc>
                <a:spcPct val="100000"/>
              </a:lnSpc>
              <a:buClr>
                <a:srgbClr val="074A87"/>
              </a:buCl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5500" dirty="0">
                <a:solidFill>
                  <a:srgbClr val="074A87"/>
                </a:solidFill>
                <a:latin typeface="Arial" pitchFamily="34" charset="0"/>
              </a:rPr>
              <a:t>BTS TC</a:t>
            </a:r>
            <a:r>
              <a:rPr lang="en-GB" sz="2500" dirty="0">
                <a:solidFill>
                  <a:srgbClr val="074A87"/>
                </a:solidFill>
                <a:latin typeface="Arial" pitchFamily="34" charset="0"/>
              </a:rPr>
              <a:t> </a:t>
            </a:r>
            <a:br>
              <a:rPr lang="en-GB" sz="2500" dirty="0">
                <a:solidFill>
                  <a:srgbClr val="074A87"/>
                </a:solidFill>
                <a:latin typeface="Arial" pitchFamily="34" charset="0"/>
              </a:rPr>
            </a:br>
            <a:r>
              <a:rPr lang="en-GB" sz="5500" dirty="0" smtClean="0">
                <a:solidFill>
                  <a:srgbClr val="807F87"/>
                </a:solidFill>
                <a:latin typeface="Arial" pitchFamily="34" charset="0"/>
              </a:rPr>
              <a:t>Le </a:t>
            </a:r>
            <a:r>
              <a:rPr lang="en-GB" sz="5500" dirty="0" err="1" smtClean="0">
                <a:solidFill>
                  <a:srgbClr val="807F87"/>
                </a:solidFill>
                <a:latin typeface="Arial" pitchFamily="34" charset="0"/>
              </a:rPr>
              <a:t>Solaire</a:t>
            </a:r>
            <a:r>
              <a:rPr lang="en-GB" sz="5500" dirty="0" smtClean="0">
                <a:solidFill>
                  <a:srgbClr val="807F87"/>
                </a:solidFill>
                <a:latin typeface="Arial" pitchFamily="34" charset="0"/>
              </a:rPr>
              <a:t> </a:t>
            </a:r>
            <a:r>
              <a:rPr lang="en-GB" sz="5500" dirty="0" err="1" smtClean="0">
                <a:solidFill>
                  <a:srgbClr val="807F87"/>
                </a:solidFill>
                <a:latin typeface="Arial" pitchFamily="34" charset="0"/>
              </a:rPr>
              <a:t>Thermique</a:t>
            </a:r>
            <a:r>
              <a:rPr lang="en-GB" sz="3300" dirty="0">
                <a:solidFill>
                  <a:srgbClr val="807F87"/>
                </a:solidFill>
                <a:latin typeface="Arial" pitchFamily="34" charset="0"/>
              </a:rPr>
              <a:t/>
            </a:r>
            <a:br>
              <a:rPr lang="en-GB" sz="3300" dirty="0">
                <a:solidFill>
                  <a:srgbClr val="807F87"/>
                </a:solidFill>
                <a:latin typeface="Arial" pitchFamily="34" charset="0"/>
              </a:rPr>
            </a:br>
            <a:endParaRPr lang="en-GB" sz="3300" dirty="0">
              <a:solidFill>
                <a:srgbClr val="807F87"/>
              </a:solidFill>
              <a:latin typeface="Arial" pitchFamily="34" charset="0"/>
            </a:endParaRPr>
          </a:p>
        </p:txBody>
      </p:sp>
      <p:sp>
        <p:nvSpPr>
          <p:cNvPr id="21"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22" name="Text Box 14"/>
          <p:cNvSpPr txBox="1">
            <a:spLocks noChangeArrowheads="1"/>
          </p:cNvSpPr>
          <p:nvPr/>
        </p:nvSpPr>
        <p:spPr bwMode="auto">
          <a:xfrm>
            <a:off x="6897688" y="4319588"/>
            <a:ext cx="1561717" cy="337948"/>
          </a:xfrm>
          <a:prstGeom prst="rect">
            <a:avLst/>
          </a:prstGeom>
          <a:solidFill>
            <a:schemeClr val="bg1">
              <a:lumMod val="65000"/>
            </a:schemeClr>
          </a:solidFill>
          <a:ln w="9525">
            <a:noFill/>
            <a:round/>
            <a:headEnd/>
            <a:tailEnd/>
          </a:ln>
          <a:effectLst/>
        </p:spPr>
        <p:txBody>
          <a:bodyPr wrap="none" lIns="75600" tIns="37800" rIns="75600" bIns="37800">
            <a:spAutoFit/>
          </a:bodyPr>
          <a:lstStyle/>
          <a:p>
            <a:pPr eaLnBrk="1" hangingPunct="1">
              <a:lnSpc>
                <a:spcPct val="100000"/>
              </a:lnSpc>
              <a:buClr>
                <a:srgbClr val="FFFFFF"/>
              </a:buClr>
              <a:buFont typeface="Comic Sans MS" pitchFamily="6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700" dirty="0" smtClean="0">
                <a:solidFill>
                  <a:srgbClr val="FFFFFF"/>
                </a:solidFill>
                <a:latin typeface="Comic Sans MS" pitchFamily="66" charset="0"/>
              </a:rPr>
              <a:t>10 Mars 2009</a:t>
            </a:r>
            <a:endParaRPr lang="en-GB" sz="1700" dirty="0">
              <a:solidFill>
                <a:srgbClr val="FFFFFF"/>
              </a:solidFill>
              <a:latin typeface="Comic Sans MS" pitchFamily="66" charset="0"/>
            </a:endParaRPr>
          </a:p>
        </p:txBody>
      </p:sp>
      <p:sp>
        <p:nvSpPr>
          <p:cNvPr id="23" name="Text Box 15"/>
          <p:cNvSpPr txBox="1">
            <a:spLocks noChangeArrowheads="1"/>
          </p:cNvSpPr>
          <p:nvPr/>
        </p:nvSpPr>
        <p:spPr bwMode="auto">
          <a:xfrm>
            <a:off x="5160963" y="5575300"/>
            <a:ext cx="152400" cy="228600"/>
          </a:xfrm>
          <a:prstGeom prst="rect">
            <a:avLst/>
          </a:prstGeom>
          <a:noFill/>
          <a:ln w="9525">
            <a:noFill/>
            <a:round/>
            <a:headEnd/>
            <a:tailEnd/>
          </a:ln>
          <a:effectLst/>
        </p:spPr>
        <p:txBody>
          <a:bodyPr wrap="none" anchor="ctr"/>
          <a:lstStyle/>
          <a:p>
            <a:endParaRPr lang="fr-FR"/>
          </a:p>
        </p:txBody>
      </p:sp>
      <p:sp>
        <p:nvSpPr>
          <p:cNvPr id="24"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sp>
        <p:nvSpPr>
          <p:cNvPr id="25" name="Rectangle 11"/>
          <p:cNvSpPr>
            <a:spLocks noChangeArrowheads="1"/>
          </p:cNvSpPr>
          <p:nvPr/>
        </p:nvSpPr>
        <p:spPr bwMode="auto">
          <a:xfrm>
            <a:off x="6294189" y="3890963"/>
            <a:ext cx="2695575" cy="317500"/>
          </a:xfrm>
          <a:prstGeom prst="rect">
            <a:avLst/>
          </a:prstGeom>
          <a:solidFill>
            <a:srgbClr val="003366"/>
          </a:solidFill>
          <a:ln w="12600">
            <a:solidFill>
              <a:srgbClr val="022040"/>
            </a:solidFill>
            <a:miter lim="800000"/>
            <a:headEnd/>
            <a:tailEnd/>
          </a:ln>
          <a:effectLst/>
        </p:spPr>
        <p:txBody>
          <a:bodyPr lIns="75600" tIns="0" rIns="75600" bIns="0" anchor="b">
            <a:spAutoFit/>
          </a:bodyPr>
          <a:lstStyle/>
          <a:p>
            <a:pPr marL="280988" indent="-280988">
              <a:lnSpc>
                <a:spcPct val="100000"/>
              </a:lnSpc>
              <a:spcBef>
                <a:spcPts val="500"/>
              </a:spcBef>
              <a:buClr>
                <a:srgbClr val="FDA754"/>
              </a:buClr>
              <a:buFont typeface="Webdings" pitchFamily="18" charset="2"/>
              <a:buNone/>
              <a:tabLst>
                <a:tab pos="280988" algn="l"/>
                <a:tab pos="728663" algn="l"/>
                <a:tab pos="1177925" algn="l"/>
                <a:tab pos="1627188" algn="l"/>
                <a:tab pos="2076450" algn="l"/>
                <a:tab pos="2525713" algn="l"/>
                <a:tab pos="2974975" algn="l"/>
                <a:tab pos="3424238" algn="l"/>
                <a:tab pos="3873500" algn="l"/>
                <a:tab pos="4322763" algn="l"/>
                <a:tab pos="4772025" algn="l"/>
                <a:tab pos="5221288" algn="l"/>
                <a:tab pos="5670550" algn="l"/>
                <a:tab pos="6119813" algn="l"/>
                <a:tab pos="6569075" algn="l"/>
                <a:tab pos="7018338" algn="l"/>
                <a:tab pos="7467600" algn="l"/>
                <a:tab pos="7916863" algn="l"/>
                <a:tab pos="8366125" algn="l"/>
                <a:tab pos="8815388" algn="l"/>
                <a:tab pos="9264650" algn="l"/>
              </a:tabLst>
            </a:pPr>
            <a:r>
              <a:rPr lang="en-GB" sz="2000" dirty="0">
                <a:solidFill>
                  <a:srgbClr val="FFFFFF"/>
                </a:solidFill>
                <a:latin typeface="Arial" pitchFamily="34" charset="0"/>
              </a:rPr>
              <a:t>Séance </a:t>
            </a:r>
            <a:r>
              <a:rPr lang="en-GB" sz="2000" dirty="0" smtClean="0">
                <a:solidFill>
                  <a:srgbClr val="FFFFFF"/>
                </a:solidFill>
                <a:latin typeface="Arial" pitchFamily="34" charset="0"/>
              </a:rPr>
              <a:t>2</a:t>
            </a:r>
            <a:endParaRPr lang="en-GB" sz="2000" dirty="0">
              <a:solidFill>
                <a:srgbClr val="FFFFFF"/>
              </a:solidFill>
              <a:latin typeface="Arial" pitchFamily="34" charset="0"/>
            </a:endParaRPr>
          </a:p>
        </p:txBody>
      </p:sp>
      <p:cxnSp>
        <p:nvCxnSpPr>
          <p:cNvPr id="27" name="Connecteur droit 26"/>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6" name="Rectangle 11"/>
          <p:cNvSpPr>
            <a:spLocks noChangeArrowheads="1"/>
          </p:cNvSpPr>
          <p:nvPr/>
        </p:nvSpPr>
        <p:spPr bwMode="auto">
          <a:xfrm>
            <a:off x="6294189" y="4726408"/>
            <a:ext cx="2695575" cy="317500"/>
          </a:xfrm>
          <a:prstGeom prst="rect">
            <a:avLst/>
          </a:prstGeom>
          <a:solidFill>
            <a:srgbClr val="003366"/>
          </a:solidFill>
          <a:ln w="12600">
            <a:solidFill>
              <a:srgbClr val="022040"/>
            </a:solidFill>
            <a:miter lim="800000"/>
            <a:headEnd/>
            <a:tailEnd/>
          </a:ln>
          <a:effectLst/>
        </p:spPr>
        <p:txBody>
          <a:bodyPr lIns="75600" tIns="0" rIns="75600" bIns="0" anchor="b">
            <a:spAutoFit/>
          </a:bodyPr>
          <a:lstStyle/>
          <a:p>
            <a:pPr marL="280988" indent="-280988">
              <a:lnSpc>
                <a:spcPct val="100000"/>
              </a:lnSpc>
              <a:spcBef>
                <a:spcPts val="500"/>
              </a:spcBef>
              <a:buClr>
                <a:srgbClr val="FDA754"/>
              </a:buClr>
              <a:buFont typeface="Webdings" pitchFamily="18" charset="2"/>
              <a:buNone/>
              <a:tabLst>
                <a:tab pos="280988" algn="l"/>
                <a:tab pos="728663" algn="l"/>
                <a:tab pos="1177925" algn="l"/>
                <a:tab pos="1627188" algn="l"/>
                <a:tab pos="2076450" algn="l"/>
                <a:tab pos="2525713" algn="l"/>
                <a:tab pos="2974975" algn="l"/>
                <a:tab pos="3424238" algn="l"/>
                <a:tab pos="3873500" algn="l"/>
                <a:tab pos="4322763" algn="l"/>
                <a:tab pos="4772025" algn="l"/>
                <a:tab pos="5221288" algn="l"/>
                <a:tab pos="5670550" algn="l"/>
                <a:tab pos="6119813" algn="l"/>
                <a:tab pos="6569075" algn="l"/>
                <a:tab pos="7018338" algn="l"/>
                <a:tab pos="7467600" algn="l"/>
                <a:tab pos="7916863" algn="l"/>
                <a:tab pos="8366125" algn="l"/>
                <a:tab pos="8815388" algn="l"/>
                <a:tab pos="9264650" algn="l"/>
              </a:tabLst>
            </a:pPr>
            <a:r>
              <a:rPr lang="en-GB" sz="2000" dirty="0" smtClean="0">
                <a:solidFill>
                  <a:srgbClr val="FFFFFF"/>
                </a:solidFill>
                <a:latin typeface="Arial" pitchFamily="34" charset="0"/>
              </a:rPr>
              <a:t>Fin de première </a:t>
            </a:r>
            <a:r>
              <a:rPr lang="en-GB" sz="2000" dirty="0" err="1" smtClean="0">
                <a:solidFill>
                  <a:srgbClr val="FFFFFF"/>
                </a:solidFill>
                <a:latin typeface="Arial" pitchFamily="34" charset="0"/>
              </a:rPr>
              <a:t>partie</a:t>
            </a:r>
            <a:r>
              <a:rPr lang="en-GB" sz="2000" dirty="0" smtClean="0">
                <a:solidFill>
                  <a:srgbClr val="FFFFFF"/>
                </a:solidFill>
                <a:latin typeface="Arial" pitchFamily="34" charset="0"/>
              </a:rPr>
              <a:t> </a:t>
            </a:r>
            <a:endParaRPr lang="en-GB" sz="2000" dirty="0">
              <a:solidFill>
                <a:srgbClr val="FFFFFF"/>
              </a:solidFill>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100000">
                                          <p:val>
                                            <p:strVal val="1+#ppt_w/2"/>
                                          </p:val>
                                        </p:tav>
                                        <p:tav tm="100000">
                                          <p:val>
                                            <p:strVal val="#ppt_x"/>
                                          </p:val>
                                        </p:tav>
                                      </p:tavLst>
                                    </p:anim>
                                    <p:anim calcmode="lin" valueType="num">
                                      <p:cBhvr>
                                        <p:cTn id="8" dur="500" fill="hold"/>
                                        <p:tgtEl>
                                          <p:spTgt spid="25"/>
                                        </p:tgtEl>
                                        <p:attrNameLst>
                                          <p:attrName>ppt_y</p:attrName>
                                        </p:attrNameLst>
                                      </p:cBhvr>
                                      <p:tavLst>
                                        <p:tav tm="10000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ppt_x</p:attrName>
                                        </p:attrNameLst>
                                      </p:cBhvr>
                                      <p:tavLst>
                                        <p:tav tm="100000">
                                          <p:val>
                                            <p:strVal val="1+#ppt_w/2"/>
                                          </p:val>
                                        </p:tav>
                                        <p:tav tm="100000">
                                          <p:val>
                                            <p:strVal val="#ppt_x"/>
                                          </p:val>
                                        </p:tav>
                                      </p:tavLst>
                                    </p:anim>
                                    <p:anim calcmode="lin" valueType="num">
                                      <p:cBhvr>
                                        <p:cTn id="13" dur="500" fill="hold"/>
                                        <p:tgtEl>
                                          <p:spTgt spid="26"/>
                                        </p:tgtEl>
                                        <p:attrNameLst>
                                          <p:attrName>ppt_y</p:attrName>
                                        </p:attrNameLst>
                                      </p:cBhvr>
                                      <p:tavLst>
                                        <p:tav tm="10000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28" name="Connecteur droit 27"/>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1"/>
          <p:cNvPicPr>
            <a:picLocks noChangeAspect="1" noChangeArrowheads="1"/>
          </p:cNvPicPr>
          <p:nvPr/>
        </p:nvPicPr>
        <p:blipFill>
          <a:blip r:embed="rId4" cstate="screen"/>
          <a:srcRect/>
          <a:stretch>
            <a:fillRect/>
          </a:stretch>
        </p:blipFill>
        <p:spPr bwMode="auto">
          <a:xfrm>
            <a:off x="0" y="0"/>
            <a:ext cx="8680450" cy="6480175"/>
          </a:xfrm>
          <a:prstGeom prst="rect">
            <a:avLst/>
          </a:prstGeom>
          <a:noFill/>
          <a:ln w="9525">
            <a:noFill/>
            <a:round/>
            <a:headEnd/>
            <a:tailEnd/>
          </a:ln>
          <a:effectLst/>
        </p:spPr>
      </p:pic>
      <p:grpSp>
        <p:nvGrpSpPr>
          <p:cNvPr id="2" name="Group 20"/>
          <p:cNvGrpSpPr>
            <a:grpSpLocks/>
          </p:cNvGrpSpPr>
          <p:nvPr/>
        </p:nvGrpSpPr>
        <p:grpSpPr bwMode="auto">
          <a:xfrm>
            <a:off x="3351213" y="120650"/>
            <a:ext cx="5413375" cy="5888038"/>
            <a:chOff x="2111" y="76"/>
            <a:chExt cx="3410" cy="3709"/>
          </a:xfrm>
        </p:grpSpPr>
        <p:sp>
          <p:nvSpPr>
            <p:cNvPr id="8"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9"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10"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11"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12"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3" name="Group 26"/>
            <p:cNvGrpSpPr>
              <a:grpSpLocks/>
            </p:cNvGrpSpPr>
            <p:nvPr/>
          </p:nvGrpSpPr>
          <p:grpSpPr bwMode="auto">
            <a:xfrm>
              <a:off x="4005" y="1289"/>
              <a:ext cx="402" cy="1200"/>
              <a:chOff x="4005" y="1289"/>
              <a:chExt cx="402" cy="1200"/>
            </a:xfrm>
          </p:grpSpPr>
          <p:sp>
            <p:nvSpPr>
              <p:cNvPr id="15"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16"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17"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18"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14"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sp>
        <p:nvSpPr>
          <p:cNvPr id="19" name="Rectangle 10"/>
          <p:cNvSpPr>
            <a:spLocks noChangeArrowheads="1"/>
          </p:cNvSpPr>
          <p:nvPr/>
        </p:nvSpPr>
        <p:spPr bwMode="auto">
          <a:xfrm>
            <a:off x="2832100" y="2689275"/>
            <a:ext cx="5727700" cy="979488"/>
          </a:xfrm>
          <a:prstGeom prst="rect">
            <a:avLst/>
          </a:prstGeom>
          <a:noFill/>
          <a:ln w="9525">
            <a:noFill/>
            <a:round/>
            <a:headEnd/>
            <a:tailEnd/>
          </a:ln>
          <a:effectLst/>
        </p:spPr>
        <p:txBody>
          <a:bodyPr lIns="76320" tIns="38160" rIns="76320" bIns="38160" anchor="b"/>
          <a:lstStyle/>
          <a:p>
            <a:pPr algn="r">
              <a:lnSpc>
                <a:spcPct val="100000"/>
              </a:lnSpc>
              <a:buClr>
                <a:srgbClr val="074A87"/>
              </a:buCl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5500" dirty="0">
                <a:solidFill>
                  <a:srgbClr val="074A87"/>
                </a:solidFill>
                <a:latin typeface="Arial" pitchFamily="34" charset="0"/>
              </a:rPr>
              <a:t>BTS TC</a:t>
            </a:r>
            <a:r>
              <a:rPr lang="en-GB" sz="2500" dirty="0">
                <a:solidFill>
                  <a:srgbClr val="074A87"/>
                </a:solidFill>
                <a:latin typeface="Arial" pitchFamily="34" charset="0"/>
              </a:rPr>
              <a:t> </a:t>
            </a:r>
            <a:br>
              <a:rPr lang="en-GB" sz="2500" dirty="0">
                <a:solidFill>
                  <a:srgbClr val="074A87"/>
                </a:solidFill>
                <a:latin typeface="Arial" pitchFamily="34" charset="0"/>
              </a:rPr>
            </a:br>
            <a:r>
              <a:rPr lang="en-GB" sz="5500" dirty="0" smtClean="0">
                <a:solidFill>
                  <a:srgbClr val="807F87"/>
                </a:solidFill>
                <a:latin typeface="Arial" pitchFamily="34" charset="0"/>
              </a:rPr>
              <a:t>Le </a:t>
            </a:r>
            <a:r>
              <a:rPr lang="en-GB" sz="5500" dirty="0" err="1" smtClean="0">
                <a:solidFill>
                  <a:srgbClr val="807F87"/>
                </a:solidFill>
                <a:latin typeface="Arial" pitchFamily="34" charset="0"/>
              </a:rPr>
              <a:t>Solaire</a:t>
            </a:r>
            <a:r>
              <a:rPr lang="en-GB" sz="5500" dirty="0" smtClean="0">
                <a:solidFill>
                  <a:srgbClr val="807F87"/>
                </a:solidFill>
                <a:latin typeface="Arial" pitchFamily="34" charset="0"/>
              </a:rPr>
              <a:t> </a:t>
            </a:r>
            <a:r>
              <a:rPr lang="en-GB" sz="5500" dirty="0" err="1" smtClean="0">
                <a:solidFill>
                  <a:srgbClr val="807F87"/>
                </a:solidFill>
                <a:latin typeface="Arial" pitchFamily="34" charset="0"/>
              </a:rPr>
              <a:t>Thermique</a:t>
            </a:r>
            <a:r>
              <a:rPr lang="en-GB" sz="3300" dirty="0">
                <a:solidFill>
                  <a:srgbClr val="807F87"/>
                </a:solidFill>
                <a:latin typeface="Arial" pitchFamily="34" charset="0"/>
              </a:rPr>
              <a:t/>
            </a:r>
            <a:br>
              <a:rPr lang="en-GB" sz="3300" dirty="0">
                <a:solidFill>
                  <a:srgbClr val="807F87"/>
                </a:solidFill>
                <a:latin typeface="Arial" pitchFamily="34" charset="0"/>
              </a:rPr>
            </a:br>
            <a:endParaRPr lang="en-GB" sz="3300" dirty="0">
              <a:solidFill>
                <a:srgbClr val="807F87"/>
              </a:solidFill>
              <a:latin typeface="Arial" pitchFamily="34" charset="0"/>
            </a:endParaRPr>
          </a:p>
        </p:txBody>
      </p:sp>
      <p:sp>
        <p:nvSpPr>
          <p:cNvPr id="21"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22" name="Text Box 14"/>
          <p:cNvSpPr txBox="1">
            <a:spLocks noChangeArrowheads="1"/>
          </p:cNvSpPr>
          <p:nvPr/>
        </p:nvSpPr>
        <p:spPr bwMode="auto">
          <a:xfrm>
            <a:off x="6897688" y="4319588"/>
            <a:ext cx="1229895" cy="337948"/>
          </a:xfrm>
          <a:prstGeom prst="rect">
            <a:avLst/>
          </a:prstGeom>
          <a:solidFill>
            <a:schemeClr val="bg1">
              <a:lumMod val="65000"/>
            </a:schemeClr>
          </a:solidFill>
          <a:ln w="9525">
            <a:noFill/>
            <a:round/>
            <a:headEnd/>
            <a:tailEnd/>
          </a:ln>
          <a:effectLst/>
        </p:spPr>
        <p:txBody>
          <a:bodyPr wrap="none" lIns="75600" tIns="37800" rIns="75600" bIns="37800">
            <a:spAutoFit/>
          </a:bodyPr>
          <a:lstStyle/>
          <a:p>
            <a:pPr eaLnBrk="1" hangingPunct="1">
              <a:lnSpc>
                <a:spcPct val="100000"/>
              </a:lnSpc>
              <a:buClr>
                <a:srgbClr val="FFFFFF"/>
              </a:buClr>
              <a:buFont typeface="Comic Sans MS" pitchFamily="6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700" dirty="0" smtClean="0">
                <a:solidFill>
                  <a:srgbClr val="FFFFFF"/>
                </a:solidFill>
                <a:latin typeface="Comic Sans MS" pitchFamily="66" charset="0"/>
              </a:rPr>
              <a:t>Mars 2010</a:t>
            </a:r>
            <a:endParaRPr lang="en-GB" sz="1700" dirty="0">
              <a:solidFill>
                <a:srgbClr val="FFFFFF"/>
              </a:solidFill>
              <a:latin typeface="Comic Sans MS" pitchFamily="66" charset="0"/>
            </a:endParaRPr>
          </a:p>
        </p:txBody>
      </p:sp>
      <p:sp>
        <p:nvSpPr>
          <p:cNvPr id="23" name="Text Box 15"/>
          <p:cNvSpPr txBox="1">
            <a:spLocks noChangeArrowheads="1"/>
          </p:cNvSpPr>
          <p:nvPr/>
        </p:nvSpPr>
        <p:spPr bwMode="auto">
          <a:xfrm>
            <a:off x="5160963" y="5575300"/>
            <a:ext cx="152400" cy="228600"/>
          </a:xfrm>
          <a:prstGeom prst="rect">
            <a:avLst/>
          </a:prstGeom>
          <a:noFill/>
          <a:ln w="9525">
            <a:noFill/>
            <a:round/>
            <a:headEnd/>
            <a:tailEnd/>
          </a:ln>
          <a:effectLst/>
        </p:spPr>
        <p:txBody>
          <a:bodyPr wrap="none" anchor="ctr"/>
          <a:lstStyle/>
          <a:p>
            <a:endParaRPr lang="fr-FR"/>
          </a:p>
        </p:txBody>
      </p:sp>
      <p:sp>
        <p:nvSpPr>
          <p:cNvPr id="24"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sp>
        <p:nvSpPr>
          <p:cNvPr id="25" name="Rectangle 11"/>
          <p:cNvSpPr>
            <a:spLocks noChangeArrowheads="1"/>
          </p:cNvSpPr>
          <p:nvPr/>
        </p:nvSpPr>
        <p:spPr bwMode="auto">
          <a:xfrm>
            <a:off x="6296025" y="3890963"/>
            <a:ext cx="2695575" cy="317500"/>
          </a:xfrm>
          <a:prstGeom prst="rect">
            <a:avLst/>
          </a:prstGeom>
          <a:solidFill>
            <a:srgbClr val="003366"/>
          </a:solidFill>
          <a:ln w="12600">
            <a:solidFill>
              <a:srgbClr val="022040"/>
            </a:solidFill>
            <a:miter lim="800000"/>
            <a:headEnd/>
            <a:tailEnd/>
          </a:ln>
          <a:effectLst/>
        </p:spPr>
        <p:txBody>
          <a:bodyPr lIns="75600" tIns="0" rIns="75600" bIns="0" anchor="b">
            <a:spAutoFit/>
          </a:bodyPr>
          <a:lstStyle/>
          <a:p>
            <a:pPr marL="280988" indent="-280988">
              <a:lnSpc>
                <a:spcPct val="100000"/>
              </a:lnSpc>
              <a:spcBef>
                <a:spcPts val="500"/>
              </a:spcBef>
              <a:buClr>
                <a:srgbClr val="FDA754"/>
              </a:buClr>
              <a:buFont typeface="Webdings" pitchFamily="18" charset="2"/>
              <a:buNone/>
              <a:tabLst>
                <a:tab pos="280988" algn="l"/>
                <a:tab pos="728663" algn="l"/>
                <a:tab pos="1177925" algn="l"/>
                <a:tab pos="1627188" algn="l"/>
                <a:tab pos="2076450" algn="l"/>
                <a:tab pos="2525713" algn="l"/>
                <a:tab pos="2974975" algn="l"/>
                <a:tab pos="3424238" algn="l"/>
                <a:tab pos="3873500" algn="l"/>
                <a:tab pos="4322763" algn="l"/>
                <a:tab pos="4772025" algn="l"/>
                <a:tab pos="5221288" algn="l"/>
                <a:tab pos="5670550" algn="l"/>
                <a:tab pos="6119813" algn="l"/>
                <a:tab pos="6569075" algn="l"/>
                <a:tab pos="7018338" algn="l"/>
                <a:tab pos="7467600" algn="l"/>
                <a:tab pos="7916863" algn="l"/>
                <a:tab pos="8366125" algn="l"/>
                <a:tab pos="8815388" algn="l"/>
                <a:tab pos="9264650" algn="l"/>
              </a:tabLst>
            </a:pPr>
            <a:r>
              <a:rPr lang="en-GB" sz="2000" dirty="0">
                <a:solidFill>
                  <a:srgbClr val="FFFFFF"/>
                </a:solidFill>
                <a:latin typeface="Arial" pitchFamily="34" charset="0"/>
              </a:rPr>
              <a:t>Séance </a:t>
            </a:r>
            <a:r>
              <a:rPr lang="en-GB" sz="2000" dirty="0" smtClean="0">
                <a:solidFill>
                  <a:srgbClr val="FFFFFF"/>
                </a:solidFill>
                <a:latin typeface="Arial" pitchFamily="34" charset="0"/>
              </a:rPr>
              <a:t>3</a:t>
            </a:r>
            <a:endParaRPr lang="en-GB" sz="2000" dirty="0">
              <a:solidFill>
                <a:srgbClr val="FFFFFF"/>
              </a:solidFill>
              <a:latin typeface="Arial" pitchFamily="34" charset="0"/>
            </a:endParaRPr>
          </a:p>
        </p:txBody>
      </p:sp>
      <p:cxnSp>
        <p:nvCxnSpPr>
          <p:cNvPr id="27" name="Connecteur droit 26"/>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100000">
                                          <p:val>
                                            <p:strVal val="1+#ppt_w/2"/>
                                          </p:val>
                                        </p:tav>
                                        <p:tav tm="100000">
                                          <p:val>
                                            <p:strVal val="#ppt_x"/>
                                          </p:val>
                                        </p:tav>
                                      </p:tavLst>
                                    </p:anim>
                                    <p:anim calcmode="lin" valueType="num">
                                      <p:cBhvr>
                                        <p:cTn id="8" dur="500" fill="hold"/>
                                        <p:tgtEl>
                                          <p:spTgt spid="25"/>
                                        </p:tgtEl>
                                        <p:attrNameLst>
                                          <p:attrName>ppt_y</p:attrName>
                                        </p:attrNameLst>
                                      </p:cBhvr>
                                      <p:tavLst>
                                        <p:tav tm="10000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36"/>
          <p:cNvGrpSpPr/>
          <p:nvPr/>
        </p:nvGrpSpPr>
        <p:grpSpPr>
          <a:xfrm>
            <a:off x="10887" y="120650"/>
            <a:ext cx="9144000" cy="6737350"/>
            <a:chOff x="10887" y="120650"/>
            <a:chExt cx="9144000" cy="6737350"/>
          </a:xfrm>
        </p:grpSpPr>
        <p:grpSp>
          <p:nvGrpSpPr>
            <p:cNvPr id="4" name="Group 20"/>
            <p:cNvGrpSpPr>
              <a:grpSpLocks/>
            </p:cNvGrpSpPr>
            <p:nvPr/>
          </p:nvGrpSpPr>
          <p:grpSpPr bwMode="auto">
            <a:xfrm>
              <a:off x="3351213" y="120650"/>
              <a:ext cx="5413375" cy="5888038"/>
              <a:chOff x="2111" y="76"/>
              <a:chExt cx="3410" cy="3709"/>
            </a:xfrm>
          </p:grpSpPr>
          <p:sp>
            <p:nvSpPr>
              <p:cNvPr id="21"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22"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23"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24"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25"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14" name="Group 26"/>
              <p:cNvGrpSpPr>
                <a:grpSpLocks/>
              </p:cNvGrpSpPr>
              <p:nvPr/>
            </p:nvGrpSpPr>
            <p:grpSpPr bwMode="auto">
              <a:xfrm>
                <a:off x="4005" y="1289"/>
                <a:ext cx="402" cy="1200"/>
                <a:chOff x="4005" y="1289"/>
                <a:chExt cx="402" cy="1200"/>
              </a:xfrm>
            </p:grpSpPr>
            <p:sp>
              <p:nvSpPr>
                <p:cNvPr id="28"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29"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30"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31"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27"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32"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33" name="Connecteur droit 32"/>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4"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35"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36" name="Connecteur droit 35"/>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pic>
        <p:nvPicPr>
          <p:cNvPr id="19" name="Picture 1"/>
          <p:cNvPicPr>
            <a:picLocks noChangeAspect="1" noChangeArrowheads="1"/>
          </p:cNvPicPr>
          <p:nvPr/>
        </p:nvPicPr>
        <p:blipFill>
          <a:blip r:embed="rId4" cstate="screen"/>
          <a:srcRect/>
          <a:stretch>
            <a:fillRect/>
          </a:stretch>
        </p:blipFill>
        <p:spPr bwMode="auto">
          <a:xfrm>
            <a:off x="0" y="0"/>
            <a:ext cx="8680450" cy="6480175"/>
          </a:xfrm>
          <a:prstGeom prst="rect">
            <a:avLst/>
          </a:prstGeom>
          <a:noFill/>
          <a:ln w="9525">
            <a:noFill/>
            <a:round/>
            <a:headEnd/>
            <a:tailEnd/>
          </a:ln>
          <a:effectLst/>
        </p:spPr>
      </p:pic>
      <p:sp>
        <p:nvSpPr>
          <p:cNvPr id="2" name="Titre 1"/>
          <p:cNvSpPr>
            <a:spLocks noGrp="1"/>
          </p:cNvSpPr>
          <p:nvPr>
            <p:ph type="title"/>
          </p:nvPr>
        </p:nvSpPr>
        <p:spPr>
          <a:xfrm>
            <a:off x="2036634" y="-237500"/>
            <a:ext cx="5492322" cy="1143000"/>
          </a:xfrm>
        </p:spPr>
        <p:txBody>
          <a:bodyPr>
            <a:normAutofit/>
          </a:bodyPr>
          <a:lstStyle/>
          <a:p>
            <a:pPr algn="l"/>
            <a:r>
              <a:rPr lang="fr-FR" sz="3200" b="1" dirty="0" smtClean="0">
                <a:solidFill>
                  <a:schemeClr val="tx2">
                    <a:lumMod val="75000"/>
                  </a:schemeClr>
                </a:solidFill>
              </a:rPr>
              <a:t>Sommaire Solaire Thermique</a:t>
            </a:r>
            <a:endParaRPr lang="fr-FR" sz="4800" b="1" dirty="0">
              <a:solidFill>
                <a:schemeClr val="tx2">
                  <a:lumMod val="75000"/>
                </a:schemeClr>
              </a:solidFill>
            </a:endParaRPr>
          </a:p>
        </p:txBody>
      </p:sp>
      <p:sp>
        <p:nvSpPr>
          <p:cNvPr id="5" name="Rectangle 4"/>
          <p:cNvSpPr/>
          <p:nvPr/>
        </p:nvSpPr>
        <p:spPr>
          <a:xfrm>
            <a:off x="228806" y="679276"/>
            <a:ext cx="4276042" cy="523220"/>
          </a:xfrm>
          <a:prstGeom prst="rect">
            <a:avLst/>
          </a:prstGeom>
          <a:solidFill>
            <a:schemeClr val="accent1">
              <a:lumMod val="50000"/>
            </a:schemeClr>
          </a:solidFill>
        </p:spPr>
        <p:txBody>
          <a:bodyPr wrap="none">
            <a:spAutoFit/>
          </a:bodyPr>
          <a:lstStyle/>
          <a:p>
            <a:pPr lvl="0">
              <a:buNone/>
            </a:pPr>
            <a:r>
              <a:rPr lang="fr-FR" sz="2800" dirty="0" smtClean="0">
                <a:solidFill>
                  <a:schemeClr val="bg1"/>
                </a:solidFill>
              </a:rPr>
              <a:t>8. Les capteurs traditionnels</a:t>
            </a:r>
          </a:p>
        </p:txBody>
      </p:sp>
      <p:sp>
        <p:nvSpPr>
          <p:cNvPr id="6" name="Rectangle 5"/>
          <p:cNvSpPr/>
          <p:nvPr/>
        </p:nvSpPr>
        <p:spPr>
          <a:xfrm>
            <a:off x="253411" y="2872433"/>
            <a:ext cx="6123921" cy="523220"/>
          </a:xfrm>
          <a:prstGeom prst="rect">
            <a:avLst/>
          </a:prstGeom>
          <a:solidFill>
            <a:schemeClr val="accent1">
              <a:lumMod val="50000"/>
            </a:schemeClr>
          </a:solidFill>
        </p:spPr>
        <p:txBody>
          <a:bodyPr wrap="none">
            <a:spAutoFit/>
          </a:bodyPr>
          <a:lstStyle/>
          <a:p>
            <a:pPr lvl="0"/>
            <a:r>
              <a:rPr lang="fr-FR" sz="2800" dirty="0" smtClean="0">
                <a:solidFill>
                  <a:schemeClr val="bg1"/>
                </a:solidFill>
              </a:rPr>
              <a:t>9. Le chauffe eau solaire individuel (CESI)</a:t>
            </a:r>
            <a:endParaRPr lang="fr-FR" sz="2800" dirty="0">
              <a:solidFill>
                <a:schemeClr val="bg1"/>
              </a:solidFill>
            </a:endParaRPr>
          </a:p>
        </p:txBody>
      </p:sp>
      <p:sp>
        <p:nvSpPr>
          <p:cNvPr id="7" name="Rectangle 6"/>
          <p:cNvSpPr/>
          <p:nvPr/>
        </p:nvSpPr>
        <p:spPr>
          <a:xfrm>
            <a:off x="1073426" y="1296795"/>
            <a:ext cx="2720652" cy="461665"/>
          </a:xfrm>
          <a:prstGeom prst="rect">
            <a:avLst/>
          </a:prstGeom>
          <a:solidFill>
            <a:schemeClr val="bg1">
              <a:lumMod val="65000"/>
            </a:schemeClr>
          </a:solidFill>
        </p:spPr>
        <p:txBody>
          <a:bodyPr wrap="square">
            <a:spAutoFit/>
          </a:bodyPr>
          <a:lstStyle/>
          <a:p>
            <a:pPr lvl="0"/>
            <a:r>
              <a:rPr lang="fr-FR" sz="2400" dirty="0" smtClean="0">
                <a:solidFill>
                  <a:schemeClr val="bg1"/>
                </a:solidFill>
              </a:rPr>
              <a:t>8.1.Le capteur vitré</a:t>
            </a:r>
          </a:p>
        </p:txBody>
      </p:sp>
      <p:sp>
        <p:nvSpPr>
          <p:cNvPr id="8" name="Rectangle 7"/>
          <p:cNvSpPr/>
          <p:nvPr/>
        </p:nvSpPr>
        <p:spPr>
          <a:xfrm>
            <a:off x="1081387" y="1795383"/>
            <a:ext cx="4091114" cy="461665"/>
          </a:xfrm>
          <a:prstGeom prst="rect">
            <a:avLst/>
          </a:prstGeom>
          <a:solidFill>
            <a:schemeClr val="bg1">
              <a:lumMod val="65000"/>
            </a:schemeClr>
          </a:solidFill>
        </p:spPr>
        <p:txBody>
          <a:bodyPr wrap="square">
            <a:spAutoFit/>
          </a:bodyPr>
          <a:lstStyle/>
          <a:p>
            <a:r>
              <a:rPr lang="fr-FR" sz="2400" dirty="0" smtClean="0">
                <a:solidFill>
                  <a:schemeClr val="bg1"/>
                </a:solidFill>
              </a:rPr>
              <a:t>8.2. Le capteur à tube sous vide</a:t>
            </a:r>
          </a:p>
        </p:txBody>
      </p:sp>
      <p:sp>
        <p:nvSpPr>
          <p:cNvPr id="9" name="Rectangle 8"/>
          <p:cNvSpPr/>
          <p:nvPr/>
        </p:nvSpPr>
        <p:spPr>
          <a:xfrm>
            <a:off x="1081387" y="2293971"/>
            <a:ext cx="3419361" cy="461665"/>
          </a:xfrm>
          <a:prstGeom prst="rect">
            <a:avLst/>
          </a:prstGeom>
          <a:solidFill>
            <a:schemeClr val="bg1">
              <a:lumMod val="65000"/>
            </a:schemeClr>
          </a:solidFill>
        </p:spPr>
        <p:txBody>
          <a:bodyPr wrap="square">
            <a:spAutoFit/>
          </a:bodyPr>
          <a:lstStyle/>
          <a:p>
            <a:r>
              <a:rPr lang="fr-FR" sz="2400" dirty="0" smtClean="0">
                <a:solidFill>
                  <a:schemeClr val="bg1"/>
                </a:solidFill>
              </a:rPr>
              <a:t> 8.3. Le capteur moquette</a:t>
            </a:r>
          </a:p>
        </p:txBody>
      </p:sp>
      <p:sp>
        <p:nvSpPr>
          <p:cNvPr id="10" name="Rectangle 9"/>
          <p:cNvSpPr/>
          <p:nvPr/>
        </p:nvSpPr>
        <p:spPr>
          <a:xfrm>
            <a:off x="1081386" y="3447663"/>
            <a:ext cx="4759856" cy="461665"/>
          </a:xfrm>
          <a:prstGeom prst="rect">
            <a:avLst/>
          </a:prstGeom>
          <a:solidFill>
            <a:schemeClr val="bg1">
              <a:lumMod val="65000"/>
            </a:schemeClr>
          </a:solidFill>
        </p:spPr>
        <p:txBody>
          <a:bodyPr wrap="square">
            <a:spAutoFit/>
          </a:bodyPr>
          <a:lstStyle/>
          <a:p>
            <a:r>
              <a:rPr lang="fr-FR" sz="2400" dirty="0" smtClean="0">
                <a:solidFill>
                  <a:schemeClr val="bg1"/>
                </a:solidFill>
              </a:rPr>
              <a:t>9.1. Le chauffe eau solaire monobloc</a:t>
            </a:r>
            <a:endParaRPr lang="fr-FR" sz="2400" dirty="0">
              <a:solidFill>
                <a:schemeClr val="bg1"/>
              </a:solidFill>
            </a:endParaRPr>
          </a:p>
        </p:txBody>
      </p:sp>
      <p:sp>
        <p:nvSpPr>
          <p:cNvPr id="11" name="Rectangle 10"/>
          <p:cNvSpPr/>
          <p:nvPr/>
        </p:nvSpPr>
        <p:spPr>
          <a:xfrm>
            <a:off x="1081386" y="3946251"/>
            <a:ext cx="5933563" cy="461665"/>
          </a:xfrm>
          <a:prstGeom prst="rect">
            <a:avLst/>
          </a:prstGeom>
          <a:solidFill>
            <a:schemeClr val="bg1">
              <a:lumMod val="65000"/>
            </a:schemeClr>
          </a:solidFill>
        </p:spPr>
        <p:txBody>
          <a:bodyPr wrap="square">
            <a:spAutoFit/>
          </a:bodyPr>
          <a:lstStyle/>
          <a:p>
            <a:r>
              <a:rPr lang="fr-FR" sz="2400" dirty="0" smtClean="0">
                <a:solidFill>
                  <a:schemeClr val="bg1"/>
                </a:solidFill>
              </a:rPr>
              <a:t>9.2. Le chauffe-eau solaire à éléments séparés</a:t>
            </a:r>
          </a:p>
        </p:txBody>
      </p:sp>
      <p:sp>
        <p:nvSpPr>
          <p:cNvPr id="12" name="Rectangle 11"/>
          <p:cNvSpPr/>
          <p:nvPr/>
        </p:nvSpPr>
        <p:spPr>
          <a:xfrm>
            <a:off x="1081387" y="4444839"/>
            <a:ext cx="5046458" cy="461665"/>
          </a:xfrm>
          <a:prstGeom prst="rect">
            <a:avLst/>
          </a:prstGeom>
          <a:solidFill>
            <a:schemeClr val="bg1">
              <a:lumMod val="65000"/>
            </a:schemeClr>
          </a:solidFill>
        </p:spPr>
        <p:txBody>
          <a:bodyPr wrap="square">
            <a:spAutoFit/>
          </a:bodyPr>
          <a:lstStyle/>
          <a:p>
            <a:r>
              <a:rPr lang="fr-FR" sz="2400" dirty="0" smtClean="0">
                <a:solidFill>
                  <a:schemeClr val="bg1"/>
                </a:solidFill>
              </a:rPr>
              <a:t>9.3. Dimensionnement de l’installation</a:t>
            </a:r>
          </a:p>
        </p:txBody>
      </p:sp>
      <p:sp>
        <p:nvSpPr>
          <p:cNvPr id="13" name="Rectangle 12"/>
          <p:cNvSpPr/>
          <p:nvPr/>
        </p:nvSpPr>
        <p:spPr>
          <a:xfrm>
            <a:off x="1067738" y="6035251"/>
            <a:ext cx="4882686" cy="461665"/>
          </a:xfrm>
          <a:prstGeom prst="rect">
            <a:avLst/>
          </a:prstGeom>
          <a:solidFill>
            <a:schemeClr val="bg1">
              <a:lumMod val="65000"/>
            </a:schemeClr>
          </a:solidFill>
        </p:spPr>
        <p:txBody>
          <a:bodyPr wrap="square">
            <a:spAutoFit/>
          </a:bodyPr>
          <a:lstStyle/>
          <a:p>
            <a:r>
              <a:rPr lang="fr-FR" sz="2400" dirty="0" smtClean="0">
                <a:solidFill>
                  <a:schemeClr val="bg1"/>
                </a:solidFill>
              </a:rPr>
              <a:t>10.2. Systèmes solaires combinés SSC</a:t>
            </a:r>
          </a:p>
        </p:txBody>
      </p:sp>
      <p:sp>
        <p:nvSpPr>
          <p:cNvPr id="38" name="Rectangle 37"/>
          <p:cNvSpPr/>
          <p:nvPr/>
        </p:nvSpPr>
        <p:spPr>
          <a:xfrm>
            <a:off x="242038" y="4949161"/>
            <a:ext cx="5573129" cy="523220"/>
          </a:xfrm>
          <a:prstGeom prst="rect">
            <a:avLst/>
          </a:prstGeom>
          <a:solidFill>
            <a:schemeClr val="accent1">
              <a:lumMod val="50000"/>
            </a:schemeClr>
          </a:solidFill>
        </p:spPr>
        <p:txBody>
          <a:bodyPr wrap="none">
            <a:spAutoFit/>
          </a:bodyPr>
          <a:lstStyle/>
          <a:p>
            <a:pPr lvl="0"/>
            <a:r>
              <a:rPr lang="fr-FR" sz="2800" dirty="0" smtClean="0">
                <a:solidFill>
                  <a:schemeClr val="bg1"/>
                </a:solidFill>
              </a:rPr>
              <a:t>10. Systèmes solaires combinés (SSC)</a:t>
            </a:r>
            <a:endParaRPr lang="fr-FR" sz="2800" dirty="0">
              <a:solidFill>
                <a:schemeClr val="bg1"/>
              </a:solidFill>
            </a:endParaRPr>
          </a:p>
        </p:txBody>
      </p:sp>
      <p:sp>
        <p:nvSpPr>
          <p:cNvPr id="39" name="Rectangle 38"/>
          <p:cNvSpPr/>
          <p:nvPr/>
        </p:nvSpPr>
        <p:spPr>
          <a:xfrm>
            <a:off x="1083658" y="5532547"/>
            <a:ext cx="4880414" cy="461665"/>
          </a:xfrm>
          <a:prstGeom prst="rect">
            <a:avLst/>
          </a:prstGeom>
          <a:solidFill>
            <a:schemeClr val="bg1">
              <a:lumMod val="65000"/>
            </a:schemeClr>
          </a:solidFill>
        </p:spPr>
        <p:txBody>
          <a:bodyPr wrap="square">
            <a:spAutoFit/>
          </a:bodyPr>
          <a:lstStyle/>
          <a:p>
            <a:r>
              <a:rPr lang="fr-FR" sz="2400" dirty="0" smtClean="0">
                <a:solidFill>
                  <a:schemeClr val="bg1"/>
                </a:solidFill>
              </a:rPr>
              <a:t>10.1. Le plancher solaire direct PSD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1000"/>
                            </p:stCondLst>
                            <p:childTnLst>
                              <p:par>
                                <p:cTn id="9" presetID="22" presetClass="entr" presetSubtype="8"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par>
                          <p:cTn id="12" fill="hold">
                            <p:stCondLst>
                              <p:cond delay="2500"/>
                            </p:stCondLst>
                            <p:childTnLst>
                              <p:par>
                                <p:cTn id="13" presetID="22" presetClass="entr" presetSubtype="8" fill="hold" grpId="0" nodeType="afterEffect">
                                  <p:stCondLst>
                                    <p:cond delay="50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1000"/>
                                        <p:tgtEl>
                                          <p:spTgt spid="8"/>
                                        </p:tgtEl>
                                      </p:cBhvr>
                                    </p:animEffect>
                                  </p:childTnLst>
                                </p:cTn>
                              </p:par>
                            </p:childTnLst>
                          </p:cTn>
                        </p:par>
                        <p:par>
                          <p:cTn id="16" fill="hold">
                            <p:stCondLst>
                              <p:cond delay="4000"/>
                            </p:stCondLst>
                            <p:childTnLst>
                              <p:par>
                                <p:cTn id="17" presetID="22" presetClass="entr" presetSubtype="8" fill="hold" grpId="0" nodeType="afterEffect">
                                  <p:stCondLst>
                                    <p:cond delay="50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1000"/>
                                        <p:tgtEl>
                                          <p:spTgt spid="9"/>
                                        </p:tgtEl>
                                      </p:cBhvr>
                                    </p:animEffect>
                                  </p:childTnLst>
                                </p:cTn>
                              </p:par>
                            </p:childTnLst>
                          </p:cTn>
                        </p:par>
                        <p:par>
                          <p:cTn id="20" fill="hold">
                            <p:stCondLst>
                              <p:cond delay="5500"/>
                            </p:stCondLst>
                            <p:childTnLst>
                              <p:par>
                                <p:cTn id="21" presetID="22" presetClass="entr" presetSubtype="8" fill="hold" grpId="0" nodeType="afterEffect">
                                  <p:stCondLst>
                                    <p:cond delay="50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1000"/>
                                        <p:tgtEl>
                                          <p:spTgt spid="10"/>
                                        </p:tgtEl>
                                      </p:cBhvr>
                                    </p:animEffect>
                                  </p:childTnLst>
                                </p:cTn>
                              </p:par>
                            </p:childTnLst>
                          </p:cTn>
                        </p:par>
                        <p:par>
                          <p:cTn id="24" fill="hold">
                            <p:stCondLst>
                              <p:cond delay="7000"/>
                            </p:stCondLst>
                            <p:childTnLst>
                              <p:par>
                                <p:cTn id="25" presetID="22" presetClass="entr" presetSubtype="8" fill="hold" grpId="0" nodeType="afterEffect">
                                  <p:stCondLst>
                                    <p:cond delay="50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1000"/>
                                        <p:tgtEl>
                                          <p:spTgt spid="11"/>
                                        </p:tgtEl>
                                      </p:cBhvr>
                                    </p:animEffect>
                                  </p:childTnLst>
                                </p:cTn>
                              </p:par>
                            </p:childTnLst>
                          </p:cTn>
                        </p:par>
                        <p:par>
                          <p:cTn id="28" fill="hold">
                            <p:stCondLst>
                              <p:cond delay="8500"/>
                            </p:stCondLst>
                            <p:childTnLst>
                              <p:par>
                                <p:cTn id="29" presetID="22" presetClass="entr" presetSubtype="8" fill="hold" grpId="0" nodeType="afterEffect">
                                  <p:stCondLst>
                                    <p:cond delay="50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1000"/>
                                        <p:tgtEl>
                                          <p:spTgt spid="12"/>
                                        </p:tgtEl>
                                      </p:cBhvr>
                                    </p:animEffect>
                                  </p:childTnLst>
                                </p:cTn>
                              </p:par>
                            </p:childTnLst>
                          </p:cTn>
                        </p:par>
                        <p:par>
                          <p:cTn id="32" fill="hold">
                            <p:stCondLst>
                              <p:cond delay="10000"/>
                            </p:stCondLst>
                            <p:childTnLst>
                              <p:par>
                                <p:cTn id="33" presetID="22" presetClass="entr" presetSubtype="8" fill="hold" grpId="0" nodeType="afterEffect">
                                  <p:stCondLst>
                                    <p:cond delay="50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1000"/>
                                        <p:tgtEl>
                                          <p:spTgt spid="13"/>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left)">
                                      <p:cBhvr>
                                        <p:cTn id="40" dur="1000"/>
                                        <p:tgtEl>
                                          <p:spTgt spid="6"/>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1000"/>
                                        <p:tgtEl>
                                          <p:spTgt spid="38"/>
                                        </p:tgtEl>
                                      </p:cBhvr>
                                    </p:animEffect>
                                  </p:childTnLst>
                                </p:cTn>
                              </p:par>
                            </p:childTnLst>
                          </p:cTn>
                        </p:par>
                        <p:par>
                          <p:cTn id="46" fill="hold">
                            <p:stCondLst>
                              <p:cond delay="1000"/>
                            </p:stCondLst>
                            <p:childTnLst>
                              <p:par>
                                <p:cTn id="47" presetID="22" presetClass="entr" presetSubtype="8" fill="hold" grpId="0" nodeType="afterEffect">
                                  <p:stCondLst>
                                    <p:cond delay="500"/>
                                  </p:stCondLst>
                                  <p:childTnLst>
                                    <p:set>
                                      <p:cBhvr>
                                        <p:cTn id="48" dur="1" fill="hold">
                                          <p:stCondLst>
                                            <p:cond delay="0"/>
                                          </p:stCondLst>
                                        </p:cTn>
                                        <p:tgtEl>
                                          <p:spTgt spid="39"/>
                                        </p:tgtEl>
                                        <p:attrNameLst>
                                          <p:attrName>style.visibility</p:attrName>
                                        </p:attrNameLst>
                                      </p:cBhvr>
                                      <p:to>
                                        <p:strVal val="visible"/>
                                      </p:to>
                                    </p:set>
                                    <p:animEffect transition="in" filter="wipe(left)">
                                      <p:cBhvr>
                                        <p:cTn id="49"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38" grpId="0" animBg="1"/>
      <p:bldP spid="3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10887" y="120650"/>
            <a:ext cx="9144000" cy="6737350"/>
            <a:chOff x="10887" y="120650"/>
            <a:chExt cx="9144000" cy="6737350"/>
          </a:xfrm>
        </p:grpSpPr>
        <p:grpSp>
          <p:nvGrpSpPr>
            <p:cNvPr id="8" name="Group 20"/>
            <p:cNvGrpSpPr>
              <a:grpSpLocks/>
            </p:cNvGrpSpPr>
            <p:nvPr/>
          </p:nvGrpSpPr>
          <p:grpSpPr bwMode="auto">
            <a:xfrm>
              <a:off x="3762376" y="533400"/>
              <a:ext cx="4772027" cy="5064126"/>
              <a:chOff x="2370" y="336"/>
              <a:chExt cx="3006" cy="3190"/>
            </a:xfrm>
          </p:grpSpPr>
          <p:sp>
            <p:nvSpPr>
              <p:cNvPr id="14"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15"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16"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17"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18"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19" name="Group 26"/>
              <p:cNvGrpSpPr>
                <a:grpSpLocks/>
              </p:cNvGrpSpPr>
              <p:nvPr/>
            </p:nvGrpSpPr>
            <p:grpSpPr bwMode="auto">
              <a:xfrm>
                <a:off x="4005" y="1289"/>
                <a:ext cx="402" cy="1200"/>
                <a:chOff x="4005" y="1289"/>
                <a:chExt cx="402" cy="1200"/>
              </a:xfrm>
            </p:grpSpPr>
            <p:sp>
              <p:nvSpPr>
                <p:cNvPr id="21"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22"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23"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24"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20"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9"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10" name="Connecteur droit 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1"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12"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13" name="Connecteur droit 12"/>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2" name="ZoneTexte 1"/>
          <p:cNvSpPr txBox="1"/>
          <p:nvPr/>
        </p:nvSpPr>
        <p:spPr>
          <a:xfrm>
            <a:off x="821999" y="672132"/>
            <a:ext cx="7500002" cy="523220"/>
          </a:xfrm>
          <a:prstGeom prst="rect">
            <a:avLst/>
          </a:prstGeom>
          <a:noFill/>
        </p:spPr>
        <p:txBody>
          <a:bodyPr wrap="none" rtlCol="0">
            <a:spAutoFit/>
          </a:bodyPr>
          <a:lstStyle/>
          <a:p>
            <a:r>
              <a:rPr lang="fr-FR" sz="2800" b="1" dirty="0" smtClean="0">
                <a:solidFill>
                  <a:schemeClr val="accent1">
                    <a:lumMod val="50000"/>
                  </a:schemeClr>
                </a:solidFill>
              </a:rPr>
              <a:t>Les perspectives du marché du Solaire thermique</a:t>
            </a:r>
            <a:endParaRPr lang="fr-FR" sz="2800" b="1" dirty="0">
              <a:solidFill>
                <a:schemeClr val="accent1">
                  <a:lumMod val="50000"/>
                </a:schemeClr>
              </a:solidFill>
            </a:endParaRPr>
          </a:p>
        </p:txBody>
      </p:sp>
      <p:pic>
        <p:nvPicPr>
          <p:cNvPr id="53250" name="Picture 2"/>
          <p:cNvPicPr>
            <a:picLocks noChangeAspect="1" noChangeArrowheads="1"/>
          </p:cNvPicPr>
          <p:nvPr/>
        </p:nvPicPr>
        <p:blipFill>
          <a:blip r:embed="rId4"/>
          <a:srcRect/>
          <a:stretch>
            <a:fillRect/>
          </a:stretch>
        </p:blipFill>
        <p:spPr bwMode="auto">
          <a:xfrm>
            <a:off x="4762004" y="3099179"/>
            <a:ext cx="4667001" cy="3396868"/>
          </a:xfrm>
          <a:prstGeom prst="rect">
            <a:avLst/>
          </a:prstGeom>
          <a:noFill/>
          <a:ln w="9525">
            <a:noFill/>
            <a:miter lim="800000"/>
            <a:headEnd/>
            <a:tailEnd/>
          </a:ln>
          <a:effectLst/>
        </p:spPr>
      </p:pic>
      <p:grpSp>
        <p:nvGrpSpPr>
          <p:cNvPr id="34" name="Groupe 33"/>
          <p:cNvGrpSpPr/>
          <p:nvPr/>
        </p:nvGrpSpPr>
        <p:grpSpPr>
          <a:xfrm>
            <a:off x="227838" y="1569914"/>
            <a:ext cx="4901474" cy="461665"/>
            <a:chOff x="227838" y="1569914"/>
            <a:chExt cx="4901474" cy="461665"/>
          </a:xfrm>
        </p:grpSpPr>
        <p:sp>
          <p:nvSpPr>
            <p:cNvPr id="25" name="Rectangle 24"/>
            <p:cNvSpPr/>
            <p:nvPr/>
          </p:nvSpPr>
          <p:spPr>
            <a:xfrm>
              <a:off x="594416" y="1569914"/>
              <a:ext cx="4534896" cy="461665"/>
            </a:xfrm>
            <a:prstGeom prst="rect">
              <a:avLst/>
            </a:prstGeom>
          </p:spPr>
          <p:txBody>
            <a:bodyPr wrap="none">
              <a:spAutoFit/>
            </a:bodyPr>
            <a:lstStyle/>
            <a:p>
              <a:r>
                <a:rPr lang="fr-FR" sz="2400" dirty="0" smtClean="0">
                  <a:solidFill>
                    <a:schemeClr val="tx2">
                      <a:lumMod val="75000"/>
                    </a:schemeClr>
                  </a:solidFill>
                </a:rPr>
                <a:t>Augmentation des prix de l’énergie</a:t>
              </a:r>
            </a:p>
          </p:txBody>
        </p:sp>
        <p:pic>
          <p:nvPicPr>
            <p:cNvPr id="26" name="Picture 17"/>
            <p:cNvPicPr>
              <a:picLocks noChangeAspect="1" noChangeArrowheads="1"/>
            </p:cNvPicPr>
            <p:nvPr/>
          </p:nvPicPr>
          <p:blipFill>
            <a:blip r:embed="rId5" cstate="screen"/>
            <a:srcRect/>
            <a:stretch>
              <a:fillRect/>
            </a:stretch>
          </p:blipFill>
          <p:spPr bwMode="auto">
            <a:xfrm>
              <a:off x="227838" y="1679302"/>
              <a:ext cx="369887" cy="242888"/>
            </a:xfrm>
            <a:prstGeom prst="rect">
              <a:avLst/>
            </a:prstGeom>
            <a:noFill/>
            <a:ln w="9525">
              <a:noFill/>
              <a:round/>
              <a:headEnd/>
              <a:tailEnd/>
            </a:ln>
            <a:effectLst/>
          </p:spPr>
        </p:pic>
      </p:grpSp>
      <p:grpSp>
        <p:nvGrpSpPr>
          <p:cNvPr id="35" name="Groupe 34"/>
          <p:cNvGrpSpPr/>
          <p:nvPr/>
        </p:nvGrpSpPr>
        <p:grpSpPr>
          <a:xfrm>
            <a:off x="227838" y="2306183"/>
            <a:ext cx="6146888" cy="461665"/>
            <a:chOff x="227838" y="2306183"/>
            <a:chExt cx="6146888" cy="461665"/>
          </a:xfrm>
        </p:grpSpPr>
        <p:pic>
          <p:nvPicPr>
            <p:cNvPr id="27" name="Picture 17"/>
            <p:cNvPicPr>
              <a:picLocks noChangeAspect="1" noChangeArrowheads="1"/>
            </p:cNvPicPr>
            <p:nvPr/>
          </p:nvPicPr>
          <p:blipFill>
            <a:blip r:embed="rId5" cstate="screen"/>
            <a:srcRect/>
            <a:stretch>
              <a:fillRect/>
            </a:stretch>
          </p:blipFill>
          <p:spPr bwMode="auto">
            <a:xfrm>
              <a:off x="227838" y="2415571"/>
              <a:ext cx="369887" cy="242888"/>
            </a:xfrm>
            <a:prstGeom prst="rect">
              <a:avLst/>
            </a:prstGeom>
            <a:noFill/>
            <a:ln w="9525">
              <a:noFill/>
              <a:round/>
              <a:headEnd/>
              <a:tailEnd/>
            </a:ln>
            <a:effectLst/>
          </p:spPr>
        </p:pic>
        <p:sp>
          <p:nvSpPr>
            <p:cNvPr id="29" name="Rectangle 28"/>
            <p:cNvSpPr/>
            <p:nvPr/>
          </p:nvSpPr>
          <p:spPr>
            <a:xfrm>
              <a:off x="589488" y="2306183"/>
              <a:ext cx="5785238" cy="461665"/>
            </a:xfrm>
            <a:prstGeom prst="rect">
              <a:avLst/>
            </a:prstGeom>
          </p:spPr>
          <p:txBody>
            <a:bodyPr wrap="none">
              <a:spAutoFit/>
            </a:bodyPr>
            <a:lstStyle/>
            <a:p>
              <a:r>
                <a:rPr lang="fr-FR" sz="2400" dirty="0" smtClean="0">
                  <a:solidFill>
                    <a:schemeClr val="tx2">
                      <a:lumMod val="75000"/>
                    </a:schemeClr>
                  </a:solidFill>
                </a:rPr>
                <a:t>Conclusions du grenelle de l’environnement</a:t>
              </a:r>
            </a:p>
          </p:txBody>
        </p:sp>
      </p:grpSp>
      <p:grpSp>
        <p:nvGrpSpPr>
          <p:cNvPr id="36" name="Groupe 35"/>
          <p:cNvGrpSpPr/>
          <p:nvPr/>
        </p:nvGrpSpPr>
        <p:grpSpPr>
          <a:xfrm>
            <a:off x="227838" y="3177087"/>
            <a:ext cx="4930054" cy="830997"/>
            <a:chOff x="227838" y="3177087"/>
            <a:chExt cx="4930054" cy="830997"/>
          </a:xfrm>
        </p:grpSpPr>
        <p:pic>
          <p:nvPicPr>
            <p:cNvPr id="28" name="Picture 17"/>
            <p:cNvPicPr>
              <a:picLocks noChangeAspect="1" noChangeArrowheads="1"/>
            </p:cNvPicPr>
            <p:nvPr/>
          </p:nvPicPr>
          <p:blipFill>
            <a:blip r:embed="rId5" cstate="screen"/>
            <a:srcRect/>
            <a:stretch>
              <a:fillRect/>
            </a:stretch>
          </p:blipFill>
          <p:spPr bwMode="auto">
            <a:xfrm>
              <a:off x="227838" y="3291320"/>
              <a:ext cx="369887" cy="242888"/>
            </a:xfrm>
            <a:prstGeom prst="rect">
              <a:avLst/>
            </a:prstGeom>
            <a:noFill/>
            <a:ln w="9525">
              <a:noFill/>
              <a:round/>
              <a:headEnd/>
              <a:tailEnd/>
            </a:ln>
            <a:effectLst/>
          </p:spPr>
        </p:pic>
        <p:sp>
          <p:nvSpPr>
            <p:cNvPr id="30" name="Rectangle 29"/>
            <p:cNvSpPr/>
            <p:nvPr/>
          </p:nvSpPr>
          <p:spPr>
            <a:xfrm>
              <a:off x="585892" y="3177087"/>
              <a:ext cx="4572000" cy="830997"/>
            </a:xfrm>
            <a:prstGeom prst="rect">
              <a:avLst/>
            </a:prstGeom>
          </p:spPr>
          <p:txBody>
            <a:bodyPr>
              <a:spAutoFit/>
            </a:bodyPr>
            <a:lstStyle/>
            <a:p>
              <a:r>
                <a:rPr lang="fr-FR" sz="2400" dirty="0" smtClean="0">
                  <a:solidFill>
                    <a:schemeClr val="tx2">
                      <a:lumMod val="75000"/>
                    </a:schemeClr>
                  </a:solidFill>
                </a:rPr>
                <a:t>En 2020 tous les bâtiments neufs seront à « énergie positive »</a:t>
              </a:r>
            </a:p>
          </p:txBody>
        </p:sp>
      </p:grpSp>
      <p:grpSp>
        <p:nvGrpSpPr>
          <p:cNvPr id="37" name="Groupe 36"/>
          <p:cNvGrpSpPr/>
          <p:nvPr/>
        </p:nvGrpSpPr>
        <p:grpSpPr>
          <a:xfrm>
            <a:off x="721041" y="4699889"/>
            <a:ext cx="3385668" cy="954107"/>
            <a:chOff x="721041" y="4699889"/>
            <a:chExt cx="3385668" cy="954107"/>
          </a:xfrm>
        </p:grpSpPr>
        <p:sp>
          <p:nvSpPr>
            <p:cNvPr id="31" name="Rectangle 30"/>
            <p:cNvSpPr/>
            <p:nvPr/>
          </p:nvSpPr>
          <p:spPr>
            <a:xfrm>
              <a:off x="1192963" y="4699889"/>
              <a:ext cx="2913746" cy="954107"/>
            </a:xfrm>
            <a:prstGeom prst="rect">
              <a:avLst/>
            </a:prstGeom>
          </p:spPr>
          <p:txBody>
            <a:bodyPr wrap="none">
              <a:spAutoFit/>
            </a:bodyPr>
            <a:lstStyle/>
            <a:p>
              <a:r>
                <a:rPr lang="fr-FR" sz="2800" b="1" dirty="0" smtClean="0">
                  <a:solidFill>
                    <a:schemeClr val="tx2">
                      <a:lumMod val="75000"/>
                    </a:schemeClr>
                  </a:solidFill>
                </a:rPr>
                <a:t>Banalisation du</a:t>
              </a:r>
            </a:p>
            <a:p>
              <a:r>
                <a:rPr lang="fr-FR" sz="2800" b="1" dirty="0" smtClean="0">
                  <a:solidFill>
                    <a:schemeClr val="tx2">
                      <a:lumMod val="75000"/>
                    </a:schemeClr>
                  </a:solidFill>
                </a:rPr>
                <a:t>Thermique Solaire</a:t>
              </a:r>
            </a:p>
          </p:txBody>
        </p:sp>
        <p:sp>
          <p:nvSpPr>
            <p:cNvPr id="33" name="Triangle isocèle 32"/>
            <p:cNvSpPr/>
            <p:nvPr/>
          </p:nvSpPr>
          <p:spPr>
            <a:xfrm rot="5400000">
              <a:off x="686859" y="4963183"/>
              <a:ext cx="495638" cy="427274"/>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8" name="Rectangle 68"/>
          <p:cNvSpPr txBox="1">
            <a:spLocks noChangeArrowheads="1"/>
          </p:cNvSpPr>
          <p:nvPr/>
        </p:nvSpPr>
        <p:spPr>
          <a:xfrm>
            <a:off x="128614" y="142852"/>
            <a:ext cx="2125488"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Introduction</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wipe(left)">
                                      <p:cBhvr>
                                        <p:cTn id="12" dur="500"/>
                                        <p:tgtEl>
                                          <p:spTgt spid="3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wipe(left)">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left)">
                                      <p:cBhvr>
                                        <p:cTn id="2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6"/>
          <p:cNvGrpSpPr/>
          <p:nvPr/>
        </p:nvGrpSpPr>
        <p:grpSpPr>
          <a:xfrm>
            <a:off x="10887" y="120650"/>
            <a:ext cx="9144000" cy="6737350"/>
            <a:chOff x="10887" y="120650"/>
            <a:chExt cx="9144000" cy="6737350"/>
          </a:xfrm>
        </p:grpSpPr>
        <p:grpSp>
          <p:nvGrpSpPr>
            <p:cNvPr id="4" name="Group 20"/>
            <p:cNvGrpSpPr>
              <a:grpSpLocks/>
            </p:cNvGrpSpPr>
            <p:nvPr/>
          </p:nvGrpSpPr>
          <p:grpSpPr bwMode="auto">
            <a:xfrm>
              <a:off x="3762376" y="533400"/>
              <a:ext cx="4772027" cy="5064126"/>
              <a:chOff x="2370" y="336"/>
              <a:chExt cx="3006" cy="3190"/>
            </a:xfrm>
          </p:grpSpPr>
          <p:sp>
            <p:nvSpPr>
              <p:cNvPr id="14"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15"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16"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17"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18"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5" name="Group 26"/>
              <p:cNvGrpSpPr>
                <a:grpSpLocks/>
              </p:cNvGrpSpPr>
              <p:nvPr/>
            </p:nvGrpSpPr>
            <p:grpSpPr bwMode="auto">
              <a:xfrm>
                <a:off x="4005" y="1289"/>
                <a:ext cx="402" cy="1200"/>
                <a:chOff x="4005" y="1289"/>
                <a:chExt cx="402" cy="1200"/>
              </a:xfrm>
            </p:grpSpPr>
            <p:sp>
              <p:nvSpPr>
                <p:cNvPr id="21"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22"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23"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24"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20"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9" name="Picture 1"/>
            <p:cNvPicPr>
              <a:picLocks noChangeAspect="1" noChangeArrowheads="1"/>
            </p:cNvPicPr>
            <p:nvPr/>
          </p:nvPicPr>
          <p:blipFill>
            <a:blip r:embed="rId4"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10" name="Connecteur droit 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1"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12"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13" name="Connecteur droit 12"/>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2" name="ZoneTexte 1"/>
          <p:cNvSpPr txBox="1"/>
          <p:nvPr/>
        </p:nvSpPr>
        <p:spPr>
          <a:xfrm>
            <a:off x="821999" y="672132"/>
            <a:ext cx="3149517" cy="523220"/>
          </a:xfrm>
          <a:prstGeom prst="rect">
            <a:avLst/>
          </a:prstGeom>
          <a:noFill/>
        </p:spPr>
        <p:txBody>
          <a:bodyPr wrap="none" rtlCol="0">
            <a:spAutoFit/>
          </a:bodyPr>
          <a:lstStyle/>
          <a:p>
            <a:r>
              <a:rPr lang="fr-FR" sz="2800" b="1" dirty="0" smtClean="0">
                <a:solidFill>
                  <a:schemeClr val="accent1">
                    <a:lumMod val="50000"/>
                  </a:schemeClr>
                </a:solidFill>
              </a:rPr>
              <a:t>8.1. Le capteur vitré</a:t>
            </a:r>
            <a:endParaRPr lang="fr-FR" sz="2800" b="1" dirty="0">
              <a:solidFill>
                <a:schemeClr val="accent1">
                  <a:lumMod val="50000"/>
                </a:schemeClr>
              </a:solidFill>
            </a:endParaRPr>
          </a:p>
        </p:txBody>
      </p:sp>
      <p:sp>
        <p:nvSpPr>
          <p:cNvPr id="38" name="Rectangle 68"/>
          <p:cNvSpPr txBox="1">
            <a:spLocks noChangeArrowheads="1"/>
          </p:cNvSpPr>
          <p:nvPr/>
        </p:nvSpPr>
        <p:spPr>
          <a:xfrm>
            <a:off x="128612" y="142852"/>
            <a:ext cx="4419637"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8. Les capteurs traditionnels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aphicFrame>
        <p:nvGraphicFramePr>
          <p:cNvPr id="78" name="Object 3"/>
          <p:cNvGraphicFramePr>
            <a:graphicFrameLocks noChangeAspect="1"/>
          </p:cNvGraphicFramePr>
          <p:nvPr/>
        </p:nvGraphicFramePr>
        <p:xfrm>
          <a:off x="1083252" y="3931429"/>
          <a:ext cx="6265863" cy="2619375"/>
        </p:xfrm>
        <a:graphic>
          <a:graphicData uri="http://schemas.openxmlformats.org/presentationml/2006/ole">
            <p:oleObj spid="_x0000_s1026" name="Photo Editor Photo" r:id="rId5" imgW="5106113" imgH="2133898" progId="">
              <p:embed/>
            </p:oleObj>
          </a:graphicData>
        </a:graphic>
      </p:graphicFrame>
      <p:pic>
        <p:nvPicPr>
          <p:cNvPr id="79" name="Picture 4" descr="capteur"/>
          <p:cNvPicPr>
            <a:picLocks noChangeAspect="1" noChangeArrowheads="1"/>
          </p:cNvPicPr>
          <p:nvPr/>
        </p:nvPicPr>
        <p:blipFill>
          <a:blip r:embed="rId6"/>
          <a:srcRect/>
          <a:stretch>
            <a:fillRect/>
          </a:stretch>
        </p:blipFill>
        <p:spPr>
          <a:xfrm>
            <a:off x="5049509" y="190005"/>
            <a:ext cx="3806825" cy="3960812"/>
          </a:xfrm>
          <a:prstGeom prst="rect">
            <a:avLst/>
          </a:prstGeom>
          <a:noFill/>
          <a:ln/>
        </p:spPr>
      </p:pic>
      <p:sp>
        <p:nvSpPr>
          <p:cNvPr id="25" name="Rectangle 24"/>
          <p:cNvSpPr/>
          <p:nvPr/>
        </p:nvSpPr>
        <p:spPr>
          <a:xfrm>
            <a:off x="397822" y="1075436"/>
            <a:ext cx="5124203" cy="3046988"/>
          </a:xfrm>
          <a:prstGeom prst="rect">
            <a:avLst/>
          </a:prstGeom>
        </p:spPr>
        <p:txBody>
          <a:bodyPr wrap="square">
            <a:spAutoFit/>
          </a:bodyPr>
          <a:lstStyle/>
          <a:p>
            <a:r>
              <a:rPr lang="fr-FR" sz="2400" dirty="0" smtClean="0"/>
              <a:t>Il se compose de :</a:t>
            </a:r>
          </a:p>
          <a:p>
            <a:pPr>
              <a:buBlip>
                <a:blip r:embed="rId7"/>
              </a:buBlip>
            </a:pPr>
            <a:r>
              <a:rPr lang="fr-FR" sz="2400" dirty="0" smtClean="0"/>
              <a:t>un corps noir qui absorbe le rayonnement solaire </a:t>
            </a:r>
          </a:p>
          <a:p>
            <a:pPr>
              <a:buBlip>
                <a:blip r:embed="rId7"/>
              </a:buBlip>
            </a:pPr>
            <a:r>
              <a:rPr lang="fr-FR" sz="2400" dirty="0" smtClean="0"/>
              <a:t>un fluide caloporteur (principalement de l’eau mélangée à un antigel)</a:t>
            </a:r>
          </a:p>
          <a:p>
            <a:pPr>
              <a:buBlip>
                <a:blip r:embed="rId7"/>
              </a:buBlip>
            </a:pPr>
            <a:r>
              <a:rPr lang="fr-FR" sz="2400" dirty="0" smtClean="0"/>
              <a:t>un isolant thermique</a:t>
            </a:r>
          </a:p>
          <a:p>
            <a:pPr>
              <a:buBlip>
                <a:blip r:embed="rId7"/>
              </a:buBlip>
            </a:pPr>
            <a:r>
              <a:rPr lang="fr-FR" sz="2400" dirty="0" smtClean="0"/>
              <a:t>une couverture transparente qui assure l’effet de serre (vitre) </a:t>
            </a:r>
            <a:endParaRPr lang="fr-FR" sz="2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028700" y="4198938"/>
            <a:ext cx="6646863" cy="1220787"/>
            <a:chOff x="648" y="2165"/>
            <a:chExt cx="4187" cy="769"/>
          </a:xfrm>
        </p:grpSpPr>
        <p:sp>
          <p:nvSpPr>
            <p:cNvPr id="263171" name="Freeform 3"/>
            <p:cNvSpPr>
              <a:spLocks/>
            </p:cNvSpPr>
            <p:nvPr/>
          </p:nvSpPr>
          <p:spPr bwMode="auto">
            <a:xfrm>
              <a:off x="648" y="2309"/>
              <a:ext cx="4187" cy="625"/>
            </a:xfrm>
            <a:custGeom>
              <a:avLst/>
              <a:gdLst/>
              <a:ahLst/>
              <a:cxnLst>
                <a:cxn ang="0">
                  <a:pos x="0" y="624"/>
                </a:cxn>
                <a:cxn ang="0">
                  <a:pos x="1033" y="0"/>
                </a:cxn>
                <a:cxn ang="0">
                  <a:pos x="4186" y="0"/>
                </a:cxn>
                <a:cxn ang="0">
                  <a:pos x="3152" y="624"/>
                </a:cxn>
                <a:cxn ang="0">
                  <a:pos x="0" y="624"/>
                </a:cxn>
              </a:cxnLst>
              <a:rect l="0" t="0" r="r" b="b"/>
              <a:pathLst>
                <a:path w="4187" h="625">
                  <a:moveTo>
                    <a:pt x="0" y="624"/>
                  </a:moveTo>
                  <a:lnTo>
                    <a:pt x="1033" y="0"/>
                  </a:lnTo>
                  <a:lnTo>
                    <a:pt x="4186" y="0"/>
                  </a:lnTo>
                  <a:lnTo>
                    <a:pt x="3152" y="624"/>
                  </a:lnTo>
                  <a:lnTo>
                    <a:pt x="0" y="624"/>
                  </a:lnTo>
                </a:path>
              </a:pathLst>
            </a:custGeom>
            <a:solidFill>
              <a:srgbClr val="996633"/>
            </a:solidFill>
            <a:ln w="12700" cap="rnd" cmpd="sng">
              <a:solidFill>
                <a:schemeClr val="tx1"/>
              </a:solidFill>
              <a:prstDash val="solid"/>
              <a:round/>
              <a:headEnd type="none" w="sm" len="sm"/>
              <a:tailEnd type="none" w="sm" len="sm"/>
            </a:ln>
            <a:effectLst/>
          </p:spPr>
          <p:txBody>
            <a:bodyPr/>
            <a:lstStyle/>
            <a:p>
              <a:endParaRPr lang="fr-FR"/>
            </a:p>
          </p:txBody>
        </p:sp>
        <p:sp>
          <p:nvSpPr>
            <p:cNvPr id="263172" name="Freeform 4"/>
            <p:cNvSpPr>
              <a:spLocks/>
            </p:cNvSpPr>
            <p:nvPr/>
          </p:nvSpPr>
          <p:spPr bwMode="auto">
            <a:xfrm>
              <a:off x="648" y="2165"/>
              <a:ext cx="1034" cy="769"/>
            </a:xfrm>
            <a:custGeom>
              <a:avLst/>
              <a:gdLst/>
              <a:ahLst/>
              <a:cxnLst>
                <a:cxn ang="0">
                  <a:pos x="0" y="624"/>
                </a:cxn>
                <a:cxn ang="0">
                  <a:pos x="1033" y="0"/>
                </a:cxn>
                <a:cxn ang="0">
                  <a:pos x="1033" y="144"/>
                </a:cxn>
                <a:cxn ang="0">
                  <a:pos x="0" y="768"/>
                </a:cxn>
                <a:cxn ang="0">
                  <a:pos x="0" y="624"/>
                </a:cxn>
              </a:cxnLst>
              <a:rect l="0" t="0" r="r" b="b"/>
              <a:pathLst>
                <a:path w="1034" h="769">
                  <a:moveTo>
                    <a:pt x="0" y="624"/>
                  </a:moveTo>
                  <a:lnTo>
                    <a:pt x="1033" y="0"/>
                  </a:lnTo>
                  <a:lnTo>
                    <a:pt x="1033" y="144"/>
                  </a:lnTo>
                  <a:lnTo>
                    <a:pt x="0" y="768"/>
                  </a:lnTo>
                  <a:lnTo>
                    <a:pt x="0" y="624"/>
                  </a:lnTo>
                </a:path>
              </a:pathLst>
            </a:custGeom>
            <a:solidFill>
              <a:srgbClr val="996633"/>
            </a:solidFill>
            <a:ln w="12700" cap="rnd" cmpd="sng">
              <a:solidFill>
                <a:schemeClr val="tx1"/>
              </a:solidFill>
              <a:prstDash val="solid"/>
              <a:round/>
              <a:headEnd type="none" w="sm" len="sm"/>
              <a:tailEnd type="none" w="sm" len="sm"/>
            </a:ln>
            <a:effectLst/>
          </p:spPr>
          <p:txBody>
            <a:bodyPr/>
            <a:lstStyle/>
            <a:p>
              <a:endParaRPr lang="fr-FR"/>
            </a:p>
          </p:txBody>
        </p:sp>
        <p:sp>
          <p:nvSpPr>
            <p:cNvPr id="263173" name="Rectangle 5"/>
            <p:cNvSpPr>
              <a:spLocks noChangeArrowheads="1"/>
            </p:cNvSpPr>
            <p:nvPr/>
          </p:nvSpPr>
          <p:spPr bwMode="auto">
            <a:xfrm>
              <a:off x="652" y="2793"/>
              <a:ext cx="3145" cy="136"/>
            </a:xfrm>
            <a:prstGeom prst="rect">
              <a:avLst/>
            </a:prstGeom>
            <a:solidFill>
              <a:srgbClr val="CC9900"/>
            </a:solidFill>
            <a:ln w="12700">
              <a:solidFill>
                <a:schemeClr val="tx1"/>
              </a:solidFill>
              <a:miter lim="800000"/>
              <a:headEnd/>
              <a:tailEnd/>
            </a:ln>
            <a:effectLst/>
          </p:spPr>
          <p:txBody>
            <a:bodyPr wrap="none" anchor="ctr"/>
            <a:lstStyle/>
            <a:p>
              <a:endParaRPr lang="fr-FR"/>
            </a:p>
          </p:txBody>
        </p:sp>
        <p:sp>
          <p:nvSpPr>
            <p:cNvPr id="263174" name="Rectangle 6"/>
            <p:cNvSpPr>
              <a:spLocks noChangeArrowheads="1"/>
            </p:cNvSpPr>
            <p:nvPr/>
          </p:nvSpPr>
          <p:spPr bwMode="auto">
            <a:xfrm>
              <a:off x="1685" y="2169"/>
              <a:ext cx="3145" cy="136"/>
            </a:xfrm>
            <a:prstGeom prst="rect">
              <a:avLst/>
            </a:prstGeom>
            <a:solidFill>
              <a:srgbClr val="996633"/>
            </a:solidFill>
            <a:ln w="12700">
              <a:solidFill>
                <a:schemeClr val="tx1"/>
              </a:solidFill>
              <a:miter lim="800000"/>
              <a:headEnd/>
              <a:tailEnd/>
            </a:ln>
            <a:effectLst/>
          </p:spPr>
          <p:txBody>
            <a:bodyPr wrap="none" anchor="ctr"/>
            <a:lstStyle/>
            <a:p>
              <a:endParaRPr lang="fr-FR"/>
            </a:p>
          </p:txBody>
        </p:sp>
        <p:sp>
          <p:nvSpPr>
            <p:cNvPr id="263175" name="Freeform 7"/>
            <p:cNvSpPr>
              <a:spLocks/>
            </p:cNvSpPr>
            <p:nvPr/>
          </p:nvSpPr>
          <p:spPr bwMode="auto">
            <a:xfrm>
              <a:off x="3801" y="2165"/>
              <a:ext cx="1034" cy="769"/>
            </a:xfrm>
            <a:custGeom>
              <a:avLst/>
              <a:gdLst/>
              <a:ahLst/>
              <a:cxnLst>
                <a:cxn ang="0">
                  <a:pos x="0" y="624"/>
                </a:cxn>
                <a:cxn ang="0">
                  <a:pos x="1033" y="0"/>
                </a:cxn>
                <a:cxn ang="0">
                  <a:pos x="1033" y="144"/>
                </a:cxn>
                <a:cxn ang="0">
                  <a:pos x="0" y="768"/>
                </a:cxn>
                <a:cxn ang="0">
                  <a:pos x="0" y="624"/>
                </a:cxn>
              </a:cxnLst>
              <a:rect l="0" t="0" r="r" b="b"/>
              <a:pathLst>
                <a:path w="1034" h="769">
                  <a:moveTo>
                    <a:pt x="0" y="624"/>
                  </a:moveTo>
                  <a:lnTo>
                    <a:pt x="1033" y="0"/>
                  </a:lnTo>
                  <a:lnTo>
                    <a:pt x="1033" y="144"/>
                  </a:lnTo>
                  <a:lnTo>
                    <a:pt x="0" y="768"/>
                  </a:lnTo>
                  <a:lnTo>
                    <a:pt x="0" y="624"/>
                  </a:lnTo>
                </a:path>
              </a:pathLst>
            </a:custGeom>
            <a:solidFill>
              <a:srgbClr val="CC9900"/>
            </a:solidFill>
            <a:ln w="12700" cap="rnd" cmpd="sng">
              <a:solidFill>
                <a:schemeClr val="tx1"/>
              </a:solidFill>
              <a:prstDash val="solid"/>
              <a:round/>
              <a:headEnd type="none" w="sm" len="sm"/>
              <a:tailEnd type="none" w="sm" len="sm"/>
            </a:ln>
            <a:effectLst/>
          </p:spPr>
          <p:txBody>
            <a:bodyPr/>
            <a:lstStyle/>
            <a:p>
              <a:endParaRPr lang="fr-FR"/>
            </a:p>
          </p:txBody>
        </p:sp>
      </p:grpSp>
      <p:grpSp>
        <p:nvGrpSpPr>
          <p:cNvPr id="3" name="Group 8"/>
          <p:cNvGrpSpPr>
            <a:grpSpLocks/>
          </p:cNvGrpSpPr>
          <p:nvPr/>
        </p:nvGrpSpPr>
        <p:grpSpPr bwMode="auto">
          <a:xfrm>
            <a:off x="1201738" y="3970338"/>
            <a:ext cx="6229350" cy="1144587"/>
            <a:chOff x="757" y="2021"/>
            <a:chExt cx="3924" cy="721"/>
          </a:xfrm>
        </p:grpSpPr>
        <p:sp>
          <p:nvSpPr>
            <p:cNvPr id="263177" name="Freeform 9"/>
            <p:cNvSpPr>
              <a:spLocks/>
            </p:cNvSpPr>
            <p:nvPr/>
          </p:nvSpPr>
          <p:spPr bwMode="auto">
            <a:xfrm>
              <a:off x="757" y="2021"/>
              <a:ext cx="969" cy="721"/>
            </a:xfrm>
            <a:custGeom>
              <a:avLst/>
              <a:gdLst/>
              <a:ahLst/>
              <a:cxnLst>
                <a:cxn ang="0">
                  <a:pos x="0" y="585"/>
                </a:cxn>
                <a:cxn ang="0">
                  <a:pos x="968" y="0"/>
                </a:cxn>
                <a:cxn ang="0">
                  <a:pos x="968" y="135"/>
                </a:cxn>
                <a:cxn ang="0">
                  <a:pos x="0" y="720"/>
                </a:cxn>
                <a:cxn ang="0">
                  <a:pos x="0" y="585"/>
                </a:cxn>
              </a:cxnLst>
              <a:rect l="0" t="0" r="r" b="b"/>
              <a:pathLst>
                <a:path w="969" h="721">
                  <a:moveTo>
                    <a:pt x="0" y="585"/>
                  </a:moveTo>
                  <a:lnTo>
                    <a:pt x="968" y="0"/>
                  </a:lnTo>
                  <a:lnTo>
                    <a:pt x="968" y="135"/>
                  </a:lnTo>
                  <a:lnTo>
                    <a:pt x="0" y="720"/>
                  </a:lnTo>
                  <a:lnTo>
                    <a:pt x="0" y="585"/>
                  </a:lnTo>
                </a:path>
              </a:pathLst>
            </a:custGeom>
            <a:solidFill>
              <a:srgbClr val="996633"/>
            </a:solidFill>
            <a:ln w="12700" cap="rnd" cmpd="sng">
              <a:solidFill>
                <a:schemeClr val="tx1"/>
              </a:solidFill>
              <a:prstDash val="solid"/>
              <a:round/>
              <a:headEnd type="none" w="sm" len="sm"/>
              <a:tailEnd type="none" w="sm" len="sm"/>
            </a:ln>
            <a:effectLst/>
          </p:spPr>
          <p:txBody>
            <a:bodyPr/>
            <a:lstStyle/>
            <a:p>
              <a:endParaRPr lang="fr-FR"/>
            </a:p>
          </p:txBody>
        </p:sp>
        <p:sp>
          <p:nvSpPr>
            <p:cNvPr id="263178" name="Rectangle 10"/>
            <p:cNvSpPr>
              <a:spLocks noChangeArrowheads="1"/>
            </p:cNvSpPr>
            <p:nvPr/>
          </p:nvSpPr>
          <p:spPr bwMode="auto">
            <a:xfrm>
              <a:off x="761" y="2610"/>
              <a:ext cx="2948" cy="127"/>
            </a:xfrm>
            <a:prstGeom prst="rect">
              <a:avLst/>
            </a:prstGeom>
            <a:solidFill>
              <a:srgbClr val="FFFF66"/>
            </a:solidFill>
            <a:ln w="12700">
              <a:solidFill>
                <a:schemeClr val="tx1"/>
              </a:solidFill>
              <a:miter lim="800000"/>
              <a:headEnd/>
              <a:tailEnd/>
            </a:ln>
            <a:effectLst/>
          </p:spPr>
          <p:txBody>
            <a:bodyPr wrap="none" anchor="ctr"/>
            <a:lstStyle/>
            <a:p>
              <a:endParaRPr lang="fr-FR"/>
            </a:p>
          </p:txBody>
        </p:sp>
        <p:sp>
          <p:nvSpPr>
            <p:cNvPr id="263179" name="Rectangle 11"/>
            <p:cNvSpPr>
              <a:spLocks noChangeArrowheads="1"/>
            </p:cNvSpPr>
            <p:nvPr/>
          </p:nvSpPr>
          <p:spPr bwMode="auto">
            <a:xfrm>
              <a:off x="1729" y="2025"/>
              <a:ext cx="2947" cy="127"/>
            </a:xfrm>
            <a:prstGeom prst="rect">
              <a:avLst/>
            </a:prstGeom>
            <a:solidFill>
              <a:srgbClr val="996633"/>
            </a:solidFill>
            <a:ln w="12700">
              <a:solidFill>
                <a:schemeClr val="tx1"/>
              </a:solidFill>
              <a:miter lim="800000"/>
              <a:headEnd/>
              <a:tailEnd/>
            </a:ln>
            <a:effectLst/>
          </p:spPr>
          <p:txBody>
            <a:bodyPr wrap="none" anchor="ctr"/>
            <a:lstStyle/>
            <a:p>
              <a:endParaRPr lang="fr-FR"/>
            </a:p>
          </p:txBody>
        </p:sp>
        <p:sp>
          <p:nvSpPr>
            <p:cNvPr id="263180" name="Freeform 12"/>
            <p:cNvSpPr>
              <a:spLocks/>
            </p:cNvSpPr>
            <p:nvPr/>
          </p:nvSpPr>
          <p:spPr bwMode="auto">
            <a:xfrm>
              <a:off x="757" y="2021"/>
              <a:ext cx="3924" cy="586"/>
            </a:xfrm>
            <a:custGeom>
              <a:avLst/>
              <a:gdLst/>
              <a:ahLst/>
              <a:cxnLst>
                <a:cxn ang="0">
                  <a:pos x="0" y="585"/>
                </a:cxn>
                <a:cxn ang="0">
                  <a:pos x="967" y="0"/>
                </a:cxn>
                <a:cxn ang="0">
                  <a:pos x="3923" y="0"/>
                </a:cxn>
                <a:cxn ang="0">
                  <a:pos x="2955" y="585"/>
                </a:cxn>
                <a:cxn ang="0">
                  <a:pos x="0" y="585"/>
                </a:cxn>
              </a:cxnLst>
              <a:rect l="0" t="0" r="r" b="b"/>
              <a:pathLst>
                <a:path w="3924" h="586">
                  <a:moveTo>
                    <a:pt x="0" y="585"/>
                  </a:moveTo>
                  <a:lnTo>
                    <a:pt x="967" y="0"/>
                  </a:lnTo>
                  <a:lnTo>
                    <a:pt x="3923" y="0"/>
                  </a:lnTo>
                  <a:lnTo>
                    <a:pt x="2955" y="585"/>
                  </a:lnTo>
                  <a:lnTo>
                    <a:pt x="0" y="585"/>
                  </a:lnTo>
                </a:path>
              </a:pathLst>
            </a:custGeom>
            <a:gradFill rotWithShape="0">
              <a:gsLst>
                <a:gs pos="0">
                  <a:schemeClr val="folHlink"/>
                </a:gs>
                <a:gs pos="50000">
                  <a:schemeClr val="folHlink">
                    <a:gamma/>
                    <a:tint val="89804"/>
                    <a:invGamma/>
                  </a:schemeClr>
                </a:gs>
                <a:gs pos="100000">
                  <a:schemeClr val="folHlink"/>
                </a:gs>
              </a:gsLst>
              <a:lin ang="18900000" scaled="1"/>
            </a:gradFill>
            <a:ln w="12700" cap="rnd" cmpd="sng">
              <a:solidFill>
                <a:schemeClr val="tx1"/>
              </a:solidFill>
              <a:prstDash val="solid"/>
              <a:round/>
              <a:headEnd type="none" w="sm" len="sm"/>
              <a:tailEnd type="none" w="sm" len="sm"/>
            </a:ln>
            <a:effectLst/>
          </p:spPr>
          <p:txBody>
            <a:bodyPr/>
            <a:lstStyle/>
            <a:p>
              <a:endParaRPr lang="fr-FR"/>
            </a:p>
          </p:txBody>
        </p:sp>
        <p:sp>
          <p:nvSpPr>
            <p:cNvPr id="263181" name="Freeform 13"/>
            <p:cNvSpPr>
              <a:spLocks/>
            </p:cNvSpPr>
            <p:nvPr/>
          </p:nvSpPr>
          <p:spPr bwMode="auto">
            <a:xfrm>
              <a:off x="3713" y="2021"/>
              <a:ext cx="968" cy="721"/>
            </a:xfrm>
            <a:custGeom>
              <a:avLst/>
              <a:gdLst/>
              <a:ahLst/>
              <a:cxnLst>
                <a:cxn ang="0">
                  <a:pos x="0" y="585"/>
                </a:cxn>
                <a:cxn ang="0">
                  <a:pos x="967" y="0"/>
                </a:cxn>
                <a:cxn ang="0">
                  <a:pos x="967" y="135"/>
                </a:cxn>
                <a:cxn ang="0">
                  <a:pos x="0" y="720"/>
                </a:cxn>
                <a:cxn ang="0">
                  <a:pos x="0" y="585"/>
                </a:cxn>
              </a:cxnLst>
              <a:rect l="0" t="0" r="r" b="b"/>
              <a:pathLst>
                <a:path w="968" h="721">
                  <a:moveTo>
                    <a:pt x="0" y="585"/>
                  </a:moveTo>
                  <a:lnTo>
                    <a:pt x="967" y="0"/>
                  </a:lnTo>
                  <a:lnTo>
                    <a:pt x="967" y="135"/>
                  </a:lnTo>
                  <a:lnTo>
                    <a:pt x="0" y="720"/>
                  </a:lnTo>
                  <a:lnTo>
                    <a:pt x="0" y="585"/>
                  </a:lnTo>
                </a:path>
              </a:pathLst>
            </a:custGeom>
            <a:solidFill>
              <a:srgbClr val="FFFF66"/>
            </a:solidFill>
            <a:ln w="12700" cap="rnd" cmpd="sng">
              <a:solidFill>
                <a:schemeClr val="tx1"/>
              </a:solidFill>
              <a:prstDash val="solid"/>
              <a:round/>
              <a:headEnd type="none" w="sm" len="sm"/>
              <a:tailEnd type="none" w="sm" len="sm"/>
            </a:ln>
            <a:effectLst/>
          </p:spPr>
          <p:txBody>
            <a:bodyPr/>
            <a:lstStyle/>
            <a:p>
              <a:endParaRPr lang="fr-FR"/>
            </a:p>
          </p:txBody>
        </p:sp>
      </p:grpSp>
      <p:grpSp>
        <p:nvGrpSpPr>
          <p:cNvPr id="4" name="Group 14"/>
          <p:cNvGrpSpPr>
            <a:grpSpLocks/>
          </p:cNvGrpSpPr>
          <p:nvPr/>
        </p:nvGrpSpPr>
        <p:grpSpPr bwMode="auto">
          <a:xfrm>
            <a:off x="1201738" y="3748088"/>
            <a:ext cx="6329362" cy="825500"/>
            <a:chOff x="757" y="1881"/>
            <a:chExt cx="3987" cy="520"/>
          </a:xfrm>
        </p:grpSpPr>
        <p:sp>
          <p:nvSpPr>
            <p:cNvPr id="263183" name="Line 15"/>
            <p:cNvSpPr>
              <a:spLocks noChangeShapeType="1"/>
            </p:cNvSpPr>
            <p:nvPr/>
          </p:nvSpPr>
          <p:spPr bwMode="auto">
            <a:xfrm>
              <a:off x="757" y="2317"/>
              <a:ext cx="3339" cy="0"/>
            </a:xfrm>
            <a:prstGeom prst="line">
              <a:avLst/>
            </a:prstGeom>
            <a:noFill/>
            <a:ln w="50800">
              <a:solidFill>
                <a:srgbClr val="990000"/>
              </a:solidFill>
              <a:round/>
              <a:headEnd type="none" w="sm" len="sm"/>
              <a:tailEnd type="none" w="sm" len="sm"/>
            </a:ln>
            <a:effectLst/>
          </p:spPr>
          <p:txBody>
            <a:bodyPr/>
            <a:lstStyle/>
            <a:p>
              <a:endParaRPr lang="fr-FR"/>
            </a:p>
          </p:txBody>
        </p:sp>
        <p:sp>
          <p:nvSpPr>
            <p:cNvPr id="263184" name="Line 16"/>
            <p:cNvSpPr>
              <a:spLocks noChangeShapeType="1"/>
            </p:cNvSpPr>
            <p:nvPr/>
          </p:nvSpPr>
          <p:spPr bwMode="auto">
            <a:xfrm>
              <a:off x="1105" y="2141"/>
              <a:ext cx="3340" cy="0"/>
            </a:xfrm>
            <a:prstGeom prst="line">
              <a:avLst/>
            </a:prstGeom>
            <a:noFill/>
            <a:ln w="50800">
              <a:solidFill>
                <a:srgbClr val="990000"/>
              </a:solidFill>
              <a:round/>
              <a:headEnd type="none" w="sm" len="sm"/>
              <a:tailEnd type="none" w="sm" len="sm"/>
            </a:ln>
            <a:effectLst/>
          </p:spPr>
          <p:txBody>
            <a:bodyPr/>
            <a:lstStyle/>
            <a:p>
              <a:endParaRPr lang="fr-FR"/>
            </a:p>
          </p:txBody>
        </p:sp>
        <p:sp>
          <p:nvSpPr>
            <p:cNvPr id="263185" name="AutoShape 17"/>
            <p:cNvSpPr>
              <a:spLocks noChangeArrowheads="1"/>
            </p:cNvSpPr>
            <p:nvPr/>
          </p:nvSpPr>
          <p:spPr bwMode="auto">
            <a:xfrm>
              <a:off x="859" y="2233"/>
              <a:ext cx="3184" cy="168"/>
            </a:xfrm>
            <a:prstGeom prst="parallelogram">
              <a:avLst>
                <a:gd name="adj" fmla="val 179609"/>
              </a:avLst>
            </a:prstGeom>
            <a:gradFill rotWithShape="0">
              <a:gsLst>
                <a:gs pos="0">
                  <a:schemeClr val="folHlink"/>
                </a:gs>
                <a:gs pos="50000">
                  <a:schemeClr val="tx2"/>
                </a:gs>
                <a:gs pos="100000">
                  <a:schemeClr val="folHlink"/>
                </a:gs>
              </a:gsLst>
              <a:lin ang="18900000" scaled="1"/>
            </a:gradFill>
            <a:ln w="12700">
              <a:solidFill>
                <a:schemeClr val="tx1"/>
              </a:solidFill>
              <a:miter lim="800000"/>
              <a:headEnd/>
              <a:tailEnd/>
            </a:ln>
            <a:effectLst/>
          </p:spPr>
          <p:txBody>
            <a:bodyPr wrap="none" anchor="ctr"/>
            <a:lstStyle/>
            <a:p>
              <a:endParaRPr lang="fr-FR"/>
            </a:p>
          </p:txBody>
        </p:sp>
        <p:sp>
          <p:nvSpPr>
            <p:cNvPr id="263186" name="AutoShape 18"/>
            <p:cNvSpPr>
              <a:spLocks noChangeArrowheads="1"/>
            </p:cNvSpPr>
            <p:nvPr/>
          </p:nvSpPr>
          <p:spPr bwMode="auto">
            <a:xfrm>
              <a:off x="1159" y="2057"/>
              <a:ext cx="3183" cy="168"/>
            </a:xfrm>
            <a:prstGeom prst="parallelogram">
              <a:avLst>
                <a:gd name="adj" fmla="val 179552"/>
              </a:avLst>
            </a:prstGeom>
            <a:gradFill rotWithShape="0">
              <a:gsLst>
                <a:gs pos="0">
                  <a:schemeClr val="folHlink"/>
                </a:gs>
                <a:gs pos="50000">
                  <a:schemeClr val="tx2"/>
                </a:gs>
                <a:gs pos="100000">
                  <a:schemeClr val="folHlink"/>
                </a:gs>
              </a:gsLst>
              <a:lin ang="18900000" scaled="1"/>
            </a:gradFill>
            <a:ln w="12700">
              <a:solidFill>
                <a:schemeClr val="tx1"/>
              </a:solidFill>
              <a:miter lim="800000"/>
              <a:headEnd/>
              <a:tailEnd/>
            </a:ln>
            <a:effectLst/>
          </p:spPr>
          <p:txBody>
            <a:bodyPr wrap="none" anchor="ctr"/>
            <a:lstStyle/>
            <a:p>
              <a:endParaRPr lang="fr-FR"/>
            </a:p>
          </p:txBody>
        </p:sp>
        <p:sp>
          <p:nvSpPr>
            <p:cNvPr id="263187" name="Line 19"/>
            <p:cNvSpPr>
              <a:spLocks noChangeShapeType="1"/>
            </p:cNvSpPr>
            <p:nvPr/>
          </p:nvSpPr>
          <p:spPr bwMode="auto">
            <a:xfrm>
              <a:off x="1404" y="1965"/>
              <a:ext cx="3340" cy="0"/>
            </a:xfrm>
            <a:prstGeom prst="line">
              <a:avLst/>
            </a:prstGeom>
            <a:noFill/>
            <a:ln w="50800">
              <a:solidFill>
                <a:srgbClr val="990000"/>
              </a:solidFill>
              <a:round/>
              <a:headEnd type="none" w="sm" len="sm"/>
              <a:tailEnd type="none" w="sm" len="sm"/>
            </a:ln>
            <a:effectLst/>
          </p:spPr>
          <p:txBody>
            <a:bodyPr/>
            <a:lstStyle/>
            <a:p>
              <a:endParaRPr lang="fr-FR"/>
            </a:p>
          </p:txBody>
        </p:sp>
        <p:sp>
          <p:nvSpPr>
            <p:cNvPr id="263188" name="AutoShape 20"/>
            <p:cNvSpPr>
              <a:spLocks noChangeArrowheads="1"/>
            </p:cNvSpPr>
            <p:nvPr/>
          </p:nvSpPr>
          <p:spPr bwMode="auto">
            <a:xfrm>
              <a:off x="1458" y="1881"/>
              <a:ext cx="3184" cy="168"/>
            </a:xfrm>
            <a:prstGeom prst="parallelogram">
              <a:avLst>
                <a:gd name="adj" fmla="val 179609"/>
              </a:avLst>
            </a:prstGeom>
            <a:gradFill rotWithShape="0">
              <a:gsLst>
                <a:gs pos="0">
                  <a:schemeClr val="folHlink"/>
                </a:gs>
                <a:gs pos="50000">
                  <a:schemeClr val="tx2"/>
                </a:gs>
                <a:gs pos="100000">
                  <a:schemeClr val="folHlink"/>
                </a:gs>
              </a:gsLst>
              <a:lin ang="18900000" scaled="1"/>
            </a:gradFill>
            <a:ln w="12700">
              <a:solidFill>
                <a:schemeClr val="tx1"/>
              </a:solidFill>
              <a:miter lim="800000"/>
              <a:headEnd/>
              <a:tailEnd/>
            </a:ln>
            <a:effectLst/>
          </p:spPr>
          <p:txBody>
            <a:bodyPr wrap="none" anchor="ctr"/>
            <a:lstStyle/>
            <a:p>
              <a:endParaRPr lang="fr-FR"/>
            </a:p>
          </p:txBody>
        </p:sp>
      </p:grpSp>
      <p:sp>
        <p:nvSpPr>
          <p:cNvPr id="263189" name="Freeform 21">
            <a:hlinkClick r:id="rId3" action="ppaction://hlinksldjump"/>
          </p:cNvPr>
          <p:cNvSpPr>
            <a:spLocks/>
          </p:cNvSpPr>
          <p:nvPr/>
        </p:nvSpPr>
        <p:spPr bwMode="auto">
          <a:xfrm>
            <a:off x="952500" y="3132138"/>
            <a:ext cx="6645275" cy="992187"/>
          </a:xfrm>
          <a:custGeom>
            <a:avLst/>
            <a:gdLst/>
            <a:ahLst/>
            <a:cxnLst>
              <a:cxn ang="0">
                <a:pos x="0" y="624"/>
              </a:cxn>
              <a:cxn ang="0">
                <a:pos x="1032" y="0"/>
              </a:cxn>
              <a:cxn ang="0">
                <a:pos x="4185" y="0"/>
              </a:cxn>
              <a:cxn ang="0">
                <a:pos x="3152" y="624"/>
              </a:cxn>
              <a:cxn ang="0">
                <a:pos x="0" y="624"/>
              </a:cxn>
            </a:cxnLst>
            <a:rect l="0" t="0" r="r" b="b"/>
            <a:pathLst>
              <a:path w="4186" h="625">
                <a:moveTo>
                  <a:pt x="0" y="624"/>
                </a:moveTo>
                <a:lnTo>
                  <a:pt x="1032" y="0"/>
                </a:lnTo>
                <a:lnTo>
                  <a:pt x="4185" y="0"/>
                </a:lnTo>
                <a:lnTo>
                  <a:pt x="3152" y="624"/>
                </a:lnTo>
                <a:lnTo>
                  <a:pt x="0" y="624"/>
                </a:lnTo>
              </a:path>
            </a:pathLst>
          </a:custGeom>
          <a:gradFill rotWithShape="0">
            <a:gsLst>
              <a:gs pos="0">
                <a:schemeClr val="bg1"/>
              </a:gs>
              <a:gs pos="100000">
                <a:srgbClr val="DDDDDD"/>
              </a:gs>
            </a:gsLst>
            <a:lin ang="18900000" scaled="1"/>
          </a:gradFill>
          <a:ln w="12700" cap="rnd" cmpd="sng">
            <a:solidFill>
              <a:schemeClr val="tx1"/>
            </a:solidFill>
            <a:prstDash val="solid"/>
            <a:round/>
            <a:headEnd type="none" w="sm" len="sm"/>
            <a:tailEnd type="none" w="sm" len="sm"/>
          </a:ln>
          <a:effectLst/>
        </p:spPr>
        <p:txBody>
          <a:bodyPr/>
          <a:lstStyle/>
          <a:p>
            <a:endParaRPr lang="fr-FR"/>
          </a:p>
        </p:txBody>
      </p:sp>
      <p:sp>
        <p:nvSpPr>
          <p:cNvPr id="263190" name="Freeform 22">
            <a:hlinkClick r:id="" action="ppaction://noaction"/>
          </p:cNvPr>
          <p:cNvSpPr>
            <a:spLocks/>
          </p:cNvSpPr>
          <p:nvPr/>
        </p:nvSpPr>
        <p:spPr bwMode="auto">
          <a:xfrm>
            <a:off x="1371600" y="3733800"/>
            <a:ext cx="6021388" cy="839788"/>
          </a:xfrm>
          <a:custGeom>
            <a:avLst/>
            <a:gdLst/>
            <a:ahLst/>
            <a:cxnLst>
              <a:cxn ang="0">
                <a:pos x="3312" y="0"/>
              </a:cxn>
              <a:cxn ang="0">
                <a:pos x="3792" y="0"/>
              </a:cxn>
              <a:cxn ang="0">
                <a:pos x="2880" y="528"/>
              </a:cxn>
              <a:cxn ang="0">
                <a:pos x="0" y="528"/>
              </a:cxn>
              <a:cxn ang="0">
                <a:pos x="480" y="240"/>
              </a:cxn>
              <a:cxn ang="0">
                <a:pos x="2880" y="240"/>
              </a:cxn>
              <a:cxn ang="0">
                <a:pos x="3312" y="0"/>
              </a:cxn>
            </a:cxnLst>
            <a:rect l="0" t="0" r="r" b="b"/>
            <a:pathLst>
              <a:path w="3793" h="529">
                <a:moveTo>
                  <a:pt x="3312" y="0"/>
                </a:moveTo>
                <a:lnTo>
                  <a:pt x="3792" y="0"/>
                </a:lnTo>
                <a:lnTo>
                  <a:pt x="2880" y="528"/>
                </a:lnTo>
                <a:lnTo>
                  <a:pt x="0" y="528"/>
                </a:lnTo>
                <a:lnTo>
                  <a:pt x="480" y="240"/>
                </a:lnTo>
                <a:lnTo>
                  <a:pt x="2880" y="240"/>
                </a:lnTo>
                <a:lnTo>
                  <a:pt x="3312" y="0"/>
                </a:lnTo>
              </a:path>
            </a:pathLst>
          </a:custGeom>
          <a:noFill/>
          <a:ln w="9525" cap="rnd">
            <a:noFill/>
            <a:round/>
            <a:headEnd type="none" w="sm" len="sm"/>
            <a:tailEnd type="none" w="sm" len="sm"/>
          </a:ln>
          <a:effectLst/>
        </p:spPr>
        <p:txBody>
          <a:bodyPr/>
          <a:lstStyle/>
          <a:p>
            <a:endParaRPr lang="fr-FR"/>
          </a:p>
        </p:txBody>
      </p:sp>
      <p:sp>
        <p:nvSpPr>
          <p:cNvPr id="263191" name="Freeform 23">
            <a:hlinkClick r:id="" action="ppaction://noaction"/>
          </p:cNvPr>
          <p:cNvSpPr>
            <a:spLocks/>
          </p:cNvSpPr>
          <p:nvPr/>
        </p:nvSpPr>
        <p:spPr bwMode="auto">
          <a:xfrm>
            <a:off x="1219200" y="4648200"/>
            <a:ext cx="4725988" cy="458788"/>
          </a:xfrm>
          <a:custGeom>
            <a:avLst/>
            <a:gdLst/>
            <a:ahLst/>
            <a:cxnLst>
              <a:cxn ang="0">
                <a:pos x="0" y="144"/>
              </a:cxn>
              <a:cxn ang="0">
                <a:pos x="0" y="288"/>
              </a:cxn>
              <a:cxn ang="0">
                <a:pos x="2976" y="288"/>
              </a:cxn>
              <a:cxn ang="0">
                <a:pos x="2928" y="0"/>
              </a:cxn>
              <a:cxn ang="0">
                <a:pos x="240" y="48"/>
              </a:cxn>
              <a:cxn ang="0">
                <a:pos x="0" y="144"/>
              </a:cxn>
            </a:cxnLst>
            <a:rect l="0" t="0" r="r" b="b"/>
            <a:pathLst>
              <a:path w="2977" h="289">
                <a:moveTo>
                  <a:pt x="0" y="144"/>
                </a:moveTo>
                <a:lnTo>
                  <a:pt x="0" y="288"/>
                </a:lnTo>
                <a:lnTo>
                  <a:pt x="2976" y="288"/>
                </a:lnTo>
                <a:lnTo>
                  <a:pt x="2928" y="0"/>
                </a:lnTo>
                <a:lnTo>
                  <a:pt x="240" y="48"/>
                </a:lnTo>
                <a:lnTo>
                  <a:pt x="0" y="144"/>
                </a:lnTo>
              </a:path>
            </a:pathLst>
          </a:custGeom>
          <a:noFill/>
          <a:ln w="9525" cap="rnd">
            <a:noFill/>
            <a:round/>
            <a:headEnd type="none" w="sm" len="sm"/>
            <a:tailEnd type="none" w="sm" len="sm"/>
          </a:ln>
          <a:effectLst/>
        </p:spPr>
        <p:txBody>
          <a:bodyPr/>
          <a:lstStyle/>
          <a:p>
            <a:endParaRPr lang="fr-FR"/>
          </a:p>
        </p:txBody>
      </p:sp>
      <p:sp>
        <p:nvSpPr>
          <p:cNvPr id="263193" name="AutoShape 25"/>
          <p:cNvSpPr>
            <a:spLocks noChangeArrowheads="1"/>
          </p:cNvSpPr>
          <p:nvPr/>
        </p:nvSpPr>
        <p:spPr bwMode="auto">
          <a:xfrm>
            <a:off x="4114800" y="4114800"/>
            <a:ext cx="1587500" cy="292100"/>
          </a:xfrm>
          <a:prstGeom prst="parallelogram">
            <a:avLst>
              <a:gd name="adj" fmla="val 121603"/>
            </a:avLst>
          </a:prstGeom>
          <a:solidFill>
            <a:srgbClr val="FFFF00"/>
          </a:solidFill>
          <a:ln w="12700">
            <a:solidFill>
              <a:schemeClr val="tx1"/>
            </a:solidFill>
            <a:miter lim="800000"/>
            <a:headEnd/>
            <a:tailEnd/>
          </a:ln>
          <a:effectLst/>
        </p:spPr>
        <p:txBody>
          <a:bodyPr wrap="none" anchor="ctr"/>
          <a:lstStyle/>
          <a:p>
            <a:endParaRPr lang="fr-FR"/>
          </a:p>
        </p:txBody>
      </p:sp>
      <p:sp>
        <p:nvSpPr>
          <p:cNvPr id="263194" name="AutoShape 26"/>
          <p:cNvSpPr>
            <a:spLocks noChangeArrowheads="1"/>
          </p:cNvSpPr>
          <p:nvPr/>
        </p:nvSpPr>
        <p:spPr bwMode="auto">
          <a:xfrm rot="17940000">
            <a:off x="3342482" y="4193381"/>
            <a:ext cx="234950" cy="58737"/>
          </a:xfrm>
          <a:prstGeom prst="leftArrow">
            <a:avLst>
              <a:gd name="adj1" fmla="val 50000"/>
              <a:gd name="adj2" fmla="val 116723"/>
            </a:avLst>
          </a:prstGeom>
          <a:solidFill>
            <a:srgbClr val="FFFF00"/>
          </a:solidFill>
          <a:ln w="12700">
            <a:solidFill>
              <a:schemeClr val="tx1"/>
            </a:solidFill>
            <a:miter lim="800000"/>
            <a:headEnd/>
            <a:tailEnd/>
          </a:ln>
          <a:effectLst/>
        </p:spPr>
        <p:txBody>
          <a:bodyPr wrap="none" anchor="ctr"/>
          <a:lstStyle/>
          <a:p>
            <a:endParaRPr lang="fr-FR"/>
          </a:p>
        </p:txBody>
      </p:sp>
      <p:sp>
        <p:nvSpPr>
          <p:cNvPr id="263195" name="AutoShape 27"/>
          <p:cNvSpPr>
            <a:spLocks noChangeArrowheads="1"/>
          </p:cNvSpPr>
          <p:nvPr/>
        </p:nvSpPr>
        <p:spPr bwMode="auto">
          <a:xfrm rot="3120000">
            <a:off x="3343276" y="4040187"/>
            <a:ext cx="234950" cy="60325"/>
          </a:xfrm>
          <a:prstGeom prst="leftArrow">
            <a:avLst>
              <a:gd name="adj1" fmla="val 50000"/>
              <a:gd name="adj2" fmla="val 113651"/>
            </a:avLst>
          </a:prstGeom>
          <a:solidFill>
            <a:srgbClr val="FFFF00"/>
          </a:solidFill>
          <a:ln w="12700">
            <a:solidFill>
              <a:schemeClr val="tx1"/>
            </a:solidFill>
            <a:miter lim="800000"/>
            <a:headEnd/>
            <a:tailEnd/>
          </a:ln>
          <a:effectLst/>
        </p:spPr>
        <p:txBody>
          <a:bodyPr wrap="none" anchor="ctr"/>
          <a:lstStyle/>
          <a:p>
            <a:endParaRPr lang="fr-FR"/>
          </a:p>
        </p:txBody>
      </p:sp>
      <p:sp>
        <p:nvSpPr>
          <p:cNvPr id="263196" name="AutoShape 28"/>
          <p:cNvSpPr>
            <a:spLocks noChangeArrowheads="1"/>
          </p:cNvSpPr>
          <p:nvPr/>
        </p:nvSpPr>
        <p:spPr bwMode="auto">
          <a:xfrm flipH="1">
            <a:off x="2895600" y="4114800"/>
            <a:ext cx="596900" cy="444500"/>
          </a:xfrm>
          <a:prstGeom prst="parallelogram">
            <a:avLst>
              <a:gd name="adj" fmla="val 67112"/>
            </a:avLst>
          </a:prstGeom>
          <a:solidFill>
            <a:srgbClr val="CC3300"/>
          </a:solidFill>
          <a:ln w="12700">
            <a:solidFill>
              <a:schemeClr val="tx1"/>
            </a:solidFill>
            <a:miter lim="800000"/>
            <a:headEnd/>
            <a:tailEnd/>
          </a:ln>
          <a:effectLst/>
        </p:spPr>
        <p:txBody>
          <a:bodyPr wrap="none" anchor="ctr"/>
          <a:lstStyle/>
          <a:p>
            <a:endParaRPr lang="fr-FR"/>
          </a:p>
        </p:txBody>
      </p:sp>
      <p:sp>
        <p:nvSpPr>
          <p:cNvPr id="263197" name="AutoShape 29"/>
          <p:cNvSpPr>
            <a:spLocks noChangeArrowheads="1"/>
          </p:cNvSpPr>
          <p:nvPr/>
        </p:nvSpPr>
        <p:spPr bwMode="auto">
          <a:xfrm rot="18420000">
            <a:off x="2751932" y="4169569"/>
            <a:ext cx="347662" cy="241300"/>
          </a:xfrm>
          <a:prstGeom prst="leftArrow">
            <a:avLst>
              <a:gd name="adj1" fmla="val 50000"/>
              <a:gd name="adj2" fmla="val 57631"/>
            </a:avLst>
          </a:prstGeom>
          <a:solidFill>
            <a:srgbClr val="CC3300"/>
          </a:solidFill>
          <a:ln w="12700">
            <a:solidFill>
              <a:schemeClr val="tx1"/>
            </a:solidFill>
            <a:miter lim="800000"/>
            <a:headEnd/>
            <a:tailEnd/>
          </a:ln>
          <a:effectLst/>
        </p:spPr>
        <p:txBody>
          <a:bodyPr wrap="none" anchor="ctr"/>
          <a:lstStyle/>
          <a:p>
            <a:endParaRPr lang="fr-FR"/>
          </a:p>
        </p:txBody>
      </p:sp>
      <p:sp>
        <p:nvSpPr>
          <p:cNvPr id="263198" name="AutoShape 30"/>
          <p:cNvSpPr>
            <a:spLocks noChangeArrowheads="1"/>
          </p:cNvSpPr>
          <p:nvPr/>
        </p:nvSpPr>
        <p:spPr bwMode="auto">
          <a:xfrm rot="3480000">
            <a:off x="2803525" y="3892550"/>
            <a:ext cx="400050" cy="203200"/>
          </a:xfrm>
          <a:prstGeom prst="leftArrow">
            <a:avLst>
              <a:gd name="adj1" fmla="val 50000"/>
              <a:gd name="adj2" fmla="val 78750"/>
            </a:avLst>
          </a:prstGeom>
          <a:solidFill>
            <a:srgbClr val="CC3300"/>
          </a:solidFill>
          <a:ln w="12700">
            <a:solidFill>
              <a:schemeClr val="tx1"/>
            </a:solidFill>
            <a:miter lim="800000"/>
            <a:headEnd/>
            <a:tailEnd/>
          </a:ln>
          <a:effectLst/>
        </p:spPr>
        <p:txBody>
          <a:bodyPr wrap="none" anchor="ctr"/>
          <a:lstStyle/>
          <a:p>
            <a:endParaRPr lang="fr-FR"/>
          </a:p>
        </p:txBody>
      </p:sp>
      <p:sp>
        <p:nvSpPr>
          <p:cNvPr id="263199" name="AutoShape 31"/>
          <p:cNvSpPr>
            <a:spLocks noChangeArrowheads="1"/>
          </p:cNvSpPr>
          <p:nvPr/>
        </p:nvSpPr>
        <p:spPr bwMode="auto">
          <a:xfrm rot="19680000">
            <a:off x="2749550" y="1209675"/>
            <a:ext cx="750888" cy="3108325"/>
          </a:xfrm>
          <a:prstGeom prst="upArrow">
            <a:avLst>
              <a:gd name="adj1" fmla="val 50000"/>
              <a:gd name="adj2" fmla="val 118302"/>
            </a:avLst>
          </a:prstGeom>
          <a:solidFill>
            <a:srgbClr val="FFFF00"/>
          </a:solidFill>
          <a:ln w="12700">
            <a:solidFill>
              <a:schemeClr val="tx1"/>
            </a:solidFill>
            <a:miter lim="800000"/>
            <a:headEnd/>
            <a:tailEnd/>
          </a:ln>
          <a:effectLst/>
        </p:spPr>
        <p:txBody>
          <a:bodyPr wrap="none" anchor="ctr"/>
          <a:lstStyle/>
          <a:p>
            <a:endParaRPr lang="fr-FR"/>
          </a:p>
        </p:txBody>
      </p:sp>
      <p:sp>
        <p:nvSpPr>
          <p:cNvPr id="263200" name="AutoShape 32"/>
          <p:cNvSpPr>
            <a:spLocks noChangeArrowheads="1"/>
          </p:cNvSpPr>
          <p:nvPr/>
        </p:nvSpPr>
        <p:spPr bwMode="auto">
          <a:xfrm rot="7500000">
            <a:off x="3282950" y="4511676"/>
            <a:ext cx="460375" cy="139700"/>
          </a:xfrm>
          <a:prstGeom prst="leftArrow">
            <a:avLst>
              <a:gd name="adj1" fmla="val 50000"/>
              <a:gd name="adj2" fmla="val 85285"/>
            </a:avLst>
          </a:prstGeom>
          <a:solidFill>
            <a:srgbClr val="CC3300"/>
          </a:solidFill>
          <a:ln w="12700">
            <a:solidFill>
              <a:schemeClr val="tx1"/>
            </a:solidFill>
            <a:miter lim="800000"/>
            <a:headEnd/>
            <a:tailEnd/>
          </a:ln>
          <a:effectLst/>
        </p:spPr>
        <p:txBody>
          <a:bodyPr wrap="none" anchor="ctr"/>
          <a:lstStyle/>
          <a:p>
            <a:endParaRPr lang="fr-FR"/>
          </a:p>
        </p:txBody>
      </p:sp>
      <p:sp>
        <p:nvSpPr>
          <p:cNvPr id="263201" name="AutoShape 33"/>
          <p:cNvSpPr>
            <a:spLocks noChangeArrowheads="1"/>
          </p:cNvSpPr>
          <p:nvPr/>
        </p:nvSpPr>
        <p:spPr bwMode="auto">
          <a:xfrm>
            <a:off x="3733800" y="1447800"/>
            <a:ext cx="4864100" cy="2654300"/>
          </a:xfrm>
          <a:prstGeom prst="parallelogram">
            <a:avLst>
              <a:gd name="adj" fmla="val 110639"/>
            </a:avLst>
          </a:prstGeom>
          <a:solidFill>
            <a:srgbClr val="FFFF00"/>
          </a:solidFill>
          <a:ln w="12700">
            <a:solidFill>
              <a:schemeClr val="tx1"/>
            </a:solidFill>
            <a:miter lim="800000"/>
            <a:headEnd/>
            <a:tailEnd/>
          </a:ln>
          <a:effectLst/>
        </p:spPr>
        <p:txBody>
          <a:bodyPr wrap="none" anchor="ctr"/>
          <a:lstStyle/>
          <a:p>
            <a:endParaRPr lang="fr-FR"/>
          </a:p>
        </p:txBody>
      </p:sp>
      <p:sp>
        <p:nvSpPr>
          <p:cNvPr id="263202" name="AutoShape 34"/>
          <p:cNvSpPr>
            <a:spLocks noChangeArrowheads="1"/>
          </p:cNvSpPr>
          <p:nvPr/>
        </p:nvSpPr>
        <p:spPr bwMode="auto">
          <a:xfrm>
            <a:off x="3505200" y="4114800"/>
            <a:ext cx="596900" cy="63500"/>
          </a:xfrm>
          <a:prstGeom prst="leftArrow">
            <a:avLst>
              <a:gd name="adj1" fmla="val 50000"/>
              <a:gd name="adj2" fmla="val 274297"/>
            </a:avLst>
          </a:prstGeom>
          <a:solidFill>
            <a:srgbClr val="FFFF00"/>
          </a:solidFill>
          <a:ln w="12700">
            <a:solidFill>
              <a:schemeClr val="tx1"/>
            </a:solidFill>
            <a:miter lim="800000"/>
            <a:headEnd/>
            <a:tailEnd/>
          </a:ln>
          <a:effectLst/>
        </p:spPr>
        <p:txBody>
          <a:bodyPr wrap="none" anchor="ctr"/>
          <a:lstStyle/>
          <a:p>
            <a:endParaRPr lang="fr-FR"/>
          </a:p>
        </p:txBody>
      </p:sp>
      <p:sp>
        <p:nvSpPr>
          <p:cNvPr id="263203" name="AutoShape 35"/>
          <p:cNvSpPr>
            <a:spLocks noChangeArrowheads="1"/>
          </p:cNvSpPr>
          <p:nvPr/>
        </p:nvSpPr>
        <p:spPr bwMode="auto">
          <a:xfrm>
            <a:off x="3124200" y="4572000"/>
            <a:ext cx="368300" cy="1054100"/>
          </a:xfrm>
          <a:prstGeom prst="downArrow">
            <a:avLst>
              <a:gd name="adj1" fmla="val 50000"/>
              <a:gd name="adj2" fmla="val 73341"/>
            </a:avLst>
          </a:prstGeom>
          <a:solidFill>
            <a:srgbClr val="CC3300"/>
          </a:solidFill>
          <a:ln w="12700">
            <a:solidFill>
              <a:schemeClr val="tx1"/>
            </a:solidFill>
            <a:miter lim="800000"/>
            <a:headEnd/>
            <a:tailEnd/>
          </a:ln>
          <a:effectLst/>
        </p:spPr>
        <p:txBody>
          <a:bodyPr wrap="none" anchor="ctr"/>
          <a:lstStyle/>
          <a:p>
            <a:endParaRPr lang="fr-FR"/>
          </a:p>
        </p:txBody>
      </p:sp>
      <p:grpSp>
        <p:nvGrpSpPr>
          <p:cNvPr id="5" name="Group 36"/>
          <p:cNvGrpSpPr>
            <a:grpSpLocks/>
          </p:cNvGrpSpPr>
          <p:nvPr/>
        </p:nvGrpSpPr>
        <p:grpSpPr bwMode="auto">
          <a:xfrm>
            <a:off x="0" y="1844675"/>
            <a:ext cx="8763000" cy="4413251"/>
            <a:chOff x="0" y="1162"/>
            <a:chExt cx="5520" cy="2780"/>
          </a:xfrm>
        </p:grpSpPr>
        <p:sp>
          <p:nvSpPr>
            <p:cNvPr id="263205" name="Rectangle 37"/>
            <p:cNvSpPr>
              <a:spLocks noChangeArrowheads="1"/>
            </p:cNvSpPr>
            <p:nvPr/>
          </p:nvSpPr>
          <p:spPr bwMode="auto">
            <a:xfrm>
              <a:off x="2448" y="1162"/>
              <a:ext cx="624" cy="231"/>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b="1">
                  <a:solidFill>
                    <a:srgbClr val="002060"/>
                  </a:solidFill>
                </a:rPr>
                <a:t>Vitrage</a:t>
              </a:r>
            </a:p>
          </p:txBody>
        </p:sp>
        <p:sp>
          <p:nvSpPr>
            <p:cNvPr id="263206" name="Rectangle 38"/>
            <p:cNvSpPr>
              <a:spLocks noChangeArrowheads="1"/>
            </p:cNvSpPr>
            <p:nvPr/>
          </p:nvSpPr>
          <p:spPr bwMode="auto">
            <a:xfrm>
              <a:off x="4608" y="1594"/>
              <a:ext cx="816" cy="231"/>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b="1">
                  <a:solidFill>
                    <a:srgbClr val="002060"/>
                  </a:solidFill>
                </a:rPr>
                <a:t>Absorbeur</a:t>
              </a:r>
            </a:p>
          </p:txBody>
        </p:sp>
        <p:sp>
          <p:nvSpPr>
            <p:cNvPr id="263207" name="Rectangle 39"/>
            <p:cNvSpPr>
              <a:spLocks noChangeArrowheads="1"/>
            </p:cNvSpPr>
            <p:nvPr/>
          </p:nvSpPr>
          <p:spPr bwMode="auto">
            <a:xfrm>
              <a:off x="4944" y="2842"/>
              <a:ext cx="576" cy="231"/>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b="1">
                  <a:solidFill>
                    <a:srgbClr val="002060"/>
                  </a:solidFill>
                </a:rPr>
                <a:t>Isolant</a:t>
              </a:r>
            </a:p>
          </p:txBody>
        </p:sp>
        <p:sp>
          <p:nvSpPr>
            <p:cNvPr id="263208" name="Rectangle 40"/>
            <p:cNvSpPr>
              <a:spLocks noChangeArrowheads="1"/>
            </p:cNvSpPr>
            <p:nvPr/>
          </p:nvSpPr>
          <p:spPr bwMode="auto">
            <a:xfrm>
              <a:off x="2976" y="3658"/>
              <a:ext cx="672" cy="231"/>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b="1">
                  <a:solidFill>
                    <a:srgbClr val="002060"/>
                  </a:solidFill>
                </a:rPr>
                <a:t>Caisson</a:t>
              </a:r>
            </a:p>
          </p:txBody>
        </p:sp>
        <p:sp>
          <p:nvSpPr>
            <p:cNvPr id="263209" name="Rectangle 41"/>
            <p:cNvSpPr>
              <a:spLocks noChangeArrowheads="1"/>
            </p:cNvSpPr>
            <p:nvPr/>
          </p:nvSpPr>
          <p:spPr bwMode="auto">
            <a:xfrm>
              <a:off x="0" y="1930"/>
              <a:ext cx="960" cy="404"/>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b="1" dirty="0">
                  <a:solidFill>
                    <a:srgbClr val="002060"/>
                  </a:solidFill>
                </a:rPr>
                <a:t>Film réfléchissant</a:t>
              </a:r>
            </a:p>
          </p:txBody>
        </p:sp>
        <p:sp>
          <p:nvSpPr>
            <p:cNvPr id="263210" name="Line 42"/>
            <p:cNvSpPr>
              <a:spLocks noChangeShapeType="1"/>
            </p:cNvSpPr>
            <p:nvPr/>
          </p:nvSpPr>
          <p:spPr bwMode="auto">
            <a:xfrm>
              <a:off x="912" y="2266"/>
              <a:ext cx="792" cy="725"/>
            </a:xfrm>
            <a:prstGeom prst="line">
              <a:avLst/>
            </a:prstGeom>
            <a:noFill/>
            <a:ln w="12700">
              <a:solidFill>
                <a:schemeClr val="accent1">
                  <a:lumMod val="50000"/>
                </a:schemeClr>
              </a:solidFill>
              <a:round/>
              <a:headEnd type="none" w="sm" len="sm"/>
              <a:tailEnd type="stealth" w="med" len="lg"/>
            </a:ln>
            <a:effectLst/>
          </p:spPr>
          <p:txBody>
            <a:bodyPr/>
            <a:lstStyle/>
            <a:p>
              <a:endParaRPr lang="fr-FR" b="1">
                <a:solidFill>
                  <a:srgbClr val="002060"/>
                </a:solidFill>
              </a:endParaRPr>
            </a:p>
          </p:txBody>
        </p:sp>
        <p:sp>
          <p:nvSpPr>
            <p:cNvPr id="263211" name="Line 43"/>
            <p:cNvSpPr>
              <a:spLocks noChangeShapeType="1"/>
            </p:cNvSpPr>
            <p:nvPr/>
          </p:nvSpPr>
          <p:spPr bwMode="auto">
            <a:xfrm flipH="1">
              <a:off x="2544" y="1359"/>
              <a:ext cx="216" cy="811"/>
            </a:xfrm>
            <a:prstGeom prst="line">
              <a:avLst/>
            </a:prstGeom>
            <a:noFill/>
            <a:ln w="12700">
              <a:solidFill>
                <a:schemeClr val="accent1">
                  <a:lumMod val="50000"/>
                </a:schemeClr>
              </a:solidFill>
              <a:round/>
              <a:headEnd type="none" w="sm" len="sm"/>
              <a:tailEnd type="stealth" w="med" len="lg"/>
            </a:ln>
            <a:effectLst/>
          </p:spPr>
          <p:txBody>
            <a:bodyPr/>
            <a:lstStyle/>
            <a:p>
              <a:endParaRPr lang="fr-FR" b="1">
                <a:solidFill>
                  <a:srgbClr val="002060"/>
                </a:solidFill>
              </a:endParaRPr>
            </a:p>
          </p:txBody>
        </p:sp>
        <p:sp>
          <p:nvSpPr>
            <p:cNvPr id="263212" name="Line 44"/>
            <p:cNvSpPr>
              <a:spLocks noChangeShapeType="1"/>
            </p:cNvSpPr>
            <p:nvPr/>
          </p:nvSpPr>
          <p:spPr bwMode="auto">
            <a:xfrm flipH="1">
              <a:off x="3912" y="1834"/>
              <a:ext cx="792" cy="821"/>
            </a:xfrm>
            <a:prstGeom prst="line">
              <a:avLst/>
            </a:prstGeom>
            <a:noFill/>
            <a:ln w="12700">
              <a:solidFill>
                <a:schemeClr val="accent1">
                  <a:lumMod val="50000"/>
                </a:schemeClr>
              </a:solidFill>
              <a:round/>
              <a:headEnd type="none" w="sm" len="sm"/>
              <a:tailEnd type="stealth" w="med" len="lg"/>
            </a:ln>
            <a:effectLst/>
          </p:spPr>
          <p:txBody>
            <a:bodyPr/>
            <a:lstStyle/>
            <a:p>
              <a:endParaRPr lang="fr-FR" b="1">
                <a:solidFill>
                  <a:srgbClr val="002060"/>
                </a:solidFill>
              </a:endParaRPr>
            </a:p>
          </p:txBody>
        </p:sp>
        <p:sp>
          <p:nvSpPr>
            <p:cNvPr id="263213" name="Line 45"/>
            <p:cNvSpPr>
              <a:spLocks noChangeShapeType="1"/>
            </p:cNvSpPr>
            <p:nvPr/>
          </p:nvSpPr>
          <p:spPr bwMode="auto">
            <a:xfrm flipH="1" flipV="1">
              <a:off x="4014" y="2986"/>
              <a:ext cx="882" cy="0"/>
            </a:xfrm>
            <a:prstGeom prst="line">
              <a:avLst/>
            </a:prstGeom>
            <a:noFill/>
            <a:ln w="12700">
              <a:solidFill>
                <a:schemeClr val="accent1">
                  <a:lumMod val="50000"/>
                </a:schemeClr>
              </a:solidFill>
              <a:round/>
              <a:headEnd type="none" w="sm" len="sm"/>
              <a:tailEnd type="stealth" w="med" len="lg"/>
            </a:ln>
            <a:effectLst/>
          </p:spPr>
          <p:txBody>
            <a:bodyPr/>
            <a:lstStyle/>
            <a:p>
              <a:endParaRPr lang="fr-FR" b="1">
                <a:solidFill>
                  <a:srgbClr val="002060"/>
                </a:solidFill>
              </a:endParaRPr>
            </a:p>
          </p:txBody>
        </p:sp>
        <p:sp>
          <p:nvSpPr>
            <p:cNvPr id="263214" name="Line 46"/>
            <p:cNvSpPr>
              <a:spLocks noChangeShapeType="1"/>
            </p:cNvSpPr>
            <p:nvPr/>
          </p:nvSpPr>
          <p:spPr bwMode="auto">
            <a:xfrm flipH="1" flipV="1">
              <a:off x="2808" y="3375"/>
              <a:ext cx="408" cy="283"/>
            </a:xfrm>
            <a:prstGeom prst="line">
              <a:avLst/>
            </a:prstGeom>
            <a:noFill/>
            <a:ln w="12700">
              <a:solidFill>
                <a:schemeClr val="accent1">
                  <a:lumMod val="50000"/>
                </a:schemeClr>
              </a:solidFill>
              <a:round/>
              <a:headEnd type="none" w="sm" len="sm"/>
              <a:tailEnd type="stealth" w="med" len="lg"/>
            </a:ln>
            <a:effectLst/>
          </p:spPr>
          <p:txBody>
            <a:bodyPr/>
            <a:lstStyle/>
            <a:p>
              <a:endParaRPr lang="fr-FR" b="1">
                <a:solidFill>
                  <a:srgbClr val="002060"/>
                </a:solidFill>
              </a:endParaRPr>
            </a:p>
          </p:txBody>
        </p:sp>
        <p:sp>
          <p:nvSpPr>
            <p:cNvPr id="263215" name="Rectangle 47"/>
            <p:cNvSpPr>
              <a:spLocks noChangeArrowheads="1"/>
            </p:cNvSpPr>
            <p:nvPr/>
          </p:nvSpPr>
          <p:spPr bwMode="auto">
            <a:xfrm>
              <a:off x="149" y="3534"/>
              <a:ext cx="1893" cy="408"/>
            </a:xfrm>
            <a:prstGeom prst="rect">
              <a:avLst/>
            </a:prstGeom>
            <a:noFill/>
            <a:ln w="9525">
              <a:noFill/>
              <a:miter lim="800000"/>
              <a:headEnd/>
              <a:tailEnd/>
            </a:ln>
            <a:effectLst/>
          </p:spPr>
          <p:txBody>
            <a:bodyPr wrap="square" lIns="92075" tIns="46038" rIns="92075" bIns="46038">
              <a:spAutoFit/>
            </a:bodyPr>
            <a:lstStyle/>
            <a:p>
              <a:pPr defTabSz="762000" eaLnBrk="0" hangingPunct="0">
                <a:spcBef>
                  <a:spcPct val="50000"/>
                </a:spcBef>
              </a:pPr>
              <a:r>
                <a:rPr lang="fr-FR" b="1" dirty="0">
                  <a:solidFill>
                    <a:srgbClr val="002060"/>
                  </a:solidFill>
                </a:rPr>
                <a:t>Chaleur véhiculée par le fluide réchauffé</a:t>
              </a:r>
            </a:p>
          </p:txBody>
        </p:sp>
        <p:sp>
          <p:nvSpPr>
            <p:cNvPr id="263216" name="Line 48"/>
            <p:cNvSpPr>
              <a:spLocks noChangeShapeType="1"/>
            </p:cNvSpPr>
            <p:nvPr/>
          </p:nvSpPr>
          <p:spPr bwMode="auto">
            <a:xfrm flipV="1">
              <a:off x="434" y="2842"/>
              <a:ext cx="238" cy="734"/>
            </a:xfrm>
            <a:prstGeom prst="line">
              <a:avLst/>
            </a:prstGeom>
            <a:noFill/>
            <a:ln w="12700">
              <a:solidFill>
                <a:schemeClr val="accent1">
                  <a:lumMod val="50000"/>
                </a:schemeClr>
              </a:solidFill>
              <a:round/>
              <a:headEnd type="none" w="sm" len="sm"/>
              <a:tailEnd type="stealth" w="med" len="lg"/>
            </a:ln>
            <a:effectLst/>
          </p:spPr>
          <p:txBody>
            <a:bodyPr/>
            <a:lstStyle/>
            <a:p>
              <a:endParaRPr lang="fr-FR" b="1">
                <a:solidFill>
                  <a:srgbClr val="002060"/>
                </a:solidFill>
              </a:endParaRPr>
            </a:p>
          </p:txBody>
        </p:sp>
      </p:grpSp>
      <p:sp>
        <p:nvSpPr>
          <p:cNvPr id="263217" name="Rectangle 49"/>
          <p:cNvSpPr>
            <a:spLocks noChangeArrowheads="1"/>
          </p:cNvSpPr>
          <p:nvPr/>
        </p:nvSpPr>
        <p:spPr bwMode="auto">
          <a:xfrm>
            <a:off x="6227763" y="5803900"/>
            <a:ext cx="288925" cy="215900"/>
          </a:xfrm>
          <a:prstGeom prst="rect">
            <a:avLst/>
          </a:prstGeom>
          <a:solidFill>
            <a:srgbClr val="FFFF00"/>
          </a:solidFill>
          <a:ln w="12700">
            <a:solidFill>
              <a:schemeClr val="tx1"/>
            </a:solidFill>
            <a:miter lim="800000"/>
            <a:headEnd type="none" w="sm" len="sm"/>
            <a:tailEnd type="none" w="sm" len="sm"/>
          </a:ln>
          <a:effectLst/>
        </p:spPr>
        <p:txBody>
          <a:bodyPr wrap="none" anchor="ctr"/>
          <a:lstStyle/>
          <a:p>
            <a:endParaRPr lang="fr-FR"/>
          </a:p>
        </p:txBody>
      </p:sp>
      <p:sp>
        <p:nvSpPr>
          <p:cNvPr id="263218" name="Rectangle 50"/>
          <p:cNvSpPr>
            <a:spLocks noChangeArrowheads="1"/>
          </p:cNvSpPr>
          <p:nvPr/>
        </p:nvSpPr>
        <p:spPr bwMode="auto">
          <a:xfrm>
            <a:off x="6516688" y="5726113"/>
            <a:ext cx="2519362" cy="366712"/>
          </a:xfrm>
          <a:prstGeom prst="rect">
            <a:avLst/>
          </a:prstGeom>
          <a:noFill/>
          <a:ln w="9525">
            <a:noFill/>
            <a:miter lim="800000"/>
            <a:headEnd/>
            <a:tailEnd/>
          </a:ln>
          <a:effectLst/>
        </p:spPr>
        <p:txBody>
          <a:bodyPr lIns="92075" tIns="46038" rIns="92075" bIns="46038">
            <a:spAutoFit/>
          </a:bodyPr>
          <a:lstStyle/>
          <a:p>
            <a:pPr algn="ctr" defTabSz="762000" eaLnBrk="0" hangingPunct="0">
              <a:spcBef>
                <a:spcPct val="50000"/>
              </a:spcBef>
            </a:pPr>
            <a:r>
              <a:rPr lang="fr-FR" b="1"/>
              <a:t>Rayonnement visible</a:t>
            </a:r>
          </a:p>
        </p:txBody>
      </p:sp>
      <p:sp>
        <p:nvSpPr>
          <p:cNvPr id="263219" name="Rectangle 51"/>
          <p:cNvSpPr>
            <a:spLocks noChangeArrowheads="1"/>
          </p:cNvSpPr>
          <p:nvPr/>
        </p:nvSpPr>
        <p:spPr bwMode="auto">
          <a:xfrm>
            <a:off x="6227763" y="6235700"/>
            <a:ext cx="288925" cy="215900"/>
          </a:xfrm>
          <a:prstGeom prst="rect">
            <a:avLst/>
          </a:prstGeom>
          <a:solidFill>
            <a:srgbClr val="CC3300"/>
          </a:solidFill>
          <a:ln w="12700">
            <a:solidFill>
              <a:schemeClr val="tx1"/>
            </a:solidFill>
            <a:miter lim="800000"/>
            <a:headEnd type="none" w="sm" len="sm"/>
            <a:tailEnd type="none" w="sm" len="sm"/>
          </a:ln>
          <a:effectLst/>
        </p:spPr>
        <p:txBody>
          <a:bodyPr wrap="none" anchor="ctr"/>
          <a:lstStyle/>
          <a:p>
            <a:endParaRPr lang="fr-FR"/>
          </a:p>
        </p:txBody>
      </p:sp>
      <p:sp>
        <p:nvSpPr>
          <p:cNvPr id="263220" name="Rectangle 52"/>
          <p:cNvSpPr>
            <a:spLocks noChangeArrowheads="1"/>
          </p:cNvSpPr>
          <p:nvPr/>
        </p:nvSpPr>
        <p:spPr bwMode="auto">
          <a:xfrm>
            <a:off x="6516688" y="6157913"/>
            <a:ext cx="2087562" cy="366712"/>
          </a:xfrm>
          <a:prstGeom prst="rect">
            <a:avLst/>
          </a:prstGeom>
          <a:noFill/>
          <a:ln w="9525">
            <a:noFill/>
            <a:miter lim="800000"/>
            <a:headEnd/>
            <a:tailEnd/>
          </a:ln>
          <a:effectLst/>
        </p:spPr>
        <p:txBody>
          <a:bodyPr lIns="92075" tIns="46038" rIns="92075" bIns="46038">
            <a:spAutoFit/>
          </a:bodyPr>
          <a:lstStyle/>
          <a:p>
            <a:pPr algn="ctr" defTabSz="762000" eaLnBrk="0" hangingPunct="0">
              <a:spcBef>
                <a:spcPct val="50000"/>
              </a:spcBef>
            </a:pPr>
            <a:r>
              <a:rPr lang="fr-FR" b="1"/>
              <a:t>Rayonnement IR</a:t>
            </a:r>
          </a:p>
        </p:txBody>
      </p:sp>
      <p:sp>
        <p:nvSpPr>
          <p:cNvPr id="53" name="ZoneTexte 52"/>
          <p:cNvSpPr txBox="1"/>
          <p:nvPr/>
        </p:nvSpPr>
        <p:spPr>
          <a:xfrm>
            <a:off x="821999" y="672132"/>
            <a:ext cx="3149517" cy="523220"/>
          </a:xfrm>
          <a:prstGeom prst="rect">
            <a:avLst/>
          </a:prstGeom>
          <a:noFill/>
        </p:spPr>
        <p:txBody>
          <a:bodyPr wrap="none" rtlCol="0">
            <a:spAutoFit/>
          </a:bodyPr>
          <a:lstStyle/>
          <a:p>
            <a:r>
              <a:rPr lang="fr-FR" sz="2800" b="1" dirty="0" smtClean="0">
                <a:solidFill>
                  <a:schemeClr val="accent1">
                    <a:lumMod val="50000"/>
                  </a:schemeClr>
                </a:solidFill>
              </a:rPr>
              <a:t>8.1. Le capteur vitré</a:t>
            </a:r>
            <a:endParaRPr lang="fr-FR" sz="2800" b="1" dirty="0">
              <a:solidFill>
                <a:schemeClr val="accent1">
                  <a:lumMod val="50000"/>
                </a:schemeClr>
              </a:solidFill>
            </a:endParaRPr>
          </a:p>
        </p:txBody>
      </p:sp>
      <p:sp>
        <p:nvSpPr>
          <p:cNvPr id="54" name="Rectangle 68"/>
          <p:cNvSpPr txBox="1">
            <a:spLocks noChangeArrowheads="1"/>
          </p:cNvSpPr>
          <p:nvPr/>
        </p:nvSpPr>
        <p:spPr>
          <a:xfrm>
            <a:off x="128612" y="142852"/>
            <a:ext cx="4419637"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8. Les capteurs traditionnels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AutoShape 2"/>
          <p:cNvSpPr>
            <a:spLocks noChangeArrowheads="1"/>
          </p:cNvSpPr>
          <p:nvPr/>
        </p:nvSpPr>
        <p:spPr bwMode="auto">
          <a:xfrm>
            <a:off x="5386388" y="3124200"/>
            <a:ext cx="2062162" cy="474663"/>
          </a:xfrm>
          <a:prstGeom prst="parallelogram">
            <a:avLst>
              <a:gd name="adj" fmla="val 97208"/>
            </a:avLst>
          </a:prstGeom>
          <a:solidFill>
            <a:srgbClr val="FFFF00"/>
          </a:solidFill>
          <a:ln w="12700">
            <a:solidFill>
              <a:schemeClr val="tx1"/>
            </a:solidFill>
            <a:miter lim="800000"/>
            <a:headEnd/>
            <a:tailEnd/>
          </a:ln>
          <a:effectLst/>
        </p:spPr>
        <p:txBody>
          <a:bodyPr wrap="none" anchor="ctr"/>
          <a:lstStyle/>
          <a:p>
            <a:endParaRPr lang="fr-FR">
              <a:solidFill>
                <a:srgbClr val="002060"/>
              </a:solidFill>
            </a:endParaRPr>
          </a:p>
        </p:txBody>
      </p:sp>
      <p:sp>
        <p:nvSpPr>
          <p:cNvPr id="265219" name="AutoShape 3"/>
          <p:cNvSpPr>
            <a:spLocks noChangeArrowheads="1"/>
          </p:cNvSpPr>
          <p:nvPr/>
        </p:nvSpPr>
        <p:spPr bwMode="auto">
          <a:xfrm rot="17940000">
            <a:off x="4344194" y="3261519"/>
            <a:ext cx="382588" cy="76200"/>
          </a:xfrm>
          <a:prstGeom prst="leftArrow">
            <a:avLst>
              <a:gd name="adj1" fmla="val 50000"/>
              <a:gd name="adj2" fmla="val 146511"/>
            </a:avLst>
          </a:prstGeom>
          <a:solidFill>
            <a:srgbClr val="CC3300"/>
          </a:solidFill>
          <a:ln w="12700">
            <a:solidFill>
              <a:schemeClr val="tx1"/>
            </a:solidFill>
            <a:miter lim="800000"/>
            <a:headEnd/>
            <a:tailEnd/>
          </a:ln>
          <a:effectLst/>
        </p:spPr>
        <p:txBody>
          <a:bodyPr wrap="none" anchor="ctr"/>
          <a:lstStyle/>
          <a:p>
            <a:endParaRPr lang="fr-FR">
              <a:solidFill>
                <a:srgbClr val="002060"/>
              </a:solidFill>
            </a:endParaRPr>
          </a:p>
        </p:txBody>
      </p:sp>
      <p:sp>
        <p:nvSpPr>
          <p:cNvPr id="265220" name="AutoShape 4"/>
          <p:cNvSpPr>
            <a:spLocks noChangeArrowheads="1"/>
          </p:cNvSpPr>
          <p:nvPr/>
        </p:nvSpPr>
        <p:spPr bwMode="auto">
          <a:xfrm rot="3120000">
            <a:off x="4344988" y="3013075"/>
            <a:ext cx="382588" cy="77787"/>
          </a:xfrm>
          <a:prstGeom prst="leftArrow">
            <a:avLst>
              <a:gd name="adj1" fmla="val 50000"/>
              <a:gd name="adj2" fmla="val 143522"/>
            </a:avLst>
          </a:prstGeom>
          <a:solidFill>
            <a:srgbClr val="CC3300"/>
          </a:solidFill>
          <a:ln w="12700">
            <a:solidFill>
              <a:schemeClr val="tx1"/>
            </a:solidFill>
            <a:miter lim="800000"/>
            <a:headEnd/>
            <a:tailEnd/>
          </a:ln>
          <a:effectLst/>
        </p:spPr>
        <p:txBody>
          <a:bodyPr wrap="none" anchor="ctr"/>
          <a:lstStyle/>
          <a:p>
            <a:endParaRPr lang="fr-FR">
              <a:solidFill>
                <a:srgbClr val="002060"/>
              </a:solidFill>
            </a:endParaRPr>
          </a:p>
        </p:txBody>
      </p:sp>
      <p:sp>
        <p:nvSpPr>
          <p:cNvPr id="265221" name="AutoShape 5"/>
          <p:cNvSpPr>
            <a:spLocks noChangeArrowheads="1"/>
          </p:cNvSpPr>
          <p:nvPr/>
        </p:nvSpPr>
        <p:spPr bwMode="auto">
          <a:xfrm flipH="1">
            <a:off x="3802063" y="3248025"/>
            <a:ext cx="774700" cy="638175"/>
          </a:xfrm>
          <a:prstGeom prst="parallelogram">
            <a:avLst>
              <a:gd name="adj" fmla="val 60668"/>
            </a:avLst>
          </a:prstGeom>
          <a:solidFill>
            <a:srgbClr val="CC3300"/>
          </a:solidFill>
          <a:ln w="12700">
            <a:solidFill>
              <a:schemeClr val="tx1"/>
            </a:solidFill>
            <a:miter lim="800000"/>
            <a:headEnd/>
            <a:tailEnd/>
          </a:ln>
          <a:effectLst/>
        </p:spPr>
        <p:txBody>
          <a:bodyPr wrap="none" anchor="ctr"/>
          <a:lstStyle/>
          <a:p>
            <a:endParaRPr lang="fr-FR">
              <a:solidFill>
                <a:srgbClr val="002060"/>
              </a:solidFill>
            </a:endParaRPr>
          </a:p>
        </p:txBody>
      </p:sp>
      <p:sp>
        <p:nvSpPr>
          <p:cNvPr id="265222" name="AutoShape 6"/>
          <p:cNvSpPr>
            <a:spLocks noChangeArrowheads="1"/>
          </p:cNvSpPr>
          <p:nvPr/>
        </p:nvSpPr>
        <p:spPr bwMode="auto">
          <a:xfrm rot="18420000">
            <a:off x="3557588" y="3252788"/>
            <a:ext cx="566737" cy="312737"/>
          </a:xfrm>
          <a:prstGeom prst="leftArrow">
            <a:avLst>
              <a:gd name="adj1" fmla="val 50000"/>
              <a:gd name="adj2" fmla="val 72487"/>
            </a:avLst>
          </a:prstGeom>
          <a:solidFill>
            <a:srgbClr val="CC3300"/>
          </a:solidFill>
          <a:ln w="12700">
            <a:solidFill>
              <a:schemeClr val="tx1"/>
            </a:solidFill>
            <a:miter lim="800000"/>
            <a:headEnd/>
            <a:tailEnd/>
          </a:ln>
          <a:effectLst/>
        </p:spPr>
        <p:txBody>
          <a:bodyPr wrap="none" anchor="ctr"/>
          <a:lstStyle/>
          <a:p>
            <a:endParaRPr lang="fr-FR">
              <a:solidFill>
                <a:srgbClr val="002060"/>
              </a:solidFill>
            </a:endParaRPr>
          </a:p>
        </p:txBody>
      </p:sp>
      <p:sp>
        <p:nvSpPr>
          <p:cNvPr id="265223" name="AutoShape 7"/>
          <p:cNvSpPr>
            <a:spLocks noChangeArrowheads="1"/>
          </p:cNvSpPr>
          <p:nvPr/>
        </p:nvSpPr>
        <p:spPr bwMode="auto">
          <a:xfrm rot="3480000">
            <a:off x="3616325" y="2795588"/>
            <a:ext cx="650875" cy="263525"/>
          </a:xfrm>
          <a:prstGeom prst="leftArrow">
            <a:avLst>
              <a:gd name="adj1" fmla="val 50000"/>
              <a:gd name="adj2" fmla="val 98795"/>
            </a:avLst>
          </a:prstGeom>
          <a:solidFill>
            <a:srgbClr val="CC3300"/>
          </a:solidFill>
          <a:ln w="12700">
            <a:solidFill>
              <a:schemeClr val="tx1"/>
            </a:solidFill>
            <a:miter lim="800000"/>
            <a:headEnd/>
            <a:tailEnd/>
          </a:ln>
          <a:effectLst/>
        </p:spPr>
        <p:txBody>
          <a:bodyPr wrap="none" anchor="ctr"/>
          <a:lstStyle/>
          <a:p>
            <a:endParaRPr lang="fr-FR">
              <a:solidFill>
                <a:srgbClr val="002060"/>
              </a:solidFill>
            </a:endParaRPr>
          </a:p>
        </p:txBody>
      </p:sp>
      <p:sp>
        <p:nvSpPr>
          <p:cNvPr id="265224" name="AutoShape 8"/>
          <p:cNvSpPr>
            <a:spLocks noChangeArrowheads="1"/>
          </p:cNvSpPr>
          <p:nvPr/>
        </p:nvSpPr>
        <p:spPr bwMode="auto">
          <a:xfrm rot="19680000">
            <a:off x="5570538" y="2001838"/>
            <a:ext cx="223837" cy="1144587"/>
          </a:xfrm>
          <a:prstGeom prst="upArrow">
            <a:avLst>
              <a:gd name="adj1" fmla="val 50000"/>
              <a:gd name="adj2" fmla="val 146137"/>
            </a:avLst>
          </a:prstGeom>
          <a:solidFill>
            <a:srgbClr val="FFFF00"/>
          </a:solidFill>
          <a:ln w="12700">
            <a:solidFill>
              <a:schemeClr val="tx1"/>
            </a:solidFill>
            <a:miter lim="800000"/>
            <a:headEnd/>
            <a:tailEnd/>
          </a:ln>
          <a:effectLst/>
        </p:spPr>
        <p:txBody>
          <a:bodyPr wrap="none" anchor="ctr"/>
          <a:lstStyle/>
          <a:p>
            <a:endParaRPr lang="fr-FR">
              <a:solidFill>
                <a:srgbClr val="002060"/>
              </a:solidFill>
            </a:endParaRPr>
          </a:p>
        </p:txBody>
      </p:sp>
      <p:sp>
        <p:nvSpPr>
          <p:cNvPr id="265225" name="AutoShape 9"/>
          <p:cNvSpPr>
            <a:spLocks noChangeArrowheads="1"/>
          </p:cNvSpPr>
          <p:nvPr/>
        </p:nvSpPr>
        <p:spPr bwMode="auto">
          <a:xfrm rot="7500000">
            <a:off x="4228307" y="3793331"/>
            <a:ext cx="750888" cy="180975"/>
          </a:xfrm>
          <a:prstGeom prst="leftArrow">
            <a:avLst>
              <a:gd name="adj1" fmla="val 50000"/>
              <a:gd name="adj2" fmla="val 107378"/>
            </a:avLst>
          </a:prstGeom>
          <a:solidFill>
            <a:srgbClr val="CC3300"/>
          </a:solidFill>
          <a:ln w="12700">
            <a:solidFill>
              <a:schemeClr val="tx1"/>
            </a:solidFill>
            <a:miter lim="800000"/>
            <a:headEnd/>
            <a:tailEnd/>
          </a:ln>
          <a:effectLst/>
        </p:spPr>
        <p:txBody>
          <a:bodyPr wrap="none" anchor="ctr"/>
          <a:lstStyle/>
          <a:p>
            <a:endParaRPr lang="fr-FR">
              <a:solidFill>
                <a:srgbClr val="002060"/>
              </a:solidFill>
            </a:endParaRPr>
          </a:p>
        </p:txBody>
      </p:sp>
      <p:grpSp>
        <p:nvGrpSpPr>
          <p:cNvPr id="2" name="Group 10"/>
          <p:cNvGrpSpPr>
            <a:grpSpLocks/>
          </p:cNvGrpSpPr>
          <p:nvPr/>
        </p:nvGrpSpPr>
        <p:grpSpPr bwMode="auto">
          <a:xfrm>
            <a:off x="2209800" y="3124200"/>
            <a:ext cx="5942013" cy="1728788"/>
            <a:chOff x="1057" y="2644"/>
            <a:chExt cx="2881" cy="669"/>
          </a:xfrm>
        </p:grpSpPr>
        <p:sp>
          <p:nvSpPr>
            <p:cNvPr id="265227" name="Rectangle 11"/>
            <p:cNvSpPr>
              <a:spLocks noChangeArrowheads="1"/>
            </p:cNvSpPr>
            <p:nvPr/>
          </p:nvSpPr>
          <p:spPr bwMode="auto">
            <a:xfrm>
              <a:off x="1157" y="2932"/>
              <a:ext cx="2680" cy="280"/>
            </a:xfrm>
            <a:prstGeom prst="rect">
              <a:avLst/>
            </a:prstGeom>
            <a:solidFill>
              <a:srgbClr val="FFFF66"/>
            </a:solidFill>
            <a:ln w="12700">
              <a:solidFill>
                <a:schemeClr val="tx1"/>
              </a:solidFill>
              <a:miter lim="800000"/>
              <a:headEnd/>
              <a:tailEnd/>
            </a:ln>
            <a:effectLst/>
          </p:spPr>
          <p:txBody>
            <a:bodyPr wrap="none" anchor="ctr"/>
            <a:lstStyle/>
            <a:p>
              <a:endParaRPr lang="fr-FR">
                <a:solidFill>
                  <a:srgbClr val="002060"/>
                </a:solidFill>
              </a:endParaRPr>
            </a:p>
          </p:txBody>
        </p:sp>
        <p:sp>
          <p:nvSpPr>
            <p:cNvPr id="265228" name="Rectangle 12"/>
            <p:cNvSpPr>
              <a:spLocks noChangeArrowheads="1"/>
            </p:cNvSpPr>
            <p:nvPr/>
          </p:nvSpPr>
          <p:spPr bwMode="auto">
            <a:xfrm>
              <a:off x="1061" y="2644"/>
              <a:ext cx="2872" cy="40"/>
            </a:xfrm>
            <a:prstGeom prst="rect">
              <a:avLst/>
            </a:prstGeom>
            <a:solidFill>
              <a:schemeClr val="bg1"/>
            </a:solidFill>
            <a:ln w="12700">
              <a:solidFill>
                <a:schemeClr val="tx1"/>
              </a:solidFill>
              <a:miter lim="800000"/>
              <a:headEnd/>
              <a:tailEnd/>
            </a:ln>
            <a:effectLst/>
          </p:spPr>
          <p:txBody>
            <a:bodyPr wrap="none" anchor="ctr"/>
            <a:lstStyle/>
            <a:p>
              <a:endParaRPr lang="fr-FR">
                <a:solidFill>
                  <a:srgbClr val="002060"/>
                </a:solidFill>
              </a:endParaRPr>
            </a:p>
          </p:txBody>
        </p:sp>
        <p:sp>
          <p:nvSpPr>
            <p:cNvPr id="265229" name="Freeform 13"/>
            <p:cNvSpPr>
              <a:spLocks/>
            </p:cNvSpPr>
            <p:nvPr/>
          </p:nvSpPr>
          <p:spPr bwMode="auto">
            <a:xfrm>
              <a:off x="1057" y="2688"/>
              <a:ext cx="2881" cy="625"/>
            </a:xfrm>
            <a:custGeom>
              <a:avLst/>
              <a:gdLst/>
              <a:ahLst/>
              <a:cxnLst>
                <a:cxn ang="0">
                  <a:pos x="96" y="0"/>
                </a:cxn>
                <a:cxn ang="0">
                  <a:pos x="48" y="0"/>
                </a:cxn>
                <a:cxn ang="0">
                  <a:pos x="0" y="0"/>
                </a:cxn>
                <a:cxn ang="0">
                  <a:pos x="0" y="624"/>
                </a:cxn>
                <a:cxn ang="0">
                  <a:pos x="2880" y="624"/>
                </a:cxn>
                <a:cxn ang="0">
                  <a:pos x="2880" y="0"/>
                </a:cxn>
                <a:cxn ang="0">
                  <a:pos x="2784" y="0"/>
                </a:cxn>
                <a:cxn ang="0">
                  <a:pos x="2784" y="520"/>
                </a:cxn>
                <a:cxn ang="0">
                  <a:pos x="96" y="520"/>
                </a:cxn>
                <a:cxn ang="0">
                  <a:pos x="96" y="0"/>
                </a:cxn>
              </a:cxnLst>
              <a:rect l="0" t="0" r="r" b="b"/>
              <a:pathLst>
                <a:path w="2881" h="625">
                  <a:moveTo>
                    <a:pt x="96" y="0"/>
                  </a:moveTo>
                  <a:lnTo>
                    <a:pt x="48" y="0"/>
                  </a:lnTo>
                  <a:lnTo>
                    <a:pt x="0" y="0"/>
                  </a:lnTo>
                  <a:lnTo>
                    <a:pt x="0" y="624"/>
                  </a:lnTo>
                  <a:lnTo>
                    <a:pt x="2880" y="624"/>
                  </a:lnTo>
                  <a:lnTo>
                    <a:pt x="2880" y="0"/>
                  </a:lnTo>
                  <a:lnTo>
                    <a:pt x="2784" y="0"/>
                  </a:lnTo>
                  <a:lnTo>
                    <a:pt x="2784" y="520"/>
                  </a:lnTo>
                  <a:lnTo>
                    <a:pt x="96" y="520"/>
                  </a:lnTo>
                  <a:lnTo>
                    <a:pt x="96" y="0"/>
                  </a:lnTo>
                </a:path>
              </a:pathLst>
            </a:custGeom>
            <a:solidFill>
              <a:srgbClr val="CC9900"/>
            </a:solidFill>
            <a:ln w="12700" cap="rnd" cmpd="sng">
              <a:solidFill>
                <a:schemeClr val="tx1"/>
              </a:solidFill>
              <a:prstDash val="solid"/>
              <a:round/>
              <a:headEnd type="none" w="sm" len="sm"/>
              <a:tailEnd type="none" w="sm" len="sm"/>
            </a:ln>
            <a:effectLst/>
          </p:spPr>
          <p:txBody>
            <a:bodyPr/>
            <a:lstStyle/>
            <a:p>
              <a:endParaRPr lang="fr-FR">
                <a:solidFill>
                  <a:srgbClr val="002060"/>
                </a:solidFill>
              </a:endParaRPr>
            </a:p>
          </p:txBody>
        </p:sp>
        <p:grpSp>
          <p:nvGrpSpPr>
            <p:cNvPr id="3" name="Group 14"/>
            <p:cNvGrpSpPr>
              <a:grpSpLocks/>
            </p:cNvGrpSpPr>
            <p:nvPr/>
          </p:nvGrpSpPr>
          <p:grpSpPr bwMode="auto">
            <a:xfrm>
              <a:off x="1249" y="2792"/>
              <a:ext cx="2448" cy="80"/>
              <a:chOff x="1249" y="2792"/>
              <a:chExt cx="2448" cy="80"/>
            </a:xfrm>
          </p:grpSpPr>
          <p:sp>
            <p:nvSpPr>
              <p:cNvPr id="265231" name="Oval 15"/>
              <p:cNvSpPr>
                <a:spLocks noChangeArrowheads="1"/>
              </p:cNvSpPr>
              <p:nvPr/>
            </p:nvSpPr>
            <p:spPr bwMode="auto">
              <a:xfrm>
                <a:off x="1688" y="2792"/>
                <a:ext cx="82" cy="80"/>
              </a:xfrm>
              <a:prstGeom prst="ellipse">
                <a:avLst/>
              </a:prstGeom>
              <a:solidFill>
                <a:srgbClr val="990000"/>
              </a:solidFill>
              <a:ln w="25400">
                <a:solidFill>
                  <a:schemeClr val="tx1"/>
                </a:solidFill>
                <a:round/>
                <a:headEnd/>
                <a:tailEnd/>
              </a:ln>
              <a:effectLst/>
            </p:spPr>
            <p:txBody>
              <a:bodyPr wrap="none" anchor="ctr"/>
              <a:lstStyle/>
              <a:p>
                <a:endParaRPr lang="fr-FR">
                  <a:solidFill>
                    <a:srgbClr val="002060"/>
                  </a:solidFill>
                </a:endParaRPr>
              </a:p>
            </p:txBody>
          </p:sp>
          <p:sp>
            <p:nvSpPr>
              <p:cNvPr id="265232" name="Oval 16"/>
              <p:cNvSpPr>
                <a:spLocks noChangeArrowheads="1"/>
              </p:cNvSpPr>
              <p:nvPr/>
            </p:nvSpPr>
            <p:spPr bwMode="auto">
              <a:xfrm>
                <a:off x="3128" y="2792"/>
                <a:ext cx="82" cy="80"/>
              </a:xfrm>
              <a:prstGeom prst="ellipse">
                <a:avLst/>
              </a:prstGeom>
              <a:solidFill>
                <a:srgbClr val="990000"/>
              </a:solidFill>
              <a:ln w="25400">
                <a:solidFill>
                  <a:schemeClr val="tx1"/>
                </a:solidFill>
                <a:round/>
                <a:headEnd/>
                <a:tailEnd/>
              </a:ln>
              <a:effectLst/>
            </p:spPr>
            <p:txBody>
              <a:bodyPr wrap="none" anchor="ctr"/>
              <a:lstStyle/>
              <a:p>
                <a:endParaRPr lang="fr-FR">
                  <a:solidFill>
                    <a:srgbClr val="002060"/>
                  </a:solidFill>
                </a:endParaRPr>
              </a:p>
            </p:txBody>
          </p:sp>
          <p:sp>
            <p:nvSpPr>
              <p:cNvPr id="265233" name="Oval 17"/>
              <p:cNvSpPr>
                <a:spLocks noChangeArrowheads="1"/>
              </p:cNvSpPr>
              <p:nvPr/>
            </p:nvSpPr>
            <p:spPr bwMode="auto">
              <a:xfrm>
                <a:off x="2408" y="2792"/>
                <a:ext cx="82" cy="80"/>
              </a:xfrm>
              <a:prstGeom prst="ellipse">
                <a:avLst/>
              </a:prstGeom>
              <a:solidFill>
                <a:srgbClr val="990000"/>
              </a:solidFill>
              <a:ln w="25400">
                <a:solidFill>
                  <a:schemeClr val="tx1"/>
                </a:solidFill>
                <a:round/>
                <a:headEnd/>
                <a:tailEnd/>
              </a:ln>
              <a:effectLst/>
            </p:spPr>
            <p:txBody>
              <a:bodyPr wrap="none" anchor="ctr"/>
              <a:lstStyle/>
              <a:p>
                <a:endParaRPr lang="fr-FR">
                  <a:solidFill>
                    <a:srgbClr val="002060"/>
                  </a:solidFill>
                </a:endParaRPr>
              </a:p>
            </p:txBody>
          </p:sp>
          <p:sp>
            <p:nvSpPr>
              <p:cNvPr id="265234" name="Line 18"/>
              <p:cNvSpPr>
                <a:spLocks noChangeShapeType="1"/>
              </p:cNvSpPr>
              <p:nvPr/>
            </p:nvSpPr>
            <p:spPr bwMode="auto">
              <a:xfrm>
                <a:off x="1777" y="2832"/>
                <a:ext cx="624" cy="0"/>
              </a:xfrm>
              <a:prstGeom prst="line">
                <a:avLst/>
              </a:prstGeom>
              <a:noFill/>
              <a:ln w="50800">
                <a:solidFill>
                  <a:schemeClr val="tx1"/>
                </a:solidFill>
                <a:round/>
                <a:headEnd type="none" w="sm" len="sm"/>
                <a:tailEnd type="none" w="sm" len="sm"/>
              </a:ln>
              <a:effectLst/>
            </p:spPr>
            <p:txBody>
              <a:bodyPr/>
              <a:lstStyle/>
              <a:p>
                <a:endParaRPr lang="fr-FR">
                  <a:solidFill>
                    <a:srgbClr val="002060"/>
                  </a:solidFill>
                </a:endParaRPr>
              </a:p>
            </p:txBody>
          </p:sp>
          <p:sp>
            <p:nvSpPr>
              <p:cNvPr id="265235" name="Line 19"/>
              <p:cNvSpPr>
                <a:spLocks noChangeShapeType="1"/>
              </p:cNvSpPr>
              <p:nvPr/>
            </p:nvSpPr>
            <p:spPr bwMode="auto">
              <a:xfrm>
                <a:off x="2497" y="2832"/>
                <a:ext cx="624" cy="0"/>
              </a:xfrm>
              <a:prstGeom prst="line">
                <a:avLst/>
              </a:prstGeom>
              <a:noFill/>
              <a:ln w="50800">
                <a:solidFill>
                  <a:schemeClr val="tx1"/>
                </a:solidFill>
                <a:round/>
                <a:headEnd type="none" w="sm" len="sm"/>
                <a:tailEnd type="none" w="sm" len="sm"/>
              </a:ln>
              <a:effectLst/>
            </p:spPr>
            <p:txBody>
              <a:bodyPr/>
              <a:lstStyle/>
              <a:p>
                <a:endParaRPr lang="fr-FR">
                  <a:solidFill>
                    <a:srgbClr val="002060"/>
                  </a:solidFill>
                </a:endParaRPr>
              </a:p>
            </p:txBody>
          </p:sp>
          <p:sp>
            <p:nvSpPr>
              <p:cNvPr id="265236" name="Line 20"/>
              <p:cNvSpPr>
                <a:spLocks noChangeShapeType="1"/>
              </p:cNvSpPr>
              <p:nvPr/>
            </p:nvSpPr>
            <p:spPr bwMode="auto">
              <a:xfrm>
                <a:off x="3217" y="2832"/>
                <a:ext cx="480" cy="0"/>
              </a:xfrm>
              <a:prstGeom prst="line">
                <a:avLst/>
              </a:prstGeom>
              <a:noFill/>
              <a:ln w="50800">
                <a:solidFill>
                  <a:schemeClr val="tx1"/>
                </a:solidFill>
                <a:round/>
                <a:headEnd type="none" w="sm" len="sm"/>
                <a:tailEnd type="none" w="sm" len="sm"/>
              </a:ln>
              <a:effectLst/>
            </p:spPr>
            <p:txBody>
              <a:bodyPr/>
              <a:lstStyle/>
              <a:p>
                <a:endParaRPr lang="fr-FR">
                  <a:solidFill>
                    <a:srgbClr val="002060"/>
                  </a:solidFill>
                </a:endParaRPr>
              </a:p>
            </p:txBody>
          </p:sp>
          <p:sp>
            <p:nvSpPr>
              <p:cNvPr id="265237" name="Line 21"/>
              <p:cNvSpPr>
                <a:spLocks noChangeShapeType="1"/>
              </p:cNvSpPr>
              <p:nvPr/>
            </p:nvSpPr>
            <p:spPr bwMode="auto">
              <a:xfrm>
                <a:off x="1249" y="2832"/>
                <a:ext cx="432" cy="0"/>
              </a:xfrm>
              <a:prstGeom prst="line">
                <a:avLst/>
              </a:prstGeom>
              <a:noFill/>
              <a:ln w="50800">
                <a:solidFill>
                  <a:schemeClr val="tx1"/>
                </a:solidFill>
                <a:round/>
                <a:headEnd type="none" w="sm" len="sm"/>
                <a:tailEnd type="none" w="sm" len="sm"/>
              </a:ln>
              <a:effectLst/>
            </p:spPr>
            <p:txBody>
              <a:bodyPr/>
              <a:lstStyle/>
              <a:p>
                <a:endParaRPr lang="fr-FR">
                  <a:solidFill>
                    <a:srgbClr val="002060"/>
                  </a:solidFill>
                </a:endParaRPr>
              </a:p>
            </p:txBody>
          </p:sp>
        </p:grpSp>
      </p:grpSp>
      <p:sp>
        <p:nvSpPr>
          <p:cNvPr id="265238" name="AutoShape 22"/>
          <p:cNvSpPr>
            <a:spLocks noChangeArrowheads="1"/>
          </p:cNvSpPr>
          <p:nvPr/>
        </p:nvSpPr>
        <p:spPr bwMode="auto">
          <a:xfrm>
            <a:off x="4343400" y="3124200"/>
            <a:ext cx="774700" cy="103188"/>
          </a:xfrm>
          <a:prstGeom prst="leftArrow">
            <a:avLst>
              <a:gd name="adj1" fmla="val 50000"/>
              <a:gd name="adj2" fmla="val 219078"/>
            </a:avLst>
          </a:prstGeom>
          <a:solidFill>
            <a:srgbClr val="FFFF00"/>
          </a:solidFill>
          <a:ln w="12700">
            <a:solidFill>
              <a:schemeClr val="tx1"/>
            </a:solidFill>
            <a:miter lim="800000"/>
            <a:headEnd/>
            <a:tailEnd/>
          </a:ln>
          <a:effectLst/>
        </p:spPr>
        <p:txBody>
          <a:bodyPr wrap="none" anchor="ctr"/>
          <a:lstStyle/>
          <a:p>
            <a:endParaRPr lang="fr-FR">
              <a:solidFill>
                <a:srgbClr val="002060"/>
              </a:solidFill>
            </a:endParaRPr>
          </a:p>
        </p:txBody>
      </p:sp>
      <p:sp>
        <p:nvSpPr>
          <p:cNvPr id="265239" name="AutoShape 23"/>
          <p:cNvSpPr>
            <a:spLocks noChangeArrowheads="1"/>
          </p:cNvSpPr>
          <p:nvPr/>
        </p:nvSpPr>
        <p:spPr bwMode="auto">
          <a:xfrm>
            <a:off x="4267200" y="3868738"/>
            <a:ext cx="228600" cy="1716087"/>
          </a:xfrm>
          <a:prstGeom prst="downArrow">
            <a:avLst>
              <a:gd name="adj1" fmla="val 50000"/>
              <a:gd name="adj2" fmla="val 192365"/>
            </a:avLst>
          </a:prstGeom>
          <a:solidFill>
            <a:srgbClr val="CC3300"/>
          </a:solidFill>
          <a:ln w="12700">
            <a:solidFill>
              <a:schemeClr val="tx1"/>
            </a:solidFill>
            <a:miter lim="800000"/>
            <a:headEnd/>
            <a:tailEnd/>
          </a:ln>
          <a:effectLst/>
        </p:spPr>
        <p:txBody>
          <a:bodyPr wrap="none" anchor="ctr"/>
          <a:lstStyle/>
          <a:p>
            <a:endParaRPr lang="fr-FR">
              <a:solidFill>
                <a:srgbClr val="002060"/>
              </a:solidFill>
            </a:endParaRPr>
          </a:p>
        </p:txBody>
      </p:sp>
      <p:sp>
        <p:nvSpPr>
          <p:cNvPr id="265240" name="Line 24"/>
          <p:cNvSpPr>
            <a:spLocks noChangeShapeType="1"/>
          </p:cNvSpPr>
          <p:nvPr/>
        </p:nvSpPr>
        <p:spPr bwMode="auto">
          <a:xfrm flipH="1" flipV="1">
            <a:off x="6762750" y="3362325"/>
            <a:ext cx="1619250" cy="1841500"/>
          </a:xfrm>
          <a:prstGeom prst="line">
            <a:avLst/>
          </a:prstGeom>
          <a:noFill/>
          <a:ln w="12700">
            <a:solidFill>
              <a:schemeClr val="tx1"/>
            </a:solidFill>
            <a:round/>
            <a:headEnd type="none" w="sm" len="sm"/>
            <a:tailEnd type="stealth" w="med" len="lg"/>
          </a:ln>
          <a:effectLst/>
        </p:spPr>
        <p:txBody>
          <a:bodyPr/>
          <a:lstStyle/>
          <a:p>
            <a:endParaRPr lang="fr-FR">
              <a:solidFill>
                <a:srgbClr val="002060"/>
              </a:solidFill>
            </a:endParaRPr>
          </a:p>
        </p:txBody>
      </p:sp>
      <p:sp>
        <p:nvSpPr>
          <p:cNvPr id="265241" name="Text Box 25"/>
          <p:cNvSpPr txBox="1">
            <a:spLocks noChangeArrowheads="1"/>
          </p:cNvSpPr>
          <p:nvPr/>
        </p:nvSpPr>
        <p:spPr bwMode="auto">
          <a:xfrm>
            <a:off x="4405003" y="2511054"/>
            <a:ext cx="628698" cy="461665"/>
          </a:xfrm>
          <a:prstGeom prst="rect">
            <a:avLst/>
          </a:prstGeom>
          <a:noFill/>
          <a:ln w="12700">
            <a:noFill/>
            <a:miter lim="800000"/>
            <a:headEnd type="none" w="sm" len="sm"/>
            <a:tailEnd type="none" w="sm" len="sm"/>
          </a:ln>
          <a:effectLst/>
        </p:spPr>
        <p:txBody>
          <a:bodyPr wrap="none">
            <a:spAutoFit/>
          </a:bodyPr>
          <a:lstStyle/>
          <a:p>
            <a:pPr defTabSz="762000" eaLnBrk="0" hangingPunct="0"/>
            <a:r>
              <a:rPr lang="fr-FR" sz="2400" b="1" dirty="0">
                <a:solidFill>
                  <a:srgbClr val="FF0000"/>
                </a:solidFill>
              </a:rPr>
              <a:t>1 %</a:t>
            </a:r>
          </a:p>
        </p:txBody>
      </p:sp>
      <p:sp>
        <p:nvSpPr>
          <p:cNvPr id="265242" name="AutoShape 26"/>
          <p:cNvSpPr>
            <a:spLocks noChangeArrowheads="1"/>
          </p:cNvSpPr>
          <p:nvPr/>
        </p:nvSpPr>
        <p:spPr bwMode="auto">
          <a:xfrm rot="19680000">
            <a:off x="5181600" y="3146425"/>
            <a:ext cx="179388" cy="465138"/>
          </a:xfrm>
          <a:prstGeom prst="upArrow">
            <a:avLst>
              <a:gd name="adj1" fmla="val 50000"/>
              <a:gd name="adj2" fmla="val 74102"/>
            </a:avLst>
          </a:prstGeom>
          <a:solidFill>
            <a:srgbClr val="FFFF00"/>
          </a:solidFill>
          <a:ln w="12700">
            <a:solidFill>
              <a:schemeClr val="tx1"/>
            </a:solidFill>
            <a:miter lim="800000"/>
            <a:headEnd/>
            <a:tailEnd/>
          </a:ln>
          <a:effectLst/>
        </p:spPr>
        <p:txBody>
          <a:bodyPr wrap="none" anchor="ctr"/>
          <a:lstStyle/>
          <a:p>
            <a:endParaRPr lang="fr-FR">
              <a:solidFill>
                <a:srgbClr val="002060"/>
              </a:solidFill>
            </a:endParaRPr>
          </a:p>
        </p:txBody>
      </p:sp>
      <p:sp>
        <p:nvSpPr>
          <p:cNvPr id="265243" name="Text Box 27"/>
          <p:cNvSpPr txBox="1">
            <a:spLocks noChangeArrowheads="1"/>
          </p:cNvSpPr>
          <p:nvPr/>
        </p:nvSpPr>
        <p:spPr bwMode="auto">
          <a:xfrm>
            <a:off x="5257800" y="3146425"/>
            <a:ext cx="628698" cy="461665"/>
          </a:xfrm>
          <a:prstGeom prst="rect">
            <a:avLst/>
          </a:prstGeom>
          <a:noFill/>
          <a:ln w="12700">
            <a:noFill/>
            <a:miter lim="800000"/>
            <a:headEnd type="none" w="sm" len="sm"/>
            <a:tailEnd type="none" w="sm" len="sm"/>
          </a:ln>
          <a:effectLst/>
        </p:spPr>
        <p:txBody>
          <a:bodyPr wrap="none">
            <a:spAutoFit/>
          </a:bodyPr>
          <a:lstStyle/>
          <a:p>
            <a:pPr defTabSz="762000" eaLnBrk="0" hangingPunct="0"/>
            <a:r>
              <a:rPr lang="fr-FR" sz="2400" b="1">
                <a:solidFill>
                  <a:srgbClr val="FF0000"/>
                </a:solidFill>
              </a:rPr>
              <a:t>5 %</a:t>
            </a:r>
          </a:p>
        </p:txBody>
      </p:sp>
      <p:sp>
        <p:nvSpPr>
          <p:cNvPr id="265244" name="Rectangle 28"/>
          <p:cNvSpPr>
            <a:spLocks noChangeArrowheads="1"/>
          </p:cNvSpPr>
          <p:nvPr/>
        </p:nvSpPr>
        <p:spPr bwMode="auto">
          <a:xfrm>
            <a:off x="6629400" y="1219200"/>
            <a:ext cx="2046288" cy="641350"/>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dirty="0">
                <a:solidFill>
                  <a:srgbClr val="002060"/>
                </a:solidFill>
              </a:rPr>
              <a:t>E = irradiation solaire</a:t>
            </a:r>
          </a:p>
        </p:txBody>
      </p:sp>
      <p:sp>
        <p:nvSpPr>
          <p:cNvPr id="265245" name="Rectangle 29"/>
          <p:cNvSpPr>
            <a:spLocks noChangeArrowheads="1"/>
          </p:cNvSpPr>
          <p:nvPr/>
        </p:nvSpPr>
        <p:spPr bwMode="auto">
          <a:xfrm>
            <a:off x="4191000" y="1089025"/>
            <a:ext cx="1676400" cy="915988"/>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a:solidFill>
                  <a:srgbClr val="002060"/>
                </a:solidFill>
              </a:rPr>
              <a:t>Rayonnement réfléchi par le vitrage</a:t>
            </a:r>
          </a:p>
        </p:txBody>
      </p:sp>
      <p:sp>
        <p:nvSpPr>
          <p:cNvPr id="265246" name="Rectangle 30"/>
          <p:cNvSpPr>
            <a:spLocks noChangeArrowheads="1"/>
          </p:cNvSpPr>
          <p:nvPr/>
        </p:nvSpPr>
        <p:spPr bwMode="auto">
          <a:xfrm>
            <a:off x="3733800" y="5584825"/>
            <a:ext cx="2133600" cy="366713"/>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dirty="0">
                <a:solidFill>
                  <a:srgbClr val="002060"/>
                </a:solidFill>
              </a:rPr>
              <a:t>Pertes thermiques</a:t>
            </a:r>
          </a:p>
        </p:txBody>
      </p:sp>
      <p:sp>
        <p:nvSpPr>
          <p:cNvPr id="265247" name="Rectangle 31"/>
          <p:cNvSpPr>
            <a:spLocks noChangeArrowheads="1"/>
          </p:cNvSpPr>
          <p:nvPr/>
        </p:nvSpPr>
        <p:spPr bwMode="auto">
          <a:xfrm>
            <a:off x="7391400" y="5257800"/>
            <a:ext cx="1752600" cy="641350"/>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a:solidFill>
                  <a:srgbClr val="002060"/>
                </a:solidFill>
              </a:rPr>
              <a:t>Rayonnement absorbé</a:t>
            </a:r>
          </a:p>
        </p:txBody>
      </p:sp>
      <p:sp>
        <p:nvSpPr>
          <p:cNvPr id="265248" name="Rectangle 32"/>
          <p:cNvSpPr>
            <a:spLocks noChangeArrowheads="1"/>
          </p:cNvSpPr>
          <p:nvPr/>
        </p:nvSpPr>
        <p:spPr bwMode="auto">
          <a:xfrm>
            <a:off x="1476375" y="4868863"/>
            <a:ext cx="1676400" cy="1190625"/>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dirty="0">
                <a:solidFill>
                  <a:srgbClr val="002060"/>
                </a:solidFill>
              </a:rPr>
              <a:t>Eu = chaleur emportée par le fluide réchauffé</a:t>
            </a:r>
          </a:p>
        </p:txBody>
      </p:sp>
      <p:sp>
        <p:nvSpPr>
          <p:cNvPr id="265249" name="Line 33"/>
          <p:cNvSpPr>
            <a:spLocks noChangeShapeType="1"/>
          </p:cNvSpPr>
          <p:nvPr/>
        </p:nvSpPr>
        <p:spPr bwMode="auto">
          <a:xfrm flipV="1">
            <a:off x="3049588" y="3603625"/>
            <a:ext cx="531812" cy="1752600"/>
          </a:xfrm>
          <a:prstGeom prst="line">
            <a:avLst/>
          </a:prstGeom>
          <a:noFill/>
          <a:ln w="12700">
            <a:solidFill>
              <a:schemeClr val="tx1"/>
            </a:solidFill>
            <a:round/>
            <a:headEnd type="none" w="sm" len="sm"/>
            <a:tailEnd type="stealth" w="med" len="lg"/>
          </a:ln>
          <a:effectLst/>
        </p:spPr>
        <p:txBody>
          <a:bodyPr/>
          <a:lstStyle/>
          <a:p>
            <a:endParaRPr lang="fr-FR">
              <a:solidFill>
                <a:srgbClr val="002060"/>
              </a:solidFill>
            </a:endParaRPr>
          </a:p>
        </p:txBody>
      </p:sp>
      <p:sp>
        <p:nvSpPr>
          <p:cNvPr id="265251" name="Text Box 35"/>
          <p:cNvSpPr txBox="1">
            <a:spLocks noChangeArrowheads="1"/>
          </p:cNvSpPr>
          <p:nvPr/>
        </p:nvSpPr>
        <p:spPr bwMode="auto">
          <a:xfrm>
            <a:off x="5715000" y="1851025"/>
            <a:ext cx="628698" cy="461665"/>
          </a:xfrm>
          <a:prstGeom prst="rect">
            <a:avLst/>
          </a:prstGeom>
          <a:noFill/>
          <a:ln w="12700">
            <a:noFill/>
            <a:miter lim="800000"/>
            <a:headEnd type="none" w="sm" len="sm"/>
            <a:tailEnd type="none" w="sm" len="sm"/>
          </a:ln>
          <a:effectLst/>
        </p:spPr>
        <p:txBody>
          <a:bodyPr wrap="none">
            <a:spAutoFit/>
          </a:bodyPr>
          <a:lstStyle/>
          <a:p>
            <a:pPr defTabSz="762000" eaLnBrk="0" hangingPunct="0"/>
            <a:r>
              <a:rPr lang="fr-FR" sz="2400" b="1" dirty="0">
                <a:solidFill>
                  <a:srgbClr val="FF0000"/>
                </a:solidFill>
              </a:rPr>
              <a:t>8 %</a:t>
            </a:r>
          </a:p>
        </p:txBody>
      </p:sp>
      <p:sp>
        <p:nvSpPr>
          <p:cNvPr id="265252" name="Text Box 36"/>
          <p:cNvSpPr txBox="1">
            <a:spLocks noChangeArrowheads="1"/>
          </p:cNvSpPr>
          <p:nvPr/>
        </p:nvSpPr>
        <p:spPr bwMode="auto">
          <a:xfrm>
            <a:off x="6934200" y="1981200"/>
            <a:ext cx="939681" cy="461665"/>
          </a:xfrm>
          <a:prstGeom prst="rect">
            <a:avLst/>
          </a:prstGeom>
          <a:noFill/>
          <a:ln w="12700">
            <a:noFill/>
            <a:miter lim="800000"/>
            <a:headEnd type="none" w="sm" len="sm"/>
            <a:tailEnd type="none" w="sm" len="sm"/>
          </a:ln>
          <a:effectLst/>
        </p:spPr>
        <p:txBody>
          <a:bodyPr wrap="none">
            <a:spAutoFit/>
          </a:bodyPr>
          <a:lstStyle/>
          <a:p>
            <a:pPr defTabSz="762000" eaLnBrk="0" hangingPunct="0"/>
            <a:r>
              <a:rPr lang="fr-FR" sz="2400" b="1">
                <a:solidFill>
                  <a:srgbClr val="FF0000"/>
                </a:solidFill>
              </a:rPr>
              <a:t>100 %</a:t>
            </a:r>
          </a:p>
        </p:txBody>
      </p:sp>
      <p:sp>
        <p:nvSpPr>
          <p:cNvPr id="265253" name="Text Box 37"/>
          <p:cNvSpPr txBox="1">
            <a:spLocks noChangeArrowheads="1"/>
          </p:cNvSpPr>
          <p:nvPr/>
        </p:nvSpPr>
        <p:spPr bwMode="auto">
          <a:xfrm>
            <a:off x="5458691" y="5534355"/>
            <a:ext cx="628698" cy="461665"/>
          </a:xfrm>
          <a:prstGeom prst="rect">
            <a:avLst/>
          </a:prstGeom>
          <a:noFill/>
          <a:ln w="12700">
            <a:noFill/>
            <a:miter lim="800000"/>
            <a:headEnd type="none" w="sm" len="sm"/>
            <a:tailEnd type="none" w="sm" len="sm"/>
          </a:ln>
          <a:effectLst/>
        </p:spPr>
        <p:txBody>
          <a:bodyPr wrap="none">
            <a:spAutoFit/>
          </a:bodyPr>
          <a:lstStyle/>
          <a:p>
            <a:pPr defTabSz="762000" eaLnBrk="0" hangingPunct="0"/>
            <a:r>
              <a:rPr lang="fr-FR" sz="2400" b="1" dirty="0">
                <a:solidFill>
                  <a:srgbClr val="FF0000"/>
                </a:solidFill>
              </a:rPr>
              <a:t>3 %</a:t>
            </a:r>
          </a:p>
        </p:txBody>
      </p:sp>
      <p:sp>
        <p:nvSpPr>
          <p:cNvPr id="265254" name="Text Box 38"/>
          <p:cNvSpPr txBox="1">
            <a:spLocks noChangeArrowheads="1"/>
          </p:cNvSpPr>
          <p:nvPr/>
        </p:nvSpPr>
        <p:spPr bwMode="auto">
          <a:xfrm>
            <a:off x="2667000" y="5508625"/>
            <a:ext cx="784189" cy="461665"/>
          </a:xfrm>
          <a:prstGeom prst="rect">
            <a:avLst/>
          </a:prstGeom>
          <a:noFill/>
          <a:ln w="12700">
            <a:noFill/>
            <a:miter lim="800000"/>
            <a:headEnd type="none" w="sm" len="sm"/>
            <a:tailEnd type="none" w="sm" len="sm"/>
          </a:ln>
          <a:effectLst/>
        </p:spPr>
        <p:txBody>
          <a:bodyPr wrap="none">
            <a:spAutoFit/>
          </a:bodyPr>
          <a:lstStyle/>
          <a:p>
            <a:pPr defTabSz="762000" eaLnBrk="0" hangingPunct="0"/>
            <a:r>
              <a:rPr lang="fr-FR" sz="2400" b="1">
                <a:solidFill>
                  <a:srgbClr val="FF0000"/>
                </a:solidFill>
              </a:rPr>
              <a:t>60 %</a:t>
            </a:r>
          </a:p>
        </p:txBody>
      </p:sp>
      <p:sp>
        <p:nvSpPr>
          <p:cNvPr id="265255" name="Text Box 39"/>
          <p:cNvSpPr txBox="1">
            <a:spLocks noChangeArrowheads="1"/>
          </p:cNvSpPr>
          <p:nvPr/>
        </p:nvSpPr>
        <p:spPr bwMode="auto">
          <a:xfrm>
            <a:off x="3191493" y="2459636"/>
            <a:ext cx="628698" cy="461665"/>
          </a:xfrm>
          <a:prstGeom prst="rect">
            <a:avLst/>
          </a:prstGeom>
          <a:noFill/>
          <a:ln w="12700">
            <a:noFill/>
            <a:miter lim="800000"/>
            <a:headEnd type="none" w="sm" len="sm"/>
            <a:tailEnd type="none" w="sm" len="sm"/>
          </a:ln>
          <a:effectLst/>
        </p:spPr>
        <p:txBody>
          <a:bodyPr wrap="none">
            <a:spAutoFit/>
          </a:bodyPr>
          <a:lstStyle/>
          <a:p>
            <a:pPr defTabSz="762000" eaLnBrk="0" hangingPunct="0"/>
            <a:r>
              <a:rPr lang="fr-FR" sz="2400" b="1" dirty="0">
                <a:solidFill>
                  <a:srgbClr val="FF0000"/>
                </a:solidFill>
              </a:rPr>
              <a:t>8 %</a:t>
            </a:r>
          </a:p>
        </p:txBody>
      </p:sp>
      <p:sp>
        <p:nvSpPr>
          <p:cNvPr id="265256" name="AutoShape 40"/>
          <p:cNvSpPr>
            <a:spLocks noChangeArrowheads="1"/>
          </p:cNvSpPr>
          <p:nvPr/>
        </p:nvSpPr>
        <p:spPr bwMode="auto">
          <a:xfrm flipH="1">
            <a:off x="2667000" y="3375025"/>
            <a:ext cx="685800" cy="228600"/>
          </a:xfrm>
          <a:prstGeom prst="curvedUpArrow">
            <a:avLst>
              <a:gd name="adj1" fmla="val 60000"/>
              <a:gd name="adj2" fmla="val 120000"/>
              <a:gd name="adj3" fmla="val 33333"/>
            </a:avLst>
          </a:prstGeom>
          <a:solidFill>
            <a:srgbClr val="CC3300"/>
          </a:solidFill>
          <a:ln w="12700">
            <a:solidFill>
              <a:schemeClr val="tx1"/>
            </a:solidFill>
            <a:miter lim="800000"/>
            <a:headEnd type="none" w="sm" len="sm"/>
            <a:tailEnd type="none" w="sm" len="sm"/>
          </a:ln>
          <a:effectLst/>
        </p:spPr>
        <p:txBody>
          <a:bodyPr wrap="none" anchor="ctr"/>
          <a:lstStyle/>
          <a:p>
            <a:endParaRPr lang="fr-FR">
              <a:solidFill>
                <a:srgbClr val="002060"/>
              </a:solidFill>
            </a:endParaRPr>
          </a:p>
        </p:txBody>
      </p:sp>
      <p:sp>
        <p:nvSpPr>
          <p:cNvPr id="265257" name="Rectangle 41"/>
          <p:cNvSpPr>
            <a:spLocks noChangeArrowheads="1"/>
          </p:cNvSpPr>
          <p:nvPr/>
        </p:nvSpPr>
        <p:spPr bwMode="auto">
          <a:xfrm>
            <a:off x="706581" y="3110345"/>
            <a:ext cx="1395351" cy="366713"/>
          </a:xfrm>
          <a:prstGeom prst="rect">
            <a:avLst/>
          </a:prstGeom>
          <a:noFill/>
          <a:ln w="9525">
            <a:noFill/>
            <a:miter lim="800000"/>
            <a:headEnd/>
            <a:tailEnd/>
          </a:ln>
          <a:effectLst/>
        </p:spPr>
        <p:txBody>
          <a:bodyPr wrap="square" lIns="92075" tIns="46038" rIns="92075" bIns="46038">
            <a:spAutoFit/>
          </a:bodyPr>
          <a:lstStyle/>
          <a:p>
            <a:pPr defTabSz="762000" eaLnBrk="0" hangingPunct="0">
              <a:spcBef>
                <a:spcPct val="50000"/>
              </a:spcBef>
            </a:pPr>
            <a:r>
              <a:rPr lang="fr-FR" dirty="0">
                <a:solidFill>
                  <a:srgbClr val="002060"/>
                </a:solidFill>
              </a:rPr>
              <a:t>Convection</a:t>
            </a:r>
          </a:p>
        </p:txBody>
      </p:sp>
      <p:sp>
        <p:nvSpPr>
          <p:cNvPr id="265258" name="AutoShape 42"/>
          <p:cNvSpPr>
            <a:spLocks noChangeArrowheads="1"/>
          </p:cNvSpPr>
          <p:nvPr/>
        </p:nvSpPr>
        <p:spPr bwMode="auto">
          <a:xfrm>
            <a:off x="5943600" y="2613025"/>
            <a:ext cx="1981200" cy="511175"/>
          </a:xfrm>
          <a:prstGeom prst="parallelogram">
            <a:avLst>
              <a:gd name="adj" fmla="val 86720"/>
            </a:avLst>
          </a:prstGeom>
          <a:solidFill>
            <a:srgbClr val="FFFF00"/>
          </a:solidFill>
          <a:ln w="12700">
            <a:solidFill>
              <a:schemeClr val="tx1"/>
            </a:solidFill>
            <a:miter lim="800000"/>
            <a:headEnd/>
            <a:tailEnd/>
          </a:ln>
          <a:effectLst/>
        </p:spPr>
        <p:txBody>
          <a:bodyPr wrap="none" anchor="ctr"/>
          <a:lstStyle/>
          <a:p>
            <a:endParaRPr lang="fr-FR">
              <a:solidFill>
                <a:srgbClr val="002060"/>
              </a:solidFill>
            </a:endParaRPr>
          </a:p>
        </p:txBody>
      </p:sp>
      <p:sp>
        <p:nvSpPr>
          <p:cNvPr id="265259" name="Text Box 43"/>
          <p:cNvSpPr txBox="1">
            <a:spLocks noChangeArrowheads="1"/>
          </p:cNvSpPr>
          <p:nvPr/>
        </p:nvSpPr>
        <p:spPr bwMode="auto">
          <a:xfrm>
            <a:off x="1019299" y="3491346"/>
            <a:ext cx="784189" cy="461665"/>
          </a:xfrm>
          <a:prstGeom prst="rect">
            <a:avLst/>
          </a:prstGeom>
          <a:noFill/>
          <a:ln w="12700">
            <a:noFill/>
            <a:miter lim="800000"/>
            <a:headEnd type="none" w="sm" len="sm"/>
            <a:tailEnd type="none" w="sm" len="sm"/>
          </a:ln>
          <a:effectLst/>
        </p:spPr>
        <p:txBody>
          <a:bodyPr wrap="none">
            <a:spAutoFit/>
          </a:bodyPr>
          <a:lstStyle/>
          <a:p>
            <a:pPr defTabSz="762000" eaLnBrk="0" hangingPunct="0"/>
            <a:r>
              <a:rPr lang="fr-FR" sz="2400" b="1" dirty="0">
                <a:solidFill>
                  <a:srgbClr val="FF0000"/>
                </a:solidFill>
              </a:rPr>
              <a:t>15 %</a:t>
            </a:r>
          </a:p>
        </p:txBody>
      </p:sp>
      <p:sp>
        <p:nvSpPr>
          <p:cNvPr id="265261" name="Text Box 45"/>
          <p:cNvSpPr txBox="1">
            <a:spLocks noChangeArrowheads="1"/>
          </p:cNvSpPr>
          <p:nvPr/>
        </p:nvSpPr>
        <p:spPr bwMode="auto">
          <a:xfrm>
            <a:off x="7235825" y="3357563"/>
            <a:ext cx="571247" cy="461665"/>
          </a:xfrm>
          <a:prstGeom prst="rect">
            <a:avLst/>
          </a:prstGeom>
          <a:solidFill>
            <a:schemeClr val="bg1"/>
          </a:solidFill>
          <a:ln w="12700">
            <a:noFill/>
            <a:miter lim="800000"/>
            <a:headEnd type="none" w="sm" len="sm"/>
            <a:tailEnd type="none" w="sm" len="sm"/>
          </a:ln>
          <a:effectLst/>
        </p:spPr>
        <p:txBody>
          <a:bodyPr wrap="none">
            <a:spAutoFit/>
          </a:bodyPr>
          <a:lstStyle/>
          <a:p>
            <a:pPr eaLnBrk="0" hangingPunct="0"/>
            <a:r>
              <a:rPr lang="fr-FR" sz="2400">
                <a:solidFill>
                  <a:srgbClr val="002060"/>
                </a:solidFill>
              </a:rPr>
              <a:t>Tm</a:t>
            </a:r>
          </a:p>
        </p:txBody>
      </p:sp>
      <p:sp>
        <p:nvSpPr>
          <p:cNvPr id="265262" name="Rectangle 46"/>
          <p:cNvSpPr>
            <a:spLocks noChangeArrowheads="1"/>
          </p:cNvSpPr>
          <p:nvPr/>
        </p:nvSpPr>
        <p:spPr bwMode="auto">
          <a:xfrm>
            <a:off x="6227763" y="6021388"/>
            <a:ext cx="288925" cy="215900"/>
          </a:xfrm>
          <a:prstGeom prst="rect">
            <a:avLst/>
          </a:prstGeom>
          <a:solidFill>
            <a:srgbClr val="FFFF00"/>
          </a:solidFill>
          <a:ln w="12700">
            <a:solidFill>
              <a:schemeClr val="tx1"/>
            </a:solidFill>
            <a:miter lim="800000"/>
            <a:headEnd type="none" w="sm" len="sm"/>
            <a:tailEnd type="none" w="sm" len="sm"/>
          </a:ln>
          <a:effectLst/>
        </p:spPr>
        <p:txBody>
          <a:bodyPr wrap="none" anchor="ctr"/>
          <a:lstStyle/>
          <a:p>
            <a:endParaRPr lang="fr-FR"/>
          </a:p>
        </p:txBody>
      </p:sp>
      <p:sp>
        <p:nvSpPr>
          <p:cNvPr id="265263" name="Rectangle 47"/>
          <p:cNvSpPr>
            <a:spLocks noChangeArrowheads="1"/>
          </p:cNvSpPr>
          <p:nvPr/>
        </p:nvSpPr>
        <p:spPr bwMode="auto">
          <a:xfrm>
            <a:off x="6516688" y="5943600"/>
            <a:ext cx="2519362" cy="366713"/>
          </a:xfrm>
          <a:prstGeom prst="rect">
            <a:avLst/>
          </a:prstGeom>
          <a:noFill/>
          <a:ln w="9525">
            <a:noFill/>
            <a:miter lim="800000"/>
            <a:headEnd/>
            <a:tailEnd/>
          </a:ln>
          <a:effectLst/>
        </p:spPr>
        <p:txBody>
          <a:bodyPr lIns="92075" tIns="46038" rIns="92075" bIns="46038">
            <a:spAutoFit/>
          </a:bodyPr>
          <a:lstStyle/>
          <a:p>
            <a:pPr algn="ctr" defTabSz="762000" eaLnBrk="0" hangingPunct="0">
              <a:spcBef>
                <a:spcPct val="50000"/>
              </a:spcBef>
            </a:pPr>
            <a:r>
              <a:rPr lang="fr-FR" b="1"/>
              <a:t>Rayonnement visible</a:t>
            </a:r>
          </a:p>
        </p:txBody>
      </p:sp>
      <p:sp>
        <p:nvSpPr>
          <p:cNvPr id="265264" name="Rectangle 48"/>
          <p:cNvSpPr>
            <a:spLocks noChangeArrowheads="1"/>
          </p:cNvSpPr>
          <p:nvPr/>
        </p:nvSpPr>
        <p:spPr bwMode="auto">
          <a:xfrm>
            <a:off x="6227763" y="6453188"/>
            <a:ext cx="288925" cy="215900"/>
          </a:xfrm>
          <a:prstGeom prst="rect">
            <a:avLst/>
          </a:prstGeom>
          <a:solidFill>
            <a:srgbClr val="CC3300"/>
          </a:solidFill>
          <a:ln w="12700">
            <a:solidFill>
              <a:schemeClr val="tx1"/>
            </a:solidFill>
            <a:miter lim="800000"/>
            <a:headEnd type="none" w="sm" len="sm"/>
            <a:tailEnd type="none" w="sm" len="sm"/>
          </a:ln>
          <a:effectLst/>
        </p:spPr>
        <p:txBody>
          <a:bodyPr wrap="none" anchor="ctr"/>
          <a:lstStyle/>
          <a:p>
            <a:endParaRPr lang="fr-FR"/>
          </a:p>
        </p:txBody>
      </p:sp>
      <p:sp>
        <p:nvSpPr>
          <p:cNvPr id="265265" name="Rectangle 49"/>
          <p:cNvSpPr>
            <a:spLocks noChangeArrowheads="1"/>
          </p:cNvSpPr>
          <p:nvPr/>
        </p:nvSpPr>
        <p:spPr bwMode="auto">
          <a:xfrm>
            <a:off x="6516688" y="6375400"/>
            <a:ext cx="2087562" cy="366713"/>
          </a:xfrm>
          <a:prstGeom prst="rect">
            <a:avLst/>
          </a:prstGeom>
          <a:noFill/>
          <a:ln w="9525">
            <a:noFill/>
            <a:miter lim="800000"/>
            <a:headEnd/>
            <a:tailEnd/>
          </a:ln>
          <a:effectLst/>
        </p:spPr>
        <p:txBody>
          <a:bodyPr lIns="92075" tIns="46038" rIns="92075" bIns="46038">
            <a:spAutoFit/>
          </a:bodyPr>
          <a:lstStyle/>
          <a:p>
            <a:pPr algn="ctr" defTabSz="762000" eaLnBrk="0" hangingPunct="0">
              <a:spcBef>
                <a:spcPct val="50000"/>
              </a:spcBef>
            </a:pPr>
            <a:r>
              <a:rPr lang="fr-FR" b="1"/>
              <a:t>Rayonnement IR</a:t>
            </a:r>
          </a:p>
        </p:txBody>
      </p:sp>
      <p:sp>
        <p:nvSpPr>
          <p:cNvPr id="49" name="ZoneTexte 48"/>
          <p:cNvSpPr txBox="1"/>
          <p:nvPr/>
        </p:nvSpPr>
        <p:spPr>
          <a:xfrm>
            <a:off x="821999" y="672132"/>
            <a:ext cx="3149517" cy="523220"/>
          </a:xfrm>
          <a:prstGeom prst="rect">
            <a:avLst/>
          </a:prstGeom>
          <a:noFill/>
        </p:spPr>
        <p:txBody>
          <a:bodyPr wrap="none" rtlCol="0">
            <a:spAutoFit/>
          </a:bodyPr>
          <a:lstStyle/>
          <a:p>
            <a:r>
              <a:rPr lang="fr-FR" sz="2800" b="1" dirty="0" smtClean="0">
                <a:solidFill>
                  <a:schemeClr val="accent1">
                    <a:lumMod val="50000"/>
                  </a:schemeClr>
                </a:solidFill>
              </a:rPr>
              <a:t>8.1. Le capteur vitré</a:t>
            </a:r>
            <a:endParaRPr lang="fr-FR" sz="2800" b="1" dirty="0">
              <a:solidFill>
                <a:schemeClr val="accent1">
                  <a:lumMod val="50000"/>
                </a:schemeClr>
              </a:solidFill>
            </a:endParaRPr>
          </a:p>
        </p:txBody>
      </p:sp>
      <p:sp>
        <p:nvSpPr>
          <p:cNvPr id="50" name="Rectangle 68"/>
          <p:cNvSpPr txBox="1">
            <a:spLocks noChangeArrowheads="1"/>
          </p:cNvSpPr>
          <p:nvPr/>
        </p:nvSpPr>
        <p:spPr>
          <a:xfrm>
            <a:off x="128612" y="142852"/>
            <a:ext cx="4419637"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8. Les capteurs traditionnels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ZoneTexte 48"/>
          <p:cNvSpPr txBox="1"/>
          <p:nvPr/>
        </p:nvSpPr>
        <p:spPr>
          <a:xfrm>
            <a:off x="821999" y="672132"/>
            <a:ext cx="3149517" cy="523220"/>
          </a:xfrm>
          <a:prstGeom prst="rect">
            <a:avLst/>
          </a:prstGeom>
          <a:noFill/>
        </p:spPr>
        <p:txBody>
          <a:bodyPr wrap="none" rtlCol="0">
            <a:spAutoFit/>
          </a:bodyPr>
          <a:lstStyle/>
          <a:p>
            <a:r>
              <a:rPr lang="fr-FR" sz="2800" b="1" dirty="0" smtClean="0">
                <a:solidFill>
                  <a:schemeClr val="accent1">
                    <a:lumMod val="50000"/>
                  </a:schemeClr>
                </a:solidFill>
              </a:rPr>
              <a:t>8.1. Le capteur vitré</a:t>
            </a:r>
            <a:endParaRPr lang="fr-FR" sz="2800" b="1" dirty="0">
              <a:solidFill>
                <a:schemeClr val="accent1">
                  <a:lumMod val="50000"/>
                </a:schemeClr>
              </a:solidFill>
            </a:endParaRPr>
          </a:p>
        </p:txBody>
      </p:sp>
      <p:sp>
        <p:nvSpPr>
          <p:cNvPr id="50" name="Rectangle 68"/>
          <p:cNvSpPr txBox="1">
            <a:spLocks noChangeArrowheads="1"/>
          </p:cNvSpPr>
          <p:nvPr/>
        </p:nvSpPr>
        <p:spPr>
          <a:xfrm>
            <a:off x="128612" y="142852"/>
            <a:ext cx="4419637"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8. Les capteurs traditionnels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pic>
        <p:nvPicPr>
          <p:cNvPr id="22530" name="Picture 2"/>
          <p:cNvPicPr>
            <a:picLocks noChangeAspect="1" noChangeArrowheads="1"/>
          </p:cNvPicPr>
          <p:nvPr/>
        </p:nvPicPr>
        <p:blipFill>
          <a:blip r:embed="rId3"/>
          <a:srcRect/>
          <a:stretch>
            <a:fillRect/>
          </a:stretch>
        </p:blipFill>
        <p:spPr bwMode="auto">
          <a:xfrm>
            <a:off x="1464128" y="1251238"/>
            <a:ext cx="6477000" cy="5191125"/>
          </a:xfrm>
          <a:prstGeom prst="rect">
            <a:avLst/>
          </a:prstGeom>
          <a:noFill/>
          <a:ln w="9525">
            <a:noFill/>
            <a:miter lim="800000"/>
            <a:headEnd/>
            <a:tailEnd/>
          </a:ln>
          <a:effectLst/>
        </p:spPr>
      </p:pic>
      <p:sp>
        <p:nvSpPr>
          <p:cNvPr id="51" name="Rectangle 32"/>
          <p:cNvSpPr>
            <a:spLocks noChangeArrowheads="1"/>
          </p:cNvSpPr>
          <p:nvPr/>
        </p:nvSpPr>
        <p:spPr bwMode="auto">
          <a:xfrm>
            <a:off x="395721" y="4738235"/>
            <a:ext cx="1676400" cy="1190625"/>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dirty="0" smtClean="0">
                <a:solidFill>
                  <a:srgbClr val="002060"/>
                </a:solidFill>
              </a:rPr>
              <a:t>Chaleur </a:t>
            </a:r>
            <a:r>
              <a:rPr lang="fr-FR" dirty="0">
                <a:solidFill>
                  <a:srgbClr val="002060"/>
                </a:solidFill>
              </a:rPr>
              <a:t>emportée par le fluide réchauffé</a:t>
            </a:r>
          </a:p>
        </p:txBody>
      </p:sp>
      <p:sp>
        <p:nvSpPr>
          <p:cNvPr id="52" name="Text Box 38"/>
          <p:cNvSpPr txBox="1">
            <a:spLocks noChangeArrowheads="1"/>
          </p:cNvSpPr>
          <p:nvPr/>
        </p:nvSpPr>
        <p:spPr bwMode="auto">
          <a:xfrm>
            <a:off x="1586346" y="5377997"/>
            <a:ext cx="784189" cy="461665"/>
          </a:xfrm>
          <a:prstGeom prst="rect">
            <a:avLst/>
          </a:prstGeom>
          <a:noFill/>
          <a:ln w="12700">
            <a:noFill/>
            <a:miter lim="800000"/>
            <a:headEnd type="none" w="sm" len="sm"/>
            <a:tailEnd type="none" w="sm" len="sm"/>
          </a:ln>
          <a:effectLst/>
        </p:spPr>
        <p:txBody>
          <a:bodyPr wrap="none">
            <a:spAutoFit/>
          </a:bodyPr>
          <a:lstStyle/>
          <a:p>
            <a:pPr defTabSz="762000" eaLnBrk="0" hangingPunct="0"/>
            <a:r>
              <a:rPr lang="fr-FR" sz="2400" b="1">
                <a:solidFill>
                  <a:srgbClr val="FF0000"/>
                </a:solidFill>
              </a:rPr>
              <a:t>60 %</a:t>
            </a:r>
          </a:p>
        </p:txBody>
      </p:sp>
      <p:cxnSp>
        <p:nvCxnSpPr>
          <p:cNvPr id="54" name="Connecteur droit avec flèche 53"/>
          <p:cNvCxnSpPr/>
          <p:nvPr/>
        </p:nvCxnSpPr>
        <p:spPr>
          <a:xfrm rot="5400000" flipH="1" flipV="1">
            <a:off x="1870364" y="4316682"/>
            <a:ext cx="926275" cy="81939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6" name="Text Box 36"/>
          <p:cNvSpPr txBox="1">
            <a:spLocks noChangeArrowheads="1"/>
          </p:cNvSpPr>
          <p:nvPr/>
        </p:nvSpPr>
        <p:spPr bwMode="auto">
          <a:xfrm>
            <a:off x="6993576" y="2491838"/>
            <a:ext cx="939681" cy="461665"/>
          </a:xfrm>
          <a:prstGeom prst="rect">
            <a:avLst/>
          </a:prstGeom>
          <a:noFill/>
          <a:ln w="12700">
            <a:noFill/>
            <a:miter lim="800000"/>
            <a:headEnd type="none" w="sm" len="sm"/>
            <a:tailEnd type="none" w="sm" len="sm"/>
          </a:ln>
          <a:effectLst/>
        </p:spPr>
        <p:txBody>
          <a:bodyPr wrap="none">
            <a:spAutoFit/>
          </a:bodyPr>
          <a:lstStyle/>
          <a:p>
            <a:pPr defTabSz="762000" eaLnBrk="0" hangingPunct="0"/>
            <a:r>
              <a:rPr lang="fr-FR" sz="2400" b="1" dirty="0">
                <a:solidFill>
                  <a:srgbClr val="FF0000"/>
                </a:solidFill>
              </a:rPr>
              <a:t>100 %</a:t>
            </a:r>
          </a:p>
        </p:txBody>
      </p:sp>
      <p:sp>
        <p:nvSpPr>
          <p:cNvPr id="57" name="Flèche droite 56"/>
          <p:cNvSpPr/>
          <p:nvPr/>
        </p:nvSpPr>
        <p:spPr>
          <a:xfrm rot="6784139">
            <a:off x="3325090" y="5593278"/>
            <a:ext cx="902525" cy="308758"/>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Rectangle 30"/>
          <p:cNvSpPr>
            <a:spLocks noChangeArrowheads="1"/>
          </p:cNvSpPr>
          <p:nvPr/>
        </p:nvSpPr>
        <p:spPr bwMode="auto">
          <a:xfrm>
            <a:off x="3151909" y="6226092"/>
            <a:ext cx="2133600" cy="366713"/>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dirty="0">
                <a:solidFill>
                  <a:srgbClr val="002060"/>
                </a:solidFill>
              </a:rPr>
              <a:t>Pertes thermiques</a:t>
            </a:r>
          </a:p>
        </p:txBody>
      </p:sp>
      <p:sp>
        <p:nvSpPr>
          <p:cNvPr id="59" name="Text Box 37"/>
          <p:cNvSpPr txBox="1">
            <a:spLocks noChangeArrowheads="1"/>
          </p:cNvSpPr>
          <p:nvPr/>
        </p:nvSpPr>
        <p:spPr bwMode="auto">
          <a:xfrm>
            <a:off x="4876800" y="6175622"/>
            <a:ext cx="628698" cy="461665"/>
          </a:xfrm>
          <a:prstGeom prst="rect">
            <a:avLst/>
          </a:prstGeom>
          <a:noFill/>
          <a:ln w="12700">
            <a:noFill/>
            <a:miter lim="800000"/>
            <a:headEnd type="none" w="sm" len="sm"/>
            <a:tailEnd type="none" w="sm" len="sm"/>
          </a:ln>
          <a:effectLst/>
        </p:spPr>
        <p:txBody>
          <a:bodyPr wrap="none">
            <a:spAutoFit/>
          </a:bodyPr>
          <a:lstStyle/>
          <a:p>
            <a:pPr defTabSz="762000" eaLnBrk="0" hangingPunct="0"/>
            <a:r>
              <a:rPr lang="fr-FR" sz="2400" b="1" dirty="0">
                <a:solidFill>
                  <a:srgbClr val="FF0000"/>
                </a:solidFill>
              </a:rPr>
              <a:t>3 %</a:t>
            </a:r>
          </a:p>
        </p:txBody>
      </p:sp>
      <p:sp>
        <p:nvSpPr>
          <p:cNvPr id="60" name="Text Box 35"/>
          <p:cNvSpPr txBox="1">
            <a:spLocks noChangeArrowheads="1"/>
          </p:cNvSpPr>
          <p:nvPr/>
        </p:nvSpPr>
        <p:spPr bwMode="auto">
          <a:xfrm>
            <a:off x="4052453" y="1827273"/>
            <a:ext cx="628698" cy="461665"/>
          </a:xfrm>
          <a:prstGeom prst="rect">
            <a:avLst/>
          </a:prstGeom>
          <a:noFill/>
          <a:ln w="12700">
            <a:noFill/>
            <a:miter lim="800000"/>
            <a:headEnd type="none" w="sm" len="sm"/>
            <a:tailEnd type="none" w="sm" len="sm"/>
          </a:ln>
          <a:effectLst/>
        </p:spPr>
        <p:txBody>
          <a:bodyPr wrap="none">
            <a:spAutoFit/>
          </a:bodyPr>
          <a:lstStyle/>
          <a:p>
            <a:pPr defTabSz="762000" eaLnBrk="0" hangingPunct="0"/>
            <a:r>
              <a:rPr lang="fr-FR" sz="2400" b="1" dirty="0">
                <a:solidFill>
                  <a:srgbClr val="FF0000"/>
                </a:solidFill>
              </a:rPr>
              <a:t>8 %</a:t>
            </a:r>
          </a:p>
        </p:txBody>
      </p:sp>
      <p:sp>
        <p:nvSpPr>
          <p:cNvPr id="61" name="Text Box 35"/>
          <p:cNvSpPr txBox="1">
            <a:spLocks noChangeArrowheads="1"/>
          </p:cNvSpPr>
          <p:nvPr/>
        </p:nvSpPr>
        <p:spPr bwMode="auto">
          <a:xfrm>
            <a:off x="3195451" y="2347809"/>
            <a:ext cx="788999" cy="461665"/>
          </a:xfrm>
          <a:prstGeom prst="rect">
            <a:avLst/>
          </a:prstGeom>
          <a:noFill/>
          <a:ln w="12700">
            <a:noFill/>
            <a:miter lim="800000"/>
            <a:headEnd type="none" w="sm" len="sm"/>
            <a:tailEnd type="none" w="sm" len="sm"/>
          </a:ln>
          <a:effectLst/>
        </p:spPr>
        <p:txBody>
          <a:bodyPr wrap="none">
            <a:spAutoFit/>
          </a:bodyPr>
          <a:lstStyle/>
          <a:p>
            <a:pPr defTabSz="762000" eaLnBrk="0" hangingPunct="0"/>
            <a:r>
              <a:rPr lang="fr-FR" sz="2400" b="1" dirty="0" smtClean="0">
                <a:solidFill>
                  <a:srgbClr val="FF0000"/>
                </a:solidFill>
              </a:rPr>
              <a:t>29 </a:t>
            </a:r>
            <a:r>
              <a:rPr lang="fr-FR" sz="2400" b="1" dirty="0">
                <a:solidFill>
                  <a:srgbClr val="FF0000"/>
                </a:solidFill>
              </a:rPr>
              <a: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6"/>
          <p:cNvGrpSpPr/>
          <p:nvPr/>
        </p:nvGrpSpPr>
        <p:grpSpPr>
          <a:xfrm>
            <a:off x="10887" y="120650"/>
            <a:ext cx="9144000" cy="6737350"/>
            <a:chOff x="10887" y="120650"/>
            <a:chExt cx="9144000" cy="6737350"/>
          </a:xfrm>
        </p:grpSpPr>
        <p:grpSp>
          <p:nvGrpSpPr>
            <p:cNvPr id="4" name="Group 20"/>
            <p:cNvGrpSpPr>
              <a:grpSpLocks/>
            </p:cNvGrpSpPr>
            <p:nvPr/>
          </p:nvGrpSpPr>
          <p:grpSpPr bwMode="auto">
            <a:xfrm>
              <a:off x="3762376" y="533400"/>
              <a:ext cx="4772027" cy="5064126"/>
              <a:chOff x="2370" y="336"/>
              <a:chExt cx="3006" cy="3190"/>
            </a:xfrm>
          </p:grpSpPr>
          <p:sp>
            <p:nvSpPr>
              <p:cNvPr id="14"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15"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16"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17"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18"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5" name="Group 26"/>
              <p:cNvGrpSpPr>
                <a:grpSpLocks/>
              </p:cNvGrpSpPr>
              <p:nvPr/>
            </p:nvGrpSpPr>
            <p:grpSpPr bwMode="auto">
              <a:xfrm>
                <a:off x="4005" y="1289"/>
                <a:ext cx="402" cy="1200"/>
                <a:chOff x="4005" y="1289"/>
                <a:chExt cx="402" cy="1200"/>
              </a:xfrm>
            </p:grpSpPr>
            <p:sp>
              <p:nvSpPr>
                <p:cNvPr id="21"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22"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23"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24"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20"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9"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10" name="Connecteur droit 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1"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12"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13" name="Connecteur droit 12"/>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2" name="ZoneTexte 1"/>
          <p:cNvSpPr txBox="1"/>
          <p:nvPr/>
        </p:nvSpPr>
        <p:spPr>
          <a:xfrm>
            <a:off x="821999" y="672132"/>
            <a:ext cx="3149517" cy="523220"/>
          </a:xfrm>
          <a:prstGeom prst="rect">
            <a:avLst/>
          </a:prstGeom>
          <a:noFill/>
        </p:spPr>
        <p:txBody>
          <a:bodyPr wrap="none" rtlCol="0">
            <a:spAutoFit/>
          </a:bodyPr>
          <a:lstStyle/>
          <a:p>
            <a:r>
              <a:rPr lang="fr-FR" sz="2800" b="1" dirty="0" smtClean="0">
                <a:solidFill>
                  <a:schemeClr val="accent1">
                    <a:lumMod val="50000"/>
                  </a:schemeClr>
                </a:solidFill>
              </a:rPr>
              <a:t>8.1. Le capteur vitré</a:t>
            </a:r>
            <a:endParaRPr lang="fr-FR" sz="2800" b="1" dirty="0">
              <a:solidFill>
                <a:schemeClr val="accent1">
                  <a:lumMod val="50000"/>
                </a:schemeClr>
              </a:solidFill>
            </a:endParaRPr>
          </a:p>
        </p:txBody>
      </p:sp>
      <p:sp>
        <p:nvSpPr>
          <p:cNvPr id="38" name="Rectangle 68"/>
          <p:cNvSpPr txBox="1">
            <a:spLocks noChangeArrowheads="1"/>
          </p:cNvSpPr>
          <p:nvPr/>
        </p:nvSpPr>
        <p:spPr>
          <a:xfrm>
            <a:off x="128612" y="142852"/>
            <a:ext cx="4419637"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8. Les capteurs traditionnels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pic>
        <p:nvPicPr>
          <p:cNvPr id="28" name="Picture 11" descr="France07"/>
          <p:cNvPicPr>
            <a:picLocks noChangeAspect="1" noChangeArrowheads="1"/>
          </p:cNvPicPr>
          <p:nvPr/>
        </p:nvPicPr>
        <p:blipFill>
          <a:blip r:embed="rId4"/>
          <a:srcRect/>
          <a:stretch>
            <a:fillRect/>
          </a:stretch>
        </p:blipFill>
        <p:spPr bwMode="auto">
          <a:xfrm>
            <a:off x="762334" y="1647516"/>
            <a:ext cx="3384550" cy="2244725"/>
          </a:xfrm>
          <a:prstGeom prst="rect">
            <a:avLst/>
          </a:prstGeom>
          <a:noFill/>
        </p:spPr>
      </p:pic>
      <p:sp>
        <p:nvSpPr>
          <p:cNvPr id="29" name="Rectangle 28"/>
          <p:cNvSpPr/>
          <p:nvPr/>
        </p:nvSpPr>
        <p:spPr>
          <a:xfrm>
            <a:off x="1720655" y="1130526"/>
            <a:ext cx="2554930" cy="461665"/>
          </a:xfrm>
          <a:prstGeom prst="rect">
            <a:avLst/>
          </a:prstGeom>
        </p:spPr>
        <p:txBody>
          <a:bodyPr wrap="none">
            <a:spAutoFit/>
          </a:bodyPr>
          <a:lstStyle/>
          <a:p>
            <a:r>
              <a:rPr lang="fr-FR" sz="2400" b="1" dirty="0" smtClean="0">
                <a:solidFill>
                  <a:srgbClr val="002060"/>
                </a:solidFill>
              </a:rPr>
              <a:t>Intégrés en toiture</a:t>
            </a:r>
            <a:endParaRPr lang="fr-FR" sz="2400" dirty="0">
              <a:solidFill>
                <a:srgbClr val="002060"/>
              </a:solidFill>
            </a:endParaRPr>
          </a:p>
        </p:txBody>
      </p:sp>
      <p:pic>
        <p:nvPicPr>
          <p:cNvPr id="25602" name="Picture 2"/>
          <p:cNvPicPr>
            <a:picLocks noChangeAspect="1" noChangeArrowheads="1"/>
          </p:cNvPicPr>
          <p:nvPr/>
        </p:nvPicPr>
        <p:blipFill>
          <a:blip r:embed="rId5" cstate="screen"/>
          <a:srcRect/>
          <a:stretch>
            <a:fillRect/>
          </a:stretch>
        </p:blipFill>
        <p:spPr bwMode="auto">
          <a:xfrm>
            <a:off x="795630" y="4044888"/>
            <a:ext cx="3027345" cy="2272782"/>
          </a:xfrm>
          <a:prstGeom prst="rect">
            <a:avLst/>
          </a:prstGeom>
          <a:noFill/>
          <a:ln w="9525">
            <a:noFill/>
            <a:miter lim="800000"/>
            <a:headEnd/>
            <a:tailEnd/>
          </a:ln>
          <a:effectLst/>
        </p:spPr>
      </p:pic>
      <p:pic>
        <p:nvPicPr>
          <p:cNvPr id="32" name="Picture 3" descr="collector as roof cover modules"/>
          <p:cNvPicPr>
            <a:picLocks noChangeAspect="1" noChangeArrowheads="1"/>
          </p:cNvPicPr>
          <p:nvPr/>
        </p:nvPicPr>
        <p:blipFill>
          <a:blip r:embed="rId6"/>
          <a:srcRect/>
          <a:stretch>
            <a:fillRect/>
          </a:stretch>
        </p:blipFill>
        <p:spPr bwMode="auto">
          <a:xfrm>
            <a:off x="6056415" y="971634"/>
            <a:ext cx="2505694" cy="2854452"/>
          </a:xfrm>
          <a:prstGeom prst="rect">
            <a:avLst/>
          </a:prstGeom>
          <a:noFill/>
        </p:spPr>
      </p:pic>
      <p:pic>
        <p:nvPicPr>
          <p:cNvPr id="33" name="Picture 6" descr="prefabricated wall elements"/>
          <p:cNvPicPr>
            <a:picLocks noChangeAspect="1" noChangeArrowheads="1"/>
          </p:cNvPicPr>
          <p:nvPr/>
        </p:nvPicPr>
        <p:blipFill>
          <a:blip r:embed="rId7"/>
          <a:srcRect/>
          <a:stretch>
            <a:fillRect/>
          </a:stretch>
        </p:blipFill>
        <p:spPr bwMode="auto">
          <a:xfrm>
            <a:off x="5093525" y="3969329"/>
            <a:ext cx="3525838" cy="234950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6"/>
          <p:cNvGrpSpPr/>
          <p:nvPr/>
        </p:nvGrpSpPr>
        <p:grpSpPr>
          <a:xfrm>
            <a:off x="10887" y="120650"/>
            <a:ext cx="9144000" cy="6737350"/>
            <a:chOff x="10887" y="120650"/>
            <a:chExt cx="9144000" cy="6737350"/>
          </a:xfrm>
        </p:grpSpPr>
        <p:grpSp>
          <p:nvGrpSpPr>
            <p:cNvPr id="4" name="Group 20"/>
            <p:cNvGrpSpPr>
              <a:grpSpLocks/>
            </p:cNvGrpSpPr>
            <p:nvPr/>
          </p:nvGrpSpPr>
          <p:grpSpPr bwMode="auto">
            <a:xfrm>
              <a:off x="3762376" y="533400"/>
              <a:ext cx="4772027" cy="5064126"/>
              <a:chOff x="2370" y="336"/>
              <a:chExt cx="3006" cy="3190"/>
            </a:xfrm>
          </p:grpSpPr>
          <p:sp>
            <p:nvSpPr>
              <p:cNvPr id="14"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15"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16"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17"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18"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5" name="Group 26"/>
              <p:cNvGrpSpPr>
                <a:grpSpLocks/>
              </p:cNvGrpSpPr>
              <p:nvPr/>
            </p:nvGrpSpPr>
            <p:grpSpPr bwMode="auto">
              <a:xfrm>
                <a:off x="4005" y="1289"/>
                <a:ext cx="402" cy="1200"/>
                <a:chOff x="4005" y="1289"/>
                <a:chExt cx="402" cy="1200"/>
              </a:xfrm>
            </p:grpSpPr>
            <p:sp>
              <p:nvSpPr>
                <p:cNvPr id="21"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22"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23"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24"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20"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9"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10" name="Connecteur droit 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1"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12"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13" name="Connecteur droit 12"/>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2" name="ZoneTexte 1"/>
          <p:cNvSpPr txBox="1"/>
          <p:nvPr/>
        </p:nvSpPr>
        <p:spPr>
          <a:xfrm>
            <a:off x="821999" y="672132"/>
            <a:ext cx="3149517" cy="523220"/>
          </a:xfrm>
          <a:prstGeom prst="rect">
            <a:avLst/>
          </a:prstGeom>
          <a:noFill/>
        </p:spPr>
        <p:txBody>
          <a:bodyPr wrap="none" rtlCol="0">
            <a:spAutoFit/>
          </a:bodyPr>
          <a:lstStyle/>
          <a:p>
            <a:r>
              <a:rPr lang="fr-FR" sz="2800" b="1" dirty="0" smtClean="0">
                <a:solidFill>
                  <a:schemeClr val="accent1">
                    <a:lumMod val="50000"/>
                  </a:schemeClr>
                </a:solidFill>
              </a:rPr>
              <a:t>8.1. Le capteur vitré</a:t>
            </a:r>
            <a:endParaRPr lang="fr-FR" sz="2800" b="1" dirty="0">
              <a:solidFill>
                <a:schemeClr val="accent1">
                  <a:lumMod val="50000"/>
                </a:schemeClr>
              </a:solidFill>
            </a:endParaRPr>
          </a:p>
        </p:txBody>
      </p:sp>
      <p:sp>
        <p:nvSpPr>
          <p:cNvPr id="38" name="Rectangle 68"/>
          <p:cNvSpPr txBox="1">
            <a:spLocks noChangeArrowheads="1"/>
          </p:cNvSpPr>
          <p:nvPr/>
        </p:nvSpPr>
        <p:spPr>
          <a:xfrm>
            <a:off x="128612" y="142852"/>
            <a:ext cx="4419637"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8. Les capteurs traditionnels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pic>
        <p:nvPicPr>
          <p:cNvPr id="26" name="Picture 6" descr="cesi viessmann"/>
          <p:cNvPicPr>
            <a:picLocks noChangeAspect="1" noChangeArrowheads="1"/>
          </p:cNvPicPr>
          <p:nvPr/>
        </p:nvPicPr>
        <p:blipFill>
          <a:blip r:embed="rId4"/>
          <a:srcRect/>
          <a:stretch>
            <a:fillRect/>
          </a:stretch>
        </p:blipFill>
        <p:spPr bwMode="auto">
          <a:xfrm>
            <a:off x="176604" y="1484410"/>
            <a:ext cx="2874280" cy="2112510"/>
          </a:xfrm>
          <a:prstGeom prst="rect">
            <a:avLst/>
          </a:prstGeom>
          <a:noFill/>
        </p:spPr>
      </p:pic>
      <p:sp>
        <p:nvSpPr>
          <p:cNvPr id="27" name="Text Box 10"/>
          <p:cNvSpPr txBox="1">
            <a:spLocks noChangeArrowheads="1"/>
          </p:cNvSpPr>
          <p:nvPr/>
        </p:nvSpPr>
        <p:spPr bwMode="auto">
          <a:xfrm>
            <a:off x="1472532" y="1000080"/>
            <a:ext cx="3526979" cy="461665"/>
          </a:xfrm>
          <a:prstGeom prst="rect">
            <a:avLst/>
          </a:prstGeom>
          <a:noFill/>
          <a:ln w="9525">
            <a:noFill/>
            <a:miter lim="800000"/>
            <a:headEnd/>
            <a:tailEnd/>
          </a:ln>
          <a:effectLst/>
        </p:spPr>
        <p:txBody>
          <a:bodyPr wrap="square">
            <a:spAutoFit/>
          </a:bodyPr>
          <a:lstStyle/>
          <a:p>
            <a:pPr>
              <a:spcBef>
                <a:spcPct val="50000"/>
              </a:spcBef>
            </a:pPr>
            <a:r>
              <a:rPr lang="fr-FR" sz="2400" b="1" dirty="0" smtClean="0">
                <a:solidFill>
                  <a:srgbClr val="002060"/>
                </a:solidFill>
              </a:rPr>
              <a:t>Surimposition </a:t>
            </a:r>
            <a:r>
              <a:rPr lang="fr-FR" sz="2400" b="1" dirty="0">
                <a:solidFill>
                  <a:srgbClr val="002060"/>
                </a:solidFill>
              </a:rPr>
              <a:t>de toiture</a:t>
            </a:r>
          </a:p>
        </p:txBody>
      </p:sp>
      <p:pic>
        <p:nvPicPr>
          <p:cNvPr id="24578" name="Picture 2"/>
          <p:cNvPicPr>
            <a:picLocks noChangeAspect="1" noChangeArrowheads="1"/>
          </p:cNvPicPr>
          <p:nvPr/>
        </p:nvPicPr>
        <p:blipFill>
          <a:blip r:embed="rId5"/>
          <a:srcRect/>
          <a:stretch>
            <a:fillRect/>
          </a:stretch>
        </p:blipFill>
        <p:spPr bwMode="auto">
          <a:xfrm>
            <a:off x="3759890" y="1816925"/>
            <a:ext cx="4663426" cy="3419846"/>
          </a:xfrm>
          <a:prstGeom prst="rect">
            <a:avLst/>
          </a:prstGeom>
          <a:noFill/>
          <a:ln w="9525">
            <a:noFill/>
            <a:miter lim="800000"/>
            <a:headEnd/>
            <a:tailEnd/>
          </a:ln>
          <a:effectLst/>
        </p:spPr>
      </p:pic>
      <p:pic>
        <p:nvPicPr>
          <p:cNvPr id="24579" name="Picture 3"/>
          <p:cNvPicPr>
            <a:picLocks noChangeAspect="1" noChangeArrowheads="1"/>
          </p:cNvPicPr>
          <p:nvPr/>
        </p:nvPicPr>
        <p:blipFill>
          <a:blip r:embed="rId6"/>
          <a:srcRect/>
          <a:stretch>
            <a:fillRect/>
          </a:stretch>
        </p:blipFill>
        <p:spPr bwMode="auto">
          <a:xfrm>
            <a:off x="281297" y="3817916"/>
            <a:ext cx="2857500" cy="2286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6"/>
          <p:cNvGrpSpPr/>
          <p:nvPr/>
        </p:nvGrpSpPr>
        <p:grpSpPr>
          <a:xfrm>
            <a:off x="10887" y="120650"/>
            <a:ext cx="9144000" cy="6737350"/>
            <a:chOff x="10887" y="120650"/>
            <a:chExt cx="9144000" cy="6737350"/>
          </a:xfrm>
        </p:grpSpPr>
        <p:grpSp>
          <p:nvGrpSpPr>
            <p:cNvPr id="4" name="Group 20"/>
            <p:cNvGrpSpPr>
              <a:grpSpLocks/>
            </p:cNvGrpSpPr>
            <p:nvPr/>
          </p:nvGrpSpPr>
          <p:grpSpPr bwMode="auto">
            <a:xfrm>
              <a:off x="3762376" y="533400"/>
              <a:ext cx="4772027" cy="5064126"/>
              <a:chOff x="2370" y="336"/>
              <a:chExt cx="3006" cy="3190"/>
            </a:xfrm>
          </p:grpSpPr>
          <p:sp>
            <p:nvSpPr>
              <p:cNvPr id="14"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15"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16"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17"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18"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5" name="Group 26"/>
              <p:cNvGrpSpPr>
                <a:grpSpLocks/>
              </p:cNvGrpSpPr>
              <p:nvPr/>
            </p:nvGrpSpPr>
            <p:grpSpPr bwMode="auto">
              <a:xfrm>
                <a:off x="4005" y="1289"/>
                <a:ext cx="402" cy="1200"/>
                <a:chOff x="4005" y="1289"/>
                <a:chExt cx="402" cy="1200"/>
              </a:xfrm>
            </p:grpSpPr>
            <p:sp>
              <p:nvSpPr>
                <p:cNvPr id="21"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22"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23"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24"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20"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9"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10" name="Connecteur droit 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1"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12"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13" name="Connecteur droit 12"/>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2" name="ZoneTexte 1"/>
          <p:cNvSpPr txBox="1"/>
          <p:nvPr/>
        </p:nvSpPr>
        <p:spPr>
          <a:xfrm>
            <a:off x="821999" y="672132"/>
            <a:ext cx="3149517" cy="523220"/>
          </a:xfrm>
          <a:prstGeom prst="rect">
            <a:avLst/>
          </a:prstGeom>
          <a:noFill/>
        </p:spPr>
        <p:txBody>
          <a:bodyPr wrap="none" rtlCol="0">
            <a:spAutoFit/>
          </a:bodyPr>
          <a:lstStyle/>
          <a:p>
            <a:r>
              <a:rPr lang="fr-FR" sz="2800" b="1" dirty="0" smtClean="0">
                <a:solidFill>
                  <a:schemeClr val="accent1">
                    <a:lumMod val="50000"/>
                  </a:schemeClr>
                </a:solidFill>
              </a:rPr>
              <a:t>8.1. Le capteur vitré</a:t>
            </a:r>
            <a:endParaRPr lang="fr-FR" sz="2800" b="1" dirty="0">
              <a:solidFill>
                <a:schemeClr val="accent1">
                  <a:lumMod val="50000"/>
                </a:schemeClr>
              </a:solidFill>
            </a:endParaRPr>
          </a:p>
        </p:txBody>
      </p:sp>
      <p:sp>
        <p:nvSpPr>
          <p:cNvPr id="38" name="Rectangle 68"/>
          <p:cNvSpPr txBox="1">
            <a:spLocks noChangeArrowheads="1"/>
          </p:cNvSpPr>
          <p:nvPr/>
        </p:nvSpPr>
        <p:spPr>
          <a:xfrm>
            <a:off x="128612" y="142852"/>
            <a:ext cx="4419637"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8. Les capteurs traditionnels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pic>
        <p:nvPicPr>
          <p:cNvPr id="30" name="Picture 7" descr="c2 terrasse"/>
          <p:cNvPicPr>
            <a:picLocks noChangeAspect="1" noChangeArrowheads="1"/>
          </p:cNvPicPr>
          <p:nvPr/>
        </p:nvPicPr>
        <p:blipFill>
          <a:blip r:embed="rId4"/>
          <a:srcRect/>
          <a:stretch>
            <a:fillRect/>
          </a:stretch>
        </p:blipFill>
        <p:spPr bwMode="auto">
          <a:xfrm>
            <a:off x="5675601" y="995939"/>
            <a:ext cx="2736850" cy="2725737"/>
          </a:xfrm>
          <a:prstGeom prst="rect">
            <a:avLst/>
          </a:prstGeom>
          <a:noFill/>
        </p:spPr>
      </p:pic>
      <p:sp>
        <p:nvSpPr>
          <p:cNvPr id="31" name="Rectangle 30"/>
          <p:cNvSpPr/>
          <p:nvPr/>
        </p:nvSpPr>
        <p:spPr>
          <a:xfrm>
            <a:off x="1560393" y="1071150"/>
            <a:ext cx="2213939" cy="461665"/>
          </a:xfrm>
          <a:prstGeom prst="rect">
            <a:avLst/>
          </a:prstGeom>
        </p:spPr>
        <p:txBody>
          <a:bodyPr wrap="none">
            <a:spAutoFit/>
          </a:bodyPr>
          <a:lstStyle/>
          <a:p>
            <a:r>
              <a:rPr lang="fr-FR" sz="2400" b="1" dirty="0" smtClean="0">
                <a:solidFill>
                  <a:srgbClr val="002060"/>
                </a:solidFill>
              </a:rPr>
              <a:t>Pose sur châssis</a:t>
            </a:r>
            <a:endParaRPr lang="fr-FR" sz="2400" dirty="0">
              <a:solidFill>
                <a:srgbClr val="002060"/>
              </a:solidFill>
            </a:endParaRPr>
          </a:p>
        </p:txBody>
      </p:sp>
      <p:pic>
        <p:nvPicPr>
          <p:cNvPr id="32" name="Picture 4" descr="terrasse2"/>
          <p:cNvPicPr>
            <a:picLocks noChangeAspect="1" noChangeArrowheads="1"/>
          </p:cNvPicPr>
          <p:nvPr/>
        </p:nvPicPr>
        <p:blipFill>
          <a:blip r:embed="rId5"/>
          <a:srcRect/>
          <a:stretch>
            <a:fillRect/>
          </a:stretch>
        </p:blipFill>
        <p:spPr bwMode="auto">
          <a:xfrm>
            <a:off x="4480956" y="3812289"/>
            <a:ext cx="3962400" cy="2582862"/>
          </a:xfrm>
          <a:prstGeom prst="rect">
            <a:avLst/>
          </a:prstGeom>
          <a:noFill/>
        </p:spPr>
      </p:pic>
      <p:pic>
        <p:nvPicPr>
          <p:cNvPr id="33" name="Picture 5" descr="terrasse1"/>
          <p:cNvPicPr>
            <a:picLocks noChangeAspect="1" noChangeArrowheads="1"/>
          </p:cNvPicPr>
          <p:nvPr/>
        </p:nvPicPr>
        <p:blipFill>
          <a:blip r:embed="rId6"/>
          <a:srcRect/>
          <a:stretch>
            <a:fillRect/>
          </a:stretch>
        </p:blipFill>
        <p:spPr bwMode="auto">
          <a:xfrm>
            <a:off x="262247" y="1532227"/>
            <a:ext cx="3587750" cy="2605087"/>
          </a:xfrm>
          <a:prstGeom prst="rect">
            <a:avLst/>
          </a:prstGeom>
          <a:noFill/>
        </p:spPr>
      </p:pic>
      <p:pic>
        <p:nvPicPr>
          <p:cNvPr id="34" name="Picture 4" descr="Revial cpateurs"/>
          <p:cNvPicPr>
            <a:picLocks noChangeAspect="1" noChangeArrowheads="1"/>
          </p:cNvPicPr>
          <p:nvPr/>
        </p:nvPicPr>
        <p:blipFill>
          <a:blip r:embed="rId7"/>
          <a:srcRect/>
          <a:stretch>
            <a:fillRect/>
          </a:stretch>
        </p:blipFill>
        <p:spPr bwMode="auto">
          <a:xfrm>
            <a:off x="238764" y="4145045"/>
            <a:ext cx="3097212" cy="2324100"/>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6"/>
          <p:cNvGrpSpPr/>
          <p:nvPr/>
        </p:nvGrpSpPr>
        <p:grpSpPr>
          <a:xfrm>
            <a:off x="10887" y="120650"/>
            <a:ext cx="9144000" cy="6737350"/>
            <a:chOff x="10887" y="120650"/>
            <a:chExt cx="9144000" cy="6737350"/>
          </a:xfrm>
        </p:grpSpPr>
        <p:grpSp>
          <p:nvGrpSpPr>
            <p:cNvPr id="4" name="Group 20"/>
            <p:cNvGrpSpPr>
              <a:grpSpLocks/>
            </p:cNvGrpSpPr>
            <p:nvPr/>
          </p:nvGrpSpPr>
          <p:grpSpPr bwMode="auto">
            <a:xfrm>
              <a:off x="3762376" y="533400"/>
              <a:ext cx="4772027" cy="5064126"/>
              <a:chOff x="2370" y="336"/>
              <a:chExt cx="3006" cy="3190"/>
            </a:xfrm>
          </p:grpSpPr>
          <p:sp>
            <p:nvSpPr>
              <p:cNvPr id="14"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15"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16"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17"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18"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5" name="Group 26"/>
              <p:cNvGrpSpPr>
                <a:grpSpLocks/>
              </p:cNvGrpSpPr>
              <p:nvPr/>
            </p:nvGrpSpPr>
            <p:grpSpPr bwMode="auto">
              <a:xfrm>
                <a:off x="4005" y="1289"/>
                <a:ext cx="402" cy="1200"/>
                <a:chOff x="4005" y="1289"/>
                <a:chExt cx="402" cy="1200"/>
              </a:xfrm>
            </p:grpSpPr>
            <p:sp>
              <p:nvSpPr>
                <p:cNvPr id="21"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22"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23"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24"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20"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9"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10" name="Connecteur droit 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1"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12"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13" name="Connecteur droit 12"/>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2" name="ZoneTexte 1"/>
          <p:cNvSpPr txBox="1"/>
          <p:nvPr/>
        </p:nvSpPr>
        <p:spPr>
          <a:xfrm>
            <a:off x="821999" y="672132"/>
            <a:ext cx="3149517" cy="523220"/>
          </a:xfrm>
          <a:prstGeom prst="rect">
            <a:avLst/>
          </a:prstGeom>
          <a:noFill/>
        </p:spPr>
        <p:txBody>
          <a:bodyPr wrap="none" rtlCol="0">
            <a:spAutoFit/>
          </a:bodyPr>
          <a:lstStyle/>
          <a:p>
            <a:r>
              <a:rPr lang="fr-FR" sz="2800" b="1" dirty="0" smtClean="0">
                <a:solidFill>
                  <a:schemeClr val="accent1">
                    <a:lumMod val="50000"/>
                  </a:schemeClr>
                </a:solidFill>
              </a:rPr>
              <a:t>8.1. Le capteur vitré</a:t>
            </a:r>
            <a:endParaRPr lang="fr-FR" sz="2800" b="1" dirty="0">
              <a:solidFill>
                <a:schemeClr val="accent1">
                  <a:lumMod val="50000"/>
                </a:schemeClr>
              </a:solidFill>
            </a:endParaRPr>
          </a:p>
        </p:txBody>
      </p:sp>
      <p:sp>
        <p:nvSpPr>
          <p:cNvPr id="38" name="Rectangle 68"/>
          <p:cNvSpPr txBox="1">
            <a:spLocks noChangeArrowheads="1"/>
          </p:cNvSpPr>
          <p:nvPr/>
        </p:nvSpPr>
        <p:spPr>
          <a:xfrm>
            <a:off x="128612" y="142852"/>
            <a:ext cx="4419637"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8. Les capteurs traditionnels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pic>
        <p:nvPicPr>
          <p:cNvPr id="2050" name="Picture 2"/>
          <p:cNvPicPr>
            <a:picLocks noChangeAspect="1" noChangeArrowheads="1"/>
          </p:cNvPicPr>
          <p:nvPr/>
        </p:nvPicPr>
        <p:blipFill>
          <a:blip r:embed="rId4"/>
          <a:srcRect/>
          <a:stretch>
            <a:fillRect/>
          </a:stretch>
        </p:blipFill>
        <p:spPr bwMode="auto">
          <a:xfrm>
            <a:off x="427512" y="1757859"/>
            <a:ext cx="4358244" cy="2335092"/>
          </a:xfrm>
          <a:prstGeom prst="rect">
            <a:avLst/>
          </a:prstGeom>
          <a:noFill/>
          <a:ln w="9525">
            <a:noFill/>
            <a:miter lim="800000"/>
            <a:headEnd/>
            <a:tailEnd/>
          </a:ln>
          <a:effectLst/>
        </p:spPr>
      </p:pic>
      <p:sp>
        <p:nvSpPr>
          <p:cNvPr id="31" name="Rectangle 30"/>
          <p:cNvSpPr/>
          <p:nvPr/>
        </p:nvSpPr>
        <p:spPr>
          <a:xfrm>
            <a:off x="427512" y="1308652"/>
            <a:ext cx="1454885" cy="461665"/>
          </a:xfrm>
          <a:prstGeom prst="rect">
            <a:avLst/>
          </a:prstGeom>
        </p:spPr>
        <p:txBody>
          <a:bodyPr wrap="none">
            <a:spAutoFit/>
          </a:bodyPr>
          <a:lstStyle/>
          <a:p>
            <a:r>
              <a:rPr lang="fr-FR" sz="2400" b="1" dirty="0" smtClean="0">
                <a:solidFill>
                  <a:srgbClr val="002060"/>
                </a:solidFill>
              </a:rPr>
              <a:t>En auvent</a:t>
            </a:r>
            <a:endParaRPr lang="fr-FR" sz="2400" dirty="0">
              <a:solidFill>
                <a:srgbClr val="002060"/>
              </a:solidFill>
            </a:endParaRPr>
          </a:p>
        </p:txBody>
      </p:sp>
      <p:pic>
        <p:nvPicPr>
          <p:cNvPr id="26626" name="Picture 2"/>
          <p:cNvPicPr>
            <a:picLocks noChangeAspect="1" noChangeArrowheads="1"/>
          </p:cNvPicPr>
          <p:nvPr/>
        </p:nvPicPr>
        <p:blipFill>
          <a:blip r:embed="rId5"/>
          <a:srcRect/>
          <a:stretch>
            <a:fillRect/>
          </a:stretch>
        </p:blipFill>
        <p:spPr bwMode="auto">
          <a:xfrm>
            <a:off x="5596026" y="3823858"/>
            <a:ext cx="3350352" cy="2438772"/>
          </a:xfrm>
          <a:prstGeom prst="rect">
            <a:avLst/>
          </a:prstGeom>
          <a:noFill/>
          <a:ln w="9525">
            <a:noFill/>
            <a:miter lim="800000"/>
            <a:headEnd/>
            <a:tailEnd/>
          </a:ln>
          <a:effectLst/>
        </p:spPr>
      </p:pic>
      <p:sp>
        <p:nvSpPr>
          <p:cNvPr id="32" name="Rectangle 31"/>
          <p:cNvSpPr/>
          <p:nvPr/>
        </p:nvSpPr>
        <p:spPr>
          <a:xfrm>
            <a:off x="5596026" y="3361112"/>
            <a:ext cx="1413849" cy="461665"/>
          </a:xfrm>
          <a:prstGeom prst="rect">
            <a:avLst/>
          </a:prstGeom>
        </p:spPr>
        <p:txBody>
          <a:bodyPr wrap="none">
            <a:spAutoFit/>
          </a:bodyPr>
          <a:lstStyle/>
          <a:p>
            <a:r>
              <a:rPr lang="fr-FR" sz="2400" b="1" dirty="0" smtClean="0">
                <a:solidFill>
                  <a:srgbClr val="002060"/>
                </a:solidFill>
              </a:rPr>
              <a:t>En façade</a:t>
            </a:r>
            <a:endParaRPr lang="fr-FR" sz="2400" dirty="0">
              <a:solidFill>
                <a:srgbClr val="002060"/>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6"/>
          <p:cNvGrpSpPr/>
          <p:nvPr/>
        </p:nvGrpSpPr>
        <p:grpSpPr>
          <a:xfrm>
            <a:off x="10887" y="120650"/>
            <a:ext cx="9144000" cy="6737350"/>
            <a:chOff x="10887" y="120650"/>
            <a:chExt cx="9144000" cy="6737350"/>
          </a:xfrm>
        </p:grpSpPr>
        <p:grpSp>
          <p:nvGrpSpPr>
            <p:cNvPr id="4" name="Group 20"/>
            <p:cNvGrpSpPr>
              <a:grpSpLocks/>
            </p:cNvGrpSpPr>
            <p:nvPr/>
          </p:nvGrpSpPr>
          <p:grpSpPr bwMode="auto">
            <a:xfrm>
              <a:off x="3762376" y="533400"/>
              <a:ext cx="4772027" cy="5064126"/>
              <a:chOff x="2370" y="336"/>
              <a:chExt cx="3006" cy="3190"/>
            </a:xfrm>
          </p:grpSpPr>
          <p:sp>
            <p:nvSpPr>
              <p:cNvPr id="14"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15"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16"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17"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18"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5" name="Group 26"/>
              <p:cNvGrpSpPr>
                <a:grpSpLocks/>
              </p:cNvGrpSpPr>
              <p:nvPr/>
            </p:nvGrpSpPr>
            <p:grpSpPr bwMode="auto">
              <a:xfrm>
                <a:off x="4005" y="1289"/>
                <a:ext cx="402" cy="1200"/>
                <a:chOff x="4005" y="1289"/>
                <a:chExt cx="402" cy="1200"/>
              </a:xfrm>
            </p:grpSpPr>
            <p:sp>
              <p:nvSpPr>
                <p:cNvPr id="21"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22"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23"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24"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20"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9"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10" name="Connecteur droit 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1"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12"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13" name="Connecteur droit 12"/>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2" name="ZoneTexte 1"/>
          <p:cNvSpPr txBox="1"/>
          <p:nvPr/>
        </p:nvSpPr>
        <p:spPr>
          <a:xfrm>
            <a:off x="821999" y="672132"/>
            <a:ext cx="4876784" cy="523220"/>
          </a:xfrm>
          <a:prstGeom prst="rect">
            <a:avLst/>
          </a:prstGeom>
          <a:noFill/>
        </p:spPr>
        <p:txBody>
          <a:bodyPr wrap="none" rtlCol="0">
            <a:spAutoFit/>
          </a:bodyPr>
          <a:lstStyle/>
          <a:p>
            <a:r>
              <a:rPr lang="fr-FR" sz="2800" b="1" dirty="0" smtClean="0">
                <a:solidFill>
                  <a:schemeClr val="accent1">
                    <a:lumMod val="50000"/>
                  </a:schemeClr>
                </a:solidFill>
              </a:rPr>
              <a:t>8.2. Le capteur à tube sous vide</a:t>
            </a:r>
            <a:endParaRPr lang="fr-FR" sz="2800" b="1" dirty="0">
              <a:solidFill>
                <a:schemeClr val="accent1">
                  <a:lumMod val="50000"/>
                </a:schemeClr>
              </a:solidFill>
            </a:endParaRPr>
          </a:p>
        </p:txBody>
      </p:sp>
      <p:sp>
        <p:nvSpPr>
          <p:cNvPr id="38" name="Rectangle 68"/>
          <p:cNvSpPr txBox="1">
            <a:spLocks noChangeArrowheads="1"/>
          </p:cNvSpPr>
          <p:nvPr/>
        </p:nvSpPr>
        <p:spPr>
          <a:xfrm>
            <a:off x="128612" y="142852"/>
            <a:ext cx="4419637"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8. Les capteurs traditionnels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25" name="Rectangle 24"/>
          <p:cNvSpPr/>
          <p:nvPr/>
        </p:nvSpPr>
        <p:spPr>
          <a:xfrm>
            <a:off x="172192" y="1558176"/>
            <a:ext cx="3948546" cy="1477328"/>
          </a:xfrm>
          <a:prstGeom prst="rect">
            <a:avLst/>
          </a:prstGeom>
        </p:spPr>
        <p:txBody>
          <a:bodyPr wrap="square">
            <a:spAutoFit/>
          </a:bodyPr>
          <a:lstStyle/>
          <a:p>
            <a:r>
              <a:rPr lang="fr-FR" dirty="0" smtClean="0"/>
              <a:t>le vide créé à l’intérieur des tubes permet de réduire conséquemment les déperditions en chaleur. Ce capteur atteint ainsi des températures plus élevées.</a:t>
            </a:r>
            <a:endParaRPr lang="fr-FR" dirty="0"/>
          </a:p>
        </p:txBody>
      </p:sp>
      <p:pic>
        <p:nvPicPr>
          <p:cNvPr id="21506" name="Picture 2"/>
          <p:cNvPicPr>
            <a:picLocks noChangeAspect="1" noChangeArrowheads="1"/>
          </p:cNvPicPr>
          <p:nvPr/>
        </p:nvPicPr>
        <p:blipFill>
          <a:blip r:embed="rId4"/>
          <a:srcRect/>
          <a:stretch>
            <a:fillRect/>
          </a:stretch>
        </p:blipFill>
        <p:spPr bwMode="auto">
          <a:xfrm>
            <a:off x="5957950" y="510639"/>
            <a:ext cx="2780222" cy="2363189"/>
          </a:xfrm>
          <a:prstGeom prst="rect">
            <a:avLst/>
          </a:prstGeom>
          <a:noFill/>
          <a:ln w="9525">
            <a:noFill/>
            <a:miter lim="800000"/>
            <a:headEnd/>
            <a:tailEnd/>
          </a:ln>
          <a:effectLst/>
        </p:spPr>
      </p:pic>
      <p:pic>
        <p:nvPicPr>
          <p:cNvPr id="21508" name="Picture 4"/>
          <p:cNvPicPr>
            <a:picLocks noChangeAspect="1" noChangeArrowheads="1"/>
          </p:cNvPicPr>
          <p:nvPr/>
        </p:nvPicPr>
        <p:blipFill>
          <a:blip r:embed="rId5"/>
          <a:srcRect/>
          <a:stretch>
            <a:fillRect/>
          </a:stretch>
        </p:blipFill>
        <p:spPr bwMode="auto">
          <a:xfrm>
            <a:off x="706892" y="3467596"/>
            <a:ext cx="6833939" cy="277009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6"/>
          <p:cNvGrpSpPr/>
          <p:nvPr/>
        </p:nvGrpSpPr>
        <p:grpSpPr>
          <a:xfrm>
            <a:off x="10887" y="120650"/>
            <a:ext cx="9144000" cy="6737350"/>
            <a:chOff x="10887" y="120650"/>
            <a:chExt cx="9144000" cy="6737350"/>
          </a:xfrm>
        </p:grpSpPr>
        <p:grpSp>
          <p:nvGrpSpPr>
            <p:cNvPr id="4" name="Group 20"/>
            <p:cNvGrpSpPr>
              <a:grpSpLocks/>
            </p:cNvGrpSpPr>
            <p:nvPr/>
          </p:nvGrpSpPr>
          <p:grpSpPr bwMode="auto">
            <a:xfrm>
              <a:off x="3762376" y="533400"/>
              <a:ext cx="4772027" cy="5064126"/>
              <a:chOff x="2370" y="336"/>
              <a:chExt cx="3006" cy="3190"/>
            </a:xfrm>
          </p:grpSpPr>
          <p:sp>
            <p:nvSpPr>
              <p:cNvPr id="14"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15"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16"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17"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18"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5" name="Group 26"/>
              <p:cNvGrpSpPr>
                <a:grpSpLocks/>
              </p:cNvGrpSpPr>
              <p:nvPr/>
            </p:nvGrpSpPr>
            <p:grpSpPr bwMode="auto">
              <a:xfrm>
                <a:off x="4005" y="1289"/>
                <a:ext cx="402" cy="1200"/>
                <a:chOff x="4005" y="1289"/>
                <a:chExt cx="402" cy="1200"/>
              </a:xfrm>
            </p:grpSpPr>
            <p:sp>
              <p:nvSpPr>
                <p:cNvPr id="21"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22"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23"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24"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20"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9"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10" name="Connecteur droit 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1"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12"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13" name="Connecteur droit 12"/>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2" name="ZoneTexte 1"/>
          <p:cNvSpPr txBox="1"/>
          <p:nvPr/>
        </p:nvSpPr>
        <p:spPr>
          <a:xfrm>
            <a:off x="821999" y="672132"/>
            <a:ext cx="4012958" cy="523220"/>
          </a:xfrm>
          <a:prstGeom prst="rect">
            <a:avLst/>
          </a:prstGeom>
          <a:noFill/>
        </p:spPr>
        <p:txBody>
          <a:bodyPr wrap="none" rtlCol="0">
            <a:spAutoFit/>
          </a:bodyPr>
          <a:lstStyle/>
          <a:p>
            <a:r>
              <a:rPr lang="fr-FR" sz="2800" b="1" dirty="0" smtClean="0">
                <a:solidFill>
                  <a:schemeClr val="accent1">
                    <a:lumMod val="50000"/>
                  </a:schemeClr>
                </a:solidFill>
              </a:rPr>
              <a:t>8. 3. Le capteur moquette</a:t>
            </a:r>
            <a:endParaRPr lang="fr-FR" sz="2800" b="1" dirty="0">
              <a:solidFill>
                <a:schemeClr val="accent1">
                  <a:lumMod val="50000"/>
                </a:schemeClr>
              </a:solidFill>
            </a:endParaRPr>
          </a:p>
        </p:txBody>
      </p:sp>
      <p:sp>
        <p:nvSpPr>
          <p:cNvPr id="38" name="Rectangle 68"/>
          <p:cNvSpPr txBox="1">
            <a:spLocks noChangeArrowheads="1"/>
          </p:cNvSpPr>
          <p:nvPr/>
        </p:nvSpPr>
        <p:spPr>
          <a:xfrm>
            <a:off x="128612" y="142852"/>
            <a:ext cx="4419637"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8. Les capteurs traditionnels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pic>
        <p:nvPicPr>
          <p:cNvPr id="1026" name="Picture 2"/>
          <p:cNvPicPr>
            <a:picLocks noChangeAspect="1" noChangeArrowheads="1"/>
          </p:cNvPicPr>
          <p:nvPr/>
        </p:nvPicPr>
        <p:blipFill>
          <a:blip r:embed="rId4"/>
          <a:srcRect/>
          <a:stretch>
            <a:fillRect/>
          </a:stretch>
        </p:blipFill>
        <p:spPr bwMode="auto">
          <a:xfrm>
            <a:off x="4500166" y="1140031"/>
            <a:ext cx="4386287" cy="2690256"/>
          </a:xfrm>
          <a:prstGeom prst="rect">
            <a:avLst/>
          </a:prstGeom>
          <a:noFill/>
          <a:ln w="9525">
            <a:noFill/>
            <a:miter lim="800000"/>
            <a:headEnd/>
            <a:tailEnd/>
          </a:ln>
          <a:effectLst/>
        </p:spPr>
      </p:pic>
      <p:pic>
        <p:nvPicPr>
          <p:cNvPr id="1027" name="Picture 3"/>
          <p:cNvPicPr>
            <a:picLocks noChangeAspect="1" noChangeArrowheads="1"/>
          </p:cNvPicPr>
          <p:nvPr/>
        </p:nvPicPr>
        <p:blipFill>
          <a:blip r:embed="rId5"/>
          <a:srcRect/>
          <a:stretch>
            <a:fillRect/>
          </a:stretch>
        </p:blipFill>
        <p:spPr bwMode="auto">
          <a:xfrm>
            <a:off x="5877295" y="4020436"/>
            <a:ext cx="3005448" cy="2260345"/>
          </a:xfrm>
          <a:prstGeom prst="rect">
            <a:avLst/>
          </a:prstGeom>
          <a:noFill/>
          <a:ln w="9525">
            <a:noFill/>
            <a:miter lim="800000"/>
            <a:headEnd/>
            <a:tailEnd/>
          </a:ln>
          <a:effectLst/>
        </p:spPr>
      </p:pic>
      <p:pic>
        <p:nvPicPr>
          <p:cNvPr id="23554" name="Picture 2"/>
          <p:cNvPicPr>
            <a:picLocks noChangeAspect="1" noChangeArrowheads="1"/>
          </p:cNvPicPr>
          <p:nvPr/>
        </p:nvPicPr>
        <p:blipFill>
          <a:blip r:embed="rId6"/>
          <a:srcRect/>
          <a:stretch>
            <a:fillRect/>
          </a:stretch>
        </p:blipFill>
        <p:spPr bwMode="auto">
          <a:xfrm>
            <a:off x="9571512" y="795647"/>
            <a:ext cx="2341133" cy="1092529"/>
          </a:xfrm>
          <a:prstGeom prst="rect">
            <a:avLst/>
          </a:prstGeom>
          <a:noFill/>
          <a:ln w="9525">
            <a:noFill/>
            <a:miter lim="800000"/>
            <a:headEnd/>
            <a:tailEnd/>
          </a:ln>
          <a:effectLst/>
        </p:spPr>
      </p:pic>
      <p:sp>
        <p:nvSpPr>
          <p:cNvPr id="25" name="Rectangle 24"/>
          <p:cNvSpPr/>
          <p:nvPr/>
        </p:nvSpPr>
        <p:spPr>
          <a:xfrm>
            <a:off x="296882" y="1447432"/>
            <a:ext cx="4019797" cy="2031325"/>
          </a:xfrm>
          <a:prstGeom prst="rect">
            <a:avLst/>
          </a:prstGeom>
        </p:spPr>
        <p:txBody>
          <a:bodyPr wrap="square">
            <a:spAutoFit/>
          </a:bodyPr>
          <a:lstStyle/>
          <a:p>
            <a:r>
              <a:rPr lang="fr-FR" dirty="0" smtClean="0"/>
              <a:t>Ce capteur consiste en un réseau de tubes noirs en matière plastique, accolés les uns aux autres. Pour chauffer l’eau d’une piscine, les capteurs peuvent être insérés dans le circuit de filtration. Ils sont ainsi directement parcourus par l’eau retournant au bassin</a:t>
            </a:r>
            <a:endParaRPr lang="fr-FR" dirty="0"/>
          </a:p>
        </p:txBody>
      </p:sp>
      <p:grpSp>
        <p:nvGrpSpPr>
          <p:cNvPr id="6" name="Groupe 46"/>
          <p:cNvGrpSpPr/>
          <p:nvPr/>
        </p:nvGrpSpPr>
        <p:grpSpPr>
          <a:xfrm>
            <a:off x="213744" y="3631868"/>
            <a:ext cx="5623595" cy="2347351"/>
            <a:chOff x="213744" y="3631868"/>
            <a:chExt cx="5623595" cy="2347351"/>
          </a:xfrm>
        </p:grpSpPr>
        <p:cxnSp>
          <p:nvCxnSpPr>
            <p:cNvPr id="40" name="Connecteur droit 39"/>
            <p:cNvCxnSpPr/>
            <p:nvPr/>
          </p:nvCxnSpPr>
          <p:spPr>
            <a:xfrm flipV="1">
              <a:off x="2717459" y="3631868"/>
              <a:ext cx="593766" cy="320633"/>
            </a:xfrm>
            <a:prstGeom prst="line">
              <a:avLst/>
            </a:prstGeom>
            <a:ln w="762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 name="Connecteur droit 40"/>
            <p:cNvCxnSpPr/>
            <p:nvPr/>
          </p:nvCxnSpPr>
          <p:spPr>
            <a:xfrm flipV="1">
              <a:off x="2952984" y="3784268"/>
              <a:ext cx="593766" cy="320633"/>
            </a:xfrm>
            <a:prstGeom prst="line">
              <a:avLst/>
            </a:prstGeom>
            <a:ln w="762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2" name="Connecteur droit 41"/>
            <p:cNvCxnSpPr/>
            <p:nvPr/>
          </p:nvCxnSpPr>
          <p:spPr>
            <a:xfrm flipV="1">
              <a:off x="3212259" y="3936668"/>
              <a:ext cx="593766" cy="320633"/>
            </a:xfrm>
            <a:prstGeom prst="line">
              <a:avLst/>
            </a:prstGeom>
            <a:ln w="762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Connecteur droit 42"/>
            <p:cNvCxnSpPr/>
            <p:nvPr/>
          </p:nvCxnSpPr>
          <p:spPr>
            <a:xfrm flipV="1">
              <a:off x="3473509" y="4091043"/>
              <a:ext cx="593766" cy="320633"/>
            </a:xfrm>
            <a:prstGeom prst="line">
              <a:avLst/>
            </a:prstGeom>
            <a:ln w="762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4" name="Connecteur droit 43"/>
            <p:cNvCxnSpPr/>
            <p:nvPr/>
          </p:nvCxnSpPr>
          <p:spPr>
            <a:xfrm flipV="1">
              <a:off x="3792159" y="4219693"/>
              <a:ext cx="593766" cy="320633"/>
            </a:xfrm>
            <a:prstGeom prst="line">
              <a:avLst/>
            </a:prstGeom>
            <a:ln w="762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7" name="Groupe 30"/>
            <p:cNvGrpSpPr/>
            <p:nvPr/>
          </p:nvGrpSpPr>
          <p:grpSpPr>
            <a:xfrm>
              <a:off x="439375" y="5091543"/>
              <a:ext cx="1832759" cy="534390"/>
              <a:chOff x="0" y="4984668"/>
              <a:chExt cx="1832759" cy="534390"/>
            </a:xfrm>
            <a:scene3d>
              <a:camera prst="isometricLeftDown"/>
              <a:lightRig rig="threePt" dir="t"/>
            </a:scene3d>
          </p:grpSpPr>
          <p:sp>
            <p:nvSpPr>
              <p:cNvPr id="26" name="Ellipse 25"/>
              <p:cNvSpPr/>
              <p:nvPr/>
            </p:nvSpPr>
            <p:spPr>
              <a:xfrm>
                <a:off x="0" y="4984668"/>
                <a:ext cx="356259" cy="534390"/>
              </a:xfrm>
              <a:prstGeom prst="ellipse">
                <a:avLst/>
              </a:prstGeom>
              <a:solidFill>
                <a:schemeClr val="tx1"/>
              </a:solidFill>
              <a:ln>
                <a:solidFill>
                  <a:schemeClr val="bg1">
                    <a:lumMod val="75000"/>
                  </a:schemeClr>
                </a:solidFill>
              </a:ln>
              <a:sp3d extrusionH="2540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Ellipse 26"/>
              <p:cNvSpPr/>
              <p:nvPr/>
            </p:nvSpPr>
            <p:spPr>
              <a:xfrm>
                <a:off x="354281" y="4984668"/>
                <a:ext cx="356259" cy="534390"/>
              </a:xfrm>
              <a:prstGeom prst="ellipse">
                <a:avLst/>
              </a:prstGeom>
              <a:solidFill>
                <a:schemeClr val="tx1"/>
              </a:solidFill>
              <a:ln>
                <a:solidFill>
                  <a:schemeClr val="bg1">
                    <a:lumMod val="75000"/>
                  </a:schemeClr>
                </a:solidFill>
              </a:ln>
              <a:sp3d extrusionH="2540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Ellipse 27"/>
              <p:cNvSpPr/>
              <p:nvPr/>
            </p:nvSpPr>
            <p:spPr>
              <a:xfrm>
                <a:off x="732312" y="4984668"/>
                <a:ext cx="356259" cy="534390"/>
              </a:xfrm>
              <a:prstGeom prst="ellipse">
                <a:avLst/>
              </a:prstGeom>
              <a:solidFill>
                <a:schemeClr val="tx1"/>
              </a:solidFill>
              <a:ln>
                <a:solidFill>
                  <a:schemeClr val="bg1">
                    <a:lumMod val="75000"/>
                  </a:schemeClr>
                </a:solidFill>
              </a:ln>
              <a:sp3d extrusionH="2540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Ellipse 28"/>
              <p:cNvSpPr/>
              <p:nvPr/>
            </p:nvSpPr>
            <p:spPr>
              <a:xfrm>
                <a:off x="1086593" y="4984668"/>
                <a:ext cx="356259" cy="534390"/>
              </a:xfrm>
              <a:prstGeom prst="ellipse">
                <a:avLst/>
              </a:prstGeom>
              <a:solidFill>
                <a:schemeClr val="tx1"/>
              </a:solidFill>
              <a:ln>
                <a:solidFill>
                  <a:schemeClr val="bg1">
                    <a:lumMod val="75000"/>
                  </a:schemeClr>
                </a:solidFill>
              </a:ln>
              <a:sp3d extrusionH="2540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Ellipse 29"/>
              <p:cNvSpPr/>
              <p:nvPr/>
            </p:nvSpPr>
            <p:spPr>
              <a:xfrm>
                <a:off x="1476500" y="4984668"/>
                <a:ext cx="356259" cy="534390"/>
              </a:xfrm>
              <a:prstGeom prst="ellipse">
                <a:avLst/>
              </a:prstGeom>
              <a:solidFill>
                <a:schemeClr val="tx1"/>
              </a:solidFill>
              <a:ln>
                <a:solidFill>
                  <a:schemeClr val="bg1">
                    <a:lumMod val="75000"/>
                  </a:schemeClr>
                </a:solidFill>
              </a:ln>
              <a:sp3d extrusionH="2540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V="1">
              <a:off x="213744" y="5070761"/>
              <a:ext cx="593766" cy="320633"/>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flipV="1">
              <a:off x="449269" y="5223161"/>
              <a:ext cx="593766" cy="320633"/>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Connecteur droit 34"/>
            <p:cNvCxnSpPr/>
            <p:nvPr/>
          </p:nvCxnSpPr>
          <p:spPr>
            <a:xfrm flipV="1">
              <a:off x="708544" y="5375561"/>
              <a:ext cx="593766" cy="320633"/>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Connecteur droit 35"/>
            <p:cNvCxnSpPr/>
            <p:nvPr/>
          </p:nvCxnSpPr>
          <p:spPr>
            <a:xfrm flipV="1">
              <a:off x="969794" y="5529936"/>
              <a:ext cx="593766" cy="320633"/>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Connecteur droit 36"/>
            <p:cNvCxnSpPr/>
            <p:nvPr/>
          </p:nvCxnSpPr>
          <p:spPr>
            <a:xfrm flipV="1">
              <a:off x="1288444" y="5658586"/>
              <a:ext cx="593766" cy="320633"/>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45" name="ZoneTexte 44"/>
            <p:cNvSpPr txBox="1"/>
            <p:nvPr/>
          </p:nvSpPr>
          <p:spPr>
            <a:xfrm>
              <a:off x="4227603" y="4263239"/>
              <a:ext cx="1609736" cy="369332"/>
            </a:xfrm>
            <a:prstGeom prst="rect">
              <a:avLst/>
            </a:prstGeom>
            <a:noFill/>
          </p:spPr>
          <p:txBody>
            <a:bodyPr wrap="none" rtlCol="0">
              <a:spAutoFit/>
            </a:bodyPr>
            <a:lstStyle/>
            <a:p>
              <a:r>
                <a:rPr lang="fr-FR" b="1" dirty="0" smtClean="0">
                  <a:solidFill>
                    <a:srgbClr val="FF0000"/>
                  </a:solidFill>
                </a:rPr>
                <a:t>Eau réchauffée</a:t>
              </a:r>
              <a:endParaRPr lang="fr-FR" b="1" dirty="0">
                <a:solidFill>
                  <a:srgbClr val="FF0000"/>
                </a:solidFill>
              </a:endParaRPr>
            </a:p>
          </p:txBody>
        </p:sp>
        <p:sp>
          <p:nvSpPr>
            <p:cNvPr id="46" name="ZoneTexte 45"/>
            <p:cNvSpPr txBox="1"/>
            <p:nvPr/>
          </p:nvSpPr>
          <p:spPr>
            <a:xfrm>
              <a:off x="2954964" y="5282538"/>
              <a:ext cx="2275175" cy="369332"/>
            </a:xfrm>
            <a:prstGeom prst="rect">
              <a:avLst/>
            </a:prstGeom>
            <a:noFill/>
          </p:spPr>
          <p:txBody>
            <a:bodyPr wrap="none" rtlCol="0">
              <a:spAutoFit/>
            </a:bodyPr>
            <a:lstStyle/>
            <a:p>
              <a:r>
                <a:rPr lang="fr-FR" b="1" dirty="0" smtClean="0"/>
                <a:t>Réseau de tubes noirs</a:t>
              </a:r>
              <a:endParaRPr lang="fr-FR" b="1" dirty="0"/>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e 26"/>
          <p:cNvGrpSpPr/>
          <p:nvPr/>
        </p:nvGrpSpPr>
        <p:grpSpPr>
          <a:xfrm>
            <a:off x="10887" y="120650"/>
            <a:ext cx="9144000" cy="6737350"/>
            <a:chOff x="10887" y="120650"/>
            <a:chExt cx="9144000" cy="6737350"/>
          </a:xfrm>
        </p:grpSpPr>
        <p:grpSp>
          <p:nvGrpSpPr>
            <p:cNvPr id="28" name="Group 20"/>
            <p:cNvGrpSpPr>
              <a:grpSpLocks/>
            </p:cNvGrpSpPr>
            <p:nvPr/>
          </p:nvGrpSpPr>
          <p:grpSpPr bwMode="auto">
            <a:xfrm>
              <a:off x="3762374" y="533400"/>
              <a:ext cx="4772027" cy="5064126"/>
              <a:chOff x="2370" y="336"/>
              <a:chExt cx="3006" cy="3190"/>
            </a:xfrm>
          </p:grpSpPr>
          <p:sp>
            <p:nvSpPr>
              <p:cNvPr id="34"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35"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36"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37"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38"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39" name="Group 26"/>
              <p:cNvGrpSpPr>
                <a:grpSpLocks/>
              </p:cNvGrpSpPr>
              <p:nvPr/>
            </p:nvGrpSpPr>
            <p:grpSpPr bwMode="auto">
              <a:xfrm>
                <a:off x="4005" y="1289"/>
                <a:ext cx="402" cy="1200"/>
                <a:chOff x="4005" y="1289"/>
                <a:chExt cx="402" cy="1200"/>
              </a:xfrm>
            </p:grpSpPr>
            <p:sp>
              <p:nvSpPr>
                <p:cNvPr id="41"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sz="1200" dirty="0"/>
                </a:p>
              </p:txBody>
            </p:sp>
            <p:sp>
              <p:nvSpPr>
                <p:cNvPr id="42"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43"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44"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40"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29"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30" name="Connecteur droit 2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1"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32"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33" name="Connecteur droit 32"/>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grpSp>
        <p:nvGrpSpPr>
          <p:cNvPr id="54" name="Groupe 53"/>
          <p:cNvGrpSpPr/>
          <p:nvPr/>
        </p:nvGrpSpPr>
        <p:grpSpPr>
          <a:xfrm>
            <a:off x="3063760" y="1769424"/>
            <a:ext cx="5937736" cy="4095088"/>
            <a:chOff x="3063760" y="1769424"/>
            <a:chExt cx="5937736" cy="4095088"/>
          </a:xfrm>
        </p:grpSpPr>
        <p:grpSp>
          <p:nvGrpSpPr>
            <p:cNvPr id="26" name="Groupe 25"/>
            <p:cNvGrpSpPr/>
            <p:nvPr/>
          </p:nvGrpSpPr>
          <p:grpSpPr>
            <a:xfrm>
              <a:off x="3063760" y="1769424"/>
              <a:ext cx="5937736" cy="4095088"/>
              <a:chOff x="3206263" y="2256312"/>
              <a:chExt cx="5937736" cy="4095088"/>
            </a:xfrm>
          </p:grpSpPr>
          <p:grpSp>
            <p:nvGrpSpPr>
              <p:cNvPr id="12" name="Groupe 11"/>
              <p:cNvGrpSpPr/>
              <p:nvPr/>
            </p:nvGrpSpPr>
            <p:grpSpPr>
              <a:xfrm>
                <a:off x="3206263" y="2256312"/>
                <a:ext cx="5396024" cy="4095088"/>
                <a:chOff x="1425038" y="1423413"/>
                <a:chExt cx="6141646" cy="4215468"/>
              </a:xfrm>
            </p:grpSpPr>
            <p:pic>
              <p:nvPicPr>
                <p:cNvPr id="6" name="Picture 3"/>
                <p:cNvPicPr>
                  <a:picLocks noChangeAspect="1" noChangeArrowheads="1"/>
                </p:cNvPicPr>
                <p:nvPr/>
              </p:nvPicPr>
              <p:blipFill>
                <a:blip r:embed="rId4"/>
                <a:srcRect t="2984"/>
                <a:stretch>
                  <a:fillRect/>
                </a:stretch>
              </p:blipFill>
              <p:spPr bwMode="auto">
                <a:xfrm>
                  <a:off x="1906541" y="1423413"/>
                  <a:ext cx="5660143" cy="4215468"/>
                </a:xfrm>
                <a:prstGeom prst="rect">
                  <a:avLst/>
                </a:prstGeom>
                <a:noFill/>
                <a:ln w="9525">
                  <a:noFill/>
                  <a:miter lim="800000"/>
                  <a:headEnd/>
                  <a:tailEnd/>
                </a:ln>
                <a:effectLst/>
              </p:spPr>
            </p:pic>
            <p:sp>
              <p:nvSpPr>
                <p:cNvPr id="10" name="ZoneTexte 9"/>
                <p:cNvSpPr txBox="1"/>
                <p:nvPr/>
              </p:nvSpPr>
              <p:spPr>
                <a:xfrm>
                  <a:off x="1425038" y="4762007"/>
                  <a:ext cx="2321282" cy="380189"/>
                </a:xfrm>
                <a:prstGeom prst="rect">
                  <a:avLst/>
                </a:prstGeom>
                <a:solidFill>
                  <a:schemeClr val="bg1"/>
                </a:solidFill>
              </p:spPr>
              <p:txBody>
                <a:bodyPr wrap="none" rtlCol="0">
                  <a:spAutoFit/>
                </a:bodyPr>
                <a:lstStyle/>
                <a:p>
                  <a:r>
                    <a:rPr lang="fr-FR" dirty="0" smtClean="0">
                      <a:solidFill>
                        <a:schemeClr val="bg1"/>
                      </a:solidFill>
                    </a:rPr>
                    <a:t>Arrivée d’eau froide</a:t>
                  </a:r>
                  <a:endParaRPr lang="fr-FR" dirty="0">
                    <a:solidFill>
                      <a:schemeClr val="bg1"/>
                    </a:solidFill>
                  </a:endParaRPr>
                </a:p>
              </p:txBody>
            </p:sp>
          </p:grpSp>
          <p:sp>
            <p:nvSpPr>
              <p:cNvPr id="14" name="Rectangle 13"/>
              <p:cNvSpPr/>
              <p:nvPr/>
            </p:nvSpPr>
            <p:spPr>
              <a:xfrm>
                <a:off x="7053943" y="2541319"/>
                <a:ext cx="1448789" cy="332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Rectangle 14"/>
              <p:cNvSpPr/>
              <p:nvPr/>
            </p:nvSpPr>
            <p:spPr>
              <a:xfrm>
                <a:off x="3705102" y="3869376"/>
                <a:ext cx="1648690" cy="332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p:cNvSpPr/>
              <p:nvPr/>
            </p:nvSpPr>
            <p:spPr>
              <a:xfrm>
                <a:off x="3681352" y="4829298"/>
                <a:ext cx="1729838" cy="332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p:cNvSpPr/>
              <p:nvPr/>
            </p:nvSpPr>
            <p:spPr>
              <a:xfrm>
                <a:off x="7610104" y="4132613"/>
                <a:ext cx="750124" cy="42157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9" name="Connecteur droit 18"/>
              <p:cNvCxnSpPr/>
              <p:nvPr/>
            </p:nvCxnSpPr>
            <p:spPr>
              <a:xfrm rot="5400000">
                <a:off x="7665523" y="4720445"/>
                <a:ext cx="1472541" cy="11874"/>
              </a:xfrm>
              <a:prstGeom prst="line">
                <a:avLst/>
              </a:prstGeom>
              <a:ln w="762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8455230" y="4314700"/>
                <a:ext cx="688769" cy="332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4" name="Connecteur droit 23"/>
              <p:cNvCxnSpPr/>
              <p:nvPr/>
            </p:nvCxnSpPr>
            <p:spPr>
              <a:xfrm>
                <a:off x="3526971" y="6151418"/>
                <a:ext cx="3182587" cy="11876"/>
              </a:xfrm>
              <a:prstGeom prst="line">
                <a:avLst/>
              </a:prstGeom>
              <a:ln w="698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2" name="Groupe 51"/>
            <p:cNvGrpSpPr/>
            <p:nvPr/>
          </p:nvGrpSpPr>
          <p:grpSpPr>
            <a:xfrm>
              <a:off x="4885333" y="3568599"/>
              <a:ext cx="404325" cy="1023610"/>
              <a:chOff x="4885333" y="3568599"/>
              <a:chExt cx="404325" cy="1023610"/>
            </a:xfrm>
          </p:grpSpPr>
          <p:sp>
            <p:nvSpPr>
              <p:cNvPr id="50" name="ZoneTexte 49"/>
              <p:cNvSpPr txBox="1"/>
              <p:nvPr/>
            </p:nvSpPr>
            <p:spPr>
              <a:xfrm>
                <a:off x="5032856" y="4330599"/>
                <a:ext cx="256802" cy="261610"/>
              </a:xfrm>
              <a:prstGeom prst="rect">
                <a:avLst/>
              </a:prstGeom>
              <a:noFill/>
            </p:spPr>
            <p:txBody>
              <a:bodyPr wrap="none" rtlCol="0">
                <a:spAutoFit/>
              </a:bodyPr>
              <a:lstStyle/>
              <a:p>
                <a:r>
                  <a:rPr lang="fr-FR" sz="1100" dirty="0" smtClean="0"/>
                  <a:t>2</a:t>
                </a:r>
                <a:endParaRPr lang="fr-FR" sz="1100" dirty="0"/>
              </a:p>
            </p:txBody>
          </p:sp>
          <p:sp>
            <p:nvSpPr>
              <p:cNvPr id="51" name="ZoneTexte 50"/>
              <p:cNvSpPr txBox="1"/>
              <p:nvPr/>
            </p:nvSpPr>
            <p:spPr>
              <a:xfrm>
                <a:off x="4885333" y="3568599"/>
                <a:ext cx="256802" cy="261610"/>
              </a:xfrm>
              <a:prstGeom prst="rect">
                <a:avLst/>
              </a:prstGeom>
              <a:noFill/>
            </p:spPr>
            <p:txBody>
              <a:bodyPr wrap="none" rtlCol="0">
                <a:spAutoFit/>
              </a:bodyPr>
              <a:lstStyle/>
              <a:p>
                <a:r>
                  <a:rPr lang="fr-FR" sz="1100" dirty="0" smtClean="0"/>
                  <a:t>3</a:t>
                </a:r>
                <a:endParaRPr lang="fr-FR" sz="1100" dirty="0"/>
              </a:p>
            </p:txBody>
          </p:sp>
        </p:grpSp>
        <p:sp>
          <p:nvSpPr>
            <p:cNvPr id="53" name="ZoneTexte 52"/>
            <p:cNvSpPr txBox="1"/>
            <p:nvPr/>
          </p:nvSpPr>
          <p:spPr>
            <a:xfrm>
              <a:off x="6844355" y="2067636"/>
              <a:ext cx="256802" cy="261610"/>
            </a:xfrm>
            <a:prstGeom prst="rect">
              <a:avLst/>
            </a:prstGeom>
            <a:noFill/>
          </p:spPr>
          <p:txBody>
            <a:bodyPr wrap="none" rtlCol="0">
              <a:spAutoFit/>
            </a:bodyPr>
            <a:lstStyle/>
            <a:p>
              <a:r>
                <a:rPr lang="fr-FR" sz="1100" dirty="0" smtClean="0"/>
                <a:t>1</a:t>
              </a:r>
              <a:endParaRPr lang="fr-FR" sz="1100" dirty="0"/>
            </a:p>
          </p:txBody>
        </p:sp>
      </p:grpSp>
      <p:sp>
        <p:nvSpPr>
          <p:cNvPr id="2" name="ZoneTexte 1"/>
          <p:cNvSpPr txBox="1"/>
          <p:nvPr/>
        </p:nvSpPr>
        <p:spPr>
          <a:xfrm>
            <a:off x="1031480" y="676142"/>
            <a:ext cx="7081041" cy="523220"/>
          </a:xfrm>
          <a:prstGeom prst="rect">
            <a:avLst/>
          </a:prstGeom>
          <a:noFill/>
        </p:spPr>
        <p:txBody>
          <a:bodyPr wrap="none" rtlCol="0">
            <a:spAutoFit/>
          </a:bodyPr>
          <a:lstStyle/>
          <a:p>
            <a:r>
              <a:rPr lang="fr-FR" sz="2800" b="1" dirty="0" smtClean="0">
                <a:solidFill>
                  <a:schemeClr val="accent1">
                    <a:lumMod val="50000"/>
                  </a:schemeClr>
                </a:solidFill>
              </a:rPr>
              <a:t>Qu’est ce que le Solaire thermique en France ?</a:t>
            </a:r>
            <a:endParaRPr lang="fr-FR" sz="2800" b="1" dirty="0">
              <a:solidFill>
                <a:schemeClr val="accent1">
                  <a:lumMod val="50000"/>
                </a:schemeClr>
              </a:solidFill>
            </a:endParaRPr>
          </a:p>
        </p:txBody>
      </p:sp>
      <p:pic>
        <p:nvPicPr>
          <p:cNvPr id="54274" name="Picture 2"/>
          <p:cNvPicPr>
            <a:picLocks noChangeAspect="1" noChangeArrowheads="1"/>
          </p:cNvPicPr>
          <p:nvPr/>
        </p:nvPicPr>
        <p:blipFill>
          <a:blip r:embed="rId5"/>
          <a:srcRect/>
          <a:stretch>
            <a:fillRect/>
          </a:stretch>
        </p:blipFill>
        <p:spPr bwMode="auto">
          <a:xfrm>
            <a:off x="296885" y="1935678"/>
            <a:ext cx="3910428" cy="3375909"/>
          </a:xfrm>
          <a:prstGeom prst="rect">
            <a:avLst/>
          </a:prstGeom>
          <a:noFill/>
          <a:ln w="9525">
            <a:noFill/>
            <a:miter lim="800000"/>
            <a:headEnd/>
            <a:tailEnd/>
          </a:ln>
          <a:effectLst/>
        </p:spPr>
      </p:pic>
      <p:grpSp>
        <p:nvGrpSpPr>
          <p:cNvPr id="47" name="Groupe 46"/>
          <p:cNvGrpSpPr/>
          <p:nvPr/>
        </p:nvGrpSpPr>
        <p:grpSpPr>
          <a:xfrm>
            <a:off x="937918" y="1286563"/>
            <a:ext cx="1424319" cy="523220"/>
            <a:chOff x="937918" y="935674"/>
            <a:chExt cx="1424319" cy="523220"/>
          </a:xfrm>
        </p:grpSpPr>
        <p:sp>
          <p:nvSpPr>
            <p:cNvPr id="5" name="ZoneTexte 4"/>
            <p:cNvSpPr txBox="1"/>
            <p:nvPr/>
          </p:nvSpPr>
          <p:spPr>
            <a:xfrm>
              <a:off x="1300728" y="935674"/>
              <a:ext cx="1061509" cy="523220"/>
            </a:xfrm>
            <a:prstGeom prst="rect">
              <a:avLst/>
            </a:prstGeom>
            <a:noFill/>
          </p:spPr>
          <p:txBody>
            <a:bodyPr wrap="none" rtlCol="0">
              <a:spAutoFit/>
            </a:bodyPr>
            <a:lstStyle/>
            <a:p>
              <a:r>
                <a:rPr lang="fr-FR" sz="2800" b="1" dirty="0" smtClean="0">
                  <a:solidFill>
                    <a:schemeClr val="accent1">
                      <a:lumMod val="50000"/>
                    </a:schemeClr>
                  </a:solidFill>
                </a:rPr>
                <a:t>C E S I</a:t>
              </a:r>
              <a:endParaRPr lang="fr-FR" sz="2800" b="1" dirty="0">
                <a:solidFill>
                  <a:schemeClr val="accent1">
                    <a:lumMod val="50000"/>
                  </a:schemeClr>
                </a:solidFill>
              </a:endParaRPr>
            </a:p>
          </p:txBody>
        </p:sp>
        <p:pic>
          <p:nvPicPr>
            <p:cNvPr id="45" name="Picture 17"/>
            <p:cNvPicPr>
              <a:picLocks noChangeAspect="1" noChangeArrowheads="1"/>
            </p:cNvPicPr>
            <p:nvPr/>
          </p:nvPicPr>
          <p:blipFill>
            <a:blip r:embed="rId6" cstate="screen"/>
            <a:srcRect/>
            <a:stretch>
              <a:fillRect/>
            </a:stretch>
          </p:blipFill>
          <p:spPr bwMode="auto">
            <a:xfrm>
              <a:off x="937918" y="1075840"/>
              <a:ext cx="369887" cy="242888"/>
            </a:xfrm>
            <a:prstGeom prst="rect">
              <a:avLst/>
            </a:prstGeom>
            <a:noFill/>
            <a:ln w="9525">
              <a:noFill/>
              <a:round/>
              <a:headEnd/>
              <a:tailEnd/>
            </a:ln>
            <a:effectLst/>
          </p:spPr>
        </p:pic>
      </p:grpSp>
      <p:grpSp>
        <p:nvGrpSpPr>
          <p:cNvPr id="48" name="Groupe 47"/>
          <p:cNvGrpSpPr/>
          <p:nvPr/>
        </p:nvGrpSpPr>
        <p:grpSpPr>
          <a:xfrm>
            <a:off x="6190401" y="1286563"/>
            <a:ext cx="1238493" cy="523220"/>
            <a:chOff x="6190401" y="935674"/>
            <a:chExt cx="1238493" cy="523220"/>
          </a:xfrm>
        </p:grpSpPr>
        <p:sp>
          <p:nvSpPr>
            <p:cNvPr id="13" name="ZoneTexte 12"/>
            <p:cNvSpPr txBox="1"/>
            <p:nvPr/>
          </p:nvSpPr>
          <p:spPr>
            <a:xfrm>
              <a:off x="6550127" y="935674"/>
              <a:ext cx="878767" cy="523220"/>
            </a:xfrm>
            <a:prstGeom prst="rect">
              <a:avLst/>
            </a:prstGeom>
            <a:noFill/>
          </p:spPr>
          <p:txBody>
            <a:bodyPr wrap="none" rtlCol="0">
              <a:spAutoFit/>
            </a:bodyPr>
            <a:lstStyle/>
            <a:p>
              <a:r>
                <a:rPr lang="fr-FR" sz="2800" b="1" dirty="0" smtClean="0">
                  <a:solidFill>
                    <a:schemeClr val="accent1">
                      <a:lumMod val="50000"/>
                    </a:schemeClr>
                  </a:solidFill>
                </a:rPr>
                <a:t>S S C</a:t>
              </a:r>
              <a:endParaRPr lang="fr-FR" sz="2800" b="1" dirty="0">
                <a:solidFill>
                  <a:schemeClr val="accent1">
                    <a:lumMod val="50000"/>
                  </a:schemeClr>
                </a:solidFill>
              </a:endParaRPr>
            </a:p>
          </p:txBody>
        </p:sp>
        <p:pic>
          <p:nvPicPr>
            <p:cNvPr id="46" name="Picture 17"/>
            <p:cNvPicPr>
              <a:picLocks noChangeAspect="1" noChangeArrowheads="1"/>
            </p:cNvPicPr>
            <p:nvPr/>
          </p:nvPicPr>
          <p:blipFill>
            <a:blip r:embed="rId6" cstate="screen"/>
            <a:srcRect/>
            <a:stretch>
              <a:fillRect/>
            </a:stretch>
          </p:blipFill>
          <p:spPr bwMode="auto">
            <a:xfrm>
              <a:off x="6190401" y="1075840"/>
              <a:ext cx="369887" cy="242888"/>
            </a:xfrm>
            <a:prstGeom prst="rect">
              <a:avLst/>
            </a:prstGeom>
            <a:noFill/>
            <a:ln w="9525">
              <a:noFill/>
              <a:round/>
              <a:headEnd/>
              <a:tailEnd/>
            </a:ln>
            <a:effectLst/>
          </p:spPr>
        </p:pic>
      </p:grpSp>
      <p:sp>
        <p:nvSpPr>
          <p:cNvPr id="49" name="Rectangle 68"/>
          <p:cNvSpPr txBox="1">
            <a:spLocks noChangeArrowheads="1"/>
          </p:cNvSpPr>
          <p:nvPr/>
        </p:nvSpPr>
        <p:spPr>
          <a:xfrm>
            <a:off x="128614" y="142852"/>
            <a:ext cx="2125488"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Introduction</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up)">
                                      <p:cBhvr>
                                        <p:cTn id="7" dur="500"/>
                                        <p:tgtEl>
                                          <p:spTgt spid="54274"/>
                                        </p:tgtEl>
                                      </p:cBhvr>
                                    </p:animEffect>
                                  </p:childTnLst>
                                </p:cTn>
                              </p:par>
                              <p:par>
                                <p:cTn id="8" presetID="22" presetClass="entr" presetSubtype="1" fill="hold"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wipe(up)">
                                      <p:cBhvr>
                                        <p:cTn id="10" dur="500"/>
                                        <p:tgtEl>
                                          <p:spTgt spid="4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up)">
                                      <p:cBhvr>
                                        <p:cTn id="15" dur="500"/>
                                        <p:tgtEl>
                                          <p:spTgt spid="54"/>
                                        </p:tgtEl>
                                      </p:cBhvr>
                                    </p:animEffect>
                                  </p:childTnLst>
                                </p:cTn>
                              </p:par>
                              <p:par>
                                <p:cTn id="16" presetID="22" presetClass="entr" presetSubtype="1" fill="hold" nodeType="with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wipe(up)">
                                      <p:cBhvr>
                                        <p:cTn id="1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26"/>
          <p:cNvGrpSpPr/>
          <p:nvPr/>
        </p:nvGrpSpPr>
        <p:grpSpPr>
          <a:xfrm>
            <a:off x="10887" y="120650"/>
            <a:ext cx="9144000" cy="6737350"/>
            <a:chOff x="10887" y="120650"/>
            <a:chExt cx="9144000" cy="6737350"/>
          </a:xfrm>
        </p:grpSpPr>
        <p:grpSp>
          <p:nvGrpSpPr>
            <p:cNvPr id="3" name="Group 20"/>
            <p:cNvGrpSpPr>
              <a:grpSpLocks/>
            </p:cNvGrpSpPr>
            <p:nvPr/>
          </p:nvGrpSpPr>
          <p:grpSpPr bwMode="auto">
            <a:xfrm>
              <a:off x="3762374" y="533400"/>
              <a:ext cx="4772027" cy="5064126"/>
              <a:chOff x="2370" y="336"/>
              <a:chExt cx="3006" cy="3190"/>
            </a:xfrm>
          </p:grpSpPr>
          <p:sp>
            <p:nvSpPr>
              <p:cNvPr id="34"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35"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36"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37"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38"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4" name="Group 26"/>
              <p:cNvGrpSpPr>
                <a:grpSpLocks/>
              </p:cNvGrpSpPr>
              <p:nvPr/>
            </p:nvGrpSpPr>
            <p:grpSpPr bwMode="auto">
              <a:xfrm>
                <a:off x="4005" y="1289"/>
                <a:ext cx="402" cy="1200"/>
                <a:chOff x="4005" y="1289"/>
                <a:chExt cx="402" cy="1200"/>
              </a:xfrm>
            </p:grpSpPr>
            <p:sp>
              <p:nvSpPr>
                <p:cNvPr id="41"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sz="1200" dirty="0"/>
                </a:p>
              </p:txBody>
            </p:sp>
            <p:sp>
              <p:nvSpPr>
                <p:cNvPr id="42"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43"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44"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40"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29"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30" name="Connecteur droit 2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1"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32"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33" name="Connecteur droit 32"/>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49" name="Rectangle 68"/>
          <p:cNvSpPr txBox="1">
            <a:spLocks noChangeArrowheads="1"/>
          </p:cNvSpPr>
          <p:nvPr/>
        </p:nvSpPr>
        <p:spPr>
          <a:xfrm>
            <a:off x="128613" y="142852"/>
            <a:ext cx="6343439"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9. Le chauffe-eau</a:t>
            </a:r>
            <a:r>
              <a:rPr kumimoji="0" lang="fr-FR" sz="2800" b="1" i="0" u="none" strike="noStrike" kern="1200" cap="none" spc="0" normalizeH="0" noProof="0" dirty="0" smtClean="0">
                <a:ln>
                  <a:noFill/>
                </a:ln>
                <a:solidFill>
                  <a:schemeClr val="bg1"/>
                </a:solidFill>
                <a:effectLst/>
                <a:uLnTx/>
                <a:uFillTx/>
                <a:latin typeface="+mj-lt"/>
                <a:ea typeface="+mj-ea"/>
                <a:cs typeface="+mj-cs"/>
              </a:rPr>
              <a:t> solaire individuel (CESI)</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55" name="ZoneTexte 54"/>
          <p:cNvSpPr txBox="1"/>
          <p:nvPr/>
        </p:nvSpPr>
        <p:spPr>
          <a:xfrm>
            <a:off x="821999" y="672132"/>
            <a:ext cx="5667834" cy="523220"/>
          </a:xfrm>
          <a:prstGeom prst="rect">
            <a:avLst/>
          </a:prstGeom>
          <a:noFill/>
        </p:spPr>
        <p:txBody>
          <a:bodyPr wrap="none" rtlCol="0">
            <a:spAutoFit/>
          </a:bodyPr>
          <a:lstStyle/>
          <a:p>
            <a:r>
              <a:rPr lang="fr-FR" sz="2800" b="1" dirty="0" smtClean="0">
                <a:solidFill>
                  <a:schemeClr val="accent1">
                    <a:lumMod val="50000"/>
                  </a:schemeClr>
                </a:solidFill>
              </a:rPr>
              <a:t>9.1. Le chauffe-eau solaire monobloc</a:t>
            </a:r>
            <a:endParaRPr lang="fr-FR" sz="2800" b="1" dirty="0">
              <a:solidFill>
                <a:schemeClr val="accent1">
                  <a:lumMod val="50000"/>
                </a:schemeClr>
              </a:solidFill>
            </a:endParaRPr>
          </a:p>
        </p:txBody>
      </p:sp>
      <p:pic>
        <p:nvPicPr>
          <p:cNvPr id="27651" name="Picture 3"/>
          <p:cNvPicPr>
            <a:picLocks noChangeAspect="1" noChangeArrowheads="1"/>
          </p:cNvPicPr>
          <p:nvPr/>
        </p:nvPicPr>
        <p:blipFill>
          <a:blip r:embed="rId4"/>
          <a:srcRect/>
          <a:stretch>
            <a:fillRect/>
          </a:stretch>
        </p:blipFill>
        <p:spPr bwMode="auto">
          <a:xfrm>
            <a:off x="4085112" y="3231447"/>
            <a:ext cx="4898197" cy="3243695"/>
          </a:xfrm>
          <a:prstGeom prst="rect">
            <a:avLst/>
          </a:prstGeom>
          <a:noFill/>
          <a:ln w="9525">
            <a:noFill/>
            <a:miter lim="800000"/>
            <a:headEnd/>
            <a:tailEnd/>
          </a:ln>
          <a:effectLst/>
        </p:spPr>
      </p:pic>
      <p:grpSp>
        <p:nvGrpSpPr>
          <p:cNvPr id="5" name="Groupe 50"/>
          <p:cNvGrpSpPr/>
          <p:nvPr/>
        </p:nvGrpSpPr>
        <p:grpSpPr>
          <a:xfrm>
            <a:off x="344375" y="1356157"/>
            <a:ext cx="2503829" cy="461665"/>
            <a:chOff x="344375" y="1356157"/>
            <a:chExt cx="2503829" cy="461665"/>
          </a:xfrm>
        </p:grpSpPr>
        <p:sp>
          <p:nvSpPr>
            <p:cNvPr id="24" name="Rectangle 23"/>
            <p:cNvSpPr/>
            <p:nvPr/>
          </p:nvSpPr>
          <p:spPr>
            <a:xfrm>
              <a:off x="704651" y="1356157"/>
              <a:ext cx="2143553" cy="461665"/>
            </a:xfrm>
            <a:prstGeom prst="rect">
              <a:avLst/>
            </a:prstGeom>
          </p:spPr>
          <p:txBody>
            <a:bodyPr wrap="square">
              <a:spAutoFit/>
            </a:bodyPr>
            <a:lstStyle/>
            <a:p>
              <a:r>
                <a:rPr lang="fr-FR" sz="2400" dirty="0" smtClean="0"/>
                <a:t>Le moins cher </a:t>
              </a:r>
              <a:endParaRPr lang="fr-FR" sz="2400" dirty="0"/>
            </a:p>
          </p:txBody>
        </p:sp>
        <p:pic>
          <p:nvPicPr>
            <p:cNvPr id="46" name="Picture 17"/>
            <p:cNvPicPr>
              <a:picLocks noChangeAspect="1" noChangeArrowheads="1"/>
            </p:cNvPicPr>
            <p:nvPr/>
          </p:nvPicPr>
          <p:blipFill>
            <a:blip r:embed="rId5" cstate="screen"/>
            <a:srcRect/>
            <a:stretch>
              <a:fillRect/>
            </a:stretch>
          </p:blipFill>
          <p:spPr bwMode="auto">
            <a:xfrm>
              <a:off x="344375" y="1465545"/>
              <a:ext cx="369887" cy="242888"/>
            </a:xfrm>
            <a:prstGeom prst="rect">
              <a:avLst/>
            </a:prstGeom>
            <a:noFill/>
            <a:ln w="9525">
              <a:noFill/>
              <a:round/>
              <a:headEnd/>
              <a:tailEnd/>
            </a:ln>
            <a:effectLst/>
          </p:spPr>
        </p:pic>
      </p:grpSp>
      <p:grpSp>
        <p:nvGrpSpPr>
          <p:cNvPr id="6" name="Groupe 51"/>
          <p:cNvGrpSpPr/>
          <p:nvPr/>
        </p:nvGrpSpPr>
        <p:grpSpPr>
          <a:xfrm>
            <a:off x="344375" y="1819296"/>
            <a:ext cx="3681381" cy="461665"/>
            <a:chOff x="344375" y="1819296"/>
            <a:chExt cx="3681381" cy="461665"/>
          </a:xfrm>
        </p:grpSpPr>
        <p:sp>
          <p:nvSpPr>
            <p:cNvPr id="45" name="Rectangle 44"/>
            <p:cNvSpPr/>
            <p:nvPr/>
          </p:nvSpPr>
          <p:spPr>
            <a:xfrm>
              <a:off x="704651" y="1819296"/>
              <a:ext cx="3321105" cy="461665"/>
            </a:xfrm>
            <a:prstGeom prst="rect">
              <a:avLst/>
            </a:prstGeom>
          </p:spPr>
          <p:txBody>
            <a:bodyPr wrap="square">
              <a:spAutoFit/>
            </a:bodyPr>
            <a:lstStyle/>
            <a:p>
              <a:r>
                <a:rPr lang="fr-FR" sz="2400" dirty="0" smtClean="0"/>
                <a:t>Installation très simple</a:t>
              </a:r>
              <a:endParaRPr lang="fr-FR" sz="2400" dirty="0"/>
            </a:p>
          </p:txBody>
        </p:sp>
        <p:pic>
          <p:nvPicPr>
            <p:cNvPr id="47" name="Picture 17"/>
            <p:cNvPicPr>
              <a:picLocks noChangeAspect="1" noChangeArrowheads="1"/>
            </p:cNvPicPr>
            <p:nvPr/>
          </p:nvPicPr>
          <p:blipFill>
            <a:blip r:embed="rId5" cstate="screen"/>
            <a:srcRect/>
            <a:stretch>
              <a:fillRect/>
            </a:stretch>
          </p:blipFill>
          <p:spPr bwMode="auto">
            <a:xfrm>
              <a:off x="344375" y="1928684"/>
              <a:ext cx="369887" cy="242888"/>
            </a:xfrm>
            <a:prstGeom prst="rect">
              <a:avLst/>
            </a:prstGeom>
            <a:noFill/>
            <a:ln w="9525">
              <a:noFill/>
              <a:round/>
              <a:headEnd/>
              <a:tailEnd/>
            </a:ln>
            <a:effectLst/>
          </p:spPr>
        </p:pic>
      </p:grpSp>
      <p:grpSp>
        <p:nvGrpSpPr>
          <p:cNvPr id="7" name="Groupe 52"/>
          <p:cNvGrpSpPr/>
          <p:nvPr/>
        </p:nvGrpSpPr>
        <p:grpSpPr>
          <a:xfrm>
            <a:off x="344375" y="2345768"/>
            <a:ext cx="6329547" cy="461665"/>
            <a:chOff x="344375" y="2345768"/>
            <a:chExt cx="6329547" cy="461665"/>
          </a:xfrm>
        </p:grpSpPr>
        <p:sp>
          <p:nvSpPr>
            <p:cNvPr id="25" name="Rectangle 24"/>
            <p:cNvSpPr/>
            <p:nvPr/>
          </p:nvSpPr>
          <p:spPr>
            <a:xfrm>
              <a:off x="704651" y="2345768"/>
              <a:ext cx="5969271" cy="461665"/>
            </a:xfrm>
            <a:prstGeom prst="rect">
              <a:avLst/>
            </a:prstGeom>
          </p:spPr>
          <p:txBody>
            <a:bodyPr wrap="square">
              <a:spAutoFit/>
            </a:bodyPr>
            <a:lstStyle/>
            <a:p>
              <a:r>
                <a:rPr lang="fr-FR" sz="2400" dirty="0" smtClean="0"/>
                <a:t>Pertes thermiques peuvent être importantes </a:t>
              </a:r>
              <a:endParaRPr lang="fr-FR" sz="2400" dirty="0"/>
            </a:p>
          </p:txBody>
        </p:sp>
        <p:pic>
          <p:nvPicPr>
            <p:cNvPr id="48" name="Picture 17"/>
            <p:cNvPicPr>
              <a:picLocks noChangeAspect="1" noChangeArrowheads="1"/>
            </p:cNvPicPr>
            <p:nvPr/>
          </p:nvPicPr>
          <p:blipFill>
            <a:blip r:embed="rId5" cstate="screen"/>
            <a:srcRect/>
            <a:stretch>
              <a:fillRect/>
            </a:stretch>
          </p:blipFill>
          <p:spPr bwMode="auto">
            <a:xfrm>
              <a:off x="344375" y="2455156"/>
              <a:ext cx="369887" cy="242888"/>
            </a:xfrm>
            <a:prstGeom prst="rect">
              <a:avLst/>
            </a:prstGeom>
            <a:noFill/>
            <a:ln w="9525">
              <a:noFill/>
              <a:round/>
              <a:headEnd/>
              <a:tailEnd/>
            </a:ln>
            <a:effectLst/>
          </p:spPr>
        </p:pic>
      </p:grpSp>
      <p:grpSp>
        <p:nvGrpSpPr>
          <p:cNvPr id="8" name="Groupe 53"/>
          <p:cNvGrpSpPr/>
          <p:nvPr/>
        </p:nvGrpSpPr>
        <p:grpSpPr>
          <a:xfrm>
            <a:off x="344375" y="2824739"/>
            <a:ext cx="6257076" cy="461665"/>
            <a:chOff x="344375" y="2824739"/>
            <a:chExt cx="6257076" cy="461665"/>
          </a:xfrm>
        </p:grpSpPr>
        <p:sp>
          <p:nvSpPr>
            <p:cNvPr id="26" name="Rectangle 25"/>
            <p:cNvSpPr/>
            <p:nvPr/>
          </p:nvSpPr>
          <p:spPr>
            <a:xfrm>
              <a:off x="704651" y="2824739"/>
              <a:ext cx="5896800" cy="461665"/>
            </a:xfrm>
            <a:prstGeom prst="rect">
              <a:avLst/>
            </a:prstGeom>
          </p:spPr>
          <p:txBody>
            <a:bodyPr wrap="square">
              <a:spAutoFit/>
            </a:bodyPr>
            <a:lstStyle/>
            <a:p>
              <a:r>
                <a:rPr lang="fr-FR" sz="2400" dirty="0" smtClean="0"/>
                <a:t>Intégration architecturale est plus difficile</a:t>
              </a:r>
              <a:endParaRPr lang="fr-FR" sz="2400" dirty="0"/>
            </a:p>
          </p:txBody>
        </p:sp>
        <p:pic>
          <p:nvPicPr>
            <p:cNvPr id="50" name="Picture 17"/>
            <p:cNvPicPr>
              <a:picLocks noChangeAspect="1" noChangeArrowheads="1"/>
            </p:cNvPicPr>
            <p:nvPr/>
          </p:nvPicPr>
          <p:blipFill>
            <a:blip r:embed="rId5" cstate="screen"/>
            <a:srcRect/>
            <a:stretch>
              <a:fillRect/>
            </a:stretch>
          </p:blipFill>
          <p:spPr bwMode="auto">
            <a:xfrm>
              <a:off x="344375" y="2934127"/>
              <a:ext cx="369887" cy="242888"/>
            </a:xfrm>
            <a:prstGeom prst="rect">
              <a:avLst/>
            </a:prstGeom>
            <a:noFill/>
            <a:ln w="9525">
              <a:noFill/>
              <a:round/>
              <a:headEnd/>
              <a:tailEnd/>
            </a:ln>
            <a:effectLst/>
          </p:spPr>
        </p:pic>
      </p:grpSp>
      <p:pic>
        <p:nvPicPr>
          <p:cNvPr id="56" name="Image 55" descr="chauffe-eau-solaire2"/>
          <p:cNvPicPr/>
          <p:nvPr/>
        </p:nvPicPr>
        <p:blipFill>
          <a:blip r:embed="rId6" cstate="screen"/>
          <a:srcRect/>
          <a:stretch>
            <a:fillRect/>
          </a:stretch>
        </p:blipFill>
        <p:spPr bwMode="auto">
          <a:xfrm>
            <a:off x="1079988" y="3711172"/>
            <a:ext cx="2423899" cy="223823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26"/>
          <p:cNvGrpSpPr/>
          <p:nvPr/>
        </p:nvGrpSpPr>
        <p:grpSpPr>
          <a:xfrm>
            <a:off x="10887" y="120650"/>
            <a:ext cx="9144000" cy="6737350"/>
            <a:chOff x="10887" y="120650"/>
            <a:chExt cx="9144000" cy="6737350"/>
          </a:xfrm>
        </p:grpSpPr>
        <p:grpSp>
          <p:nvGrpSpPr>
            <p:cNvPr id="3" name="Group 20"/>
            <p:cNvGrpSpPr>
              <a:grpSpLocks/>
            </p:cNvGrpSpPr>
            <p:nvPr/>
          </p:nvGrpSpPr>
          <p:grpSpPr bwMode="auto">
            <a:xfrm>
              <a:off x="3762374" y="533400"/>
              <a:ext cx="4772027" cy="5064126"/>
              <a:chOff x="2370" y="336"/>
              <a:chExt cx="3006" cy="3190"/>
            </a:xfrm>
          </p:grpSpPr>
          <p:sp>
            <p:nvSpPr>
              <p:cNvPr id="34"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35"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36"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37"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38"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4" name="Group 26"/>
              <p:cNvGrpSpPr>
                <a:grpSpLocks/>
              </p:cNvGrpSpPr>
              <p:nvPr/>
            </p:nvGrpSpPr>
            <p:grpSpPr bwMode="auto">
              <a:xfrm>
                <a:off x="4005" y="1289"/>
                <a:ext cx="402" cy="1200"/>
                <a:chOff x="4005" y="1289"/>
                <a:chExt cx="402" cy="1200"/>
              </a:xfrm>
            </p:grpSpPr>
            <p:sp>
              <p:nvSpPr>
                <p:cNvPr id="41"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sz="1200" dirty="0"/>
                </a:p>
              </p:txBody>
            </p:sp>
            <p:sp>
              <p:nvSpPr>
                <p:cNvPr id="42"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43"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44"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40"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29"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30" name="Connecteur droit 2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1"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32"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33" name="Connecteur droit 32"/>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49" name="Rectangle 68"/>
          <p:cNvSpPr txBox="1">
            <a:spLocks noChangeArrowheads="1"/>
          </p:cNvSpPr>
          <p:nvPr/>
        </p:nvSpPr>
        <p:spPr>
          <a:xfrm>
            <a:off x="128613" y="142852"/>
            <a:ext cx="6343439"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9. Le chauffe-eau</a:t>
            </a:r>
            <a:r>
              <a:rPr kumimoji="0" lang="fr-FR" sz="2800" b="1" i="0" u="none" strike="noStrike" kern="1200" cap="none" spc="0" normalizeH="0" noProof="0" dirty="0" smtClean="0">
                <a:ln>
                  <a:noFill/>
                </a:ln>
                <a:solidFill>
                  <a:schemeClr val="bg1"/>
                </a:solidFill>
                <a:effectLst/>
                <a:uLnTx/>
                <a:uFillTx/>
                <a:latin typeface="+mj-lt"/>
                <a:ea typeface="+mj-ea"/>
                <a:cs typeface="+mj-cs"/>
              </a:rPr>
              <a:t> solaire individuel (CESI)</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55" name="ZoneTexte 54"/>
          <p:cNvSpPr txBox="1"/>
          <p:nvPr/>
        </p:nvSpPr>
        <p:spPr>
          <a:xfrm>
            <a:off x="821999" y="672132"/>
            <a:ext cx="7039043" cy="523220"/>
          </a:xfrm>
          <a:prstGeom prst="rect">
            <a:avLst/>
          </a:prstGeom>
          <a:noFill/>
        </p:spPr>
        <p:txBody>
          <a:bodyPr wrap="none" rtlCol="0">
            <a:spAutoFit/>
          </a:bodyPr>
          <a:lstStyle/>
          <a:p>
            <a:r>
              <a:rPr lang="fr-FR" sz="2800" b="1" dirty="0" smtClean="0">
                <a:solidFill>
                  <a:schemeClr val="accent1">
                    <a:lumMod val="50000"/>
                  </a:schemeClr>
                </a:solidFill>
              </a:rPr>
              <a:t>9.2. Le chauffe-eau solaire à éléments séparés</a:t>
            </a:r>
            <a:endParaRPr lang="fr-FR" sz="2800" b="1" dirty="0">
              <a:solidFill>
                <a:schemeClr val="accent1">
                  <a:lumMod val="50000"/>
                </a:schemeClr>
              </a:solidFill>
            </a:endParaRPr>
          </a:p>
        </p:txBody>
      </p:sp>
      <p:pic>
        <p:nvPicPr>
          <p:cNvPr id="28675" name="Picture 3"/>
          <p:cNvPicPr>
            <a:picLocks noChangeAspect="1" noChangeArrowheads="1"/>
          </p:cNvPicPr>
          <p:nvPr/>
        </p:nvPicPr>
        <p:blipFill>
          <a:blip r:embed="rId4"/>
          <a:srcRect/>
          <a:stretch>
            <a:fillRect/>
          </a:stretch>
        </p:blipFill>
        <p:spPr bwMode="auto">
          <a:xfrm>
            <a:off x="6097158" y="1655369"/>
            <a:ext cx="2659780" cy="4567299"/>
          </a:xfrm>
          <a:prstGeom prst="rect">
            <a:avLst/>
          </a:prstGeom>
          <a:noFill/>
          <a:ln w="9525">
            <a:noFill/>
            <a:miter lim="800000"/>
            <a:headEnd/>
            <a:tailEnd/>
          </a:ln>
          <a:effectLst/>
        </p:spPr>
      </p:pic>
      <p:grpSp>
        <p:nvGrpSpPr>
          <p:cNvPr id="5" name="Groupe 47"/>
          <p:cNvGrpSpPr/>
          <p:nvPr/>
        </p:nvGrpSpPr>
        <p:grpSpPr>
          <a:xfrm>
            <a:off x="593746" y="1253283"/>
            <a:ext cx="4934206" cy="830997"/>
            <a:chOff x="118746" y="1253283"/>
            <a:chExt cx="4934206" cy="830997"/>
          </a:xfrm>
        </p:grpSpPr>
        <p:sp>
          <p:nvSpPr>
            <p:cNvPr id="26" name="Rectangle 25"/>
            <p:cNvSpPr/>
            <p:nvPr/>
          </p:nvSpPr>
          <p:spPr>
            <a:xfrm>
              <a:off x="480952" y="1253283"/>
              <a:ext cx="4572000" cy="830997"/>
            </a:xfrm>
            <a:prstGeom prst="rect">
              <a:avLst/>
            </a:prstGeom>
          </p:spPr>
          <p:txBody>
            <a:bodyPr>
              <a:spAutoFit/>
            </a:bodyPr>
            <a:lstStyle/>
            <a:p>
              <a:r>
                <a:rPr lang="fr-FR" sz="2400" dirty="0" smtClean="0">
                  <a:solidFill>
                    <a:srgbClr val="002060"/>
                  </a:solidFill>
                </a:rPr>
                <a:t>Type de chauffe-eau solaire "</a:t>
              </a:r>
              <a:r>
                <a:rPr lang="fr-FR" sz="2400" i="1" dirty="0" smtClean="0">
                  <a:solidFill>
                    <a:srgbClr val="002060"/>
                  </a:solidFill>
                </a:rPr>
                <a:t>à circulation forcée</a:t>
              </a:r>
              <a:r>
                <a:rPr lang="fr-FR" sz="2400" dirty="0" smtClean="0">
                  <a:solidFill>
                    <a:srgbClr val="002060"/>
                  </a:solidFill>
                </a:rPr>
                <a:t>" </a:t>
              </a:r>
              <a:endParaRPr lang="fr-FR" sz="2400" dirty="0">
                <a:solidFill>
                  <a:srgbClr val="002060"/>
                </a:solidFill>
              </a:endParaRPr>
            </a:p>
          </p:txBody>
        </p:sp>
        <p:pic>
          <p:nvPicPr>
            <p:cNvPr id="39" name="Picture 17"/>
            <p:cNvPicPr>
              <a:picLocks noChangeAspect="1" noChangeArrowheads="1"/>
            </p:cNvPicPr>
            <p:nvPr/>
          </p:nvPicPr>
          <p:blipFill>
            <a:blip r:embed="rId5" cstate="screen"/>
            <a:srcRect/>
            <a:stretch>
              <a:fillRect/>
            </a:stretch>
          </p:blipFill>
          <p:spPr bwMode="auto">
            <a:xfrm>
              <a:off x="118746" y="1370543"/>
              <a:ext cx="369887" cy="242888"/>
            </a:xfrm>
            <a:prstGeom prst="rect">
              <a:avLst/>
            </a:prstGeom>
            <a:noFill/>
            <a:ln w="9525">
              <a:noFill/>
              <a:round/>
              <a:headEnd/>
              <a:tailEnd/>
            </a:ln>
            <a:effectLst/>
          </p:spPr>
        </p:pic>
      </p:grpSp>
      <p:grpSp>
        <p:nvGrpSpPr>
          <p:cNvPr id="6" name="Groupe 49"/>
          <p:cNvGrpSpPr/>
          <p:nvPr/>
        </p:nvGrpSpPr>
        <p:grpSpPr>
          <a:xfrm>
            <a:off x="593746" y="2151804"/>
            <a:ext cx="4924945" cy="461665"/>
            <a:chOff x="152393" y="2151804"/>
            <a:chExt cx="4924945" cy="461665"/>
          </a:xfrm>
        </p:grpSpPr>
        <p:sp>
          <p:nvSpPr>
            <p:cNvPr id="24" name="Rectangle 23"/>
            <p:cNvSpPr/>
            <p:nvPr/>
          </p:nvSpPr>
          <p:spPr>
            <a:xfrm>
              <a:off x="480952" y="2151804"/>
              <a:ext cx="4596386" cy="461665"/>
            </a:xfrm>
            <a:prstGeom prst="rect">
              <a:avLst/>
            </a:prstGeom>
          </p:spPr>
          <p:txBody>
            <a:bodyPr wrap="none">
              <a:spAutoFit/>
            </a:bodyPr>
            <a:lstStyle/>
            <a:p>
              <a:r>
                <a:rPr lang="fr-FR" sz="2400" dirty="0" smtClean="0">
                  <a:solidFill>
                    <a:srgbClr val="002060"/>
                  </a:solidFill>
                </a:rPr>
                <a:t>Plus cher que le système précédent</a:t>
              </a:r>
              <a:endParaRPr lang="fr-FR" sz="2400" dirty="0">
                <a:solidFill>
                  <a:srgbClr val="002060"/>
                </a:solidFill>
              </a:endParaRPr>
            </a:p>
          </p:txBody>
        </p:sp>
        <p:pic>
          <p:nvPicPr>
            <p:cNvPr id="45" name="Picture 17"/>
            <p:cNvPicPr>
              <a:picLocks noChangeAspect="1" noChangeArrowheads="1"/>
            </p:cNvPicPr>
            <p:nvPr/>
          </p:nvPicPr>
          <p:blipFill>
            <a:blip r:embed="rId5" cstate="screen"/>
            <a:srcRect/>
            <a:stretch>
              <a:fillRect/>
            </a:stretch>
          </p:blipFill>
          <p:spPr bwMode="auto">
            <a:xfrm>
              <a:off x="152393" y="2261192"/>
              <a:ext cx="369887" cy="242888"/>
            </a:xfrm>
            <a:prstGeom prst="rect">
              <a:avLst/>
            </a:prstGeom>
            <a:noFill/>
            <a:ln w="9525">
              <a:noFill/>
              <a:round/>
              <a:headEnd/>
              <a:tailEnd/>
            </a:ln>
            <a:effectLst/>
          </p:spPr>
        </p:pic>
      </p:grpSp>
      <p:grpSp>
        <p:nvGrpSpPr>
          <p:cNvPr id="7" name="Groupe 50"/>
          <p:cNvGrpSpPr/>
          <p:nvPr/>
        </p:nvGrpSpPr>
        <p:grpSpPr>
          <a:xfrm>
            <a:off x="593746" y="2797077"/>
            <a:ext cx="4888683" cy="830997"/>
            <a:chOff x="164269" y="2797077"/>
            <a:chExt cx="4888683" cy="830997"/>
          </a:xfrm>
        </p:grpSpPr>
        <p:sp>
          <p:nvSpPr>
            <p:cNvPr id="27" name="Rectangle 26"/>
            <p:cNvSpPr/>
            <p:nvPr/>
          </p:nvSpPr>
          <p:spPr>
            <a:xfrm>
              <a:off x="480952" y="2797077"/>
              <a:ext cx="4572000" cy="830997"/>
            </a:xfrm>
            <a:prstGeom prst="rect">
              <a:avLst/>
            </a:prstGeom>
          </p:spPr>
          <p:txBody>
            <a:bodyPr>
              <a:spAutoFit/>
            </a:bodyPr>
            <a:lstStyle/>
            <a:p>
              <a:r>
                <a:rPr lang="fr-FR" sz="2400" dirty="0" smtClean="0">
                  <a:solidFill>
                    <a:srgbClr val="002060"/>
                  </a:solidFill>
                </a:rPr>
                <a:t>Le ballon peut être installé dans une cave ou éloigné des capteurs.</a:t>
              </a:r>
              <a:endParaRPr lang="fr-FR" sz="2400" dirty="0">
                <a:solidFill>
                  <a:srgbClr val="002060"/>
                </a:solidFill>
              </a:endParaRPr>
            </a:p>
          </p:txBody>
        </p:sp>
        <p:pic>
          <p:nvPicPr>
            <p:cNvPr id="46" name="Picture 17"/>
            <p:cNvPicPr>
              <a:picLocks noChangeAspect="1" noChangeArrowheads="1"/>
            </p:cNvPicPr>
            <p:nvPr/>
          </p:nvPicPr>
          <p:blipFill>
            <a:blip r:embed="rId5" cstate="screen"/>
            <a:srcRect/>
            <a:stretch>
              <a:fillRect/>
            </a:stretch>
          </p:blipFill>
          <p:spPr bwMode="auto">
            <a:xfrm>
              <a:off x="164269" y="2900481"/>
              <a:ext cx="369887" cy="242888"/>
            </a:xfrm>
            <a:prstGeom prst="rect">
              <a:avLst/>
            </a:prstGeom>
            <a:noFill/>
            <a:ln w="9525">
              <a:noFill/>
              <a:round/>
              <a:headEnd/>
              <a:tailEnd/>
            </a:ln>
            <a:effectLst/>
          </p:spPr>
        </p:pic>
      </p:grpSp>
      <p:grpSp>
        <p:nvGrpSpPr>
          <p:cNvPr id="8" name="Groupe 51"/>
          <p:cNvGrpSpPr/>
          <p:nvPr/>
        </p:nvGrpSpPr>
        <p:grpSpPr>
          <a:xfrm>
            <a:off x="593746" y="3711615"/>
            <a:ext cx="4876809" cy="1569660"/>
            <a:chOff x="176143" y="3711615"/>
            <a:chExt cx="4876809" cy="1569660"/>
          </a:xfrm>
        </p:grpSpPr>
        <p:sp>
          <p:nvSpPr>
            <p:cNvPr id="28" name="Rectangle 27"/>
            <p:cNvSpPr/>
            <p:nvPr/>
          </p:nvSpPr>
          <p:spPr>
            <a:xfrm>
              <a:off x="480952" y="3711615"/>
              <a:ext cx="4572000" cy="1569660"/>
            </a:xfrm>
            <a:prstGeom prst="rect">
              <a:avLst/>
            </a:prstGeom>
          </p:spPr>
          <p:txBody>
            <a:bodyPr>
              <a:spAutoFit/>
            </a:bodyPr>
            <a:lstStyle/>
            <a:p>
              <a:r>
                <a:rPr lang="fr-FR" sz="2400" dirty="0" smtClean="0">
                  <a:solidFill>
                    <a:srgbClr val="002060"/>
                  </a:solidFill>
                </a:rPr>
                <a:t>Il faut :</a:t>
              </a:r>
            </a:p>
            <a:p>
              <a:pPr>
                <a:buBlip>
                  <a:blip r:embed="rId6"/>
                </a:buBlip>
              </a:pPr>
              <a:r>
                <a:rPr lang="fr-FR" sz="2400" dirty="0" smtClean="0">
                  <a:solidFill>
                    <a:srgbClr val="002060"/>
                  </a:solidFill>
                </a:rPr>
                <a:t>	 Une pompe</a:t>
              </a:r>
            </a:p>
            <a:p>
              <a:pPr>
                <a:buBlip>
                  <a:blip r:embed="rId6"/>
                </a:buBlip>
              </a:pPr>
              <a:r>
                <a:rPr lang="fr-FR" sz="2400" dirty="0" smtClean="0">
                  <a:solidFill>
                    <a:srgbClr val="002060"/>
                  </a:solidFill>
                </a:rPr>
                <a:t>	Un système de régulation électronique</a:t>
              </a:r>
              <a:endParaRPr lang="fr-FR" sz="2400" dirty="0">
                <a:solidFill>
                  <a:srgbClr val="002060"/>
                </a:solidFill>
              </a:endParaRPr>
            </a:p>
          </p:txBody>
        </p:sp>
        <p:pic>
          <p:nvPicPr>
            <p:cNvPr id="47" name="Picture 17"/>
            <p:cNvPicPr>
              <a:picLocks noChangeAspect="1" noChangeArrowheads="1"/>
            </p:cNvPicPr>
            <p:nvPr/>
          </p:nvPicPr>
          <p:blipFill>
            <a:blip r:embed="rId5" cstate="screen"/>
            <a:srcRect/>
            <a:stretch>
              <a:fillRect/>
            </a:stretch>
          </p:blipFill>
          <p:spPr bwMode="auto">
            <a:xfrm>
              <a:off x="176143" y="3803006"/>
              <a:ext cx="369887" cy="242888"/>
            </a:xfrm>
            <a:prstGeom prst="rect">
              <a:avLst/>
            </a:prstGeom>
            <a:noFill/>
            <a:ln w="9525">
              <a:noFill/>
              <a:round/>
              <a:headEnd/>
              <a:tailEnd/>
            </a:ln>
            <a:effec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26"/>
          <p:cNvGrpSpPr/>
          <p:nvPr/>
        </p:nvGrpSpPr>
        <p:grpSpPr>
          <a:xfrm>
            <a:off x="10887" y="120650"/>
            <a:ext cx="9144000" cy="6737350"/>
            <a:chOff x="10887" y="120650"/>
            <a:chExt cx="9144000" cy="6737350"/>
          </a:xfrm>
        </p:grpSpPr>
        <p:grpSp>
          <p:nvGrpSpPr>
            <p:cNvPr id="3" name="Group 20"/>
            <p:cNvGrpSpPr>
              <a:grpSpLocks/>
            </p:cNvGrpSpPr>
            <p:nvPr/>
          </p:nvGrpSpPr>
          <p:grpSpPr bwMode="auto">
            <a:xfrm>
              <a:off x="3762374" y="533400"/>
              <a:ext cx="4772027" cy="5064126"/>
              <a:chOff x="2370" y="336"/>
              <a:chExt cx="3006" cy="3190"/>
            </a:xfrm>
          </p:grpSpPr>
          <p:sp>
            <p:nvSpPr>
              <p:cNvPr id="34"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35"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36"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37"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38"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4" name="Group 26"/>
              <p:cNvGrpSpPr>
                <a:grpSpLocks/>
              </p:cNvGrpSpPr>
              <p:nvPr/>
            </p:nvGrpSpPr>
            <p:grpSpPr bwMode="auto">
              <a:xfrm>
                <a:off x="4005" y="1289"/>
                <a:ext cx="402" cy="1200"/>
                <a:chOff x="4005" y="1289"/>
                <a:chExt cx="402" cy="1200"/>
              </a:xfrm>
            </p:grpSpPr>
            <p:sp>
              <p:nvSpPr>
                <p:cNvPr id="41"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sz="1200" dirty="0"/>
                </a:p>
              </p:txBody>
            </p:sp>
            <p:sp>
              <p:nvSpPr>
                <p:cNvPr id="42"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43"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44"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40"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29"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30" name="Connecteur droit 2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1"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32"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33" name="Connecteur droit 32"/>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49" name="Rectangle 68"/>
          <p:cNvSpPr txBox="1">
            <a:spLocks noChangeArrowheads="1"/>
          </p:cNvSpPr>
          <p:nvPr/>
        </p:nvSpPr>
        <p:spPr>
          <a:xfrm>
            <a:off x="128613" y="142852"/>
            <a:ext cx="6343439"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9. Le chauffe-eau</a:t>
            </a:r>
            <a:r>
              <a:rPr kumimoji="0" lang="fr-FR" sz="2800" b="1" i="0" u="none" strike="noStrike" kern="1200" cap="none" spc="0" normalizeH="0" noProof="0" dirty="0" smtClean="0">
                <a:ln>
                  <a:noFill/>
                </a:ln>
                <a:solidFill>
                  <a:schemeClr val="bg1"/>
                </a:solidFill>
                <a:effectLst/>
                <a:uLnTx/>
                <a:uFillTx/>
                <a:latin typeface="+mj-lt"/>
                <a:ea typeface="+mj-ea"/>
                <a:cs typeface="+mj-cs"/>
              </a:rPr>
              <a:t> solaire individuel (CESI)</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55" name="ZoneTexte 54"/>
          <p:cNvSpPr txBox="1"/>
          <p:nvPr/>
        </p:nvSpPr>
        <p:spPr>
          <a:xfrm>
            <a:off x="821999" y="672132"/>
            <a:ext cx="7039043" cy="523220"/>
          </a:xfrm>
          <a:prstGeom prst="rect">
            <a:avLst/>
          </a:prstGeom>
          <a:noFill/>
        </p:spPr>
        <p:txBody>
          <a:bodyPr wrap="none" rtlCol="0">
            <a:spAutoFit/>
          </a:bodyPr>
          <a:lstStyle/>
          <a:p>
            <a:r>
              <a:rPr lang="fr-FR" sz="2800" b="1" dirty="0" smtClean="0">
                <a:solidFill>
                  <a:schemeClr val="accent1">
                    <a:lumMod val="50000"/>
                  </a:schemeClr>
                </a:solidFill>
              </a:rPr>
              <a:t>9.2. Le chauffe-eau solaire à éléments séparés</a:t>
            </a:r>
            <a:endParaRPr lang="fr-FR" sz="2800" b="1" dirty="0">
              <a:solidFill>
                <a:schemeClr val="accent1">
                  <a:lumMod val="50000"/>
                </a:schemeClr>
              </a:solidFill>
            </a:endParaRPr>
          </a:p>
        </p:txBody>
      </p:sp>
      <p:pic>
        <p:nvPicPr>
          <p:cNvPr id="24" name="Image 23"/>
          <p:cNvPicPr/>
          <p:nvPr/>
        </p:nvPicPr>
        <p:blipFill>
          <a:blip r:embed="rId4"/>
          <a:srcRect/>
          <a:stretch>
            <a:fillRect/>
          </a:stretch>
        </p:blipFill>
        <p:spPr bwMode="auto">
          <a:xfrm>
            <a:off x="1448366" y="1068778"/>
            <a:ext cx="5678955" cy="53626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26"/>
          <p:cNvGrpSpPr/>
          <p:nvPr/>
        </p:nvGrpSpPr>
        <p:grpSpPr>
          <a:xfrm>
            <a:off x="10887" y="120650"/>
            <a:ext cx="9144000" cy="6737350"/>
            <a:chOff x="10887" y="120650"/>
            <a:chExt cx="9144000" cy="6737350"/>
          </a:xfrm>
        </p:grpSpPr>
        <p:grpSp>
          <p:nvGrpSpPr>
            <p:cNvPr id="3" name="Group 20"/>
            <p:cNvGrpSpPr>
              <a:grpSpLocks/>
            </p:cNvGrpSpPr>
            <p:nvPr/>
          </p:nvGrpSpPr>
          <p:grpSpPr bwMode="auto">
            <a:xfrm>
              <a:off x="3762374" y="533400"/>
              <a:ext cx="4772027" cy="5064126"/>
              <a:chOff x="2370" y="336"/>
              <a:chExt cx="3006" cy="3190"/>
            </a:xfrm>
          </p:grpSpPr>
          <p:sp>
            <p:nvSpPr>
              <p:cNvPr id="34"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35"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36"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37"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38"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4" name="Group 26"/>
              <p:cNvGrpSpPr>
                <a:grpSpLocks/>
              </p:cNvGrpSpPr>
              <p:nvPr/>
            </p:nvGrpSpPr>
            <p:grpSpPr bwMode="auto">
              <a:xfrm>
                <a:off x="4005" y="1289"/>
                <a:ext cx="402" cy="1200"/>
                <a:chOff x="4005" y="1289"/>
                <a:chExt cx="402" cy="1200"/>
              </a:xfrm>
            </p:grpSpPr>
            <p:sp>
              <p:nvSpPr>
                <p:cNvPr id="41"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sz="1200" dirty="0"/>
                </a:p>
              </p:txBody>
            </p:sp>
            <p:sp>
              <p:nvSpPr>
                <p:cNvPr id="42"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43"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44"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40"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29"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30" name="Connecteur droit 2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1"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32"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33" name="Connecteur droit 32"/>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49" name="Rectangle 68"/>
          <p:cNvSpPr txBox="1">
            <a:spLocks noChangeArrowheads="1"/>
          </p:cNvSpPr>
          <p:nvPr/>
        </p:nvSpPr>
        <p:spPr>
          <a:xfrm>
            <a:off x="128613" y="142852"/>
            <a:ext cx="6343439"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9. Le chauffe-eau</a:t>
            </a:r>
            <a:r>
              <a:rPr kumimoji="0" lang="fr-FR" sz="2800" b="1" i="0" u="none" strike="noStrike" kern="1200" cap="none" spc="0" normalizeH="0" noProof="0" dirty="0" smtClean="0">
                <a:ln>
                  <a:noFill/>
                </a:ln>
                <a:solidFill>
                  <a:schemeClr val="bg1"/>
                </a:solidFill>
                <a:effectLst/>
                <a:uLnTx/>
                <a:uFillTx/>
                <a:latin typeface="+mj-lt"/>
                <a:ea typeface="+mj-ea"/>
                <a:cs typeface="+mj-cs"/>
              </a:rPr>
              <a:t> solaire individuel (CESI)</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55" name="ZoneTexte 54"/>
          <p:cNvSpPr txBox="1"/>
          <p:nvPr/>
        </p:nvSpPr>
        <p:spPr>
          <a:xfrm>
            <a:off x="821999" y="672132"/>
            <a:ext cx="5966185" cy="523220"/>
          </a:xfrm>
          <a:prstGeom prst="rect">
            <a:avLst/>
          </a:prstGeom>
          <a:noFill/>
        </p:spPr>
        <p:txBody>
          <a:bodyPr wrap="none" rtlCol="0">
            <a:spAutoFit/>
          </a:bodyPr>
          <a:lstStyle/>
          <a:p>
            <a:r>
              <a:rPr lang="fr-FR" sz="2800" b="1" dirty="0" smtClean="0">
                <a:solidFill>
                  <a:schemeClr val="accent1">
                    <a:lumMod val="50000"/>
                  </a:schemeClr>
                </a:solidFill>
              </a:rPr>
              <a:t>9.3. Dimensionnement de l’installation</a:t>
            </a:r>
            <a:endParaRPr lang="fr-FR" sz="2800" b="1" dirty="0">
              <a:solidFill>
                <a:schemeClr val="accent1">
                  <a:lumMod val="50000"/>
                </a:schemeClr>
              </a:solidFill>
            </a:endParaRPr>
          </a:p>
        </p:txBody>
      </p:sp>
      <p:pic>
        <p:nvPicPr>
          <p:cNvPr id="29705" name="Picture 9"/>
          <p:cNvPicPr>
            <a:picLocks noChangeAspect="1" noChangeArrowheads="1"/>
          </p:cNvPicPr>
          <p:nvPr/>
        </p:nvPicPr>
        <p:blipFill>
          <a:blip r:embed="rId4"/>
          <a:srcRect/>
          <a:stretch>
            <a:fillRect/>
          </a:stretch>
        </p:blipFill>
        <p:spPr bwMode="auto">
          <a:xfrm>
            <a:off x="133352" y="1160063"/>
            <a:ext cx="5068038" cy="2723273"/>
          </a:xfrm>
          <a:prstGeom prst="rect">
            <a:avLst/>
          </a:prstGeom>
          <a:noFill/>
          <a:ln w="9525">
            <a:noFill/>
            <a:miter lim="800000"/>
            <a:headEnd/>
            <a:tailEnd/>
          </a:ln>
          <a:effectLst/>
        </p:spPr>
      </p:pic>
      <p:graphicFrame>
        <p:nvGraphicFramePr>
          <p:cNvPr id="47" name="Tableau 46"/>
          <p:cNvGraphicFramePr>
            <a:graphicFrameLocks noGrp="1"/>
          </p:cNvGraphicFramePr>
          <p:nvPr/>
        </p:nvGraphicFramePr>
        <p:xfrm>
          <a:off x="2695625" y="3791742"/>
          <a:ext cx="6203495" cy="2395662"/>
        </p:xfrm>
        <a:graphic>
          <a:graphicData uri="http://schemas.openxmlformats.org/drawingml/2006/table">
            <a:tbl>
              <a:tblPr>
                <a:tableStyleId>{125E5076-3810-47DD-B79F-674D7AD40C01}</a:tableStyleId>
              </a:tblPr>
              <a:tblGrid>
                <a:gridCol w="1240699"/>
                <a:gridCol w="1240699"/>
                <a:gridCol w="1240699"/>
                <a:gridCol w="1240699"/>
                <a:gridCol w="1240699"/>
              </a:tblGrid>
              <a:tr h="628980">
                <a:tc>
                  <a:txBody>
                    <a:bodyPr/>
                    <a:lstStyle/>
                    <a:p>
                      <a:pPr algn="ctr"/>
                      <a:r>
                        <a:rPr lang="fr-FR" sz="1500" b="1" dirty="0"/>
                        <a:t>Nombre d'occupants </a:t>
                      </a:r>
                    </a:p>
                  </a:txBody>
                  <a:tcPr marL="78154" marR="78154" marT="39077" marB="39077" anchor="ctr"/>
                </a:tc>
                <a:tc>
                  <a:txBody>
                    <a:bodyPr/>
                    <a:lstStyle/>
                    <a:p>
                      <a:pPr algn="ctr"/>
                      <a:r>
                        <a:rPr lang="fr-FR" sz="1500" dirty="0"/>
                        <a:t>1 ou 2</a:t>
                      </a:r>
                    </a:p>
                  </a:txBody>
                  <a:tcPr marL="78154" marR="78154" marT="39077" marB="39077" anchor="ctr"/>
                </a:tc>
                <a:tc>
                  <a:txBody>
                    <a:bodyPr/>
                    <a:lstStyle/>
                    <a:p>
                      <a:pPr algn="ctr"/>
                      <a:r>
                        <a:rPr lang="fr-FR" sz="1500"/>
                        <a:t>3 ou 4</a:t>
                      </a:r>
                    </a:p>
                  </a:txBody>
                  <a:tcPr marL="78154" marR="78154" marT="39077" marB="39077" anchor="ctr"/>
                </a:tc>
                <a:tc>
                  <a:txBody>
                    <a:bodyPr/>
                    <a:lstStyle/>
                    <a:p>
                      <a:pPr algn="ctr"/>
                      <a:r>
                        <a:rPr lang="fr-FR" sz="1500"/>
                        <a:t>5 ou 6</a:t>
                      </a:r>
                    </a:p>
                  </a:txBody>
                  <a:tcPr marL="78154" marR="78154" marT="39077" marB="39077" anchor="ctr"/>
                </a:tc>
                <a:tc>
                  <a:txBody>
                    <a:bodyPr/>
                    <a:lstStyle/>
                    <a:p>
                      <a:pPr algn="ctr"/>
                      <a:r>
                        <a:rPr lang="fr-FR" sz="1500"/>
                        <a:t>7 ou 8</a:t>
                      </a:r>
                    </a:p>
                  </a:txBody>
                  <a:tcPr marL="78154" marR="78154" marT="39077" marB="39077" anchor="ctr"/>
                </a:tc>
              </a:tr>
              <a:tr h="919278">
                <a:tc>
                  <a:txBody>
                    <a:bodyPr/>
                    <a:lstStyle/>
                    <a:p>
                      <a:pPr algn="ctr"/>
                      <a:r>
                        <a:rPr lang="fr-FR" sz="1500" b="1" dirty="0"/>
                        <a:t>Volume du ballon solaire¹ (en litre)</a:t>
                      </a:r>
                    </a:p>
                  </a:txBody>
                  <a:tcPr marL="78154" marR="78154" marT="39077" marB="39077" anchor="ctr"/>
                </a:tc>
                <a:tc>
                  <a:txBody>
                    <a:bodyPr/>
                    <a:lstStyle/>
                    <a:p>
                      <a:pPr algn="ctr"/>
                      <a:r>
                        <a:rPr lang="fr-FR" sz="1500"/>
                        <a:t>100 </a:t>
                      </a:r>
                      <a:br>
                        <a:rPr lang="fr-FR" sz="1500"/>
                      </a:br>
                      <a:r>
                        <a:rPr lang="fr-FR" sz="1500"/>
                        <a:t>à </a:t>
                      </a:r>
                      <a:br>
                        <a:rPr lang="fr-FR" sz="1500"/>
                      </a:br>
                      <a:r>
                        <a:rPr lang="fr-FR" sz="1500"/>
                        <a:t>150 </a:t>
                      </a:r>
                    </a:p>
                  </a:txBody>
                  <a:tcPr marL="78154" marR="78154" marT="39077" marB="39077" anchor="ctr"/>
                </a:tc>
                <a:tc>
                  <a:txBody>
                    <a:bodyPr/>
                    <a:lstStyle/>
                    <a:p>
                      <a:pPr algn="ctr"/>
                      <a:r>
                        <a:rPr lang="fr-FR" sz="1500" dirty="0"/>
                        <a:t>100 </a:t>
                      </a:r>
                      <a:br>
                        <a:rPr lang="fr-FR" sz="1500" dirty="0"/>
                      </a:br>
                      <a:r>
                        <a:rPr lang="fr-FR" sz="1500" dirty="0"/>
                        <a:t>à </a:t>
                      </a:r>
                      <a:br>
                        <a:rPr lang="fr-FR" sz="1500" dirty="0"/>
                      </a:br>
                      <a:r>
                        <a:rPr lang="fr-FR" sz="1500" dirty="0"/>
                        <a:t>250</a:t>
                      </a:r>
                    </a:p>
                  </a:txBody>
                  <a:tcPr marL="78154" marR="78154" marT="39077" marB="39077" anchor="ctr"/>
                </a:tc>
                <a:tc>
                  <a:txBody>
                    <a:bodyPr/>
                    <a:lstStyle/>
                    <a:p>
                      <a:pPr algn="ctr"/>
                      <a:r>
                        <a:rPr lang="fr-FR" sz="1500"/>
                        <a:t>250 </a:t>
                      </a:r>
                      <a:br>
                        <a:rPr lang="fr-FR" sz="1500"/>
                      </a:br>
                      <a:r>
                        <a:rPr lang="fr-FR" sz="1500"/>
                        <a:t>à </a:t>
                      </a:r>
                      <a:br>
                        <a:rPr lang="fr-FR" sz="1500"/>
                      </a:br>
                      <a:r>
                        <a:rPr lang="fr-FR" sz="1500"/>
                        <a:t>350 </a:t>
                      </a:r>
                    </a:p>
                  </a:txBody>
                  <a:tcPr marL="78154" marR="78154" marT="39077" marB="39077" anchor="ctr"/>
                </a:tc>
                <a:tc>
                  <a:txBody>
                    <a:bodyPr/>
                    <a:lstStyle/>
                    <a:p>
                      <a:pPr algn="ctr"/>
                      <a:r>
                        <a:rPr lang="fr-FR" sz="1500" dirty="0"/>
                        <a:t>350 </a:t>
                      </a:r>
                      <a:br>
                        <a:rPr lang="fr-FR" sz="1500" dirty="0"/>
                      </a:br>
                      <a:r>
                        <a:rPr lang="fr-FR" sz="1500" dirty="0"/>
                        <a:t>à </a:t>
                      </a:r>
                      <a:br>
                        <a:rPr lang="fr-FR" sz="1500" dirty="0"/>
                      </a:br>
                      <a:r>
                        <a:rPr lang="fr-FR" sz="1500" dirty="0"/>
                        <a:t>500</a:t>
                      </a:r>
                    </a:p>
                  </a:txBody>
                  <a:tcPr marL="78154" marR="78154" marT="39077" marB="39077" anchor="ctr"/>
                </a:tc>
              </a:tr>
              <a:tr h="774128">
                <a:tc>
                  <a:txBody>
                    <a:bodyPr/>
                    <a:lstStyle/>
                    <a:p>
                      <a:pPr algn="ctr"/>
                      <a:r>
                        <a:rPr lang="fr-FR" sz="1500" b="1" dirty="0"/>
                        <a:t>Volume total du ballon² (en litre)</a:t>
                      </a:r>
                    </a:p>
                  </a:txBody>
                  <a:tcPr marL="78154" marR="78154" marT="39077" marB="39077" anchor="ctr"/>
                </a:tc>
                <a:tc>
                  <a:txBody>
                    <a:bodyPr/>
                    <a:lstStyle/>
                    <a:p>
                      <a:pPr algn="ctr"/>
                      <a:r>
                        <a:rPr lang="fr-FR" sz="1500" dirty="0"/>
                        <a:t>100 </a:t>
                      </a:r>
                      <a:br>
                        <a:rPr lang="fr-FR" sz="1500" dirty="0"/>
                      </a:br>
                      <a:r>
                        <a:rPr lang="fr-FR" sz="1500" dirty="0"/>
                        <a:t>à </a:t>
                      </a:r>
                      <a:br>
                        <a:rPr lang="fr-FR" sz="1500" dirty="0"/>
                      </a:br>
                      <a:r>
                        <a:rPr lang="fr-FR" sz="1500" dirty="0"/>
                        <a:t>250 </a:t>
                      </a:r>
                    </a:p>
                  </a:txBody>
                  <a:tcPr marL="78154" marR="78154" marT="39077" marB="39077" anchor="ctr"/>
                </a:tc>
                <a:tc>
                  <a:txBody>
                    <a:bodyPr/>
                    <a:lstStyle/>
                    <a:p>
                      <a:pPr algn="ctr"/>
                      <a:r>
                        <a:rPr lang="fr-FR" sz="1500" dirty="0"/>
                        <a:t>250 </a:t>
                      </a:r>
                      <a:br>
                        <a:rPr lang="fr-FR" sz="1500" dirty="0"/>
                      </a:br>
                      <a:r>
                        <a:rPr lang="fr-FR" sz="1500" dirty="0"/>
                        <a:t>à </a:t>
                      </a:r>
                      <a:br>
                        <a:rPr lang="fr-FR" sz="1500" dirty="0"/>
                      </a:br>
                      <a:r>
                        <a:rPr lang="fr-FR" sz="1500" dirty="0"/>
                        <a:t>400 </a:t>
                      </a:r>
                    </a:p>
                  </a:txBody>
                  <a:tcPr marL="78154" marR="78154" marT="39077" marB="39077" anchor="ctr"/>
                </a:tc>
                <a:tc>
                  <a:txBody>
                    <a:bodyPr/>
                    <a:lstStyle/>
                    <a:p>
                      <a:pPr algn="ctr"/>
                      <a:r>
                        <a:rPr lang="fr-FR" sz="1500" dirty="0"/>
                        <a:t>400 </a:t>
                      </a:r>
                      <a:br>
                        <a:rPr lang="fr-FR" sz="1500" dirty="0"/>
                      </a:br>
                      <a:r>
                        <a:rPr lang="fr-FR" sz="1500" dirty="0"/>
                        <a:t>à </a:t>
                      </a:r>
                      <a:br>
                        <a:rPr lang="fr-FR" sz="1500" dirty="0"/>
                      </a:br>
                      <a:r>
                        <a:rPr lang="fr-FR" sz="1500" dirty="0"/>
                        <a:t>550 </a:t>
                      </a:r>
                    </a:p>
                  </a:txBody>
                  <a:tcPr marL="78154" marR="78154" marT="39077" marB="39077" anchor="ctr"/>
                </a:tc>
                <a:tc>
                  <a:txBody>
                    <a:bodyPr/>
                    <a:lstStyle/>
                    <a:p>
                      <a:pPr algn="ctr"/>
                      <a:r>
                        <a:rPr lang="fr-FR" sz="1500" dirty="0"/>
                        <a:t>550 </a:t>
                      </a:r>
                      <a:br>
                        <a:rPr lang="fr-FR" sz="1500" dirty="0"/>
                      </a:br>
                      <a:r>
                        <a:rPr lang="fr-FR" sz="1500" dirty="0"/>
                        <a:t>à </a:t>
                      </a:r>
                      <a:br>
                        <a:rPr lang="fr-FR" sz="1500" dirty="0"/>
                      </a:br>
                      <a:r>
                        <a:rPr lang="fr-FR" sz="1500" dirty="0"/>
                        <a:t>650 </a:t>
                      </a:r>
                    </a:p>
                  </a:txBody>
                  <a:tcPr marL="78154" marR="78154" marT="39077" marB="39077" anchor="ctr"/>
                </a:tc>
              </a:tr>
            </a:tbl>
          </a:graphicData>
        </a:graphic>
      </p:graphicFrame>
      <p:sp>
        <p:nvSpPr>
          <p:cNvPr id="29707" name="Rectangle 11"/>
          <p:cNvSpPr>
            <a:spLocks noChangeArrowheads="1"/>
          </p:cNvSpPr>
          <p:nvPr/>
        </p:nvSpPr>
        <p:spPr bwMode="auto">
          <a:xfrm>
            <a:off x="5046949" y="6103916"/>
            <a:ext cx="5047014"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smtClean="0">
                <a:ln>
                  <a:noFill/>
                </a:ln>
                <a:solidFill>
                  <a:schemeClr val="tx1"/>
                </a:solidFill>
                <a:effectLst/>
                <a:latin typeface="Cambria" pitchFamily="18" charset="0"/>
                <a:ea typeface="Times New Roman" pitchFamily="18" charset="0"/>
              </a:rPr>
              <a:t>1 : pour un chauffe-eau solaire sans appoint </a:t>
            </a:r>
            <a:endParaRPr kumimoji="0" lang="fr-FR" sz="1100" b="0" i="0" u="none" strike="noStrike" cap="none" normalizeH="0" baseline="0" dirty="0" smtClean="0">
              <a:ln>
                <a:noFill/>
              </a:ln>
              <a:solidFill>
                <a:schemeClr val="tx1"/>
              </a:solidFill>
              <a:effectLst/>
              <a:latin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dirty="0" smtClean="0">
                <a:ln>
                  <a:noFill/>
                </a:ln>
                <a:solidFill>
                  <a:schemeClr val="tx1"/>
                </a:solidFill>
                <a:effectLst/>
                <a:latin typeface="Cambria" pitchFamily="18" charset="0"/>
                <a:ea typeface="Times New Roman" pitchFamily="18" charset="0"/>
              </a:rPr>
              <a:t>2 : pour un chauffe-eau solaire avec appoint.</a:t>
            </a:r>
            <a:endParaRPr kumimoji="0" lang="fr-FR" sz="32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26"/>
          <p:cNvGrpSpPr/>
          <p:nvPr/>
        </p:nvGrpSpPr>
        <p:grpSpPr>
          <a:xfrm>
            <a:off x="10887" y="120650"/>
            <a:ext cx="9144000" cy="6737350"/>
            <a:chOff x="10887" y="120650"/>
            <a:chExt cx="9144000" cy="6737350"/>
          </a:xfrm>
        </p:grpSpPr>
        <p:grpSp>
          <p:nvGrpSpPr>
            <p:cNvPr id="3" name="Group 20"/>
            <p:cNvGrpSpPr>
              <a:grpSpLocks/>
            </p:cNvGrpSpPr>
            <p:nvPr/>
          </p:nvGrpSpPr>
          <p:grpSpPr bwMode="auto">
            <a:xfrm>
              <a:off x="3762374" y="533400"/>
              <a:ext cx="4772027" cy="5064126"/>
              <a:chOff x="2370" y="336"/>
              <a:chExt cx="3006" cy="3190"/>
            </a:xfrm>
          </p:grpSpPr>
          <p:sp>
            <p:nvSpPr>
              <p:cNvPr id="34"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35"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36"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37"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38"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4" name="Group 26"/>
              <p:cNvGrpSpPr>
                <a:grpSpLocks/>
              </p:cNvGrpSpPr>
              <p:nvPr/>
            </p:nvGrpSpPr>
            <p:grpSpPr bwMode="auto">
              <a:xfrm>
                <a:off x="4005" y="1289"/>
                <a:ext cx="402" cy="1200"/>
                <a:chOff x="4005" y="1289"/>
                <a:chExt cx="402" cy="1200"/>
              </a:xfrm>
            </p:grpSpPr>
            <p:sp>
              <p:nvSpPr>
                <p:cNvPr id="41"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sz="1200" dirty="0"/>
                </a:p>
              </p:txBody>
            </p:sp>
            <p:sp>
              <p:nvSpPr>
                <p:cNvPr id="42"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43"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44"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40"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29"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30" name="Connecteur droit 2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1"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32"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33" name="Connecteur droit 32"/>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49" name="Rectangle 68"/>
          <p:cNvSpPr txBox="1">
            <a:spLocks noChangeArrowheads="1"/>
          </p:cNvSpPr>
          <p:nvPr/>
        </p:nvSpPr>
        <p:spPr>
          <a:xfrm>
            <a:off x="128613" y="142852"/>
            <a:ext cx="4859023"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10. Systèmes solaires combinés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pic>
        <p:nvPicPr>
          <p:cNvPr id="23" name="Image 22"/>
          <p:cNvPicPr/>
          <p:nvPr/>
        </p:nvPicPr>
        <p:blipFill>
          <a:blip r:embed="rId4"/>
          <a:srcRect/>
          <a:stretch>
            <a:fillRect/>
          </a:stretch>
        </p:blipFill>
        <p:spPr bwMode="auto">
          <a:xfrm>
            <a:off x="4310729" y="819397"/>
            <a:ext cx="4611475" cy="5721735"/>
          </a:xfrm>
          <a:prstGeom prst="rect">
            <a:avLst/>
          </a:prstGeom>
          <a:noFill/>
          <a:ln w="9525">
            <a:noFill/>
            <a:miter lim="800000"/>
            <a:headEnd/>
            <a:tailEnd/>
          </a:ln>
        </p:spPr>
      </p:pic>
      <p:sp>
        <p:nvSpPr>
          <p:cNvPr id="55" name="ZoneTexte 54"/>
          <p:cNvSpPr txBox="1"/>
          <p:nvPr/>
        </p:nvSpPr>
        <p:spPr>
          <a:xfrm>
            <a:off x="821999" y="672132"/>
            <a:ext cx="5221238" cy="523220"/>
          </a:xfrm>
          <a:prstGeom prst="rect">
            <a:avLst/>
          </a:prstGeom>
          <a:noFill/>
        </p:spPr>
        <p:txBody>
          <a:bodyPr wrap="none" rtlCol="0">
            <a:spAutoFit/>
          </a:bodyPr>
          <a:lstStyle/>
          <a:p>
            <a:r>
              <a:rPr lang="fr-FR" sz="2800" b="1" dirty="0" smtClean="0">
                <a:solidFill>
                  <a:schemeClr val="accent1">
                    <a:lumMod val="50000"/>
                  </a:schemeClr>
                </a:solidFill>
              </a:rPr>
              <a:t>10.1. Plancher solaire direct (PSD)</a:t>
            </a:r>
            <a:endParaRPr lang="fr-FR" sz="2800" b="1" dirty="0">
              <a:solidFill>
                <a:schemeClr val="accent1">
                  <a:lumMod val="50000"/>
                </a:schemeClr>
              </a:solidFill>
            </a:endParaRPr>
          </a:p>
        </p:txBody>
      </p:sp>
      <p:grpSp>
        <p:nvGrpSpPr>
          <p:cNvPr id="5" name="Groupe 45"/>
          <p:cNvGrpSpPr/>
          <p:nvPr/>
        </p:nvGrpSpPr>
        <p:grpSpPr>
          <a:xfrm>
            <a:off x="178125" y="1447293"/>
            <a:ext cx="4828747" cy="646331"/>
            <a:chOff x="178125" y="1447293"/>
            <a:chExt cx="4828747" cy="646331"/>
          </a:xfrm>
        </p:grpSpPr>
        <p:sp>
          <p:nvSpPr>
            <p:cNvPr id="26" name="Rectangle 25"/>
            <p:cNvSpPr/>
            <p:nvPr/>
          </p:nvSpPr>
          <p:spPr>
            <a:xfrm>
              <a:off x="540320" y="1447293"/>
              <a:ext cx="4466552" cy="646331"/>
            </a:xfrm>
            <a:prstGeom prst="rect">
              <a:avLst/>
            </a:prstGeom>
          </p:spPr>
          <p:txBody>
            <a:bodyPr wrap="square">
              <a:spAutoFit/>
            </a:bodyPr>
            <a:lstStyle/>
            <a:p>
              <a:r>
                <a:rPr lang="fr-FR" dirty="0" smtClean="0"/>
                <a:t>L'énergie solaire est injectée directement l'émetteur</a:t>
              </a:r>
              <a:endParaRPr lang="fr-FR" dirty="0"/>
            </a:p>
          </p:txBody>
        </p:sp>
        <p:pic>
          <p:nvPicPr>
            <p:cNvPr id="28" name="Picture 17"/>
            <p:cNvPicPr>
              <a:picLocks noChangeAspect="1" noChangeArrowheads="1"/>
            </p:cNvPicPr>
            <p:nvPr/>
          </p:nvPicPr>
          <p:blipFill>
            <a:blip r:embed="rId5" cstate="screen"/>
            <a:srcRect/>
            <a:stretch>
              <a:fillRect/>
            </a:stretch>
          </p:blipFill>
          <p:spPr bwMode="auto">
            <a:xfrm>
              <a:off x="178125" y="1520964"/>
              <a:ext cx="369887" cy="242888"/>
            </a:xfrm>
            <a:prstGeom prst="rect">
              <a:avLst/>
            </a:prstGeom>
            <a:noFill/>
            <a:ln w="9525">
              <a:noFill/>
              <a:round/>
              <a:headEnd/>
              <a:tailEnd/>
            </a:ln>
            <a:effectLst/>
          </p:spPr>
        </p:pic>
      </p:grpSp>
      <p:grpSp>
        <p:nvGrpSpPr>
          <p:cNvPr id="6" name="Groupe 46"/>
          <p:cNvGrpSpPr/>
          <p:nvPr/>
        </p:nvGrpSpPr>
        <p:grpSpPr>
          <a:xfrm>
            <a:off x="178125" y="2254816"/>
            <a:ext cx="4286998" cy="923330"/>
            <a:chOff x="178125" y="2254816"/>
            <a:chExt cx="4286998" cy="923330"/>
          </a:xfrm>
        </p:grpSpPr>
        <p:sp>
          <p:nvSpPr>
            <p:cNvPr id="27" name="Rectangle 26"/>
            <p:cNvSpPr/>
            <p:nvPr/>
          </p:nvSpPr>
          <p:spPr>
            <a:xfrm>
              <a:off x="540321" y="2254816"/>
              <a:ext cx="3924802" cy="923330"/>
            </a:xfrm>
            <a:prstGeom prst="rect">
              <a:avLst/>
            </a:prstGeom>
          </p:spPr>
          <p:txBody>
            <a:bodyPr wrap="square">
              <a:spAutoFit/>
            </a:bodyPr>
            <a:lstStyle/>
            <a:p>
              <a:r>
                <a:rPr lang="fr-FR" dirty="0" smtClean="0"/>
                <a:t>L'inertie thermique de la dalle du plancher chauffant permet d'accumuler à basse température la chaleur du soleil </a:t>
              </a:r>
              <a:endParaRPr lang="fr-FR" dirty="0"/>
            </a:p>
          </p:txBody>
        </p:sp>
        <p:pic>
          <p:nvPicPr>
            <p:cNvPr id="39" name="Picture 17"/>
            <p:cNvPicPr>
              <a:picLocks noChangeAspect="1" noChangeArrowheads="1"/>
            </p:cNvPicPr>
            <p:nvPr/>
          </p:nvPicPr>
          <p:blipFill>
            <a:blip r:embed="rId5" cstate="screen"/>
            <a:srcRect/>
            <a:stretch>
              <a:fillRect/>
            </a:stretch>
          </p:blipFill>
          <p:spPr bwMode="auto">
            <a:xfrm>
              <a:off x="178125" y="2326507"/>
              <a:ext cx="369887" cy="242888"/>
            </a:xfrm>
            <a:prstGeom prst="rect">
              <a:avLst/>
            </a:prstGeom>
            <a:noFill/>
            <a:ln w="9525">
              <a:noFill/>
              <a:round/>
              <a:headEnd/>
              <a:tailEnd/>
            </a:ln>
            <a:effectLst/>
          </p:spPr>
        </p:pic>
      </p:grpSp>
      <p:grpSp>
        <p:nvGrpSpPr>
          <p:cNvPr id="7" name="Groupe 49"/>
          <p:cNvGrpSpPr/>
          <p:nvPr/>
        </p:nvGrpSpPr>
        <p:grpSpPr>
          <a:xfrm>
            <a:off x="178125" y="3497858"/>
            <a:ext cx="4390735" cy="1200329"/>
            <a:chOff x="178125" y="3497858"/>
            <a:chExt cx="4390735" cy="1200329"/>
          </a:xfrm>
        </p:grpSpPr>
        <p:sp>
          <p:nvSpPr>
            <p:cNvPr id="25" name="Rectangle 24"/>
            <p:cNvSpPr/>
            <p:nvPr/>
          </p:nvSpPr>
          <p:spPr>
            <a:xfrm>
              <a:off x="540320" y="3497858"/>
              <a:ext cx="4028540" cy="1200329"/>
            </a:xfrm>
            <a:prstGeom prst="rect">
              <a:avLst/>
            </a:prstGeom>
          </p:spPr>
          <p:txBody>
            <a:bodyPr wrap="square">
              <a:spAutoFit/>
            </a:bodyPr>
            <a:lstStyle/>
            <a:p>
              <a:r>
                <a:rPr lang="fr-FR" dirty="0" smtClean="0"/>
                <a:t>Grâce à ce stockage de l'énergie à très basse température, le capteur fonctionne lui aussi à basse température et donc avec un rendement excellent.</a:t>
              </a:r>
              <a:endParaRPr lang="fr-FR" dirty="0"/>
            </a:p>
          </p:txBody>
        </p:sp>
        <p:pic>
          <p:nvPicPr>
            <p:cNvPr id="45" name="Picture 17"/>
            <p:cNvPicPr>
              <a:picLocks noChangeAspect="1" noChangeArrowheads="1"/>
            </p:cNvPicPr>
            <p:nvPr/>
          </p:nvPicPr>
          <p:blipFill>
            <a:blip r:embed="rId5" cstate="screen"/>
            <a:srcRect/>
            <a:stretch>
              <a:fillRect/>
            </a:stretch>
          </p:blipFill>
          <p:spPr bwMode="auto">
            <a:xfrm>
              <a:off x="178125" y="3573417"/>
              <a:ext cx="369887" cy="242888"/>
            </a:xfrm>
            <a:prstGeom prst="rect">
              <a:avLst/>
            </a:prstGeom>
            <a:noFill/>
            <a:ln w="9525">
              <a:noFill/>
              <a:round/>
              <a:headEnd/>
              <a:tailEnd/>
            </a:ln>
            <a:effec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26"/>
          <p:cNvGrpSpPr/>
          <p:nvPr/>
        </p:nvGrpSpPr>
        <p:grpSpPr>
          <a:xfrm>
            <a:off x="10887" y="120650"/>
            <a:ext cx="9144000" cy="6737350"/>
            <a:chOff x="10887" y="120650"/>
            <a:chExt cx="9144000" cy="6737350"/>
          </a:xfrm>
        </p:grpSpPr>
        <p:grpSp>
          <p:nvGrpSpPr>
            <p:cNvPr id="3" name="Group 20"/>
            <p:cNvGrpSpPr>
              <a:grpSpLocks/>
            </p:cNvGrpSpPr>
            <p:nvPr/>
          </p:nvGrpSpPr>
          <p:grpSpPr bwMode="auto">
            <a:xfrm>
              <a:off x="3762374" y="533400"/>
              <a:ext cx="4772027" cy="5064126"/>
              <a:chOff x="2370" y="336"/>
              <a:chExt cx="3006" cy="3190"/>
            </a:xfrm>
          </p:grpSpPr>
          <p:sp>
            <p:nvSpPr>
              <p:cNvPr id="34"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35"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36"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37"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38"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4" name="Group 26"/>
              <p:cNvGrpSpPr>
                <a:grpSpLocks/>
              </p:cNvGrpSpPr>
              <p:nvPr/>
            </p:nvGrpSpPr>
            <p:grpSpPr bwMode="auto">
              <a:xfrm>
                <a:off x="4005" y="1289"/>
                <a:ext cx="402" cy="1200"/>
                <a:chOff x="4005" y="1289"/>
                <a:chExt cx="402" cy="1200"/>
              </a:xfrm>
            </p:grpSpPr>
            <p:sp>
              <p:nvSpPr>
                <p:cNvPr id="41"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sz="1200" dirty="0"/>
                </a:p>
              </p:txBody>
            </p:sp>
            <p:sp>
              <p:nvSpPr>
                <p:cNvPr id="42"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43"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44"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40"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29"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30" name="Connecteur droit 2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1"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32"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33" name="Connecteur droit 32"/>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49" name="Rectangle 68"/>
          <p:cNvSpPr txBox="1">
            <a:spLocks noChangeArrowheads="1"/>
          </p:cNvSpPr>
          <p:nvPr/>
        </p:nvSpPr>
        <p:spPr>
          <a:xfrm>
            <a:off x="128613" y="142852"/>
            <a:ext cx="4859023"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10. Systèmes solaires combinés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55" name="ZoneTexte 54"/>
          <p:cNvSpPr txBox="1"/>
          <p:nvPr/>
        </p:nvSpPr>
        <p:spPr>
          <a:xfrm>
            <a:off x="821999" y="672132"/>
            <a:ext cx="5881034" cy="523220"/>
          </a:xfrm>
          <a:prstGeom prst="rect">
            <a:avLst/>
          </a:prstGeom>
          <a:noFill/>
        </p:spPr>
        <p:txBody>
          <a:bodyPr wrap="none" rtlCol="0">
            <a:spAutoFit/>
          </a:bodyPr>
          <a:lstStyle/>
          <a:p>
            <a:r>
              <a:rPr lang="fr-FR" sz="2800" b="1" dirty="0" smtClean="0">
                <a:solidFill>
                  <a:schemeClr val="accent1">
                    <a:lumMod val="50000"/>
                  </a:schemeClr>
                </a:solidFill>
              </a:rPr>
              <a:t>10.2. Systèmes solaires combinés(SSC)</a:t>
            </a:r>
            <a:endParaRPr lang="fr-FR" sz="2800" b="1" dirty="0">
              <a:solidFill>
                <a:schemeClr val="accent1">
                  <a:lumMod val="50000"/>
                </a:schemeClr>
              </a:solidFill>
            </a:endParaRPr>
          </a:p>
        </p:txBody>
      </p:sp>
      <p:pic>
        <p:nvPicPr>
          <p:cNvPr id="23" name="Image 22"/>
          <p:cNvPicPr/>
          <p:nvPr/>
        </p:nvPicPr>
        <p:blipFill>
          <a:blip r:embed="rId4"/>
          <a:srcRect/>
          <a:stretch>
            <a:fillRect/>
          </a:stretch>
        </p:blipFill>
        <p:spPr bwMode="auto">
          <a:xfrm>
            <a:off x="4593447" y="1199421"/>
            <a:ext cx="4229878" cy="530003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26"/>
          <p:cNvGrpSpPr/>
          <p:nvPr/>
        </p:nvGrpSpPr>
        <p:grpSpPr>
          <a:xfrm>
            <a:off x="10887" y="120650"/>
            <a:ext cx="9144000" cy="6737350"/>
            <a:chOff x="10887" y="120650"/>
            <a:chExt cx="9144000" cy="6737350"/>
          </a:xfrm>
        </p:grpSpPr>
        <p:grpSp>
          <p:nvGrpSpPr>
            <p:cNvPr id="3" name="Group 20"/>
            <p:cNvGrpSpPr>
              <a:grpSpLocks/>
            </p:cNvGrpSpPr>
            <p:nvPr/>
          </p:nvGrpSpPr>
          <p:grpSpPr bwMode="auto">
            <a:xfrm>
              <a:off x="3762374" y="533400"/>
              <a:ext cx="4772027" cy="5064126"/>
              <a:chOff x="2370" y="336"/>
              <a:chExt cx="3006" cy="3190"/>
            </a:xfrm>
          </p:grpSpPr>
          <p:sp>
            <p:nvSpPr>
              <p:cNvPr id="34"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35"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36"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37"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38"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4" name="Group 26"/>
              <p:cNvGrpSpPr>
                <a:grpSpLocks/>
              </p:cNvGrpSpPr>
              <p:nvPr/>
            </p:nvGrpSpPr>
            <p:grpSpPr bwMode="auto">
              <a:xfrm>
                <a:off x="4005" y="1289"/>
                <a:ext cx="402" cy="1200"/>
                <a:chOff x="4005" y="1289"/>
                <a:chExt cx="402" cy="1200"/>
              </a:xfrm>
            </p:grpSpPr>
            <p:sp>
              <p:nvSpPr>
                <p:cNvPr id="41"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sz="1200" dirty="0"/>
                </a:p>
              </p:txBody>
            </p:sp>
            <p:sp>
              <p:nvSpPr>
                <p:cNvPr id="42"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43"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44"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40"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29" name="Picture 1"/>
            <p:cNvPicPr>
              <a:picLocks noChangeAspect="1" noChangeArrowheads="1"/>
            </p:cNvPicPr>
            <p:nvPr/>
          </p:nvPicPr>
          <p:blipFill>
            <a:blip r:embed="rId4"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30" name="Connecteur droit 2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1"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32"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33" name="Connecteur droit 32"/>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49" name="Rectangle 68"/>
          <p:cNvSpPr txBox="1">
            <a:spLocks noChangeArrowheads="1"/>
          </p:cNvSpPr>
          <p:nvPr/>
        </p:nvSpPr>
        <p:spPr>
          <a:xfrm>
            <a:off x="128613" y="142852"/>
            <a:ext cx="4859023"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10. Systèmes solaires combinés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55" name="ZoneTexte 54"/>
          <p:cNvSpPr txBox="1"/>
          <p:nvPr/>
        </p:nvSpPr>
        <p:spPr>
          <a:xfrm>
            <a:off x="821999" y="672132"/>
            <a:ext cx="5881034" cy="523220"/>
          </a:xfrm>
          <a:prstGeom prst="rect">
            <a:avLst/>
          </a:prstGeom>
          <a:noFill/>
        </p:spPr>
        <p:txBody>
          <a:bodyPr wrap="none" rtlCol="0">
            <a:spAutoFit/>
          </a:bodyPr>
          <a:lstStyle/>
          <a:p>
            <a:r>
              <a:rPr lang="fr-FR" sz="2800" b="1" dirty="0" smtClean="0">
                <a:solidFill>
                  <a:schemeClr val="accent1">
                    <a:lumMod val="50000"/>
                  </a:schemeClr>
                </a:solidFill>
              </a:rPr>
              <a:t>10.1. Systèmes solaires combinés(SSC)</a:t>
            </a:r>
            <a:endParaRPr lang="fr-FR" sz="2800" b="1" dirty="0">
              <a:solidFill>
                <a:schemeClr val="accent1">
                  <a:lumMod val="50000"/>
                </a:schemeClr>
              </a:solidFill>
            </a:endParaRPr>
          </a:p>
        </p:txBody>
      </p:sp>
      <p:pic>
        <p:nvPicPr>
          <p:cNvPr id="23" name="ssc.avi">
            <a:hlinkClick r:id="" action="ppaction://media"/>
          </p:cNvPr>
          <p:cNvPicPr>
            <a:picLocks noRot="1" noChangeAspect="1"/>
          </p:cNvPicPr>
          <p:nvPr>
            <a:videoFile r:link="rId1"/>
          </p:nvPr>
        </p:nvPicPr>
        <p:blipFill>
          <a:blip r:embed="rId5"/>
          <a:stretch>
            <a:fillRect/>
          </a:stretch>
        </p:blipFill>
        <p:spPr>
          <a:xfrm>
            <a:off x="2434463" y="1113312"/>
            <a:ext cx="5398571" cy="5398571"/>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3"/>
                                        </p:tgtEl>
                                      </p:cBhvr>
                                    </p:cmd>
                                  </p:childTnLst>
                                </p:cTn>
                              </p:par>
                            </p:childTnLst>
                          </p:cTn>
                        </p:par>
                      </p:childTnLst>
                    </p:cTn>
                  </p:par>
                </p:childTnLst>
              </p:cTn>
              <p:nextCondLst>
                <p:cond evt="onClick" delay="0">
                  <p:tgtEl>
                    <p:spTgt spid="23"/>
                  </p:tgtEl>
                </p:cond>
              </p:nextCondLst>
            </p:seq>
            <p:video>
              <p:cMediaNode>
                <p:cTn id="7" fill="hold" display="0">
                  <p:stCondLst>
                    <p:cond delay="indefinite"/>
                  </p:stCondLst>
                  <p:endCondLst>
                    <p:cond evt="onNext" delay="0">
                      <p:tgtEl>
                        <p:sldTgt/>
                      </p:tgtEl>
                    </p:cond>
                    <p:cond evt="onPrev" delay="0">
                      <p:tgtEl>
                        <p:sldTgt/>
                      </p:tgtEl>
                    </p:cond>
                  </p:endCondLst>
                </p:cTn>
                <p:tgtEl>
                  <p:spTgt spid="23"/>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e 8"/>
          <p:cNvGrpSpPr/>
          <p:nvPr/>
        </p:nvGrpSpPr>
        <p:grpSpPr>
          <a:xfrm>
            <a:off x="10887" y="120650"/>
            <a:ext cx="9144000" cy="6737350"/>
            <a:chOff x="10887" y="120650"/>
            <a:chExt cx="9144000" cy="6737350"/>
          </a:xfrm>
        </p:grpSpPr>
        <p:grpSp>
          <p:nvGrpSpPr>
            <p:cNvPr id="10" name="Group 20"/>
            <p:cNvGrpSpPr>
              <a:grpSpLocks/>
            </p:cNvGrpSpPr>
            <p:nvPr/>
          </p:nvGrpSpPr>
          <p:grpSpPr bwMode="auto">
            <a:xfrm>
              <a:off x="3762374" y="533400"/>
              <a:ext cx="4772027" cy="5064126"/>
              <a:chOff x="2370" y="336"/>
              <a:chExt cx="3006" cy="3190"/>
            </a:xfrm>
          </p:grpSpPr>
          <p:sp>
            <p:nvSpPr>
              <p:cNvPr id="19"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20"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21"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22"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23"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24" name="Group 26"/>
              <p:cNvGrpSpPr>
                <a:grpSpLocks/>
              </p:cNvGrpSpPr>
              <p:nvPr/>
            </p:nvGrpSpPr>
            <p:grpSpPr bwMode="auto">
              <a:xfrm>
                <a:off x="4005" y="1289"/>
                <a:ext cx="402" cy="1200"/>
                <a:chOff x="4005" y="1289"/>
                <a:chExt cx="402" cy="1200"/>
              </a:xfrm>
            </p:grpSpPr>
            <p:sp>
              <p:nvSpPr>
                <p:cNvPr id="26"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27"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28"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29"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25"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11"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6"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17"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18" name="Connecteur droit 17"/>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51202" name="Rectangle 2"/>
          <p:cNvSpPr>
            <a:spLocks noChangeArrowheads="1"/>
          </p:cNvSpPr>
          <p:nvPr/>
        </p:nvSpPr>
        <p:spPr bwMode="auto">
          <a:xfrm>
            <a:off x="2786050" y="1285860"/>
            <a:ext cx="6103937" cy="909637"/>
          </a:xfrm>
          <a:prstGeom prst="rect">
            <a:avLst/>
          </a:prstGeom>
          <a:noFill/>
          <a:ln w="9525">
            <a:noFill/>
            <a:miter lim="800000"/>
            <a:headEnd/>
            <a:tailEnd/>
          </a:ln>
          <a:effectLst/>
        </p:spPr>
        <p:txBody>
          <a:bodyPr lIns="84138" tIns="42863" rIns="84138" bIns="42863">
            <a:spAutoFit/>
          </a:bodyPr>
          <a:lstStyle/>
          <a:p>
            <a:pPr defTabSz="750888" eaLnBrk="0" hangingPunct="0"/>
            <a:r>
              <a:rPr lang="fr-FR" dirty="0"/>
              <a:t>A l'extérieur de l'atmosphère terrestre, une surface de 1m²</a:t>
            </a:r>
          </a:p>
          <a:p>
            <a:pPr defTabSz="750888" eaLnBrk="0" hangingPunct="0"/>
            <a:r>
              <a:rPr lang="fr-FR" dirty="0"/>
              <a:t>perpendiculaire au rayonnement reçoit </a:t>
            </a:r>
            <a:r>
              <a:rPr lang="fr-FR" b="1" dirty="0">
                <a:solidFill>
                  <a:srgbClr val="FF0000"/>
                </a:solidFill>
              </a:rPr>
              <a:t>1 </a:t>
            </a:r>
            <a:r>
              <a:rPr lang="fr-FR" b="1" dirty="0" smtClean="0">
                <a:solidFill>
                  <a:srgbClr val="FF0000"/>
                </a:solidFill>
              </a:rPr>
              <a:t>350 </a:t>
            </a:r>
            <a:r>
              <a:rPr lang="fr-FR" b="1" dirty="0">
                <a:solidFill>
                  <a:srgbClr val="FF0000"/>
                </a:solidFill>
              </a:rPr>
              <a:t>W</a:t>
            </a:r>
            <a:r>
              <a:rPr lang="fr-FR" dirty="0"/>
              <a:t>. C'est la </a:t>
            </a:r>
            <a:r>
              <a:rPr lang="fr-FR" b="1" dirty="0">
                <a:solidFill>
                  <a:srgbClr val="FF0000"/>
                </a:solidFill>
              </a:rPr>
              <a:t>constante solaire</a:t>
            </a:r>
          </a:p>
        </p:txBody>
      </p:sp>
      <p:pic>
        <p:nvPicPr>
          <p:cNvPr id="51205" name="Picture 5"/>
          <p:cNvPicPr>
            <a:picLocks noChangeArrowheads="1"/>
          </p:cNvPicPr>
          <p:nvPr/>
        </p:nvPicPr>
        <p:blipFill>
          <a:blip r:embed="rId4"/>
          <a:srcRect/>
          <a:stretch>
            <a:fillRect/>
          </a:stretch>
        </p:blipFill>
        <p:spPr bwMode="auto">
          <a:xfrm>
            <a:off x="285720" y="857232"/>
            <a:ext cx="2459037" cy="1954213"/>
          </a:xfrm>
          <a:prstGeom prst="rect">
            <a:avLst/>
          </a:prstGeom>
          <a:noFill/>
          <a:ln w="9525">
            <a:noFill/>
            <a:miter lim="800000"/>
            <a:headEnd/>
            <a:tailEnd/>
          </a:ln>
          <a:effectLst/>
        </p:spPr>
      </p:pic>
      <p:sp>
        <p:nvSpPr>
          <p:cNvPr id="51206" name="Rectangle 6"/>
          <p:cNvSpPr>
            <a:spLocks noGrp="1" noChangeArrowheads="1"/>
          </p:cNvSpPr>
          <p:nvPr>
            <p:ph type="title"/>
          </p:nvPr>
        </p:nvSpPr>
        <p:spPr>
          <a:xfrm>
            <a:off x="57176" y="74423"/>
            <a:ext cx="1856684" cy="606062"/>
          </a:xfrm>
          <a:solidFill>
            <a:schemeClr val="bg1">
              <a:lumMod val="65000"/>
            </a:schemeClr>
          </a:solidFill>
          <a:ln/>
        </p:spPr>
        <p:txBody>
          <a:bodyPr>
            <a:noAutofit/>
          </a:bodyPr>
          <a:lstStyle/>
          <a:p>
            <a:pPr algn="l"/>
            <a:r>
              <a:rPr lang="fr-FR" sz="2800" b="1" dirty="0" smtClean="0">
                <a:solidFill>
                  <a:schemeClr val="bg1"/>
                </a:solidFill>
              </a:rPr>
              <a:t>1. Le soleil</a:t>
            </a:r>
            <a:endParaRPr lang="fr-FR" sz="2800" b="1" dirty="0">
              <a:solidFill>
                <a:schemeClr val="bg1"/>
              </a:solidFill>
            </a:endParaRPr>
          </a:p>
        </p:txBody>
      </p:sp>
      <p:sp>
        <p:nvSpPr>
          <p:cNvPr id="51207" name="Rectangle 7"/>
          <p:cNvSpPr>
            <a:spLocks noChangeArrowheads="1"/>
          </p:cNvSpPr>
          <p:nvPr/>
        </p:nvSpPr>
        <p:spPr bwMode="auto">
          <a:xfrm>
            <a:off x="214281" y="2857496"/>
            <a:ext cx="2932679" cy="2607253"/>
          </a:xfrm>
          <a:prstGeom prst="rect">
            <a:avLst/>
          </a:prstGeom>
          <a:noFill/>
          <a:ln w="9525">
            <a:noFill/>
            <a:miter lim="800000"/>
            <a:headEnd/>
            <a:tailEnd/>
          </a:ln>
          <a:effectLst/>
        </p:spPr>
        <p:txBody>
          <a:bodyPr wrap="square" lIns="84138" tIns="42863" rIns="84138" bIns="42863">
            <a:spAutoFit/>
          </a:bodyPr>
          <a:lstStyle/>
          <a:p>
            <a:pPr defTabSz="750888" eaLnBrk="0" hangingPunct="0">
              <a:lnSpc>
                <a:spcPct val="130000"/>
              </a:lnSpc>
            </a:pPr>
            <a:r>
              <a:rPr lang="fr-FR" dirty="0"/>
              <a:t>Énergie reçue sur terre chaque année </a:t>
            </a:r>
            <a:r>
              <a:rPr lang="fr-FR" dirty="0" smtClean="0"/>
              <a:t>:</a:t>
            </a:r>
          </a:p>
          <a:p>
            <a:pPr defTabSz="750888" eaLnBrk="0" hangingPunct="0">
              <a:lnSpc>
                <a:spcPct val="130000"/>
              </a:lnSpc>
            </a:pPr>
            <a:r>
              <a:rPr lang="fr-FR" dirty="0" smtClean="0"/>
              <a:t> </a:t>
            </a:r>
            <a:r>
              <a:rPr lang="fr-FR" b="1" dirty="0">
                <a:solidFill>
                  <a:srgbClr val="FF0000"/>
                </a:solidFill>
              </a:rPr>
              <a:t>8 000 à 10 000 fois</a:t>
            </a:r>
            <a:r>
              <a:rPr lang="fr-FR" dirty="0">
                <a:solidFill>
                  <a:srgbClr val="FF0000"/>
                </a:solidFill>
              </a:rPr>
              <a:t> </a:t>
            </a:r>
            <a:r>
              <a:rPr lang="fr-FR" dirty="0"/>
              <a:t>la consommation énergétique de </a:t>
            </a:r>
            <a:r>
              <a:rPr lang="fr-FR" dirty="0" smtClean="0"/>
              <a:t>l’homme.</a:t>
            </a:r>
            <a:endParaRPr lang="fr-FR" dirty="0"/>
          </a:p>
          <a:p>
            <a:pPr defTabSz="750888" eaLnBrk="0" hangingPunct="0">
              <a:lnSpc>
                <a:spcPct val="130000"/>
              </a:lnSpc>
            </a:pPr>
            <a:r>
              <a:rPr lang="fr-FR" dirty="0"/>
              <a:t>Espérance de vie : environ </a:t>
            </a:r>
            <a:endParaRPr lang="fr-FR" dirty="0" smtClean="0"/>
          </a:p>
          <a:p>
            <a:pPr defTabSz="750888" eaLnBrk="0" hangingPunct="0">
              <a:lnSpc>
                <a:spcPct val="130000"/>
              </a:lnSpc>
            </a:pPr>
            <a:r>
              <a:rPr lang="fr-FR" b="1" dirty="0" smtClean="0">
                <a:solidFill>
                  <a:srgbClr val="FF0000"/>
                </a:solidFill>
              </a:rPr>
              <a:t>5 </a:t>
            </a:r>
            <a:r>
              <a:rPr lang="fr-FR" b="1" dirty="0">
                <a:solidFill>
                  <a:srgbClr val="FF0000"/>
                </a:solidFill>
              </a:rPr>
              <a:t>milliards d’années</a:t>
            </a:r>
            <a:r>
              <a:rPr lang="fr-FR" dirty="0"/>
              <a:t>.</a:t>
            </a:r>
          </a:p>
        </p:txBody>
      </p:sp>
      <p:pic>
        <p:nvPicPr>
          <p:cNvPr id="13" name="Picture 8" descr="F146 Q100-0302"/>
          <p:cNvPicPr>
            <a:picLocks noChangeAspect="1" noChangeArrowheads="1"/>
          </p:cNvPicPr>
          <p:nvPr/>
        </p:nvPicPr>
        <p:blipFill>
          <a:blip r:embed="rId5" cstate="screen"/>
          <a:srcRect/>
          <a:stretch>
            <a:fillRect/>
          </a:stretch>
        </p:blipFill>
        <p:spPr bwMode="auto">
          <a:xfrm>
            <a:off x="2914014" y="2357430"/>
            <a:ext cx="5239068" cy="4000528"/>
          </a:xfrm>
          <a:prstGeom prst="rect">
            <a:avLst/>
          </a:prstGeom>
          <a:noFill/>
        </p:spPr>
      </p:pic>
      <p:pic>
        <p:nvPicPr>
          <p:cNvPr id="14" name="Picture 10" descr="F146 Q100-0302"/>
          <p:cNvPicPr>
            <a:picLocks noChangeAspect="1" noChangeArrowheads="1"/>
          </p:cNvPicPr>
          <p:nvPr/>
        </p:nvPicPr>
        <p:blipFill>
          <a:blip r:embed="rId6" cstate="screen"/>
          <a:srcRect/>
          <a:stretch>
            <a:fillRect/>
          </a:stretch>
        </p:blipFill>
        <p:spPr bwMode="auto">
          <a:xfrm>
            <a:off x="7216694" y="5296885"/>
            <a:ext cx="1583821" cy="346878"/>
          </a:xfrm>
          <a:prstGeom prst="rect">
            <a:avLst/>
          </a:prstGeom>
          <a:noFill/>
        </p:spPr>
      </p:pic>
      <p:pic>
        <p:nvPicPr>
          <p:cNvPr id="15" name="Picture 11" descr="F146 Q100-0302"/>
          <p:cNvPicPr>
            <a:picLocks noChangeAspect="1" noChangeArrowheads="1"/>
          </p:cNvPicPr>
          <p:nvPr/>
        </p:nvPicPr>
        <p:blipFill>
          <a:blip r:embed="rId7" cstate="screen"/>
          <a:srcRect r="-7870"/>
          <a:stretch>
            <a:fillRect/>
          </a:stretch>
        </p:blipFill>
        <p:spPr bwMode="auto">
          <a:xfrm>
            <a:off x="7156127" y="5694065"/>
            <a:ext cx="1987873" cy="259205"/>
          </a:xfrm>
          <a:prstGeom prst="rect">
            <a:avLst/>
          </a:prstGeom>
          <a:noFill/>
        </p:spPr>
      </p:pic>
      <p:pic>
        <p:nvPicPr>
          <p:cNvPr id="30" name="Image 29"/>
          <p:cNvPicPr/>
          <p:nvPr/>
        </p:nvPicPr>
        <p:blipFill>
          <a:blip r:embed="rId8" cstate="screen"/>
          <a:srcRect/>
          <a:stretch>
            <a:fillRect/>
          </a:stretch>
        </p:blipFill>
        <p:spPr bwMode="auto">
          <a:xfrm>
            <a:off x="127591" y="839972"/>
            <a:ext cx="2658139" cy="193512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Groupe 67"/>
          <p:cNvGrpSpPr/>
          <p:nvPr/>
        </p:nvGrpSpPr>
        <p:grpSpPr>
          <a:xfrm>
            <a:off x="3736762" y="1829747"/>
            <a:ext cx="1271802" cy="1270008"/>
            <a:chOff x="3736762" y="1829747"/>
            <a:chExt cx="1271802" cy="1270008"/>
          </a:xfrm>
        </p:grpSpPr>
        <p:sp>
          <p:nvSpPr>
            <p:cNvPr id="59395" name="Rectangle 3"/>
            <p:cNvSpPr>
              <a:spLocks noChangeArrowheads="1"/>
            </p:cNvSpPr>
            <p:nvPr/>
          </p:nvSpPr>
          <p:spPr bwMode="auto">
            <a:xfrm>
              <a:off x="3736762" y="1829747"/>
              <a:ext cx="1271802" cy="1270008"/>
            </a:xfrm>
            <a:prstGeom prst="rect">
              <a:avLst/>
            </a:prstGeom>
            <a:solidFill>
              <a:srgbClr val="FFFF00"/>
            </a:solidFill>
            <a:ln w="9525">
              <a:noFill/>
              <a:miter lim="800000"/>
              <a:headEnd/>
              <a:tailEnd/>
            </a:ln>
            <a:effectLst/>
          </p:spPr>
          <p:txBody>
            <a:bodyPr wrap="none" anchor="ctr"/>
            <a:lstStyle/>
            <a:p>
              <a:endParaRPr lang="fr-FR" sz="2000" b="1" dirty="0"/>
            </a:p>
          </p:txBody>
        </p:sp>
        <p:sp>
          <p:nvSpPr>
            <p:cNvPr id="63" name="AutoShape 4"/>
            <p:cNvSpPr>
              <a:spLocks noChangeArrowheads="1"/>
            </p:cNvSpPr>
            <p:nvPr/>
          </p:nvSpPr>
          <p:spPr bwMode="auto">
            <a:xfrm rot="10800000">
              <a:off x="3870531" y="1860696"/>
              <a:ext cx="303605" cy="437145"/>
            </a:xfrm>
            <a:prstGeom prst="upArrow">
              <a:avLst>
                <a:gd name="adj1" fmla="val 50000"/>
                <a:gd name="adj2" fmla="val 71919"/>
              </a:avLst>
            </a:prstGeom>
            <a:solidFill>
              <a:srgbClr val="FFFF00"/>
            </a:solidFill>
            <a:ln w="9525">
              <a:solidFill>
                <a:schemeClr val="tx1"/>
              </a:solidFill>
              <a:miter lim="800000"/>
              <a:headEnd/>
              <a:tailEnd/>
            </a:ln>
            <a:effectLst/>
          </p:spPr>
          <p:txBody>
            <a:bodyPr wrap="none" anchor="ctr"/>
            <a:lstStyle/>
            <a:p>
              <a:endParaRPr lang="fr-FR" sz="2000" b="1" dirty="0"/>
            </a:p>
          </p:txBody>
        </p:sp>
        <p:sp>
          <p:nvSpPr>
            <p:cNvPr id="64" name="AutoShape 4"/>
            <p:cNvSpPr>
              <a:spLocks noChangeArrowheads="1"/>
            </p:cNvSpPr>
            <p:nvPr/>
          </p:nvSpPr>
          <p:spPr bwMode="auto">
            <a:xfrm rot="10800000">
              <a:off x="4246224" y="2105255"/>
              <a:ext cx="303605" cy="437145"/>
            </a:xfrm>
            <a:prstGeom prst="upArrow">
              <a:avLst>
                <a:gd name="adj1" fmla="val 50000"/>
                <a:gd name="adj2" fmla="val 71919"/>
              </a:avLst>
            </a:prstGeom>
            <a:solidFill>
              <a:srgbClr val="FFFF00"/>
            </a:solidFill>
            <a:ln w="9525">
              <a:solidFill>
                <a:schemeClr val="tx1"/>
              </a:solidFill>
              <a:miter lim="800000"/>
              <a:headEnd/>
              <a:tailEnd/>
            </a:ln>
            <a:effectLst/>
          </p:spPr>
          <p:txBody>
            <a:bodyPr wrap="none" anchor="ctr"/>
            <a:lstStyle/>
            <a:p>
              <a:endParaRPr lang="fr-FR" sz="2000" b="1" dirty="0"/>
            </a:p>
          </p:txBody>
        </p:sp>
        <p:sp>
          <p:nvSpPr>
            <p:cNvPr id="65" name="AutoShape 4"/>
            <p:cNvSpPr>
              <a:spLocks noChangeArrowheads="1"/>
            </p:cNvSpPr>
            <p:nvPr/>
          </p:nvSpPr>
          <p:spPr bwMode="auto">
            <a:xfrm rot="10800000">
              <a:off x="4621917" y="1860696"/>
              <a:ext cx="303605" cy="437145"/>
            </a:xfrm>
            <a:prstGeom prst="upArrow">
              <a:avLst>
                <a:gd name="adj1" fmla="val 50000"/>
                <a:gd name="adj2" fmla="val 71919"/>
              </a:avLst>
            </a:prstGeom>
            <a:solidFill>
              <a:srgbClr val="FFFF00"/>
            </a:solidFill>
            <a:ln w="9525">
              <a:solidFill>
                <a:schemeClr val="tx1"/>
              </a:solidFill>
              <a:miter lim="800000"/>
              <a:headEnd/>
              <a:tailEnd/>
            </a:ln>
            <a:effectLst/>
          </p:spPr>
          <p:txBody>
            <a:bodyPr wrap="none" anchor="ctr"/>
            <a:lstStyle/>
            <a:p>
              <a:endParaRPr lang="fr-FR" sz="2000" b="1" dirty="0"/>
            </a:p>
          </p:txBody>
        </p:sp>
        <p:sp>
          <p:nvSpPr>
            <p:cNvPr id="67" name="AutoShape 4"/>
            <p:cNvSpPr>
              <a:spLocks noChangeArrowheads="1"/>
            </p:cNvSpPr>
            <p:nvPr/>
          </p:nvSpPr>
          <p:spPr bwMode="auto">
            <a:xfrm rot="10800000">
              <a:off x="4614822" y="2417150"/>
              <a:ext cx="303605" cy="437145"/>
            </a:xfrm>
            <a:prstGeom prst="upArrow">
              <a:avLst>
                <a:gd name="adj1" fmla="val 50000"/>
                <a:gd name="adj2" fmla="val 71919"/>
              </a:avLst>
            </a:prstGeom>
            <a:solidFill>
              <a:srgbClr val="FFFF00"/>
            </a:solidFill>
            <a:ln w="9525">
              <a:solidFill>
                <a:schemeClr val="tx1"/>
              </a:solidFill>
              <a:miter lim="800000"/>
              <a:headEnd/>
              <a:tailEnd/>
            </a:ln>
            <a:effectLst/>
          </p:spPr>
          <p:txBody>
            <a:bodyPr wrap="none" anchor="ctr"/>
            <a:lstStyle/>
            <a:p>
              <a:endParaRPr lang="fr-FR" sz="2000" b="1" dirty="0"/>
            </a:p>
          </p:txBody>
        </p:sp>
      </p:grpSp>
      <p:grpSp>
        <p:nvGrpSpPr>
          <p:cNvPr id="2" name="Groupe 44"/>
          <p:cNvGrpSpPr/>
          <p:nvPr/>
        </p:nvGrpSpPr>
        <p:grpSpPr>
          <a:xfrm>
            <a:off x="10887" y="120650"/>
            <a:ext cx="9144000" cy="6737350"/>
            <a:chOff x="10887" y="120650"/>
            <a:chExt cx="9144000" cy="6737350"/>
          </a:xfrm>
        </p:grpSpPr>
        <p:grpSp>
          <p:nvGrpSpPr>
            <p:cNvPr id="3" name="Group 20"/>
            <p:cNvGrpSpPr>
              <a:grpSpLocks/>
            </p:cNvGrpSpPr>
            <p:nvPr/>
          </p:nvGrpSpPr>
          <p:grpSpPr bwMode="auto">
            <a:xfrm>
              <a:off x="3762374" y="533400"/>
              <a:ext cx="4772027" cy="5064126"/>
              <a:chOff x="2370" y="336"/>
              <a:chExt cx="3006" cy="3190"/>
            </a:xfrm>
          </p:grpSpPr>
          <p:sp>
            <p:nvSpPr>
              <p:cNvPr id="52"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53"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54"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55"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56"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4" name="Group 26"/>
              <p:cNvGrpSpPr>
                <a:grpSpLocks/>
              </p:cNvGrpSpPr>
              <p:nvPr/>
            </p:nvGrpSpPr>
            <p:grpSpPr bwMode="auto">
              <a:xfrm>
                <a:off x="4005" y="1289"/>
                <a:ext cx="402" cy="1200"/>
                <a:chOff x="4005" y="1289"/>
                <a:chExt cx="402" cy="1200"/>
              </a:xfrm>
            </p:grpSpPr>
            <p:sp>
              <p:nvSpPr>
                <p:cNvPr id="59"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60"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61"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62"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58"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47"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48" name="Connecteur droit 47"/>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49"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50"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51" name="Connecteur droit 50"/>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59460" name="Rectangle 68"/>
          <p:cNvSpPr>
            <a:spLocks noGrp="1" noChangeArrowheads="1"/>
          </p:cNvSpPr>
          <p:nvPr>
            <p:ph type="title"/>
          </p:nvPr>
        </p:nvSpPr>
        <p:spPr>
          <a:xfrm>
            <a:off x="128614" y="142852"/>
            <a:ext cx="4081879" cy="523220"/>
          </a:xfrm>
          <a:solidFill>
            <a:schemeClr val="bg1">
              <a:lumMod val="65000"/>
            </a:schemeClr>
          </a:solidFill>
          <a:ln/>
        </p:spPr>
        <p:txBody>
          <a:bodyPr wrap="square">
            <a:spAutoFit/>
          </a:bodyPr>
          <a:lstStyle/>
          <a:p>
            <a:pPr algn="l"/>
            <a:r>
              <a:rPr lang="fr-FR" sz="2800" b="1" dirty="0" smtClean="0">
                <a:solidFill>
                  <a:schemeClr val="bg1"/>
                </a:solidFill>
              </a:rPr>
              <a:t>2. Le </a:t>
            </a:r>
            <a:r>
              <a:rPr lang="fr-FR" sz="2800" b="1" dirty="0">
                <a:solidFill>
                  <a:schemeClr val="bg1"/>
                </a:solidFill>
              </a:rPr>
              <a:t>rayonnement solaire</a:t>
            </a:r>
          </a:p>
        </p:txBody>
      </p:sp>
      <p:sp>
        <p:nvSpPr>
          <p:cNvPr id="59396" name="AutoShape 4"/>
          <p:cNvSpPr>
            <a:spLocks noChangeArrowheads="1"/>
          </p:cNvSpPr>
          <p:nvPr/>
        </p:nvSpPr>
        <p:spPr bwMode="auto">
          <a:xfrm rot="19260000">
            <a:off x="2782462" y="2043209"/>
            <a:ext cx="477150" cy="687024"/>
          </a:xfrm>
          <a:prstGeom prst="upArrow">
            <a:avLst>
              <a:gd name="adj1" fmla="val 50000"/>
              <a:gd name="adj2" fmla="val 71919"/>
            </a:avLst>
          </a:prstGeom>
          <a:solidFill>
            <a:srgbClr val="FFFF00"/>
          </a:solidFill>
          <a:ln w="9525">
            <a:noFill/>
            <a:miter lim="800000"/>
            <a:headEnd/>
            <a:tailEnd/>
          </a:ln>
          <a:effectLst/>
        </p:spPr>
        <p:txBody>
          <a:bodyPr wrap="none" anchor="ctr"/>
          <a:lstStyle/>
          <a:p>
            <a:endParaRPr lang="fr-FR" sz="2000" b="1" dirty="0"/>
          </a:p>
        </p:txBody>
      </p:sp>
      <p:grpSp>
        <p:nvGrpSpPr>
          <p:cNvPr id="7" name="Group 5"/>
          <p:cNvGrpSpPr>
            <a:grpSpLocks/>
          </p:cNvGrpSpPr>
          <p:nvPr/>
        </p:nvGrpSpPr>
        <p:grpSpPr bwMode="auto">
          <a:xfrm>
            <a:off x="3153778" y="3085404"/>
            <a:ext cx="582984" cy="491500"/>
            <a:chOff x="775" y="1766"/>
            <a:chExt cx="325" cy="274"/>
          </a:xfrm>
        </p:grpSpPr>
        <p:sp>
          <p:nvSpPr>
            <p:cNvPr id="59398" name="AutoShape 6"/>
            <p:cNvSpPr>
              <a:spLocks noChangeArrowheads="1"/>
            </p:cNvSpPr>
            <p:nvPr/>
          </p:nvSpPr>
          <p:spPr bwMode="auto">
            <a:xfrm>
              <a:off x="863" y="1774"/>
              <a:ext cx="119" cy="266"/>
            </a:xfrm>
            <a:prstGeom prst="downArrow">
              <a:avLst>
                <a:gd name="adj1" fmla="val 50000"/>
                <a:gd name="adj2" fmla="val 70081"/>
              </a:avLst>
            </a:prstGeom>
            <a:solidFill>
              <a:srgbClr val="FFFF00"/>
            </a:solidFill>
            <a:ln w="9525">
              <a:noFill/>
              <a:miter lim="800000"/>
              <a:headEnd/>
              <a:tailEnd/>
            </a:ln>
            <a:effectLst/>
          </p:spPr>
          <p:txBody>
            <a:bodyPr wrap="none" anchor="ctr"/>
            <a:lstStyle/>
            <a:p>
              <a:endParaRPr lang="fr-FR" sz="2000" b="1" dirty="0"/>
            </a:p>
          </p:txBody>
        </p:sp>
        <p:sp>
          <p:nvSpPr>
            <p:cNvPr id="59399" name="AutoShape 7"/>
            <p:cNvSpPr>
              <a:spLocks noChangeArrowheads="1"/>
            </p:cNvSpPr>
            <p:nvPr/>
          </p:nvSpPr>
          <p:spPr bwMode="auto">
            <a:xfrm rot="2220000">
              <a:off x="775" y="1766"/>
              <a:ext cx="118" cy="266"/>
            </a:xfrm>
            <a:prstGeom prst="downArrow">
              <a:avLst>
                <a:gd name="adj1" fmla="val 50000"/>
                <a:gd name="adj2" fmla="val 70675"/>
              </a:avLst>
            </a:prstGeom>
            <a:solidFill>
              <a:srgbClr val="FFFF00"/>
            </a:solidFill>
            <a:ln w="9525">
              <a:noFill/>
              <a:miter lim="800000"/>
              <a:headEnd/>
              <a:tailEnd/>
            </a:ln>
            <a:effectLst/>
          </p:spPr>
          <p:txBody>
            <a:bodyPr wrap="none" anchor="ctr"/>
            <a:lstStyle/>
            <a:p>
              <a:endParaRPr lang="fr-FR" sz="2000" b="1" dirty="0"/>
            </a:p>
          </p:txBody>
        </p:sp>
        <p:sp>
          <p:nvSpPr>
            <p:cNvPr id="59400" name="AutoShape 8"/>
            <p:cNvSpPr>
              <a:spLocks noChangeArrowheads="1"/>
            </p:cNvSpPr>
            <p:nvPr/>
          </p:nvSpPr>
          <p:spPr bwMode="auto">
            <a:xfrm rot="19380000">
              <a:off x="982" y="1766"/>
              <a:ext cx="118" cy="266"/>
            </a:xfrm>
            <a:prstGeom prst="downArrow">
              <a:avLst>
                <a:gd name="adj1" fmla="val 50000"/>
                <a:gd name="adj2" fmla="val 70675"/>
              </a:avLst>
            </a:prstGeom>
            <a:solidFill>
              <a:srgbClr val="FFFF00"/>
            </a:solidFill>
            <a:ln w="9525">
              <a:noFill/>
              <a:miter lim="800000"/>
              <a:headEnd/>
              <a:tailEnd/>
            </a:ln>
            <a:effectLst/>
          </p:spPr>
          <p:txBody>
            <a:bodyPr wrap="none" anchor="ctr"/>
            <a:lstStyle/>
            <a:p>
              <a:endParaRPr lang="fr-FR" sz="2000" b="1" dirty="0"/>
            </a:p>
          </p:txBody>
        </p:sp>
      </p:grpSp>
      <p:grpSp>
        <p:nvGrpSpPr>
          <p:cNvPr id="8" name="Group 9"/>
          <p:cNvGrpSpPr>
            <a:grpSpLocks/>
          </p:cNvGrpSpPr>
          <p:nvPr/>
        </p:nvGrpSpPr>
        <p:grpSpPr bwMode="auto">
          <a:xfrm>
            <a:off x="2890090" y="2491658"/>
            <a:ext cx="1689756" cy="690612"/>
            <a:chOff x="628" y="1435"/>
            <a:chExt cx="942" cy="385"/>
          </a:xfrm>
        </p:grpSpPr>
        <p:grpSp>
          <p:nvGrpSpPr>
            <p:cNvPr id="9" name="Group 10"/>
            <p:cNvGrpSpPr>
              <a:grpSpLocks/>
            </p:cNvGrpSpPr>
            <p:nvPr/>
          </p:nvGrpSpPr>
          <p:grpSpPr bwMode="auto">
            <a:xfrm>
              <a:off x="628" y="1435"/>
              <a:ext cx="942" cy="385"/>
              <a:chOff x="628" y="1435"/>
              <a:chExt cx="942" cy="385"/>
            </a:xfrm>
          </p:grpSpPr>
          <p:sp>
            <p:nvSpPr>
              <p:cNvPr id="59403" name="Arc 11"/>
              <p:cNvSpPr>
                <a:spLocks/>
              </p:cNvSpPr>
              <p:nvPr/>
            </p:nvSpPr>
            <p:spPr bwMode="auto">
              <a:xfrm>
                <a:off x="1188" y="1648"/>
                <a:ext cx="382" cy="172"/>
              </a:xfrm>
              <a:custGeom>
                <a:avLst/>
                <a:gdLst>
                  <a:gd name="G0" fmla="+- 9633 0 0"/>
                  <a:gd name="G1" fmla="+- 0 0 0"/>
                  <a:gd name="G2" fmla="+- 21600 0 0"/>
                  <a:gd name="T0" fmla="*/ 31233 w 31233"/>
                  <a:gd name="T1" fmla="*/ 0 h 21600"/>
                  <a:gd name="T2" fmla="*/ 0 w 31233"/>
                  <a:gd name="T3" fmla="*/ 19333 h 21600"/>
                  <a:gd name="T4" fmla="*/ 9633 w 31233"/>
                  <a:gd name="T5" fmla="*/ 0 h 21600"/>
                </a:gdLst>
                <a:ahLst/>
                <a:cxnLst>
                  <a:cxn ang="0">
                    <a:pos x="T0" y="T1"/>
                  </a:cxn>
                  <a:cxn ang="0">
                    <a:pos x="T2" y="T3"/>
                  </a:cxn>
                  <a:cxn ang="0">
                    <a:pos x="T4" y="T5"/>
                  </a:cxn>
                </a:cxnLst>
                <a:rect l="0" t="0" r="r" b="b"/>
                <a:pathLst>
                  <a:path w="31233" h="21600" fill="none" extrusionOk="0">
                    <a:moveTo>
                      <a:pt x="31233" y="0"/>
                    </a:moveTo>
                    <a:cubicBezTo>
                      <a:pt x="31233" y="11929"/>
                      <a:pt x="21562" y="21600"/>
                      <a:pt x="9633" y="21600"/>
                    </a:cubicBezTo>
                    <a:cubicBezTo>
                      <a:pt x="6289" y="21600"/>
                      <a:pt x="2992" y="20823"/>
                      <a:pt x="-1" y="19333"/>
                    </a:cubicBezTo>
                  </a:path>
                  <a:path w="31233" h="21600" stroke="0" extrusionOk="0">
                    <a:moveTo>
                      <a:pt x="31233" y="0"/>
                    </a:moveTo>
                    <a:cubicBezTo>
                      <a:pt x="31233" y="11929"/>
                      <a:pt x="21562" y="21600"/>
                      <a:pt x="9633" y="21600"/>
                    </a:cubicBezTo>
                    <a:cubicBezTo>
                      <a:pt x="6289" y="21600"/>
                      <a:pt x="2992" y="20823"/>
                      <a:pt x="-1" y="19333"/>
                    </a:cubicBezTo>
                    <a:lnTo>
                      <a:pt x="9633" y="0"/>
                    </a:lnTo>
                    <a:close/>
                  </a:path>
                </a:pathLst>
              </a:custGeom>
              <a:solidFill>
                <a:schemeClr val="bg1"/>
              </a:solidFill>
              <a:ln w="12700" cap="rnd">
                <a:solidFill>
                  <a:schemeClr val="tx1"/>
                </a:solidFill>
                <a:round/>
                <a:headEnd/>
                <a:tailEnd/>
              </a:ln>
              <a:effectLst/>
            </p:spPr>
            <p:txBody>
              <a:bodyPr/>
              <a:lstStyle/>
              <a:p>
                <a:endParaRPr lang="fr-FR" sz="2000" b="1" dirty="0"/>
              </a:p>
            </p:txBody>
          </p:sp>
          <p:sp>
            <p:nvSpPr>
              <p:cNvPr id="59404" name="Arc 12"/>
              <p:cNvSpPr>
                <a:spLocks/>
              </p:cNvSpPr>
              <p:nvPr/>
            </p:nvSpPr>
            <p:spPr bwMode="auto">
              <a:xfrm>
                <a:off x="863" y="1647"/>
                <a:ext cx="361" cy="173"/>
              </a:xfrm>
              <a:custGeom>
                <a:avLst/>
                <a:gdLst>
                  <a:gd name="G0" fmla="+- 17009 0 0"/>
                  <a:gd name="G1" fmla="+- 0 0 0"/>
                  <a:gd name="G2" fmla="+- 21600 0 0"/>
                  <a:gd name="T0" fmla="*/ 29456 w 29456"/>
                  <a:gd name="T1" fmla="*/ 17653 h 21600"/>
                  <a:gd name="T2" fmla="*/ 0 w 29456"/>
                  <a:gd name="T3" fmla="*/ 13314 h 21600"/>
                  <a:gd name="T4" fmla="*/ 17009 w 29456"/>
                  <a:gd name="T5" fmla="*/ 0 h 21600"/>
                </a:gdLst>
                <a:ahLst/>
                <a:cxnLst>
                  <a:cxn ang="0">
                    <a:pos x="T0" y="T1"/>
                  </a:cxn>
                  <a:cxn ang="0">
                    <a:pos x="T2" y="T3"/>
                  </a:cxn>
                  <a:cxn ang="0">
                    <a:pos x="T4" y="T5"/>
                  </a:cxn>
                </a:cxnLst>
                <a:rect l="0" t="0" r="r" b="b"/>
                <a:pathLst>
                  <a:path w="29456" h="21600" fill="none" extrusionOk="0">
                    <a:moveTo>
                      <a:pt x="29456" y="17653"/>
                    </a:moveTo>
                    <a:cubicBezTo>
                      <a:pt x="25813" y="20221"/>
                      <a:pt x="21465" y="21599"/>
                      <a:pt x="17009" y="21600"/>
                    </a:cubicBezTo>
                    <a:cubicBezTo>
                      <a:pt x="10366" y="21600"/>
                      <a:pt x="4094" y="18544"/>
                      <a:pt x="0" y="13313"/>
                    </a:cubicBezTo>
                  </a:path>
                  <a:path w="29456" h="21600" stroke="0" extrusionOk="0">
                    <a:moveTo>
                      <a:pt x="29456" y="17653"/>
                    </a:moveTo>
                    <a:cubicBezTo>
                      <a:pt x="25813" y="20221"/>
                      <a:pt x="21465" y="21599"/>
                      <a:pt x="17009" y="21600"/>
                    </a:cubicBezTo>
                    <a:cubicBezTo>
                      <a:pt x="10366" y="21600"/>
                      <a:pt x="4094" y="18544"/>
                      <a:pt x="0" y="13313"/>
                    </a:cubicBezTo>
                    <a:lnTo>
                      <a:pt x="17009" y="0"/>
                    </a:lnTo>
                    <a:close/>
                  </a:path>
                </a:pathLst>
              </a:custGeom>
              <a:solidFill>
                <a:schemeClr val="bg1"/>
              </a:solidFill>
              <a:ln w="12700" cap="rnd">
                <a:solidFill>
                  <a:schemeClr val="tx1"/>
                </a:solidFill>
                <a:round/>
                <a:headEnd/>
                <a:tailEnd/>
              </a:ln>
              <a:effectLst/>
            </p:spPr>
            <p:txBody>
              <a:bodyPr/>
              <a:lstStyle/>
              <a:p>
                <a:endParaRPr lang="fr-FR" sz="2000" b="1" dirty="0"/>
              </a:p>
            </p:txBody>
          </p:sp>
          <p:sp>
            <p:nvSpPr>
              <p:cNvPr id="59405" name="Arc 13"/>
              <p:cNvSpPr>
                <a:spLocks/>
              </p:cNvSpPr>
              <p:nvPr/>
            </p:nvSpPr>
            <p:spPr bwMode="auto">
              <a:xfrm>
                <a:off x="647" y="1586"/>
                <a:ext cx="289" cy="188"/>
              </a:xfrm>
              <a:custGeom>
                <a:avLst/>
                <a:gdLst>
                  <a:gd name="G0" fmla="+- 21600 0 0"/>
                  <a:gd name="G1" fmla="+- 2008 0 0"/>
                  <a:gd name="G2" fmla="+- 21600 0 0"/>
                  <a:gd name="T0" fmla="*/ 23560 w 23560"/>
                  <a:gd name="T1" fmla="*/ 23519 h 23608"/>
                  <a:gd name="T2" fmla="*/ 94 w 23560"/>
                  <a:gd name="T3" fmla="*/ 0 h 23608"/>
                  <a:gd name="T4" fmla="*/ 21600 w 23560"/>
                  <a:gd name="T5" fmla="*/ 2008 h 23608"/>
                </a:gdLst>
                <a:ahLst/>
                <a:cxnLst>
                  <a:cxn ang="0">
                    <a:pos x="T0" y="T1"/>
                  </a:cxn>
                  <a:cxn ang="0">
                    <a:pos x="T2" y="T3"/>
                  </a:cxn>
                  <a:cxn ang="0">
                    <a:pos x="T4" y="T5"/>
                  </a:cxn>
                </a:cxnLst>
                <a:rect l="0" t="0" r="r" b="b"/>
                <a:pathLst>
                  <a:path w="23560" h="23608" fill="none" extrusionOk="0">
                    <a:moveTo>
                      <a:pt x="23559" y="23518"/>
                    </a:moveTo>
                    <a:cubicBezTo>
                      <a:pt x="22908" y="23578"/>
                      <a:pt x="22254" y="23607"/>
                      <a:pt x="21600" y="23608"/>
                    </a:cubicBezTo>
                    <a:cubicBezTo>
                      <a:pt x="9670" y="23608"/>
                      <a:pt x="0" y="13937"/>
                      <a:pt x="0" y="2008"/>
                    </a:cubicBezTo>
                    <a:cubicBezTo>
                      <a:pt x="-1" y="1337"/>
                      <a:pt x="31" y="667"/>
                      <a:pt x="93" y="-1"/>
                    </a:cubicBezTo>
                  </a:path>
                  <a:path w="23560" h="23608" stroke="0" extrusionOk="0">
                    <a:moveTo>
                      <a:pt x="23559" y="23518"/>
                    </a:moveTo>
                    <a:cubicBezTo>
                      <a:pt x="22908" y="23578"/>
                      <a:pt x="22254" y="23607"/>
                      <a:pt x="21600" y="23608"/>
                    </a:cubicBezTo>
                    <a:cubicBezTo>
                      <a:pt x="9670" y="23608"/>
                      <a:pt x="0" y="13937"/>
                      <a:pt x="0" y="2008"/>
                    </a:cubicBezTo>
                    <a:cubicBezTo>
                      <a:pt x="-1" y="1337"/>
                      <a:pt x="31" y="667"/>
                      <a:pt x="93" y="-1"/>
                    </a:cubicBezTo>
                    <a:lnTo>
                      <a:pt x="21600" y="2008"/>
                    </a:lnTo>
                    <a:close/>
                  </a:path>
                </a:pathLst>
              </a:custGeom>
              <a:solidFill>
                <a:schemeClr val="bg1"/>
              </a:solidFill>
              <a:ln w="12700" cap="rnd">
                <a:solidFill>
                  <a:schemeClr val="tx1"/>
                </a:solidFill>
                <a:round/>
                <a:headEnd/>
                <a:tailEnd/>
              </a:ln>
              <a:effectLst/>
            </p:spPr>
            <p:txBody>
              <a:bodyPr/>
              <a:lstStyle/>
              <a:p>
                <a:endParaRPr lang="fr-FR" sz="2000" b="1" dirty="0"/>
              </a:p>
            </p:txBody>
          </p:sp>
          <p:sp>
            <p:nvSpPr>
              <p:cNvPr id="59406" name="Arc 14"/>
              <p:cNvSpPr>
                <a:spLocks/>
              </p:cNvSpPr>
              <p:nvPr/>
            </p:nvSpPr>
            <p:spPr bwMode="auto">
              <a:xfrm rot="10800000">
                <a:off x="1234" y="1483"/>
                <a:ext cx="334" cy="216"/>
              </a:xfrm>
              <a:custGeom>
                <a:avLst/>
                <a:gdLst>
                  <a:gd name="G0" fmla="+- 21600 0 0"/>
                  <a:gd name="G1" fmla="+- 8058 0 0"/>
                  <a:gd name="G2" fmla="+- 21600 0 0"/>
                  <a:gd name="T0" fmla="*/ 23510 w 23510"/>
                  <a:gd name="T1" fmla="*/ 29573 h 29658"/>
                  <a:gd name="T2" fmla="*/ 1560 w 23510"/>
                  <a:gd name="T3" fmla="*/ 0 h 29658"/>
                  <a:gd name="T4" fmla="*/ 21600 w 23510"/>
                  <a:gd name="T5" fmla="*/ 8058 h 29658"/>
                </a:gdLst>
                <a:ahLst/>
                <a:cxnLst>
                  <a:cxn ang="0">
                    <a:pos x="T0" y="T1"/>
                  </a:cxn>
                  <a:cxn ang="0">
                    <a:pos x="T2" y="T3"/>
                  </a:cxn>
                  <a:cxn ang="0">
                    <a:pos x="T4" y="T5"/>
                  </a:cxn>
                </a:cxnLst>
                <a:rect l="0" t="0" r="r" b="b"/>
                <a:pathLst>
                  <a:path w="23510" h="29658" fill="none" extrusionOk="0">
                    <a:moveTo>
                      <a:pt x="23510" y="29573"/>
                    </a:moveTo>
                    <a:cubicBezTo>
                      <a:pt x="22874" y="29629"/>
                      <a:pt x="22237" y="29657"/>
                      <a:pt x="21600" y="29658"/>
                    </a:cubicBezTo>
                    <a:cubicBezTo>
                      <a:pt x="9670" y="29658"/>
                      <a:pt x="0" y="19987"/>
                      <a:pt x="0" y="8058"/>
                    </a:cubicBezTo>
                    <a:cubicBezTo>
                      <a:pt x="-1" y="5296"/>
                      <a:pt x="529" y="2561"/>
                      <a:pt x="1559" y="-1"/>
                    </a:cubicBezTo>
                  </a:path>
                  <a:path w="23510" h="29658" stroke="0" extrusionOk="0">
                    <a:moveTo>
                      <a:pt x="23510" y="29573"/>
                    </a:moveTo>
                    <a:cubicBezTo>
                      <a:pt x="22874" y="29629"/>
                      <a:pt x="22237" y="29657"/>
                      <a:pt x="21600" y="29658"/>
                    </a:cubicBezTo>
                    <a:cubicBezTo>
                      <a:pt x="9670" y="29658"/>
                      <a:pt x="0" y="19987"/>
                      <a:pt x="0" y="8058"/>
                    </a:cubicBezTo>
                    <a:cubicBezTo>
                      <a:pt x="-1" y="5296"/>
                      <a:pt x="529" y="2561"/>
                      <a:pt x="1559" y="-1"/>
                    </a:cubicBezTo>
                    <a:lnTo>
                      <a:pt x="21600" y="8058"/>
                    </a:lnTo>
                    <a:close/>
                  </a:path>
                </a:pathLst>
              </a:custGeom>
              <a:solidFill>
                <a:schemeClr val="bg1"/>
              </a:solidFill>
              <a:ln w="12700" cap="rnd">
                <a:solidFill>
                  <a:schemeClr val="tx1"/>
                </a:solidFill>
                <a:round/>
                <a:headEnd/>
                <a:tailEnd/>
              </a:ln>
              <a:effectLst/>
            </p:spPr>
            <p:txBody>
              <a:bodyPr/>
              <a:lstStyle/>
              <a:p>
                <a:endParaRPr lang="fr-FR" sz="2000" b="1" dirty="0"/>
              </a:p>
            </p:txBody>
          </p:sp>
          <p:sp>
            <p:nvSpPr>
              <p:cNvPr id="59407" name="Arc 15"/>
              <p:cNvSpPr>
                <a:spLocks/>
              </p:cNvSpPr>
              <p:nvPr/>
            </p:nvSpPr>
            <p:spPr bwMode="auto">
              <a:xfrm rot="10800000">
                <a:off x="921" y="1435"/>
                <a:ext cx="379" cy="157"/>
              </a:xfrm>
              <a:custGeom>
                <a:avLst/>
                <a:gdLst>
                  <a:gd name="G0" fmla="+- 17227 0 0"/>
                  <a:gd name="G1" fmla="+- 0 0 0"/>
                  <a:gd name="G2" fmla="+- 21600 0 0"/>
                  <a:gd name="T0" fmla="*/ 26599 w 26599"/>
                  <a:gd name="T1" fmla="*/ 19461 h 21600"/>
                  <a:gd name="T2" fmla="*/ 0 w 26599"/>
                  <a:gd name="T3" fmla="*/ 13030 h 21600"/>
                  <a:gd name="T4" fmla="*/ 17227 w 26599"/>
                  <a:gd name="T5" fmla="*/ 0 h 21600"/>
                </a:gdLst>
                <a:ahLst/>
                <a:cxnLst>
                  <a:cxn ang="0">
                    <a:pos x="T0" y="T1"/>
                  </a:cxn>
                  <a:cxn ang="0">
                    <a:pos x="T2" y="T3"/>
                  </a:cxn>
                  <a:cxn ang="0">
                    <a:pos x="T4" y="T5"/>
                  </a:cxn>
                </a:cxnLst>
                <a:rect l="0" t="0" r="r" b="b"/>
                <a:pathLst>
                  <a:path w="26599" h="21600" fill="none" extrusionOk="0">
                    <a:moveTo>
                      <a:pt x="26598" y="19460"/>
                    </a:moveTo>
                    <a:cubicBezTo>
                      <a:pt x="23675" y="20868"/>
                      <a:pt x="20472" y="21599"/>
                      <a:pt x="17227" y="21600"/>
                    </a:cubicBezTo>
                    <a:cubicBezTo>
                      <a:pt x="10459" y="21600"/>
                      <a:pt x="4082" y="18427"/>
                      <a:pt x="-1" y="13030"/>
                    </a:cubicBezTo>
                  </a:path>
                  <a:path w="26599" h="21600" stroke="0" extrusionOk="0">
                    <a:moveTo>
                      <a:pt x="26598" y="19460"/>
                    </a:moveTo>
                    <a:cubicBezTo>
                      <a:pt x="23675" y="20868"/>
                      <a:pt x="20472" y="21599"/>
                      <a:pt x="17227" y="21600"/>
                    </a:cubicBezTo>
                    <a:cubicBezTo>
                      <a:pt x="10459" y="21600"/>
                      <a:pt x="4082" y="18427"/>
                      <a:pt x="-1" y="13030"/>
                    </a:cubicBezTo>
                    <a:lnTo>
                      <a:pt x="17227" y="0"/>
                    </a:lnTo>
                    <a:close/>
                  </a:path>
                </a:pathLst>
              </a:custGeom>
              <a:solidFill>
                <a:schemeClr val="bg1"/>
              </a:solidFill>
              <a:ln w="12700" cap="rnd">
                <a:solidFill>
                  <a:schemeClr val="tx1"/>
                </a:solidFill>
                <a:round/>
                <a:headEnd/>
                <a:tailEnd/>
              </a:ln>
              <a:effectLst/>
            </p:spPr>
            <p:txBody>
              <a:bodyPr/>
              <a:lstStyle/>
              <a:p>
                <a:endParaRPr lang="fr-FR" sz="2000" b="1" dirty="0"/>
              </a:p>
            </p:txBody>
          </p:sp>
          <p:sp>
            <p:nvSpPr>
              <p:cNvPr id="59408" name="Arc 16"/>
              <p:cNvSpPr>
                <a:spLocks/>
              </p:cNvSpPr>
              <p:nvPr/>
            </p:nvSpPr>
            <p:spPr bwMode="auto">
              <a:xfrm rot="10800000">
                <a:off x="628" y="1443"/>
                <a:ext cx="324" cy="167"/>
              </a:xfrm>
              <a:custGeom>
                <a:avLst/>
                <a:gdLst>
                  <a:gd name="G0" fmla="+- 1202 0 0"/>
                  <a:gd name="G1" fmla="+- 1377 0 0"/>
                  <a:gd name="G2" fmla="+- 21600 0 0"/>
                  <a:gd name="T0" fmla="*/ 22758 w 22802"/>
                  <a:gd name="T1" fmla="*/ 0 h 22977"/>
                  <a:gd name="T2" fmla="*/ 0 w 22802"/>
                  <a:gd name="T3" fmla="*/ 22944 h 22977"/>
                  <a:gd name="T4" fmla="*/ 1202 w 22802"/>
                  <a:gd name="T5" fmla="*/ 1377 h 22977"/>
                </a:gdLst>
                <a:ahLst/>
                <a:cxnLst>
                  <a:cxn ang="0">
                    <a:pos x="T0" y="T1"/>
                  </a:cxn>
                  <a:cxn ang="0">
                    <a:pos x="T2" y="T3"/>
                  </a:cxn>
                  <a:cxn ang="0">
                    <a:pos x="T4" y="T5"/>
                  </a:cxn>
                </a:cxnLst>
                <a:rect l="0" t="0" r="r" b="b"/>
                <a:pathLst>
                  <a:path w="22802" h="22977" fill="none" extrusionOk="0">
                    <a:moveTo>
                      <a:pt x="22758" y="-1"/>
                    </a:moveTo>
                    <a:cubicBezTo>
                      <a:pt x="22787" y="458"/>
                      <a:pt x="22802" y="917"/>
                      <a:pt x="22802" y="1377"/>
                    </a:cubicBezTo>
                    <a:cubicBezTo>
                      <a:pt x="22802" y="13306"/>
                      <a:pt x="13131" y="22977"/>
                      <a:pt x="1202" y="22977"/>
                    </a:cubicBezTo>
                    <a:cubicBezTo>
                      <a:pt x="801" y="22977"/>
                      <a:pt x="400" y="22965"/>
                      <a:pt x="0" y="22943"/>
                    </a:cubicBezTo>
                  </a:path>
                  <a:path w="22802" h="22977" stroke="0" extrusionOk="0">
                    <a:moveTo>
                      <a:pt x="22758" y="-1"/>
                    </a:moveTo>
                    <a:cubicBezTo>
                      <a:pt x="22787" y="458"/>
                      <a:pt x="22802" y="917"/>
                      <a:pt x="22802" y="1377"/>
                    </a:cubicBezTo>
                    <a:cubicBezTo>
                      <a:pt x="22802" y="13306"/>
                      <a:pt x="13131" y="22977"/>
                      <a:pt x="1202" y="22977"/>
                    </a:cubicBezTo>
                    <a:cubicBezTo>
                      <a:pt x="801" y="22977"/>
                      <a:pt x="400" y="22965"/>
                      <a:pt x="0" y="22943"/>
                    </a:cubicBezTo>
                    <a:lnTo>
                      <a:pt x="1202" y="1377"/>
                    </a:lnTo>
                    <a:close/>
                  </a:path>
                </a:pathLst>
              </a:custGeom>
              <a:solidFill>
                <a:schemeClr val="bg1"/>
              </a:solidFill>
              <a:ln w="12700" cap="rnd">
                <a:solidFill>
                  <a:schemeClr val="tx1"/>
                </a:solidFill>
                <a:round/>
                <a:headEnd/>
                <a:tailEnd/>
              </a:ln>
              <a:effectLst/>
            </p:spPr>
            <p:txBody>
              <a:bodyPr/>
              <a:lstStyle/>
              <a:p>
                <a:endParaRPr lang="fr-FR" sz="2000" b="1" dirty="0"/>
              </a:p>
            </p:txBody>
          </p:sp>
        </p:grpSp>
        <p:sp>
          <p:nvSpPr>
            <p:cNvPr id="59409" name="Oval 17"/>
            <p:cNvSpPr>
              <a:spLocks noChangeArrowheads="1"/>
            </p:cNvSpPr>
            <p:nvPr/>
          </p:nvSpPr>
          <p:spPr bwMode="auto">
            <a:xfrm>
              <a:off x="820" y="1480"/>
              <a:ext cx="560" cy="324"/>
            </a:xfrm>
            <a:prstGeom prst="ellipse">
              <a:avLst/>
            </a:prstGeom>
            <a:solidFill>
              <a:schemeClr val="bg1"/>
            </a:solidFill>
            <a:ln w="9525">
              <a:noFill/>
              <a:round/>
              <a:headEnd/>
              <a:tailEnd/>
            </a:ln>
            <a:effectLst/>
          </p:spPr>
          <p:txBody>
            <a:bodyPr wrap="none" anchor="ctr"/>
            <a:lstStyle/>
            <a:p>
              <a:endParaRPr lang="fr-FR" sz="2000" b="1" dirty="0"/>
            </a:p>
          </p:txBody>
        </p:sp>
      </p:grpSp>
      <p:sp>
        <p:nvSpPr>
          <p:cNvPr id="59410" name="AutoShape 18"/>
          <p:cNvSpPr>
            <a:spLocks noChangeArrowheads="1"/>
          </p:cNvSpPr>
          <p:nvPr/>
        </p:nvSpPr>
        <p:spPr bwMode="auto">
          <a:xfrm>
            <a:off x="4212118" y="3099755"/>
            <a:ext cx="848466" cy="2174081"/>
          </a:xfrm>
          <a:prstGeom prst="downArrow">
            <a:avLst>
              <a:gd name="adj1" fmla="val 50000"/>
              <a:gd name="adj2" fmla="val 72399"/>
            </a:avLst>
          </a:prstGeom>
          <a:solidFill>
            <a:srgbClr val="FFFF00"/>
          </a:solidFill>
          <a:ln w="9525">
            <a:noFill/>
            <a:miter lim="800000"/>
            <a:headEnd/>
            <a:tailEnd/>
          </a:ln>
          <a:effectLst/>
        </p:spPr>
        <p:txBody>
          <a:bodyPr wrap="none" anchor="ctr"/>
          <a:lstStyle/>
          <a:p>
            <a:endParaRPr lang="fr-FR" sz="2000" b="1" dirty="0"/>
          </a:p>
        </p:txBody>
      </p:sp>
      <p:sp>
        <p:nvSpPr>
          <p:cNvPr id="59411" name="AutoShape 19"/>
          <p:cNvSpPr>
            <a:spLocks noChangeArrowheads="1"/>
          </p:cNvSpPr>
          <p:nvPr/>
        </p:nvSpPr>
        <p:spPr bwMode="auto">
          <a:xfrm rot="19380000">
            <a:off x="5087490" y="2832479"/>
            <a:ext cx="322883" cy="1065515"/>
          </a:xfrm>
          <a:prstGeom prst="downArrow">
            <a:avLst>
              <a:gd name="adj1" fmla="val 50000"/>
              <a:gd name="adj2" fmla="val 103461"/>
            </a:avLst>
          </a:prstGeom>
          <a:solidFill>
            <a:srgbClr val="FFFF00"/>
          </a:solidFill>
          <a:ln w="9525">
            <a:noFill/>
            <a:miter lim="800000"/>
            <a:headEnd/>
            <a:tailEnd/>
          </a:ln>
          <a:effectLst/>
        </p:spPr>
        <p:txBody>
          <a:bodyPr wrap="none" anchor="ctr"/>
          <a:lstStyle/>
          <a:p>
            <a:endParaRPr lang="fr-FR" sz="2000" b="1" dirty="0"/>
          </a:p>
        </p:txBody>
      </p:sp>
      <p:grpSp>
        <p:nvGrpSpPr>
          <p:cNvPr id="10" name="Group 20"/>
          <p:cNvGrpSpPr>
            <a:grpSpLocks/>
          </p:cNvGrpSpPr>
          <p:nvPr/>
        </p:nvGrpSpPr>
        <p:grpSpPr bwMode="auto">
          <a:xfrm>
            <a:off x="5446250" y="3671976"/>
            <a:ext cx="182967" cy="139916"/>
            <a:chOff x="2053" y="2093"/>
            <a:chExt cx="102" cy="78"/>
          </a:xfrm>
        </p:grpSpPr>
        <p:sp>
          <p:nvSpPr>
            <p:cNvPr id="59413" name="AutoShape 21"/>
            <p:cNvSpPr>
              <a:spLocks noChangeArrowheads="1"/>
            </p:cNvSpPr>
            <p:nvPr/>
          </p:nvSpPr>
          <p:spPr bwMode="auto">
            <a:xfrm>
              <a:off x="2053" y="2093"/>
              <a:ext cx="102" cy="72"/>
            </a:xfrm>
            <a:prstGeom prst="star5">
              <a:avLst/>
            </a:prstGeom>
            <a:solidFill>
              <a:schemeClr val="folHlink"/>
            </a:solidFill>
            <a:ln w="12700">
              <a:solidFill>
                <a:schemeClr val="tx1"/>
              </a:solidFill>
              <a:miter lim="800000"/>
              <a:headEnd/>
              <a:tailEnd/>
            </a:ln>
            <a:effectLst/>
          </p:spPr>
          <p:txBody>
            <a:bodyPr wrap="none" anchor="ctr"/>
            <a:lstStyle/>
            <a:p>
              <a:endParaRPr lang="fr-FR" sz="2000" b="1" dirty="0"/>
            </a:p>
          </p:txBody>
        </p:sp>
        <p:sp>
          <p:nvSpPr>
            <p:cNvPr id="59414" name="AutoShape 22"/>
            <p:cNvSpPr>
              <a:spLocks noChangeArrowheads="1"/>
            </p:cNvSpPr>
            <p:nvPr/>
          </p:nvSpPr>
          <p:spPr bwMode="auto">
            <a:xfrm rot="20220000">
              <a:off x="2053" y="2098"/>
              <a:ext cx="102" cy="73"/>
            </a:xfrm>
            <a:prstGeom prst="star5">
              <a:avLst/>
            </a:prstGeom>
            <a:solidFill>
              <a:schemeClr val="folHlink"/>
            </a:solidFill>
            <a:ln w="12700">
              <a:solidFill>
                <a:schemeClr val="tx1"/>
              </a:solidFill>
              <a:miter lim="800000"/>
              <a:headEnd/>
              <a:tailEnd/>
            </a:ln>
            <a:effectLst/>
          </p:spPr>
          <p:txBody>
            <a:bodyPr wrap="none" anchor="ctr"/>
            <a:lstStyle/>
            <a:p>
              <a:endParaRPr lang="fr-FR" sz="2000" b="1" dirty="0"/>
            </a:p>
          </p:txBody>
        </p:sp>
      </p:grpSp>
      <p:sp>
        <p:nvSpPr>
          <p:cNvPr id="59443" name="Line 51"/>
          <p:cNvSpPr>
            <a:spLocks noChangeShapeType="1"/>
          </p:cNvSpPr>
          <p:nvPr/>
        </p:nvSpPr>
        <p:spPr bwMode="auto">
          <a:xfrm>
            <a:off x="2368095" y="5273836"/>
            <a:ext cx="4217215" cy="0"/>
          </a:xfrm>
          <a:prstGeom prst="line">
            <a:avLst/>
          </a:prstGeom>
          <a:noFill/>
          <a:ln w="12700">
            <a:solidFill>
              <a:schemeClr val="tx1"/>
            </a:solidFill>
            <a:round/>
            <a:headEnd type="none" w="sm" len="sm"/>
            <a:tailEnd type="none" w="sm" len="sm"/>
          </a:ln>
          <a:effectLst/>
        </p:spPr>
        <p:txBody>
          <a:bodyPr/>
          <a:lstStyle/>
          <a:p>
            <a:endParaRPr lang="fr-FR" sz="2000" b="1" dirty="0"/>
          </a:p>
        </p:txBody>
      </p:sp>
      <p:sp>
        <p:nvSpPr>
          <p:cNvPr id="59444" name="Line 52"/>
          <p:cNvSpPr>
            <a:spLocks noChangeShapeType="1"/>
          </p:cNvSpPr>
          <p:nvPr/>
        </p:nvSpPr>
        <p:spPr bwMode="auto">
          <a:xfrm flipH="1">
            <a:off x="2454197" y="5275631"/>
            <a:ext cx="256512" cy="256512"/>
          </a:xfrm>
          <a:prstGeom prst="line">
            <a:avLst/>
          </a:prstGeom>
          <a:noFill/>
          <a:ln w="12700">
            <a:solidFill>
              <a:schemeClr val="tx1"/>
            </a:solidFill>
            <a:round/>
            <a:headEnd type="none" w="sm" len="sm"/>
            <a:tailEnd type="none" w="sm" len="sm"/>
          </a:ln>
          <a:effectLst/>
        </p:spPr>
        <p:txBody>
          <a:bodyPr/>
          <a:lstStyle/>
          <a:p>
            <a:endParaRPr lang="fr-FR" sz="2000" b="1" dirty="0"/>
          </a:p>
        </p:txBody>
      </p:sp>
      <p:sp>
        <p:nvSpPr>
          <p:cNvPr id="59445" name="Line 53"/>
          <p:cNvSpPr>
            <a:spLocks noChangeShapeType="1"/>
          </p:cNvSpPr>
          <p:nvPr/>
        </p:nvSpPr>
        <p:spPr bwMode="auto">
          <a:xfrm flipH="1">
            <a:off x="2970811" y="5275631"/>
            <a:ext cx="256512" cy="256512"/>
          </a:xfrm>
          <a:prstGeom prst="line">
            <a:avLst/>
          </a:prstGeom>
          <a:noFill/>
          <a:ln w="12700">
            <a:solidFill>
              <a:schemeClr val="tx1"/>
            </a:solidFill>
            <a:round/>
            <a:headEnd type="none" w="sm" len="sm"/>
            <a:tailEnd type="none" w="sm" len="sm"/>
          </a:ln>
          <a:effectLst/>
        </p:spPr>
        <p:txBody>
          <a:bodyPr/>
          <a:lstStyle/>
          <a:p>
            <a:endParaRPr lang="fr-FR" sz="2000" b="1" dirty="0"/>
          </a:p>
        </p:txBody>
      </p:sp>
      <p:sp>
        <p:nvSpPr>
          <p:cNvPr id="59446" name="Line 54"/>
          <p:cNvSpPr>
            <a:spLocks noChangeShapeType="1"/>
          </p:cNvSpPr>
          <p:nvPr/>
        </p:nvSpPr>
        <p:spPr bwMode="auto">
          <a:xfrm flipH="1">
            <a:off x="3487424" y="5275631"/>
            <a:ext cx="256512" cy="256512"/>
          </a:xfrm>
          <a:prstGeom prst="line">
            <a:avLst/>
          </a:prstGeom>
          <a:noFill/>
          <a:ln w="12700">
            <a:solidFill>
              <a:schemeClr val="tx1"/>
            </a:solidFill>
            <a:round/>
            <a:headEnd type="none" w="sm" len="sm"/>
            <a:tailEnd type="none" w="sm" len="sm"/>
          </a:ln>
          <a:effectLst/>
        </p:spPr>
        <p:txBody>
          <a:bodyPr/>
          <a:lstStyle/>
          <a:p>
            <a:endParaRPr lang="fr-FR" sz="2000" b="1" dirty="0"/>
          </a:p>
        </p:txBody>
      </p:sp>
      <p:sp>
        <p:nvSpPr>
          <p:cNvPr id="59447" name="Line 55"/>
          <p:cNvSpPr>
            <a:spLocks noChangeShapeType="1"/>
          </p:cNvSpPr>
          <p:nvPr/>
        </p:nvSpPr>
        <p:spPr bwMode="auto">
          <a:xfrm flipH="1">
            <a:off x="4004038" y="5275631"/>
            <a:ext cx="256512" cy="256512"/>
          </a:xfrm>
          <a:prstGeom prst="line">
            <a:avLst/>
          </a:prstGeom>
          <a:noFill/>
          <a:ln w="12700">
            <a:solidFill>
              <a:schemeClr val="tx1"/>
            </a:solidFill>
            <a:round/>
            <a:headEnd type="none" w="sm" len="sm"/>
            <a:tailEnd type="none" w="sm" len="sm"/>
          </a:ln>
          <a:effectLst/>
        </p:spPr>
        <p:txBody>
          <a:bodyPr/>
          <a:lstStyle/>
          <a:p>
            <a:endParaRPr lang="fr-FR" sz="2000" b="1" dirty="0"/>
          </a:p>
        </p:txBody>
      </p:sp>
      <p:sp>
        <p:nvSpPr>
          <p:cNvPr id="59448" name="Line 56"/>
          <p:cNvSpPr>
            <a:spLocks noChangeShapeType="1"/>
          </p:cNvSpPr>
          <p:nvPr/>
        </p:nvSpPr>
        <p:spPr bwMode="auto">
          <a:xfrm flipH="1">
            <a:off x="4520651" y="5275631"/>
            <a:ext cx="256512" cy="256512"/>
          </a:xfrm>
          <a:prstGeom prst="line">
            <a:avLst/>
          </a:prstGeom>
          <a:noFill/>
          <a:ln w="12700">
            <a:solidFill>
              <a:schemeClr val="tx1"/>
            </a:solidFill>
            <a:round/>
            <a:headEnd type="none" w="sm" len="sm"/>
            <a:tailEnd type="none" w="sm" len="sm"/>
          </a:ln>
          <a:effectLst/>
        </p:spPr>
        <p:txBody>
          <a:bodyPr/>
          <a:lstStyle/>
          <a:p>
            <a:endParaRPr lang="fr-FR" sz="2000" b="1" dirty="0"/>
          </a:p>
        </p:txBody>
      </p:sp>
      <p:sp>
        <p:nvSpPr>
          <p:cNvPr id="59449" name="Line 57"/>
          <p:cNvSpPr>
            <a:spLocks noChangeShapeType="1"/>
          </p:cNvSpPr>
          <p:nvPr/>
        </p:nvSpPr>
        <p:spPr bwMode="auto">
          <a:xfrm flipH="1">
            <a:off x="5037264" y="5275631"/>
            <a:ext cx="256512" cy="256512"/>
          </a:xfrm>
          <a:prstGeom prst="line">
            <a:avLst/>
          </a:prstGeom>
          <a:noFill/>
          <a:ln w="12700">
            <a:solidFill>
              <a:schemeClr val="tx1"/>
            </a:solidFill>
            <a:round/>
            <a:headEnd type="none" w="sm" len="sm"/>
            <a:tailEnd type="none" w="sm" len="sm"/>
          </a:ln>
          <a:effectLst/>
        </p:spPr>
        <p:txBody>
          <a:bodyPr/>
          <a:lstStyle/>
          <a:p>
            <a:endParaRPr lang="fr-FR" sz="2000" b="1" dirty="0"/>
          </a:p>
        </p:txBody>
      </p:sp>
      <p:sp>
        <p:nvSpPr>
          <p:cNvPr id="59450" name="Line 58"/>
          <p:cNvSpPr>
            <a:spLocks noChangeShapeType="1"/>
          </p:cNvSpPr>
          <p:nvPr/>
        </p:nvSpPr>
        <p:spPr bwMode="auto">
          <a:xfrm flipH="1">
            <a:off x="5553878" y="5275631"/>
            <a:ext cx="256512" cy="256512"/>
          </a:xfrm>
          <a:prstGeom prst="line">
            <a:avLst/>
          </a:prstGeom>
          <a:noFill/>
          <a:ln w="12700">
            <a:solidFill>
              <a:schemeClr val="tx1"/>
            </a:solidFill>
            <a:round/>
            <a:headEnd type="none" w="sm" len="sm"/>
            <a:tailEnd type="none" w="sm" len="sm"/>
          </a:ln>
          <a:effectLst/>
        </p:spPr>
        <p:txBody>
          <a:bodyPr/>
          <a:lstStyle/>
          <a:p>
            <a:endParaRPr lang="fr-FR" sz="2000" b="1" dirty="0"/>
          </a:p>
        </p:txBody>
      </p:sp>
      <p:sp>
        <p:nvSpPr>
          <p:cNvPr id="59451" name="Line 59"/>
          <p:cNvSpPr>
            <a:spLocks noChangeShapeType="1"/>
          </p:cNvSpPr>
          <p:nvPr/>
        </p:nvSpPr>
        <p:spPr bwMode="auto">
          <a:xfrm flipH="1">
            <a:off x="6070491" y="5275631"/>
            <a:ext cx="256512" cy="256512"/>
          </a:xfrm>
          <a:prstGeom prst="line">
            <a:avLst/>
          </a:prstGeom>
          <a:noFill/>
          <a:ln w="12700">
            <a:solidFill>
              <a:schemeClr val="tx1"/>
            </a:solidFill>
            <a:round/>
            <a:headEnd type="none" w="sm" len="sm"/>
            <a:tailEnd type="none" w="sm" len="sm"/>
          </a:ln>
          <a:effectLst/>
        </p:spPr>
        <p:txBody>
          <a:bodyPr/>
          <a:lstStyle/>
          <a:p>
            <a:endParaRPr lang="fr-FR" sz="2000" b="1" dirty="0"/>
          </a:p>
        </p:txBody>
      </p:sp>
      <p:sp>
        <p:nvSpPr>
          <p:cNvPr id="59452" name="Line 60"/>
          <p:cNvSpPr>
            <a:spLocks noChangeShapeType="1"/>
          </p:cNvSpPr>
          <p:nvPr/>
        </p:nvSpPr>
        <p:spPr bwMode="auto">
          <a:xfrm>
            <a:off x="2281993" y="1829747"/>
            <a:ext cx="3786704" cy="0"/>
          </a:xfrm>
          <a:prstGeom prst="line">
            <a:avLst/>
          </a:prstGeom>
          <a:noFill/>
          <a:ln w="12700">
            <a:solidFill>
              <a:schemeClr val="tx1"/>
            </a:solidFill>
            <a:round/>
            <a:headEnd type="none" w="sm" len="sm"/>
            <a:tailEnd type="none" w="sm" len="sm"/>
          </a:ln>
          <a:effectLst/>
        </p:spPr>
        <p:txBody>
          <a:bodyPr/>
          <a:lstStyle/>
          <a:p>
            <a:endParaRPr lang="fr-FR" sz="2000" b="1" dirty="0"/>
          </a:p>
        </p:txBody>
      </p:sp>
      <p:sp>
        <p:nvSpPr>
          <p:cNvPr id="59453" name="Rectangle 61"/>
          <p:cNvSpPr>
            <a:spLocks noChangeArrowheads="1"/>
          </p:cNvSpPr>
          <p:nvPr/>
        </p:nvSpPr>
        <p:spPr bwMode="auto">
          <a:xfrm>
            <a:off x="2280198" y="1497009"/>
            <a:ext cx="4056807" cy="400752"/>
          </a:xfrm>
          <a:prstGeom prst="rect">
            <a:avLst/>
          </a:prstGeom>
          <a:noFill/>
          <a:ln w="9525">
            <a:noFill/>
            <a:miter lim="800000"/>
            <a:headEnd/>
            <a:tailEnd/>
          </a:ln>
          <a:effectLst/>
        </p:spPr>
        <p:txBody>
          <a:bodyPr wrap="square" lIns="92075" tIns="46038" rIns="92075" bIns="46038">
            <a:spAutoFit/>
          </a:bodyPr>
          <a:lstStyle/>
          <a:p>
            <a:pPr defTabSz="762000" eaLnBrk="0" hangingPunct="0">
              <a:spcBef>
                <a:spcPct val="50000"/>
              </a:spcBef>
            </a:pPr>
            <a:r>
              <a:rPr lang="fr-FR" sz="2000" b="1" dirty="0"/>
              <a:t>Limite atmosphère </a:t>
            </a:r>
          </a:p>
        </p:txBody>
      </p:sp>
      <p:sp>
        <p:nvSpPr>
          <p:cNvPr id="59454" name="Rectangle 62"/>
          <p:cNvSpPr>
            <a:spLocks noChangeArrowheads="1"/>
          </p:cNvSpPr>
          <p:nvPr/>
        </p:nvSpPr>
        <p:spPr bwMode="auto">
          <a:xfrm>
            <a:off x="2366301" y="1820152"/>
            <a:ext cx="947125" cy="369974"/>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b="1" dirty="0"/>
              <a:t>Réfléchi</a:t>
            </a:r>
          </a:p>
        </p:txBody>
      </p:sp>
      <p:sp>
        <p:nvSpPr>
          <p:cNvPr id="59455" name="Rectangle 63"/>
          <p:cNvSpPr>
            <a:spLocks noChangeArrowheads="1"/>
          </p:cNvSpPr>
          <p:nvPr/>
        </p:nvSpPr>
        <p:spPr bwMode="auto">
          <a:xfrm>
            <a:off x="3141221" y="3723996"/>
            <a:ext cx="1205431" cy="369974"/>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b="1" dirty="0"/>
              <a:t>Diffus</a:t>
            </a:r>
          </a:p>
        </p:txBody>
      </p:sp>
      <p:sp>
        <p:nvSpPr>
          <p:cNvPr id="59456" name="Rectangle 64"/>
          <p:cNvSpPr>
            <a:spLocks noChangeArrowheads="1"/>
          </p:cNvSpPr>
          <p:nvPr/>
        </p:nvSpPr>
        <p:spPr bwMode="auto">
          <a:xfrm>
            <a:off x="5035470" y="4412814"/>
            <a:ext cx="947125" cy="369974"/>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b="1" dirty="0"/>
              <a:t>Direct</a:t>
            </a:r>
          </a:p>
        </p:txBody>
      </p:sp>
      <p:sp>
        <p:nvSpPr>
          <p:cNvPr id="59457" name="Rectangle 65"/>
          <p:cNvSpPr>
            <a:spLocks noChangeArrowheads="1"/>
          </p:cNvSpPr>
          <p:nvPr/>
        </p:nvSpPr>
        <p:spPr bwMode="auto">
          <a:xfrm>
            <a:off x="5638186" y="3637894"/>
            <a:ext cx="1291534" cy="369974"/>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b="1" dirty="0"/>
              <a:t>Absorbé</a:t>
            </a:r>
          </a:p>
        </p:txBody>
      </p:sp>
      <p:sp>
        <p:nvSpPr>
          <p:cNvPr id="59458" name="Rectangle 66"/>
          <p:cNvSpPr>
            <a:spLocks noChangeArrowheads="1"/>
          </p:cNvSpPr>
          <p:nvPr/>
        </p:nvSpPr>
        <p:spPr bwMode="auto">
          <a:xfrm>
            <a:off x="3186069" y="2690769"/>
            <a:ext cx="1246686" cy="369974"/>
          </a:xfrm>
          <a:prstGeom prst="rect">
            <a:avLst/>
          </a:prstGeom>
          <a:noFill/>
          <a:ln w="9525">
            <a:noFill/>
            <a:miter lim="800000"/>
            <a:headEnd/>
            <a:tailEnd/>
          </a:ln>
          <a:effectLst/>
        </p:spPr>
        <p:txBody>
          <a:bodyPr wrap="square" lIns="92075" tIns="46038" rIns="92075" bIns="46038">
            <a:spAutoFit/>
          </a:bodyPr>
          <a:lstStyle/>
          <a:p>
            <a:pPr defTabSz="762000" eaLnBrk="0" hangingPunct="0">
              <a:spcBef>
                <a:spcPct val="50000"/>
              </a:spcBef>
            </a:pPr>
            <a:r>
              <a:rPr lang="fr-FR" b="1" dirty="0"/>
              <a:t>Absorbé</a:t>
            </a:r>
          </a:p>
        </p:txBody>
      </p:sp>
      <p:sp>
        <p:nvSpPr>
          <p:cNvPr id="59459" name="Rectangle 67"/>
          <p:cNvSpPr>
            <a:spLocks noChangeArrowheads="1"/>
          </p:cNvSpPr>
          <p:nvPr/>
        </p:nvSpPr>
        <p:spPr bwMode="auto">
          <a:xfrm>
            <a:off x="2217412" y="4937275"/>
            <a:ext cx="2410863" cy="400752"/>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sz="2000" b="1" dirty="0"/>
              <a:t>Surface terrestre</a:t>
            </a:r>
          </a:p>
        </p:txBody>
      </p:sp>
      <p:sp>
        <p:nvSpPr>
          <p:cNvPr id="59461" name="Rectangle 69"/>
          <p:cNvSpPr>
            <a:spLocks noChangeArrowheads="1"/>
          </p:cNvSpPr>
          <p:nvPr/>
        </p:nvSpPr>
        <p:spPr bwMode="auto">
          <a:xfrm>
            <a:off x="1894526" y="1156536"/>
            <a:ext cx="5451348" cy="400110"/>
          </a:xfrm>
          <a:prstGeom prst="rect">
            <a:avLst/>
          </a:prstGeom>
          <a:noFill/>
          <a:ln w="12700">
            <a:noFill/>
            <a:miter lim="800000"/>
            <a:headEnd type="none" w="sm" len="sm"/>
            <a:tailEnd type="none" w="sm" len="sm"/>
          </a:ln>
          <a:effectLst/>
        </p:spPr>
        <p:txBody>
          <a:bodyPr>
            <a:spAutoFit/>
          </a:bodyPr>
          <a:lstStyle/>
          <a:p>
            <a:pPr algn="ctr" eaLnBrk="0" hangingPunct="0"/>
            <a:r>
              <a:rPr lang="fr-FR" sz="2000" b="1" dirty="0" smtClean="0">
                <a:solidFill>
                  <a:srgbClr val="FF0000"/>
                </a:solidFill>
              </a:rPr>
              <a:t>Rayonnement </a:t>
            </a:r>
            <a:r>
              <a:rPr lang="fr-FR" sz="2000" b="1" dirty="0">
                <a:solidFill>
                  <a:srgbClr val="FF0000"/>
                </a:solidFill>
              </a:rPr>
              <a:t>extra-atmosphérique : 1 </a:t>
            </a:r>
            <a:r>
              <a:rPr lang="fr-FR" sz="2000" b="1" dirty="0" smtClean="0">
                <a:solidFill>
                  <a:srgbClr val="FF0000"/>
                </a:solidFill>
              </a:rPr>
              <a:t>350 </a:t>
            </a:r>
            <a:r>
              <a:rPr lang="fr-FR" sz="2000" b="1" dirty="0">
                <a:solidFill>
                  <a:srgbClr val="FF0000"/>
                </a:solidFill>
              </a:rPr>
              <a:t>W/m²</a:t>
            </a:r>
          </a:p>
        </p:txBody>
      </p:sp>
      <p:sp>
        <p:nvSpPr>
          <p:cNvPr id="59462" name="Rectangle 70"/>
          <p:cNvSpPr>
            <a:spLocks noChangeArrowheads="1"/>
          </p:cNvSpPr>
          <p:nvPr/>
        </p:nvSpPr>
        <p:spPr bwMode="auto">
          <a:xfrm>
            <a:off x="3304233" y="5744863"/>
            <a:ext cx="4667819" cy="417327"/>
          </a:xfrm>
          <a:prstGeom prst="rect">
            <a:avLst/>
          </a:prstGeom>
          <a:noFill/>
          <a:ln w="12700">
            <a:noFill/>
            <a:miter lim="800000"/>
            <a:headEnd type="none" w="sm" len="sm"/>
            <a:tailEnd type="none" w="sm" len="sm"/>
          </a:ln>
          <a:effectLst/>
        </p:spPr>
        <p:txBody>
          <a:bodyPr wrap="square">
            <a:spAutoFit/>
          </a:bodyPr>
          <a:lstStyle/>
          <a:p>
            <a:pPr algn="ctr" eaLnBrk="0" hangingPunct="0"/>
            <a:r>
              <a:rPr lang="fr-FR" b="1" dirty="0" smtClean="0">
                <a:solidFill>
                  <a:srgbClr val="FF0000"/>
                </a:solidFill>
              </a:rPr>
              <a:t>Irradiance maximum </a:t>
            </a:r>
            <a:r>
              <a:rPr lang="fr-FR" b="1" dirty="0">
                <a:solidFill>
                  <a:srgbClr val="FF0000"/>
                </a:solidFill>
              </a:rPr>
              <a:t>au sol : 1 000 W/m²</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9411"/>
                                        </p:tgtEl>
                                        <p:attrNameLst>
                                          <p:attrName>style.visibility</p:attrName>
                                        </p:attrNameLst>
                                      </p:cBhvr>
                                      <p:to>
                                        <p:strVal val="visible"/>
                                      </p:to>
                                    </p:set>
                                    <p:animEffect transition="in" filter="wipe(up)">
                                      <p:cBhvr>
                                        <p:cTn id="7" dur="500"/>
                                        <p:tgtEl>
                                          <p:spTgt spid="59411"/>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59457"/>
                                        </p:tgtEl>
                                        <p:attrNameLst>
                                          <p:attrName>style.visibility</p:attrName>
                                        </p:attrNameLst>
                                      </p:cBhvr>
                                      <p:to>
                                        <p:strVal val="visible"/>
                                      </p:to>
                                    </p:set>
                                    <p:animEffect transition="in" filter="wipe(up)">
                                      <p:cBhvr>
                                        <p:cTn id="10" dur="500"/>
                                        <p:tgtEl>
                                          <p:spTgt spid="59457"/>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59458"/>
                                        </p:tgtEl>
                                        <p:attrNameLst>
                                          <p:attrName>style.visibility</p:attrName>
                                        </p:attrNameLst>
                                      </p:cBhvr>
                                      <p:to>
                                        <p:strVal val="visible"/>
                                      </p:to>
                                    </p:set>
                                    <p:animEffect transition="in" filter="wipe(up)">
                                      <p:cBhvr>
                                        <p:cTn id="13" dur="500"/>
                                        <p:tgtEl>
                                          <p:spTgt spid="59458"/>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59396"/>
                                        </p:tgtEl>
                                        <p:attrNameLst>
                                          <p:attrName>style.visibility</p:attrName>
                                        </p:attrNameLst>
                                      </p:cBhvr>
                                      <p:to>
                                        <p:strVal val="visible"/>
                                      </p:to>
                                    </p:set>
                                    <p:animEffect transition="in" filter="wipe(up)">
                                      <p:cBhvr>
                                        <p:cTn id="18" dur="500"/>
                                        <p:tgtEl>
                                          <p:spTgt spid="59396"/>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59454"/>
                                        </p:tgtEl>
                                        <p:attrNameLst>
                                          <p:attrName>style.visibility</p:attrName>
                                        </p:attrNameLst>
                                      </p:cBhvr>
                                      <p:to>
                                        <p:strVal val="visible"/>
                                      </p:to>
                                    </p:set>
                                    <p:animEffect transition="in" filter="wipe(down)">
                                      <p:cBhvr>
                                        <p:cTn id="21" dur="500"/>
                                        <p:tgtEl>
                                          <p:spTgt spid="5945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up)">
                                      <p:cBhvr>
                                        <p:cTn id="26" dur="500"/>
                                        <p:tgtEl>
                                          <p:spTgt spid="7"/>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59455"/>
                                        </p:tgtEl>
                                        <p:attrNameLst>
                                          <p:attrName>style.visibility</p:attrName>
                                        </p:attrNameLst>
                                      </p:cBhvr>
                                      <p:to>
                                        <p:strVal val="visible"/>
                                      </p:to>
                                    </p:set>
                                    <p:animEffect transition="in" filter="wipe(up)">
                                      <p:cBhvr>
                                        <p:cTn id="29" dur="500"/>
                                        <p:tgtEl>
                                          <p:spTgt spid="59455"/>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grpId="0" nodeType="clickEffect">
                                  <p:stCondLst>
                                    <p:cond delay="0"/>
                                  </p:stCondLst>
                                  <p:childTnLst>
                                    <p:set>
                                      <p:cBhvr>
                                        <p:cTn id="33" dur="1" fill="hold">
                                          <p:stCondLst>
                                            <p:cond delay="0"/>
                                          </p:stCondLst>
                                        </p:cTn>
                                        <p:tgtEl>
                                          <p:spTgt spid="59456"/>
                                        </p:tgtEl>
                                        <p:attrNameLst>
                                          <p:attrName>style.visibility</p:attrName>
                                        </p:attrNameLst>
                                      </p:cBhvr>
                                      <p:to>
                                        <p:strVal val="visible"/>
                                      </p:to>
                                    </p:set>
                                    <p:animEffect transition="in" filter="wipe(up)">
                                      <p:cBhvr>
                                        <p:cTn id="34" dur="500"/>
                                        <p:tgtEl>
                                          <p:spTgt spid="59456"/>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59410"/>
                                        </p:tgtEl>
                                        <p:attrNameLst>
                                          <p:attrName>style.visibility</p:attrName>
                                        </p:attrNameLst>
                                      </p:cBhvr>
                                      <p:to>
                                        <p:strVal val="visible"/>
                                      </p:to>
                                    </p:set>
                                    <p:animEffect transition="in" filter="wipe(up)">
                                      <p:cBhvr>
                                        <p:cTn id="37" dur="500"/>
                                        <p:tgtEl>
                                          <p:spTgt spid="5941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59462"/>
                                        </p:tgtEl>
                                        <p:attrNameLst>
                                          <p:attrName>style.visibility</p:attrName>
                                        </p:attrNameLst>
                                      </p:cBhvr>
                                      <p:to>
                                        <p:strVal val="visible"/>
                                      </p:to>
                                    </p:set>
                                    <p:animEffect transition="in" filter="wipe(left)">
                                      <p:cBhvr>
                                        <p:cTn id="42" dur="500"/>
                                        <p:tgtEl>
                                          <p:spTgt spid="5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6" grpId="0" animBg="1"/>
      <p:bldP spid="59410" grpId="0" animBg="1"/>
      <p:bldP spid="59411" grpId="0" animBg="1"/>
      <p:bldP spid="59454" grpId="0"/>
      <p:bldP spid="59455" grpId="0"/>
      <p:bldP spid="59456" grpId="0"/>
      <p:bldP spid="59457" grpId="0"/>
      <p:bldP spid="59458" grpId="0"/>
      <p:bldP spid="5946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e 20"/>
          <p:cNvGrpSpPr/>
          <p:nvPr/>
        </p:nvGrpSpPr>
        <p:grpSpPr>
          <a:xfrm>
            <a:off x="10887" y="120650"/>
            <a:ext cx="9144000" cy="6737350"/>
            <a:chOff x="10887" y="120650"/>
            <a:chExt cx="9144000" cy="6737350"/>
          </a:xfrm>
        </p:grpSpPr>
        <p:grpSp>
          <p:nvGrpSpPr>
            <p:cNvPr id="22" name="Group 20"/>
            <p:cNvGrpSpPr>
              <a:grpSpLocks/>
            </p:cNvGrpSpPr>
            <p:nvPr/>
          </p:nvGrpSpPr>
          <p:grpSpPr bwMode="auto">
            <a:xfrm>
              <a:off x="3762374" y="533400"/>
              <a:ext cx="4772027" cy="5064126"/>
              <a:chOff x="2370" y="336"/>
              <a:chExt cx="3006" cy="3190"/>
            </a:xfrm>
          </p:grpSpPr>
          <p:sp>
            <p:nvSpPr>
              <p:cNvPr id="28"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29"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30"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31"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32"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33" name="Group 26"/>
              <p:cNvGrpSpPr>
                <a:grpSpLocks/>
              </p:cNvGrpSpPr>
              <p:nvPr/>
            </p:nvGrpSpPr>
            <p:grpSpPr bwMode="auto">
              <a:xfrm>
                <a:off x="4005" y="1289"/>
                <a:ext cx="402" cy="1200"/>
                <a:chOff x="4005" y="1289"/>
                <a:chExt cx="402" cy="1200"/>
              </a:xfrm>
            </p:grpSpPr>
            <p:sp>
              <p:nvSpPr>
                <p:cNvPr id="35"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36"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37"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38"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34"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23"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24" name="Connecteur droit 23"/>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5"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26"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27" name="Connecteur droit 26"/>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grpSp>
        <p:nvGrpSpPr>
          <p:cNvPr id="7" name="Groupe 43"/>
          <p:cNvGrpSpPr/>
          <p:nvPr/>
        </p:nvGrpSpPr>
        <p:grpSpPr>
          <a:xfrm>
            <a:off x="1219870" y="1571612"/>
            <a:ext cx="7924130" cy="3843782"/>
            <a:chOff x="714348" y="2357430"/>
            <a:chExt cx="7072362" cy="3430612"/>
          </a:xfrm>
        </p:grpSpPr>
        <p:sp>
          <p:nvSpPr>
            <p:cNvPr id="45" name="Rectangle 44"/>
            <p:cNvSpPr/>
            <p:nvPr/>
          </p:nvSpPr>
          <p:spPr>
            <a:xfrm>
              <a:off x="1214414" y="5572140"/>
              <a:ext cx="1500198" cy="714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dirty="0"/>
            </a:p>
          </p:txBody>
        </p:sp>
        <p:sp>
          <p:nvSpPr>
            <p:cNvPr id="46" name="Nuage 45"/>
            <p:cNvSpPr/>
            <p:nvPr/>
          </p:nvSpPr>
          <p:spPr>
            <a:xfrm>
              <a:off x="4000496" y="2643182"/>
              <a:ext cx="2214578" cy="57150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dirty="0"/>
            </a:p>
          </p:txBody>
        </p:sp>
        <p:sp>
          <p:nvSpPr>
            <p:cNvPr id="47" name="Soleil 46"/>
            <p:cNvSpPr/>
            <p:nvPr/>
          </p:nvSpPr>
          <p:spPr>
            <a:xfrm>
              <a:off x="2000232" y="2357430"/>
              <a:ext cx="1071570" cy="1071570"/>
            </a:xfrm>
            <a:prstGeom prst="su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dirty="0"/>
            </a:p>
          </p:txBody>
        </p:sp>
        <p:sp>
          <p:nvSpPr>
            <p:cNvPr id="48" name="Rectangle 47"/>
            <p:cNvSpPr/>
            <p:nvPr/>
          </p:nvSpPr>
          <p:spPr>
            <a:xfrm rot="17586337">
              <a:off x="5649313" y="4454417"/>
              <a:ext cx="1500198" cy="714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dirty="0"/>
            </a:p>
          </p:txBody>
        </p:sp>
        <p:cxnSp>
          <p:nvCxnSpPr>
            <p:cNvPr id="49" name="Connecteur droit 48"/>
            <p:cNvCxnSpPr/>
            <p:nvPr/>
          </p:nvCxnSpPr>
          <p:spPr>
            <a:xfrm>
              <a:off x="714348" y="5786454"/>
              <a:ext cx="707236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Connecteur droit avec flèche 49"/>
            <p:cNvCxnSpPr/>
            <p:nvPr/>
          </p:nvCxnSpPr>
          <p:spPr>
            <a:xfrm rot="5400000">
              <a:off x="1178695" y="4250537"/>
              <a:ext cx="1928826" cy="428628"/>
            </a:xfrm>
            <a:prstGeom prst="straightConnector1">
              <a:avLst/>
            </a:prstGeom>
            <a:ln w="5715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51" name="Connecteur droit 50"/>
            <p:cNvCxnSpPr/>
            <p:nvPr/>
          </p:nvCxnSpPr>
          <p:spPr>
            <a:xfrm rot="16200000" flipH="1">
              <a:off x="2422709" y="3792340"/>
              <a:ext cx="2154483" cy="1713553"/>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2" name="Connecteur droit 51"/>
            <p:cNvCxnSpPr/>
            <p:nvPr/>
          </p:nvCxnSpPr>
          <p:spPr>
            <a:xfrm flipV="1">
              <a:off x="4356728" y="4714884"/>
              <a:ext cx="1715470" cy="1010354"/>
            </a:xfrm>
            <a:prstGeom prst="line">
              <a:avLst/>
            </a:prstGeom>
            <a:ln w="57150">
              <a:solidFill>
                <a:srgbClr val="FFFF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3" name="Connecteur droit avec flèche 52"/>
            <p:cNvCxnSpPr/>
            <p:nvPr/>
          </p:nvCxnSpPr>
          <p:spPr>
            <a:xfrm>
              <a:off x="3000364" y="3500438"/>
              <a:ext cx="3286148" cy="928694"/>
            </a:xfrm>
            <a:prstGeom prst="straightConnector1">
              <a:avLst/>
            </a:prstGeom>
            <a:ln w="5715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54" name="Connecteur droit avec flèche 53"/>
            <p:cNvCxnSpPr/>
            <p:nvPr/>
          </p:nvCxnSpPr>
          <p:spPr>
            <a:xfrm rot="10800000" flipV="1">
              <a:off x="2214546" y="3286124"/>
              <a:ext cx="2286016" cy="2143140"/>
            </a:xfrm>
            <a:prstGeom prst="straightConnector1">
              <a:avLst/>
            </a:prstGeom>
            <a:ln w="57150">
              <a:solidFill>
                <a:srgbClr val="FFFF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55" name="Connecteur droit avec flèche 54"/>
            <p:cNvCxnSpPr/>
            <p:nvPr/>
          </p:nvCxnSpPr>
          <p:spPr>
            <a:xfrm rot="16200000" flipH="1">
              <a:off x="5607851" y="3393281"/>
              <a:ext cx="928694" cy="714380"/>
            </a:xfrm>
            <a:prstGeom prst="straightConnector1">
              <a:avLst/>
            </a:prstGeom>
            <a:ln w="57150">
              <a:solidFill>
                <a:srgbClr val="FFFF0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56" name="ZoneTexte 55"/>
            <p:cNvSpPr txBox="1"/>
            <p:nvPr/>
          </p:nvSpPr>
          <p:spPr>
            <a:xfrm>
              <a:off x="1428728" y="4071942"/>
              <a:ext cx="848460" cy="412040"/>
            </a:xfrm>
            <a:prstGeom prst="rect">
              <a:avLst/>
            </a:prstGeom>
            <a:noFill/>
          </p:spPr>
          <p:txBody>
            <a:bodyPr wrap="none" rtlCol="0">
              <a:spAutoFit/>
            </a:bodyPr>
            <a:lstStyle/>
            <a:p>
              <a:r>
                <a:rPr lang="fr-FR" sz="2400" dirty="0" smtClean="0"/>
                <a:t>Direct</a:t>
              </a:r>
              <a:endParaRPr lang="fr-FR" sz="2400" dirty="0"/>
            </a:p>
          </p:txBody>
        </p:sp>
        <p:sp>
          <p:nvSpPr>
            <p:cNvPr id="57" name="ZoneTexte 56"/>
            <p:cNvSpPr txBox="1"/>
            <p:nvPr/>
          </p:nvSpPr>
          <p:spPr>
            <a:xfrm>
              <a:off x="4643438" y="3643314"/>
              <a:ext cx="848460" cy="412040"/>
            </a:xfrm>
            <a:prstGeom prst="rect">
              <a:avLst/>
            </a:prstGeom>
            <a:noFill/>
          </p:spPr>
          <p:txBody>
            <a:bodyPr wrap="none" rtlCol="0">
              <a:spAutoFit/>
            </a:bodyPr>
            <a:lstStyle/>
            <a:p>
              <a:r>
                <a:rPr lang="fr-FR" sz="2400" dirty="0" smtClean="0"/>
                <a:t>Direct</a:t>
              </a:r>
              <a:endParaRPr lang="fr-FR" sz="2400" dirty="0"/>
            </a:p>
          </p:txBody>
        </p:sp>
        <p:sp>
          <p:nvSpPr>
            <p:cNvPr id="58" name="ZoneTexte 57"/>
            <p:cNvSpPr txBox="1"/>
            <p:nvPr/>
          </p:nvSpPr>
          <p:spPr>
            <a:xfrm>
              <a:off x="5913053" y="3286124"/>
              <a:ext cx="837243" cy="412040"/>
            </a:xfrm>
            <a:prstGeom prst="rect">
              <a:avLst/>
            </a:prstGeom>
            <a:noFill/>
          </p:spPr>
          <p:txBody>
            <a:bodyPr wrap="none" rtlCol="0">
              <a:spAutoFit/>
            </a:bodyPr>
            <a:lstStyle/>
            <a:p>
              <a:r>
                <a:rPr lang="fr-FR" sz="2400" dirty="0" smtClean="0"/>
                <a:t>Diffus</a:t>
              </a:r>
              <a:endParaRPr lang="fr-FR" sz="2400" dirty="0"/>
            </a:p>
          </p:txBody>
        </p:sp>
        <p:sp>
          <p:nvSpPr>
            <p:cNvPr id="59" name="ZoneTexte 58"/>
            <p:cNvSpPr txBox="1"/>
            <p:nvPr/>
          </p:nvSpPr>
          <p:spPr>
            <a:xfrm>
              <a:off x="3571868" y="3143248"/>
              <a:ext cx="837243" cy="412040"/>
            </a:xfrm>
            <a:prstGeom prst="rect">
              <a:avLst/>
            </a:prstGeom>
            <a:noFill/>
          </p:spPr>
          <p:txBody>
            <a:bodyPr wrap="none" rtlCol="0">
              <a:spAutoFit/>
            </a:bodyPr>
            <a:lstStyle/>
            <a:p>
              <a:r>
                <a:rPr lang="fr-FR" sz="2400" dirty="0" smtClean="0"/>
                <a:t>Diffus</a:t>
              </a:r>
              <a:endParaRPr lang="fr-FR" sz="2400" dirty="0"/>
            </a:p>
          </p:txBody>
        </p:sp>
        <p:sp>
          <p:nvSpPr>
            <p:cNvPr id="60" name="ZoneTexte 59"/>
            <p:cNvSpPr txBox="1"/>
            <p:nvPr/>
          </p:nvSpPr>
          <p:spPr>
            <a:xfrm>
              <a:off x="4071934" y="4988494"/>
              <a:ext cx="1074453" cy="412040"/>
            </a:xfrm>
            <a:prstGeom prst="rect">
              <a:avLst/>
            </a:prstGeom>
            <a:noFill/>
          </p:spPr>
          <p:txBody>
            <a:bodyPr wrap="none" rtlCol="0">
              <a:spAutoFit/>
            </a:bodyPr>
            <a:lstStyle/>
            <a:p>
              <a:r>
                <a:rPr lang="fr-FR" sz="2400" dirty="0" smtClean="0"/>
                <a:t>Réfléchi</a:t>
              </a:r>
              <a:endParaRPr lang="fr-FR" sz="2400" dirty="0"/>
            </a:p>
          </p:txBody>
        </p:sp>
      </p:grpSp>
      <p:sp>
        <p:nvSpPr>
          <p:cNvPr id="41" name="Rectangle 68"/>
          <p:cNvSpPr txBox="1">
            <a:spLocks noChangeArrowheads="1"/>
          </p:cNvSpPr>
          <p:nvPr/>
        </p:nvSpPr>
        <p:spPr>
          <a:xfrm>
            <a:off x="128614" y="142852"/>
            <a:ext cx="4081879" cy="523220"/>
          </a:xfrm>
          <a:prstGeom prst="rect">
            <a:avLst/>
          </a:prstGeom>
          <a:solidFill>
            <a:schemeClr val="bg1">
              <a:lumMod val="65000"/>
            </a:schemeClr>
          </a:solidFill>
          <a:ln/>
        </p:spPr>
        <p:txBody>
          <a:bodyPr vert="horz" wrap="square" lIns="91440" tIns="45720" rIns="91440" bIns="45720" rtlCol="0" anchor="ctr">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2. Le rayonnement solaire</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Groupe 50"/>
          <p:cNvGrpSpPr/>
          <p:nvPr/>
        </p:nvGrpSpPr>
        <p:grpSpPr>
          <a:xfrm>
            <a:off x="10887" y="120650"/>
            <a:ext cx="9144000" cy="6737350"/>
            <a:chOff x="10887" y="120650"/>
            <a:chExt cx="9144000" cy="6737350"/>
          </a:xfrm>
        </p:grpSpPr>
        <p:grpSp>
          <p:nvGrpSpPr>
            <p:cNvPr id="52" name="Group 20"/>
            <p:cNvGrpSpPr>
              <a:grpSpLocks/>
            </p:cNvGrpSpPr>
            <p:nvPr/>
          </p:nvGrpSpPr>
          <p:grpSpPr bwMode="auto">
            <a:xfrm>
              <a:off x="3762374" y="533400"/>
              <a:ext cx="4772027" cy="5064126"/>
              <a:chOff x="2370" y="336"/>
              <a:chExt cx="3006" cy="3190"/>
            </a:xfrm>
          </p:grpSpPr>
          <p:sp>
            <p:nvSpPr>
              <p:cNvPr id="58"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59"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60"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61"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62"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63" name="Group 26"/>
              <p:cNvGrpSpPr>
                <a:grpSpLocks/>
              </p:cNvGrpSpPr>
              <p:nvPr/>
            </p:nvGrpSpPr>
            <p:grpSpPr bwMode="auto">
              <a:xfrm>
                <a:off x="4005" y="1289"/>
                <a:ext cx="402" cy="1200"/>
                <a:chOff x="4005" y="1289"/>
                <a:chExt cx="402" cy="1200"/>
              </a:xfrm>
            </p:grpSpPr>
            <p:sp>
              <p:nvSpPr>
                <p:cNvPr id="65"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66"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67"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68"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64"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53"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54" name="Connecteur droit 53"/>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55"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56"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57" name="Connecteur droit 56"/>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73739" name="Rectangle 11"/>
          <p:cNvSpPr>
            <a:spLocks noChangeArrowheads="1"/>
          </p:cNvSpPr>
          <p:nvPr/>
        </p:nvSpPr>
        <p:spPr bwMode="auto">
          <a:xfrm>
            <a:off x="5638800" y="6316663"/>
            <a:ext cx="381000" cy="152400"/>
          </a:xfrm>
          <a:prstGeom prst="rect">
            <a:avLst/>
          </a:prstGeom>
          <a:solidFill>
            <a:schemeClr val="bg1"/>
          </a:solidFill>
          <a:ln w="9525">
            <a:noFill/>
            <a:miter lim="800000"/>
            <a:headEnd/>
            <a:tailEnd/>
          </a:ln>
          <a:effectLst/>
        </p:spPr>
        <p:txBody>
          <a:bodyPr wrap="none" anchor="ctr"/>
          <a:lstStyle/>
          <a:p>
            <a:endParaRPr lang="fr-FR" dirty="0"/>
          </a:p>
        </p:txBody>
      </p:sp>
      <p:sp>
        <p:nvSpPr>
          <p:cNvPr id="73740" name="Rectangle 12"/>
          <p:cNvSpPr>
            <a:spLocks noChangeArrowheads="1"/>
          </p:cNvSpPr>
          <p:nvPr/>
        </p:nvSpPr>
        <p:spPr bwMode="auto">
          <a:xfrm>
            <a:off x="5029200" y="6240463"/>
            <a:ext cx="381000" cy="152400"/>
          </a:xfrm>
          <a:prstGeom prst="rect">
            <a:avLst/>
          </a:prstGeom>
          <a:solidFill>
            <a:schemeClr val="bg1"/>
          </a:solidFill>
          <a:ln w="9525">
            <a:noFill/>
            <a:miter lim="800000"/>
            <a:headEnd/>
            <a:tailEnd/>
          </a:ln>
          <a:effectLst/>
        </p:spPr>
        <p:txBody>
          <a:bodyPr wrap="none" anchor="ctr"/>
          <a:lstStyle/>
          <a:p>
            <a:endParaRPr lang="fr-FR" dirty="0"/>
          </a:p>
        </p:txBody>
      </p:sp>
      <p:sp>
        <p:nvSpPr>
          <p:cNvPr id="73742" name="Rectangle 14"/>
          <p:cNvSpPr>
            <a:spLocks noChangeArrowheads="1"/>
          </p:cNvSpPr>
          <p:nvPr/>
        </p:nvSpPr>
        <p:spPr bwMode="auto">
          <a:xfrm>
            <a:off x="3429000" y="4792663"/>
            <a:ext cx="381000" cy="152400"/>
          </a:xfrm>
          <a:prstGeom prst="rect">
            <a:avLst/>
          </a:prstGeom>
          <a:solidFill>
            <a:schemeClr val="bg1"/>
          </a:solidFill>
          <a:ln w="9525">
            <a:noFill/>
            <a:miter lim="800000"/>
            <a:headEnd/>
            <a:tailEnd/>
          </a:ln>
          <a:effectLst/>
        </p:spPr>
        <p:txBody>
          <a:bodyPr wrap="none" anchor="ctr"/>
          <a:lstStyle/>
          <a:p>
            <a:endParaRPr lang="fr-FR" dirty="0"/>
          </a:p>
        </p:txBody>
      </p:sp>
      <p:grpSp>
        <p:nvGrpSpPr>
          <p:cNvPr id="32" name="Groupe 31"/>
          <p:cNvGrpSpPr/>
          <p:nvPr/>
        </p:nvGrpSpPr>
        <p:grpSpPr>
          <a:xfrm>
            <a:off x="1071537" y="1708838"/>
            <a:ext cx="3138955" cy="2500312"/>
            <a:chOff x="304799" y="2582863"/>
            <a:chExt cx="3138955" cy="2500312"/>
          </a:xfrm>
        </p:grpSpPr>
        <p:sp>
          <p:nvSpPr>
            <p:cNvPr id="73732" name="Rectangle 4"/>
            <p:cNvSpPr>
              <a:spLocks noChangeArrowheads="1"/>
            </p:cNvSpPr>
            <p:nvPr/>
          </p:nvSpPr>
          <p:spPr bwMode="auto">
            <a:xfrm>
              <a:off x="2743200" y="2582863"/>
              <a:ext cx="457200" cy="152400"/>
            </a:xfrm>
            <a:prstGeom prst="rect">
              <a:avLst/>
            </a:prstGeom>
            <a:solidFill>
              <a:schemeClr val="bg1"/>
            </a:solidFill>
            <a:ln w="9525">
              <a:noFill/>
              <a:miter lim="800000"/>
              <a:headEnd/>
              <a:tailEnd/>
            </a:ln>
            <a:effectLst/>
          </p:spPr>
          <p:txBody>
            <a:bodyPr wrap="none" anchor="ctr"/>
            <a:lstStyle/>
            <a:p>
              <a:endParaRPr lang="fr-FR" dirty="0"/>
            </a:p>
          </p:txBody>
        </p:sp>
        <p:sp>
          <p:nvSpPr>
            <p:cNvPr id="73744" name="Rectangle 16"/>
            <p:cNvSpPr>
              <a:spLocks noChangeArrowheads="1"/>
            </p:cNvSpPr>
            <p:nvPr/>
          </p:nvSpPr>
          <p:spPr bwMode="auto">
            <a:xfrm>
              <a:off x="768350" y="3198813"/>
              <a:ext cx="520700" cy="292100"/>
            </a:xfrm>
            <a:prstGeom prst="rect">
              <a:avLst/>
            </a:prstGeom>
            <a:solidFill>
              <a:srgbClr val="FFFF66"/>
            </a:solidFill>
            <a:ln w="12700">
              <a:solidFill>
                <a:schemeClr val="tx1"/>
              </a:solidFill>
              <a:miter lim="800000"/>
              <a:headEnd/>
              <a:tailEnd/>
            </a:ln>
            <a:effectLst/>
          </p:spPr>
          <p:txBody>
            <a:bodyPr wrap="none" anchor="ctr"/>
            <a:lstStyle/>
            <a:p>
              <a:endParaRPr lang="fr-FR" dirty="0"/>
            </a:p>
          </p:txBody>
        </p:sp>
        <p:sp>
          <p:nvSpPr>
            <p:cNvPr id="73745" name="Rectangle 17"/>
            <p:cNvSpPr>
              <a:spLocks noChangeArrowheads="1"/>
            </p:cNvSpPr>
            <p:nvPr/>
          </p:nvSpPr>
          <p:spPr bwMode="auto">
            <a:xfrm>
              <a:off x="768350" y="3503613"/>
              <a:ext cx="520700" cy="292100"/>
            </a:xfrm>
            <a:prstGeom prst="rect">
              <a:avLst/>
            </a:prstGeom>
            <a:solidFill>
              <a:srgbClr val="F0C000"/>
            </a:solidFill>
            <a:ln w="12700">
              <a:solidFill>
                <a:schemeClr val="tx1"/>
              </a:solidFill>
              <a:miter lim="800000"/>
              <a:headEnd/>
              <a:tailEnd/>
            </a:ln>
            <a:effectLst/>
          </p:spPr>
          <p:txBody>
            <a:bodyPr wrap="none" anchor="ctr"/>
            <a:lstStyle/>
            <a:p>
              <a:endParaRPr lang="fr-FR" dirty="0"/>
            </a:p>
          </p:txBody>
        </p:sp>
        <p:sp>
          <p:nvSpPr>
            <p:cNvPr id="73746" name="Rectangle 18"/>
            <p:cNvSpPr>
              <a:spLocks noChangeArrowheads="1"/>
            </p:cNvSpPr>
            <p:nvPr/>
          </p:nvSpPr>
          <p:spPr bwMode="auto">
            <a:xfrm>
              <a:off x="768350" y="3808413"/>
              <a:ext cx="520700" cy="292100"/>
            </a:xfrm>
            <a:prstGeom prst="rect">
              <a:avLst/>
            </a:prstGeom>
            <a:solidFill>
              <a:srgbClr val="FF914A"/>
            </a:solidFill>
            <a:ln w="12700">
              <a:solidFill>
                <a:schemeClr val="tx1"/>
              </a:solidFill>
              <a:miter lim="800000"/>
              <a:headEnd/>
              <a:tailEnd/>
            </a:ln>
            <a:effectLst/>
          </p:spPr>
          <p:txBody>
            <a:bodyPr wrap="none" anchor="ctr"/>
            <a:lstStyle/>
            <a:p>
              <a:endParaRPr lang="fr-FR" dirty="0"/>
            </a:p>
          </p:txBody>
        </p:sp>
        <p:sp>
          <p:nvSpPr>
            <p:cNvPr id="73747" name="Rectangle 19"/>
            <p:cNvSpPr>
              <a:spLocks noChangeArrowheads="1"/>
            </p:cNvSpPr>
            <p:nvPr/>
          </p:nvSpPr>
          <p:spPr bwMode="auto">
            <a:xfrm>
              <a:off x="768350" y="4113213"/>
              <a:ext cx="520700" cy="292100"/>
            </a:xfrm>
            <a:prstGeom prst="rect">
              <a:avLst/>
            </a:prstGeom>
            <a:solidFill>
              <a:srgbClr val="FF4627"/>
            </a:solidFill>
            <a:ln w="12700">
              <a:solidFill>
                <a:schemeClr val="tx1"/>
              </a:solidFill>
              <a:miter lim="800000"/>
              <a:headEnd/>
              <a:tailEnd/>
            </a:ln>
            <a:effectLst/>
          </p:spPr>
          <p:txBody>
            <a:bodyPr wrap="none" anchor="ctr"/>
            <a:lstStyle/>
            <a:p>
              <a:endParaRPr lang="fr-FR" dirty="0"/>
            </a:p>
          </p:txBody>
        </p:sp>
        <p:sp>
          <p:nvSpPr>
            <p:cNvPr id="73748" name="Rectangle 20"/>
            <p:cNvSpPr>
              <a:spLocks noChangeArrowheads="1"/>
            </p:cNvSpPr>
            <p:nvPr/>
          </p:nvSpPr>
          <p:spPr bwMode="auto">
            <a:xfrm>
              <a:off x="768350" y="4418013"/>
              <a:ext cx="520700" cy="292100"/>
            </a:xfrm>
            <a:prstGeom prst="rect">
              <a:avLst/>
            </a:prstGeom>
            <a:solidFill>
              <a:srgbClr val="C80000"/>
            </a:solidFill>
            <a:ln w="12700">
              <a:solidFill>
                <a:schemeClr val="tx1"/>
              </a:solidFill>
              <a:miter lim="800000"/>
              <a:headEnd/>
              <a:tailEnd/>
            </a:ln>
            <a:effectLst/>
          </p:spPr>
          <p:txBody>
            <a:bodyPr wrap="none" anchor="ctr"/>
            <a:lstStyle/>
            <a:p>
              <a:endParaRPr lang="fr-FR" dirty="0"/>
            </a:p>
          </p:txBody>
        </p:sp>
        <p:sp>
          <p:nvSpPr>
            <p:cNvPr id="73749" name="Rectangle 21"/>
            <p:cNvSpPr>
              <a:spLocks noChangeArrowheads="1"/>
            </p:cNvSpPr>
            <p:nvPr/>
          </p:nvSpPr>
          <p:spPr bwMode="auto">
            <a:xfrm>
              <a:off x="768350" y="4722813"/>
              <a:ext cx="520700" cy="292100"/>
            </a:xfrm>
            <a:prstGeom prst="rect">
              <a:avLst/>
            </a:prstGeom>
            <a:solidFill>
              <a:srgbClr val="760000"/>
            </a:solidFill>
            <a:ln w="12700">
              <a:solidFill>
                <a:schemeClr val="tx1"/>
              </a:solidFill>
              <a:miter lim="800000"/>
              <a:headEnd/>
              <a:tailEnd/>
            </a:ln>
            <a:effectLst/>
          </p:spPr>
          <p:txBody>
            <a:bodyPr wrap="none" anchor="ctr"/>
            <a:lstStyle/>
            <a:p>
              <a:endParaRPr lang="fr-FR" dirty="0"/>
            </a:p>
          </p:txBody>
        </p:sp>
        <p:sp>
          <p:nvSpPr>
            <p:cNvPr id="73750" name="Rectangle 22"/>
            <p:cNvSpPr>
              <a:spLocks noChangeArrowheads="1"/>
            </p:cNvSpPr>
            <p:nvPr/>
          </p:nvSpPr>
          <p:spPr bwMode="auto">
            <a:xfrm>
              <a:off x="1371600" y="3116263"/>
              <a:ext cx="1524000" cy="366712"/>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dirty="0">
                  <a:cs typeface="Arial" charset="0"/>
                </a:rPr>
                <a:t>&lt; 1750 h</a:t>
              </a:r>
            </a:p>
          </p:txBody>
        </p:sp>
        <p:sp>
          <p:nvSpPr>
            <p:cNvPr id="73751" name="Rectangle 23"/>
            <p:cNvSpPr>
              <a:spLocks noChangeArrowheads="1"/>
            </p:cNvSpPr>
            <p:nvPr/>
          </p:nvSpPr>
          <p:spPr bwMode="auto">
            <a:xfrm>
              <a:off x="1371600" y="3421063"/>
              <a:ext cx="1752600" cy="366712"/>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dirty="0">
                  <a:cs typeface="Arial" charset="0"/>
                </a:rPr>
                <a:t>1750 - 2000 h</a:t>
              </a:r>
            </a:p>
          </p:txBody>
        </p:sp>
        <p:sp>
          <p:nvSpPr>
            <p:cNvPr id="73752" name="Rectangle 24"/>
            <p:cNvSpPr>
              <a:spLocks noChangeArrowheads="1"/>
            </p:cNvSpPr>
            <p:nvPr/>
          </p:nvSpPr>
          <p:spPr bwMode="auto">
            <a:xfrm>
              <a:off x="1371600" y="3802063"/>
              <a:ext cx="1676400" cy="366712"/>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dirty="0">
                  <a:cs typeface="Arial" charset="0"/>
                </a:rPr>
                <a:t>2 000 - 2250 h</a:t>
              </a:r>
            </a:p>
          </p:txBody>
        </p:sp>
        <p:sp>
          <p:nvSpPr>
            <p:cNvPr id="73753" name="Rectangle 25"/>
            <p:cNvSpPr>
              <a:spLocks noChangeArrowheads="1"/>
            </p:cNvSpPr>
            <p:nvPr/>
          </p:nvSpPr>
          <p:spPr bwMode="auto">
            <a:xfrm>
              <a:off x="1371600" y="4106863"/>
              <a:ext cx="2057400" cy="366712"/>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dirty="0">
                  <a:cs typeface="Arial" charset="0"/>
                </a:rPr>
                <a:t>2250 - 2500 h</a:t>
              </a:r>
            </a:p>
          </p:txBody>
        </p:sp>
        <p:sp>
          <p:nvSpPr>
            <p:cNvPr id="73754" name="Rectangle 26"/>
            <p:cNvSpPr>
              <a:spLocks noChangeArrowheads="1"/>
            </p:cNvSpPr>
            <p:nvPr/>
          </p:nvSpPr>
          <p:spPr bwMode="auto">
            <a:xfrm>
              <a:off x="1371600" y="4411663"/>
              <a:ext cx="1905000" cy="366712"/>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dirty="0">
                  <a:cs typeface="Arial" charset="0"/>
                </a:rPr>
                <a:t>2500 - 2750 h</a:t>
              </a:r>
            </a:p>
          </p:txBody>
        </p:sp>
        <p:sp>
          <p:nvSpPr>
            <p:cNvPr id="73755" name="Rectangle 27"/>
            <p:cNvSpPr>
              <a:spLocks noChangeArrowheads="1"/>
            </p:cNvSpPr>
            <p:nvPr/>
          </p:nvSpPr>
          <p:spPr bwMode="auto">
            <a:xfrm>
              <a:off x="1371600" y="4716463"/>
              <a:ext cx="1981200" cy="366712"/>
            </a:xfrm>
            <a:prstGeom prst="rect">
              <a:avLst/>
            </a:prstGeom>
            <a:noFill/>
            <a:ln w="9525">
              <a:noFill/>
              <a:miter lim="800000"/>
              <a:headEnd/>
              <a:tailEnd/>
            </a:ln>
            <a:effectLst/>
          </p:spPr>
          <p:txBody>
            <a:bodyPr lIns="92075" tIns="46038" rIns="92075" bIns="46038">
              <a:spAutoFit/>
            </a:bodyPr>
            <a:lstStyle/>
            <a:p>
              <a:pPr defTabSz="762000" eaLnBrk="0" hangingPunct="0">
                <a:spcBef>
                  <a:spcPct val="50000"/>
                </a:spcBef>
              </a:pPr>
              <a:r>
                <a:rPr lang="fr-FR" dirty="0">
                  <a:cs typeface="Arial" charset="0"/>
                </a:rPr>
                <a:t>&gt; 2750 h</a:t>
              </a:r>
            </a:p>
          </p:txBody>
        </p:sp>
        <p:sp>
          <p:nvSpPr>
            <p:cNvPr id="73756" name="Rectangle 28"/>
            <p:cNvSpPr>
              <a:spLocks noChangeArrowheads="1"/>
            </p:cNvSpPr>
            <p:nvPr/>
          </p:nvSpPr>
          <p:spPr bwMode="auto">
            <a:xfrm>
              <a:off x="304799" y="2683872"/>
              <a:ext cx="3138955" cy="369974"/>
            </a:xfrm>
            <a:prstGeom prst="rect">
              <a:avLst/>
            </a:prstGeom>
            <a:noFill/>
            <a:ln w="9525">
              <a:noFill/>
              <a:miter lim="800000"/>
              <a:headEnd/>
              <a:tailEnd/>
            </a:ln>
            <a:effectLst/>
          </p:spPr>
          <p:txBody>
            <a:bodyPr wrap="square" lIns="92075" tIns="46038" rIns="92075" bIns="46038">
              <a:spAutoFit/>
            </a:bodyPr>
            <a:lstStyle/>
            <a:p>
              <a:pPr defTabSz="762000" eaLnBrk="0" hangingPunct="0">
                <a:spcBef>
                  <a:spcPct val="50000"/>
                </a:spcBef>
              </a:pPr>
              <a:r>
                <a:rPr lang="fr-FR" b="1" dirty="0">
                  <a:solidFill>
                    <a:schemeClr val="tx2"/>
                  </a:solidFill>
                </a:rPr>
                <a:t>Durée d'insolation annuelle</a:t>
              </a:r>
            </a:p>
          </p:txBody>
        </p:sp>
      </p:grpSp>
      <p:pic>
        <p:nvPicPr>
          <p:cNvPr id="35" name="Picture 2"/>
          <p:cNvPicPr>
            <a:picLocks noChangeArrowheads="1"/>
          </p:cNvPicPr>
          <p:nvPr/>
        </p:nvPicPr>
        <p:blipFill>
          <a:blip r:embed="rId4"/>
          <a:srcRect/>
          <a:stretch>
            <a:fillRect/>
          </a:stretch>
        </p:blipFill>
        <p:spPr bwMode="auto">
          <a:xfrm>
            <a:off x="3839345" y="1345951"/>
            <a:ext cx="4951503" cy="5184787"/>
          </a:xfrm>
          <a:prstGeom prst="rect">
            <a:avLst/>
          </a:prstGeom>
          <a:noFill/>
          <a:ln w="9525">
            <a:noFill/>
            <a:miter lim="800000"/>
            <a:headEnd/>
            <a:tailEnd/>
          </a:ln>
          <a:effectLst/>
        </p:spPr>
      </p:pic>
      <p:grpSp>
        <p:nvGrpSpPr>
          <p:cNvPr id="36" name="Groupe 29"/>
          <p:cNvGrpSpPr/>
          <p:nvPr/>
        </p:nvGrpSpPr>
        <p:grpSpPr>
          <a:xfrm>
            <a:off x="4012384" y="1999657"/>
            <a:ext cx="4675921" cy="4183720"/>
            <a:chOff x="2743200" y="1287463"/>
            <a:chExt cx="5791200" cy="5181600"/>
          </a:xfrm>
        </p:grpSpPr>
        <p:sp>
          <p:nvSpPr>
            <p:cNvPr id="37" name="Rectangle 3"/>
            <p:cNvSpPr>
              <a:spLocks noChangeArrowheads="1"/>
            </p:cNvSpPr>
            <p:nvPr/>
          </p:nvSpPr>
          <p:spPr bwMode="auto">
            <a:xfrm>
              <a:off x="4343400" y="1287463"/>
              <a:ext cx="381000" cy="152400"/>
            </a:xfrm>
            <a:prstGeom prst="rect">
              <a:avLst/>
            </a:prstGeom>
            <a:solidFill>
              <a:schemeClr val="bg1"/>
            </a:solidFill>
            <a:ln w="9525">
              <a:noFill/>
              <a:miter lim="800000"/>
              <a:headEnd/>
              <a:tailEnd/>
            </a:ln>
            <a:effectLst/>
          </p:spPr>
          <p:txBody>
            <a:bodyPr wrap="none" anchor="ctr"/>
            <a:lstStyle/>
            <a:p>
              <a:endParaRPr lang="fr-FR" dirty="0"/>
            </a:p>
          </p:txBody>
        </p:sp>
        <p:sp>
          <p:nvSpPr>
            <p:cNvPr id="38" name="Rectangle 4"/>
            <p:cNvSpPr>
              <a:spLocks noChangeArrowheads="1"/>
            </p:cNvSpPr>
            <p:nvPr/>
          </p:nvSpPr>
          <p:spPr bwMode="auto">
            <a:xfrm>
              <a:off x="2743200" y="2582863"/>
              <a:ext cx="457200" cy="152400"/>
            </a:xfrm>
            <a:prstGeom prst="rect">
              <a:avLst/>
            </a:prstGeom>
            <a:solidFill>
              <a:schemeClr val="bg1"/>
            </a:solidFill>
            <a:ln w="9525">
              <a:noFill/>
              <a:miter lim="800000"/>
              <a:headEnd/>
              <a:tailEnd/>
            </a:ln>
            <a:effectLst/>
          </p:spPr>
          <p:txBody>
            <a:bodyPr wrap="none" anchor="ctr"/>
            <a:lstStyle/>
            <a:p>
              <a:endParaRPr lang="fr-FR" dirty="0"/>
            </a:p>
          </p:txBody>
        </p:sp>
        <p:sp>
          <p:nvSpPr>
            <p:cNvPr id="39" name="Rectangle 5"/>
            <p:cNvSpPr>
              <a:spLocks noChangeArrowheads="1"/>
            </p:cNvSpPr>
            <p:nvPr/>
          </p:nvSpPr>
          <p:spPr bwMode="auto">
            <a:xfrm>
              <a:off x="8153400" y="2430463"/>
              <a:ext cx="381000" cy="152400"/>
            </a:xfrm>
            <a:prstGeom prst="rect">
              <a:avLst/>
            </a:prstGeom>
            <a:solidFill>
              <a:schemeClr val="bg1"/>
            </a:solidFill>
            <a:ln w="9525">
              <a:noFill/>
              <a:miter lim="800000"/>
              <a:headEnd/>
              <a:tailEnd/>
            </a:ln>
            <a:effectLst/>
          </p:spPr>
          <p:txBody>
            <a:bodyPr wrap="none" anchor="ctr"/>
            <a:lstStyle/>
            <a:p>
              <a:endParaRPr lang="fr-FR" dirty="0"/>
            </a:p>
          </p:txBody>
        </p:sp>
        <p:sp>
          <p:nvSpPr>
            <p:cNvPr id="40" name="Rectangle 6"/>
            <p:cNvSpPr>
              <a:spLocks noChangeArrowheads="1"/>
            </p:cNvSpPr>
            <p:nvPr/>
          </p:nvSpPr>
          <p:spPr bwMode="auto">
            <a:xfrm>
              <a:off x="7924800" y="3954463"/>
              <a:ext cx="381000" cy="152400"/>
            </a:xfrm>
            <a:prstGeom prst="rect">
              <a:avLst/>
            </a:prstGeom>
            <a:solidFill>
              <a:schemeClr val="bg1"/>
            </a:solidFill>
            <a:ln w="9525">
              <a:noFill/>
              <a:miter lim="800000"/>
              <a:headEnd/>
              <a:tailEnd/>
            </a:ln>
            <a:effectLst/>
          </p:spPr>
          <p:txBody>
            <a:bodyPr wrap="none" anchor="ctr"/>
            <a:lstStyle/>
            <a:p>
              <a:endParaRPr lang="fr-FR" dirty="0"/>
            </a:p>
          </p:txBody>
        </p:sp>
        <p:sp>
          <p:nvSpPr>
            <p:cNvPr id="41" name="Rectangle 7"/>
            <p:cNvSpPr>
              <a:spLocks noChangeArrowheads="1"/>
            </p:cNvSpPr>
            <p:nvPr/>
          </p:nvSpPr>
          <p:spPr bwMode="auto">
            <a:xfrm>
              <a:off x="7924800" y="4411663"/>
              <a:ext cx="381000" cy="152400"/>
            </a:xfrm>
            <a:prstGeom prst="rect">
              <a:avLst/>
            </a:prstGeom>
            <a:solidFill>
              <a:schemeClr val="bg1"/>
            </a:solidFill>
            <a:ln w="9525">
              <a:noFill/>
              <a:miter lim="800000"/>
              <a:headEnd/>
              <a:tailEnd/>
            </a:ln>
            <a:effectLst/>
          </p:spPr>
          <p:txBody>
            <a:bodyPr wrap="none" anchor="ctr"/>
            <a:lstStyle/>
            <a:p>
              <a:endParaRPr lang="fr-FR" dirty="0"/>
            </a:p>
          </p:txBody>
        </p:sp>
        <p:sp>
          <p:nvSpPr>
            <p:cNvPr id="42" name="Rectangle 8"/>
            <p:cNvSpPr>
              <a:spLocks noChangeArrowheads="1"/>
            </p:cNvSpPr>
            <p:nvPr/>
          </p:nvSpPr>
          <p:spPr bwMode="auto">
            <a:xfrm>
              <a:off x="7924800" y="4564063"/>
              <a:ext cx="381000" cy="228600"/>
            </a:xfrm>
            <a:prstGeom prst="rect">
              <a:avLst/>
            </a:prstGeom>
            <a:solidFill>
              <a:schemeClr val="bg1"/>
            </a:solidFill>
            <a:ln w="9525">
              <a:noFill/>
              <a:miter lim="800000"/>
              <a:headEnd/>
              <a:tailEnd/>
            </a:ln>
            <a:effectLst/>
          </p:spPr>
          <p:txBody>
            <a:bodyPr wrap="none" anchor="ctr"/>
            <a:lstStyle/>
            <a:p>
              <a:endParaRPr lang="fr-FR" dirty="0"/>
            </a:p>
          </p:txBody>
        </p:sp>
        <p:sp>
          <p:nvSpPr>
            <p:cNvPr id="43" name="Rectangle 9"/>
            <p:cNvSpPr>
              <a:spLocks noChangeArrowheads="1"/>
            </p:cNvSpPr>
            <p:nvPr/>
          </p:nvSpPr>
          <p:spPr bwMode="auto">
            <a:xfrm>
              <a:off x="7924800" y="4868863"/>
              <a:ext cx="457200" cy="152400"/>
            </a:xfrm>
            <a:prstGeom prst="rect">
              <a:avLst/>
            </a:prstGeom>
            <a:solidFill>
              <a:schemeClr val="bg1"/>
            </a:solidFill>
            <a:ln w="9525">
              <a:noFill/>
              <a:miter lim="800000"/>
              <a:headEnd/>
              <a:tailEnd/>
            </a:ln>
            <a:effectLst/>
          </p:spPr>
          <p:txBody>
            <a:bodyPr wrap="none" anchor="ctr"/>
            <a:lstStyle/>
            <a:p>
              <a:endParaRPr lang="fr-FR" dirty="0"/>
            </a:p>
          </p:txBody>
        </p:sp>
        <p:sp>
          <p:nvSpPr>
            <p:cNvPr id="44" name="Rectangle 10"/>
            <p:cNvSpPr>
              <a:spLocks noChangeArrowheads="1"/>
            </p:cNvSpPr>
            <p:nvPr/>
          </p:nvSpPr>
          <p:spPr bwMode="auto">
            <a:xfrm>
              <a:off x="6705600" y="5707063"/>
              <a:ext cx="381000" cy="152400"/>
            </a:xfrm>
            <a:prstGeom prst="rect">
              <a:avLst/>
            </a:prstGeom>
            <a:solidFill>
              <a:schemeClr val="bg1"/>
            </a:solidFill>
            <a:ln w="9525">
              <a:noFill/>
              <a:miter lim="800000"/>
              <a:headEnd/>
              <a:tailEnd/>
            </a:ln>
            <a:effectLst/>
          </p:spPr>
          <p:txBody>
            <a:bodyPr wrap="none" anchor="ctr"/>
            <a:lstStyle/>
            <a:p>
              <a:endParaRPr lang="fr-FR" dirty="0"/>
            </a:p>
          </p:txBody>
        </p:sp>
        <p:sp>
          <p:nvSpPr>
            <p:cNvPr id="45" name="Rectangle 11"/>
            <p:cNvSpPr>
              <a:spLocks noChangeArrowheads="1"/>
            </p:cNvSpPr>
            <p:nvPr/>
          </p:nvSpPr>
          <p:spPr bwMode="auto">
            <a:xfrm>
              <a:off x="5638800" y="6316663"/>
              <a:ext cx="381000" cy="152400"/>
            </a:xfrm>
            <a:prstGeom prst="rect">
              <a:avLst/>
            </a:prstGeom>
            <a:solidFill>
              <a:schemeClr val="bg1"/>
            </a:solidFill>
            <a:ln w="9525">
              <a:noFill/>
              <a:miter lim="800000"/>
              <a:headEnd/>
              <a:tailEnd/>
            </a:ln>
            <a:effectLst/>
          </p:spPr>
          <p:txBody>
            <a:bodyPr wrap="none" anchor="ctr"/>
            <a:lstStyle/>
            <a:p>
              <a:endParaRPr lang="fr-FR" dirty="0"/>
            </a:p>
          </p:txBody>
        </p:sp>
        <p:sp>
          <p:nvSpPr>
            <p:cNvPr id="46" name="Rectangle 12"/>
            <p:cNvSpPr>
              <a:spLocks noChangeArrowheads="1"/>
            </p:cNvSpPr>
            <p:nvPr/>
          </p:nvSpPr>
          <p:spPr bwMode="auto">
            <a:xfrm>
              <a:off x="5029200" y="6240463"/>
              <a:ext cx="381000" cy="152400"/>
            </a:xfrm>
            <a:prstGeom prst="rect">
              <a:avLst/>
            </a:prstGeom>
            <a:solidFill>
              <a:schemeClr val="bg1"/>
            </a:solidFill>
            <a:ln w="9525">
              <a:noFill/>
              <a:miter lim="800000"/>
              <a:headEnd/>
              <a:tailEnd/>
            </a:ln>
            <a:effectLst/>
          </p:spPr>
          <p:txBody>
            <a:bodyPr wrap="none" anchor="ctr"/>
            <a:lstStyle/>
            <a:p>
              <a:endParaRPr lang="fr-FR" dirty="0"/>
            </a:p>
          </p:txBody>
        </p:sp>
        <p:sp>
          <p:nvSpPr>
            <p:cNvPr id="47" name="Rectangle 13"/>
            <p:cNvSpPr>
              <a:spLocks noChangeArrowheads="1"/>
            </p:cNvSpPr>
            <p:nvPr/>
          </p:nvSpPr>
          <p:spPr bwMode="auto">
            <a:xfrm>
              <a:off x="4724400" y="6088063"/>
              <a:ext cx="381000" cy="152400"/>
            </a:xfrm>
            <a:prstGeom prst="rect">
              <a:avLst/>
            </a:prstGeom>
            <a:solidFill>
              <a:schemeClr val="bg1"/>
            </a:solidFill>
            <a:ln w="9525">
              <a:noFill/>
              <a:miter lim="800000"/>
              <a:headEnd/>
              <a:tailEnd/>
            </a:ln>
            <a:effectLst/>
          </p:spPr>
          <p:txBody>
            <a:bodyPr wrap="none" anchor="ctr"/>
            <a:lstStyle/>
            <a:p>
              <a:endParaRPr lang="fr-FR" dirty="0"/>
            </a:p>
          </p:txBody>
        </p:sp>
        <p:sp>
          <p:nvSpPr>
            <p:cNvPr id="48" name="Rectangle 14"/>
            <p:cNvSpPr>
              <a:spLocks noChangeArrowheads="1"/>
            </p:cNvSpPr>
            <p:nvPr/>
          </p:nvSpPr>
          <p:spPr bwMode="auto">
            <a:xfrm>
              <a:off x="3429000" y="4792663"/>
              <a:ext cx="381000" cy="152400"/>
            </a:xfrm>
            <a:prstGeom prst="rect">
              <a:avLst/>
            </a:prstGeom>
            <a:solidFill>
              <a:schemeClr val="bg1"/>
            </a:solidFill>
            <a:ln w="9525">
              <a:noFill/>
              <a:miter lim="800000"/>
              <a:headEnd/>
              <a:tailEnd/>
            </a:ln>
            <a:effectLst/>
          </p:spPr>
          <p:txBody>
            <a:bodyPr wrap="none" anchor="ctr"/>
            <a:lstStyle/>
            <a:p>
              <a:endParaRPr lang="fr-FR" dirty="0"/>
            </a:p>
          </p:txBody>
        </p:sp>
        <p:sp>
          <p:nvSpPr>
            <p:cNvPr id="49" name="Rectangle 15"/>
            <p:cNvSpPr>
              <a:spLocks noChangeArrowheads="1"/>
            </p:cNvSpPr>
            <p:nvPr/>
          </p:nvSpPr>
          <p:spPr bwMode="auto">
            <a:xfrm>
              <a:off x="2971800" y="2049463"/>
              <a:ext cx="381000" cy="152400"/>
            </a:xfrm>
            <a:prstGeom prst="rect">
              <a:avLst/>
            </a:prstGeom>
            <a:solidFill>
              <a:srgbClr val="FFFF66"/>
            </a:solidFill>
            <a:ln w="9525">
              <a:noFill/>
              <a:miter lim="800000"/>
              <a:headEnd/>
              <a:tailEnd/>
            </a:ln>
            <a:effectLst/>
          </p:spPr>
          <p:txBody>
            <a:bodyPr wrap="none" anchor="ctr"/>
            <a:lstStyle/>
            <a:p>
              <a:endParaRPr lang="fr-FR" dirty="0"/>
            </a:p>
          </p:txBody>
        </p:sp>
      </p:grpSp>
      <p:sp>
        <p:nvSpPr>
          <p:cNvPr id="50" name="Rectangle 29"/>
          <p:cNvSpPr txBox="1">
            <a:spLocks noChangeArrowheads="1"/>
          </p:cNvSpPr>
          <p:nvPr/>
        </p:nvSpPr>
        <p:spPr>
          <a:xfrm>
            <a:off x="418695" y="143688"/>
            <a:ext cx="3844961" cy="504898"/>
          </a:xfrm>
          <a:prstGeom prst="rect">
            <a:avLst/>
          </a:prstGeom>
          <a:solidFill>
            <a:schemeClr val="bg1">
              <a:lumMod val="65000"/>
            </a:schemeClr>
          </a:solidFill>
          <a:ln/>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3. Données disponibles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73757" name="Rectangle 29"/>
          <p:cNvSpPr>
            <a:spLocks noGrp="1" noChangeArrowheads="1"/>
          </p:cNvSpPr>
          <p:nvPr>
            <p:ph type="title"/>
          </p:nvPr>
        </p:nvSpPr>
        <p:spPr>
          <a:xfrm>
            <a:off x="2307385" y="671771"/>
            <a:ext cx="4529230" cy="417513"/>
          </a:xfrm>
          <a:noFill/>
          <a:ln/>
        </p:spPr>
        <p:txBody>
          <a:bodyPr>
            <a:noAutofit/>
          </a:bodyPr>
          <a:lstStyle/>
          <a:p>
            <a:pPr algn="l"/>
            <a:r>
              <a:rPr lang="fr-FR" sz="2800" b="1" dirty="0">
                <a:solidFill>
                  <a:schemeClr val="accent1">
                    <a:lumMod val="50000"/>
                  </a:schemeClr>
                </a:solidFill>
              </a:rPr>
              <a:t>Carte des durées d'insolation</a:t>
            </a:r>
          </a:p>
        </p:txBody>
      </p:sp>
      <p:sp>
        <p:nvSpPr>
          <p:cNvPr id="69" name="Rectangle 68"/>
          <p:cNvSpPr/>
          <p:nvPr/>
        </p:nvSpPr>
        <p:spPr>
          <a:xfrm>
            <a:off x="5324475" y="2057400"/>
            <a:ext cx="285750" cy="857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e 7"/>
          <p:cNvGrpSpPr/>
          <p:nvPr/>
        </p:nvGrpSpPr>
        <p:grpSpPr>
          <a:xfrm>
            <a:off x="10887" y="120650"/>
            <a:ext cx="9144000" cy="6737350"/>
            <a:chOff x="10887" y="120650"/>
            <a:chExt cx="9144000" cy="6737350"/>
          </a:xfrm>
        </p:grpSpPr>
        <p:grpSp>
          <p:nvGrpSpPr>
            <p:cNvPr id="10" name="Group 20"/>
            <p:cNvGrpSpPr>
              <a:grpSpLocks/>
            </p:cNvGrpSpPr>
            <p:nvPr/>
          </p:nvGrpSpPr>
          <p:grpSpPr bwMode="auto">
            <a:xfrm>
              <a:off x="3762374" y="533400"/>
              <a:ext cx="4772027" cy="5064126"/>
              <a:chOff x="2370" y="336"/>
              <a:chExt cx="3006" cy="3190"/>
            </a:xfrm>
          </p:grpSpPr>
          <p:sp>
            <p:nvSpPr>
              <p:cNvPr id="16"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a:p>
            </p:txBody>
          </p:sp>
          <p:sp>
            <p:nvSpPr>
              <p:cNvPr id="17"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a:p>
            </p:txBody>
          </p:sp>
          <p:sp>
            <p:nvSpPr>
              <p:cNvPr id="18"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a:p>
            </p:txBody>
          </p:sp>
          <p:sp>
            <p:nvSpPr>
              <p:cNvPr id="19"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a:p>
            </p:txBody>
          </p:sp>
          <p:sp>
            <p:nvSpPr>
              <p:cNvPr id="20"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a:p>
            </p:txBody>
          </p:sp>
          <p:grpSp>
            <p:nvGrpSpPr>
              <p:cNvPr id="21" name="Group 26"/>
              <p:cNvGrpSpPr>
                <a:grpSpLocks/>
              </p:cNvGrpSpPr>
              <p:nvPr/>
            </p:nvGrpSpPr>
            <p:grpSpPr bwMode="auto">
              <a:xfrm>
                <a:off x="4005" y="1289"/>
                <a:ext cx="402" cy="1200"/>
                <a:chOff x="4005" y="1289"/>
                <a:chExt cx="402" cy="1200"/>
              </a:xfrm>
            </p:grpSpPr>
            <p:sp>
              <p:nvSpPr>
                <p:cNvPr id="23"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a:p>
              </p:txBody>
            </p:sp>
            <p:sp>
              <p:nvSpPr>
                <p:cNvPr id="24"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a:p>
              </p:txBody>
            </p:sp>
            <p:sp>
              <p:nvSpPr>
                <p:cNvPr id="25"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a:p>
              </p:txBody>
            </p:sp>
            <p:sp>
              <p:nvSpPr>
                <p:cNvPr id="26"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a:p>
              </p:txBody>
            </p:sp>
          </p:grpSp>
          <p:sp>
            <p:nvSpPr>
              <p:cNvPr id="22"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a:p>
            </p:txBody>
          </p:sp>
        </p:grpSp>
        <p:pic>
          <p:nvPicPr>
            <p:cNvPr id="11" name="Picture 1"/>
            <p:cNvPicPr>
              <a:picLocks noChangeAspect="1" noChangeArrowheads="1"/>
            </p:cNvPicPr>
            <p:nvPr/>
          </p:nvPicPr>
          <p:blipFill>
            <a:blip r:embed="rId3" cstate="screen"/>
            <a:srcRect/>
            <a:stretch>
              <a:fillRect/>
            </a:stretch>
          </p:blipFill>
          <p:spPr bwMode="auto">
            <a:xfrm>
              <a:off x="8278957" y="6576012"/>
              <a:ext cx="615661" cy="281988"/>
            </a:xfrm>
            <a:prstGeom prst="rect">
              <a:avLst/>
            </a:prstGeom>
            <a:noFill/>
            <a:ln w="9525">
              <a:noFill/>
              <a:miter lim="800000"/>
              <a:headEnd/>
              <a:tailEnd/>
            </a:ln>
            <a:effectLst/>
          </p:spPr>
        </p:pic>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3" name="Text Box 13"/>
            <p:cNvSpPr txBox="1">
              <a:spLocks noChangeArrowheads="1"/>
            </p:cNvSpPr>
            <p:nvPr/>
          </p:nvSpPr>
          <p:spPr bwMode="auto">
            <a:xfrm>
              <a:off x="447675" y="6599238"/>
              <a:ext cx="153352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smtClean="0">
                  <a:solidFill>
                    <a:srgbClr val="003366"/>
                  </a:solidFill>
                  <a:latin typeface="Arial" pitchFamily="34" charset="0"/>
                </a:rPr>
                <a:t>LORENTE</a:t>
              </a:r>
              <a:endParaRPr lang="en-GB" sz="1200" dirty="0">
                <a:solidFill>
                  <a:srgbClr val="003366"/>
                </a:solidFill>
                <a:latin typeface="Arial" pitchFamily="34" charset="0"/>
              </a:endParaRPr>
            </a:p>
          </p:txBody>
        </p:sp>
        <p:sp>
          <p:nvSpPr>
            <p:cNvPr id="14" name="Text Box 18"/>
            <p:cNvSpPr txBox="1">
              <a:spLocks noChangeArrowheads="1"/>
            </p:cNvSpPr>
            <p:nvPr/>
          </p:nvSpPr>
          <p:spPr bwMode="auto">
            <a:xfrm>
              <a:off x="3867150" y="6599238"/>
              <a:ext cx="2073275" cy="258762"/>
            </a:xfrm>
            <a:prstGeom prst="rect">
              <a:avLst/>
            </a:prstGeom>
            <a:solidFill>
              <a:srgbClr val="FFFFFF"/>
            </a:solidFill>
            <a:ln w="9525">
              <a:noFill/>
              <a:round/>
              <a:headEnd/>
              <a:tailEnd/>
            </a:ln>
            <a:effectLst/>
          </p:spPr>
          <p:txBody>
            <a:bodyPr lIns="75600" tIns="37800" rIns="75600" bIns="37800">
              <a:spAutoFit/>
            </a:bodyPr>
            <a:lstStyle/>
            <a:p>
              <a:pPr eaLnBrk="1" hangingPunct="1">
                <a:lnSpc>
                  <a:spcPct val="100000"/>
                </a:lnSpc>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3366"/>
                  </a:solidFill>
                  <a:latin typeface="Arial" pitchFamily="34" charset="0"/>
                </a:rPr>
                <a:t>Lycée ARAGO - Perpignan</a:t>
              </a:r>
            </a:p>
          </p:txBody>
        </p:sp>
        <p:cxnSp>
          <p:nvCxnSpPr>
            <p:cNvPr id="15" name="Connecteur droit 14"/>
            <p:cNvCxnSpPr/>
            <p:nvPr/>
          </p:nvCxnSpPr>
          <p:spPr>
            <a:xfrm>
              <a:off x="10887" y="6567055"/>
              <a:ext cx="9144000" cy="1588"/>
            </a:xfrm>
            <a:prstGeom prst="line">
              <a:avLst/>
            </a:prstGeom>
            <a:ln w="38100"/>
          </p:spPr>
          <p:style>
            <a:lnRef idx="1">
              <a:schemeClr val="accent1"/>
            </a:lnRef>
            <a:fillRef idx="0">
              <a:schemeClr val="accent1"/>
            </a:fillRef>
            <a:effectRef idx="0">
              <a:schemeClr val="accent1"/>
            </a:effectRef>
            <a:fontRef idx="minor">
              <a:schemeClr val="tx1"/>
            </a:fontRef>
          </p:style>
        </p:cxnSp>
      </p:grpSp>
      <p:pic>
        <p:nvPicPr>
          <p:cNvPr id="65540" name="Picture 4" descr="carte ensoleillement France Sud 45°"/>
          <p:cNvPicPr>
            <a:picLocks noChangeAspect="1" noChangeArrowheads="1"/>
          </p:cNvPicPr>
          <p:nvPr/>
        </p:nvPicPr>
        <p:blipFill>
          <a:blip r:embed="rId4">
            <a:lum bright="18000"/>
          </a:blip>
          <a:srcRect/>
          <a:stretch>
            <a:fillRect/>
          </a:stretch>
        </p:blipFill>
        <p:spPr bwMode="auto">
          <a:xfrm>
            <a:off x="1116013" y="1271653"/>
            <a:ext cx="7056437" cy="4791075"/>
          </a:xfrm>
          <a:prstGeom prst="rect">
            <a:avLst/>
          </a:prstGeom>
          <a:noFill/>
        </p:spPr>
      </p:pic>
      <p:sp>
        <p:nvSpPr>
          <p:cNvPr id="65541" name="Rectangle 5"/>
          <p:cNvSpPr>
            <a:spLocks noChangeArrowheads="1"/>
          </p:cNvSpPr>
          <p:nvPr/>
        </p:nvSpPr>
        <p:spPr bwMode="auto">
          <a:xfrm>
            <a:off x="5064366" y="6040354"/>
            <a:ext cx="3790589" cy="400110"/>
          </a:xfrm>
          <a:prstGeom prst="rect">
            <a:avLst/>
          </a:prstGeom>
          <a:noFill/>
          <a:ln w="12700">
            <a:noFill/>
            <a:miter lim="800000"/>
            <a:headEnd type="none" w="sm" len="sm"/>
            <a:tailEnd type="none" w="sm" len="sm"/>
          </a:ln>
          <a:effectLst/>
        </p:spPr>
        <p:txBody>
          <a:bodyPr wrap="none">
            <a:spAutoFit/>
          </a:bodyPr>
          <a:lstStyle/>
          <a:p>
            <a:pPr eaLnBrk="0" hangingPunct="0"/>
            <a:r>
              <a:rPr lang="fr-FR" sz="2000" b="1" dirty="0" smtClean="0">
                <a:solidFill>
                  <a:schemeClr val="accent1">
                    <a:lumMod val="50000"/>
                  </a:schemeClr>
                </a:solidFill>
              </a:rPr>
              <a:t>Moyenne journalière </a:t>
            </a:r>
            <a:r>
              <a:rPr lang="fr-FR" sz="2000" b="1" dirty="0">
                <a:solidFill>
                  <a:schemeClr val="accent1">
                    <a:lumMod val="50000"/>
                  </a:schemeClr>
                </a:solidFill>
              </a:rPr>
              <a:t>en </a:t>
            </a:r>
            <a:r>
              <a:rPr lang="fr-FR" sz="2000" b="1" dirty="0" smtClean="0">
                <a:solidFill>
                  <a:schemeClr val="accent1">
                    <a:lumMod val="50000"/>
                  </a:schemeClr>
                </a:solidFill>
              </a:rPr>
              <a:t>kWh/m²</a:t>
            </a:r>
            <a:endParaRPr lang="fr-FR" sz="2000" b="1" dirty="0">
              <a:solidFill>
                <a:schemeClr val="accent1">
                  <a:lumMod val="50000"/>
                </a:schemeClr>
              </a:solidFill>
            </a:endParaRPr>
          </a:p>
        </p:txBody>
      </p:sp>
      <p:sp>
        <p:nvSpPr>
          <p:cNvPr id="9" name="Rectangle 29"/>
          <p:cNvSpPr txBox="1">
            <a:spLocks noChangeArrowheads="1"/>
          </p:cNvSpPr>
          <p:nvPr/>
        </p:nvSpPr>
        <p:spPr>
          <a:xfrm>
            <a:off x="3103184" y="742674"/>
            <a:ext cx="2937632" cy="417513"/>
          </a:xfrm>
          <a:prstGeom prst="rect">
            <a:avLst/>
          </a:prstGeom>
          <a:noFill/>
          <a:ln/>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accent1">
                    <a:lumMod val="50000"/>
                  </a:schemeClr>
                </a:solidFill>
                <a:latin typeface="+mj-lt"/>
                <a:ea typeface="+mj-ea"/>
                <a:cs typeface="+mj-cs"/>
              </a:rPr>
              <a:t>Carte d</a:t>
            </a:r>
            <a:r>
              <a:rPr kumimoji="0" lang="fr-FR" sz="2800" b="1" i="0" u="none" strike="noStrike" kern="1200" cap="none" spc="0" normalizeH="0" baseline="0" noProof="0" dirty="0" smtClean="0">
                <a:ln>
                  <a:noFill/>
                </a:ln>
                <a:solidFill>
                  <a:schemeClr val="accent1">
                    <a:lumMod val="50000"/>
                  </a:schemeClr>
                </a:solidFill>
                <a:effectLst/>
                <a:uLnTx/>
                <a:uFillTx/>
                <a:latin typeface="+mj-lt"/>
                <a:ea typeface="+mj-ea"/>
                <a:cs typeface="+mj-cs"/>
              </a:rPr>
              <a:t>‘irradiation</a:t>
            </a:r>
            <a:endParaRPr kumimoji="0" lang="fr-FR" sz="2800" b="1" i="0" u="none" strike="noStrike" kern="1200" cap="none" spc="0" normalizeH="0" baseline="0" noProof="0" dirty="0">
              <a:ln>
                <a:noFill/>
              </a:ln>
              <a:solidFill>
                <a:schemeClr val="accent1">
                  <a:lumMod val="50000"/>
                </a:schemeClr>
              </a:solidFill>
              <a:effectLst/>
              <a:uLnTx/>
              <a:uFillTx/>
              <a:latin typeface="+mj-lt"/>
              <a:ea typeface="+mj-ea"/>
              <a:cs typeface="+mj-cs"/>
            </a:endParaRPr>
          </a:p>
        </p:txBody>
      </p:sp>
      <p:sp>
        <p:nvSpPr>
          <p:cNvPr id="27" name="Rectangle 29"/>
          <p:cNvSpPr txBox="1">
            <a:spLocks noChangeArrowheads="1"/>
          </p:cNvSpPr>
          <p:nvPr/>
        </p:nvSpPr>
        <p:spPr>
          <a:xfrm>
            <a:off x="418695" y="143688"/>
            <a:ext cx="3844961" cy="504898"/>
          </a:xfrm>
          <a:prstGeom prst="rect">
            <a:avLst/>
          </a:prstGeom>
          <a:solidFill>
            <a:schemeClr val="bg1">
              <a:lumMod val="65000"/>
            </a:schemeClr>
          </a:solidFill>
          <a:ln/>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3. Données disponibles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2009</TotalTime>
  <Words>3229</Words>
  <Application>Microsoft Office PowerPoint</Application>
  <PresentationFormat>Affichage à l'écran (4:3)</PresentationFormat>
  <Paragraphs>723</Paragraphs>
  <Slides>46</Slides>
  <Notes>46</Notes>
  <HiddenSlides>0</HiddenSlides>
  <MMClips>1</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46</vt:i4>
      </vt:variant>
    </vt:vector>
  </HeadingPairs>
  <TitlesOfParts>
    <vt:vector size="48" baseType="lpstr">
      <vt:lpstr>Thème Office</vt:lpstr>
      <vt:lpstr>Photo Editor Photo</vt:lpstr>
      <vt:lpstr>Diapositive 1</vt:lpstr>
      <vt:lpstr>Sommaire Solaire Thermique</vt:lpstr>
      <vt:lpstr>Diapositive 3</vt:lpstr>
      <vt:lpstr>Diapositive 4</vt:lpstr>
      <vt:lpstr>1. Le soleil</vt:lpstr>
      <vt:lpstr>2. Le rayonnement solaire</vt:lpstr>
      <vt:lpstr>Diapositive 7</vt:lpstr>
      <vt:lpstr>Carte des durées d'insolation</vt:lpstr>
      <vt:lpstr>Diapositive 9</vt:lpstr>
      <vt:lpstr>Variation de l’irradiation en fonction de la météo</vt:lpstr>
      <vt:lpstr>Diapositive 11</vt:lpstr>
      <vt:lpstr>Diapositive 12</vt:lpstr>
      <vt:lpstr>Trajectoire du soleil (Perpignan, Latitude = 43°)</vt:lpstr>
      <vt:lpstr>Trajectoire du soleil (Perpignan, Latitude = 43°)</vt:lpstr>
      <vt:lpstr>5. Les masques</vt:lpstr>
      <vt:lpstr>5. Les masques</vt:lpstr>
      <vt:lpstr>5. Les masques</vt:lpstr>
      <vt:lpstr>Diapositive 18</vt:lpstr>
      <vt:lpstr>7. Les autres données climatiques</vt:lpstr>
      <vt:lpstr>Les degrés jour</vt:lpstr>
      <vt:lpstr>Diapositive 21</vt:lpstr>
      <vt:lpstr>Diapositive 22</vt:lpstr>
      <vt:lpstr>Diapositive 23</vt:lpstr>
      <vt:lpstr>Diapositive 24</vt:lpstr>
      <vt:lpstr>Diapositive 25</vt:lpstr>
      <vt:lpstr>Diapositive 26</vt:lpstr>
      <vt:lpstr>Diapositive 27</vt:lpstr>
      <vt:lpstr>Diapositive 28</vt:lpstr>
      <vt:lpstr>Sommaire Solaire Thermique</vt:lpstr>
      <vt:lpstr>Diapositive 30</vt:lpstr>
      <vt:lpstr>Diapositive 31</vt:lpstr>
      <vt:lpstr>Diapositive 32</vt:lpstr>
      <vt:lpstr>Diapositive 33</vt:lpstr>
      <vt:lpstr>Diapositive 34</vt:lpstr>
      <vt:lpstr>Diapositive 35</vt:lpstr>
      <vt:lpstr>Diapositive 36</vt:lpstr>
      <vt:lpstr>Diapositive 37</vt:lpstr>
      <vt:lpstr>Diapositive 38</vt:lpstr>
      <vt:lpstr>Diapositive 39</vt:lpstr>
      <vt:lpstr>Diapositive 40</vt:lpstr>
      <vt:lpstr>Diapositive 41</vt:lpstr>
      <vt:lpstr>Diapositive 42</vt:lpstr>
      <vt:lpstr>Diapositive 43</vt:lpstr>
      <vt:lpstr>Diapositive 44</vt:lpstr>
      <vt:lpstr>Diapositive 45</vt:lpstr>
      <vt:lpstr>Diapositive 46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L’énergie solaire 1. La ressource et les données climatiques</dc:title>
  <dc:creator>lb</dc:creator>
  <cp:lastModifiedBy>Cédric LARTIGUE</cp:lastModifiedBy>
  <cp:revision>248</cp:revision>
  <dcterms:created xsi:type="dcterms:W3CDTF">2009-03-03T10:46:58Z</dcterms:created>
  <dcterms:modified xsi:type="dcterms:W3CDTF">2010-03-16T09:25:34Z</dcterms:modified>
</cp:coreProperties>
</file>