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0"/>
  </p:notesMasterIdLst>
  <p:handoutMasterIdLst>
    <p:handoutMasterId r:id="rId51"/>
  </p:handoutMasterIdLst>
  <p:sldIdLst>
    <p:sldId id="320" r:id="rId2"/>
    <p:sldId id="321" r:id="rId3"/>
    <p:sldId id="284" r:id="rId4"/>
    <p:sldId id="256" r:id="rId5"/>
    <p:sldId id="257" r:id="rId6"/>
    <p:sldId id="271" r:id="rId7"/>
    <p:sldId id="258" r:id="rId8"/>
    <p:sldId id="260" r:id="rId9"/>
    <p:sldId id="261" r:id="rId10"/>
    <p:sldId id="262" r:id="rId11"/>
    <p:sldId id="266" r:id="rId12"/>
    <p:sldId id="282" r:id="rId13"/>
    <p:sldId id="281" r:id="rId14"/>
    <p:sldId id="283" r:id="rId15"/>
    <p:sldId id="285" r:id="rId16"/>
    <p:sldId id="288" r:id="rId17"/>
    <p:sldId id="287" r:id="rId18"/>
    <p:sldId id="290" r:id="rId19"/>
    <p:sldId id="289" r:id="rId20"/>
    <p:sldId id="298" r:id="rId21"/>
    <p:sldId id="292" r:id="rId22"/>
    <p:sldId id="291" r:id="rId23"/>
    <p:sldId id="322" r:id="rId24"/>
    <p:sldId id="294" r:id="rId25"/>
    <p:sldId id="293" r:id="rId26"/>
    <p:sldId id="295" r:id="rId27"/>
    <p:sldId id="296" r:id="rId28"/>
    <p:sldId id="323" r:id="rId29"/>
    <p:sldId id="297" r:id="rId30"/>
    <p:sldId id="300" r:id="rId31"/>
    <p:sldId id="299" r:id="rId32"/>
    <p:sldId id="324" r:id="rId33"/>
    <p:sldId id="301" r:id="rId34"/>
    <p:sldId id="302" r:id="rId35"/>
    <p:sldId id="325" r:id="rId36"/>
    <p:sldId id="304" r:id="rId37"/>
    <p:sldId id="305" r:id="rId38"/>
    <p:sldId id="306" r:id="rId39"/>
    <p:sldId id="314" r:id="rId40"/>
    <p:sldId id="313" r:id="rId41"/>
    <p:sldId id="308" r:id="rId42"/>
    <p:sldId id="309" r:id="rId43"/>
    <p:sldId id="310" r:id="rId44"/>
    <p:sldId id="311" r:id="rId45"/>
    <p:sldId id="312" r:id="rId46"/>
    <p:sldId id="315" r:id="rId47"/>
    <p:sldId id="316" r:id="rId48"/>
    <p:sldId id="317" r:id="rId4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EE1E"/>
    <a:srgbClr val="990099"/>
    <a:srgbClr val="9EBD5F"/>
    <a:srgbClr val="FFFF99"/>
    <a:srgbClr val="B80EA4"/>
    <a:srgbClr val="009900"/>
    <a:srgbClr val="000048"/>
    <a:srgbClr val="4785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98" autoAdjust="0"/>
    <p:restoredTop sz="94729" autoAdjust="0"/>
  </p:normalViewPr>
  <p:slideViewPr>
    <p:cSldViewPr>
      <p:cViewPr>
        <p:scale>
          <a:sx n="90" d="100"/>
          <a:sy n="90" d="100"/>
        </p:scale>
        <p:origin x="-474" y="750"/>
      </p:cViewPr>
      <p:guideLst>
        <p:guide orient="horz" pos="2795"/>
        <p:guide pos="1338"/>
      </p:guideLst>
    </p:cSldViewPr>
  </p:slideViewPr>
  <p:notesTextViewPr>
    <p:cViewPr>
      <p:scale>
        <a:sx n="100" d="100"/>
        <a:sy n="100" d="100"/>
      </p:scale>
      <p:origin x="0" y="0"/>
    </p:cViewPr>
  </p:notesTextViewPr>
  <p:sorterViewPr>
    <p:cViewPr>
      <p:scale>
        <a:sx n="100" d="100"/>
        <a:sy n="100" d="100"/>
      </p:scale>
      <p:origin x="0" y="7512"/>
    </p:cViewPr>
  </p:sorterViewPr>
  <p:notesViewPr>
    <p:cSldViewPr>
      <p:cViewPr varScale="1">
        <p:scale>
          <a:sx n="67" d="100"/>
          <a:sy n="67" d="100"/>
        </p:scale>
        <p:origin x="-2748"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Philippe Blanc </a:t>
            </a: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D5279D8-DF20-4B85-A977-4B131239FB0B}" type="datetimeFigureOut">
              <a:rPr lang="fr-FR" smtClean="0"/>
              <a:t>26/11/2012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9CA550-2811-4E6A-9936-137851F94816}" type="slidenum">
              <a:rPr lang="fr-FR" smtClean="0"/>
              <a:t>‹N°›</a:t>
            </a:fld>
            <a:endParaRPr lang="fr-FR"/>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Philippe Blanc </a:t>
            </a:r>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889C58-3F76-4D7E-B0A0-3D8FAFAD94F1}" type="datetimeFigureOut">
              <a:rPr lang="fr-FR" smtClean="0"/>
              <a:pPr/>
              <a:t>26/11/2012</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7E4C79-DD9B-41E7-AA0C-66AB414671A7}" type="slidenum">
              <a:rPr lang="fr-FR" smtClean="0"/>
              <a:pPr/>
              <a:t>‹N°›</a:t>
            </a:fld>
            <a:endParaRPr lang="fr-FR" dirty="0"/>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10</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11</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12</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13</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14</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15</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16</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17</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18</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19</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20</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21</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22</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23</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24</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25</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26</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27</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28</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29</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30</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31</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32</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33</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34</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35</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36</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37</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38</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39</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40</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41</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42</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43</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44</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45</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46</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47</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48</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5</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6</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7</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8</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7E4C79-DD9B-41E7-AA0C-66AB414671A7}" type="slidenum">
              <a:rPr lang="fr-FR" smtClean="0"/>
              <a:pPr/>
              <a:t>9</a:t>
            </a:fld>
            <a:endParaRPr lang="fr-FR" dirty="0"/>
          </a:p>
        </p:txBody>
      </p:sp>
      <p:sp>
        <p:nvSpPr>
          <p:cNvPr id="5" name="Espace réservé de l'en-tête 4"/>
          <p:cNvSpPr>
            <a:spLocks noGrp="1"/>
          </p:cNvSpPr>
          <p:nvPr>
            <p:ph type="hdr" sz="quarter" idx="11"/>
          </p:nvPr>
        </p:nvSpPr>
        <p:spPr/>
        <p:txBody>
          <a:bodyPr/>
          <a:lstStyle/>
          <a:p>
            <a:r>
              <a:rPr lang="fr-FR" smtClean="0"/>
              <a:t>Philippe Blanc </a:t>
            </a:r>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18F6E14-BD57-469A-9B76-99438C50496E}" type="datetime1">
              <a:rPr lang="fr-FR" smtClean="0"/>
              <a:pPr/>
              <a:t>26/11/2012</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
        <p:nvSpPr>
          <p:cNvPr id="7" name="Bouton d'action : Accueil 6">
            <a:hlinkClick r:id="rId2" action="ppaction://hlinksldjump" highlightClick="1"/>
            <a:hlinkHover r:id="rId2" action="ppaction://hlinksldjump"/>
          </p:cNvPr>
          <p:cNvSpPr/>
          <p:nvPr userDrawn="1"/>
        </p:nvSpPr>
        <p:spPr>
          <a:xfrm>
            <a:off x="8892480" y="6525344"/>
            <a:ext cx="216024" cy="288032"/>
          </a:xfrm>
          <a:prstGeom prst="actionButtonHome">
            <a:avLst/>
          </a:prstGeom>
          <a:noFill/>
          <a:effectLst>
            <a:reflection blurRad="6350" stA="52000" endA="300" endPos="35000" dir="5400000" sy="-100000" algn="bl" rotWithShape="0"/>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D60FE27-1DEA-4CDA-A9BE-496FC35798D8}" type="datetime1">
              <a:rPr lang="fr-FR" smtClean="0"/>
              <a:pPr/>
              <a:t>26/11/2012</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6EAE573-FAB4-4AF1-8D1E-FEB7B56AEFBF}" type="datetime1">
              <a:rPr lang="fr-FR" smtClean="0"/>
              <a:pPr/>
              <a:t>26/11/2012</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F3C918F-0D43-4F88-AEE6-73EB0AA499B1}" type="datetime1">
              <a:rPr lang="fr-FR" smtClean="0"/>
              <a:pPr/>
              <a:t>26/11/2012</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
        <p:nvSpPr>
          <p:cNvPr id="7" name="Bouton d'action : Accueil 6">
            <a:hlinkClick r:id="rId2" action="ppaction://hlinksldjump" highlightClick="1"/>
            <a:hlinkHover r:id="rId2" action="ppaction://hlinksldjump"/>
          </p:cNvPr>
          <p:cNvSpPr/>
          <p:nvPr userDrawn="1"/>
        </p:nvSpPr>
        <p:spPr>
          <a:xfrm>
            <a:off x="8892480" y="6525344"/>
            <a:ext cx="216024" cy="288032"/>
          </a:xfrm>
          <a:prstGeom prst="actionButtonHome">
            <a:avLst/>
          </a:prstGeom>
          <a:noFill/>
          <a:effectLst>
            <a:reflection blurRad="6350" stA="52000" endA="300" endPos="35000" dir="5400000" sy="-100000" algn="bl" rotWithShape="0"/>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28231FA-D8E2-4031-B397-CCE2F87FB657}" type="datetime1">
              <a:rPr lang="fr-FR" smtClean="0"/>
              <a:pPr/>
              <a:t>26/11/2012</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1C2320A-7ABA-4636-8630-10C85F76757F}" type="datetime1">
              <a:rPr lang="fr-FR" smtClean="0"/>
              <a:pPr/>
              <a:t>26/11/2012</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55C6B35-084A-43CC-A8D1-D94DB642E6EB}" type="datetime1">
              <a:rPr lang="fr-FR" smtClean="0"/>
              <a:pPr/>
              <a:t>26/11/2012</a:t>
            </a:fld>
            <a:endParaRPr lang="fr-BE" dirty="0"/>
          </a:p>
        </p:txBody>
      </p:sp>
      <p:sp>
        <p:nvSpPr>
          <p:cNvPr id="8" name="Espace réservé du pied de page 7"/>
          <p:cNvSpPr>
            <a:spLocks noGrp="1"/>
          </p:cNvSpPr>
          <p:nvPr>
            <p:ph type="ftr" sz="quarter" idx="11"/>
          </p:nvPr>
        </p:nvSpPr>
        <p:spPr/>
        <p:txBody>
          <a:bodyPr/>
          <a:lstStyle/>
          <a:p>
            <a:endParaRPr lang="fr-BE" dirty="0"/>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5337544-BC4B-4E2A-84E9-9116F2FD0281}" type="datetime1">
              <a:rPr lang="fr-FR" smtClean="0"/>
              <a:pPr/>
              <a:t>26/11/2012</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F3A49F9-6575-4D08-9CC2-A1A76F049945}" type="datetime1">
              <a:rPr lang="fr-FR" smtClean="0"/>
              <a:pPr/>
              <a:t>26/11/2012</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dirty="0"/>
          </a:p>
        </p:txBody>
      </p:sp>
      <p:sp>
        <p:nvSpPr>
          <p:cNvPr id="5" name="Bouton d'action : Accueil 4">
            <a:hlinkClick r:id="rId2" action="ppaction://hlinksldjump" highlightClick="1"/>
            <a:hlinkHover r:id="rId2" action="ppaction://hlinksldjump"/>
          </p:cNvPr>
          <p:cNvSpPr/>
          <p:nvPr userDrawn="1"/>
        </p:nvSpPr>
        <p:spPr>
          <a:xfrm>
            <a:off x="8892480" y="6525344"/>
            <a:ext cx="216024" cy="288032"/>
          </a:xfrm>
          <a:prstGeom prst="actionButtonHome">
            <a:avLst/>
          </a:prstGeom>
          <a:noFill/>
          <a:effectLst>
            <a:reflection blurRad="6350" stA="52000" endA="300" endPos="35000" dir="5400000" sy="-100000" algn="bl" rotWithShape="0"/>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D796F2B-E3CF-4D58-8C99-5F04282B8293}" type="datetime1">
              <a:rPr lang="fr-FR" smtClean="0"/>
              <a:pPr/>
              <a:t>26/11/2012</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1B0785E-F5BE-4F01-9247-02ACA2E3EA46}" type="datetime1">
              <a:rPr lang="fr-FR" smtClean="0"/>
              <a:pPr/>
              <a:t>26/11/2012</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80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4D0FD-6588-4743-BE13-C92974BB684C}" type="datetime1">
              <a:rPr lang="fr-FR" smtClean="0"/>
              <a:pPr/>
              <a:t>26/11/2012</a:t>
            </a:fld>
            <a:endParaRPr lang="fr-BE"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touteleurope.eu/fr/actions/citoyennete-justice/les-droits-du-citoyen-europeen/presentation/fr/organisation/institutions/cour-de-justice-de-l-union-europeenne/presentation/la-justice-europeenne.html"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slide" Target="slide12.xml"/><Relationship Id="rId7" Type="http://schemas.openxmlformats.org/officeDocument/2006/relationships/slide" Target="slide38.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slide" Target="slide30.xml"/><Relationship Id="rId5" Type="http://schemas.openxmlformats.org/officeDocument/2006/relationships/slide" Target="slide20.xml"/><Relationship Id="rId4" Type="http://schemas.openxmlformats.org/officeDocument/2006/relationships/slide" Target="slide18.xml"/><Relationship Id="rId9" Type="http://schemas.openxmlformats.org/officeDocument/2006/relationships/slide" Target="slide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annuaires.justice.gouv.fr/art_pix/C_1_CA.pdf"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6512" y="1981284"/>
            <a:ext cx="9180512"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ts val="3000"/>
              </a:spcAft>
            </a:pP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JUDICIAIRE</a:t>
            </a:r>
          </a:p>
          <a:p>
            <a:pPr algn="ctr" fontAlgn="base">
              <a:spcBef>
                <a:spcPct val="0"/>
              </a:spcBef>
              <a:spcAft>
                <a:spcPts val="3000"/>
              </a:spcAft>
            </a:pP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GRANDS PRINCIPES </a:t>
            </a:r>
            <a:b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JUSTICE </a:t>
            </a:r>
          </a:p>
          <a:p>
            <a:pPr algn="ctr" fontAlgn="base">
              <a:spcBef>
                <a:spcPct val="0"/>
              </a:spcBef>
              <a:spcAft>
                <a:spcPts val="3000"/>
              </a:spcAft>
            </a:pP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DU DROIT</a:t>
            </a:r>
          </a:p>
        </p:txBody>
      </p:sp>
      <p:sp>
        <p:nvSpPr>
          <p:cNvPr id="4" name="Rectangle 3"/>
          <p:cNvSpPr/>
          <p:nvPr/>
        </p:nvSpPr>
        <p:spPr>
          <a:xfrm>
            <a:off x="107504" y="188640"/>
            <a:ext cx="815037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Droit, justice et élaboration de la règle de droit</a:t>
            </a:r>
            <a:endParaRPr lang="fr-FR" sz="3200" b="1" i="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ZoneTexte 4"/>
          <p:cNvSpPr txBox="1"/>
          <p:nvPr/>
        </p:nvSpPr>
        <p:spPr>
          <a:xfrm>
            <a:off x="3059832" y="6093296"/>
            <a:ext cx="5832648" cy="646331"/>
          </a:xfrm>
          <a:prstGeom prst="rect">
            <a:avLst/>
          </a:prstGeom>
          <a:noFill/>
        </p:spPr>
        <p:txBody>
          <a:bodyPr wrap="square" rtlCol="0">
            <a:spAutoFit/>
          </a:bodyPr>
          <a:lstStyle/>
          <a:p>
            <a:r>
              <a:rPr lang="fr-FR" dirty="0" smtClean="0"/>
              <a:t>Philippe Blanc -</a:t>
            </a:r>
            <a:r>
              <a:rPr lang="fr-FR" dirty="0" smtClean="0"/>
              <a:t>Lycée Val de Garonne - Marmande 47</a:t>
            </a:r>
          </a:p>
          <a:p>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916832"/>
            <a:ext cx="7992888" cy="37856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Le véhicule de la société HMD a plusieurs fois été verbalisé pour défaut de disque. Or un </a:t>
            </a:r>
            <a:r>
              <a:rPr lang="fr-FR" sz="40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laisser-passer</a:t>
            </a:r>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municipal, l’autorise à stationner en permanence devant le magasin.  </a:t>
            </a:r>
            <a:endParaRPr lang="fr-FR"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1619912" y="1124744"/>
            <a:ext cx="4779514" cy="584775"/>
          </a:xfrm>
          <a:prstGeom prst="rect">
            <a:avLst/>
          </a:prstGeom>
        </p:spPr>
        <p:txBody>
          <a:bodyPr wrap="none">
            <a:spAutoFit/>
          </a:bodyPr>
          <a:lstStyle/>
          <a:p>
            <a:pPr algn="ctr"/>
            <a:r>
              <a:rPr lang="fr-FR" sz="3200" b="1" dirty="0" smtClean="0"/>
              <a:t>Contexte 7, quel tribunal ? </a:t>
            </a:r>
            <a:endParaRPr lang="fr-FR" sz="32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2132856"/>
            <a:ext cx="7992888" cy="397031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Après s’être adressé à plusieurs assureurs, alors qu’il n’a jamais eu d’accident de voiture, Monsieur Mercier ne comprend pas pourquoi il paie plus cher que son </a:t>
            </a:r>
            <a:r>
              <a:rPr lang="fr-FR" sz="36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epouse</a:t>
            </a:r>
            <a:r>
              <a:rPr lang="fr-FR"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qui a eu moins d’accidents.  Il trouve cela injuste.</a:t>
            </a:r>
            <a:endParaRPr lang="fr-FR"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1835936" y="980728"/>
            <a:ext cx="4779514" cy="584775"/>
          </a:xfrm>
          <a:prstGeom prst="rect">
            <a:avLst/>
          </a:prstGeom>
        </p:spPr>
        <p:txBody>
          <a:bodyPr wrap="none">
            <a:spAutoFit/>
          </a:bodyPr>
          <a:lstStyle/>
          <a:p>
            <a:pPr algn="ctr"/>
            <a:r>
              <a:rPr lang="fr-FR" sz="3200" b="1" dirty="0" smtClean="0"/>
              <a:t>Contexte 8, quel tribunal ? </a:t>
            </a:r>
            <a:endParaRPr lang="fr-FR" sz="3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p:cNvGrpSpPr/>
          <p:nvPr/>
        </p:nvGrpSpPr>
        <p:grpSpPr>
          <a:xfrm>
            <a:off x="179512" y="2852936"/>
            <a:ext cx="2016224" cy="3672408"/>
            <a:chOff x="179512" y="2852936"/>
            <a:chExt cx="2016224" cy="3672408"/>
          </a:xfrm>
        </p:grpSpPr>
        <p:sp>
          <p:nvSpPr>
            <p:cNvPr id="3" name="Rectangle à coins arrondis 2"/>
            <p:cNvSpPr/>
            <p:nvPr/>
          </p:nvSpPr>
          <p:spPr>
            <a:xfrm>
              <a:off x="179512" y="2852936"/>
              <a:ext cx="2016224" cy="86409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FR" b="1" dirty="0" smtClean="0"/>
                <a:t>Tribunal de Grande Instance TGI</a:t>
              </a:r>
              <a:endParaRPr lang="fr-FR" b="1" dirty="0"/>
            </a:p>
          </p:txBody>
        </p:sp>
        <p:sp>
          <p:nvSpPr>
            <p:cNvPr id="4" name="Rectangle à coins arrondis 3"/>
            <p:cNvSpPr/>
            <p:nvPr/>
          </p:nvSpPr>
          <p:spPr>
            <a:xfrm>
              <a:off x="179512" y="4365104"/>
              <a:ext cx="2016224" cy="72008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fr-FR" b="1" dirty="0" smtClean="0"/>
                <a:t>Tribunal de Commerce</a:t>
              </a:r>
              <a:endParaRPr lang="fr-FR" b="1" dirty="0"/>
            </a:p>
          </p:txBody>
        </p:sp>
        <p:sp>
          <p:nvSpPr>
            <p:cNvPr id="5" name="Rectangle à coins arrondis 4"/>
            <p:cNvSpPr/>
            <p:nvPr/>
          </p:nvSpPr>
          <p:spPr>
            <a:xfrm>
              <a:off x="179512" y="5085184"/>
              <a:ext cx="2016224" cy="72008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r-FR" b="1" dirty="0" smtClean="0"/>
                <a:t>Conseil des Prud’hommes</a:t>
              </a:r>
              <a:endParaRPr lang="fr-FR" b="1" dirty="0"/>
            </a:p>
          </p:txBody>
        </p:sp>
        <p:sp>
          <p:nvSpPr>
            <p:cNvPr id="6" name="Rectangle à coins arrondis 5"/>
            <p:cNvSpPr/>
            <p:nvPr/>
          </p:nvSpPr>
          <p:spPr>
            <a:xfrm>
              <a:off x="179512" y="5805264"/>
              <a:ext cx="2016224" cy="72008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b="1" dirty="0" smtClean="0"/>
                <a:t>Tribunal des affaires sociales</a:t>
              </a:r>
              <a:endParaRPr lang="fr-FR" b="1" dirty="0"/>
            </a:p>
          </p:txBody>
        </p:sp>
        <p:sp>
          <p:nvSpPr>
            <p:cNvPr id="8" name="Rectangle à coins arrondis 7"/>
            <p:cNvSpPr/>
            <p:nvPr/>
          </p:nvSpPr>
          <p:spPr>
            <a:xfrm>
              <a:off x="179512" y="3717032"/>
              <a:ext cx="2016224" cy="64807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Tribunal d’Instance</a:t>
              </a:r>
              <a:endParaRPr lang="fr-FR" b="1" dirty="0"/>
            </a:p>
          </p:txBody>
        </p:sp>
      </p:grpSp>
      <p:grpSp>
        <p:nvGrpSpPr>
          <p:cNvPr id="19" name="Groupe 18"/>
          <p:cNvGrpSpPr/>
          <p:nvPr/>
        </p:nvGrpSpPr>
        <p:grpSpPr>
          <a:xfrm>
            <a:off x="2483768" y="2852936"/>
            <a:ext cx="2016224" cy="3384376"/>
            <a:chOff x="2411760" y="2852936"/>
            <a:chExt cx="2016224" cy="3384376"/>
          </a:xfrm>
        </p:grpSpPr>
        <p:sp>
          <p:nvSpPr>
            <p:cNvPr id="10" name="Rectangle à coins arrondis 9"/>
            <p:cNvSpPr/>
            <p:nvPr/>
          </p:nvSpPr>
          <p:spPr>
            <a:xfrm>
              <a:off x="2411760" y="2852936"/>
              <a:ext cx="2016224" cy="1008112"/>
            </a:xfrm>
            <a:prstGeom prst="roundRect">
              <a:avLst/>
            </a:prstGeom>
            <a:gradFill>
              <a:gsLst>
                <a:gs pos="0">
                  <a:schemeClr val="bg1">
                    <a:lumMod val="50000"/>
                  </a:schemeClr>
                </a:gs>
                <a:gs pos="100000">
                  <a:schemeClr val="tx1">
                    <a:lumMod val="75000"/>
                    <a:lumOff val="25000"/>
                  </a:schemeClr>
                </a:gs>
              </a:gsLst>
            </a:gradFill>
            <a:ln>
              <a:solidFill>
                <a:schemeClr val="bg1"/>
              </a:solidFill>
            </a:ln>
          </p:spPr>
          <p:style>
            <a:lnRef idx="1">
              <a:schemeClr val="dk1"/>
            </a:lnRef>
            <a:fillRef idx="1003">
              <a:schemeClr val="dk2"/>
            </a:fillRef>
            <a:effectRef idx="1">
              <a:schemeClr val="dk1"/>
            </a:effectRef>
            <a:fontRef idx="minor">
              <a:schemeClr val="dk1"/>
            </a:fontRef>
          </p:style>
          <p:txBody>
            <a:bodyPr rtlCol="0" anchor="ctr"/>
            <a:lstStyle/>
            <a:p>
              <a:pPr algn="ctr"/>
              <a:r>
                <a:rPr lang="fr-FR" b="1" dirty="0" smtClean="0">
                  <a:solidFill>
                    <a:schemeClr val="bg1"/>
                  </a:solidFill>
                </a:rPr>
                <a:t>Tribunal de police</a:t>
              </a:r>
              <a:endParaRPr lang="fr-FR" b="1" dirty="0">
                <a:solidFill>
                  <a:schemeClr val="bg1"/>
                </a:solidFill>
              </a:endParaRPr>
            </a:p>
          </p:txBody>
        </p:sp>
        <p:sp>
          <p:nvSpPr>
            <p:cNvPr id="11" name="Rectangle à coins arrondis 10"/>
            <p:cNvSpPr/>
            <p:nvPr/>
          </p:nvSpPr>
          <p:spPr>
            <a:xfrm>
              <a:off x="2411760" y="4005064"/>
              <a:ext cx="2016224" cy="1018399"/>
            </a:xfrm>
            <a:prstGeom prst="roundRect">
              <a:avLst/>
            </a:prstGeom>
            <a:gradFill>
              <a:gsLst>
                <a:gs pos="0">
                  <a:schemeClr val="tx1">
                    <a:lumMod val="75000"/>
                    <a:lumOff val="25000"/>
                  </a:schemeClr>
                </a:gs>
                <a:gs pos="100000">
                  <a:schemeClr val="tx1"/>
                </a:gs>
              </a:gsLst>
            </a:gradFill>
            <a:ln>
              <a:solidFill>
                <a:schemeClr val="bg1"/>
              </a:solidFill>
            </a:ln>
          </p:spPr>
          <p:style>
            <a:lnRef idx="1">
              <a:schemeClr val="dk1"/>
            </a:lnRef>
            <a:fillRef idx="1003">
              <a:schemeClr val="dk1"/>
            </a:fillRef>
            <a:effectRef idx="1">
              <a:schemeClr val="dk1"/>
            </a:effectRef>
            <a:fontRef idx="minor">
              <a:schemeClr val="dk1"/>
            </a:fontRef>
          </p:style>
          <p:txBody>
            <a:bodyPr rtlCol="0" anchor="ctr"/>
            <a:lstStyle/>
            <a:p>
              <a:pPr algn="ctr"/>
              <a:r>
                <a:rPr lang="fr-FR" b="1" dirty="0" smtClean="0">
                  <a:solidFill>
                    <a:schemeClr val="bg1"/>
                  </a:solidFill>
                </a:rPr>
                <a:t>Tribunal correctionnel</a:t>
              </a:r>
              <a:endParaRPr lang="fr-FR" b="1" dirty="0">
                <a:solidFill>
                  <a:schemeClr val="bg1"/>
                </a:solidFill>
              </a:endParaRPr>
            </a:p>
          </p:txBody>
        </p:sp>
        <p:sp>
          <p:nvSpPr>
            <p:cNvPr id="12" name="Rectangle à coins arrondis 11"/>
            <p:cNvSpPr/>
            <p:nvPr/>
          </p:nvSpPr>
          <p:spPr>
            <a:xfrm>
              <a:off x="2411760" y="5229200"/>
              <a:ext cx="2016224" cy="1008112"/>
            </a:xfrm>
            <a:prstGeom prst="roundRect">
              <a:avLst/>
            </a:prstGeom>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chemeClr val="bg1"/>
                  </a:solidFill>
                </a:rPr>
                <a:t>Cour d’assise</a:t>
              </a:r>
              <a:endParaRPr lang="fr-FR" b="1" dirty="0">
                <a:solidFill>
                  <a:schemeClr val="bg1"/>
                </a:solidFill>
              </a:endParaRPr>
            </a:p>
          </p:txBody>
        </p:sp>
      </p:grpSp>
      <p:grpSp>
        <p:nvGrpSpPr>
          <p:cNvPr id="20" name="Groupe 19"/>
          <p:cNvGrpSpPr/>
          <p:nvPr/>
        </p:nvGrpSpPr>
        <p:grpSpPr>
          <a:xfrm>
            <a:off x="6012160" y="3212976"/>
            <a:ext cx="2160240" cy="2160240"/>
            <a:chOff x="6012160" y="3212976"/>
            <a:chExt cx="2160240" cy="2160240"/>
          </a:xfrm>
        </p:grpSpPr>
        <p:sp>
          <p:nvSpPr>
            <p:cNvPr id="13" name="Rectangle à coins arrondis 12"/>
            <p:cNvSpPr/>
            <p:nvPr/>
          </p:nvSpPr>
          <p:spPr>
            <a:xfrm>
              <a:off x="6012160" y="3212976"/>
              <a:ext cx="2160240" cy="1008112"/>
            </a:xfrm>
            <a:prstGeom prst="roundRect">
              <a:avLst/>
            </a:prstGeom>
            <a:gradFill flip="none" rotWithShape="1">
              <a:gsLst>
                <a:gs pos="0">
                  <a:schemeClr val="tx2"/>
                </a:gs>
                <a:gs pos="48000">
                  <a:schemeClr val="bg1"/>
                </a:gs>
                <a:gs pos="100000">
                  <a:srgbClr val="FF0000"/>
                </a:gs>
              </a:gsLst>
              <a:lin ang="3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Tribunal administratif</a:t>
              </a:r>
            </a:p>
          </p:txBody>
        </p:sp>
        <p:sp>
          <p:nvSpPr>
            <p:cNvPr id="14" name="Rectangle à coins arrondis 13"/>
            <p:cNvSpPr/>
            <p:nvPr/>
          </p:nvSpPr>
          <p:spPr>
            <a:xfrm>
              <a:off x="6012160" y="4437112"/>
              <a:ext cx="2160240" cy="936104"/>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Conseil d’Etat</a:t>
              </a:r>
              <a:endParaRPr lang="fr-FR" b="1" dirty="0">
                <a:solidFill>
                  <a:srgbClr val="000048"/>
                </a:solidFill>
              </a:endParaRPr>
            </a:p>
          </p:txBody>
        </p:sp>
      </p:grpSp>
      <p:sp>
        <p:nvSpPr>
          <p:cNvPr id="15" name="Rectangle 14"/>
          <p:cNvSpPr/>
          <p:nvPr/>
        </p:nvSpPr>
        <p:spPr>
          <a:xfrm>
            <a:off x="0" y="0"/>
            <a:ext cx="9144000" cy="769441"/>
          </a:xfrm>
          <a:prstGeom prst="rect">
            <a:avLst/>
          </a:prstGeom>
          <a:noFill/>
          <a:ln>
            <a:noFill/>
          </a:ln>
        </p:spPr>
        <p:txBody>
          <a:bodyPr wrap="square" lIns="91440" tIns="45720" rIns="91440" bIns="45720">
            <a:spAutoFit/>
          </a:bodyPr>
          <a:lstStyle/>
          <a:p>
            <a:pPr algn="ctr"/>
            <a:r>
              <a:rPr lang="fr-FR" sz="44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de la justice en France</a:t>
            </a:r>
            <a:endParaRPr lang="fr-FR" sz="4400" b="1" dirty="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6" name="Rectangle 15"/>
          <p:cNvSpPr/>
          <p:nvPr/>
        </p:nvSpPr>
        <p:spPr>
          <a:xfrm>
            <a:off x="0" y="764704"/>
            <a:ext cx="4572000" cy="646331"/>
          </a:xfrm>
          <a:prstGeom prst="rect">
            <a:avLst/>
          </a:prstGeom>
          <a:noFill/>
        </p:spPr>
        <p:txBody>
          <a:bodyPr wrap="square" lIns="91440" tIns="45720" rIns="91440" bIns="45720">
            <a:spAutoFit/>
          </a:bodyPr>
          <a:lstStyle/>
          <a:p>
            <a:pPr algn="ctr"/>
            <a:r>
              <a:rPr lang="fr-FR" sz="3600" b="1" dirty="0" smtClean="0">
                <a:ln w="12700">
                  <a:solidFill>
                    <a:srgbClr val="000048"/>
                  </a:solidFill>
                  <a:prstDash val="solid"/>
                </a:ln>
                <a:solidFill>
                  <a:schemeClr val="bg2">
                    <a:tint val="85000"/>
                    <a:satMod val="155000"/>
                  </a:schemeClr>
                </a:solidFill>
                <a:effectLst>
                  <a:outerShdw blurRad="41275" dist="20320" dir="1800000" algn="tl" rotWithShape="0">
                    <a:srgbClr val="000000">
                      <a:alpha val="40000"/>
                    </a:srgbClr>
                  </a:outerShdw>
                </a:effectLst>
              </a:rPr>
              <a:t>L’ordre judiciaire</a:t>
            </a:r>
          </a:p>
        </p:txBody>
      </p:sp>
      <p:sp>
        <p:nvSpPr>
          <p:cNvPr id="17" name="Rectangle 16"/>
          <p:cNvSpPr/>
          <p:nvPr/>
        </p:nvSpPr>
        <p:spPr>
          <a:xfrm>
            <a:off x="4572000" y="764704"/>
            <a:ext cx="4572000" cy="646331"/>
          </a:xfrm>
          <a:prstGeom prst="rect">
            <a:avLst/>
          </a:prstGeom>
          <a:noFill/>
        </p:spPr>
        <p:txBody>
          <a:bodyPr wrap="square" lIns="91440" tIns="45720" rIns="91440" bIns="45720">
            <a:spAutoFit/>
          </a:bodyPr>
          <a:lstStyle/>
          <a:p>
            <a:pPr algn="ctr"/>
            <a:r>
              <a:rPr lang="fr-FR" sz="3600" b="1" dirty="0" smtClean="0">
                <a:ln w="12700">
                  <a:solidFill>
                    <a:srgbClr val="000048"/>
                  </a:solidFill>
                  <a:prstDash val="solid"/>
                </a:ln>
                <a:solidFill>
                  <a:schemeClr val="bg2">
                    <a:tint val="85000"/>
                    <a:satMod val="155000"/>
                  </a:schemeClr>
                </a:solidFill>
                <a:effectLst>
                  <a:outerShdw blurRad="41275" dist="20320" dir="1800000" algn="tl" rotWithShape="0">
                    <a:srgbClr val="000000">
                      <a:alpha val="40000"/>
                    </a:srgbClr>
                  </a:outerShdw>
                </a:effectLst>
              </a:rPr>
              <a:t>L’ordre administratif</a:t>
            </a:r>
          </a:p>
        </p:txBody>
      </p:sp>
      <p:sp>
        <p:nvSpPr>
          <p:cNvPr id="22" name="Rectangle 21"/>
          <p:cNvSpPr/>
          <p:nvPr/>
        </p:nvSpPr>
        <p:spPr>
          <a:xfrm>
            <a:off x="4572000" y="1412776"/>
            <a:ext cx="4572000" cy="1077218"/>
          </a:xfrm>
          <a:prstGeom prst="rect">
            <a:avLst/>
          </a:prstGeom>
        </p:spPr>
        <p:txBody>
          <a:bodyPr wrap="square">
            <a:spAutoFit/>
          </a:bodyPr>
          <a:lstStyle/>
          <a:p>
            <a:pPr lvl="0"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Justice </a:t>
            </a:r>
            <a:b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administrative</a:t>
            </a:r>
            <a:endParaRPr lang="fr-FR"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3" name="Rectangle 22"/>
          <p:cNvSpPr/>
          <p:nvPr/>
        </p:nvSpPr>
        <p:spPr>
          <a:xfrm>
            <a:off x="0" y="1556792"/>
            <a:ext cx="2195736" cy="1077218"/>
          </a:xfrm>
          <a:prstGeom prst="rect">
            <a:avLst/>
          </a:prstGeom>
        </p:spPr>
        <p:txBody>
          <a:bodyPr wrap="square">
            <a:spAutoFit/>
          </a:bodyPr>
          <a:lstStyle/>
          <a:p>
            <a:pPr lvl="0"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Justice </a:t>
            </a:r>
            <a:b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civile</a:t>
            </a:r>
            <a:endParaRPr lang="fr-FR"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4" name="Rectangle 23"/>
          <p:cNvSpPr/>
          <p:nvPr/>
        </p:nvSpPr>
        <p:spPr>
          <a:xfrm>
            <a:off x="2483768" y="1556792"/>
            <a:ext cx="2088232" cy="1077218"/>
          </a:xfrm>
          <a:prstGeom prst="rect">
            <a:avLst/>
          </a:prstGeom>
        </p:spPr>
        <p:txBody>
          <a:bodyPr wrap="square">
            <a:spAutoFit/>
          </a:bodyPr>
          <a:lstStyle/>
          <a:p>
            <a:pPr lvl="0"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Justice </a:t>
            </a:r>
            <a:b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pénale</a:t>
            </a:r>
            <a:endParaRPr lang="fr-FR"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0" dur="1000" fill="hold"/>
                                        <p:tgtEl>
                                          <p:spTgt spid="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7"/>
                                        </p:tgtEl>
                                      </p:cBhvr>
                                    </p:animEffect>
                                  </p:childTnLst>
                                </p:cTn>
                              </p:par>
                            </p:childTnLst>
                          </p:cTn>
                        </p:par>
                      </p:childTnLst>
                    </p:cTn>
                  </p:par>
                </p:childTnLst>
              </p:cTn>
              <p:nextCondLst>
                <p:cond evt="onClick" delay="0">
                  <p:tgtEl>
                    <p:spTgt spid="15"/>
                  </p:tgtEl>
                </p:cond>
              </p:nextCondLst>
            </p:seq>
            <p:seq concurrent="1" nextAc="seek">
              <p:cTn id="25" restart="whenNotActive" fill="hold" evtFilter="cancelBubble" nodeType="interactiveSeq">
                <p:stCondLst>
                  <p:cond evt="onClick" delay="0">
                    <p:tgtEl>
                      <p:spTgt spid="16"/>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32" restart="whenNotActive" fill="hold" evtFilter="cancelBubble" nodeType="interactiveSeq">
                <p:stCondLst>
                  <p:cond evt="onClick" delay="0">
                    <p:tgtEl>
                      <p:spTgt spid="17"/>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37" restart="whenNotActive" fill="hold" evtFilter="cancelBubble" nodeType="interactiveSeq">
                <p:stCondLst>
                  <p:cond evt="onClick" delay="0">
                    <p:tgtEl>
                      <p:spTgt spid="23"/>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2" restart="whenNotActive" fill="hold" evtFilter="cancelBubble" nodeType="interactiveSeq">
                <p:stCondLst>
                  <p:cond evt="onClick" delay="0">
                    <p:tgtEl>
                      <p:spTgt spid="22"/>
                    </p:tgtEl>
                  </p:cond>
                </p:stCondLst>
                <p:endSync evt="end" delay="0">
                  <p:rtn val="all"/>
                </p:endSync>
                <p:childTnLst>
                  <p:par>
                    <p:cTn id="43" fill="hold">
                      <p:stCondLst>
                        <p:cond delay="0"/>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22"/>
                  </p:tgtEl>
                </p:cond>
              </p:nextCondLst>
            </p:seq>
            <p:seq concurrent="1" nextAc="seek">
              <p:cTn id="47" restart="whenNotActive" fill="hold" evtFilter="cancelBubble" nodeType="interactiveSeq">
                <p:stCondLst>
                  <p:cond evt="onClick" delay="0">
                    <p:tgtEl>
                      <p:spTgt spid="24"/>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childTnLst>
        </p:cTn>
      </p:par>
    </p:tnLst>
    <p:bldLst>
      <p:bldP spid="16" grpId="0"/>
      <p:bldP spid="17"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251520" y="116632"/>
            <a:ext cx="2160240" cy="86409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FR" b="1" dirty="0" smtClean="0"/>
              <a:t>Tribunal de Grande Instance TGI</a:t>
            </a:r>
            <a:endParaRPr lang="fr-FR" b="1" dirty="0"/>
          </a:p>
        </p:txBody>
      </p:sp>
      <p:sp>
        <p:nvSpPr>
          <p:cNvPr id="4" name="Rectangle à coins arrondis 3"/>
          <p:cNvSpPr/>
          <p:nvPr/>
        </p:nvSpPr>
        <p:spPr>
          <a:xfrm>
            <a:off x="251520" y="1484784"/>
            <a:ext cx="2160240" cy="648072"/>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fr-FR" b="1" dirty="0" smtClean="0"/>
              <a:t>Tribunal de Commerce</a:t>
            </a:r>
            <a:endParaRPr lang="fr-FR" b="1" dirty="0"/>
          </a:p>
        </p:txBody>
      </p:sp>
      <p:sp>
        <p:nvSpPr>
          <p:cNvPr id="5" name="Rectangle à coins arrondis 4"/>
          <p:cNvSpPr/>
          <p:nvPr/>
        </p:nvSpPr>
        <p:spPr>
          <a:xfrm>
            <a:off x="251520" y="2132856"/>
            <a:ext cx="2160240" cy="72008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r-FR" b="1" dirty="0" smtClean="0"/>
              <a:t>Conseil des Prud’hommes</a:t>
            </a:r>
            <a:endParaRPr lang="fr-FR" b="1" dirty="0"/>
          </a:p>
        </p:txBody>
      </p:sp>
      <p:sp>
        <p:nvSpPr>
          <p:cNvPr id="6" name="Rectangle à coins arrondis 5"/>
          <p:cNvSpPr/>
          <p:nvPr/>
        </p:nvSpPr>
        <p:spPr>
          <a:xfrm>
            <a:off x="251520" y="2852936"/>
            <a:ext cx="2160240" cy="72008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b="1" dirty="0" smtClean="0"/>
              <a:t>Tribunal des affaires sociales</a:t>
            </a:r>
            <a:endParaRPr lang="fr-FR" b="1" dirty="0"/>
          </a:p>
        </p:txBody>
      </p:sp>
      <p:sp>
        <p:nvSpPr>
          <p:cNvPr id="8" name="Rectangle à coins arrondis 7"/>
          <p:cNvSpPr/>
          <p:nvPr/>
        </p:nvSpPr>
        <p:spPr>
          <a:xfrm>
            <a:off x="251520" y="980728"/>
            <a:ext cx="2160240" cy="50405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Tribunal d’Instance</a:t>
            </a:r>
            <a:endParaRPr lang="fr-FR" b="1" dirty="0"/>
          </a:p>
        </p:txBody>
      </p:sp>
      <p:sp>
        <p:nvSpPr>
          <p:cNvPr id="10" name="Rectangle à coins arrondis 9"/>
          <p:cNvSpPr/>
          <p:nvPr/>
        </p:nvSpPr>
        <p:spPr>
          <a:xfrm>
            <a:off x="251520" y="3717032"/>
            <a:ext cx="2160240" cy="504056"/>
          </a:xfrm>
          <a:prstGeom prst="roundRect">
            <a:avLst/>
          </a:prstGeom>
          <a:gradFill>
            <a:gsLst>
              <a:gs pos="0">
                <a:schemeClr val="bg1">
                  <a:lumMod val="50000"/>
                </a:schemeClr>
              </a:gs>
              <a:gs pos="100000">
                <a:schemeClr val="tx1">
                  <a:lumMod val="75000"/>
                  <a:lumOff val="25000"/>
                </a:schemeClr>
              </a:gs>
            </a:gsLst>
          </a:gradFill>
          <a:ln>
            <a:solidFill>
              <a:schemeClr val="bg1"/>
            </a:solidFill>
          </a:ln>
        </p:spPr>
        <p:style>
          <a:lnRef idx="1">
            <a:schemeClr val="dk1"/>
          </a:lnRef>
          <a:fillRef idx="1003">
            <a:schemeClr val="dk2"/>
          </a:fillRef>
          <a:effectRef idx="1">
            <a:schemeClr val="dk1"/>
          </a:effectRef>
          <a:fontRef idx="minor">
            <a:schemeClr val="dk1"/>
          </a:fontRef>
        </p:style>
        <p:txBody>
          <a:bodyPr rtlCol="0" anchor="ctr"/>
          <a:lstStyle/>
          <a:p>
            <a:pPr algn="ctr"/>
            <a:r>
              <a:rPr lang="fr-FR" b="1" dirty="0" smtClean="0">
                <a:solidFill>
                  <a:schemeClr val="bg1"/>
                </a:solidFill>
              </a:rPr>
              <a:t>Tribunal de police</a:t>
            </a:r>
            <a:endParaRPr lang="fr-FR" b="1" dirty="0">
              <a:solidFill>
                <a:schemeClr val="bg1"/>
              </a:solidFill>
            </a:endParaRPr>
          </a:p>
        </p:txBody>
      </p:sp>
      <p:sp>
        <p:nvSpPr>
          <p:cNvPr id="11" name="Rectangle à coins arrondis 10"/>
          <p:cNvSpPr/>
          <p:nvPr/>
        </p:nvSpPr>
        <p:spPr>
          <a:xfrm>
            <a:off x="251520" y="4221088"/>
            <a:ext cx="2160240" cy="648072"/>
          </a:xfrm>
          <a:prstGeom prst="roundRect">
            <a:avLst/>
          </a:prstGeom>
          <a:gradFill>
            <a:gsLst>
              <a:gs pos="0">
                <a:schemeClr val="tx1">
                  <a:lumMod val="75000"/>
                  <a:lumOff val="25000"/>
                </a:schemeClr>
              </a:gs>
              <a:gs pos="100000">
                <a:schemeClr val="tx1"/>
              </a:gs>
            </a:gsLst>
          </a:gradFill>
          <a:ln>
            <a:solidFill>
              <a:schemeClr val="bg1"/>
            </a:solidFill>
          </a:ln>
        </p:spPr>
        <p:style>
          <a:lnRef idx="1">
            <a:schemeClr val="dk1"/>
          </a:lnRef>
          <a:fillRef idx="1003">
            <a:schemeClr val="dk1"/>
          </a:fillRef>
          <a:effectRef idx="1">
            <a:schemeClr val="dk1"/>
          </a:effectRef>
          <a:fontRef idx="minor">
            <a:schemeClr val="dk1"/>
          </a:fontRef>
        </p:style>
        <p:txBody>
          <a:bodyPr rtlCol="0" anchor="ctr"/>
          <a:lstStyle/>
          <a:p>
            <a:pPr algn="ctr"/>
            <a:r>
              <a:rPr lang="fr-FR" b="1" dirty="0" smtClean="0">
                <a:solidFill>
                  <a:schemeClr val="bg1"/>
                </a:solidFill>
              </a:rPr>
              <a:t>Tribunal correctionnel</a:t>
            </a:r>
            <a:endParaRPr lang="fr-FR" b="1" dirty="0">
              <a:solidFill>
                <a:schemeClr val="bg1"/>
              </a:solidFill>
            </a:endParaRPr>
          </a:p>
        </p:txBody>
      </p:sp>
      <p:sp>
        <p:nvSpPr>
          <p:cNvPr id="12" name="Rectangle à coins arrondis 11"/>
          <p:cNvSpPr/>
          <p:nvPr/>
        </p:nvSpPr>
        <p:spPr>
          <a:xfrm>
            <a:off x="251520" y="4869160"/>
            <a:ext cx="2160240" cy="504056"/>
          </a:xfrm>
          <a:prstGeom prst="roundRect">
            <a:avLst/>
          </a:prstGeom>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chemeClr val="bg1"/>
                </a:solidFill>
              </a:rPr>
              <a:t>Cour d’assise</a:t>
            </a:r>
            <a:endParaRPr lang="fr-FR" b="1" dirty="0">
              <a:solidFill>
                <a:schemeClr val="bg1"/>
              </a:solidFill>
            </a:endParaRPr>
          </a:p>
        </p:txBody>
      </p:sp>
      <p:sp>
        <p:nvSpPr>
          <p:cNvPr id="15" name="Rectangle à coins arrondis 14"/>
          <p:cNvSpPr/>
          <p:nvPr/>
        </p:nvSpPr>
        <p:spPr>
          <a:xfrm>
            <a:off x="3059832" y="116632"/>
            <a:ext cx="5832648" cy="6264696"/>
          </a:xfrm>
          <a:prstGeom prst="roundRect">
            <a:avLst/>
          </a:prstGeom>
          <a:gradFill flip="none" rotWithShape="1">
            <a:gsLst>
              <a:gs pos="0">
                <a:srgbClr val="4785D1"/>
              </a:gs>
              <a:gs pos="48000">
                <a:schemeClr val="bg1"/>
              </a:gs>
              <a:gs pos="100000">
                <a:srgbClr val="FF0000"/>
              </a:gs>
            </a:gsLst>
            <a:lin ang="3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endParaRPr lang="fr-FR" b="1" dirty="0" smtClean="0">
              <a:solidFill>
                <a:srgbClr val="000048"/>
              </a:solidFill>
            </a:endParaRPr>
          </a:p>
          <a:p>
            <a:pPr indent="-82550" algn="ctr">
              <a:buFont typeface="Arial" pitchFamily="34" charset="0"/>
              <a:buChar char="•"/>
            </a:pPr>
            <a:endParaRPr lang="fr-FR" b="1" dirty="0" smtClean="0">
              <a:solidFill>
                <a:srgbClr val="000048"/>
              </a:solidFill>
            </a:endParaRPr>
          </a:p>
          <a:p>
            <a:pPr>
              <a:spcAft>
                <a:spcPts val="600"/>
              </a:spcAft>
            </a:pPr>
            <a:r>
              <a:rPr lang="fr-FR" b="1" dirty="0" smtClean="0">
                <a:solidFill>
                  <a:srgbClr val="000048"/>
                </a:solidFill>
              </a:rPr>
              <a:t>Le Tribunal Administratif juge les litiges entre les particuliers et les administrations pour lesquels la puissance publique est mise en cause. </a:t>
            </a:r>
          </a:p>
          <a:p>
            <a:pPr>
              <a:spcAft>
                <a:spcPts val="600"/>
              </a:spcAft>
            </a:pPr>
            <a:r>
              <a:rPr lang="fr-FR" b="1" dirty="0" smtClean="0">
                <a:solidFill>
                  <a:srgbClr val="000048"/>
                </a:solidFill>
              </a:rPr>
              <a:t>Il peut s'agir des administrations de l'État, des régions départements ou communes, des entreprises publiques. Exemples de litiges : </a:t>
            </a:r>
          </a:p>
          <a:p>
            <a:pPr>
              <a:spcAft>
                <a:spcPts val="600"/>
              </a:spcAft>
              <a:buFont typeface="Arial" pitchFamily="34" charset="0"/>
              <a:buChar char="•"/>
            </a:pPr>
            <a:r>
              <a:rPr lang="fr-FR" b="1" dirty="0" smtClean="0">
                <a:solidFill>
                  <a:srgbClr val="000048"/>
                </a:solidFill>
              </a:rPr>
              <a:t>refus de permis de construire, contestation d'un PLU </a:t>
            </a:r>
          </a:p>
          <a:p>
            <a:pPr>
              <a:spcAft>
                <a:spcPts val="600"/>
              </a:spcAft>
              <a:buFont typeface="Arial" pitchFamily="34" charset="0"/>
              <a:buChar char="•"/>
            </a:pPr>
            <a:r>
              <a:rPr lang="fr-FR" b="1" dirty="0" smtClean="0">
                <a:solidFill>
                  <a:srgbClr val="000048"/>
                </a:solidFill>
              </a:rPr>
              <a:t>tracé d'une autoroute, expropriation, </a:t>
            </a:r>
          </a:p>
          <a:p>
            <a:pPr>
              <a:spcAft>
                <a:spcPts val="600"/>
              </a:spcAft>
              <a:buFont typeface="Arial" pitchFamily="34" charset="0"/>
              <a:buChar char="•"/>
            </a:pPr>
            <a:r>
              <a:rPr lang="fr-FR" b="1" dirty="0" smtClean="0">
                <a:solidFill>
                  <a:srgbClr val="000048"/>
                </a:solidFill>
              </a:rPr>
              <a:t>refus de titre de séjour, expulsion d'un étranger,</a:t>
            </a:r>
          </a:p>
          <a:p>
            <a:pPr>
              <a:spcAft>
                <a:spcPts val="600"/>
              </a:spcAft>
              <a:buFont typeface="Arial" pitchFamily="34" charset="0"/>
              <a:buChar char="•"/>
            </a:pPr>
            <a:r>
              <a:rPr lang="fr-FR" b="1" dirty="0" smtClean="0">
                <a:solidFill>
                  <a:srgbClr val="000048"/>
                </a:solidFill>
              </a:rPr>
              <a:t>contestation des impôts directs</a:t>
            </a:r>
          </a:p>
          <a:p>
            <a:pPr>
              <a:spcAft>
                <a:spcPts val="600"/>
              </a:spcAft>
              <a:buFont typeface="Arial" pitchFamily="34" charset="0"/>
              <a:buChar char="•"/>
            </a:pPr>
            <a:r>
              <a:rPr lang="fr-FR" b="1" dirty="0" smtClean="0">
                <a:solidFill>
                  <a:srgbClr val="000048"/>
                </a:solidFill>
              </a:rPr>
              <a:t>réparation de dommages causés par l'activité de</a:t>
            </a:r>
          </a:p>
          <a:p>
            <a:endParaRPr lang="fr-FR" b="1" dirty="0" smtClean="0"/>
          </a:p>
          <a:p>
            <a:r>
              <a:rPr lang="fr-FR" b="1" i="1" dirty="0" smtClean="0">
                <a:solidFill>
                  <a:srgbClr val="000048"/>
                </a:solidFill>
              </a:rPr>
              <a:t>Bien que l'action administrative puisse entrer en jeu dans le conflit, le tribunal administratif n'est pas compétent pour certains litiges en cas d’accidents causés par les véhicules de l'administration, de dommages causés par l'activité de la police judiciaire…</a:t>
            </a:r>
          </a:p>
          <a:p>
            <a:endParaRPr lang="fr-FR" b="1" dirty="0" smtClean="0"/>
          </a:p>
          <a:p>
            <a:pPr indent="-82550" algn="ctr">
              <a:buFont typeface="Arial" pitchFamily="34" charset="0"/>
              <a:buChar char="•"/>
            </a:pPr>
            <a:endParaRPr lang="fr-FR" b="1" dirty="0" smtClean="0">
              <a:solidFill>
                <a:srgbClr val="000048"/>
              </a:solidFill>
            </a:endParaRPr>
          </a:p>
        </p:txBody>
      </p:sp>
      <p:sp>
        <p:nvSpPr>
          <p:cNvPr id="13" name="Rectangle à coins arrondis 12"/>
          <p:cNvSpPr/>
          <p:nvPr/>
        </p:nvSpPr>
        <p:spPr>
          <a:xfrm>
            <a:off x="251520" y="5517232"/>
            <a:ext cx="2160240" cy="648072"/>
          </a:xfrm>
          <a:prstGeom prst="roundRect">
            <a:avLst/>
          </a:prstGeom>
          <a:gradFill flip="none" rotWithShape="1">
            <a:gsLst>
              <a:gs pos="0">
                <a:schemeClr val="tx2"/>
              </a:gs>
              <a:gs pos="48000">
                <a:schemeClr val="bg1"/>
              </a:gs>
              <a:gs pos="100000">
                <a:srgbClr val="FF0000"/>
              </a:gs>
            </a:gsLst>
            <a:lin ang="3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Tribunal administratif</a:t>
            </a:r>
          </a:p>
        </p:txBody>
      </p:sp>
      <p:sp>
        <p:nvSpPr>
          <p:cNvPr id="14" name="Rectangle à coins arrondis 13"/>
          <p:cNvSpPr/>
          <p:nvPr/>
        </p:nvSpPr>
        <p:spPr>
          <a:xfrm>
            <a:off x="251520" y="6165304"/>
            <a:ext cx="2160240" cy="504056"/>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Conseil d’Etat</a:t>
            </a:r>
            <a:endParaRPr lang="fr-FR" b="1" dirty="0">
              <a:solidFill>
                <a:srgbClr val="000048"/>
              </a:solidFill>
            </a:endParaRPr>
          </a:p>
        </p:txBody>
      </p:sp>
      <p:sp>
        <p:nvSpPr>
          <p:cNvPr id="17" name="Rectangle à coins arrondis 16"/>
          <p:cNvSpPr/>
          <p:nvPr/>
        </p:nvSpPr>
        <p:spPr>
          <a:xfrm>
            <a:off x="3059832" y="116632"/>
            <a:ext cx="5832648" cy="4320480"/>
          </a:xfrm>
          <a:prstGeom prst="roundRect">
            <a:avLst/>
          </a:prstGeom>
          <a:gradFill>
            <a:gsLst>
              <a:gs pos="0">
                <a:schemeClr val="tx1">
                  <a:lumMod val="75000"/>
                  <a:lumOff val="25000"/>
                </a:schemeClr>
              </a:gs>
              <a:gs pos="100000">
                <a:schemeClr val="tx1"/>
              </a:gs>
            </a:gsLst>
          </a:gradFill>
        </p:spPr>
        <p:style>
          <a:lnRef idx="1">
            <a:schemeClr val="dk1"/>
          </a:lnRef>
          <a:fillRef idx="1003">
            <a:schemeClr val="dk1"/>
          </a:fillRef>
          <a:effectRef idx="1">
            <a:schemeClr val="dk1"/>
          </a:effectRef>
          <a:fontRef idx="minor">
            <a:schemeClr val="dk1"/>
          </a:fontRef>
        </p:style>
        <p:txBody>
          <a:bodyPr rtlCol="0" anchor="ctr"/>
          <a:lstStyle/>
          <a:p>
            <a:r>
              <a:rPr lang="fr-FR" b="1" dirty="0" smtClean="0">
                <a:solidFill>
                  <a:schemeClr val="bg1"/>
                </a:solidFill>
              </a:rPr>
              <a:t>Le tribunal correctionnel juge les délits…</a:t>
            </a:r>
          </a:p>
          <a:p>
            <a:endParaRPr lang="fr-FR" b="1" dirty="0" smtClean="0">
              <a:solidFill>
                <a:schemeClr val="bg1"/>
              </a:solidFill>
            </a:endParaRPr>
          </a:p>
          <a:p>
            <a:pPr>
              <a:spcAft>
                <a:spcPts val="600"/>
              </a:spcAft>
              <a:buFont typeface="Arial" pitchFamily="34" charset="0"/>
              <a:buChar char="•"/>
            </a:pPr>
            <a:r>
              <a:rPr lang="fr-FR" b="1" dirty="0" smtClean="0">
                <a:solidFill>
                  <a:schemeClr val="bg1"/>
                </a:solidFill>
              </a:rPr>
              <a:t> vol,  escroquerie </a:t>
            </a:r>
          </a:p>
          <a:p>
            <a:pPr marL="82550" indent="-82550">
              <a:spcAft>
                <a:spcPts val="600"/>
              </a:spcAft>
              <a:buFont typeface="Arial" pitchFamily="34" charset="0"/>
              <a:buChar char="•"/>
            </a:pPr>
            <a:r>
              <a:rPr lang="fr-FR" b="1" dirty="0" smtClean="0">
                <a:solidFill>
                  <a:schemeClr val="bg1"/>
                </a:solidFill>
              </a:rPr>
              <a:t> conduite en état d'ivresse, conduite sans permis, grands   excès de vitesse…</a:t>
            </a:r>
          </a:p>
          <a:p>
            <a:pPr>
              <a:spcAft>
                <a:spcPts val="600"/>
              </a:spcAft>
              <a:buFont typeface="Arial" pitchFamily="34" charset="0"/>
              <a:buChar char="•"/>
            </a:pPr>
            <a:r>
              <a:rPr lang="fr-FR" b="1" dirty="0" smtClean="0">
                <a:solidFill>
                  <a:schemeClr val="bg1"/>
                </a:solidFill>
              </a:rPr>
              <a:t> coups et blessures graves</a:t>
            </a:r>
          </a:p>
          <a:p>
            <a:pPr>
              <a:spcAft>
                <a:spcPts val="600"/>
              </a:spcAft>
              <a:buFont typeface="Arial" pitchFamily="34" charset="0"/>
              <a:buChar char="•"/>
            </a:pPr>
            <a:r>
              <a:rPr lang="fr-FR" b="1" dirty="0" smtClean="0">
                <a:solidFill>
                  <a:schemeClr val="bg1"/>
                </a:solidFill>
              </a:rPr>
              <a:t> trafic de drogues</a:t>
            </a:r>
          </a:p>
          <a:p>
            <a:pPr>
              <a:spcAft>
                <a:spcPts val="600"/>
              </a:spcAft>
              <a:buFont typeface="Arial" pitchFamily="34" charset="0"/>
              <a:buChar char="•"/>
            </a:pPr>
            <a:r>
              <a:rPr lang="fr-FR" b="1" dirty="0" smtClean="0">
                <a:solidFill>
                  <a:schemeClr val="bg1"/>
                </a:solidFill>
              </a:rPr>
              <a:t> vandalisme (tag compris)…</a:t>
            </a:r>
          </a:p>
          <a:p>
            <a:pPr>
              <a:spcAft>
                <a:spcPts val="600"/>
              </a:spcAft>
            </a:pPr>
            <a:endParaRPr lang="fr-FR" b="1" dirty="0" smtClean="0">
              <a:solidFill>
                <a:schemeClr val="bg1"/>
              </a:solidFill>
            </a:endParaRPr>
          </a:p>
          <a:p>
            <a:pPr>
              <a:spcAft>
                <a:spcPts val="600"/>
              </a:spcAft>
            </a:pPr>
            <a:r>
              <a:rPr lang="fr-FR" b="1" i="1" dirty="0" smtClean="0">
                <a:solidFill>
                  <a:schemeClr val="bg1"/>
                </a:solidFill>
              </a:rPr>
              <a:t>Ces infractions peuvent être sanctionnées de peines d'emprisonnement (10 ans au plus), d'amende, de travail d'intérêt général, de peines complémentaires…</a:t>
            </a:r>
            <a:r>
              <a:rPr lang="fr-FR" dirty="0" smtClean="0"/>
              <a:t/>
            </a:r>
            <a:br>
              <a:rPr lang="fr-FR" dirty="0" smtClean="0"/>
            </a:br>
            <a:endParaRPr lang="fr-FR" b="1" dirty="0" smtClean="0">
              <a:solidFill>
                <a:schemeClr val="bg1"/>
              </a:solidFill>
            </a:endParaRPr>
          </a:p>
        </p:txBody>
      </p:sp>
      <p:sp>
        <p:nvSpPr>
          <p:cNvPr id="9" name="Rectangle à coins arrondis 8"/>
          <p:cNvSpPr/>
          <p:nvPr/>
        </p:nvSpPr>
        <p:spPr>
          <a:xfrm>
            <a:off x="3059832" y="116632"/>
            <a:ext cx="5832648" cy="4536504"/>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r>
              <a:rPr lang="fr-FR" b="1" dirty="0" smtClean="0">
                <a:solidFill>
                  <a:srgbClr val="000048"/>
                </a:solidFill>
              </a:rPr>
              <a:t>Le Conseil d'État est saisi directement et juge en premier et dernier ressort (pas d’appel possible) les litiges relatif aux…</a:t>
            </a:r>
          </a:p>
          <a:p>
            <a:endParaRPr lang="fr-FR" b="1" dirty="0" smtClean="0">
              <a:solidFill>
                <a:srgbClr val="000048"/>
              </a:solidFill>
            </a:endParaRPr>
          </a:p>
          <a:p>
            <a:pPr indent="-82550">
              <a:buFont typeface="Arial" pitchFamily="34" charset="0"/>
              <a:buChar char="•"/>
            </a:pPr>
            <a:r>
              <a:rPr lang="fr-FR" b="1" dirty="0" smtClean="0">
                <a:solidFill>
                  <a:srgbClr val="000048"/>
                </a:solidFill>
              </a:rPr>
              <a:t>sources du droit réglementaire (décrets du Président de la République ou du Premier ministre, des ministres)</a:t>
            </a:r>
          </a:p>
          <a:p>
            <a:pPr indent="-82550">
              <a:buFont typeface="Arial" pitchFamily="34" charset="0"/>
              <a:buChar char="•"/>
            </a:pPr>
            <a:r>
              <a:rPr lang="fr-FR" b="1" dirty="0" smtClean="0">
                <a:solidFill>
                  <a:srgbClr val="000048"/>
                </a:solidFill>
              </a:rPr>
              <a:t>décrets pour les personnes souhaitant changer de nom,   </a:t>
            </a:r>
          </a:p>
          <a:p>
            <a:pPr indent="-82550">
              <a:buFont typeface="Arial" pitchFamily="34" charset="0"/>
              <a:buChar char="•"/>
            </a:pPr>
            <a:r>
              <a:rPr lang="fr-FR" b="1" dirty="0" smtClean="0">
                <a:solidFill>
                  <a:srgbClr val="000048"/>
                </a:solidFill>
              </a:rPr>
              <a:t>élections régionales et européennes,   </a:t>
            </a:r>
          </a:p>
          <a:p>
            <a:pPr indent="-82550">
              <a:buFont typeface="Arial" pitchFamily="34" charset="0"/>
              <a:buChar char="•"/>
            </a:pPr>
            <a:r>
              <a:rPr lang="fr-FR" b="1" dirty="0" smtClean="0">
                <a:solidFill>
                  <a:srgbClr val="000048"/>
                </a:solidFill>
              </a:rPr>
              <a:t>délibérations des conseils généraux ou régionaux d'outre-mer ou des collectivités d'outre-mer.</a:t>
            </a:r>
          </a:p>
          <a:p>
            <a:pPr indent="-82550">
              <a:buFont typeface="Arial" pitchFamily="34" charset="0"/>
              <a:buChar char="•"/>
            </a:pPr>
            <a:r>
              <a:rPr lang="fr-FR" b="1" dirty="0" smtClean="0">
                <a:solidFill>
                  <a:srgbClr val="000048"/>
                </a:solidFill>
              </a:rPr>
              <a:t>décisions de certaines autorités administratives</a:t>
            </a:r>
            <a:br>
              <a:rPr lang="fr-FR" b="1" dirty="0" smtClean="0">
                <a:solidFill>
                  <a:srgbClr val="000048"/>
                </a:solidFill>
              </a:rPr>
            </a:br>
            <a:r>
              <a:rPr lang="fr-FR" b="1" dirty="0" smtClean="0">
                <a:solidFill>
                  <a:srgbClr val="000048"/>
                </a:solidFill>
              </a:rPr>
              <a:t>(CNIL ; CSA ; AMF ; CNAC ; ARIEL ;ASN).</a:t>
            </a:r>
          </a:p>
        </p:txBody>
      </p:sp>
      <p:sp>
        <p:nvSpPr>
          <p:cNvPr id="16" name="Rectangle à coins arrondis 15"/>
          <p:cNvSpPr/>
          <p:nvPr/>
        </p:nvSpPr>
        <p:spPr>
          <a:xfrm>
            <a:off x="3131840" y="188640"/>
            <a:ext cx="5832648" cy="4032448"/>
          </a:xfrm>
          <a:prstGeom prst="roundRect">
            <a:avLst/>
          </a:prstGeom>
        </p:spPr>
        <p:style>
          <a:lnRef idx="1">
            <a:schemeClr val="dk1"/>
          </a:lnRef>
          <a:fillRef idx="1001">
            <a:schemeClr val="dk1"/>
          </a:fillRef>
          <a:effectRef idx="1">
            <a:schemeClr val="dk1"/>
          </a:effectRef>
          <a:fontRef idx="minor">
            <a:schemeClr val="dk1"/>
          </a:fontRef>
        </p:style>
        <p:txBody>
          <a:bodyPr rtlCol="0" anchor="ctr"/>
          <a:lstStyle/>
          <a:p>
            <a:r>
              <a:rPr lang="fr-FR" b="1" dirty="0" smtClean="0">
                <a:solidFill>
                  <a:schemeClr val="bg1"/>
                </a:solidFill>
              </a:rPr>
              <a:t>La cour d'assises, le juge des crimes, c'est-à-dire les infractions les plus graves telles que :</a:t>
            </a:r>
          </a:p>
          <a:p>
            <a:endParaRPr lang="fr-FR" b="1" dirty="0" smtClean="0">
              <a:solidFill>
                <a:schemeClr val="bg1"/>
              </a:solidFill>
            </a:endParaRPr>
          </a:p>
          <a:p>
            <a:pPr>
              <a:spcAft>
                <a:spcPts val="600"/>
              </a:spcAft>
              <a:buFont typeface="Arial" pitchFamily="34" charset="0"/>
              <a:buChar char="•"/>
            </a:pPr>
            <a:r>
              <a:rPr lang="fr-FR" b="1" dirty="0" smtClean="0">
                <a:solidFill>
                  <a:schemeClr val="bg1"/>
                </a:solidFill>
              </a:rPr>
              <a:t>meurtre, </a:t>
            </a:r>
          </a:p>
          <a:p>
            <a:pPr>
              <a:spcAft>
                <a:spcPts val="600"/>
              </a:spcAft>
              <a:buFont typeface="Arial" pitchFamily="34" charset="0"/>
              <a:buChar char="•"/>
            </a:pPr>
            <a:r>
              <a:rPr lang="fr-FR" b="1" dirty="0" smtClean="0">
                <a:solidFill>
                  <a:schemeClr val="bg1"/>
                </a:solidFill>
              </a:rPr>
              <a:t>viol </a:t>
            </a:r>
          </a:p>
          <a:p>
            <a:pPr>
              <a:spcAft>
                <a:spcPts val="600"/>
              </a:spcAft>
              <a:buFont typeface="Arial" pitchFamily="34" charset="0"/>
              <a:buChar char="•"/>
            </a:pPr>
            <a:r>
              <a:rPr lang="fr-FR" b="1" dirty="0" smtClean="0">
                <a:solidFill>
                  <a:schemeClr val="bg1"/>
                </a:solidFill>
              </a:rPr>
              <a:t>émission de fausse monnaie </a:t>
            </a:r>
          </a:p>
          <a:p>
            <a:pPr>
              <a:spcAft>
                <a:spcPts val="600"/>
              </a:spcAft>
              <a:buFont typeface="Arial" pitchFamily="34" charset="0"/>
              <a:buChar char="•"/>
            </a:pPr>
            <a:r>
              <a:rPr lang="fr-FR" b="1" dirty="0" smtClean="0">
                <a:solidFill>
                  <a:schemeClr val="bg1"/>
                </a:solidFill>
              </a:rPr>
              <a:t>tentatives de crimes. </a:t>
            </a:r>
          </a:p>
          <a:p>
            <a:endParaRPr lang="fr-FR" b="1" dirty="0" smtClean="0">
              <a:solidFill>
                <a:schemeClr val="bg1"/>
              </a:solidFill>
            </a:endParaRPr>
          </a:p>
          <a:p>
            <a:r>
              <a:rPr lang="fr-FR" b="1" i="1" dirty="0" smtClean="0">
                <a:solidFill>
                  <a:schemeClr val="bg1"/>
                </a:solidFill>
              </a:rPr>
              <a:t>La loi fixe pour chaque crime une ou plusieurs peines </a:t>
            </a:r>
          </a:p>
          <a:p>
            <a:r>
              <a:rPr lang="fr-FR" b="1" i="1" dirty="0" smtClean="0">
                <a:solidFill>
                  <a:schemeClr val="bg1"/>
                </a:solidFill>
              </a:rPr>
              <a:t>(ex : emprisonnement pouvant aller jusqu'à la réclusion à perpétuité)…</a:t>
            </a:r>
          </a:p>
          <a:p>
            <a:pPr algn="ctr"/>
            <a:endParaRPr lang="fr-FR" b="1" dirty="0" smtClean="0">
              <a:solidFill>
                <a:schemeClr val="bg1"/>
              </a:solidFill>
            </a:endParaRPr>
          </a:p>
        </p:txBody>
      </p:sp>
      <p:sp>
        <p:nvSpPr>
          <p:cNvPr id="18" name="Rectangle à coins arrondis 17"/>
          <p:cNvSpPr/>
          <p:nvPr/>
        </p:nvSpPr>
        <p:spPr>
          <a:xfrm>
            <a:off x="3059832" y="116632"/>
            <a:ext cx="5904656" cy="5400600"/>
          </a:xfrm>
          <a:prstGeom prst="roundRect">
            <a:avLst/>
          </a:prstGeom>
          <a:gradFill>
            <a:gsLst>
              <a:gs pos="0">
                <a:schemeClr val="bg1">
                  <a:lumMod val="50000"/>
                </a:schemeClr>
              </a:gs>
              <a:gs pos="100000">
                <a:schemeClr val="tx1">
                  <a:lumMod val="75000"/>
                  <a:lumOff val="25000"/>
                </a:schemeClr>
              </a:gs>
            </a:gsLst>
          </a:gradFill>
        </p:spPr>
        <p:style>
          <a:lnRef idx="1">
            <a:schemeClr val="dk1"/>
          </a:lnRef>
          <a:fillRef idx="1003">
            <a:schemeClr val="dk2"/>
          </a:fillRef>
          <a:effectRef idx="1">
            <a:schemeClr val="dk1"/>
          </a:effectRef>
          <a:fontRef idx="minor">
            <a:schemeClr val="dk1"/>
          </a:fontRef>
        </p:style>
        <p:txBody>
          <a:bodyPr rtlCol="0" anchor="ctr"/>
          <a:lstStyle/>
          <a:p>
            <a:r>
              <a:rPr lang="fr-FR" b="1" dirty="0" smtClean="0">
                <a:solidFill>
                  <a:schemeClr val="bg1"/>
                </a:solidFill>
              </a:rPr>
              <a:t>Le tribunal de police est compétant…</a:t>
            </a:r>
          </a:p>
          <a:p>
            <a:endParaRPr lang="fr-FR" b="1" dirty="0" smtClean="0">
              <a:solidFill>
                <a:schemeClr val="bg1"/>
              </a:solidFill>
            </a:endParaRPr>
          </a:p>
          <a:p>
            <a:pPr>
              <a:spcAft>
                <a:spcPts val="600"/>
              </a:spcAft>
              <a:buFont typeface="Arial" pitchFamily="34" charset="0"/>
              <a:buChar char="•"/>
            </a:pPr>
            <a:r>
              <a:rPr lang="fr-FR" b="1" dirty="0" smtClean="0">
                <a:solidFill>
                  <a:schemeClr val="bg1"/>
                </a:solidFill>
              </a:rPr>
              <a:t>pour juger les petites infractions aux règles de la vie en société (tapage nocturne, chasse sans permis, infraction code la route). *</a:t>
            </a:r>
          </a:p>
          <a:p>
            <a:pPr>
              <a:spcAft>
                <a:spcPts val="600"/>
              </a:spcAft>
              <a:buFont typeface="Arial" pitchFamily="34" charset="0"/>
              <a:buChar char="•"/>
            </a:pPr>
            <a:r>
              <a:rPr lang="fr-FR" b="1" dirty="0" smtClean="0">
                <a:solidFill>
                  <a:schemeClr val="bg1"/>
                </a:solidFill>
              </a:rPr>
              <a:t>pour juger les contraventions de 5ème classe (suffisamment graves pour être inscrites dans le casier judiciaire ) commises par des personnes majeures (violences volontaires ayant entrainée une ITT de moins de 9 jours ; vente forcée ; atteinte à la vie d’un animal).</a:t>
            </a:r>
          </a:p>
          <a:p>
            <a:pPr>
              <a:buFont typeface="Arial" pitchFamily="34" charset="0"/>
              <a:buChar char="•"/>
            </a:pPr>
            <a:endParaRPr lang="fr-FR" b="1" dirty="0" smtClean="0">
              <a:solidFill>
                <a:schemeClr val="bg1"/>
              </a:solidFill>
            </a:endParaRPr>
          </a:p>
          <a:p>
            <a:pPr>
              <a:spcAft>
                <a:spcPts val="600"/>
              </a:spcAft>
            </a:pPr>
            <a:r>
              <a:rPr lang="fr-FR" b="1" i="1" dirty="0" smtClean="0">
                <a:solidFill>
                  <a:schemeClr val="bg1"/>
                </a:solidFill>
              </a:rPr>
              <a:t>Ces infractions peuvent être sanctionnées d’amendes.</a:t>
            </a:r>
            <a:endParaRPr lang="fr-FR" b="1" dirty="0" smtClean="0">
              <a:solidFill>
                <a:schemeClr val="bg1"/>
              </a:solidFill>
            </a:endParaRPr>
          </a:p>
          <a:p>
            <a:pPr>
              <a:spcAft>
                <a:spcPts val="600"/>
              </a:spcAft>
            </a:pPr>
            <a:endParaRPr lang="fr-FR" b="1" dirty="0" smtClean="0">
              <a:solidFill>
                <a:schemeClr val="bg1"/>
              </a:solidFill>
            </a:endParaRPr>
          </a:p>
          <a:p>
            <a:r>
              <a:rPr lang="fr-FR" b="1" dirty="0" smtClean="0">
                <a:solidFill>
                  <a:schemeClr val="bg1"/>
                </a:solidFill>
              </a:rPr>
              <a:t>* jusqu’au 1/01/2013, ces litiges étaient jugés par des Juges de proximité.</a:t>
            </a:r>
          </a:p>
          <a:p>
            <a:endParaRPr lang="fr-FR" b="1" dirty="0" smtClean="0">
              <a:solidFill>
                <a:schemeClr val="bg1"/>
              </a:solidFill>
            </a:endParaRPr>
          </a:p>
        </p:txBody>
      </p:sp>
      <p:sp>
        <p:nvSpPr>
          <p:cNvPr id="19" name="Rectangle à coins arrondis 18"/>
          <p:cNvSpPr/>
          <p:nvPr/>
        </p:nvSpPr>
        <p:spPr>
          <a:xfrm>
            <a:off x="3059832" y="116632"/>
            <a:ext cx="5904656" cy="252028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spcAft>
                <a:spcPts val="600"/>
              </a:spcAft>
            </a:pPr>
            <a:r>
              <a:rPr lang="fr-FR" b="1" dirty="0" smtClean="0">
                <a:solidFill>
                  <a:schemeClr val="bg1"/>
                </a:solidFill>
              </a:rPr>
              <a:t>Une fois la phase de recours gracieux épuisée, le tribunal des affaires sociales juge les litiges </a:t>
            </a:r>
          </a:p>
          <a:p>
            <a:pPr>
              <a:spcAft>
                <a:spcPts val="600"/>
              </a:spcAft>
              <a:buFont typeface="Arial" pitchFamily="34" charset="0"/>
              <a:buChar char="•"/>
            </a:pPr>
            <a:r>
              <a:rPr lang="fr-FR" b="1" dirty="0" smtClean="0">
                <a:solidFill>
                  <a:schemeClr val="bg1"/>
                </a:solidFill>
              </a:rPr>
              <a:t> entre les organismes de sécurité sociale et les assujettis (qui paient des cotisations) </a:t>
            </a:r>
          </a:p>
          <a:p>
            <a:pPr>
              <a:spcAft>
                <a:spcPts val="600"/>
              </a:spcAft>
              <a:buFont typeface="Arial" pitchFamily="34" charset="0"/>
              <a:buChar char="•"/>
            </a:pPr>
            <a:r>
              <a:rPr lang="fr-FR" b="1" dirty="0" smtClean="0">
                <a:solidFill>
                  <a:schemeClr val="bg1"/>
                </a:solidFill>
              </a:rPr>
              <a:t> entre les organismes de sécurité sociales et les bénéficiaires de prestations (indemnités journalières, allocations familiales, pensions de retraite…). </a:t>
            </a:r>
          </a:p>
        </p:txBody>
      </p:sp>
      <p:sp>
        <p:nvSpPr>
          <p:cNvPr id="21" name="Rectangle à coins arrondis 20"/>
          <p:cNvSpPr/>
          <p:nvPr/>
        </p:nvSpPr>
        <p:spPr>
          <a:xfrm>
            <a:off x="3059832" y="116632"/>
            <a:ext cx="5904656" cy="2376264"/>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spcAft>
                <a:spcPts val="600"/>
              </a:spcAft>
            </a:pPr>
            <a:r>
              <a:rPr lang="fr-FR" b="1" dirty="0" smtClean="0"/>
              <a:t>Le tribunal de commerce juge </a:t>
            </a:r>
          </a:p>
          <a:p>
            <a:pPr>
              <a:spcAft>
                <a:spcPts val="600"/>
              </a:spcAft>
              <a:buFont typeface="Arial" pitchFamily="34" charset="0"/>
              <a:buChar char="•"/>
            </a:pPr>
            <a:r>
              <a:rPr lang="fr-FR" b="1" dirty="0" smtClean="0"/>
              <a:t> les litiges entre commerçants ou entre sociétés,</a:t>
            </a:r>
          </a:p>
          <a:p>
            <a:pPr>
              <a:spcAft>
                <a:spcPts val="600"/>
              </a:spcAft>
            </a:pPr>
            <a:r>
              <a:rPr lang="fr-FR" b="1" dirty="0" smtClean="0"/>
              <a:t>si le demandeur est  non-commerçant, il a le choix entre le T.I. / TGI ou le tribunal de commerce,</a:t>
            </a:r>
          </a:p>
          <a:p>
            <a:pPr>
              <a:spcAft>
                <a:spcPts val="600"/>
              </a:spcAft>
              <a:buFont typeface="Arial" pitchFamily="34" charset="0"/>
              <a:buChar char="•"/>
            </a:pPr>
            <a:r>
              <a:rPr lang="fr-FR" b="1" dirty="0" smtClean="0"/>
              <a:t> les litiges portant sur un acte de commerce (suretés, effets de commerce données par des dirigeants…)</a:t>
            </a:r>
          </a:p>
        </p:txBody>
      </p:sp>
      <p:sp>
        <p:nvSpPr>
          <p:cNvPr id="20" name="Rectangle à coins arrondis 19"/>
          <p:cNvSpPr/>
          <p:nvPr/>
        </p:nvSpPr>
        <p:spPr>
          <a:xfrm>
            <a:off x="3059832" y="116632"/>
            <a:ext cx="5904656" cy="230425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spcAft>
                <a:spcPts val="600"/>
              </a:spcAft>
            </a:pPr>
            <a:r>
              <a:rPr lang="fr-FR" b="1" dirty="0" smtClean="0"/>
              <a:t>Le Conseil des Prud’hommes juge</a:t>
            </a:r>
          </a:p>
          <a:p>
            <a:pPr>
              <a:spcAft>
                <a:spcPts val="600"/>
              </a:spcAft>
              <a:buFont typeface="Arial" pitchFamily="34" charset="0"/>
              <a:buChar char="•"/>
            </a:pPr>
            <a:r>
              <a:rPr lang="fr-FR" b="1" dirty="0" smtClean="0"/>
              <a:t> Tout conflit individuel entre employeur et salarié concernant le CONTRAT DE TRAVAIL, depuis l'embauche jusqu'à la rupture. </a:t>
            </a:r>
            <a:br>
              <a:rPr lang="fr-FR" b="1" dirty="0" smtClean="0"/>
            </a:br>
            <a:r>
              <a:rPr lang="fr-FR" b="1" dirty="0" smtClean="0"/>
              <a:t/>
            </a:r>
            <a:br>
              <a:rPr lang="fr-FR" b="1" dirty="0" smtClean="0"/>
            </a:br>
            <a:r>
              <a:rPr lang="fr-FR" b="1" dirty="0" smtClean="0">
                <a:solidFill>
                  <a:srgbClr val="FFFF00"/>
                </a:solidFill>
              </a:rPr>
              <a:t>Les litiges collectifs (grèves, etc.) relèvent en revanche du tribunal de grande instance. </a:t>
            </a:r>
          </a:p>
        </p:txBody>
      </p:sp>
      <p:sp>
        <p:nvSpPr>
          <p:cNvPr id="22" name="Rectangle à coins arrondis 21"/>
          <p:cNvSpPr/>
          <p:nvPr/>
        </p:nvSpPr>
        <p:spPr>
          <a:xfrm>
            <a:off x="3059832" y="116632"/>
            <a:ext cx="5904656" cy="547260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r>
              <a:rPr lang="fr-FR" b="1" dirty="0" smtClean="0"/>
              <a:t>Le tribunal d’instance juge toutes les demandes portant sur les sommes inférieures à 10 000 €.</a:t>
            </a:r>
            <a:r>
              <a:rPr lang="fr-FR" b="1" dirty="0" smtClean="0">
                <a:solidFill>
                  <a:srgbClr val="FFFF00"/>
                </a:solidFill>
              </a:rPr>
              <a:t>*</a:t>
            </a:r>
            <a:r>
              <a:rPr lang="fr-FR" dirty="0" smtClean="0"/>
              <a:t/>
            </a:r>
            <a:br>
              <a:rPr lang="fr-FR" dirty="0" smtClean="0"/>
            </a:br>
            <a:r>
              <a:rPr lang="fr-FR" dirty="0" smtClean="0"/>
              <a:t/>
            </a:r>
            <a:br>
              <a:rPr lang="fr-FR" dirty="0" smtClean="0"/>
            </a:br>
            <a:r>
              <a:rPr lang="fr-FR" b="1" dirty="0" smtClean="0"/>
              <a:t>Le T.I. a aussi la compétence exclusive, pour les litiges concernant :</a:t>
            </a:r>
          </a:p>
          <a:p>
            <a:pPr>
              <a:spcAft>
                <a:spcPts val="600"/>
              </a:spcAft>
              <a:buFont typeface="Arial" pitchFamily="34" charset="0"/>
              <a:buChar char="•"/>
            </a:pPr>
            <a:r>
              <a:rPr lang="fr-FR" b="1" dirty="0" smtClean="0"/>
              <a:t> les baux d'habitation (loyer &gt; 4 000 €, expulsion, résiliation…)</a:t>
            </a:r>
          </a:p>
          <a:p>
            <a:pPr>
              <a:spcAft>
                <a:spcPts val="600"/>
              </a:spcAft>
              <a:buFont typeface="Arial" pitchFamily="34" charset="0"/>
              <a:buChar char="•"/>
            </a:pPr>
            <a:r>
              <a:rPr lang="fr-FR" b="1" dirty="0" smtClean="0"/>
              <a:t> les crédit à la consommation, et notamment les défaillances de l'emprunteur,</a:t>
            </a:r>
          </a:p>
          <a:p>
            <a:pPr>
              <a:spcAft>
                <a:spcPts val="600"/>
              </a:spcAft>
              <a:buFont typeface="Arial" pitchFamily="34" charset="0"/>
              <a:buChar char="•"/>
            </a:pPr>
            <a:r>
              <a:rPr lang="fr-FR" b="1" dirty="0" smtClean="0"/>
              <a:t> les conflits de voisinage (bornage, élagage d'arbres, etc.) sans revendication de propriété,</a:t>
            </a:r>
          </a:p>
          <a:p>
            <a:pPr>
              <a:spcAft>
                <a:spcPts val="600"/>
              </a:spcAft>
              <a:buFont typeface="Arial" pitchFamily="34" charset="0"/>
              <a:buChar char="•"/>
            </a:pPr>
            <a:r>
              <a:rPr lang="fr-FR" b="1" dirty="0" smtClean="0"/>
              <a:t> le recouvrement direct de pensions alimentaires</a:t>
            </a:r>
          </a:p>
          <a:p>
            <a:pPr>
              <a:spcAft>
                <a:spcPts val="600"/>
              </a:spcAft>
              <a:buFont typeface="Arial" pitchFamily="34" charset="0"/>
              <a:buChar char="•"/>
            </a:pPr>
            <a:r>
              <a:rPr lang="fr-FR" b="1" dirty="0" smtClean="0"/>
              <a:t> le placement sous tutelle ou curatelle</a:t>
            </a:r>
          </a:p>
          <a:p>
            <a:pPr>
              <a:spcAft>
                <a:spcPts val="600"/>
              </a:spcAft>
              <a:buFont typeface="Arial" pitchFamily="34" charset="0"/>
              <a:buChar char="•"/>
            </a:pPr>
            <a:endParaRPr lang="fr-FR" b="1" dirty="0" smtClean="0"/>
          </a:p>
          <a:p>
            <a:pPr>
              <a:spcAft>
                <a:spcPts val="600"/>
              </a:spcAft>
            </a:pPr>
            <a:r>
              <a:rPr lang="fr-FR" b="1" dirty="0" smtClean="0">
                <a:solidFill>
                  <a:srgbClr val="FFFF00"/>
                </a:solidFill>
              </a:rPr>
              <a:t>*</a:t>
            </a:r>
            <a:r>
              <a:rPr lang="fr-FR" b="1" dirty="0" smtClean="0"/>
              <a:t> </a:t>
            </a:r>
            <a:r>
              <a:rPr lang="fr-FR" b="1" dirty="0" smtClean="0">
                <a:solidFill>
                  <a:srgbClr val="FFFF00"/>
                </a:solidFill>
              </a:rPr>
              <a:t>jusqu’au 1/01/2013, les litiges inférieurs à 4 000 € étaient jugés par des Juges de proximité.</a:t>
            </a:r>
          </a:p>
        </p:txBody>
      </p:sp>
      <p:sp>
        <p:nvSpPr>
          <p:cNvPr id="23" name="Rectangle à coins arrondis 22"/>
          <p:cNvSpPr/>
          <p:nvPr/>
        </p:nvSpPr>
        <p:spPr>
          <a:xfrm>
            <a:off x="3059832" y="116632"/>
            <a:ext cx="5832648" cy="403244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spcAft>
                <a:spcPts val="600"/>
              </a:spcAft>
            </a:pPr>
            <a:r>
              <a:rPr lang="fr-FR" b="1" dirty="0" smtClean="0"/>
              <a:t>Le tribunal de grande instance juge les litiges possédant au moins une des caractéristiques suivantes :</a:t>
            </a:r>
          </a:p>
          <a:p>
            <a:pPr>
              <a:spcAft>
                <a:spcPts val="600"/>
              </a:spcAft>
              <a:buFont typeface="Arial" pitchFamily="34" charset="0"/>
              <a:buChar char="•"/>
            </a:pPr>
            <a:r>
              <a:rPr lang="fr-FR" b="1" dirty="0" smtClean="0"/>
              <a:t> portent sur des sommes supérieures à 10.000 €</a:t>
            </a:r>
          </a:p>
          <a:p>
            <a:pPr>
              <a:spcAft>
                <a:spcPts val="600"/>
              </a:spcAft>
              <a:buFont typeface="Arial" pitchFamily="34" charset="0"/>
              <a:buChar char="•"/>
            </a:pPr>
            <a:r>
              <a:rPr lang="fr-FR" b="1" dirty="0" smtClean="0"/>
              <a:t> concernent les droits de famille (mariage, divorce, filiation, adoption, déclaration d'absence, etc.) ou le règlement des successions,  </a:t>
            </a:r>
          </a:p>
          <a:p>
            <a:pPr>
              <a:spcAft>
                <a:spcPts val="600"/>
              </a:spcAft>
              <a:buFont typeface="Arial" pitchFamily="34" charset="0"/>
              <a:buChar char="•"/>
            </a:pPr>
            <a:r>
              <a:rPr lang="fr-FR" b="1" dirty="0" smtClean="0"/>
              <a:t> concernent le droit de la personne (diffamation ou injures au civil : demande de rectification d' actes d'état civil</a:t>
            </a:r>
          </a:p>
          <a:p>
            <a:pPr>
              <a:spcAft>
                <a:spcPts val="600"/>
              </a:spcAft>
              <a:buFont typeface="Arial" pitchFamily="34" charset="0"/>
              <a:buChar char="•"/>
            </a:pPr>
            <a:r>
              <a:rPr lang="fr-FR" b="1" dirty="0" smtClean="0"/>
              <a:t> concernent le droit de propriété (expropriation, mutation, revendication, </a:t>
            </a:r>
            <a:r>
              <a:rPr lang="fr-FR" b="1" dirty="0" err="1" smtClean="0"/>
              <a:t>co-propriété</a:t>
            </a:r>
            <a:r>
              <a:rPr lang="fr-FR" b="1" dirty="0" smtClean="0"/>
              <a:t>…)</a:t>
            </a:r>
          </a:p>
          <a:p>
            <a:pPr>
              <a:spcAft>
                <a:spcPts val="600"/>
              </a:spcAft>
              <a:buFont typeface="Arial" pitchFamily="34" charset="0"/>
              <a:buChar char="•"/>
            </a:pPr>
            <a:r>
              <a:rPr lang="fr-FR" b="1" dirty="0" smtClean="0"/>
              <a:t> </a:t>
            </a:r>
            <a:r>
              <a:rPr lang="fr-FR" b="1" dirty="0" err="1" smtClean="0"/>
              <a:t>etc</a:t>
            </a:r>
            <a:r>
              <a:rPr lang="fr-FR" b="1" dirty="0" smtClean="0"/>
              <a:t> </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nextCondLst>
                <p:cond evt="onClick" delay="0">
                  <p:tgtEl>
                    <p:spTgt spid="14"/>
                  </p:tgtEl>
                </p:cond>
              </p:nextCondLst>
            </p:seq>
            <p:seq concurrent="1" nextAc="seek">
              <p:cTn id="7" restart="whenNotActive" fill="hold" evtFilter="cancelBubble" nodeType="interactiveSeq">
                <p:stCondLst>
                  <p:cond evt="onClick" delay="0">
                    <p:tgtEl>
                      <p:spTgt spid="13"/>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childTnLst>
              </p:cTn>
              <p:nextCondLst>
                <p:cond evt="onClick" delay="0">
                  <p:tgtEl>
                    <p:spTgt spid="13"/>
                  </p:tgtEl>
                </p:cond>
              </p:nextCondLst>
            </p:seq>
            <p:seq concurrent="1" nextAc="seek">
              <p:cTn id="12" restart="whenNotActive" fill="hold" evtFilter="cancelBubble" nodeType="interactiveSeq">
                <p:stCondLst>
                  <p:cond evt="onClick" delay="0">
                    <p:tgtEl>
                      <p:spTgt spid="1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childTnLst>
              </p:cTn>
              <p:nextCondLst>
                <p:cond evt="onClick" delay="0">
                  <p:tgtEl>
                    <p:spTgt spid="12"/>
                  </p:tgtEl>
                </p:cond>
              </p:nextCondLst>
            </p:seq>
            <p:seq concurrent="1" nextAc="seek">
              <p:cTn id="17" restart="whenNotActive" fill="hold" evtFilter="cancelBubble" nodeType="interactiveSeq">
                <p:stCondLst>
                  <p:cond evt="onClick" delay="0">
                    <p:tgtEl>
                      <p:spTgt spid="11"/>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childTnLst>
              </p:cTn>
              <p:nextCondLst>
                <p:cond evt="onClick" delay="0">
                  <p:tgtEl>
                    <p:spTgt spid="11"/>
                  </p:tgtEl>
                </p:cond>
              </p:nextCondLst>
            </p:seq>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childTnLst>
              </p:cTn>
              <p:nextCondLst>
                <p:cond evt="onClick" delay="0">
                  <p:tgtEl>
                    <p:spTgt spid="10"/>
                  </p:tgtEl>
                </p:cond>
              </p:nextCondLst>
            </p:seq>
            <p:seq concurrent="1" nextAc="seek">
              <p:cTn id="27" restart="whenNotActive" fill="hold" evtFilter="cancelBubble" nodeType="interactiveSeq">
                <p:stCondLst>
                  <p:cond evt="onClick" delay="0">
                    <p:tgtEl>
                      <p:spTgt spid="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childTnLst>
              </p:cTn>
              <p:nextCondLst>
                <p:cond evt="onClick" delay="0">
                  <p:tgtEl>
                    <p:spTgt spid="6"/>
                  </p:tgtEl>
                </p:cond>
              </p:nextCondLst>
            </p:seq>
            <p:seq concurrent="1" nextAc="seek">
              <p:cTn id="32" restart="whenNotActive" fill="hold" evtFilter="cancelBubble" nodeType="interactiveSeq">
                <p:stCondLst>
                  <p:cond evt="onClick" delay="0">
                    <p:tgtEl>
                      <p:spTgt spid="5"/>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childTnLst>
              </p:cTn>
              <p:nextCondLst>
                <p:cond evt="onClick" delay="0">
                  <p:tgtEl>
                    <p:spTgt spid="5"/>
                  </p:tgtEl>
                </p:cond>
              </p:nextCondLst>
            </p:seq>
            <p:seq concurrent="1" nextAc="seek">
              <p:cTn id="37" restart="whenNotActive" fill="hold" evtFilter="cancelBubble" nodeType="interactiveSeq">
                <p:stCondLst>
                  <p:cond evt="onClick" delay="0">
                    <p:tgtEl>
                      <p:spTgt spid="4"/>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childTnLst>
              </p:cTn>
              <p:nextCondLst>
                <p:cond evt="onClick" delay="0">
                  <p:tgtEl>
                    <p:spTgt spid="4"/>
                  </p:tgtEl>
                </p:cond>
              </p:nextCondLst>
            </p:seq>
            <p:seq concurrent="1" nextAc="seek">
              <p:cTn id="42" restart="whenNotActive" fill="hold" evtFilter="cancelBubble" nodeType="interactiveSeq">
                <p:stCondLst>
                  <p:cond evt="onClick" delay="0">
                    <p:tgtEl>
                      <p:spTgt spid="8"/>
                    </p:tgtEl>
                  </p:cond>
                </p:stCondLst>
                <p:endSync evt="end" delay="0">
                  <p:rtn val="all"/>
                </p:endSync>
                <p:childTnLst>
                  <p:par>
                    <p:cTn id="43" fill="hold">
                      <p:stCondLst>
                        <p:cond delay="0"/>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childTnLst>
              </p:cTn>
              <p:nextCondLst>
                <p:cond evt="onClick" delay="0">
                  <p:tgtEl>
                    <p:spTgt spid="8"/>
                  </p:tgtEl>
                </p:cond>
              </p:nextCondLst>
            </p:seq>
            <p:seq concurrent="1" nextAc="seek">
              <p:cTn id="47" restart="whenNotActive" fill="hold" evtFilter="cancelBubble" nodeType="interactiveSeq">
                <p:stCondLst>
                  <p:cond evt="onClick" delay="0">
                    <p:tgtEl>
                      <p:spTgt spid="3"/>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childTnLst>
              </p:cTn>
              <p:nextCondLst>
                <p:cond evt="onClick" delay="0">
                  <p:tgtEl>
                    <p:spTgt spid="3"/>
                  </p:tgtEl>
                </p:cond>
              </p:nextCondLst>
            </p:seq>
          </p:childTnLst>
        </p:cTn>
      </p:par>
    </p:tnLst>
    <p:bldLst>
      <p:bldP spid="15" grpId="0" animBg="1"/>
      <p:bldP spid="17" grpId="0" animBg="1"/>
      <p:bldP spid="9" grpId="0" animBg="1"/>
      <p:bldP spid="16" grpId="0" animBg="1"/>
      <p:bldP spid="18" grpId="0" animBg="1"/>
      <p:bldP spid="19" grpId="0" animBg="1"/>
      <p:bldP spid="21" grpId="0" animBg="1"/>
      <p:bldP spid="20"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323528" y="188640"/>
            <a:ext cx="2160240" cy="864096"/>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FR" b="1" dirty="0" smtClean="0"/>
              <a:t>Tribunal de Grande Instance TGI</a:t>
            </a:r>
            <a:endParaRPr lang="fr-FR" b="1" dirty="0"/>
          </a:p>
        </p:txBody>
      </p:sp>
      <p:sp>
        <p:nvSpPr>
          <p:cNvPr id="3" name="Rectangle à coins arrondis 2"/>
          <p:cNvSpPr/>
          <p:nvPr/>
        </p:nvSpPr>
        <p:spPr>
          <a:xfrm>
            <a:off x="323528" y="1556792"/>
            <a:ext cx="2160240" cy="648072"/>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fr-FR" b="1" dirty="0" smtClean="0"/>
              <a:t>Tribunal de Commerce</a:t>
            </a:r>
            <a:endParaRPr lang="fr-FR" b="1" dirty="0"/>
          </a:p>
        </p:txBody>
      </p:sp>
      <p:sp>
        <p:nvSpPr>
          <p:cNvPr id="4" name="Rectangle à coins arrondis 3"/>
          <p:cNvSpPr/>
          <p:nvPr/>
        </p:nvSpPr>
        <p:spPr>
          <a:xfrm>
            <a:off x="323528" y="2204864"/>
            <a:ext cx="2160240" cy="72008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r-FR" b="1" dirty="0" smtClean="0"/>
              <a:t>Conseil des Prud’hommes</a:t>
            </a:r>
            <a:endParaRPr lang="fr-FR" b="1" dirty="0"/>
          </a:p>
        </p:txBody>
      </p:sp>
      <p:sp>
        <p:nvSpPr>
          <p:cNvPr id="5" name="Rectangle à coins arrondis 4"/>
          <p:cNvSpPr/>
          <p:nvPr/>
        </p:nvSpPr>
        <p:spPr>
          <a:xfrm>
            <a:off x="323528" y="2924944"/>
            <a:ext cx="2160240" cy="72008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b="1" dirty="0" smtClean="0"/>
              <a:t>Tribunal des affaires sociales</a:t>
            </a:r>
            <a:endParaRPr lang="fr-FR" b="1" dirty="0"/>
          </a:p>
        </p:txBody>
      </p:sp>
      <p:sp>
        <p:nvSpPr>
          <p:cNvPr id="6" name="Rectangle à coins arrondis 5"/>
          <p:cNvSpPr/>
          <p:nvPr/>
        </p:nvSpPr>
        <p:spPr>
          <a:xfrm>
            <a:off x="323528" y="1052736"/>
            <a:ext cx="2160240" cy="50405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Tribunal d’Instance</a:t>
            </a:r>
            <a:endParaRPr lang="fr-FR" b="1" dirty="0"/>
          </a:p>
        </p:txBody>
      </p:sp>
      <p:sp>
        <p:nvSpPr>
          <p:cNvPr id="7" name="Rectangle à coins arrondis 6"/>
          <p:cNvSpPr/>
          <p:nvPr/>
        </p:nvSpPr>
        <p:spPr>
          <a:xfrm>
            <a:off x="323528" y="3789040"/>
            <a:ext cx="2160240" cy="504056"/>
          </a:xfrm>
          <a:prstGeom prst="roundRect">
            <a:avLst/>
          </a:prstGeom>
          <a:gradFill>
            <a:gsLst>
              <a:gs pos="0">
                <a:schemeClr val="bg1">
                  <a:lumMod val="50000"/>
                </a:schemeClr>
              </a:gs>
              <a:gs pos="100000">
                <a:schemeClr val="tx1">
                  <a:lumMod val="75000"/>
                  <a:lumOff val="25000"/>
                </a:schemeClr>
              </a:gs>
            </a:gsLst>
          </a:gradFill>
          <a:ln>
            <a:solidFill>
              <a:schemeClr val="bg1"/>
            </a:solidFill>
          </a:ln>
        </p:spPr>
        <p:style>
          <a:lnRef idx="1">
            <a:schemeClr val="dk1"/>
          </a:lnRef>
          <a:fillRef idx="1003">
            <a:schemeClr val="dk2"/>
          </a:fillRef>
          <a:effectRef idx="1">
            <a:schemeClr val="dk1"/>
          </a:effectRef>
          <a:fontRef idx="minor">
            <a:schemeClr val="dk1"/>
          </a:fontRef>
        </p:style>
        <p:txBody>
          <a:bodyPr rtlCol="0" anchor="ctr"/>
          <a:lstStyle/>
          <a:p>
            <a:pPr algn="ctr"/>
            <a:r>
              <a:rPr lang="fr-FR" b="1" dirty="0" smtClean="0">
                <a:solidFill>
                  <a:schemeClr val="bg1"/>
                </a:solidFill>
              </a:rPr>
              <a:t>Tribunal de police</a:t>
            </a:r>
            <a:endParaRPr lang="fr-FR" b="1" dirty="0">
              <a:solidFill>
                <a:schemeClr val="bg1"/>
              </a:solidFill>
            </a:endParaRPr>
          </a:p>
        </p:txBody>
      </p:sp>
      <p:sp>
        <p:nvSpPr>
          <p:cNvPr id="8" name="Rectangle à coins arrondis 7"/>
          <p:cNvSpPr/>
          <p:nvPr/>
        </p:nvSpPr>
        <p:spPr>
          <a:xfrm>
            <a:off x="323528" y="4293096"/>
            <a:ext cx="2160240" cy="648072"/>
          </a:xfrm>
          <a:prstGeom prst="roundRect">
            <a:avLst/>
          </a:prstGeom>
          <a:gradFill>
            <a:gsLst>
              <a:gs pos="0">
                <a:schemeClr val="tx1">
                  <a:lumMod val="75000"/>
                  <a:lumOff val="25000"/>
                </a:schemeClr>
              </a:gs>
              <a:gs pos="100000">
                <a:schemeClr val="tx1"/>
              </a:gs>
            </a:gsLst>
          </a:gradFill>
          <a:ln>
            <a:solidFill>
              <a:schemeClr val="bg1"/>
            </a:solidFill>
          </a:ln>
        </p:spPr>
        <p:style>
          <a:lnRef idx="1">
            <a:schemeClr val="dk1"/>
          </a:lnRef>
          <a:fillRef idx="1003">
            <a:schemeClr val="dk1"/>
          </a:fillRef>
          <a:effectRef idx="1">
            <a:schemeClr val="dk1"/>
          </a:effectRef>
          <a:fontRef idx="minor">
            <a:schemeClr val="dk1"/>
          </a:fontRef>
        </p:style>
        <p:txBody>
          <a:bodyPr rtlCol="0" anchor="ctr"/>
          <a:lstStyle/>
          <a:p>
            <a:pPr algn="ctr"/>
            <a:r>
              <a:rPr lang="fr-FR" b="1" dirty="0" smtClean="0">
                <a:solidFill>
                  <a:schemeClr val="bg1"/>
                </a:solidFill>
              </a:rPr>
              <a:t>Tribunal correctionnel</a:t>
            </a:r>
            <a:endParaRPr lang="fr-FR" b="1" dirty="0">
              <a:solidFill>
                <a:schemeClr val="bg1"/>
              </a:solidFill>
            </a:endParaRPr>
          </a:p>
        </p:txBody>
      </p:sp>
      <p:sp>
        <p:nvSpPr>
          <p:cNvPr id="9" name="Rectangle à coins arrondis 8"/>
          <p:cNvSpPr/>
          <p:nvPr/>
        </p:nvSpPr>
        <p:spPr>
          <a:xfrm>
            <a:off x="323528" y="4941168"/>
            <a:ext cx="2160240" cy="504056"/>
          </a:xfrm>
          <a:prstGeom prst="roundRect">
            <a:avLst/>
          </a:prstGeom>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chemeClr val="bg1"/>
                </a:solidFill>
              </a:rPr>
              <a:t>Cour d’assise</a:t>
            </a:r>
            <a:endParaRPr lang="fr-FR" b="1" dirty="0">
              <a:solidFill>
                <a:schemeClr val="bg1"/>
              </a:solidFill>
            </a:endParaRPr>
          </a:p>
        </p:txBody>
      </p:sp>
      <p:sp>
        <p:nvSpPr>
          <p:cNvPr id="10" name="Rectangle à coins arrondis 9"/>
          <p:cNvSpPr/>
          <p:nvPr/>
        </p:nvSpPr>
        <p:spPr>
          <a:xfrm>
            <a:off x="323528" y="5589240"/>
            <a:ext cx="2160240" cy="648072"/>
          </a:xfrm>
          <a:prstGeom prst="roundRect">
            <a:avLst/>
          </a:prstGeom>
          <a:gradFill flip="none" rotWithShape="1">
            <a:gsLst>
              <a:gs pos="0">
                <a:schemeClr val="tx2"/>
              </a:gs>
              <a:gs pos="48000">
                <a:schemeClr val="bg1"/>
              </a:gs>
              <a:gs pos="100000">
                <a:srgbClr val="FF0000"/>
              </a:gs>
            </a:gsLst>
            <a:lin ang="3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Tribunal administratif</a:t>
            </a:r>
          </a:p>
        </p:txBody>
      </p:sp>
      <p:sp>
        <p:nvSpPr>
          <p:cNvPr id="11" name="Rectangle à coins arrondis 10"/>
          <p:cNvSpPr/>
          <p:nvPr/>
        </p:nvSpPr>
        <p:spPr>
          <a:xfrm>
            <a:off x="323528" y="6237312"/>
            <a:ext cx="2160240" cy="504056"/>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Conseil d’Etat</a:t>
            </a:r>
            <a:endParaRPr lang="fr-FR" b="1" dirty="0">
              <a:solidFill>
                <a:srgbClr val="000048"/>
              </a:solidFill>
            </a:endParaRPr>
          </a:p>
        </p:txBody>
      </p:sp>
      <p:sp>
        <p:nvSpPr>
          <p:cNvPr id="12" name="Rectangle 11"/>
          <p:cNvSpPr/>
          <p:nvPr/>
        </p:nvSpPr>
        <p:spPr>
          <a:xfrm>
            <a:off x="4211960" y="2060848"/>
            <a:ext cx="3264484"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Vente trompeuse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4" name="Rectangle 13"/>
          <p:cNvSpPr/>
          <p:nvPr/>
        </p:nvSpPr>
        <p:spPr>
          <a:xfrm>
            <a:off x="4211960" y="1340768"/>
            <a:ext cx="3994620"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Mutation d’un salarié</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5" name="Rectangle 14"/>
          <p:cNvSpPr/>
          <p:nvPr/>
        </p:nvSpPr>
        <p:spPr>
          <a:xfrm>
            <a:off x="4211960" y="620688"/>
            <a:ext cx="2840073"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Refus de vente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6" name="Rectangle 15"/>
          <p:cNvSpPr/>
          <p:nvPr/>
        </p:nvSpPr>
        <p:spPr>
          <a:xfrm>
            <a:off x="4211960" y="3501008"/>
            <a:ext cx="3720057"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Redressement fiscal</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8" name="Rectangle 17"/>
          <p:cNvSpPr/>
          <p:nvPr/>
        </p:nvSpPr>
        <p:spPr>
          <a:xfrm>
            <a:off x="4216066" y="2772217"/>
            <a:ext cx="4316374"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Litige lors d’un héritage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9" name="Rectangle 18"/>
          <p:cNvSpPr/>
          <p:nvPr/>
        </p:nvSpPr>
        <p:spPr>
          <a:xfrm>
            <a:off x="4067944" y="4149080"/>
            <a:ext cx="4847351" cy="584775"/>
          </a:xfrm>
          <a:prstGeom prst="rect">
            <a:avLst/>
          </a:prstGeom>
          <a:noFill/>
        </p:spPr>
        <p:txBody>
          <a:bodyPr wrap="squar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Défaillance crédit/conso°</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20" name="Rectangle 19"/>
          <p:cNvSpPr/>
          <p:nvPr/>
        </p:nvSpPr>
        <p:spPr>
          <a:xfrm>
            <a:off x="4211960" y="4941168"/>
            <a:ext cx="4839066" cy="584775"/>
          </a:xfrm>
          <a:prstGeom prst="rect">
            <a:avLst/>
          </a:prstGeom>
          <a:noFill/>
        </p:spPr>
        <p:txBody>
          <a:bodyPr wrap="squar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Pose clôture &gt;2m sans P.C.</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21" name="Rectangle 20"/>
          <p:cNvSpPr/>
          <p:nvPr/>
        </p:nvSpPr>
        <p:spPr>
          <a:xfrm>
            <a:off x="4239023" y="5652537"/>
            <a:ext cx="4437433"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Egalité homme / femme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22" name="Rectangle 21"/>
          <p:cNvSpPr/>
          <p:nvPr/>
        </p:nvSpPr>
        <p:spPr>
          <a:xfrm>
            <a:off x="4211960" y="6228601"/>
            <a:ext cx="3856120" cy="584775"/>
          </a:xfrm>
          <a:prstGeom prst="rect">
            <a:avLst/>
          </a:prstGeom>
          <a:noFill/>
        </p:spPr>
        <p:txBody>
          <a:bodyPr wrap="none" lIns="91440" tIns="45720" rIns="91440" bIns="45720">
            <a:spAutoFit/>
          </a:bodyPr>
          <a:lstStyle/>
          <a:p>
            <a:pPr algn="ctr">
              <a:buFont typeface="Arial" pitchFamily="34" charset="0"/>
              <a:buChar char="•"/>
            </a:pP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Défaut de carte grise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pSp>
        <p:nvGrpSpPr>
          <p:cNvPr id="28" name="Groupe 27"/>
          <p:cNvGrpSpPr/>
          <p:nvPr/>
        </p:nvGrpSpPr>
        <p:grpSpPr>
          <a:xfrm flipH="1">
            <a:off x="2411758" y="913076"/>
            <a:ext cx="1944217" cy="931747"/>
            <a:chOff x="-4884586" y="916742"/>
            <a:chExt cx="19522816" cy="784066"/>
          </a:xfrm>
        </p:grpSpPr>
        <p:cxnSp>
          <p:nvCxnSpPr>
            <p:cNvPr id="24" name="Connecteur droit avec flèche 23"/>
            <p:cNvCxnSpPr>
              <a:stCxn id="15" idx="3"/>
            </p:cNvCxnSpPr>
            <p:nvPr/>
          </p:nvCxnSpPr>
          <p:spPr>
            <a:xfrm>
              <a:off x="-4884586" y="916742"/>
              <a:ext cx="19450808" cy="784066"/>
            </a:xfrm>
            <a:prstGeom prst="straightConnector1">
              <a:avLst/>
            </a:prstGeom>
            <a:ln w="25400">
              <a:gradFill flip="none" rotWithShape="1">
                <a:gsLst>
                  <a:gs pos="0">
                    <a:schemeClr val="accent6"/>
                  </a:gs>
                  <a:gs pos="50000">
                    <a:srgbClr val="990099"/>
                  </a:gs>
                </a:gsLst>
                <a:lin ang="16200000" scaled="1"/>
                <a:tileRect/>
              </a:gra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a:stCxn id="15" idx="3"/>
            </p:cNvCxnSpPr>
            <p:nvPr/>
          </p:nvCxnSpPr>
          <p:spPr>
            <a:xfrm>
              <a:off x="-4884586" y="916742"/>
              <a:ext cx="19522816" cy="208002"/>
            </a:xfrm>
            <a:prstGeom prst="straightConnector1">
              <a:avLst/>
            </a:prstGeom>
            <a:ln w="25400">
              <a:gradFill>
                <a:gsLst>
                  <a:gs pos="0">
                    <a:schemeClr val="accent6"/>
                  </a:gs>
                  <a:gs pos="50000">
                    <a:srgbClr val="990099"/>
                  </a:gs>
                </a:gsLst>
                <a:lin ang="5400000" scaled="0"/>
              </a:gradFill>
              <a:tailEnd type="arrow"/>
            </a:ln>
          </p:spPr>
          <p:style>
            <a:lnRef idx="1">
              <a:schemeClr val="accent1"/>
            </a:lnRef>
            <a:fillRef idx="0">
              <a:schemeClr val="accent1"/>
            </a:fillRef>
            <a:effectRef idx="0">
              <a:schemeClr val="accent1"/>
            </a:effectRef>
            <a:fontRef idx="minor">
              <a:schemeClr val="tx1"/>
            </a:fontRef>
          </p:style>
        </p:cxnSp>
      </p:grpSp>
      <p:cxnSp>
        <p:nvCxnSpPr>
          <p:cNvPr id="30" name="Connecteur droit avec flèche 29"/>
          <p:cNvCxnSpPr/>
          <p:nvPr/>
        </p:nvCxnSpPr>
        <p:spPr>
          <a:xfrm flipH="1">
            <a:off x="2627786" y="2348880"/>
            <a:ext cx="1728190" cy="223224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a:endCxn id="4" idx="3"/>
          </p:cNvCxnSpPr>
          <p:nvPr/>
        </p:nvCxnSpPr>
        <p:spPr>
          <a:xfrm flipH="1">
            <a:off x="2483768" y="1628800"/>
            <a:ext cx="1944216" cy="9361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H="1" flipV="1">
            <a:off x="2555776" y="764704"/>
            <a:ext cx="1800201" cy="230425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flipH="1">
            <a:off x="2627785" y="3789040"/>
            <a:ext cx="1800201" cy="208823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flipH="1" flipV="1">
            <a:off x="2555776" y="764704"/>
            <a:ext cx="1800200" cy="4464496"/>
          </a:xfrm>
          <a:prstGeom prst="straightConnector1">
            <a:avLst/>
          </a:prstGeom>
          <a:ln w="25400">
            <a:solidFill>
              <a:srgbClr val="009900"/>
            </a:solidFill>
            <a:tailEnd type="arrow"/>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H="1">
            <a:off x="2627787" y="5949280"/>
            <a:ext cx="1800197" cy="571708"/>
          </a:xfrm>
          <a:prstGeom prst="straightConnector1">
            <a:avLst/>
          </a:prstGeom>
          <a:ln w="25400">
            <a:gradFill>
              <a:gsLst>
                <a:gs pos="0">
                  <a:srgbClr val="0070C0"/>
                </a:gs>
                <a:gs pos="53000">
                  <a:schemeClr val="bg1">
                    <a:lumMod val="95000"/>
                  </a:schemeClr>
                </a:gs>
                <a:gs pos="83000">
                  <a:srgbClr val="FF0000"/>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flipH="1" flipV="1">
            <a:off x="2627785" y="4149081"/>
            <a:ext cx="1800199" cy="2376263"/>
          </a:xfrm>
          <a:prstGeom prst="straightConnector1">
            <a:avLst/>
          </a:prstGeom>
          <a:ln w="254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flipH="1" flipV="1">
            <a:off x="2627785" y="1340768"/>
            <a:ext cx="1800199" cy="3096344"/>
          </a:xfrm>
          <a:prstGeom prst="straightConnector1">
            <a:avLst/>
          </a:prstGeom>
          <a:ln w="25400">
            <a:solidFill>
              <a:srgbClr val="990099"/>
            </a:solidFill>
            <a:tailEnd type="arrow"/>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3354659" y="0"/>
            <a:ext cx="5789341" cy="707886"/>
          </a:xfrm>
          <a:prstGeom prst="rect">
            <a:avLst/>
          </a:prstGeom>
          <a:noFill/>
        </p:spPr>
        <p:txBody>
          <a:bodyPr wrap="none" lIns="91440" tIns="45720" rIns="91440" bIns="45720">
            <a:spAutoFit/>
          </a:bodyPr>
          <a:lstStyle/>
          <a:p>
            <a:pPr algn="ctr"/>
            <a:r>
              <a:rPr lang="fr-FR"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Quel tribunal compétent ?</a:t>
            </a:r>
            <a:endParaRPr lang="fr-FR"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strVal val="#ppt_w*0.70"/>
                                          </p:val>
                                        </p:tav>
                                        <p:tav tm="100000">
                                          <p:val>
                                            <p:strVal val="#ppt_w"/>
                                          </p:val>
                                        </p:tav>
                                      </p:tavLst>
                                    </p:anim>
                                    <p:anim calcmode="lin" valueType="num">
                                      <p:cBhvr>
                                        <p:cTn id="8" dur="1000" fill="hold"/>
                                        <p:tgtEl>
                                          <p:spTgt spid="28"/>
                                        </p:tgtEl>
                                        <p:attrNameLst>
                                          <p:attrName>ppt_h</p:attrName>
                                        </p:attrNameLst>
                                      </p:cBhvr>
                                      <p:tavLst>
                                        <p:tav tm="0">
                                          <p:val>
                                            <p:strVal val="#ppt_h"/>
                                          </p:val>
                                        </p:tav>
                                        <p:tav tm="100000">
                                          <p:val>
                                            <p:strVal val="#ppt_h"/>
                                          </p:val>
                                        </p:tav>
                                      </p:tavLst>
                                    </p:anim>
                                    <p:animEffect transition="in" filter="fade">
                                      <p:cBhvr>
                                        <p:cTn id="9" dur="1000"/>
                                        <p:tgtEl>
                                          <p:spTgt spid="28"/>
                                        </p:tgtEl>
                                      </p:cBhvr>
                                    </p:animEffect>
                                  </p:childTnLst>
                                </p:cTn>
                              </p:par>
                            </p:childTnLst>
                          </p:cTn>
                        </p:par>
                      </p:childTnLst>
                    </p:cTn>
                  </p:par>
                </p:childTnLst>
              </p:cTn>
              <p:nextCondLst>
                <p:cond evt="onClick" delay="0">
                  <p:tgtEl>
                    <p:spTgt spid="15"/>
                  </p:tgtEl>
                </p:cond>
              </p:nextCondLst>
            </p:seq>
            <p:seq concurrent="1" nextAc="seek">
              <p:cTn id="10" restart="whenNotActive" fill="hold" evtFilter="cancelBubble" nodeType="interactiveSeq">
                <p:stCondLst>
                  <p:cond evt="onClick" delay="0">
                    <p:tgtEl>
                      <p:spTgt spid="18"/>
                    </p:tgtEl>
                  </p:cond>
                </p:stCondLst>
                <p:endSync evt="end" delay="0">
                  <p:rtn val="all"/>
                </p:endSync>
                <p:childTnLst>
                  <p:par>
                    <p:cTn id="11" fill="hold">
                      <p:stCondLst>
                        <p:cond delay="0"/>
                      </p:stCondLst>
                      <p:childTnLst>
                        <p:par>
                          <p:cTn id="12" fill="hold">
                            <p:stCondLst>
                              <p:cond delay="0"/>
                            </p:stCondLst>
                            <p:childTnLst>
                              <p:par>
                                <p:cTn id="13" presetID="20"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edge">
                                      <p:cBhvr>
                                        <p:cTn id="15" dur="2000"/>
                                        <p:tgtEl>
                                          <p:spTgt spid="40"/>
                                        </p:tgtEl>
                                      </p:cBhvr>
                                    </p:animEffect>
                                  </p:childTnLst>
                                </p:cTn>
                              </p:par>
                            </p:childTnLst>
                          </p:cTn>
                        </p:par>
                      </p:childTnLst>
                    </p:cTn>
                  </p:par>
                </p:childTnLst>
              </p:cTn>
              <p:nextCondLst>
                <p:cond evt="onClick" delay="0">
                  <p:tgtEl>
                    <p:spTgt spid="18"/>
                  </p:tgtEl>
                </p:cond>
              </p:nextCondLst>
            </p:seq>
            <p:seq concurrent="1" nextAc="seek">
              <p:cTn id="16" restart="whenNotActive" fill="hold" evtFilter="cancelBubble" nodeType="interactiveSeq">
                <p:stCondLst>
                  <p:cond evt="onClick" delay="0">
                    <p:tgtEl>
                      <p:spTgt spid="20"/>
                    </p:tgtEl>
                  </p:cond>
                </p:stCondLst>
                <p:endSync evt="end" delay="0">
                  <p:rtn val="all"/>
                </p:endSync>
                <p:childTnLst>
                  <p:par>
                    <p:cTn id="17" fill="hold">
                      <p:stCondLst>
                        <p:cond delay="0"/>
                      </p:stCondLst>
                      <p:childTnLst>
                        <p:par>
                          <p:cTn id="18" fill="hold">
                            <p:stCondLst>
                              <p:cond delay="0"/>
                            </p:stCondLst>
                            <p:childTnLst>
                              <p:par>
                                <p:cTn id="19" presetID="20" presetClass="entr" presetSubtype="0"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edge">
                                      <p:cBhvr>
                                        <p:cTn id="21" dur="2000"/>
                                        <p:tgtEl>
                                          <p:spTgt spid="50"/>
                                        </p:tgtEl>
                                      </p:cBhvr>
                                    </p:animEffect>
                                  </p:childTnLst>
                                </p:cTn>
                              </p:par>
                            </p:childTnLst>
                          </p:cTn>
                        </p:par>
                      </p:childTnLst>
                    </p:cTn>
                  </p:par>
                </p:childTnLst>
              </p:cTn>
              <p:nextCondLst>
                <p:cond evt="onClick" delay="0">
                  <p:tgtEl>
                    <p:spTgt spid="20"/>
                  </p:tgtEl>
                </p:cond>
              </p:nextCondLst>
            </p:seq>
            <p:seq concurrent="1" nextAc="seek">
              <p:cTn id="22" restart="whenNotActive" fill="hold" evtFilter="cancelBubble" nodeType="interactiveSeq">
                <p:stCondLst>
                  <p:cond evt="onClick" delay="0">
                    <p:tgtEl>
                      <p:spTgt spid="21"/>
                    </p:tgtEl>
                  </p:cond>
                </p:stCondLst>
                <p:endSync evt="end" delay="0">
                  <p:rtn val="all"/>
                </p:endSync>
                <p:childTnLst>
                  <p:par>
                    <p:cTn id="23" fill="hold">
                      <p:stCondLst>
                        <p:cond delay="0"/>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childTnLst>
                    </p:cTn>
                  </p:par>
                </p:childTnLst>
              </p:cTn>
              <p:nextCondLst>
                <p:cond evt="onClick" delay="0">
                  <p:tgtEl>
                    <p:spTgt spid="21"/>
                  </p:tgtEl>
                </p:cond>
              </p:nextCondLst>
            </p:seq>
            <p:seq concurrent="1" nextAc="seek">
              <p:cTn id="30" restart="whenNotActive" fill="hold" evtFilter="cancelBubble" nodeType="interactiveSeq">
                <p:stCondLst>
                  <p:cond evt="onClick" delay="0">
                    <p:tgtEl>
                      <p:spTgt spid="22"/>
                    </p:tgtEl>
                  </p:cond>
                </p:stCondLst>
                <p:endSync evt="end" delay="0">
                  <p:rtn val="all"/>
                </p:endSync>
                <p:childTnLst>
                  <p:par>
                    <p:cTn id="31" fill="hold">
                      <p:stCondLst>
                        <p:cond delay="0"/>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childTnLst>
                          </p:cTn>
                        </p:par>
                      </p:childTnLst>
                    </p:cTn>
                  </p:par>
                </p:childTnLst>
              </p:cTn>
              <p:nextCondLst>
                <p:cond evt="onClick" delay="0">
                  <p:tgtEl>
                    <p:spTgt spid="22"/>
                  </p:tgtEl>
                </p:cond>
              </p:nextCondLst>
            </p:seq>
            <p:seq concurrent="1" nextAc="seek">
              <p:cTn id="38" restart="whenNotActive" fill="hold" evtFilter="cancelBubble" nodeType="interactiveSeq">
                <p:stCondLst>
                  <p:cond evt="onClick" delay="0">
                    <p:tgtEl>
                      <p:spTgt spid="19"/>
                    </p:tgtEl>
                  </p:cond>
                </p:stCondLst>
                <p:endSync evt="end" delay="0">
                  <p:rtn val="all"/>
                </p:endSync>
                <p:childTnLst>
                  <p:par>
                    <p:cTn id="39" fill="hold">
                      <p:stCondLst>
                        <p:cond delay="0"/>
                      </p:stCondLst>
                      <p:childTnLst>
                        <p:par>
                          <p:cTn id="40" fill="hold">
                            <p:stCondLst>
                              <p:cond delay="0"/>
                            </p:stCondLst>
                            <p:childTnLst>
                              <p:par>
                                <p:cTn id="41" presetID="20" presetClass="entr" presetSubtype="0" fill="hold" nodeType="click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edge">
                                      <p:cBhvr>
                                        <p:cTn id="43" dur="2000"/>
                                        <p:tgtEl>
                                          <p:spTgt spid="66"/>
                                        </p:tgtEl>
                                      </p:cBhvr>
                                    </p:animEffect>
                                  </p:childTnLst>
                                </p:cTn>
                              </p:par>
                            </p:childTnLst>
                          </p:cTn>
                        </p:par>
                      </p:childTnLst>
                    </p:cTn>
                  </p:par>
                </p:childTnLst>
              </p:cTn>
              <p:nextCondLst>
                <p:cond evt="onClick" delay="0">
                  <p:tgtEl>
                    <p:spTgt spid="1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down)">
                                      <p:cBhvr>
                                        <p:cTn id="49" dur="500"/>
                                        <p:tgtEl>
                                          <p:spTgt spid="32"/>
                                        </p:tgtEl>
                                      </p:cBhvr>
                                    </p:animEffect>
                                  </p:childTnLst>
                                </p:cTn>
                              </p:par>
                            </p:childTnLst>
                          </p:cTn>
                        </p:par>
                      </p:childTnLst>
                    </p:cTn>
                  </p:par>
                </p:childTnLst>
              </p:cTn>
              <p:nextCondLst>
                <p:cond evt="onClick" delay="0">
                  <p:tgtEl>
                    <p:spTgt spid="14"/>
                  </p:tgtEl>
                </p:cond>
              </p:nextCondLst>
            </p:seq>
            <p:seq concurrent="1" nextAc="seek">
              <p:cTn id="50" restart="whenNotActive" fill="hold" evtFilter="cancelBubble" nodeType="interactiveSeq">
                <p:stCondLst>
                  <p:cond evt="onClick" delay="0">
                    <p:tgtEl>
                      <p:spTgt spid="12"/>
                    </p:tgtEl>
                  </p:cond>
                </p:stCondLst>
                <p:endSync evt="end" delay="0">
                  <p:rtn val="all"/>
                </p:endSync>
                <p:childTnLst>
                  <p:par>
                    <p:cTn id="51" fill="hold">
                      <p:stCondLst>
                        <p:cond delay="0"/>
                      </p:stCondLst>
                      <p:childTnLst>
                        <p:par>
                          <p:cTn id="52" fill="hold">
                            <p:stCondLst>
                              <p:cond delay="0"/>
                            </p:stCondLst>
                            <p:childTnLst>
                              <p:par>
                                <p:cTn id="53" presetID="24" presetClass="entr" presetSubtype="0"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anim to="" calcmode="lin" valueType="num">
                                      <p:cBhvr>
                                        <p:cTn id="55" dur="1" fill="hold"/>
                                        <p:tgtEl>
                                          <p:spTgt spid="30"/>
                                        </p:tgtEl>
                                        <p:attrNameLst>
                                          <p:attrName/>
                                        </p:attrNameLst>
                                      </p:cBhvr>
                                    </p:anim>
                                  </p:childTnLst>
                                </p:cTn>
                              </p:par>
                            </p:childTnLst>
                          </p:cTn>
                        </p:par>
                      </p:childTnLst>
                    </p:cTn>
                  </p:par>
                </p:childTnLst>
              </p:cTn>
              <p:nextCondLst>
                <p:cond evt="onClick" delay="0">
                  <p:tgtEl>
                    <p:spTgt spid="12"/>
                  </p:tgtEl>
                </p:cond>
              </p:nextCondLst>
            </p:seq>
            <p:seq concurrent="1" nextAc="seek">
              <p:cTn id="56" restart="whenNotActive" fill="hold" evtFilter="cancelBubble" nodeType="interactiveSeq">
                <p:stCondLst>
                  <p:cond evt="onClick" delay="0">
                    <p:tgtEl>
                      <p:spTgt spid="16"/>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5587" y="1124744"/>
            <a:ext cx="7431970" cy="3785652"/>
          </a:xfrm>
          <a:prstGeom prst="rect">
            <a:avLst/>
          </a:prstGeom>
          <a:noFill/>
        </p:spPr>
        <p:txBody>
          <a:bodyPr wrap="none" lIns="91440" tIns="45720" rIns="91440" bIns="45720">
            <a:spAutoFit/>
          </a:bodyPr>
          <a:lstStyle/>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a:t>
            </a: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LA JUSTICE</a:t>
            </a:r>
            <a:endPar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FRANCE</a:t>
            </a:r>
            <a:endParaRPr lang="fr-FR"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827584" y="5189196"/>
            <a:ext cx="1728192" cy="1176131"/>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FR" b="1" dirty="0" smtClean="0"/>
              <a:t>Tribunal de Grande Instance TGI</a:t>
            </a:r>
            <a:endParaRPr lang="fr-FR" b="1" dirty="0"/>
          </a:p>
        </p:txBody>
      </p:sp>
      <p:sp>
        <p:nvSpPr>
          <p:cNvPr id="4" name="Rectangle à coins arrondis 3"/>
          <p:cNvSpPr/>
          <p:nvPr/>
        </p:nvSpPr>
        <p:spPr>
          <a:xfrm>
            <a:off x="6156176" y="5229200"/>
            <a:ext cx="1368152" cy="122413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fr-FR" b="1" dirty="0" smtClean="0"/>
              <a:t>Tribunal de Commerce</a:t>
            </a:r>
            <a:endParaRPr lang="fr-FR" b="1" dirty="0"/>
          </a:p>
        </p:txBody>
      </p:sp>
      <p:sp>
        <p:nvSpPr>
          <p:cNvPr id="5" name="Rectangle à coins arrondis 4"/>
          <p:cNvSpPr/>
          <p:nvPr/>
        </p:nvSpPr>
        <p:spPr>
          <a:xfrm>
            <a:off x="4427984" y="5229200"/>
            <a:ext cx="1656184" cy="125614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r-FR" b="1" dirty="0" smtClean="0"/>
              <a:t>Conseil des Prud’hommes</a:t>
            </a:r>
            <a:endParaRPr lang="fr-FR" b="1" dirty="0"/>
          </a:p>
        </p:txBody>
      </p:sp>
      <p:sp>
        <p:nvSpPr>
          <p:cNvPr id="6" name="Rectangle à coins arrondis 5"/>
          <p:cNvSpPr/>
          <p:nvPr/>
        </p:nvSpPr>
        <p:spPr>
          <a:xfrm>
            <a:off x="7596336" y="5189196"/>
            <a:ext cx="1368152" cy="125614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b="1" dirty="0" smtClean="0"/>
              <a:t>Tribunal des affaires sociales</a:t>
            </a:r>
            <a:endParaRPr lang="fr-FR" b="1" dirty="0"/>
          </a:p>
        </p:txBody>
      </p:sp>
      <p:sp>
        <p:nvSpPr>
          <p:cNvPr id="7" name="Rectangle à coins arrondis 6"/>
          <p:cNvSpPr/>
          <p:nvPr/>
        </p:nvSpPr>
        <p:spPr>
          <a:xfrm>
            <a:off x="2699792" y="5189196"/>
            <a:ext cx="1584176" cy="122413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Tribunal d’Instance</a:t>
            </a:r>
            <a:endParaRPr lang="fr-FR" b="1" dirty="0"/>
          </a:p>
        </p:txBody>
      </p:sp>
      <p:sp>
        <p:nvSpPr>
          <p:cNvPr id="15" name="Rectangle 14"/>
          <p:cNvSpPr/>
          <p:nvPr/>
        </p:nvSpPr>
        <p:spPr>
          <a:xfrm>
            <a:off x="0" y="0"/>
            <a:ext cx="9144000" cy="1446550"/>
          </a:xfrm>
          <a:prstGeom prst="rect">
            <a:avLst/>
          </a:prstGeom>
          <a:noFill/>
          <a:ln>
            <a:noFill/>
          </a:ln>
        </p:spPr>
        <p:txBody>
          <a:bodyPr wrap="square" lIns="91440" tIns="45720" rIns="91440" bIns="45720">
            <a:spAutoFit/>
          </a:bodyPr>
          <a:lstStyle/>
          <a:p>
            <a:pPr algn="ctr"/>
            <a:r>
              <a:rPr lang="fr-FR" sz="44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judiciaire </a:t>
            </a:r>
            <a:br>
              <a:rPr lang="fr-FR" sz="44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44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matière civile</a:t>
            </a:r>
            <a:endParaRPr lang="fr-FR" sz="4400" b="1" dirty="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2" name="Groupe 57"/>
          <p:cNvGrpSpPr/>
          <p:nvPr/>
        </p:nvGrpSpPr>
        <p:grpSpPr>
          <a:xfrm>
            <a:off x="827584" y="1628800"/>
            <a:ext cx="8064896" cy="3528392"/>
            <a:chOff x="251520" y="1628800"/>
            <a:chExt cx="8640960" cy="3528392"/>
          </a:xfrm>
        </p:grpSpPr>
        <p:sp>
          <p:nvSpPr>
            <p:cNvPr id="16" name="Rectangle à coins arrondis 15"/>
            <p:cNvSpPr/>
            <p:nvPr/>
          </p:nvSpPr>
          <p:spPr>
            <a:xfrm>
              <a:off x="251520" y="1628800"/>
              <a:ext cx="8640960" cy="1224136"/>
            </a:xfrm>
            <a:prstGeom prst="roundRect">
              <a:avLst/>
            </a:prstGeom>
            <a:gradFill flip="none" rotWithShape="1">
              <a:gsLst>
                <a:gs pos="2000">
                  <a:srgbClr val="009900"/>
                </a:gs>
                <a:gs pos="0">
                  <a:schemeClr val="accent6"/>
                </a:gs>
                <a:gs pos="50000">
                  <a:schemeClr val="accent5"/>
                </a:gs>
                <a:gs pos="50000">
                  <a:srgbClr val="C00000"/>
                </a:gs>
              </a:gsLst>
              <a:lin ang="0" scaled="1"/>
              <a:tileRect/>
            </a:gradFill>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COUR DE CASSATION</a:t>
              </a:r>
            </a:p>
            <a:p>
              <a:pPr algn="ctr"/>
              <a:r>
                <a:rPr lang="fr-FR" b="1" dirty="0" smtClean="0"/>
                <a:t>Chambres </a:t>
              </a:r>
            </a:p>
            <a:p>
              <a:pPr algn="r"/>
              <a:r>
                <a:rPr lang="fr-FR" b="1" dirty="0" smtClean="0"/>
                <a:t>Civiles (3)	  			 Commerciale       Sociale   	 </a:t>
              </a:r>
              <a:endParaRPr lang="fr-FR" b="1" dirty="0"/>
            </a:p>
          </p:txBody>
        </p:sp>
        <p:grpSp>
          <p:nvGrpSpPr>
            <p:cNvPr id="8" name="Groupe 56"/>
            <p:cNvGrpSpPr/>
            <p:nvPr/>
          </p:nvGrpSpPr>
          <p:grpSpPr>
            <a:xfrm>
              <a:off x="637277" y="2924944"/>
              <a:ext cx="7319099" cy="2232248"/>
              <a:chOff x="637277" y="2924944"/>
              <a:chExt cx="7319099" cy="2448272"/>
            </a:xfrm>
          </p:grpSpPr>
          <p:cxnSp>
            <p:nvCxnSpPr>
              <p:cNvPr id="39" name="Connecteur droit avec flèche 38"/>
              <p:cNvCxnSpPr/>
              <p:nvPr/>
            </p:nvCxnSpPr>
            <p:spPr>
              <a:xfrm flipV="1">
                <a:off x="637277" y="2924944"/>
                <a:ext cx="0" cy="2376264"/>
              </a:xfrm>
              <a:prstGeom prst="straightConnector1">
                <a:avLst/>
              </a:prstGeom>
              <a:ln w="38100">
                <a:gradFill>
                  <a:gsLst>
                    <a:gs pos="0">
                      <a:srgbClr val="0070C0"/>
                    </a:gs>
                    <a:gs pos="100000">
                      <a:srgbClr val="00B050"/>
                    </a:gs>
                  </a:gsLst>
                </a:gra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V="1">
                <a:off x="3563888" y="2924944"/>
                <a:ext cx="0" cy="2448272"/>
              </a:xfrm>
              <a:prstGeom prst="straightConnector1">
                <a:avLst/>
              </a:prstGeom>
              <a:ln w="38100">
                <a:gradFill>
                  <a:gsLst>
                    <a:gs pos="0">
                      <a:srgbClr val="0070C0"/>
                    </a:gs>
                    <a:gs pos="100000">
                      <a:srgbClr val="00B050"/>
                    </a:gs>
                  </a:gsLst>
                  <a:lin ang="5400000" scaled="0"/>
                </a:gra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V="1">
                <a:off x="4860032" y="2924944"/>
                <a:ext cx="0" cy="2448272"/>
              </a:xfrm>
              <a:prstGeom prst="straightConnector1">
                <a:avLst/>
              </a:prstGeom>
              <a:ln w="38100">
                <a:gradFill>
                  <a:gsLst>
                    <a:gs pos="0">
                      <a:srgbClr val="0070C0"/>
                    </a:gs>
                    <a:gs pos="100000">
                      <a:srgbClr val="00B050"/>
                    </a:gs>
                  </a:gsLst>
                </a:gra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flipV="1">
                <a:off x="6372200" y="2924944"/>
                <a:ext cx="0" cy="2376264"/>
              </a:xfrm>
              <a:prstGeom prst="straightConnector1">
                <a:avLst/>
              </a:prstGeom>
              <a:ln w="38100">
                <a:gradFill>
                  <a:gsLst>
                    <a:gs pos="0">
                      <a:srgbClr val="0070C0"/>
                    </a:gs>
                    <a:gs pos="100000">
                      <a:srgbClr val="00B050"/>
                    </a:gs>
                  </a:gsLst>
                </a:gra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7956376" y="2924944"/>
                <a:ext cx="0" cy="2376264"/>
              </a:xfrm>
              <a:prstGeom prst="straightConnector1">
                <a:avLst/>
              </a:prstGeom>
              <a:ln w="38100">
                <a:gradFill>
                  <a:gsLst>
                    <a:gs pos="0">
                      <a:srgbClr val="0070C0"/>
                    </a:gs>
                    <a:gs pos="100000">
                      <a:srgbClr val="00B050"/>
                    </a:gs>
                  </a:gsLst>
                </a:gradFill>
                <a:prstDash val="sysDash"/>
                <a:tailEnd type="arrow"/>
              </a:ln>
            </p:spPr>
            <p:style>
              <a:lnRef idx="1">
                <a:schemeClr val="accent1"/>
              </a:lnRef>
              <a:fillRef idx="0">
                <a:schemeClr val="accent1"/>
              </a:fillRef>
              <a:effectRef idx="0">
                <a:schemeClr val="accent1"/>
              </a:effectRef>
              <a:fontRef idx="minor">
                <a:schemeClr val="tx1"/>
              </a:fontRef>
            </p:style>
          </p:cxnSp>
        </p:grpSp>
        <p:cxnSp>
          <p:nvCxnSpPr>
            <p:cNvPr id="45" name="Connecteur droit avec flèche 44"/>
            <p:cNvCxnSpPr/>
            <p:nvPr/>
          </p:nvCxnSpPr>
          <p:spPr>
            <a:xfrm flipV="1">
              <a:off x="2195736" y="2996952"/>
              <a:ext cx="0" cy="648072"/>
            </a:xfrm>
            <a:prstGeom prst="straightConnector1">
              <a:avLst/>
            </a:prstGeom>
            <a:ln w="76200">
              <a:solidFill>
                <a:srgbClr val="B80EA4"/>
              </a:solidFill>
              <a:tailEnd type="arrow"/>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7020272" y="2924944"/>
              <a:ext cx="0" cy="648072"/>
            </a:xfrm>
            <a:prstGeom prst="straightConnector1">
              <a:avLst/>
            </a:prstGeom>
            <a:ln w="76200">
              <a:solidFill>
                <a:srgbClr val="B80EA4"/>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e 50"/>
          <p:cNvGrpSpPr/>
          <p:nvPr/>
        </p:nvGrpSpPr>
        <p:grpSpPr>
          <a:xfrm>
            <a:off x="1331640" y="3573016"/>
            <a:ext cx="7560840" cy="1584176"/>
            <a:chOff x="971600" y="3573016"/>
            <a:chExt cx="7920880" cy="1885924"/>
          </a:xfrm>
        </p:grpSpPr>
        <p:sp>
          <p:nvSpPr>
            <p:cNvPr id="13" name="Rectangle à coins arrondis 12"/>
            <p:cNvSpPr/>
            <p:nvPr/>
          </p:nvSpPr>
          <p:spPr>
            <a:xfrm>
              <a:off x="971600" y="3645024"/>
              <a:ext cx="2376264" cy="1224136"/>
            </a:xfrm>
            <a:prstGeom prst="roundRect">
              <a:avLst/>
            </a:prstGeom>
            <a:gradFill>
              <a:gsLst>
                <a:gs pos="0">
                  <a:schemeClr val="accent3"/>
                </a:gs>
                <a:gs pos="50000">
                  <a:schemeClr val="accent4">
                    <a:lumMod val="75000"/>
                  </a:schemeClr>
                </a:gs>
              </a:gsLst>
              <a:lin ang="0" scaled="1"/>
            </a:gradFill>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COUR D’APPEL</a:t>
              </a:r>
            </a:p>
            <a:p>
              <a:pPr algn="ctr"/>
              <a:r>
                <a:rPr lang="fr-FR" b="1" dirty="0" smtClean="0"/>
                <a:t>Chambre civile</a:t>
              </a:r>
              <a:endParaRPr lang="fr-FR" b="1" dirty="0"/>
            </a:p>
          </p:txBody>
        </p:sp>
        <p:cxnSp>
          <p:nvCxnSpPr>
            <p:cNvPr id="18" name="Connecteur droit avec flèche 17"/>
            <p:cNvCxnSpPr/>
            <p:nvPr/>
          </p:nvCxnSpPr>
          <p:spPr>
            <a:xfrm flipV="1">
              <a:off x="1763688" y="4954884"/>
              <a:ext cx="0"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V="1">
              <a:off x="5436096" y="4954884"/>
              <a:ext cx="0"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2699792" y="4954884"/>
              <a:ext cx="0"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V="1">
              <a:off x="6732240" y="4954884"/>
              <a:ext cx="0"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8388424" y="4954884"/>
              <a:ext cx="0" cy="504056"/>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
          <p:nvSpPr>
            <p:cNvPr id="14" name="Rectangle à coins arrondis 13"/>
            <p:cNvSpPr/>
            <p:nvPr/>
          </p:nvSpPr>
          <p:spPr>
            <a:xfrm>
              <a:off x="5148064" y="3573016"/>
              <a:ext cx="3744416" cy="1224136"/>
            </a:xfrm>
            <a:prstGeom prst="roundRect">
              <a:avLst/>
            </a:prstGeom>
            <a:gradFill flip="none" rotWithShape="1">
              <a:gsLst>
                <a:gs pos="0">
                  <a:schemeClr val="accent5"/>
                </a:gs>
                <a:gs pos="50000">
                  <a:schemeClr val="accent6"/>
                </a:gs>
                <a:gs pos="79000">
                  <a:srgbClr val="C00000"/>
                </a:gs>
              </a:gsLst>
              <a:lin ang="0" scaled="1"/>
              <a:tileRect/>
            </a:gradFill>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COUR D’APPEL </a:t>
              </a:r>
            </a:p>
            <a:p>
              <a:pPr algn="ctr"/>
              <a:r>
                <a:rPr lang="fr-FR" b="1" dirty="0" smtClean="0"/>
                <a:t>Chambre </a:t>
              </a:r>
            </a:p>
            <a:p>
              <a:pPr algn="ctr"/>
              <a:r>
                <a:rPr lang="fr-FR" b="1" dirty="0" smtClean="0"/>
                <a:t>Commerciale	Sociale	</a:t>
              </a:r>
              <a:endParaRPr lang="fr-FR" b="1" dirty="0"/>
            </a:p>
          </p:txBody>
        </p:sp>
      </p:grpSp>
      <p:cxnSp>
        <p:nvCxnSpPr>
          <p:cNvPr id="59" name="Connecteur droit avec flèche 58"/>
          <p:cNvCxnSpPr/>
          <p:nvPr/>
        </p:nvCxnSpPr>
        <p:spPr>
          <a:xfrm flipV="1">
            <a:off x="539552" y="6597352"/>
            <a:ext cx="648072" cy="14738"/>
          </a:xfrm>
          <a:prstGeom prst="straightConnector1">
            <a:avLst/>
          </a:prstGeom>
          <a:ln w="57150">
            <a:gradFill>
              <a:gsLst>
                <a:gs pos="0">
                  <a:srgbClr val="0070C0"/>
                </a:gs>
                <a:gs pos="100000">
                  <a:srgbClr val="00B050"/>
                </a:gs>
              </a:gsLst>
            </a:gra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a:off x="3347864" y="6660720"/>
            <a:ext cx="504056" cy="864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flipV="1">
            <a:off x="5580112" y="6669360"/>
            <a:ext cx="567680" cy="8384"/>
          </a:xfrm>
          <a:prstGeom prst="straightConnector1">
            <a:avLst/>
          </a:prstGeom>
          <a:ln w="57150">
            <a:solidFill>
              <a:srgbClr val="B80EA4"/>
            </a:solidFill>
            <a:tailEnd type="arrow"/>
          </a:ln>
        </p:spPr>
        <p:style>
          <a:lnRef idx="1">
            <a:schemeClr val="accent1"/>
          </a:lnRef>
          <a:fillRef idx="0">
            <a:schemeClr val="accent1"/>
          </a:fillRef>
          <a:effectRef idx="0">
            <a:schemeClr val="accent1"/>
          </a:effectRef>
          <a:fontRef idx="minor">
            <a:schemeClr val="tx1"/>
          </a:fontRef>
        </p:style>
      </p:cxnSp>
      <p:sp useBgFill="1">
        <p:nvSpPr>
          <p:cNvPr id="70" name="ZoneTexte 69"/>
          <p:cNvSpPr txBox="1"/>
          <p:nvPr/>
        </p:nvSpPr>
        <p:spPr>
          <a:xfrm>
            <a:off x="1187624" y="6453336"/>
            <a:ext cx="6237541" cy="369332"/>
          </a:xfrm>
          <a:prstGeom prst="rect">
            <a:avLst/>
          </a:prstGeom>
        </p:spPr>
        <p:txBody>
          <a:bodyPr wrap="none" rtlCol="0">
            <a:spAutoFit/>
          </a:bodyPr>
          <a:lstStyle/>
          <a:p>
            <a:r>
              <a:rPr lang="fr-FR" dirty="0" smtClean="0"/>
              <a:t>Juge en premier et dernier ressort, montants inférieurs à 4 000 €</a:t>
            </a:r>
            <a:endParaRPr lang="fr-FR" dirty="0"/>
          </a:p>
        </p:txBody>
      </p:sp>
      <p:sp>
        <p:nvSpPr>
          <p:cNvPr id="71" name="ZoneTexte 70"/>
          <p:cNvSpPr txBox="1"/>
          <p:nvPr/>
        </p:nvSpPr>
        <p:spPr>
          <a:xfrm>
            <a:off x="4139952" y="6487081"/>
            <a:ext cx="1215782" cy="369332"/>
          </a:xfrm>
          <a:prstGeom prst="rect">
            <a:avLst/>
          </a:prstGeom>
          <a:noFill/>
        </p:spPr>
        <p:txBody>
          <a:bodyPr wrap="none" rtlCol="0">
            <a:spAutoFit/>
          </a:bodyPr>
          <a:lstStyle/>
          <a:p>
            <a:r>
              <a:rPr lang="fr-FR" dirty="0" smtClean="0"/>
              <a:t>Faire appel</a:t>
            </a:r>
            <a:endParaRPr lang="fr-FR" dirty="0"/>
          </a:p>
        </p:txBody>
      </p:sp>
      <p:sp>
        <p:nvSpPr>
          <p:cNvPr id="72" name="ZoneTexte 71"/>
          <p:cNvSpPr txBox="1"/>
          <p:nvPr/>
        </p:nvSpPr>
        <p:spPr>
          <a:xfrm>
            <a:off x="6237428" y="6488668"/>
            <a:ext cx="2474524" cy="369332"/>
          </a:xfrm>
          <a:prstGeom prst="rect">
            <a:avLst/>
          </a:prstGeom>
          <a:noFill/>
        </p:spPr>
        <p:txBody>
          <a:bodyPr wrap="none" rtlCol="0">
            <a:spAutoFit/>
          </a:bodyPr>
          <a:lstStyle/>
          <a:p>
            <a:r>
              <a:rPr lang="fr-FR" dirty="0" smtClean="0"/>
              <a:t>Se pourvoir en cassation</a:t>
            </a:r>
            <a:endParaRPr lang="fr-FR" dirty="0"/>
          </a:p>
        </p:txBody>
      </p:sp>
      <p:sp>
        <p:nvSpPr>
          <p:cNvPr id="32" name="ZoneTexte 31"/>
          <p:cNvSpPr txBox="1"/>
          <p:nvPr/>
        </p:nvSpPr>
        <p:spPr>
          <a:xfrm rot="16200000">
            <a:off x="-148518" y="5414955"/>
            <a:ext cx="1161857" cy="646331"/>
          </a:xfrm>
          <a:prstGeom prst="rect">
            <a:avLst/>
          </a:prstGeom>
          <a:noFill/>
        </p:spPr>
        <p:txBody>
          <a:bodyPr wrap="none" rtlCol="0">
            <a:spAutoFit/>
          </a:bodyPr>
          <a:lstStyle/>
          <a:p>
            <a:pPr algn="ctr"/>
            <a:r>
              <a:rPr lang="fr-FR" dirty="0" smtClean="0"/>
              <a:t>1</a:t>
            </a:r>
            <a:r>
              <a:rPr lang="fr-FR" baseline="30000" dirty="0" smtClean="0"/>
              <a:t>er</a:t>
            </a:r>
            <a:r>
              <a:rPr lang="fr-FR" dirty="0" smtClean="0"/>
              <a:t> niveau </a:t>
            </a:r>
          </a:p>
          <a:p>
            <a:pPr algn="ctr"/>
            <a:r>
              <a:rPr lang="fr-FR" dirty="0" smtClean="0"/>
              <a:t>juridiction</a:t>
            </a:r>
            <a:endParaRPr lang="fr-FR" dirty="0"/>
          </a:p>
        </p:txBody>
      </p:sp>
      <p:sp>
        <p:nvSpPr>
          <p:cNvPr id="33" name="ZoneTexte 32"/>
          <p:cNvSpPr txBox="1"/>
          <p:nvPr/>
        </p:nvSpPr>
        <p:spPr>
          <a:xfrm rot="16200000">
            <a:off x="-191936" y="3872457"/>
            <a:ext cx="1245213" cy="646331"/>
          </a:xfrm>
          <a:prstGeom prst="rect">
            <a:avLst/>
          </a:prstGeom>
          <a:noFill/>
        </p:spPr>
        <p:txBody>
          <a:bodyPr wrap="none" rtlCol="0">
            <a:spAutoFit/>
          </a:bodyPr>
          <a:lstStyle/>
          <a:p>
            <a:pPr algn="ctr"/>
            <a:r>
              <a:rPr lang="fr-FR" dirty="0" smtClean="0"/>
              <a:t>2</a:t>
            </a:r>
            <a:r>
              <a:rPr lang="fr-FR" baseline="30000" dirty="0" smtClean="0"/>
              <a:t>nd</a:t>
            </a:r>
            <a:r>
              <a:rPr lang="fr-FR" dirty="0" smtClean="0"/>
              <a:t>  niveau </a:t>
            </a:r>
          </a:p>
          <a:p>
            <a:pPr algn="ctr"/>
            <a:r>
              <a:rPr lang="fr-FR" dirty="0" smtClean="0"/>
              <a:t>juridiction</a:t>
            </a:r>
            <a:endParaRPr lang="fr-FR" dirty="0"/>
          </a:p>
        </p:txBody>
      </p:sp>
      <p:sp>
        <p:nvSpPr>
          <p:cNvPr id="34" name="ZoneTexte 33"/>
          <p:cNvSpPr txBox="1"/>
          <p:nvPr/>
        </p:nvSpPr>
        <p:spPr>
          <a:xfrm rot="16200000">
            <a:off x="-139358" y="1887734"/>
            <a:ext cx="1140056" cy="646331"/>
          </a:xfrm>
          <a:prstGeom prst="rect">
            <a:avLst/>
          </a:prstGeom>
          <a:noFill/>
        </p:spPr>
        <p:txBody>
          <a:bodyPr wrap="none" rtlCol="0">
            <a:spAutoFit/>
          </a:bodyPr>
          <a:lstStyle/>
          <a:p>
            <a:pPr algn="ctr"/>
            <a:r>
              <a:rPr lang="fr-FR" dirty="0" smtClean="0"/>
              <a:t>Haute</a:t>
            </a:r>
          </a:p>
          <a:p>
            <a:r>
              <a:rPr lang="fr-FR" dirty="0" smtClean="0"/>
              <a:t>juridiction</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59"/>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0"/>
                                        </p:tgtEl>
                                        <p:attrNameLst>
                                          <p:attrName>style.visibility</p:attrName>
                                        </p:attrNameLst>
                                      </p:cBhvr>
                                      <p:to>
                                        <p:strVal val="visible"/>
                                      </p:to>
                                    </p:set>
                                  </p:childTnLst>
                                  <p:subTnLst>
                                    <p:set>
                                      <p:cBhvr override="childStyle">
                                        <p:cTn dur="1" fill="hold" display="0" masterRel="nextClick" afterEffect="1"/>
                                        <p:tgtEl>
                                          <p:spTgt spid="70"/>
                                        </p:tgtEl>
                                        <p:attrNameLst>
                                          <p:attrName>style.visibility</p:attrName>
                                        </p:attrNameLst>
                                      </p:cBhvr>
                                      <p:to>
                                        <p:strVal val="hidden"/>
                                      </p:to>
                                    </p:set>
                                  </p:subTnLst>
                                </p:cTn>
                              </p:par>
                            </p:childTnLst>
                          </p:cTn>
                        </p:par>
                      </p:childTnLst>
                    </p:cTn>
                  </p:par>
                </p:childTnLst>
              </p:cTn>
              <p:nextCondLst>
                <p:cond evt="onClick" delay="0">
                  <p:tgtEl>
                    <p:spTgt spid="59"/>
                  </p:tgtEl>
                </p:cond>
              </p:nextCondLst>
            </p:seq>
            <p:seq concurrent="1" nextAc="seek">
              <p:cTn id="16" restart="whenNotActive" fill="hold" evtFilter="cancelBubble" nodeType="interactiveSeq">
                <p:stCondLst>
                  <p:cond evt="onClick" delay="0">
                    <p:tgtEl>
                      <p:spTgt spid="62"/>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
                                        </p:tgtEl>
                                        <p:attrNameLst>
                                          <p:attrName>style.visibility</p:attrName>
                                        </p:attrNameLst>
                                      </p:cBhvr>
                                      <p:to>
                                        <p:strVal val="visible"/>
                                      </p:to>
                                    </p:set>
                                  </p:childTnLst>
                                  <p:subTnLst>
                                    <p:set>
                                      <p:cBhvr override="childStyle">
                                        <p:cTn dur="1" fill="hold" display="0" masterRel="nextClick" afterEffect="1"/>
                                        <p:tgtEl>
                                          <p:spTgt spid="71"/>
                                        </p:tgtEl>
                                        <p:attrNameLst>
                                          <p:attrName>style.visibility</p:attrName>
                                        </p:attrNameLst>
                                      </p:cBhvr>
                                      <p:to>
                                        <p:strVal val="hidden"/>
                                      </p:to>
                                    </p:set>
                                  </p:subTnLst>
                                </p:cTn>
                              </p:par>
                            </p:childTnLst>
                          </p:cTn>
                        </p:par>
                      </p:childTnLst>
                    </p:cTn>
                  </p:par>
                </p:childTnLst>
              </p:cTn>
              <p:nextCondLst>
                <p:cond evt="onClick" delay="0">
                  <p:tgtEl>
                    <p:spTgt spid="62"/>
                  </p:tgtEl>
                </p:cond>
              </p:nextCondLst>
            </p:seq>
            <p:seq concurrent="1" nextAc="seek">
              <p:cTn id="21" restart="whenNotActive" fill="hold" evtFilter="cancelBubble" nodeType="interactiveSeq">
                <p:stCondLst>
                  <p:cond evt="onClick" delay="0">
                    <p:tgtEl>
                      <p:spTgt spid="66"/>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2"/>
                                        </p:tgtEl>
                                        <p:attrNameLst>
                                          <p:attrName>style.visibility</p:attrName>
                                        </p:attrNameLst>
                                      </p:cBhvr>
                                      <p:to>
                                        <p:strVal val="visible"/>
                                      </p:to>
                                    </p:set>
                                  </p:childTnLst>
                                  <p:subTnLst>
                                    <p:set>
                                      <p:cBhvr override="childStyle">
                                        <p:cTn dur="1" fill="hold" display="0" masterRel="nextClick" afterEffect="1"/>
                                        <p:tgtEl>
                                          <p:spTgt spid="72"/>
                                        </p:tgtEl>
                                        <p:attrNameLst>
                                          <p:attrName>style.visibility</p:attrName>
                                        </p:attrNameLst>
                                      </p:cBhvr>
                                      <p:to>
                                        <p:strVal val="hidden"/>
                                      </p:to>
                                    </p:set>
                                  </p:subTnLst>
                                </p:cTn>
                              </p:par>
                            </p:childTnLst>
                          </p:cTn>
                        </p:par>
                      </p:childTnLst>
                    </p:cTn>
                  </p:par>
                </p:childTnLst>
              </p:cTn>
              <p:nextCondLst>
                <p:cond evt="onClick" delay="0">
                  <p:tgtEl>
                    <p:spTgt spid="66"/>
                  </p:tgtEl>
                </p:cond>
              </p:nextCondLst>
            </p:seq>
          </p:childTnLst>
        </p:cTn>
      </p:par>
    </p:tnLst>
    <p:bldLst>
      <p:bldP spid="70" grpId="0" animBg="1"/>
      <p:bldP spid="71"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9144000" cy="769441"/>
          </a:xfrm>
          <a:prstGeom prst="rect">
            <a:avLst/>
          </a:prstGeom>
          <a:noFill/>
          <a:ln>
            <a:noFill/>
          </a:ln>
        </p:spPr>
        <p:txBody>
          <a:bodyPr wrap="square" lIns="91440" tIns="45720" rIns="91440" bIns="45720">
            <a:spAutoFit/>
          </a:bodyPr>
          <a:lstStyle/>
          <a:p>
            <a:pPr algn="ctr"/>
            <a:r>
              <a:rPr lang="fr-FR" sz="44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judiciaire</a:t>
            </a:r>
            <a:endParaRPr lang="fr-FR" sz="4400" b="1" dirty="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61" name="Groupe 60"/>
          <p:cNvGrpSpPr/>
          <p:nvPr/>
        </p:nvGrpSpPr>
        <p:grpSpPr>
          <a:xfrm>
            <a:off x="2699792" y="6487081"/>
            <a:ext cx="1760019" cy="369332"/>
            <a:chOff x="3419872" y="6487081"/>
            <a:chExt cx="1760019" cy="369332"/>
          </a:xfrm>
        </p:grpSpPr>
        <p:cxnSp>
          <p:nvCxnSpPr>
            <p:cNvPr id="62" name="Connecteur droit avec flèche 61"/>
            <p:cNvCxnSpPr/>
            <p:nvPr/>
          </p:nvCxnSpPr>
          <p:spPr>
            <a:xfrm>
              <a:off x="3419872" y="6660720"/>
              <a:ext cx="504056" cy="864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1" name="ZoneTexte 70"/>
            <p:cNvSpPr txBox="1"/>
            <p:nvPr/>
          </p:nvSpPr>
          <p:spPr>
            <a:xfrm>
              <a:off x="3964109" y="6487081"/>
              <a:ext cx="1215782" cy="369332"/>
            </a:xfrm>
            <a:prstGeom prst="rect">
              <a:avLst/>
            </a:prstGeom>
            <a:noFill/>
          </p:spPr>
          <p:txBody>
            <a:bodyPr wrap="none" rtlCol="0">
              <a:spAutoFit/>
            </a:bodyPr>
            <a:lstStyle/>
            <a:p>
              <a:r>
                <a:rPr lang="fr-FR" dirty="0" smtClean="0"/>
                <a:t>Faire appel</a:t>
              </a:r>
              <a:endParaRPr lang="fr-FR" dirty="0"/>
            </a:p>
          </p:txBody>
        </p:sp>
      </p:grpSp>
      <p:grpSp>
        <p:nvGrpSpPr>
          <p:cNvPr id="63" name="Groupe 62"/>
          <p:cNvGrpSpPr/>
          <p:nvPr/>
        </p:nvGrpSpPr>
        <p:grpSpPr>
          <a:xfrm>
            <a:off x="5292080" y="6488668"/>
            <a:ext cx="3131840" cy="369332"/>
            <a:chOff x="6012160" y="6488668"/>
            <a:chExt cx="3131840" cy="369332"/>
          </a:xfrm>
        </p:grpSpPr>
        <p:cxnSp>
          <p:nvCxnSpPr>
            <p:cNvPr id="66" name="Connecteur droit avec flèche 65"/>
            <p:cNvCxnSpPr/>
            <p:nvPr/>
          </p:nvCxnSpPr>
          <p:spPr>
            <a:xfrm flipV="1">
              <a:off x="6012160" y="6669360"/>
              <a:ext cx="567680" cy="8384"/>
            </a:xfrm>
            <a:prstGeom prst="straightConnector1">
              <a:avLst/>
            </a:prstGeom>
            <a:ln w="57150">
              <a:solidFill>
                <a:srgbClr val="B80EA4"/>
              </a:solidFill>
              <a:tailEnd type="arrow"/>
            </a:ln>
          </p:spPr>
          <p:style>
            <a:lnRef idx="1">
              <a:schemeClr val="accent1"/>
            </a:lnRef>
            <a:fillRef idx="0">
              <a:schemeClr val="accent1"/>
            </a:fillRef>
            <a:effectRef idx="0">
              <a:schemeClr val="accent1"/>
            </a:effectRef>
            <a:fontRef idx="minor">
              <a:schemeClr val="tx1"/>
            </a:fontRef>
          </p:style>
        </p:cxnSp>
        <p:sp>
          <p:nvSpPr>
            <p:cNvPr id="72" name="ZoneTexte 71"/>
            <p:cNvSpPr txBox="1"/>
            <p:nvPr/>
          </p:nvSpPr>
          <p:spPr>
            <a:xfrm>
              <a:off x="6669476" y="6488668"/>
              <a:ext cx="2474524" cy="369332"/>
            </a:xfrm>
            <a:prstGeom prst="rect">
              <a:avLst/>
            </a:prstGeom>
            <a:noFill/>
          </p:spPr>
          <p:txBody>
            <a:bodyPr wrap="none" rtlCol="0">
              <a:spAutoFit/>
            </a:bodyPr>
            <a:lstStyle/>
            <a:p>
              <a:r>
                <a:rPr lang="fr-FR" dirty="0" smtClean="0"/>
                <a:t>Se pourvoir en cassation</a:t>
              </a:r>
              <a:endParaRPr lang="fr-FR" dirty="0"/>
            </a:p>
          </p:txBody>
        </p:sp>
      </p:grpSp>
      <p:sp>
        <p:nvSpPr>
          <p:cNvPr id="73" name="Rectangle à coins arrondis 72"/>
          <p:cNvSpPr/>
          <p:nvPr/>
        </p:nvSpPr>
        <p:spPr>
          <a:xfrm>
            <a:off x="4788024" y="5373216"/>
            <a:ext cx="1296144" cy="936104"/>
          </a:xfrm>
          <a:prstGeom prst="roundRect">
            <a:avLst/>
          </a:prstGeom>
          <a:gradFill>
            <a:gsLst>
              <a:gs pos="0">
                <a:schemeClr val="bg1">
                  <a:lumMod val="50000"/>
                </a:schemeClr>
              </a:gs>
              <a:gs pos="100000">
                <a:schemeClr val="tx1">
                  <a:lumMod val="75000"/>
                  <a:lumOff val="25000"/>
                </a:schemeClr>
              </a:gs>
            </a:gsLst>
          </a:gradFill>
          <a:ln>
            <a:solidFill>
              <a:schemeClr val="bg1"/>
            </a:solidFill>
          </a:ln>
        </p:spPr>
        <p:style>
          <a:lnRef idx="1">
            <a:schemeClr val="dk1"/>
          </a:lnRef>
          <a:fillRef idx="1003">
            <a:schemeClr val="dk2"/>
          </a:fillRef>
          <a:effectRef idx="1">
            <a:schemeClr val="dk1"/>
          </a:effectRef>
          <a:fontRef idx="minor">
            <a:schemeClr val="dk1"/>
          </a:fontRef>
        </p:style>
        <p:txBody>
          <a:bodyPr rtlCol="0" anchor="ctr"/>
          <a:lstStyle/>
          <a:p>
            <a:pPr algn="ctr"/>
            <a:r>
              <a:rPr lang="fr-FR" b="1" dirty="0" smtClean="0">
                <a:solidFill>
                  <a:schemeClr val="bg1"/>
                </a:solidFill>
              </a:rPr>
              <a:t>Tribunal de police</a:t>
            </a:r>
            <a:endParaRPr lang="fr-FR" b="1" dirty="0">
              <a:solidFill>
                <a:schemeClr val="bg1"/>
              </a:solidFill>
            </a:endParaRPr>
          </a:p>
        </p:txBody>
      </p:sp>
      <p:sp>
        <p:nvSpPr>
          <p:cNvPr id="74" name="Rectangle à coins arrondis 73"/>
          <p:cNvSpPr/>
          <p:nvPr/>
        </p:nvSpPr>
        <p:spPr>
          <a:xfrm>
            <a:off x="6156176" y="5373216"/>
            <a:ext cx="1584176" cy="936104"/>
          </a:xfrm>
          <a:prstGeom prst="roundRect">
            <a:avLst/>
          </a:prstGeom>
          <a:gradFill>
            <a:gsLst>
              <a:gs pos="0">
                <a:schemeClr val="tx1">
                  <a:lumMod val="75000"/>
                  <a:lumOff val="25000"/>
                </a:schemeClr>
              </a:gs>
              <a:gs pos="100000">
                <a:schemeClr val="tx1"/>
              </a:gs>
            </a:gsLst>
          </a:gradFill>
          <a:ln>
            <a:solidFill>
              <a:schemeClr val="bg1"/>
            </a:solidFill>
          </a:ln>
        </p:spPr>
        <p:style>
          <a:lnRef idx="1">
            <a:schemeClr val="dk1"/>
          </a:lnRef>
          <a:fillRef idx="1003">
            <a:schemeClr val="dk1"/>
          </a:fillRef>
          <a:effectRef idx="1">
            <a:schemeClr val="dk1"/>
          </a:effectRef>
          <a:fontRef idx="minor">
            <a:schemeClr val="dk1"/>
          </a:fontRef>
        </p:style>
        <p:txBody>
          <a:bodyPr rtlCol="0" anchor="ctr"/>
          <a:lstStyle/>
          <a:p>
            <a:pPr algn="ctr"/>
            <a:r>
              <a:rPr lang="fr-FR" b="1" dirty="0" smtClean="0">
                <a:solidFill>
                  <a:schemeClr val="bg1"/>
                </a:solidFill>
              </a:rPr>
              <a:t>Tribunal correctionnel</a:t>
            </a:r>
            <a:endParaRPr lang="fr-FR" b="1" dirty="0">
              <a:solidFill>
                <a:schemeClr val="bg1"/>
              </a:solidFill>
            </a:endParaRPr>
          </a:p>
        </p:txBody>
      </p:sp>
      <p:sp>
        <p:nvSpPr>
          <p:cNvPr id="75" name="Rectangle à coins arrondis 74"/>
          <p:cNvSpPr/>
          <p:nvPr/>
        </p:nvSpPr>
        <p:spPr>
          <a:xfrm>
            <a:off x="7812360" y="5373216"/>
            <a:ext cx="1152128" cy="936104"/>
          </a:xfrm>
          <a:prstGeom prst="roundRect">
            <a:avLst/>
          </a:prstGeom>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chemeClr val="bg1"/>
                </a:solidFill>
              </a:rPr>
              <a:t>Cour d’assise</a:t>
            </a:r>
            <a:endParaRPr lang="fr-FR" b="1" dirty="0">
              <a:solidFill>
                <a:schemeClr val="bg1"/>
              </a:solidFill>
            </a:endParaRPr>
          </a:p>
        </p:txBody>
      </p:sp>
      <p:sp>
        <p:nvSpPr>
          <p:cNvPr id="76" name="Rectangle à coins arrondis 75"/>
          <p:cNvSpPr/>
          <p:nvPr/>
        </p:nvSpPr>
        <p:spPr>
          <a:xfrm>
            <a:off x="2123728" y="5373216"/>
            <a:ext cx="2232248" cy="936104"/>
          </a:xfrm>
          <a:prstGeom prst="roundRect">
            <a:avLst/>
          </a:prstGeom>
          <a:gradFill flip="none" rotWithShape="1">
            <a:gsLst>
              <a:gs pos="0">
                <a:schemeClr val="tx2"/>
              </a:gs>
              <a:gs pos="48000">
                <a:schemeClr val="bg1"/>
              </a:gs>
              <a:gs pos="100000">
                <a:srgbClr val="FF0000"/>
              </a:gs>
            </a:gsLst>
            <a:lin ang="3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Tribunal administratif</a:t>
            </a:r>
          </a:p>
        </p:txBody>
      </p:sp>
      <p:sp>
        <p:nvSpPr>
          <p:cNvPr id="77" name="Rectangle à coins arrondis 76"/>
          <p:cNvSpPr/>
          <p:nvPr/>
        </p:nvSpPr>
        <p:spPr>
          <a:xfrm>
            <a:off x="755576" y="5373216"/>
            <a:ext cx="1296144" cy="936104"/>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Conseil d’Etat</a:t>
            </a:r>
            <a:endParaRPr lang="fr-FR" b="1" dirty="0">
              <a:solidFill>
                <a:srgbClr val="000048"/>
              </a:solidFill>
            </a:endParaRPr>
          </a:p>
        </p:txBody>
      </p:sp>
      <p:sp>
        <p:nvSpPr>
          <p:cNvPr id="27" name="Rectangle 26"/>
          <p:cNvSpPr/>
          <p:nvPr/>
        </p:nvSpPr>
        <p:spPr>
          <a:xfrm>
            <a:off x="1187624" y="908720"/>
            <a:ext cx="2948371" cy="1200329"/>
          </a:xfrm>
          <a:prstGeom prst="rect">
            <a:avLst/>
          </a:prstGeom>
        </p:spPr>
        <p:txBody>
          <a:bodyPr wrap="none">
            <a:spAutoFit/>
          </a:bodyPr>
          <a:lstStyle/>
          <a:p>
            <a:pPr algn="ctr"/>
            <a:r>
              <a:rPr lang="fr-FR" sz="36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matière </a:t>
            </a:r>
          </a:p>
          <a:p>
            <a:pPr algn="ctr"/>
            <a:r>
              <a:rPr lang="fr-FR" sz="36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administrative</a:t>
            </a:r>
            <a:endParaRPr lang="fr-FR" sz="3600" dirty="0"/>
          </a:p>
        </p:txBody>
      </p:sp>
      <p:sp>
        <p:nvSpPr>
          <p:cNvPr id="28" name="Rectangle 27"/>
          <p:cNvSpPr/>
          <p:nvPr/>
        </p:nvSpPr>
        <p:spPr>
          <a:xfrm>
            <a:off x="5585378" y="932527"/>
            <a:ext cx="2369688" cy="1200329"/>
          </a:xfrm>
          <a:prstGeom prst="rect">
            <a:avLst/>
          </a:prstGeom>
        </p:spPr>
        <p:txBody>
          <a:bodyPr wrap="none">
            <a:spAutoFit/>
          </a:bodyPr>
          <a:lstStyle/>
          <a:p>
            <a:pPr algn="ctr"/>
            <a:r>
              <a:rPr lang="fr-FR" sz="36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matière </a:t>
            </a:r>
          </a:p>
          <a:p>
            <a:pPr algn="ctr"/>
            <a:r>
              <a:rPr lang="fr-FR" sz="3600" b="1" dirty="0" smtClean="0">
                <a:ln w="1905">
                  <a:solidFill>
                    <a:schemeClr val="tx1"/>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pénale</a:t>
            </a:r>
            <a:endParaRPr lang="fr-FR" sz="3600" dirty="0"/>
          </a:p>
        </p:txBody>
      </p:sp>
      <p:sp>
        <p:nvSpPr>
          <p:cNvPr id="30" name="ZoneTexte 29"/>
          <p:cNvSpPr txBox="1"/>
          <p:nvPr/>
        </p:nvSpPr>
        <p:spPr>
          <a:xfrm rot="16200000">
            <a:off x="-148518" y="5486963"/>
            <a:ext cx="1161857" cy="646331"/>
          </a:xfrm>
          <a:prstGeom prst="rect">
            <a:avLst/>
          </a:prstGeom>
          <a:noFill/>
        </p:spPr>
        <p:txBody>
          <a:bodyPr wrap="none" rtlCol="0">
            <a:spAutoFit/>
          </a:bodyPr>
          <a:lstStyle/>
          <a:p>
            <a:pPr algn="ctr"/>
            <a:r>
              <a:rPr lang="fr-FR" dirty="0" smtClean="0"/>
              <a:t>1</a:t>
            </a:r>
            <a:r>
              <a:rPr lang="fr-FR" baseline="30000" dirty="0" smtClean="0"/>
              <a:t>er</a:t>
            </a:r>
            <a:r>
              <a:rPr lang="fr-FR" dirty="0" smtClean="0"/>
              <a:t> niveau </a:t>
            </a:r>
          </a:p>
          <a:p>
            <a:pPr algn="ctr"/>
            <a:r>
              <a:rPr lang="fr-FR" dirty="0" smtClean="0"/>
              <a:t>juridiction</a:t>
            </a:r>
            <a:endParaRPr lang="fr-FR" dirty="0"/>
          </a:p>
        </p:txBody>
      </p:sp>
      <p:grpSp>
        <p:nvGrpSpPr>
          <p:cNvPr id="57" name="Groupe 56"/>
          <p:cNvGrpSpPr/>
          <p:nvPr/>
        </p:nvGrpSpPr>
        <p:grpSpPr>
          <a:xfrm>
            <a:off x="107505" y="3747362"/>
            <a:ext cx="4248471" cy="1617213"/>
            <a:chOff x="107505" y="3747362"/>
            <a:chExt cx="4248471" cy="1617213"/>
          </a:xfrm>
        </p:grpSpPr>
        <p:sp>
          <p:nvSpPr>
            <p:cNvPr id="13" name="Rectangle à coins arrondis 12"/>
            <p:cNvSpPr/>
            <p:nvPr/>
          </p:nvSpPr>
          <p:spPr>
            <a:xfrm>
              <a:off x="2627784" y="3861048"/>
              <a:ext cx="1728192" cy="1028274"/>
            </a:xfrm>
            <a:prstGeom prst="roundRect">
              <a:avLst/>
            </a:prstGeom>
            <a:gradFill flip="none" rotWithShape="1">
              <a:gsLst>
                <a:gs pos="0">
                  <a:schemeClr val="tx2"/>
                </a:gs>
                <a:gs pos="48000">
                  <a:schemeClr val="bg1"/>
                </a:gs>
                <a:gs pos="100000">
                  <a:srgbClr val="FF0000"/>
                </a:gs>
              </a:gsLst>
              <a:lin ang="0" scaled="1"/>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COUR D’APPEL</a:t>
              </a:r>
            </a:p>
            <a:p>
              <a:pPr algn="ctr"/>
              <a:r>
                <a:rPr lang="fr-FR" b="1" dirty="0" smtClean="0">
                  <a:solidFill>
                    <a:srgbClr val="000048"/>
                  </a:solidFill>
                </a:rPr>
                <a:t>administrative</a:t>
              </a:r>
              <a:endParaRPr lang="fr-FR" b="1" dirty="0">
                <a:solidFill>
                  <a:srgbClr val="000048"/>
                </a:solidFill>
              </a:endParaRPr>
            </a:p>
          </p:txBody>
        </p:sp>
        <p:cxnSp>
          <p:nvCxnSpPr>
            <p:cNvPr id="20" name="Connecteur droit avec flèche 19"/>
            <p:cNvCxnSpPr/>
            <p:nvPr/>
          </p:nvCxnSpPr>
          <p:spPr>
            <a:xfrm flipV="1">
              <a:off x="3491880" y="4941168"/>
              <a:ext cx="0" cy="423407"/>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rot="16200000">
              <a:off x="-191936" y="4046803"/>
              <a:ext cx="1245213" cy="646331"/>
            </a:xfrm>
            <a:prstGeom prst="rect">
              <a:avLst/>
            </a:prstGeom>
            <a:noFill/>
          </p:spPr>
          <p:txBody>
            <a:bodyPr wrap="none" rtlCol="0">
              <a:spAutoFit/>
            </a:bodyPr>
            <a:lstStyle/>
            <a:p>
              <a:pPr algn="ctr"/>
              <a:r>
                <a:rPr lang="fr-FR" dirty="0" smtClean="0"/>
                <a:t>2</a:t>
              </a:r>
              <a:r>
                <a:rPr lang="fr-FR" baseline="30000" dirty="0" smtClean="0"/>
                <a:t>nd</a:t>
              </a:r>
              <a:r>
                <a:rPr lang="fr-FR" dirty="0" smtClean="0"/>
                <a:t>  niveau </a:t>
              </a:r>
            </a:p>
            <a:p>
              <a:pPr algn="ctr"/>
              <a:r>
                <a:rPr lang="fr-FR" dirty="0" smtClean="0"/>
                <a:t>juridiction</a:t>
              </a:r>
              <a:endParaRPr lang="fr-FR" dirty="0"/>
            </a:p>
          </p:txBody>
        </p:sp>
      </p:grpSp>
      <p:grpSp>
        <p:nvGrpSpPr>
          <p:cNvPr id="58" name="Groupe 57"/>
          <p:cNvGrpSpPr/>
          <p:nvPr/>
        </p:nvGrpSpPr>
        <p:grpSpPr>
          <a:xfrm>
            <a:off x="107504" y="2257443"/>
            <a:ext cx="4248472" cy="3122127"/>
            <a:chOff x="107504" y="2257443"/>
            <a:chExt cx="4248472" cy="3122127"/>
          </a:xfrm>
        </p:grpSpPr>
        <p:cxnSp>
          <p:nvCxnSpPr>
            <p:cNvPr id="39" name="Connecteur droit avec flèche 38"/>
            <p:cNvCxnSpPr/>
            <p:nvPr/>
          </p:nvCxnSpPr>
          <p:spPr>
            <a:xfrm flipV="1">
              <a:off x="2339752" y="3212976"/>
              <a:ext cx="0" cy="2166594"/>
            </a:xfrm>
            <a:prstGeom prst="straightConnector1">
              <a:avLst/>
            </a:prstGeom>
            <a:ln w="38100">
              <a:gradFill flip="none" rotWithShape="1">
                <a:gsLst>
                  <a:gs pos="0">
                    <a:srgbClr val="0070C0"/>
                  </a:gs>
                  <a:gs pos="100000">
                    <a:srgbClr val="FF0000"/>
                  </a:gs>
                </a:gsLst>
                <a:lin ang="5400000" scaled="1"/>
                <a:tileRect/>
              </a:gradFill>
              <a:prstDash val="sysDash"/>
              <a:tailEnd type="arrow"/>
            </a:ln>
          </p:spPr>
          <p:style>
            <a:lnRef idx="1">
              <a:schemeClr val="accent1"/>
            </a:lnRef>
            <a:fillRef idx="0">
              <a:schemeClr val="accent1"/>
            </a:fillRef>
            <a:effectRef idx="0">
              <a:schemeClr val="accent1"/>
            </a:effectRef>
            <a:fontRef idx="minor">
              <a:schemeClr val="tx1"/>
            </a:fontRef>
          </p:style>
        </p:cxnSp>
        <p:sp>
          <p:nvSpPr>
            <p:cNvPr id="70" name="ZoneTexte 69"/>
            <p:cNvSpPr txBox="1"/>
            <p:nvPr/>
          </p:nvSpPr>
          <p:spPr>
            <a:xfrm rot="16200000">
              <a:off x="1254605" y="3985990"/>
              <a:ext cx="2146193" cy="600164"/>
            </a:xfrm>
            <a:prstGeom prst="rect">
              <a:avLst/>
            </a:prstGeom>
            <a:noFill/>
          </p:spPr>
          <p:txBody>
            <a:bodyPr wrap="square" rtlCol="0">
              <a:spAutoFit/>
            </a:bodyPr>
            <a:lstStyle/>
            <a:p>
              <a:pPr>
                <a:spcAft>
                  <a:spcPts val="600"/>
                </a:spcAft>
              </a:pPr>
              <a:r>
                <a:rPr lang="fr-FR" sz="1400" b="1" dirty="0" smtClean="0"/>
                <a:t>Juge en premier et dernier</a:t>
              </a:r>
            </a:p>
            <a:p>
              <a:pPr>
                <a:spcAft>
                  <a:spcPts val="600"/>
                </a:spcAft>
              </a:pPr>
              <a:r>
                <a:rPr lang="fr-FR" sz="1400" b="1" dirty="0" smtClean="0"/>
                <a:t> ressort, - 4 000 €</a:t>
              </a:r>
              <a:endParaRPr lang="fr-FR" sz="1400" b="1" dirty="0"/>
            </a:p>
          </p:txBody>
        </p:sp>
        <p:cxnSp>
          <p:nvCxnSpPr>
            <p:cNvPr id="45" name="Connecteur droit avec flèche 44"/>
            <p:cNvCxnSpPr/>
            <p:nvPr/>
          </p:nvCxnSpPr>
          <p:spPr>
            <a:xfrm flipV="1">
              <a:off x="3491880" y="3212976"/>
              <a:ext cx="0" cy="648072"/>
            </a:xfrm>
            <a:prstGeom prst="straightConnector1">
              <a:avLst/>
            </a:prstGeom>
            <a:ln w="76200">
              <a:solidFill>
                <a:srgbClr val="B80EA4"/>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à coins arrondis 77"/>
            <p:cNvSpPr/>
            <p:nvPr/>
          </p:nvSpPr>
          <p:spPr>
            <a:xfrm>
              <a:off x="2195736" y="2276872"/>
              <a:ext cx="2160240" cy="936104"/>
            </a:xfrm>
            <a:prstGeom prst="roundRect">
              <a:avLst/>
            </a:prstGeom>
            <a:gradFill flip="none" rotWithShape="1">
              <a:gsLst>
                <a:gs pos="0">
                  <a:srgbClr val="4785D1"/>
                </a:gs>
                <a:gs pos="48000">
                  <a:schemeClr val="bg1"/>
                </a:gs>
                <a:gs pos="100000">
                  <a:srgbClr val="FF0000"/>
                </a:gs>
              </a:gsLst>
              <a:lin ang="18000000" scaled="0"/>
              <a:tileRect/>
            </a:gradFill>
            <a:ln>
              <a:solidFill>
                <a:schemeClr val="bg1"/>
              </a:solidFill>
            </a:ln>
          </p:spPr>
          <p:style>
            <a:lnRef idx="1">
              <a:schemeClr val="dk1"/>
            </a:lnRef>
            <a:fillRef idx="1001">
              <a:schemeClr val="dk1"/>
            </a:fillRef>
            <a:effectRef idx="1">
              <a:schemeClr val="dk1"/>
            </a:effectRef>
            <a:fontRef idx="minor">
              <a:schemeClr val="dk1"/>
            </a:fontRef>
          </p:style>
          <p:txBody>
            <a:bodyPr rtlCol="0" anchor="ctr"/>
            <a:lstStyle/>
            <a:p>
              <a:pPr algn="ctr"/>
              <a:r>
                <a:rPr lang="fr-FR" b="1" dirty="0" smtClean="0">
                  <a:solidFill>
                    <a:srgbClr val="000048"/>
                  </a:solidFill>
                </a:rPr>
                <a:t>CONSEIL</a:t>
              </a:r>
            </a:p>
            <a:p>
              <a:pPr algn="ctr"/>
              <a:r>
                <a:rPr lang="fr-FR" b="1" dirty="0" smtClean="0">
                  <a:solidFill>
                    <a:srgbClr val="000048"/>
                  </a:solidFill>
                </a:rPr>
                <a:t>D’ETAT</a:t>
              </a:r>
              <a:endParaRPr lang="fr-FR" b="1" dirty="0">
                <a:solidFill>
                  <a:srgbClr val="000048"/>
                </a:solidFill>
              </a:endParaRPr>
            </a:p>
          </p:txBody>
        </p:sp>
        <p:sp>
          <p:nvSpPr>
            <p:cNvPr id="32" name="ZoneTexte 31"/>
            <p:cNvSpPr txBox="1"/>
            <p:nvPr/>
          </p:nvSpPr>
          <p:spPr>
            <a:xfrm rot="16200000">
              <a:off x="-139358" y="2504305"/>
              <a:ext cx="1140056" cy="646331"/>
            </a:xfrm>
            <a:prstGeom prst="rect">
              <a:avLst/>
            </a:prstGeom>
            <a:noFill/>
          </p:spPr>
          <p:txBody>
            <a:bodyPr wrap="none" rtlCol="0">
              <a:spAutoFit/>
            </a:bodyPr>
            <a:lstStyle/>
            <a:p>
              <a:pPr algn="ctr"/>
              <a:r>
                <a:rPr lang="fr-FR" dirty="0" smtClean="0"/>
                <a:t>Haute</a:t>
              </a:r>
            </a:p>
            <a:p>
              <a:r>
                <a:rPr lang="fr-FR" dirty="0" smtClean="0"/>
                <a:t>juridiction</a:t>
              </a:r>
              <a:endParaRPr lang="fr-FR" dirty="0"/>
            </a:p>
          </p:txBody>
        </p:sp>
      </p:grpSp>
      <p:sp>
        <p:nvSpPr>
          <p:cNvPr id="16" name="Rectangle à coins arrondis 15"/>
          <p:cNvSpPr/>
          <p:nvPr/>
        </p:nvSpPr>
        <p:spPr>
          <a:xfrm>
            <a:off x="4860032" y="2276872"/>
            <a:ext cx="4032448" cy="1008112"/>
          </a:xfrm>
          <a:prstGeom prst="roundRect">
            <a:avLst/>
          </a:prstGeom>
          <a:gradFill flip="none" rotWithShape="1">
            <a:gsLst>
              <a:gs pos="2000">
                <a:srgbClr val="009900"/>
              </a:gs>
              <a:gs pos="0">
                <a:schemeClr val="accent6"/>
              </a:gs>
              <a:gs pos="50000">
                <a:schemeClr val="accent5"/>
              </a:gs>
              <a:gs pos="50000">
                <a:srgbClr val="C00000"/>
              </a:gs>
            </a:gsLst>
            <a:lin ang="0" scaled="1"/>
            <a:tileRect/>
          </a:gradFill>
        </p:spPr>
        <p:style>
          <a:lnRef idx="3">
            <a:schemeClr val="lt1"/>
          </a:lnRef>
          <a:fillRef idx="1">
            <a:schemeClr val="accent4"/>
          </a:fillRef>
          <a:effectRef idx="1">
            <a:schemeClr val="accent4"/>
          </a:effectRef>
          <a:fontRef idx="minor">
            <a:schemeClr val="lt1"/>
          </a:fontRef>
        </p:style>
        <p:txBody>
          <a:bodyPr rtlCol="0" anchor="ctr"/>
          <a:lstStyle/>
          <a:p>
            <a:pPr algn="ctr"/>
            <a:r>
              <a:rPr lang="fr-FR" b="1" dirty="0" smtClean="0"/>
              <a:t>COUR DE CASSATION</a:t>
            </a:r>
          </a:p>
          <a:p>
            <a:pPr algn="ctr"/>
            <a:r>
              <a:rPr lang="fr-FR" b="1" dirty="0" smtClean="0"/>
              <a:t>Chambre criminelle  </a:t>
            </a:r>
            <a:endParaRPr lang="fr-FR" b="1" dirty="0"/>
          </a:p>
        </p:txBody>
      </p:sp>
      <p:cxnSp>
        <p:nvCxnSpPr>
          <p:cNvPr id="47" name="Connecteur droit avec flèche 46"/>
          <p:cNvCxnSpPr/>
          <p:nvPr/>
        </p:nvCxnSpPr>
        <p:spPr>
          <a:xfrm flipV="1">
            <a:off x="6588224" y="3356992"/>
            <a:ext cx="0" cy="504056"/>
          </a:xfrm>
          <a:prstGeom prst="straightConnector1">
            <a:avLst/>
          </a:prstGeom>
          <a:ln w="76200">
            <a:solidFill>
              <a:srgbClr val="B80EA4"/>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V="1">
            <a:off x="8316416" y="3356992"/>
            <a:ext cx="0" cy="504056"/>
          </a:xfrm>
          <a:prstGeom prst="straightConnector1">
            <a:avLst/>
          </a:prstGeom>
          <a:ln w="76200">
            <a:solidFill>
              <a:srgbClr val="B80EA4"/>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V="1">
            <a:off x="5364088" y="3356992"/>
            <a:ext cx="0" cy="1944216"/>
          </a:xfrm>
          <a:prstGeom prst="straightConnector1">
            <a:avLst/>
          </a:prstGeom>
          <a:ln w="38100">
            <a:gradFill flip="none" rotWithShape="1">
              <a:gsLst>
                <a:gs pos="0">
                  <a:srgbClr val="0070C0"/>
                </a:gs>
                <a:gs pos="100000">
                  <a:srgbClr val="FF0000"/>
                </a:gs>
              </a:gsLst>
              <a:lin ang="5400000" scaled="1"/>
              <a:tileRect/>
            </a:gradFill>
            <a:prstDash val="sysDash"/>
            <a:tailEnd type="arrow"/>
          </a:ln>
        </p:spPr>
        <p:style>
          <a:lnRef idx="1">
            <a:schemeClr val="accent1"/>
          </a:lnRef>
          <a:fillRef idx="0">
            <a:schemeClr val="accent1"/>
          </a:fillRef>
          <a:effectRef idx="0">
            <a:schemeClr val="accent1"/>
          </a:effectRef>
          <a:fontRef idx="minor">
            <a:schemeClr val="tx1"/>
          </a:fontRef>
        </p:style>
      </p:cxnSp>
      <p:sp>
        <p:nvSpPr>
          <p:cNvPr id="40" name="ZoneTexte 39"/>
          <p:cNvSpPr txBox="1"/>
          <p:nvPr/>
        </p:nvSpPr>
        <p:spPr>
          <a:xfrm rot="16200000">
            <a:off x="4084840" y="4132184"/>
            <a:ext cx="2146193" cy="307777"/>
          </a:xfrm>
          <a:prstGeom prst="rect">
            <a:avLst/>
          </a:prstGeom>
          <a:noFill/>
        </p:spPr>
        <p:txBody>
          <a:bodyPr wrap="square" rtlCol="0">
            <a:spAutoFit/>
          </a:bodyPr>
          <a:lstStyle/>
          <a:p>
            <a:pPr>
              <a:spcAft>
                <a:spcPts val="600"/>
              </a:spcAft>
            </a:pPr>
            <a:r>
              <a:rPr lang="fr-FR" sz="1400" b="1" dirty="0" smtClean="0"/>
              <a:t>1</a:t>
            </a:r>
            <a:r>
              <a:rPr lang="fr-FR" sz="1400" b="1" baseline="30000" dirty="0" smtClean="0"/>
              <a:t>er</a:t>
            </a:r>
            <a:r>
              <a:rPr lang="fr-FR" sz="1400" b="1" dirty="0" smtClean="0"/>
              <a:t> et dernier ressort</a:t>
            </a:r>
            <a:endParaRPr lang="fr-FR" sz="1400" b="1" dirty="0"/>
          </a:p>
        </p:txBody>
      </p:sp>
      <p:cxnSp>
        <p:nvCxnSpPr>
          <p:cNvPr id="21" name="Connecteur droit avec flèche 20"/>
          <p:cNvCxnSpPr/>
          <p:nvPr/>
        </p:nvCxnSpPr>
        <p:spPr>
          <a:xfrm flipV="1">
            <a:off x="6732240" y="4949809"/>
            <a:ext cx="0" cy="423407"/>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8388424" y="4949809"/>
            <a:ext cx="0" cy="423407"/>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sp>
        <p:nvSpPr>
          <p:cNvPr id="14" name="Rectangle à coins arrondis 13"/>
          <p:cNvSpPr/>
          <p:nvPr/>
        </p:nvSpPr>
        <p:spPr>
          <a:xfrm>
            <a:off x="5508104" y="3861048"/>
            <a:ext cx="2232248" cy="1028274"/>
          </a:xfrm>
          <a:prstGeom prst="roundRect">
            <a:avLst/>
          </a:prstGeom>
        </p:spPr>
        <p:style>
          <a:lnRef idx="3">
            <a:schemeClr val="lt1"/>
          </a:lnRef>
          <a:fillRef idx="1003">
            <a:schemeClr val="dk1"/>
          </a:fillRef>
          <a:effectRef idx="1">
            <a:schemeClr val="accent4"/>
          </a:effectRef>
          <a:fontRef idx="minor">
            <a:schemeClr val="lt1"/>
          </a:fontRef>
        </p:style>
        <p:txBody>
          <a:bodyPr rtlCol="0" anchor="ctr"/>
          <a:lstStyle/>
          <a:p>
            <a:pPr algn="ctr"/>
            <a:r>
              <a:rPr lang="fr-FR" b="1" dirty="0" smtClean="0"/>
              <a:t>COUR D’APPEL </a:t>
            </a:r>
          </a:p>
          <a:p>
            <a:pPr algn="ctr"/>
            <a:r>
              <a:rPr lang="fr-FR" b="1" dirty="0" smtClean="0"/>
              <a:t>Correctionnelle </a:t>
            </a:r>
            <a:endParaRPr lang="fr-FR" b="1" dirty="0"/>
          </a:p>
        </p:txBody>
      </p:sp>
      <p:sp>
        <p:nvSpPr>
          <p:cNvPr id="79" name="Rectangle à coins arrondis 78"/>
          <p:cNvSpPr/>
          <p:nvPr/>
        </p:nvSpPr>
        <p:spPr>
          <a:xfrm>
            <a:off x="7812360" y="3861048"/>
            <a:ext cx="1152128" cy="100811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fr-FR" b="1" dirty="0" smtClean="0">
                <a:solidFill>
                  <a:schemeClr val="lt1"/>
                </a:solidFill>
              </a:rPr>
              <a:t>Cour d’appel d’assise</a:t>
            </a:r>
            <a:endParaRPr lang="fr-FR" b="1" dirty="0">
              <a:solidFill>
                <a:schemeClr val="lt1"/>
              </a:solidFill>
            </a:endParaRPr>
          </a:p>
        </p:txBody>
      </p:sp>
      <p:pic>
        <p:nvPicPr>
          <p:cNvPr id="50" name="Image 49" descr="123gifs006.gif"/>
          <p:cNvPicPr>
            <a:picLocks noChangeAspect="1"/>
          </p:cNvPicPr>
          <p:nvPr/>
        </p:nvPicPr>
        <p:blipFill>
          <a:blip r:embed="rId3" cstate="print">
            <a:duotone>
              <a:schemeClr val="accent1">
                <a:shade val="45000"/>
                <a:satMod val="135000"/>
              </a:schemeClr>
              <a:prstClr val="white"/>
            </a:duotone>
          </a:blip>
          <a:stretch>
            <a:fillRect/>
          </a:stretch>
        </p:blipFill>
        <p:spPr>
          <a:xfrm rot="10800000">
            <a:off x="5659788" y="4948084"/>
            <a:ext cx="258322" cy="425131"/>
          </a:xfrm>
          <a:prstGeom prst="rect">
            <a:avLst/>
          </a:prstGeom>
        </p:spPr>
      </p:pic>
      <p:sp useBgFill="1">
        <p:nvSpPr>
          <p:cNvPr id="52" name="ZoneTexte 51"/>
          <p:cNvSpPr txBox="1"/>
          <p:nvPr/>
        </p:nvSpPr>
        <p:spPr>
          <a:xfrm>
            <a:off x="4860032" y="2132856"/>
            <a:ext cx="4283968" cy="2800767"/>
          </a:xfrm>
          <a:prstGeom prst="rect">
            <a:avLst/>
          </a:prstGeom>
        </p:spPr>
        <p:txBody>
          <a:bodyPr wrap="square" rtlCol="0">
            <a:spAutoFit/>
          </a:bodyPr>
          <a:lstStyle/>
          <a:p>
            <a:r>
              <a:rPr lang="fr-FR" b="1" dirty="0" smtClean="0"/>
              <a:t>Appel</a:t>
            </a:r>
          </a:p>
          <a:p>
            <a:endParaRPr lang="fr-FR" b="1" dirty="0" smtClean="0"/>
          </a:p>
          <a:p>
            <a:r>
              <a:rPr lang="fr-FR" sz="1400" dirty="0" smtClean="0"/>
              <a:t>Il est possible de faire appel d'un jugement </a:t>
            </a:r>
            <a:r>
              <a:rPr lang="fr-FR" sz="1400" b="1" dirty="0" smtClean="0"/>
              <a:t>de tribunal de police </a:t>
            </a:r>
            <a:r>
              <a:rPr lang="fr-FR" sz="1400" dirty="0" smtClean="0"/>
              <a:t>si le jugement indique qu'il est rendu "en premier ressort" et :</a:t>
            </a:r>
            <a:br>
              <a:rPr lang="fr-FR" sz="1400" dirty="0" smtClean="0"/>
            </a:br>
            <a:endParaRPr lang="fr-FR" sz="1400" dirty="0" smtClean="0"/>
          </a:p>
          <a:p>
            <a:pPr>
              <a:buFont typeface="Wingdings" pitchFamily="2" charset="2"/>
              <a:buChar char="ü"/>
            </a:pPr>
            <a:r>
              <a:rPr lang="fr-FR" sz="1400" dirty="0" smtClean="0"/>
              <a:t>si la peine encourue est une amende de 5ème classe ( </a:t>
            </a:r>
            <a:r>
              <a:rPr lang="fr-FR" sz="1400" b="1" dirty="0" smtClean="0"/>
              <a:t>1 500 €</a:t>
            </a:r>
            <a:r>
              <a:rPr lang="fr-FR" sz="1400" dirty="0" smtClean="0"/>
              <a:t> ),</a:t>
            </a:r>
          </a:p>
          <a:p>
            <a:pPr>
              <a:buFont typeface="Wingdings" pitchFamily="2" charset="2"/>
              <a:buChar char="ü"/>
            </a:pPr>
            <a:r>
              <a:rPr lang="fr-FR" sz="1400" dirty="0" smtClean="0"/>
              <a:t>ou si les juges ont prononcé une suspension du permis de conduire pour une durée de 3 ans maximum,</a:t>
            </a:r>
          </a:p>
          <a:p>
            <a:pPr>
              <a:buFont typeface="Wingdings" pitchFamily="2" charset="2"/>
              <a:buChar char="ü"/>
            </a:pPr>
            <a:r>
              <a:rPr lang="fr-FR" sz="1400" dirty="0" smtClean="0"/>
              <a:t>ou si les juges ont prononcé une peine d'amende supérieure à </a:t>
            </a:r>
            <a:r>
              <a:rPr lang="fr-FR" sz="1400" b="1" dirty="0" smtClean="0"/>
              <a:t>150 €</a:t>
            </a:r>
            <a:endParaRPr lang="fr-FR"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6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8"/>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1000"/>
                                  </p:stCondLst>
                                  <p:childTnLst>
                                    <p:set>
                                      <p:cBhvr>
                                        <p:cTn id="16" dur="1" fill="hold">
                                          <p:stCondLst>
                                            <p:cond delay="0"/>
                                          </p:stCondLst>
                                        </p:cTn>
                                        <p:tgtEl>
                                          <p:spTgt spid="6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1" restart="whenNotActive" fill="hold" evtFilter="cancelBubble" nodeType="interactiveSeq">
                <p:stCondLst>
                  <p:cond evt="onClick" delay="0">
                    <p:tgtEl>
                      <p:spTgt spid="50"/>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52"/>
                                        </p:tgtEl>
                                        <p:attrNameLst>
                                          <p:attrName>style.visibility</p:attrName>
                                        </p:attrNameLst>
                                      </p:cBhvr>
                                      <p:to>
                                        <p:strVal val="visible"/>
                                      </p:to>
                                    </p:set>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childTnLst>
                    </p:cTn>
                  </p:par>
                </p:childTnLst>
              </p:cTn>
              <p:nextCondLst>
                <p:cond evt="onClick" delay="0">
                  <p:tgtEl>
                    <p:spTgt spid="50"/>
                  </p:tgtEl>
                </p:cond>
              </p:nextCondLst>
            </p:seq>
          </p:childTnLst>
        </p:cTn>
      </p:par>
    </p:tnLst>
    <p:bldLst>
      <p:bldP spid="16" grpId="0" animBg="1"/>
      <p:bldP spid="40" grpId="0"/>
      <p:bldP spid="14" grpId="0" animBg="1"/>
      <p:bldP spid="79" grpId="0" animBg="1"/>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32657" y="-425132"/>
            <a:ext cx="11950021" cy="7814572"/>
          </a:xfrm>
          <a:prstGeom prst="rect">
            <a:avLst/>
          </a:prstGeom>
          <a:noFill/>
          <a:ln w="9525">
            <a:noFill/>
            <a:miter lim="800000"/>
            <a:headEnd/>
            <a:tailEnd/>
          </a:ln>
        </p:spPr>
      </p:pic>
      <p:sp>
        <p:nvSpPr>
          <p:cNvPr id="4" name="Rectangle 3"/>
          <p:cNvSpPr/>
          <p:nvPr/>
        </p:nvSpPr>
        <p:spPr>
          <a:xfrm>
            <a:off x="1125588" y="1124744"/>
            <a:ext cx="7431971" cy="5016758"/>
          </a:xfrm>
          <a:prstGeom prst="rect">
            <a:avLst/>
          </a:prstGeom>
          <a:noFill/>
        </p:spPr>
        <p:txBody>
          <a:bodyPr wrap="none" lIns="91440" tIns="45720" rIns="91440" bIns="45720">
            <a:spAutoFit/>
          </a:bodyPr>
          <a:lstStyle/>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a:t>
            </a:r>
          </a:p>
          <a:p>
            <a:pPr algn="ct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JUDICIAIRE</a:t>
            </a: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 </a:t>
            </a: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L’UNION </a:t>
            </a:r>
          </a:p>
          <a:p>
            <a:pPr algn="ct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EUROPEENNE</a:t>
            </a:r>
            <a:endParaRPr lang="fr-FR"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0528" y="4365104"/>
            <a:ext cx="3386760" cy="138499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Tribunal </a:t>
            </a:r>
            <a:b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 l’union </a:t>
            </a:r>
            <a:b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fr-FR" sz="2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Europeenne</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Flèche vers le bas 4"/>
          <p:cNvSpPr/>
          <p:nvPr/>
        </p:nvSpPr>
        <p:spPr>
          <a:xfrm rot="10800000">
            <a:off x="1115616" y="3284984"/>
            <a:ext cx="792435"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1628800"/>
            <a:ext cx="3063232" cy="138499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Cour </a:t>
            </a:r>
          </a:p>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 </a:t>
            </a:r>
          </a:p>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justice</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Rectangle 3"/>
          <p:cNvSpPr/>
          <p:nvPr/>
        </p:nvSpPr>
        <p:spPr>
          <a:xfrm>
            <a:off x="3473624" y="116632"/>
            <a:ext cx="5670376" cy="5355312"/>
          </a:xfrm>
          <a:prstGeom prst="rect">
            <a:avLst/>
          </a:prstGeom>
        </p:spPr>
        <p:txBody>
          <a:bodyPr wrap="square">
            <a:spAutoFit/>
          </a:bodyPr>
          <a:lstStyle/>
          <a:p>
            <a:r>
              <a:rPr lang="fr-FR" b="1" dirty="0" smtClean="0"/>
              <a:t>LA DÉFENSE DES DROITS DES CITOYENS EUROPÉENS</a:t>
            </a:r>
          </a:p>
          <a:p>
            <a:endParaRPr lang="fr-FR" b="1" dirty="0" smtClean="0"/>
          </a:p>
          <a:p>
            <a:r>
              <a:rPr lang="fr-FR" dirty="0" smtClean="0"/>
              <a:t>Les citoyens de l’UE disposent de moyens juridictionnels et non-juridictionnels, pour défendre leurs droits face aux actes des institutions européennes.</a:t>
            </a:r>
          </a:p>
          <a:p>
            <a:endParaRPr lang="fr-FR" b="1" dirty="0" smtClean="0"/>
          </a:p>
          <a:p>
            <a:r>
              <a:rPr lang="fr-FR" dirty="0" smtClean="0"/>
              <a:t>Le </a:t>
            </a:r>
            <a:r>
              <a:rPr lang="fr-FR" dirty="0" smtClean="0">
                <a:hlinkClick r:id="rId3" action="ppaction://hlinkfile"/>
              </a:rPr>
              <a:t>Tribunal</a:t>
            </a:r>
            <a:r>
              <a:rPr lang="fr-FR" dirty="0" smtClean="0"/>
              <a:t> traite tous les recours des particuliers contre les actes des institutions communautaires dont ils sont les destinataires ou qui les concernent. Il existe différents types de recours. </a:t>
            </a:r>
          </a:p>
          <a:p>
            <a:r>
              <a:rPr lang="fr-FR" dirty="0" smtClean="0"/>
              <a:t>La </a:t>
            </a:r>
            <a:r>
              <a:rPr lang="fr-FR" dirty="0" smtClean="0">
                <a:hlinkClick r:id="rId3" action="ppaction://hlinkfile"/>
              </a:rPr>
              <a:t>Cour de justice</a:t>
            </a:r>
            <a:r>
              <a:rPr lang="fr-FR" dirty="0" smtClean="0"/>
              <a:t> peut être saisie par les particuliers de pourvois en cassation, contre des décisions du Tribunal lors de ces recours. Lorsqu’un litige devant un tribunal national met en jeu des règles de droit communautaire, le juge peut demander l’avis de la Cour de justice. </a:t>
            </a:r>
          </a:p>
          <a:p>
            <a:endParaRPr lang="fr-FR" dirty="0" smtClean="0"/>
          </a:p>
          <a:p>
            <a:endParaRPr lang="fr-FR" dirty="0" smtClean="0"/>
          </a:p>
          <a:p>
            <a:r>
              <a:rPr lang="fr-FR" dirty="0" smtClean="0"/>
              <a:t/>
            </a:r>
            <a:br>
              <a:rPr lang="fr-FR" dirty="0" smtClean="0"/>
            </a:br>
            <a:endParaRPr lang="fr-FR" dirty="0"/>
          </a:p>
        </p:txBody>
      </p:sp>
      <p:sp>
        <p:nvSpPr>
          <p:cNvPr id="9" name="Rectangle 8"/>
          <p:cNvSpPr/>
          <p:nvPr/>
        </p:nvSpPr>
        <p:spPr>
          <a:xfrm>
            <a:off x="3203848" y="6074132"/>
            <a:ext cx="5486117" cy="523220"/>
          </a:xfrm>
          <a:prstGeom prst="rect">
            <a:avLst/>
          </a:prstGeom>
        </p:spPr>
        <p:txBody>
          <a:bodyPr wrap="none">
            <a:spAutoFit/>
          </a:bodyPr>
          <a:lstStyle/>
          <a:p>
            <a:r>
              <a:rPr lang="fr-FR" sz="2800" b="1" i="1" dirty="0" smtClean="0">
                <a:solidFill>
                  <a:schemeClr val="accent1">
                    <a:lumMod val="50000"/>
                  </a:schemeClr>
                </a:solidFill>
              </a:rPr>
              <a:t>Un particulier peut-il saisir la CJCE ?</a:t>
            </a:r>
          </a:p>
        </p:txBody>
      </p:sp>
      <p:sp useBgFill="1">
        <p:nvSpPr>
          <p:cNvPr id="8" name="ZoneTexte 7"/>
          <p:cNvSpPr txBox="1"/>
          <p:nvPr/>
        </p:nvSpPr>
        <p:spPr>
          <a:xfrm>
            <a:off x="3131840" y="0"/>
            <a:ext cx="6012160" cy="5909310"/>
          </a:xfrm>
          <a:prstGeom prst="rect">
            <a:avLst/>
          </a:prstGeom>
        </p:spPr>
        <p:txBody>
          <a:bodyPr wrap="square" rtlCol="0">
            <a:spAutoFit/>
          </a:bodyPr>
          <a:lstStyle/>
          <a:p>
            <a:r>
              <a:rPr lang="fr-FR" b="1" dirty="0" smtClean="0"/>
              <a:t>LE RENVOI PRÉJUDICIEL </a:t>
            </a:r>
          </a:p>
          <a:p>
            <a:endParaRPr lang="fr-FR" dirty="0" smtClean="0"/>
          </a:p>
          <a:p>
            <a:r>
              <a:rPr lang="fr-FR" dirty="0" smtClean="0"/>
              <a:t>C’est une procédure qui permet aux juridictions françaises d'interroger la Cour de justice, à l'occasion d'affaires dont elles sont saisies, sur l'interprétation du droit européen, ou la validité d'une norme européenne ( règlement, directive ...). </a:t>
            </a:r>
          </a:p>
          <a:p>
            <a:endParaRPr lang="fr-FR" dirty="0" smtClean="0"/>
          </a:p>
          <a:p>
            <a:r>
              <a:rPr lang="fr-FR" dirty="0" smtClean="0"/>
              <a:t>Le renvoi préjudiciel peut être demandé au juge français par les personnes parties au litige. Le juge peut décider ou pas de renvoyer devant la Cour de justice. Toutefois, lorsqu'il statue en dernier ressort, il a l'obligation de saisir la Cour de justice si l'une des parties au litige le demande.</a:t>
            </a:r>
          </a:p>
          <a:p>
            <a:r>
              <a:rPr lang="fr-FR" dirty="0" smtClean="0"/>
              <a:t>Le renvoi rend suspensive la décision de la juridiction française.</a:t>
            </a:r>
          </a:p>
          <a:p>
            <a:r>
              <a:rPr lang="fr-FR" b="1" dirty="0" smtClean="0"/>
              <a:t>La décision de la Cour s'impose aux juges français </a:t>
            </a:r>
            <a:r>
              <a:rPr lang="fr-FR" dirty="0" smtClean="0"/>
              <a:t>ainsi qu'à l'ensemble des juridictions des pays de l'UE et aux institutions européennes (Commission européenne, Parlement européen...). </a:t>
            </a:r>
          </a:p>
          <a:p>
            <a:endParaRPr lang="fr-FR" dirty="0" smtClean="0"/>
          </a:p>
          <a:p>
            <a:r>
              <a:rPr lang="fr-FR" dirty="0" smtClean="0"/>
              <a:t>Ces dernières doivent, lorsqu'un acte européen est déclaré invalide, prendre un nouvel acte.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00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grpId="0" nodeType="afterEffect">
                                  <p:stCondLst>
                                    <p:cond delay="1500"/>
                                  </p:stCondLst>
                                  <p:childTnLst>
                                    <p:set>
                                      <p:cBhvr>
                                        <p:cTn id="15" dur="1" fill="hold">
                                          <p:stCondLst>
                                            <p:cond delay="0"/>
                                          </p:stCondLst>
                                        </p:cTn>
                                        <p:tgtEl>
                                          <p:spTgt spid="4"/>
                                        </p:tgtEl>
                                        <p:attrNameLst>
                                          <p:attrName>style.visibility</p:attrName>
                                        </p:attrNameLst>
                                      </p:cBhvr>
                                      <p:to>
                                        <p:strVal val="visible"/>
                                      </p:to>
                                    </p:set>
                                  </p:childTnLst>
                                </p:cTn>
                              </p:par>
                            </p:childTnLst>
                          </p:cTn>
                        </p:par>
                        <p:par>
                          <p:cTn id="16" fill="hold">
                            <p:stCondLst>
                              <p:cond delay="5500"/>
                            </p:stCondLst>
                            <p:childTnLst>
                              <p:par>
                                <p:cTn id="17" presetID="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9"/>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grpId="1" nodeType="clickEffect">
                                  <p:stCondLst>
                                    <p:cond delay="0"/>
                                  </p:stCondLst>
                                  <p:childTnLst>
                                    <p:set>
                                      <p:cBhvr>
                                        <p:cTn id="23"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nextCondLst>
                <p:cond evt="onClick" delay="0">
                  <p:tgtEl>
                    <p:spTgt spid="9"/>
                  </p:tgtEl>
                </p:cond>
              </p:nextCondLst>
            </p:seq>
          </p:childTnLst>
        </p:cTn>
      </p:par>
    </p:tnLst>
    <p:bldLst>
      <p:bldP spid="3" grpId="0"/>
      <p:bldP spid="5" grpId="0" animBg="1"/>
      <p:bldP spid="6" grpId="0"/>
      <p:bldP spid="4" grpId="0"/>
      <p:bldP spid="9" grpId="0"/>
      <p:bldP spid="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hlinkClick r:id="rId3" action="ppaction://hlinksldjump"/>
          </p:cNvPr>
          <p:cNvSpPr/>
          <p:nvPr/>
        </p:nvSpPr>
        <p:spPr>
          <a:xfrm>
            <a:off x="251520" y="1691516"/>
            <a:ext cx="8945912"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de la justice en France, les deux ordres de juridiction</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a:hlinkClick r:id="rId4" action="ppaction://hlinksldjump"/>
          </p:cNvPr>
          <p:cNvSpPr/>
          <p:nvPr/>
        </p:nvSpPr>
        <p:spPr>
          <a:xfrm>
            <a:off x="269776" y="3851756"/>
            <a:ext cx="8441396"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judiciaire de l’Union  Européenne</a:t>
            </a:r>
            <a:endParaRPr lang="fr-FR" sz="2400" dirty="0"/>
          </a:p>
        </p:txBody>
      </p:sp>
      <p:sp>
        <p:nvSpPr>
          <p:cNvPr id="5" name="Rectangle 4">
            <a:hlinkClick r:id="rId5" action="ppaction://hlinksldjump"/>
          </p:cNvPr>
          <p:cNvSpPr/>
          <p:nvPr/>
        </p:nvSpPr>
        <p:spPr>
          <a:xfrm>
            <a:off x="323526" y="4571836"/>
            <a:ext cx="6250625"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du droit</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a:hlinkClick r:id="rId6" action="ppaction://hlinksldjump"/>
          </p:cNvPr>
          <p:cNvSpPr/>
          <p:nvPr/>
        </p:nvSpPr>
        <p:spPr>
          <a:xfrm>
            <a:off x="323526" y="5301208"/>
            <a:ext cx="6250625"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 commentaire d’arrêt, la procédure</a:t>
            </a:r>
            <a:endParaRPr lang="fr-FR" sz="2400" dirty="0"/>
          </a:p>
        </p:txBody>
      </p:sp>
      <p:sp>
        <p:nvSpPr>
          <p:cNvPr id="7" name="Rectangle 6">
            <a:hlinkClick r:id="rId7" action="ppaction://hlinksldjump"/>
          </p:cNvPr>
          <p:cNvSpPr/>
          <p:nvPr/>
        </p:nvSpPr>
        <p:spPr>
          <a:xfrm>
            <a:off x="323528" y="6011996"/>
            <a:ext cx="9342952"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 tribunal ou une cour, oui mais où ? la compétence territoriale </a:t>
            </a:r>
          </a:p>
        </p:txBody>
      </p:sp>
      <p:sp>
        <p:nvSpPr>
          <p:cNvPr id="8" name="Rectangle 7">
            <a:hlinkClick r:id="rId8" action="ppaction://hlinksldjump"/>
          </p:cNvPr>
          <p:cNvSpPr/>
          <p:nvPr/>
        </p:nvSpPr>
        <p:spPr>
          <a:xfrm>
            <a:off x="251520" y="2348880"/>
            <a:ext cx="7560840"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Quel</a:t>
            </a:r>
            <a:r>
              <a:rPr lang="fr-FR" sz="2400" b="1" dirty="0" smtClean="0">
                <a:ln w="11430">
                  <a:solidFill>
                    <a:schemeClr val="accent6">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tribunal, quelle compétence ?</a:t>
            </a:r>
            <a:endParaRPr lang="fr-FR" sz="2400" b="1" dirty="0" smtClean="0">
              <a:ln w="11430">
                <a:solidFill>
                  <a:schemeClr val="accent6">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9" name="Rectangle 8"/>
          <p:cNvSpPr/>
          <p:nvPr/>
        </p:nvSpPr>
        <p:spPr>
          <a:xfrm>
            <a:off x="251520" y="980728"/>
            <a:ext cx="6912767"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Connaissez-vous les juridictions du premier degré ?</a:t>
            </a:r>
            <a:endParaRPr lang="fr-FR" sz="2400" b="1" dirty="0" smtClean="0">
              <a:ln w="11430">
                <a:solidFill>
                  <a:schemeClr val="accent6">
                    <a:lumMod val="75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0" name="Bouton d'action : Accueil 9">
            <a:hlinkClick r:id="" action="ppaction://noaction" highlightClick="1"/>
          </p:cNvPr>
          <p:cNvSpPr/>
          <p:nvPr/>
        </p:nvSpPr>
        <p:spPr>
          <a:xfrm>
            <a:off x="5076056" y="305272"/>
            <a:ext cx="288032" cy="360040"/>
          </a:xfrm>
          <a:prstGeom prst="actionButtonHome">
            <a:avLst/>
          </a:prstGeom>
          <a:noFill/>
          <a:effectLst>
            <a:reflection blurRad="6350" stA="52000" endA="300" endPos="35000" dir="5400000" sy="-100000" algn="bl" rotWithShape="0"/>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1" name="Rectangle 10"/>
          <p:cNvSpPr/>
          <p:nvPr/>
        </p:nvSpPr>
        <p:spPr>
          <a:xfrm>
            <a:off x="4932040" y="116632"/>
            <a:ext cx="4004879" cy="707886"/>
          </a:xfrm>
          <a:prstGeom prst="rect">
            <a:avLst/>
          </a:prstGeom>
          <a:noFill/>
        </p:spPr>
        <p:txBody>
          <a:bodyPr wrap="square" lIns="91440" tIns="45720" rIns="91440" bIns="45720">
            <a:spAutoFit/>
          </a:bodyPr>
          <a:lstStyle/>
          <a:p>
            <a:pPr algn="ctr"/>
            <a:r>
              <a:rPr lang="fr-FR"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Au sommaire</a:t>
            </a:r>
            <a:endParaRPr lang="fr-FR"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cxnSp>
        <p:nvCxnSpPr>
          <p:cNvPr id="12" name="Connecteur droit 11"/>
          <p:cNvCxnSpPr/>
          <p:nvPr/>
        </p:nvCxnSpPr>
        <p:spPr>
          <a:xfrm>
            <a:off x="0" y="836712"/>
            <a:ext cx="8460432" cy="0"/>
          </a:xfrm>
          <a:prstGeom prst="line">
            <a:avLst/>
          </a:prstGeom>
          <a:ln w="44450">
            <a:gradFill flip="none" rotWithShape="1">
              <a:gsLst>
                <a:gs pos="0">
                  <a:schemeClr val="accent1">
                    <a:tint val="66000"/>
                    <a:satMod val="160000"/>
                  </a:schemeClr>
                </a:gs>
                <a:gs pos="50000">
                  <a:schemeClr val="accent1">
                    <a:tint val="44500"/>
                    <a:satMod val="160000"/>
                    <a:alpha val="20000"/>
                  </a:schemeClr>
                </a:gs>
                <a:gs pos="49000">
                  <a:schemeClr val="bg1">
                    <a:lumMod val="95000"/>
                    <a:alpha val="56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13" name="Rectangle 12">
            <a:hlinkClick r:id="rId9" action="ppaction://hlinksldjump"/>
          </p:cNvPr>
          <p:cNvSpPr/>
          <p:nvPr/>
        </p:nvSpPr>
        <p:spPr>
          <a:xfrm>
            <a:off x="251520" y="3111351"/>
            <a:ext cx="10041490" cy="461665"/>
          </a:xfrm>
          <a:prstGeom prst="rect">
            <a:avLst/>
          </a:prstGeom>
        </p:spPr>
        <p:txBody>
          <a:bodyPr wrap="square">
            <a:spAutoFit/>
          </a:bodyPr>
          <a:lstStyle/>
          <a:p>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L’organisation de la justice en France (civile, pénale et administrative)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32023" cy="2554545"/>
          </a:xfrm>
          <a:prstGeom prst="rect">
            <a:avLst/>
          </a:prstGeom>
          <a:noFill/>
        </p:spPr>
        <p:txBody>
          <a:bodyPr wrap="square" lIns="91440" tIns="45720" rIns="91440" bIns="45720">
            <a:spAutoFit/>
          </a:bodyPr>
          <a:lstStyle/>
          <a:p>
            <a:pPr algn="ct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a:t>
            </a:r>
            <a:b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DU DROIT</a:t>
            </a:r>
            <a:endParaRPr lang="fr-FR"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31" y="980728"/>
            <a:ext cx="9159531" cy="3847207"/>
          </a:xfrm>
          <a:prstGeom prst="rect">
            <a:avLst/>
          </a:prstGeom>
          <a:noFill/>
        </p:spPr>
        <p:txBody>
          <a:bodyPr wrap="square" lIns="91440" tIns="45720" rIns="91440" bIns="45720">
            <a:spAutoFit/>
          </a:bodyPr>
          <a:lstStyle/>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hiérarchie des normes </a:t>
            </a:r>
          </a:p>
          <a:p>
            <a:pPr algn="ctr" fontAlgn="base"/>
            <a:r>
              <a:rPr lang="fr-FR"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dans  le système juridique français : </a:t>
            </a:r>
          </a:p>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I</a:t>
            </a:r>
            <a:r>
              <a:rPr lang="fr-FR" sz="4800" b="1" dirty="0" smtClean="0">
                <a:ln w="1905"/>
                <a:solidFill>
                  <a:srgbClr val="FF0000"/>
                </a:solidFill>
                <a:effectLst>
                  <a:innerShdw blurRad="69850" dist="43180" dir="5400000">
                    <a:srgbClr val="000000">
                      <a:alpha val="65000"/>
                    </a:srgbClr>
                  </a:innerShdw>
                </a:effectLst>
              </a:rPr>
              <a:t>nternational &amp; Constitutionnel </a:t>
            </a:r>
          </a:p>
          <a:p>
            <a:pPr algn="ctr" fontAlgn="base"/>
            <a:r>
              <a:rPr lang="fr-FR" sz="4800" b="1" dirty="0" smtClean="0">
                <a:ln w="1905"/>
                <a:solidFill>
                  <a:srgbClr val="FF0000"/>
                </a:solidFill>
                <a:effectLst>
                  <a:innerShdw blurRad="69850" dist="43180" dir="5400000">
                    <a:srgbClr val="000000">
                      <a:alpha val="65000"/>
                    </a:srgbClr>
                  </a:innerShdw>
                </a:effectLst>
              </a:rPr>
              <a:t>- Législatif </a:t>
            </a:r>
          </a:p>
          <a:p>
            <a:pPr algn="ctr" fontAlgn="base"/>
            <a:r>
              <a:rPr lang="fr-FR" sz="4800" b="1" dirty="0" smtClean="0">
                <a:ln w="1905"/>
                <a:solidFill>
                  <a:srgbClr val="FF0000"/>
                </a:solidFill>
                <a:effectLst>
                  <a:innerShdw blurRad="69850" dist="43180" dir="5400000">
                    <a:srgbClr val="000000">
                      <a:alpha val="65000"/>
                    </a:srgbClr>
                  </a:innerShdw>
                </a:effectLst>
              </a:rPr>
              <a:t>- Réglementaire</a:t>
            </a:r>
            <a:endParaRPr lang="fr-FR" sz="4800" b="1" dirty="0">
              <a:ln w="1905"/>
              <a:solidFill>
                <a:srgbClr val="FF000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73683" y="476672"/>
            <a:ext cx="2782492" cy="892552"/>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smtClean="0">
                <a:ln w="11430">
                  <a:solidFill>
                    <a:srgbClr val="002060"/>
                  </a:solidFill>
                </a:ln>
                <a:gradFill flip="none" rotWithShape="1">
                  <a:gsLst>
                    <a:gs pos="0">
                      <a:schemeClr val="accent1">
                        <a:lumMod val="50000"/>
                      </a:schemeClr>
                    </a:gs>
                    <a:gs pos="75000">
                      <a:schemeClr val="bg1"/>
                    </a:gs>
                    <a:gs pos="100000">
                      <a:srgbClr val="FF0000"/>
                    </a:gs>
                  </a:gsLst>
                  <a:lin ang="0" scaled="1"/>
                  <a:tileRect/>
                </a:gradFill>
                <a:effectLst>
                  <a:outerShdw blurRad="50800" dist="39000" dir="5460000" algn="tl">
                    <a:srgbClr val="000000">
                      <a:alpha val="38000"/>
                    </a:srgbClr>
                  </a:outerShdw>
                </a:effectLst>
              </a:rPr>
              <a:t>CONSTITUTION</a:t>
            </a:r>
          </a:p>
          <a:p>
            <a:pPr algn="ctr"/>
            <a:r>
              <a:rPr lang="fr-FR" sz="2000" b="1" dirty="0" smtClean="0">
                <a:ln w="11430">
                  <a:solidFill>
                    <a:srgbClr val="002060"/>
                  </a:solidFill>
                </a:ln>
                <a:gradFill flip="none" rotWithShape="1">
                  <a:gsLst>
                    <a:gs pos="0">
                      <a:schemeClr val="accent1">
                        <a:lumMod val="50000"/>
                      </a:schemeClr>
                    </a:gs>
                    <a:gs pos="75000">
                      <a:schemeClr val="bg1"/>
                    </a:gs>
                    <a:gs pos="100000">
                      <a:srgbClr val="FF0000"/>
                    </a:gs>
                  </a:gsLst>
                  <a:lin ang="0" scaled="1"/>
                  <a:tileRect/>
                </a:gradFill>
                <a:effectLst>
                  <a:outerShdw blurRad="50800" dist="39000" dir="5460000" algn="tl">
                    <a:srgbClr val="000000">
                      <a:alpha val="38000"/>
                    </a:srgbClr>
                  </a:outerShdw>
                </a:effectLst>
              </a:rPr>
              <a:t>1958</a:t>
            </a:r>
            <a:endParaRPr lang="fr-FR" sz="4000" b="1" cap="none" spc="0" dirty="0">
              <a:ln w="11430">
                <a:solidFill>
                  <a:srgbClr val="002060"/>
                </a:solidFill>
              </a:ln>
              <a:gradFill flip="none" rotWithShape="1">
                <a:gsLst>
                  <a:gs pos="0">
                    <a:schemeClr val="accent1">
                      <a:lumMod val="50000"/>
                    </a:schemeClr>
                  </a:gs>
                  <a:gs pos="75000">
                    <a:schemeClr val="bg1"/>
                  </a:gs>
                  <a:gs pos="100000">
                    <a:srgbClr val="FF0000"/>
                  </a:gs>
                </a:gsLst>
                <a:lin ang="0" scaled="1"/>
                <a:tileRect/>
              </a:gradFill>
              <a:effectLst>
                <a:outerShdw blurRad="50800" dist="39000" dir="5460000" algn="tl">
                  <a:srgbClr val="000000">
                    <a:alpha val="38000"/>
                  </a:srgbClr>
                </a:outerShdw>
              </a:effectLst>
            </a:endParaRPr>
          </a:p>
        </p:txBody>
      </p:sp>
      <p:grpSp>
        <p:nvGrpSpPr>
          <p:cNvPr id="12" name="Groupe 11"/>
          <p:cNvGrpSpPr/>
          <p:nvPr/>
        </p:nvGrpSpPr>
        <p:grpSpPr>
          <a:xfrm>
            <a:off x="35496" y="188640"/>
            <a:ext cx="9108504" cy="1664617"/>
            <a:chOff x="35496" y="188640"/>
            <a:chExt cx="9108504" cy="1664617"/>
          </a:xfrm>
        </p:grpSpPr>
        <p:sp>
          <p:nvSpPr>
            <p:cNvPr id="2" name="Rectangle 1"/>
            <p:cNvSpPr/>
            <p:nvPr/>
          </p:nvSpPr>
          <p:spPr>
            <a:xfrm>
              <a:off x="35496" y="188640"/>
              <a:ext cx="2808312"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Droit européen</a:t>
              </a:r>
            </a:p>
            <a:p>
              <a:pPr algn="ctr"/>
              <a:r>
                <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ngsana New" pitchFamily="18" charset="-34"/>
                  <a:cs typeface="Angsana New" pitchFamily="18" charset="-34"/>
                </a:rPr>
                <a:t>(directive, règlement, les décisions des tribunaux)</a:t>
              </a:r>
              <a:endParaRPr lang="fr-FR" sz="2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ngsana New" pitchFamily="18" charset="-34"/>
                <a:cs typeface="Angsana New" pitchFamily="18" charset="-34"/>
              </a:endParaRPr>
            </a:p>
          </p:txBody>
        </p:sp>
        <p:sp>
          <p:nvSpPr>
            <p:cNvPr id="5" name="Rectangle 4"/>
            <p:cNvSpPr/>
            <p:nvPr/>
          </p:nvSpPr>
          <p:spPr>
            <a:xfrm>
              <a:off x="6300192" y="188640"/>
              <a:ext cx="2843808" cy="101566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Normes internationales</a:t>
              </a:r>
            </a:p>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ngsana New" pitchFamily="18" charset="-34"/>
                  <a:cs typeface="Angsana New" pitchFamily="18" charset="-34"/>
                </a:rPr>
                <a:t>(traités)</a:t>
              </a:r>
              <a:endParaRPr lang="fr-FR" sz="2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ngsana New" pitchFamily="18" charset="-34"/>
                <a:cs typeface="Angsana New" pitchFamily="18" charset="-34"/>
              </a:endParaRPr>
            </a:p>
          </p:txBody>
        </p:sp>
        <p:sp>
          <p:nvSpPr>
            <p:cNvPr id="8" name="Flèche en arc 7"/>
            <p:cNvSpPr/>
            <p:nvPr/>
          </p:nvSpPr>
          <p:spPr>
            <a:xfrm rot="2815205">
              <a:off x="1893765" y="124991"/>
              <a:ext cx="1612056" cy="1844476"/>
            </a:xfrm>
            <a:prstGeom prst="circularArrow">
              <a:avLst>
                <a:gd name="adj1" fmla="val 3703"/>
                <a:gd name="adj2" fmla="val 1142319"/>
                <a:gd name="adj3" fmla="val 15988866"/>
                <a:gd name="adj4" fmla="val 12801486"/>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en arc 9"/>
            <p:cNvSpPr/>
            <p:nvPr/>
          </p:nvSpPr>
          <p:spPr>
            <a:xfrm rot="18784795" flipH="1">
              <a:off x="6070228" y="124991"/>
              <a:ext cx="1612056" cy="1844476"/>
            </a:xfrm>
            <a:prstGeom prst="circularArrow">
              <a:avLst>
                <a:gd name="adj1" fmla="val 3703"/>
                <a:gd name="adj2" fmla="val 1142319"/>
                <a:gd name="adj3" fmla="val 15988866"/>
                <a:gd name="adj4" fmla="val 12801486"/>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 useBgFill="1">
        <p:nvSpPr>
          <p:cNvPr id="11" name="ZoneTexte 10"/>
          <p:cNvSpPr txBox="1"/>
          <p:nvPr/>
        </p:nvSpPr>
        <p:spPr>
          <a:xfrm>
            <a:off x="0" y="5656084"/>
            <a:ext cx="9144000" cy="1200329"/>
          </a:xfrm>
          <a:prstGeom prst="rect">
            <a:avLst/>
          </a:prstGeom>
        </p:spPr>
        <p:txBody>
          <a:bodyPr wrap="square" rtlCol="0">
            <a:spAutoFit/>
          </a:bodyPr>
          <a:lstStyle/>
          <a:p>
            <a:r>
              <a:rPr lang="fr-FR" dirty="0" smtClean="0"/>
              <a:t>La Constitution est généralement considérée comme la </a:t>
            </a:r>
            <a:r>
              <a:rPr lang="fr-FR" b="1" dirty="0" smtClean="0"/>
              <a:t>source de droit</a:t>
            </a:r>
            <a:r>
              <a:rPr lang="fr-FR" dirty="0" smtClean="0"/>
              <a:t>, la </a:t>
            </a:r>
            <a:r>
              <a:rPr lang="fr-FR" b="1" dirty="0" smtClean="0"/>
              <a:t>norme, la plus élevée</a:t>
            </a:r>
            <a:r>
              <a:rPr lang="fr-FR" dirty="0" smtClean="0"/>
              <a:t>. </a:t>
            </a:r>
            <a:br>
              <a:rPr lang="fr-FR" dirty="0" smtClean="0"/>
            </a:br>
            <a:r>
              <a:rPr lang="fr-FR" dirty="0" smtClean="0"/>
              <a:t>C’est l’ensemble de textes juridiques qui définit les différentes institutions composant l'État et qui organise leurs relations. </a:t>
            </a:r>
            <a:endParaRPr lang="fr-FR" dirty="0"/>
          </a:p>
        </p:txBody>
      </p:sp>
      <p:sp useBgFill="1">
        <p:nvSpPr>
          <p:cNvPr id="13" name="ZoneTexte 12"/>
          <p:cNvSpPr txBox="1"/>
          <p:nvPr/>
        </p:nvSpPr>
        <p:spPr>
          <a:xfrm>
            <a:off x="35496" y="5933083"/>
            <a:ext cx="9108504" cy="923330"/>
          </a:xfrm>
          <a:prstGeom prst="rect">
            <a:avLst/>
          </a:prstGeom>
        </p:spPr>
        <p:txBody>
          <a:bodyPr wrap="square" rtlCol="0">
            <a:spAutoFit/>
          </a:bodyPr>
          <a:lstStyle/>
          <a:p>
            <a:r>
              <a:rPr lang="fr-FR" dirty="0" smtClean="0"/>
              <a:t>Malgré la suprématie de la Constitution, les traités européens ou internationaux sont de rang supérieur, cependant, pour qu’ils soient appliqués, il est nécessaire d’apporter une modification constitutionnelle. </a:t>
            </a:r>
            <a:endParaRPr lang="fr-FR" dirty="0"/>
          </a:p>
        </p:txBody>
      </p:sp>
      <p:grpSp>
        <p:nvGrpSpPr>
          <p:cNvPr id="29" name="Groupe 28"/>
          <p:cNvGrpSpPr/>
          <p:nvPr/>
        </p:nvGrpSpPr>
        <p:grpSpPr>
          <a:xfrm>
            <a:off x="2124075" y="1412776"/>
            <a:ext cx="5631477" cy="872807"/>
            <a:chOff x="2124075" y="1412776"/>
            <a:chExt cx="5631477" cy="872807"/>
          </a:xfrm>
        </p:grpSpPr>
        <p:sp>
          <p:nvSpPr>
            <p:cNvPr id="14" name="Rectangle 13"/>
            <p:cNvSpPr/>
            <p:nvPr/>
          </p:nvSpPr>
          <p:spPr>
            <a:xfrm>
              <a:off x="2124075" y="1700808"/>
              <a:ext cx="5631477"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Les lois organiques et ordinaires</a:t>
              </a:r>
              <a:endParaRPr lang="fr-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8" name="Flèche vers le bas 27"/>
            <p:cNvSpPr/>
            <p:nvPr/>
          </p:nvSpPr>
          <p:spPr>
            <a:xfrm>
              <a:off x="4572000" y="1412776"/>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1" name="Rectangle 30"/>
          <p:cNvSpPr/>
          <p:nvPr/>
        </p:nvSpPr>
        <p:spPr>
          <a:xfrm>
            <a:off x="3131840" y="2132856"/>
            <a:ext cx="3026599"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Les ordonnances</a:t>
            </a:r>
            <a:endParaRPr lang="fr-FR"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4" name="Groupe 23"/>
          <p:cNvGrpSpPr/>
          <p:nvPr/>
        </p:nvGrpSpPr>
        <p:grpSpPr>
          <a:xfrm>
            <a:off x="3275856" y="2708920"/>
            <a:ext cx="2808312" cy="936104"/>
            <a:chOff x="3275856" y="2708920"/>
            <a:chExt cx="2808312" cy="936104"/>
          </a:xfrm>
        </p:grpSpPr>
        <p:sp>
          <p:nvSpPr>
            <p:cNvPr id="17" name="Rectangle 16"/>
            <p:cNvSpPr/>
            <p:nvPr/>
          </p:nvSpPr>
          <p:spPr>
            <a:xfrm>
              <a:off x="3275856" y="3060249"/>
              <a:ext cx="2808312" cy="58477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contourClr>
                  <a:schemeClr val="accent3">
                    <a:tint val="100000"/>
                    <a:shade val="100000"/>
                    <a:satMod val="100000"/>
                    <a:hueMod val="100000"/>
                  </a:schemeClr>
                </a:contourClr>
              </a:sp3d>
            </a:bodyPr>
            <a:lstStyle/>
            <a:p>
              <a:pPr algn="ctr"/>
              <a:r>
                <a:rPr lang="fr-FR" sz="3200" b="1" dirty="0" smtClean="0">
                  <a:ln w="19050">
                    <a:solidFill>
                      <a:schemeClr val="accent3">
                        <a:lumMod val="75000"/>
                      </a:schemeClr>
                    </a:solidFill>
                    <a:prstDash val="solid"/>
                  </a:ln>
                  <a:solidFill>
                    <a:srgbClr val="9EBD5F"/>
                  </a:solidFill>
                  <a:effectLst>
                    <a:outerShdw blurRad="50000" dist="50800" dir="7500000" algn="tl">
                      <a:srgbClr val="000000">
                        <a:shade val="5000"/>
                        <a:alpha val="35000"/>
                      </a:srgbClr>
                    </a:outerShdw>
                  </a:effectLst>
                </a:rPr>
                <a:t>Les décrets</a:t>
              </a:r>
              <a:endParaRPr lang="fr-FR" sz="5400" b="1" cap="none" spc="0" dirty="0">
                <a:ln w="19050">
                  <a:solidFill>
                    <a:schemeClr val="accent3">
                      <a:lumMod val="75000"/>
                    </a:schemeClr>
                  </a:solidFill>
                  <a:prstDash val="solid"/>
                </a:ln>
                <a:solidFill>
                  <a:srgbClr val="9EBD5F"/>
                </a:solidFill>
                <a:effectLst/>
              </a:endParaRPr>
            </a:p>
          </p:txBody>
        </p:sp>
        <p:sp>
          <p:nvSpPr>
            <p:cNvPr id="20" name="Flèche vers le bas 19"/>
            <p:cNvSpPr/>
            <p:nvPr/>
          </p:nvSpPr>
          <p:spPr>
            <a:xfrm>
              <a:off x="4572000" y="2708920"/>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2" name="Groupe 31"/>
          <p:cNvGrpSpPr/>
          <p:nvPr/>
        </p:nvGrpSpPr>
        <p:grpSpPr>
          <a:xfrm>
            <a:off x="353543" y="3645024"/>
            <a:ext cx="8867877" cy="1183486"/>
            <a:chOff x="353543" y="3645024"/>
            <a:chExt cx="8867877" cy="1183486"/>
          </a:xfrm>
        </p:grpSpPr>
        <p:sp>
          <p:nvSpPr>
            <p:cNvPr id="23" name="Flèche vers le bas 22"/>
            <p:cNvSpPr/>
            <p:nvPr/>
          </p:nvSpPr>
          <p:spPr>
            <a:xfrm>
              <a:off x="4572000" y="3645024"/>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353543" y="3935958"/>
              <a:ext cx="8867877" cy="892552"/>
            </a:xfrm>
            <a:prstGeom prst="rect">
              <a:avLst/>
            </a:prstGeom>
            <a:noFill/>
          </p:spPr>
          <p:txBody>
            <a:bodyPr wrap="none" lIns="91440" tIns="45720" rIns="91440" bIns="45720">
              <a:spAutoFit/>
            </a:bodyPr>
            <a:lstStyle/>
            <a:p>
              <a:pPr algn="ctr"/>
              <a:r>
                <a:rPr lang="fr-FR" sz="3200" b="1" dirty="0" smtClean="0">
                  <a:ln w="11430">
                    <a:solidFill>
                      <a:schemeClr val="accent6">
                        <a:lumMod val="75000"/>
                      </a:schemeClr>
                    </a:solidFill>
                  </a:ln>
                  <a:solidFill>
                    <a:schemeClr val="accent6"/>
                  </a:solidFill>
                  <a:effectLst>
                    <a:outerShdw blurRad="50800" dist="39000" dir="5460000" algn="tl">
                      <a:srgbClr val="000000">
                        <a:alpha val="38000"/>
                      </a:srgbClr>
                    </a:outerShdw>
                  </a:effectLst>
                </a:rPr>
                <a:t>Les arrêtés</a:t>
              </a:r>
            </a:p>
            <a:p>
              <a:pPr algn="ctr"/>
              <a:r>
                <a:rPr lang="fr-FR" sz="2000" b="1" dirty="0" smtClean="0">
                  <a:ln w="11430">
                    <a:solidFill>
                      <a:schemeClr val="accent6">
                        <a:lumMod val="75000"/>
                      </a:schemeClr>
                    </a:solidFill>
                  </a:ln>
                  <a:solidFill>
                    <a:schemeClr val="accent6"/>
                  </a:solidFill>
                  <a:effectLst>
                    <a:outerShdw blurRad="50800" dist="39000" dir="5460000" algn="tl">
                      <a:srgbClr val="000000">
                        <a:alpha val="38000"/>
                      </a:srgbClr>
                    </a:outerShdw>
                  </a:effectLst>
                </a:rPr>
                <a:t>Ministériel ou Interministériel, Préfectoral, Régional, Départemental ou municipal</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childTnLst>
              </p:cTn>
              <p:nextCondLst>
                <p:cond evt="onClick" delay="0">
                  <p:tgtEl>
                    <p:spTgt spid="3"/>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1"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childTnLst>
              </p:cTn>
              <p:nextCondLst>
                <p:cond evt="onClick" delay="0">
                  <p:tgtEl>
                    <p:spTgt spid="12"/>
                  </p:tgtEl>
                </p:cond>
              </p:nextCondLst>
            </p:seq>
          </p:childTnLst>
        </p:cTn>
      </p:par>
    </p:tnLst>
    <p:bldLst>
      <p:bldP spid="11" grpId="0" animBg="1"/>
      <p:bldP spid="13" grpId="1" animBg="1"/>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2564904"/>
            <a:ext cx="9144000" cy="1785104"/>
          </a:xfrm>
          <a:prstGeom prst="rect">
            <a:avLst/>
          </a:prstGeom>
          <a:noFill/>
        </p:spPr>
        <p:txBody>
          <a:bodyPr wrap="square" rtlCol="0">
            <a:spAutoFit/>
          </a:bodyPr>
          <a:lstStyle/>
          <a:p>
            <a:r>
              <a:rPr lang="fr-FR" dirty="0" smtClean="0"/>
              <a:t>- </a:t>
            </a:r>
            <a:r>
              <a:rPr lang="fr-FR" sz="2000" b="1" dirty="0" smtClean="0">
                <a:solidFill>
                  <a:srgbClr val="FF0000"/>
                </a:solidFill>
              </a:rPr>
              <a:t>Un arrêté</a:t>
            </a:r>
            <a:r>
              <a:rPr lang="fr-FR" dirty="0" smtClean="0"/>
              <a:t> est un </a:t>
            </a:r>
            <a:r>
              <a:rPr lang="fr-FR" u="sng" dirty="0" smtClean="0"/>
              <a:t>acte administratif</a:t>
            </a:r>
            <a:r>
              <a:rPr lang="fr-FR" dirty="0" smtClean="0"/>
              <a:t>, à portée générale ou individuelle, émanant d’une autorité ministérielle (arrêté ministériel ou interministériel) ou d'une autre autorité administrative (arrêté préfectoral, municipal).</a:t>
            </a:r>
            <a:br>
              <a:rPr lang="fr-FR" dirty="0" smtClean="0"/>
            </a:br>
            <a:r>
              <a:rPr lang="fr-FR" dirty="0" smtClean="0"/>
              <a:t>Signé par un membre du pouvoir exécutif dans le cadre de ses compétences légales, l'arrêté est une décision écrite exécutoire, prise en application d'une loi, d'un décret ou une ordonnance afin d'en fixer les détails d'exécution</a:t>
            </a:r>
          </a:p>
        </p:txBody>
      </p:sp>
      <p:sp>
        <p:nvSpPr>
          <p:cNvPr id="3" name="Rectangle 2"/>
          <p:cNvSpPr/>
          <p:nvPr/>
        </p:nvSpPr>
        <p:spPr>
          <a:xfrm>
            <a:off x="107504" y="4581128"/>
            <a:ext cx="9036496" cy="2031325"/>
          </a:xfrm>
          <a:prstGeom prst="rect">
            <a:avLst/>
          </a:prstGeom>
        </p:spPr>
        <p:txBody>
          <a:bodyPr wrap="square">
            <a:spAutoFit/>
          </a:bodyPr>
          <a:lstStyle/>
          <a:p>
            <a:r>
              <a:rPr lang="fr-FR" b="1" u="sng" dirty="0" smtClean="0">
                <a:solidFill>
                  <a:srgbClr val="FF0000"/>
                </a:solidFill>
              </a:rPr>
              <a:t>On distingue trois catégories de décrets </a:t>
            </a:r>
            <a:r>
              <a:rPr lang="fr-FR" dirty="0" smtClean="0"/>
              <a:t>:</a:t>
            </a:r>
            <a:br>
              <a:rPr lang="fr-FR" dirty="0" smtClean="0"/>
            </a:br>
            <a:r>
              <a:rPr lang="fr-FR" dirty="0" smtClean="0"/>
              <a:t> Les </a:t>
            </a:r>
            <a:r>
              <a:rPr lang="fr-FR" b="1" dirty="0" smtClean="0"/>
              <a:t>décrets en Conseil d'Etat </a:t>
            </a:r>
            <a:r>
              <a:rPr lang="fr-FR" dirty="0" smtClean="0"/>
              <a:t>et les </a:t>
            </a:r>
            <a:r>
              <a:rPr lang="fr-FR" b="1" dirty="0" smtClean="0"/>
              <a:t>décrets en conseil des ministres </a:t>
            </a:r>
            <a:r>
              <a:rPr lang="fr-FR" dirty="0" smtClean="0"/>
              <a:t>peuvent avoir une </a:t>
            </a:r>
            <a:br>
              <a:rPr lang="fr-FR" dirty="0" smtClean="0"/>
            </a:br>
            <a:r>
              <a:rPr lang="fr-FR" dirty="0" smtClean="0"/>
              <a:t>portée variable. Ils peuvent être réglementaires, lorsqu’ils posent une règle générale, et s’appliquent ainsi à un nombre indéterminé de personnes, ou</a:t>
            </a:r>
            <a:r>
              <a:rPr lang="fr-FR" b="1" dirty="0" smtClean="0"/>
              <a:t> </a:t>
            </a:r>
            <a:r>
              <a:rPr lang="fr-FR" dirty="0" smtClean="0"/>
              <a:t>individuels (ex : décret de nomination d’un haut fonctionnaire).</a:t>
            </a:r>
          </a:p>
          <a:p>
            <a:r>
              <a:rPr lang="fr-FR" dirty="0" smtClean="0"/>
              <a:t>Les décrets simples constituent, la plupart du temps, une mesure d'application d'une loi ou d'une ordonnance.</a:t>
            </a:r>
            <a:endParaRPr lang="fr-FR" dirty="0"/>
          </a:p>
        </p:txBody>
      </p:sp>
      <p:sp>
        <p:nvSpPr>
          <p:cNvPr id="4" name="Rectangle 3"/>
          <p:cNvSpPr/>
          <p:nvPr/>
        </p:nvSpPr>
        <p:spPr>
          <a:xfrm>
            <a:off x="179512" y="980728"/>
            <a:ext cx="9144000" cy="1015663"/>
          </a:xfrm>
          <a:prstGeom prst="rect">
            <a:avLst/>
          </a:prstGeom>
        </p:spPr>
        <p:txBody>
          <a:bodyPr wrap="square">
            <a:spAutoFit/>
          </a:bodyPr>
          <a:lstStyle/>
          <a:p>
            <a:r>
              <a:rPr lang="fr-FR" dirty="0" smtClean="0"/>
              <a:t>Dans le bloc législatif, on peut aussi trouver :</a:t>
            </a:r>
          </a:p>
          <a:p>
            <a:r>
              <a:rPr lang="fr-FR" dirty="0" smtClean="0"/>
              <a:t> - </a:t>
            </a:r>
            <a:r>
              <a:rPr lang="fr-FR" sz="2400" dirty="0" smtClean="0">
                <a:solidFill>
                  <a:srgbClr val="FF0000"/>
                </a:solidFill>
              </a:rPr>
              <a:t>les ordonnances </a:t>
            </a:r>
            <a:r>
              <a:rPr lang="fr-FR" dirty="0" smtClean="0"/>
              <a:t>permettent au gouvernement de prendre des mesures qui sont d’habitude du ressort du domaine législatif, mais leur application est limitée dans le temps.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31" y="980728"/>
            <a:ext cx="9159531" cy="4031873"/>
          </a:xfrm>
          <a:prstGeom prst="rect">
            <a:avLst/>
          </a:prstGeom>
          <a:noFill/>
        </p:spPr>
        <p:txBody>
          <a:bodyPr wrap="square" lIns="91440" tIns="45720" rIns="91440" bIns="45720">
            <a:spAutoFit/>
          </a:bodyPr>
          <a:lstStyle/>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hiérarchie des normes </a:t>
            </a:r>
          </a:p>
          <a:p>
            <a:pPr algn="ctr" fontAlgn="base"/>
            <a:r>
              <a:rPr lang="fr-FR"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dans  le système juridique français : </a:t>
            </a:r>
          </a:p>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Les sources indirectes</a:t>
            </a:r>
          </a:p>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&amp;</a:t>
            </a:r>
          </a:p>
          <a:p>
            <a:pPr algn="ctr" fontAlgn="base"/>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spécifiques</a:t>
            </a:r>
            <a:endParaRPr lang="fr-FR"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512" y="116632"/>
            <a:ext cx="4794839" cy="707886"/>
          </a:xfrm>
          <a:prstGeom prst="rect">
            <a:avLst/>
          </a:prstGeom>
        </p:spPr>
        <p:txBody>
          <a:bodyPr wrap="none">
            <a:spAutoFit/>
          </a:bodyPr>
          <a:lstStyle/>
          <a:p>
            <a:r>
              <a:rPr lang="fr-FR"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sources</a:t>
            </a:r>
            <a:r>
              <a:rPr lang="fr-FR"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indirectes</a:t>
            </a:r>
            <a:endParaRPr lang="fr-FR" sz="4000" dirty="0"/>
          </a:p>
        </p:txBody>
      </p:sp>
      <p:sp>
        <p:nvSpPr>
          <p:cNvPr id="7" name="Rectangle 6"/>
          <p:cNvSpPr/>
          <p:nvPr/>
        </p:nvSpPr>
        <p:spPr>
          <a:xfrm>
            <a:off x="179512" y="1052736"/>
            <a:ext cx="8784976" cy="646331"/>
          </a:xfrm>
          <a:prstGeom prst="rect">
            <a:avLst/>
          </a:prstGeom>
        </p:spPr>
        <p:txBody>
          <a:bodyPr wrap="square">
            <a:spAutoFit/>
          </a:bodyPr>
          <a:lstStyle/>
          <a:p>
            <a:r>
              <a:rPr lang="fr-FR" dirty="0" smtClean="0"/>
              <a:t>Elles n’ont pas de force obligatoire directe. Elles interviennent en application de textes existants ou inspirent de nouveaux textes.</a:t>
            </a:r>
            <a:endParaRPr lang="fr-FR" dirty="0"/>
          </a:p>
        </p:txBody>
      </p:sp>
      <p:sp>
        <p:nvSpPr>
          <p:cNvPr id="8" name="Rectangle 7"/>
          <p:cNvSpPr/>
          <p:nvPr/>
        </p:nvSpPr>
        <p:spPr>
          <a:xfrm>
            <a:off x="179512" y="1844824"/>
            <a:ext cx="8712968" cy="2339102"/>
          </a:xfrm>
          <a:prstGeom prst="rect">
            <a:avLst/>
          </a:prstGeom>
        </p:spPr>
        <p:txBody>
          <a:bodyPr wrap="square">
            <a:spAutoFit/>
          </a:bodyPr>
          <a:lstStyle/>
          <a:p>
            <a:pPr>
              <a:buFont typeface="Arial" pitchFamily="34" charset="0"/>
              <a:buChar char="•"/>
            </a:pPr>
            <a:r>
              <a:rPr lang="fr-FR" sz="2800" b="1" dirty="0" smtClean="0"/>
              <a:t> La jurisprudence</a:t>
            </a:r>
          </a:p>
          <a:p>
            <a:r>
              <a:rPr lang="fr-FR" dirty="0" smtClean="0"/>
              <a:t>Les textes juridiques (lois, décrets…) ne peuvent pas prévoir tous les cas se présentant dans les litiges. Les juges sont amenés à interpréter les textes. </a:t>
            </a:r>
          </a:p>
          <a:p>
            <a:pPr>
              <a:spcAft>
                <a:spcPts val="600"/>
              </a:spcAft>
            </a:pPr>
            <a:r>
              <a:rPr lang="fr-FR" dirty="0" smtClean="0"/>
              <a:t>La décision (généralement prise par la cour de cassation, ou d’appel) fera…</a:t>
            </a:r>
          </a:p>
          <a:p>
            <a:pPr>
              <a:spcAft>
                <a:spcPts val="600"/>
              </a:spcAft>
            </a:pPr>
            <a:r>
              <a:rPr lang="fr-FR" b="1" dirty="0" smtClean="0"/>
              <a:t>JURISPRUDENCE.</a:t>
            </a:r>
          </a:p>
          <a:p>
            <a:pPr>
              <a:spcAft>
                <a:spcPts val="600"/>
              </a:spcAft>
            </a:pPr>
            <a:r>
              <a:rPr lang="fr-FR" dirty="0" smtClean="0"/>
              <a:t>Par conséquent, les juges, pour des affaires similaires, pourront utiliser l’arrêt jurisprudentiel pour motiver sa décision.</a:t>
            </a:r>
            <a:endParaRPr lang="fr-FR" dirty="0"/>
          </a:p>
        </p:txBody>
      </p:sp>
      <p:sp>
        <p:nvSpPr>
          <p:cNvPr id="9" name="Rectangle 8"/>
          <p:cNvSpPr/>
          <p:nvPr/>
        </p:nvSpPr>
        <p:spPr>
          <a:xfrm>
            <a:off x="179512" y="4509120"/>
            <a:ext cx="8605464" cy="1908215"/>
          </a:xfrm>
          <a:prstGeom prst="rect">
            <a:avLst/>
          </a:prstGeom>
        </p:spPr>
        <p:txBody>
          <a:bodyPr wrap="square">
            <a:spAutoFit/>
          </a:bodyPr>
          <a:lstStyle/>
          <a:p>
            <a:pPr>
              <a:buFont typeface="Arial" pitchFamily="34" charset="0"/>
              <a:buChar char="•"/>
            </a:pPr>
            <a:r>
              <a:rPr lang="fr-FR" sz="2800" b="1" dirty="0" smtClean="0"/>
              <a:t> La doctrine</a:t>
            </a:r>
          </a:p>
          <a:p>
            <a:r>
              <a:rPr lang="fr-FR" dirty="0" smtClean="0"/>
              <a:t>Les textes juridiques étant souvent étudiés, interprétés, commentés par des magistrats, professeurs de droit, philosophes, hommes politiques… ils peuvent influencer les décisions des juges ou servir de base à l’élaboration de textes de lois par le Parlement.</a:t>
            </a:r>
          </a:p>
          <a:p>
            <a:r>
              <a:rPr lang="fr-FR" dirty="0" smtClean="0"/>
              <a:t>L'ensemble de ces </a:t>
            </a:r>
            <a:r>
              <a:rPr lang="fr-FR" b="1" dirty="0" smtClean="0"/>
              <a:t>conceptions théoriques s’appelle :</a:t>
            </a:r>
          </a:p>
          <a:p>
            <a:r>
              <a:rPr lang="fr-FR" b="1" dirty="0" smtClean="0"/>
              <a:t>la DOCTRINE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500"/>
                                  </p:stCondLst>
                                  <p:childTnLst>
                                    <p:set>
                                      <p:cBhvr>
                                        <p:cTn id="15"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100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88640"/>
            <a:ext cx="9144000" cy="646331"/>
          </a:xfrm>
          <a:prstGeom prst="rect">
            <a:avLst/>
          </a:prstGeom>
        </p:spPr>
        <p:txBody>
          <a:bodyPr wrap="square">
            <a:spAutoFit/>
          </a:bodyPr>
          <a:lstStyle/>
          <a:p>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indirectes</a:t>
            </a:r>
            <a:endParaRPr lang="fr-FR" sz="3600" dirty="0"/>
          </a:p>
        </p:txBody>
      </p:sp>
      <p:pic>
        <p:nvPicPr>
          <p:cNvPr id="34819" name="Picture 3" descr="http://1.bp.blogspot.com/-LdJBp4xve7E/TkaOPCEgozI/AAAAAAAADRs/5eP34_-OO7g/s1600/maquignon%2B2.jpg"/>
          <p:cNvPicPr>
            <a:picLocks noChangeAspect="1" noChangeArrowheads="1"/>
          </p:cNvPicPr>
          <p:nvPr/>
        </p:nvPicPr>
        <p:blipFill>
          <a:blip r:embed="rId3" cstate="print"/>
          <a:srcRect l="2607" t="3780" r="3546" b="9281"/>
          <a:stretch>
            <a:fillRect/>
          </a:stretch>
        </p:blipFill>
        <p:spPr bwMode="auto">
          <a:xfrm>
            <a:off x="179512" y="1052736"/>
            <a:ext cx="4621035" cy="2952328"/>
          </a:xfrm>
          <a:prstGeom prst="rect">
            <a:avLst/>
          </a:prstGeom>
          <a:noFill/>
          <a:effectLst>
            <a:softEdge rad="127000"/>
          </a:effectLst>
        </p:spPr>
      </p:pic>
      <p:sp>
        <p:nvSpPr>
          <p:cNvPr id="10" name="Rectangle 9"/>
          <p:cNvSpPr/>
          <p:nvPr/>
        </p:nvSpPr>
        <p:spPr>
          <a:xfrm>
            <a:off x="5364088" y="1124744"/>
            <a:ext cx="2858282"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Les usages</a:t>
            </a:r>
            <a:endParaRPr lang="fr-FR"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4820" name="Picture 4"/>
          <p:cNvPicPr>
            <a:picLocks noChangeAspect="1" noChangeArrowheads="1"/>
          </p:cNvPicPr>
          <p:nvPr/>
        </p:nvPicPr>
        <p:blipFill>
          <a:blip r:embed="rId4" cstate="print"/>
          <a:srcRect l="21783" t="13120" r="44092" b="10441"/>
          <a:stretch>
            <a:fillRect/>
          </a:stretch>
        </p:blipFill>
        <p:spPr bwMode="auto">
          <a:xfrm>
            <a:off x="1187624" y="1196752"/>
            <a:ext cx="2304256" cy="3225958"/>
          </a:xfrm>
          <a:prstGeom prst="rect">
            <a:avLst/>
          </a:prstGeom>
          <a:noFill/>
          <a:ln w="9525">
            <a:noFill/>
            <a:miter lim="800000"/>
            <a:headEnd/>
            <a:tailEnd/>
          </a:ln>
        </p:spPr>
      </p:pic>
      <p:sp>
        <p:nvSpPr>
          <p:cNvPr id="11" name="Rectangle 10"/>
          <p:cNvSpPr/>
          <p:nvPr/>
        </p:nvSpPr>
        <p:spPr>
          <a:xfrm>
            <a:off x="5364088" y="1844824"/>
            <a:ext cx="3652154"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Les coutumes</a:t>
            </a:r>
            <a:endParaRPr lang="fr-FR"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Rectangle 11"/>
          <p:cNvSpPr/>
          <p:nvPr/>
        </p:nvSpPr>
        <p:spPr>
          <a:xfrm>
            <a:off x="179512" y="4710043"/>
            <a:ext cx="4176464" cy="2308324"/>
          </a:xfrm>
          <a:prstGeom prst="rect">
            <a:avLst/>
          </a:prstGeom>
        </p:spPr>
        <p:txBody>
          <a:bodyPr wrap="square">
            <a:spAutoFit/>
          </a:bodyPr>
          <a:lstStyle/>
          <a:p>
            <a:pPr algn="just"/>
            <a:r>
              <a:rPr lang="fr-FR" dirty="0" smtClean="0"/>
              <a:t>Les "</a:t>
            </a:r>
            <a:r>
              <a:rPr lang="fr-FR" b="1" dirty="0" smtClean="0"/>
              <a:t>usages</a:t>
            </a:r>
            <a:r>
              <a:rPr lang="fr-FR" dirty="0" smtClean="0"/>
              <a:t>" sont des </a:t>
            </a:r>
            <a:r>
              <a:rPr lang="fr-FR" b="1" dirty="0" smtClean="0"/>
              <a:t>règles non écrites </a:t>
            </a:r>
            <a:r>
              <a:rPr lang="fr-FR" dirty="0" smtClean="0"/>
              <a:t>suivies par les habitants de certaines régions ou par certains professionnels déterminées qu'ils </a:t>
            </a:r>
            <a:r>
              <a:rPr lang="fr-FR" b="1" dirty="0" smtClean="0"/>
              <a:t>considèrent obligatoires pour régler leurs rapports</a:t>
            </a:r>
            <a:r>
              <a:rPr lang="fr-FR" dirty="0" smtClean="0"/>
              <a:t>. Les expressions, "us et coutumes", et, "usages coutumiers" ont le même sens.</a:t>
            </a:r>
            <a:br>
              <a:rPr lang="fr-FR" dirty="0" smtClean="0"/>
            </a:br>
            <a:endParaRPr lang="fr-FR" dirty="0" smtClean="0"/>
          </a:p>
        </p:txBody>
      </p:sp>
      <p:sp>
        <p:nvSpPr>
          <p:cNvPr id="13" name="Rectangle 12"/>
          <p:cNvSpPr/>
          <p:nvPr/>
        </p:nvSpPr>
        <p:spPr>
          <a:xfrm>
            <a:off x="4716016" y="4725144"/>
            <a:ext cx="4248472" cy="2031325"/>
          </a:xfrm>
          <a:prstGeom prst="rect">
            <a:avLst/>
          </a:prstGeom>
        </p:spPr>
        <p:txBody>
          <a:bodyPr wrap="square">
            <a:spAutoFit/>
          </a:bodyPr>
          <a:lstStyle/>
          <a:p>
            <a:pPr algn="just"/>
            <a:r>
              <a:rPr lang="fr-FR" dirty="0" smtClean="0"/>
              <a:t>Une "coutume" est une </a:t>
            </a:r>
            <a:r>
              <a:rPr lang="fr-FR" b="1" dirty="0" smtClean="0"/>
              <a:t>habitude suivie</a:t>
            </a:r>
            <a:r>
              <a:rPr lang="fr-FR" dirty="0" smtClean="0"/>
              <a:t> par des personnes, un </a:t>
            </a:r>
            <a:r>
              <a:rPr lang="fr-FR" b="1" dirty="0" smtClean="0"/>
              <a:t>usage établi devenu une règle</a:t>
            </a:r>
            <a:r>
              <a:rPr lang="fr-FR" dirty="0" smtClean="0"/>
              <a:t>, une pratique collective qui se transmet oralement de génération en génération. </a:t>
            </a:r>
          </a:p>
          <a:p>
            <a:pPr algn="just"/>
            <a:r>
              <a:rPr lang="fr-FR" dirty="0" smtClean="0"/>
              <a:t>Elle peut concerner les mœurs, la manière de vivre, les croyances, la culture.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childTnLst>
                                  <p:subTnLst>
                                    <p:set>
                                      <p:cBhvr override="childStyle">
                                        <p:cTn dur="1" fill="hold" display="0" masterRel="nextClick" afterEffect="1"/>
                                        <p:tgtEl>
                                          <p:spTgt spid="34819"/>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20"/>
                                        </p:tgtEl>
                                        <p:attrNameLst>
                                          <p:attrName>style.visibility</p:attrName>
                                        </p:attrNameLst>
                                      </p:cBhvr>
                                      <p:to>
                                        <p:strVal val="visible"/>
                                      </p:to>
                                    </p:set>
                                  </p:childTnLst>
                                  <p:subTnLst>
                                    <p:set>
                                      <p:cBhvr override="childStyle">
                                        <p:cTn dur="1" fill="hold" display="0" masterRel="nextClick" afterEffect="1"/>
                                        <p:tgtEl>
                                          <p:spTgt spid="3482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34819"/>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34819"/>
                  </p:tgtEl>
                </p:cond>
              </p:nextCondLst>
            </p:seq>
            <p:seq concurrent="1" nextAc="seek">
              <p:cTn id="16" restart="whenNotActive" fill="hold" evtFilter="cancelBubble" nodeType="interactiveSeq">
                <p:stCondLst>
                  <p:cond evt="onClick" delay="0">
                    <p:tgtEl>
                      <p:spTgt spid="3482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34820"/>
                  </p:tgtEl>
                </p:cond>
              </p:nextCondLst>
            </p:seq>
            <p:seq concurrent="1" nextAc="seek">
              <p:cTn id="21" restart="whenNotActive" fill="hold" evtFilter="cancelBubble" nodeType="interactiveSeq">
                <p:stCondLst>
                  <p:cond evt="onClick" delay="0">
                    <p:tgtEl>
                      <p:spTgt spid="10"/>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6" restart="whenNotActive" fill="hold" evtFilter="cancelBubble" nodeType="interactiveSeq">
                <p:stCondLst>
                  <p:cond evt="onClick" delay="0">
                    <p:tgtEl>
                      <p:spTgt spid="11"/>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childTnLst>
        </p:cTn>
      </p:par>
    </p:tnLst>
    <p:bldLst>
      <p:bldP spid="10" grpId="0"/>
      <p:bldP spid="11" grpId="1"/>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88640"/>
            <a:ext cx="9144000" cy="646331"/>
          </a:xfrm>
          <a:prstGeom prst="rect">
            <a:avLst/>
          </a:prstGeom>
        </p:spPr>
        <p:txBody>
          <a:bodyPr wrap="square">
            <a:spAutoFit/>
          </a:bodyPr>
          <a:lstStyle/>
          <a:p>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 sources indirectes, les actes conventionnels</a:t>
            </a:r>
            <a:endParaRPr lang="fr-FR" sz="3600" dirty="0"/>
          </a:p>
        </p:txBody>
      </p:sp>
      <p:sp>
        <p:nvSpPr>
          <p:cNvPr id="34817" name="Rectangle 1"/>
          <p:cNvSpPr>
            <a:spLocks noChangeArrowheads="1"/>
          </p:cNvSpPr>
          <p:nvPr/>
        </p:nvSpPr>
        <p:spPr bwMode="auto">
          <a:xfrm>
            <a:off x="0" y="4140345"/>
            <a:ext cx="9144000" cy="2716068"/>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tab pos="228600" algn="l"/>
              </a:tabLst>
            </a:pPr>
            <a:r>
              <a:rPr lang="fr-FR" dirty="0" smtClean="0">
                <a:solidFill>
                  <a:srgbClr val="333333"/>
                </a:solidFill>
                <a:latin typeface="Verdana" pitchFamily="34" charset="0"/>
                <a:cs typeface="Arial" pitchFamily="34" charset="0"/>
              </a:rPr>
              <a:t>Il s’agit du droit négocié qui vient compléter les règles du droit du travail</a:t>
            </a:r>
          </a:p>
          <a:p>
            <a:pPr marL="0" marR="0" lvl="0" indent="0" algn="l" defTabSz="914400" rtl="0" eaLnBrk="0" fontAlgn="base" latinLnBrk="0" hangingPunct="0">
              <a:lnSpc>
                <a:spcPct val="100000"/>
              </a:lnSpc>
              <a:spcBef>
                <a:spcPct val="0"/>
              </a:spcBef>
              <a:spcAft>
                <a:spcPts val="600"/>
              </a:spcAft>
              <a:buClrTx/>
              <a:buSzTx/>
              <a:tabLst>
                <a:tab pos="228600" algn="l"/>
              </a:tabLst>
            </a:pPr>
            <a:r>
              <a:rPr lang="fr-FR" dirty="0" smtClean="0">
                <a:solidFill>
                  <a:srgbClr val="333333"/>
                </a:solidFill>
                <a:latin typeface="Verdana" pitchFamily="34" charset="0"/>
                <a:cs typeface="Arial" pitchFamily="34" charset="0"/>
              </a:rPr>
              <a:t>Les conventions et accords ne peuvent pas déroger aux textes d’ordre public. </a:t>
            </a:r>
          </a:p>
          <a:p>
            <a:pPr marL="0" marR="0" lvl="0" indent="0" algn="l" defTabSz="914400" rtl="0" eaLnBrk="0" fontAlgn="base" latinLnBrk="0" hangingPunct="0">
              <a:lnSpc>
                <a:spcPct val="100000"/>
              </a:lnSpc>
              <a:spcBef>
                <a:spcPct val="0"/>
              </a:spcBef>
              <a:spcAft>
                <a:spcPts val="600"/>
              </a:spcAft>
              <a:buClrTx/>
              <a:buSzTx/>
              <a:tabLst>
                <a:tab pos="228600" algn="l"/>
              </a:tabLst>
            </a:pPr>
            <a:r>
              <a:rPr lang="fr-FR" dirty="0" smtClean="0">
                <a:solidFill>
                  <a:srgbClr val="333333"/>
                </a:solidFill>
                <a:latin typeface="Verdana" pitchFamily="34" charset="0"/>
                <a:cs typeface="Arial" pitchFamily="34" charset="0"/>
              </a:rPr>
              <a:t>Ils sont plus favorables aux salariés que les dispositions légales. </a:t>
            </a:r>
          </a:p>
          <a:p>
            <a:pPr marR="0" lvl="0" indent="-266700" fontAlgn="base">
              <a:lnSpc>
                <a:spcPct val="100000"/>
              </a:lnSpc>
              <a:spcBef>
                <a:spcPct val="0"/>
              </a:spcBef>
              <a:spcAft>
                <a:spcPts val="600"/>
              </a:spcAft>
              <a:buClrTx/>
              <a:buSzTx/>
              <a:buFont typeface="Wingdings" pitchFamily="2" charset="2"/>
              <a:buChar char="ü"/>
              <a:tabLst>
                <a:tab pos="228600" algn="l"/>
              </a:tabLst>
            </a:pPr>
            <a:r>
              <a:rPr lang="fr-FR" dirty="0" smtClean="0">
                <a:solidFill>
                  <a:srgbClr val="333333"/>
                </a:solidFill>
                <a:latin typeface="Verdana" pitchFamily="34" charset="0"/>
                <a:cs typeface="Arial" pitchFamily="34" charset="0"/>
              </a:rPr>
              <a:t>Les conventions traitent de l’ensemble des conditions d’emploi </a:t>
            </a:r>
          </a:p>
          <a:p>
            <a:pPr marL="266700" marR="0" lvl="0" indent="-266700" algn="l" defTabSz="914400" rtl="0" eaLnBrk="0" fontAlgn="base" latinLnBrk="0" hangingPunct="0">
              <a:lnSpc>
                <a:spcPct val="100000"/>
              </a:lnSpc>
              <a:spcBef>
                <a:spcPct val="0"/>
              </a:spcBef>
              <a:spcAft>
                <a:spcPts val="600"/>
              </a:spcAft>
              <a:buClrTx/>
              <a:buSzTx/>
              <a:buFont typeface="Wingdings" pitchFamily="2" charset="2"/>
              <a:buChar char="ü"/>
              <a:tabLst>
                <a:tab pos="228600" algn="l"/>
              </a:tabLst>
            </a:pPr>
            <a:r>
              <a:rPr lang="fr-FR" dirty="0" smtClean="0">
                <a:solidFill>
                  <a:srgbClr val="333333"/>
                </a:solidFill>
                <a:latin typeface="Verdana" pitchFamily="34" charset="0"/>
                <a:cs typeface="Arial" pitchFamily="34" charset="0"/>
              </a:rPr>
              <a:t>Les accords se limitent à un point particulier</a:t>
            </a:r>
          </a:p>
          <a:p>
            <a:pPr marL="266700" marR="0" lvl="0" indent="-266700" algn="l" defTabSz="914400" rtl="0" eaLnBrk="0" fontAlgn="base" latinLnBrk="0" hangingPunct="0">
              <a:lnSpc>
                <a:spcPct val="100000"/>
              </a:lnSpc>
              <a:spcBef>
                <a:spcPct val="0"/>
              </a:spcBef>
              <a:spcAft>
                <a:spcPts val="600"/>
              </a:spcAft>
              <a:buClrTx/>
              <a:buSzTx/>
              <a:buFont typeface="Wingdings" pitchFamily="2" charset="2"/>
              <a:buChar char="ü"/>
              <a:tabLst>
                <a:tab pos="228600" algn="l"/>
              </a:tabLst>
            </a:pPr>
            <a:r>
              <a:rPr lang="fr-FR" dirty="0" smtClean="0">
                <a:solidFill>
                  <a:srgbClr val="333333"/>
                </a:solidFill>
                <a:latin typeface="Verdana" pitchFamily="34" charset="0"/>
                <a:cs typeface="Arial" pitchFamily="34" charset="0"/>
              </a:rPr>
              <a:t>Leur champ d’application peut concerner une entreprise précise, une branche (ensemble d’entreprises ayant la même activité principale) ou plusieurs professions (accords interprofessionnels)</a:t>
            </a:r>
          </a:p>
        </p:txBody>
      </p:sp>
      <p:sp>
        <p:nvSpPr>
          <p:cNvPr id="10" name="Rectangle 9"/>
          <p:cNvSpPr/>
          <p:nvPr/>
        </p:nvSpPr>
        <p:spPr>
          <a:xfrm>
            <a:off x="171000" y="2062589"/>
            <a:ext cx="8973000"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11113">
              <a:buFont typeface="Arial" pitchFamily="34" charset="0"/>
              <a:buChar char="•"/>
            </a:pPr>
            <a:r>
              <a:rPr lang="fr-F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Les</a:t>
            </a:r>
            <a:r>
              <a:rPr lang="fr-FR"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conventions et les accords collectifs</a:t>
            </a:r>
            <a:endParaRPr lang="fr-FR"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Rectangle 10"/>
          <p:cNvSpPr/>
          <p:nvPr/>
        </p:nvSpPr>
        <p:spPr>
          <a:xfrm>
            <a:off x="107504" y="2708920"/>
            <a:ext cx="4722575"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Font typeface="Arial" pitchFamily="34" charset="0"/>
              <a:buChar char="•"/>
            </a:pPr>
            <a:r>
              <a:rPr lang="fr-F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Le règlement intérieur</a:t>
            </a:r>
            <a:endParaRPr lang="fr-FR"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Rectangle 8"/>
          <p:cNvSpPr/>
          <p:nvPr/>
        </p:nvSpPr>
        <p:spPr>
          <a:xfrm>
            <a:off x="179512" y="908720"/>
            <a:ext cx="8784976" cy="1000274"/>
          </a:xfrm>
          <a:prstGeom prst="rect">
            <a:avLst/>
          </a:prstGeom>
        </p:spPr>
        <p:txBody>
          <a:bodyPr wrap="square">
            <a:spAutoFit/>
          </a:bodyPr>
          <a:lstStyle/>
          <a:p>
            <a:pPr>
              <a:spcAft>
                <a:spcPts val="600"/>
              </a:spcAft>
            </a:pPr>
            <a:r>
              <a:rPr lang="fr-FR" b="1" u="sng" dirty="0" smtClean="0">
                <a:solidFill>
                  <a:srgbClr val="333333"/>
                </a:solidFill>
                <a:latin typeface="Verdana" pitchFamily="34" charset="0"/>
                <a:cs typeface="Arial" pitchFamily="34" charset="0"/>
              </a:rPr>
              <a:t>Les actes conventionnels </a:t>
            </a:r>
            <a:r>
              <a:rPr lang="fr-FR" dirty="0" smtClean="0">
                <a:solidFill>
                  <a:srgbClr val="333333"/>
                </a:solidFill>
                <a:latin typeface="Verdana" pitchFamily="34" charset="0"/>
                <a:cs typeface="Arial" pitchFamily="34" charset="0"/>
              </a:rPr>
              <a:t>sont composés de tous les actes bilatéraux ou les actes multilatéraux.</a:t>
            </a:r>
          </a:p>
          <a:p>
            <a:r>
              <a:rPr lang="fr-FR" b="1" u="sng" dirty="0" smtClean="0">
                <a:solidFill>
                  <a:srgbClr val="333333"/>
                </a:solidFill>
                <a:latin typeface="Verdana" pitchFamily="34" charset="0"/>
                <a:cs typeface="Arial" pitchFamily="34" charset="0"/>
              </a:rPr>
              <a:t>Les conventions </a:t>
            </a:r>
            <a:r>
              <a:rPr lang="fr-FR" dirty="0" smtClean="0">
                <a:solidFill>
                  <a:srgbClr val="333333"/>
                </a:solidFill>
                <a:latin typeface="Verdana" pitchFamily="34" charset="0"/>
                <a:cs typeface="Arial" pitchFamily="34" charset="0"/>
              </a:rPr>
              <a:t>sont la loi des parties (article 1134 du code civil )</a:t>
            </a:r>
          </a:p>
        </p:txBody>
      </p:sp>
      <p:sp>
        <p:nvSpPr>
          <p:cNvPr id="12" name="Rectangle 11"/>
          <p:cNvSpPr/>
          <p:nvPr/>
        </p:nvSpPr>
        <p:spPr>
          <a:xfrm>
            <a:off x="-396552" y="3356992"/>
            <a:ext cx="7884368"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Font typeface="Arial" pitchFamily="34" charset="0"/>
              <a:buChar char="•"/>
            </a:pPr>
            <a:r>
              <a:rPr lang="fr-F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Les contrats de travail, de vente…</a:t>
            </a:r>
            <a:endParaRPr lang="fr-FR"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0"/>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4817"/>
                                        </p:tgtEl>
                                        <p:attrNameLst>
                                          <p:attrName>style.visibility</p:attrName>
                                        </p:attrNameLst>
                                      </p:cBhvr>
                                      <p:to>
                                        <p:strVal val="visible"/>
                                      </p:to>
                                    </p:set>
                                  </p:childTnLst>
                                  <p:subTnLst>
                                    <p:set>
                                      <p:cBhvr override="childStyle">
                                        <p:cTn dur="1" fill="hold" display="0" masterRel="nextClick" afterEffect="1"/>
                                        <p:tgtEl>
                                          <p:spTgt spid="34817"/>
                                        </p:tgtEl>
                                        <p:attrNameLst>
                                          <p:attrName>style.visibility</p:attrName>
                                        </p:attrNameLst>
                                      </p:cBhvr>
                                      <p:to>
                                        <p:strVal val="hidden"/>
                                      </p:to>
                                    </p:set>
                                  </p:subTnLst>
                                </p:cTn>
                              </p:par>
                            </p:childTnLst>
                          </p:cTn>
                        </p:par>
                      </p:childTnLst>
                    </p:cTn>
                  </p:par>
                </p:childTnLst>
              </p:cTn>
              <p:nextCondLst>
                <p:cond evt="onClick" delay="0">
                  <p:tgtEl>
                    <p:spTgt spid="10"/>
                  </p:tgtEl>
                </p:cond>
              </p:nextCondLst>
            </p:seq>
          </p:childTnLst>
        </p:cTn>
      </p:par>
    </p:tnLst>
    <p:bldLst>
      <p:bldP spid="34817" grpId="0"/>
      <p:bldP spid="10"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61048"/>
            <a:ext cx="8352928" cy="923330"/>
          </a:xfrm>
          <a:prstGeom prst="rect">
            <a:avLst/>
          </a:prstGeom>
        </p:spPr>
        <p:txBody>
          <a:bodyPr wrap="square">
            <a:spAutoFit/>
          </a:bodyPr>
          <a:lstStyle/>
          <a:p>
            <a:r>
              <a:rPr lang="fr-FR" b="1" u="sng" dirty="0" smtClean="0">
                <a:solidFill>
                  <a:srgbClr val="333333"/>
                </a:solidFill>
                <a:latin typeface="Verdana" pitchFamily="34" charset="0"/>
                <a:cs typeface="Arial" pitchFamily="34" charset="0"/>
              </a:rPr>
              <a:t>Le contrat  </a:t>
            </a:r>
            <a:r>
              <a:rPr lang="fr-FR" dirty="0" smtClean="0">
                <a:solidFill>
                  <a:srgbClr val="333333"/>
                </a:solidFill>
                <a:latin typeface="Verdana" pitchFamily="34" charset="0"/>
                <a:cs typeface="Arial" pitchFamily="34" charset="0"/>
              </a:rPr>
              <a:t>crée des droits et des obligations librement négociées entre les signataires.</a:t>
            </a:r>
          </a:p>
          <a:p>
            <a:r>
              <a:rPr lang="fr-FR" dirty="0" smtClean="0">
                <a:solidFill>
                  <a:srgbClr val="333333"/>
                </a:solidFill>
                <a:latin typeface="Verdana" pitchFamily="34" charset="0"/>
                <a:cs typeface="Arial" pitchFamily="34" charset="0"/>
              </a:rPr>
              <a:t> </a:t>
            </a:r>
          </a:p>
        </p:txBody>
      </p:sp>
      <p:sp>
        <p:nvSpPr>
          <p:cNvPr id="4" name="Rectangle 3"/>
          <p:cNvSpPr/>
          <p:nvPr/>
        </p:nvSpPr>
        <p:spPr>
          <a:xfrm>
            <a:off x="0" y="1412776"/>
            <a:ext cx="9036496" cy="1200329"/>
          </a:xfrm>
          <a:prstGeom prst="rect">
            <a:avLst/>
          </a:prstGeom>
        </p:spPr>
        <p:txBody>
          <a:bodyPr wrap="square">
            <a:spAutoFit/>
          </a:bodyPr>
          <a:lstStyle/>
          <a:p>
            <a:r>
              <a:rPr lang="fr-FR" dirty="0" smtClean="0">
                <a:solidFill>
                  <a:srgbClr val="333333"/>
                </a:solidFill>
                <a:latin typeface="Verdana" pitchFamily="34" charset="0"/>
                <a:cs typeface="Arial" pitchFamily="34" charset="0"/>
              </a:rPr>
              <a:t>Le  </a:t>
            </a:r>
            <a:r>
              <a:rPr lang="fr-FR" b="1" u="sng" dirty="0" smtClean="0">
                <a:solidFill>
                  <a:srgbClr val="333333"/>
                </a:solidFill>
                <a:latin typeface="Verdana" pitchFamily="34" charset="0"/>
                <a:cs typeface="Arial" pitchFamily="34" charset="0"/>
              </a:rPr>
              <a:t>règlement intérieur</a:t>
            </a:r>
            <a:r>
              <a:rPr lang="fr-FR" dirty="0" smtClean="0">
                <a:solidFill>
                  <a:srgbClr val="333333"/>
                </a:solidFill>
                <a:latin typeface="Verdana" pitchFamily="34" charset="0"/>
                <a:cs typeface="Arial" pitchFamily="34" charset="0"/>
              </a:rPr>
              <a:t>  est un document écrit, </a:t>
            </a:r>
            <a:r>
              <a:rPr lang="fr-FR" b="1" dirty="0" smtClean="0">
                <a:solidFill>
                  <a:srgbClr val="333333"/>
                </a:solidFill>
                <a:latin typeface="Verdana" pitchFamily="34" charset="0"/>
                <a:cs typeface="Arial" pitchFamily="34" charset="0"/>
              </a:rPr>
              <a:t>régissant les devoirs et droits des membres</a:t>
            </a:r>
            <a:r>
              <a:rPr lang="fr-FR" dirty="0" smtClean="0">
                <a:solidFill>
                  <a:srgbClr val="333333"/>
                </a:solidFill>
                <a:latin typeface="Verdana" pitchFamily="34" charset="0"/>
                <a:cs typeface="Arial" pitchFamily="34" charset="0"/>
              </a:rPr>
              <a:t> d'un organisme, des salariés d'une entreprise ou d'une institution, d'un établissement pédagogique, ou encore des locataires ou occupants d'un immeuble</a:t>
            </a:r>
          </a:p>
        </p:txBody>
      </p:sp>
      <p:sp>
        <p:nvSpPr>
          <p:cNvPr id="5" name="ZoneTexte 4"/>
          <p:cNvSpPr txBox="1"/>
          <p:nvPr/>
        </p:nvSpPr>
        <p:spPr>
          <a:xfrm>
            <a:off x="1907704" y="620688"/>
            <a:ext cx="2520280" cy="584775"/>
          </a:xfrm>
          <a:prstGeom prst="rect">
            <a:avLst/>
          </a:prstGeom>
          <a:noFill/>
        </p:spPr>
        <p:txBody>
          <a:bodyPr wrap="square" rtlCol="0">
            <a:spAutoFit/>
          </a:bodyPr>
          <a:lstStyle/>
          <a:p>
            <a:r>
              <a:rPr lang="fr-FR" sz="3200" dirty="0" smtClean="0">
                <a:solidFill>
                  <a:srgbClr val="FF0000"/>
                </a:solidFill>
              </a:rPr>
              <a:t>Précisons… </a:t>
            </a:r>
            <a:endParaRPr lang="fr-FR"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2771800" y="2636912"/>
            <a:ext cx="6316950" cy="4032448"/>
            <a:chOff x="467544" y="1556792"/>
            <a:chExt cx="6316950" cy="4032448"/>
          </a:xfrm>
        </p:grpSpPr>
        <p:pic>
          <p:nvPicPr>
            <p:cNvPr id="36867" name="Picture 3" descr="http://www.ifrap.org/IMG/png/hierarchie-des-normes.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9552" y="1556792"/>
              <a:ext cx="6244942" cy="4032448"/>
            </a:xfrm>
            <a:prstGeom prst="rect">
              <a:avLst/>
            </a:prstGeom>
            <a:noFill/>
          </p:spPr>
        </p:pic>
        <p:sp useBgFill="1">
          <p:nvSpPr>
            <p:cNvPr id="5" name="Rectangle 4"/>
            <p:cNvSpPr/>
            <p:nvPr/>
          </p:nvSpPr>
          <p:spPr>
            <a:xfrm>
              <a:off x="467544" y="1844824"/>
              <a:ext cx="2592288"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865" name="Rectangle 1"/>
          <p:cNvSpPr>
            <a:spLocks noChangeArrowheads="1"/>
          </p:cNvSpPr>
          <p:nvPr/>
        </p:nvSpPr>
        <p:spPr bwMode="auto">
          <a:xfrm>
            <a:off x="144016" y="803179"/>
            <a:ext cx="8892480" cy="4178006"/>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lvl="4" eaLnBrk="0" fontAlgn="base" hangingPunct="0">
              <a:spcBef>
                <a:spcPct val="0"/>
              </a:spcBef>
              <a:spcAft>
                <a:spcPts val="600"/>
              </a:spcAft>
              <a:buFontTx/>
              <a:buChar char="•"/>
              <a:tabLst>
                <a:tab pos="228600" algn="l"/>
              </a:tabLst>
            </a:pPr>
            <a:r>
              <a:rPr lang="fr-FR" dirty="0" smtClean="0">
                <a:solidFill>
                  <a:srgbClr val="333333"/>
                </a:solidFill>
                <a:latin typeface="Verdana" pitchFamily="34" charset="0"/>
                <a:cs typeface="Arial" pitchFamily="34" charset="0"/>
              </a:rPr>
              <a:t> Etant donné la multitude et la diversité des textes, il faut les organiser entre eux pour avoir un système cohérent. </a:t>
            </a:r>
          </a:p>
          <a:p>
            <a:pPr marL="0" marR="0" lvl="0" indent="0" algn="l" defTabSz="914400" rtl="0" eaLnBrk="0" fontAlgn="base" latinLnBrk="0" hangingPunct="0">
              <a:lnSpc>
                <a:spcPct val="100000"/>
              </a:lnSpc>
              <a:spcBef>
                <a:spcPct val="0"/>
              </a:spcBef>
              <a:spcAft>
                <a:spcPts val="600"/>
              </a:spcAft>
              <a:buClrTx/>
              <a:buSzTx/>
              <a:buFontTx/>
              <a:buChar char="•"/>
              <a:tabLst>
                <a:tab pos="228600" algn="l"/>
              </a:tabLst>
            </a:pPr>
            <a:r>
              <a:rPr lang="fr-FR" dirty="0" smtClean="0">
                <a:solidFill>
                  <a:srgbClr val="333333"/>
                </a:solidFill>
                <a:latin typeface="Verdana" pitchFamily="34" charset="0"/>
                <a:cs typeface="Arial" pitchFamily="34" charset="0"/>
              </a:rPr>
              <a:t> </a:t>
            </a:r>
            <a:r>
              <a:rPr lang="fr-FR" b="1" dirty="0" smtClean="0">
                <a:solidFill>
                  <a:srgbClr val="333333"/>
                </a:solidFill>
                <a:latin typeface="Verdana" pitchFamily="34" charset="0"/>
                <a:cs typeface="Arial" pitchFamily="34" charset="0"/>
              </a:rPr>
              <a:t>Chaque texte de niveau inférieur doit être conforme aux textes du niveau supérieur. </a:t>
            </a:r>
          </a:p>
          <a:p>
            <a:pPr marL="0" marR="0" lvl="0" indent="0" algn="l" defTabSz="914400" rtl="0" eaLnBrk="0" fontAlgn="base" latinLnBrk="0" hangingPunct="0">
              <a:lnSpc>
                <a:spcPct val="100000"/>
              </a:lnSpc>
              <a:spcBef>
                <a:spcPct val="0"/>
              </a:spcBef>
              <a:spcAft>
                <a:spcPts val="600"/>
              </a:spcAft>
              <a:buClrTx/>
              <a:buSzTx/>
              <a:buFontTx/>
              <a:buChar char="•"/>
              <a:tabLst>
                <a:tab pos="228600" algn="l"/>
              </a:tabLst>
            </a:pPr>
            <a:r>
              <a:rPr lang="fr-FR" dirty="0" smtClean="0">
                <a:solidFill>
                  <a:srgbClr val="333333"/>
                </a:solidFill>
                <a:latin typeface="Verdana" pitchFamily="34" charset="0"/>
                <a:cs typeface="Arial" pitchFamily="34" charset="0"/>
              </a:rPr>
              <a:t> Le Conseil constitutionnel est chargé de vérifier la conformité des lois et des traités à la Constitution.</a:t>
            </a:r>
          </a:p>
          <a:p>
            <a:pPr marL="0" marR="0" lvl="0" indent="0" algn="l" defTabSz="914400" rtl="0" eaLnBrk="0" fontAlgn="base" latinLnBrk="0" hangingPunct="0">
              <a:lnSpc>
                <a:spcPct val="100000"/>
              </a:lnSpc>
              <a:spcBef>
                <a:spcPct val="0"/>
              </a:spcBef>
              <a:spcAft>
                <a:spcPts val="600"/>
              </a:spcAft>
              <a:buClrTx/>
              <a:buSzTx/>
              <a:buFontTx/>
              <a:buChar char="•"/>
              <a:tabLst>
                <a:tab pos="228600" algn="l"/>
              </a:tabLst>
            </a:pPr>
            <a:r>
              <a:rPr lang="fr-FR" dirty="0" smtClean="0">
                <a:solidFill>
                  <a:srgbClr val="333333"/>
                </a:solidFill>
                <a:latin typeface="Verdana" pitchFamily="34" charset="0"/>
                <a:cs typeface="Arial" pitchFamily="34" charset="0"/>
              </a:rPr>
              <a:t> Le Conseil ne peut être saisi </a:t>
            </a:r>
            <a:br>
              <a:rPr lang="fr-FR" dirty="0" smtClean="0">
                <a:solidFill>
                  <a:srgbClr val="333333"/>
                </a:solidFill>
                <a:latin typeface="Verdana" pitchFamily="34" charset="0"/>
                <a:cs typeface="Arial" pitchFamily="34" charset="0"/>
              </a:rPr>
            </a:br>
            <a:r>
              <a:rPr lang="fr-FR" dirty="0" smtClean="0">
                <a:solidFill>
                  <a:srgbClr val="333333"/>
                </a:solidFill>
                <a:latin typeface="Verdana" pitchFamily="34" charset="0"/>
                <a:cs typeface="Arial" pitchFamily="34" charset="0"/>
              </a:rPr>
              <a:t>qu’avant la promulgation de la loi. </a:t>
            </a:r>
            <a:br>
              <a:rPr lang="fr-FR" dirty="0" smtClean="0">
                <a:solidFill>
                  <a:srgbClr val="333333"/>
                </a:solidFill>
                <a:latin typeface="Verdana" pitchFamily="34" charset="0"/>
                <a:cs typeface="Arial" pitchFamily="34" charset="0"/>
              </a:rPr>
            </a:br>
            <a:r>
              <a:rPr lang="fr-FR" dirty="0" smtClean="0">
                <a:solidFill>
                  <a:srgbClr val="333333"/>
                </a:solidFill>
                <a:latin typeface="Verdana" pitchFamily="34" charset="0"/>
                <a:cs typeface="Arial" pitchFamily="34" charset="0"/>
              </a:rPr>
              <a:t>Une loi censurée ne peut être promulguée. </a:t>
            </a:r>
          </a:p>
          <a:p>
            <a:pPr marL="0" marR="0" lvl="0" indent="0" algn="l" defTabSz="914400" rtl="0" eaLnBrk="0" fontAlgn="base" latinLnBrk="0" hangingPunct="0">
              <a:lnSpc>
                <a:spcPct val="100000"/>
              </a:lnSpc>
              <a:spcBef>
                <a:spcPct val="0"/>
              </a:spcBef>
              <a:spcAft>
                <a:spcPts val="600"/>
              </a:spcAft>
              <a:buClrTx/>
              <a:buSzTx/>
              <a:buFontTx/>
              <a:buChar char="•"/>
              <a:tabLst>
                <a:tab pos="228600" algn="l"/>
              </a:tabLst>
            </a:pPr>
            <a:r>
              <a:rPr lang="fr-FR" dirty="0" smtClean="0">
                <a:solidFill>
                  <a:srgbClr val="333333"/>
                </a:solidFill>
                <a:latin typeface="Verdana" pitchFamily="34" charset="0"/>
                <a:cs typeface="Arial" pitchFamily="34" charset="0"/>
              </a:rPr>
              <a:t> Les traités déclarés non conformes </a:t>
            </a:r>
            <a:br>
              <a:rPr lang="fr-FR" dirty="0" smtClean="0">
                <a:solidFill>
                  <a:srgbClr val="333333"/>
                </a:solidFill>
                <a:latin typeface="Verdana" pitchFamily="34" charset="0"/>
                <a:cs typeface="Arial" pitchFamily="34" charset="0"/>
              </a:rPr>
            </a:br>
            <a:r>
              <a:rPr lang="fr-FR" dirty="0" smtClean="0">
                <a:solidFill>
                  <a:srgbClr val="333333"/>
                </a:solidFill>
                <a:latin typeface="Verdana" pitchFamily="34" charset="0"/>
                <a:cs typeface="Arial" pitchFamily="34" charset="0"/>
              </a:rPr>
              <a:t>à la Constitution ne peuvent être </a:t>
            </a:r>
            <a:br>
              <a:rPr lang="fr-FR" dirty="0" smtClean="0">
                <a:solidFill>
                  <a:srgbClr val="333333"/>
                </a:solidFill>
                <a:latin typeface="Verdana" pitchFamily="34" charset="0"/>
                <a:cs typeface="Arial" pitchFamily="34" charset="0"/>
              </a:rPr>
            </a:br>
            <a:r>
              <a:rPr lang="fr-FR" dirty="0" smtClean="0">
                <a:solidFill>
                  <a:srgbClr val="333333"/>
                </a:solidFill>
                <a:latin typeface="Verdana" pitchFamily="34" charset="0"/>
                <a:cs typeface="Arial" pitchFamily="34" charset="0"/>
              </a:rPr>
              <a:t>ratifiés qu’après révision de celle-ci.</a:t>
            </a:r>
          </a:p>
          <a:p>
            <a:pPr marL="0" marR="0" lvl="0" indent="0" algn="l" defTabSz="914400" rtl="0" eaLnBrk="0" fontAlgn="base" latinLnBrk="0" hangingPunct="0">
              <a:lnSpc>
                <a:spcPct val="100000"/>
              </a:lnSpc>
              <a:spcBef>
                <a:spcPct val="0"/>
              </a:spcBef>
              <a:spcAft>
                <a:spcPts val="600"/>
              </a:spcAft>
              <a:buClrTx/>
              <a:buSzTx/>
              <a:tabLst>
                <a:tab pos="228600" algn="l"/>
              </a:tabLst>
            </a:pPr>
            <a:endParaRPr lang="fr-FR" dirty="0" smtClean="0">
              <a:solidFill>
                <a:srgbClr val="333333"/>
              </a:solidFill>
              <a:latin typeface="Verdana" pitchFamily="34" charset="0"/>
              <a:cs typeface="Arial" pitchFamily="34" charset="0"/>
            </a:endParaRPr>
          </a:p>
        </p:txBody>
      </p:sp>
      <p:sp>
        <p:nvSpPr>
          <p:cNvPr id="7" name="Rectangle 6"/>
          <p:cNvSpPr/>
          <p:nvPr/>
        </p:nvSpPr>
        <p:spPr>
          <a:xfrm>
            <a:off x="108520" y="188640"/>
            <a:ext cx="9144000" cy="646331"/>
          </a:xfrm>
          <a:prstGeom prst="rect">
            <a:avLst/>
          </a:prstGeom>
        </p:spPr>
        <p:txBody>
          <a:bodyPr wrap="square">
            <a:spAutoFit/>
          </a:bodyPr>
          <a:lstStyle/>
          <a:p>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hiérarchie des sources</a:t>
            </a:r>
            <a:endParaRPr lang="fr-FR"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32023" cy="3785652"/>
          </a:xfrm>
          <a:prstGeom prst="rect">
            <a:avLst/>
          </a:prstGeom>
          <a:noFill/>
        </p:spPr>
        <p:txBody>
          <a:bodyPr wrap="square" lIns="91440" tIns="45720" rIns="91440" bIns="45720">
            <a:spAutoFit/>
          </a:bodyPr>
          <a:lstStyle/>
          <a:p>
            <a:pPr algn="ct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Connaissez-vous</a:t>
            </a:r>
            <a:b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les juridictions du premier degré ?</a:t>
            </a:r>
            <a:endParaRPr lang="fr-FR"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980728"/>
            <a:ext cx="8532023" cy="5016758"/>
          </a:xfrm>
          <a:prstGeom prst="rect">
            <a:avLst/>
          </a:prstGeom>
          <a:noFill/>
        </p:spPr>
        <p:txBody>
          <a:bodyPr wrap="square" lIns="91440" tIns="45720" rIns="91440" bIns="45720">
            <a:spAutoFit/>
          </a:bodyPr>
          <a:lstStyle/>
          <a:p>
            <a:pPr algn="ctr"/>
            <a:r>
              <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 COMMENTAIRE</a:t>
            </a: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D’ARRET</a:t>
            </a:r>
          </a:p>
          <a:p>
            <a:pPr algn="ctr"/>
            <a:endPar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PROCEDURE</a:t>
            </a:r>
            <a:endParaRPr lang="fr-FR"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9144000"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r-FR" sz="3600" b="1" dirty="0" smtClean="0">
                <a:ln>
                  <a:solidFill>
                    <a:srgbClr val="990099"/>
                  </a:solidFill>
                  <a:prstDash val="solid"/>
                </a:ln>
                <a:effectLst>
                  <a:outerShdw blurRad="88000" dist="50800" dir="5040000" algn="tl">
                    <a:schemeClr val="accent4">
                      <a:tint val="80000"/>
                      <a:satMod val="250000"/>
                      <a:alpha val="45000"/>
                    </a:schemeClr>
                  </a:outerShdw>
                </a:effectLst>
              </a:rPr>
              <a:t>Litige oppose M. Ixe  et Mme </a:t>
            </a:r>
            <a:r>
              <a:rPr lang="fr-FR" sz="3600" b="1" dirty="0" err="1" smtClean="0">
                <a:ln>
                  <a:solidFill>
                    <a:srgbClr val="990099"/>
                  </a:solidFill>
                  <a:prstDash val="solid"/>
                </a:ln>
                <a:effectLst>
                  <a:outerShdw blurRad="88000" dist="50800" dir="5040000" algn="tl">
                    <a:schemeClr val="accent4">
                      <a:tint val="80000"/>
                      <a:satMod val="250000"/>
                      <a:alpha val="45000"/>
                    </a:schemeClr>
                  </a:outerShdw>
                </a:effectLst>
              </a:rPr>
              <a:t>Ygrec</a:t>
            </a:r>
            <a:endParaRPr lang="fr-FR" sz="5400" b="1" cap="none" spc="0" dirty="0">
              <a:ln>
                <a:solidFill>
                  <a:srgbClr val="990099"/>
                </a:solidFill>
                <a:prstDash val="solid"/>
              </a:ln>
              <a:effectLst>
                <a:outerShdw blurRad="88000" dist="50800" dir="5040000" algn="tl">
                  <a:schemeClr val="accent4">
                    <a:tint val="80000"/>
                    <a:satMod val="250000"/>
                    <a:alpha val="45000"/>
                  </a:schemeClr>
                </a:outerShdw>
              </a:effectLst>
            </a:endParaRPr>
          </a:p>
        </p:txBody>
      </p:sp>
      <p:sp>
        <p:nvSpPr>
          <p:cNvPr id="3" name="Rectangle 2"/>
          <p:cNvSpPr/>
          <p:nvPr/>
        </p:nvSpPr>
        <p:spPr>
          <a:xfrm>
            <a:off x="0" y="980728"/>
            <a:ext cx="9143999" cy="3893374"/>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r-FR" sz="31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considère que ses droits ne sont pas respectés.</a:t>
            </a:r>
          </a:p>
          <a:p>
            <a:pPr algn="ct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Il procède à la saisine du tribunal compétent . </a:t>
            </a:r>
          </a:p>
          <a:p>
            <a:pPr algn="ct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Pour faire valoir ses droits, </a:t>
            </a:r>
            <a:r>
              <a:rPr lang="fr-FR" sz="3600" b="1" cap="none" spc="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Il va devoir </a:t>
            </a:r>
            <a:r>
              <a:rPr lang="fr-FR" sz="3600" b="1" u="sng" cap="none" spc="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fonder</a:t>
            </a:r>
            <a:r>
              <a:rPr lang="fr-FR" sz="3600" b="1" cap="none" spc="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/justifier sa demande.</a:t>
            </a:r>
          </a:p>
          <a:p>
            <a:pPr algn="ct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Les juges étudieront sa demande au regard d’une source de droit </a:t>
            </a:r>
          </a:p>
          <a:p>
            <a:pPr algn="ct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Visa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sym typeface="Wingdings" pitchFamily="2" charset="2"/>
              </a:rPr>
              <a:t> Vu les articles…</a:t>
            </a:r>
            <a:endPar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Rectangle 3"/>
          <p:cNvSpPr/>
          <p:nvPr/>
        </p:nvSpPr>
        <p:spPr>
          <a:xfrm>
            <a:off x="0" y="4869160"/>
            <a:ext cx="9144000" cy="1754326"/>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Deux parties vont donc s’opposer</a:t>
            </a:r>
          </a:p>
          <a:p>
            <a:pPr algn="ct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vs Mme </a:t>
            </a:r>
            <a:r>
              <a:rPr lang="fr-FR" sz="3600" b="1" dirty="0" err="1"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Ygrec</a:t>
            </a:r>
            <a:endPar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 </a:t>
            </a:r>
            <a:r>
              <a:rPr lang="fr-FR"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demandeur</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versus le </a:t>
            </a:r>
            <a:r>
              <a:rPr lang="fr-FR"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défendeur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par>
                                <p:cTn id="31" presetID="55" presetClass="entr" presetSubtype="0" fill="hold" nodeType="withEffect">
                                  <p:stCondLst>
                                    <p:cond delay="200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3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4" dur="3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5" dur="3000"/>
                                        <p:tgtEl>
                                          <p:spTgt spid="3">
                                            <p:txEl>
                                              <p:pRg st="4" end="4"/>
                                            </p:txEl>
                                          </p:spTgt>
                                        </p:tgtEl>
                                      </p:cBhvr>
                                    </p:animEffect>
                                  </p:childTnLst>
                                </p:cTn>
                              </p:par>
                            </p:childTnLst>
                          </p:cTn>
                        </p:par>
                        <p:par>
                          <p:cTn id="36" fill="hold">
                            <p:stCondLst>
                              <p:cond delay="5000"/>
                            </p:stCondLst>
                            <p:childTnLst>
                              <p:par>
                                <p:cTn id="37" presetID="55" presetClass="entr" presetSubtype="0" fill="hold" nodeType="afterEffect">
                                  <p:stCondLst>
                                    <p:cond delay="200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p:cTn id="39" dur="3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40" dur="3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41" dur="3000"/>
                                        <p:tgtEl>
                                          <p:spTgt spid="4">
                                            <p:txEl>
                                              <p:pRg st="0" end="0"/>
                                            </p:txEl>
                                          </p:spTgt>
                                        </p:tgtEl>
                                      </p:cBhvr>
                                    </p:animEffect>
                                  </p:childTnLst>
                                </p:cTn>
                              </p:par>
                            </p:childTnLst>
                          </p:cTn>
                        </p:par>
                        <p:par>
                          <p:cTn id="42" fill="hold">
                            <p:stCondLst>
                              <p:cond delay="10000"/>
                            </p:stCondLst>
                            <p:childTnLst>
                              <p:par>
                                <p:cTn id="43" presetID="55" presetClass="entr" presetSubtype="0" fill="hold" nodeType="afterEffect">
                                  <p:stCondLst>
                                    <p:cond delay="1000"/>
                                  </p:stCondLst>
                                  <p:childTnLst>
                                    <p:set>
                                      <p:cBhvr>
                                        <p:cTn id="44" dur="1" fill="hold">
                                          <p:stCondLst>
                                            <p:cond delay="0"/>
                                          </p:stCondLst>
                                        </p:cTn>
                                        <p:tgtEl>
                                          <p:spTgt spid="4">
                                            <p:txEl>
                                              <p:pRg st="1" end="1"/>
                                            </p:txEl>
                                          </p:spTgt>
                                        </p:tgtEl>
                                        <p:attrNameLst>
                                          <p:attrName>style.visibility</p:attrName>
                                        </p:attrNameLst>
                                      </p:cBhvr>
                                      <p:to>
                                        <p:strVal val="visible"/>
                                      </p:to>
                                    </p:set>
                                    <p:anim calcmode="lin" valueType="num">
                                      <p:cBhvr>
                                        <p:cTn id="45" dur="2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46" dur="2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47" dur="2000"/>
                                        <p:tgtEl>
                                          <p:spTgt spid="4">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nodeType="clickEffect">
                                  <p:stCondLst>
                                    <p:cond delay="0"/>
                                  </p:stCondLst>
                                  <p:childTnLst>
                                    <p:set>
                                      <p:cBhvr>
                                        <p:cTn id="51" dur="1" fill="hold">
                                          <p:stCondLst>
                                            <p:cond delay="0"/>
                                          </p:stCondLst>
                                        </p:cTn>
                                        <p:tgtEl>
                                          <p:spTgt spid="4">
                                            <p:txEl>
                                              <p:pRg st="2" end="2"/>
                                            </p:txEl>
                                          </p:spTgt>
                                        </p:tgtEl>
                                        <p:attrNameLst>
                                          <p:attrName>style.visibility</p:attrName>
                                        </p:attrNameLst>
                                      </p:cBhvr>
                                      <p:to>
                                        <p:strVal val="visible"/>
                                      </p:to>
                                    </p:set>
                                    <p:anim calcmode="lin" valueType="num">
                                      <p:cBhvr>
                                        <p:cTn id="52"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53"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54"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96752"/>
            <a:ext cx="9144000" cy="5078313"/>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Si le jugement n’est pas en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premier et dernier ressort</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alors…</a:t>
            </a:r>
          </a:p>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L’appel est possible.</a:t>
            </a:r>
          </a:p>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La personne qui conteste la décision se nomme :</a:t>
            </a:r>
          </a:p>
          <a:p>
            <a:endPar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L’appelant</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celui qui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fait appel </a:t>
            </a:r>
            <a:r>
              <a:rPr lang="fr-FR" sz="28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le demandeur »)</a:t>
            </a:r>
          </a:p>
          <a:p>
            <a:endPar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L’intimé</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le défendeur en appel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
                                            <p:txEl>
                                              <p:pRg st="1" end="1"/>
                                            </p:txEl>
                                          </p:spTgt>
                                        </p:tgtEl>
                                      </p:cBhvr>
                                    </p:animEffect>
                                  </p:childTnLst>
                                </p:cTn>
                              </p:par>
                            </p:childTnLst>
                          </p:cTn>
                        </p:par>
                        <p:par>
                          <p:cTn id="17" fill="hold">
                            <p:stCondLst>
                              <p:cond delay="1000"/>
                            </p:stCondLst>
                            <p:childTnLst>
                              <p:par>
                                <p:cTn id="18" presetID="55" presetClass="entr" presetSubtype="0" fill="hold" grpId="0" nodeType="after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3000" fill="hold"/>
                                        <p:tgtEl>
                                          <p:spTgt spid="2">
                                            <p:txEl>
                                              <p:pRg st="2" end="2"/>
                                            </p:txEl>
                                          </p:spTgt>
                                        </p:tgtEl>
                                        <p:attrNameLst>
                                          <p:attrName>ppt_w</p:attrName>
                                        </p:attrNameLst>
                                      </p:cBhvr>
                                      <p:tavLst>
                                        <p:tav tm="0">
                                          <p:val>
                                            <p:strVal val="#ppt_w*0.70"/>
                                          </p:val>
                                        </p:tav>
                                        <p:tav tm="100000">
                                          <p:val>
                                            <p:strVal val="#ppt_w"/>
                                          </p:val>
                                        </p:tav>
                                      </p:tavLst>
                                    </p:anim>
                                    <p:anim calcmode="lin" valueType="num">
                                      <p:cBhvr>
                                        <p:cTn id="21" dur="3000" fill="hold"/>
                                        <p:tgtEl>
                                          <p:spTgt spid="2">
                                            <p:txEl>
                                              <p:pRg st="2" end="2"/>
                                            </p:txEl>
                                          </p:spTgt>
                                        </p:tgtEl>
                                        <p:attrNameLst>
                                          <p:attrName>ppt_h</p:attrName>
                                        </p:attrNameLst>
                                      </p:cBhvr>
                                      <p:tavLst>
                                        <p:tav tm="0">
                                          <p:val>
                                            <p:strVal val="#ppt_h"/>
                                          </p:val>
                                        </p:tav>
                                        <p:tav tm="100000">
                                          <p:val>
                                            <p:strVal val="#ppt_h"/>
                                          </p:val>
                                        </p:tav>
                                      </p:tavLst>
                                    </p:anim>
                                    <p:animEffect transition="in" filter="fade">
                                      <p:cBhvr>
                                        <p:cTn id="22" dur="30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p:cTn id="27" dur="1000" fill="hold"/>
                                        <p:tgtEl>
                                          <p:spTgt spid="2">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2">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2">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 calcmode="lin" valueType="num">
                                      <p:cBhvr>
                                        <p:cTn id="34" dur="1000" fill="hold"/>
                                        <p:tgtEl>
                                          <p:spTgt spid="2">
                                            <p:txEl>
                                              <p:pRg st="6" end="6"/>
                                            </p:txEl>
                                          </p:spTgt>
                                        </p:tgtEl>
                                        <p:attrNameLst>
                                          <p:attrName>ppt_w</p:attrName>
                                        </p:attrNameLst>
                                      </p:cBhvr>
                                      <p:tavLst>
                                        <p:tav tm="0">
                                          <p:val>
                                            <p:strVal val="#ppt_w*0.70"/>
                                          </p:val>
                                        </p:tav>
                                        <p:tav tm="100000">
                                          <p:val>
                                            <p:strVal val="#ppt_w"/>
                                          </p:val>
                                        </p:tav>
                                      </p:tavLst>
                                    </p:anim>
                                    <p:anim calcmode="lin" valueType="num">
                                      <p:cBhvr>
                                        <p:cTn id="35" dur="1000" fill="hold"/>
                                        <p:tgtEl>
                                          <p:spTgt spid="2">
                                            <p:txEl>
                                              <p:pRg st="6" end="6"/>
                                            </p:txEl>
                                          </p:spTgt>
                                        </p:tgtEl>
                                        <p:attrNameLst>
                                          <p:attrName>ppt_h</p:attrName>
                                        </p:attrNameLst>
                                      </p:cBhvr>
                                      <p:tavLst>
                                        <p:tav tm="0">
                                          <p:val>
                                            <p:strVal val="#ppt_h"/>
                                          </p:val>
                                        </p:tav>
                                        <p:tav tm="100000">
                                          <p:val>
                                            <p:strVal val="#ppt_h"/>
                                          </p:val>
                                        </p:tav>
                                      </p:tavLst>
                                    </p:anim>
                                    <p:animEffect transition="in" filter="fade">
                                      <p:cBhvr>
                                        <p:cTn id="36" dur="1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251520" y="4941168"/>
            <a:ext cx="2952328" cy="1656184"/>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Juridiction de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ère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Instance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 M. </a:t>
            </a:r>
            <a:r>
              <a:rPr lang="fr-FR" sz="2400" b="1" dirty="0" err="1"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Ygrec</a:t>
            </a:r>
            <a:endParaRPr lang="fr-FR" sz="3200" dirty="0"/>
          </a:p>
        </p:txBody>
      </p:sp>
      <p:sp>
        <p:nvSpPr>
          <p:cNvPr id="3" name="Rectangle 2"/>
          <p:cNvSpPr/>
          <p:nvPr/>
        </p:nvSpPr>
        <p:spPr>
          <a:xfrm>
            <a:off x="0" y="1196752"/>
            <a:ext cx="9144000" cy="1877437"/>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Le tribunal prend une décision </a:t>
            </a:r>
          </a:p>
          <a:p>
            <a:pPr>
              <a:buFont typeface="Arial" pitchFamily="34" charset="0"/>
              <a:buChar char="•"/>
            </a:pP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sur</a:t>
            </a:r>
            <a:r>
              <a:rPr lang="fr-FR" sz="4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le fond, en fonction des faits</a:t>
            </a:r>
          </a:p>
          <a:p>
            <a:pPr>
              <a:buFont typeface="Arial" pitchFamily="34" charset="0"/>
              <a:buChar char="•"/>
            </a:pP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sur la forme, au regard des sources du Droit </a:t>
            </a:r>
          </a:p>
        </p:txBody>
      </p:sp>
      <p:grpSp>
        <p:nvGrpSpPr>
          <p:cNvPr id="8" name="Groupe 7"/>
          <p:cNvGrpSpPr/>
          <p:nvPr/>
        </p:nvGrpSpPr>
        <p:grpSpPr>
          <a:xfrm>
            <a:off x="3491880" y="4941168"/>
            <a:ext cx="5400600" cy="1656184"/>
            <a:chOff x="3491880" y="4941168"/>
            <a:chExt cx="5400600" cy="1656184"/>
          </a:xfrm>
        </p:grpSpPr>
        <p:sp>
          <p:nvSpPr>
            <p:cNvPr id="5" name="Flèche droite à entaille 4"/>
            <p:cNvSpPr/>
            <p:nvPr/>
          </p:nvSpPr>
          <p:spPr>
            <a:xfrm>
              <a:off x="3491880" y="5517232"/>
              <a:ext cx="720080" cy="576064"/>
            </a:xfrm>
            <a:prstGeom prst="notchedRight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Rectangle à coins arrondis 5"/>
            <p:cNvSpPr/>
            <p:nvPr/>
          </p:nvSpPr>
          <p:spPr>
            <a:xfrm>
              <a:off x="4427984" y="4941168"/>
              <a:ext cx="4464496" cy="1656184"/>
            </a:xfrm>
            <a:prstGeom prst="roundRect">
              <a:avLst/>
            </a:prstGeom>
            <a:solidFill>
              <a:schemeClr val="accent1">
                <a:alpha val="25000"/>
              </a:schemeClr>
            </a:solidFill>
            <a:ln w="5715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Jugement</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du tribunal</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a </a:t>
              </a: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gain de cause </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ou </a:t>
              </a: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est débouté</a:t>
              </a: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2"/>
                    </p:tgtEl>
                  </p:cond>
                </p:stCondLst>
                <p:endSync evt="end" delay="0">
                  <p:rtn val="all"/>
                </p:endSync>
                <p:childTnLst>
                  <p:par>
                    <p:cTn id="11" fill="hold">
                      <p:stCondLst>
                        <p:cond delay="0"/>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strVal val="#ppt_w*0.70"/>
                                          </p:val>
                                        </p:tav>
                                        <p:tav tm="100000">
                                          <p:val>
                                            <p:strVal val="#ppt_w"/>
                                          </p:val>
                                        </p:tav>
                                      </p:tavLst>
                                    </p:anim>
                                    <p:anim calcmode="lin" valueType="num">
                                      <p:cBhvr>
                                        <p:cTn id="16" dur="1000" fill="hold"/>
                                        <p:tgtEl>
                                          <p:spTgt spid="3"/>
                                        </p:tgtEl>
                                        <p:attrNameLst>
                                          <p:attrName>ppt_h</p:attrName>
                                        </p:attrNameLst>
                                      </p:cBhvr>
                                      <p:tavLst>
                                        <p:tav tm="0">
                                          <p:val>
                                            <p:strVal val="#ppt_h"/>
                                          </p:val>
                                        </p:tav>
                                        <p:tav tm="100000">
                                          <p:val>
                                            <p:strVal val="#ppt_h"/>
                                          </p:val>
                                        </p:tav>
                                      </p:tavLst>
                                    </p:anim>
                                    <p:animEffect transition="in" filter="fade">
                                      <p:cBhvr>
                                        <p:cTn id="17" dur="10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childTnLst>
              </p:cTn>
              <p:nextCondLst>
                <p:cond evt="onClick" delay="0">
                  <p:tgtEl>
                    <p:spTgt spid="2"/>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251520" y="4941168"/>
            <a:ext cx="2952328" cy="1656184"/>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Juridiction de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ère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Instance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 M. </a:t>
            </a:r>
            <a:r>
              <a:rPr lang="fr-FR" sz="2400" b="1" dirty="0" err="1"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Ygrec</a:t>
            </a:r>
            <a:endParaRPr lang="fr-FR" sz="3200" dirty="0"/>
          </a:p>
        </p:txBody>
      </p:sp>
      <p:grpSp>
        <p:nvGrpSpPr>
          <p:cNvPr id="4" name="Groupe 7"/>
          <p:cNvGrpSpPr/>
          <p:nvPr/>
        </p:nvGrpSpPr>
        <p:grpSpPr>
          <a:xfrm>
            <a:off x="3419872" y="2420888"/>
            <a:ext cx="5580112" cy="2304256"/>
            <a:chOff x="3491880" y="3861048"/>
            <a:chExt cx="5580112" cy="2304256"/>
          </a:xfrm>
        </p:grpSpPr>
        <p:sp>
          <p:nvSpPr>
            <p:cNvPr id="5" name="Flèche droite à entaille 4"/>
            <p:cNvSpPr/>
            <p:nvPr/>
          </p:nvSpPr>
          <p:spPr>
            <a:xfrm>
              <a:off x="3491880" y="4797152"/>
              <a:ext cx="720080" cy="576064"/>
            </a:xfrm>
            <a:prstGeom prst="notchedRightArrow">
              <a:avLst/>
            </a:prstGeom>
            <a:solidFill>
              <a:schemeClr val="accent1">
                <a:alpha val="25000"/>
              </a:schemeClr>
            </a:solidFill>
            <a:ln w="5715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Rectangle à coins arrondis 5"/>
            <p:cNvSpPr/>
            <p:nvPr/>
          </p:nvSpPr>
          <p:spPr>
            <a:xfrm>
              <a:off x="4355976" y="3861048"/>
              <a:ext cx="4716016" cy="2304256"/>
            </a:xfrm>
            <a:prstGeom prst="roundRect">
              <a:avLst/>
            </a:prstGeom>
            <a:solidFill>
              <a:schemeClr val="accent1">
                <a:alpha val="25000"/>
              </a:schemeClr>
            </a:solidFill>
            <a:ln w="5715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Arrêt </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 la Cour d’appel</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M. Ixe a </a:t>
              </a: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gain de cause </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ou </a:t>
              </a: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est débouté</a:t>
              </a: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sp>
        <p:nvSpPr>
          <p:cNvPr id="7" name="Rectangle 6"/>
          <p:cNvSpPr/>
          <p:nvPr/>
        </p:nvSpPr>
        <p:spPr>
          <a:xfrm>
            <a:off x="0" y="0"/>
            <a:ext cx="9144000" cy="2308324"/>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Si l’arrêt rendu par la Cour d’appel confirme la décision prise en première instance, alors on dit que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l’arrêt est confirmatif, </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dans le cas contraire on dit que </a:t>
            </a:r>
            <a:r>
              <a:rPr lang="fr-FR"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l’arrêt est infirmatif</a:t>
            </a:r>
            <a:endPar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1" name="Rectangle 10"/>
          <p:cNvSpPr/>
          <p:nvPr/>
        </p:nvSpPr>
        <p:spPr>
          <a:xfrm>
            <a:off x="4139952" y="5157192"/>
            <a:ext cx="4392488" cy="923330"/>
          </a:xfrm>
          <a:prstGeom prst="rect">
            <a:avLst/>
          </a:prstGeom>
          <a:noFill/>
        </p:spPr>
        <p:txBody>
          <a:bodyPr wrap="square" lIns="91440" tIns="45720" rIns="91440" bIns="45720">
            <a:spAutoFit/>
          </a:bodyPr>
          <a:lstStyle/>
          <a:p>
            <a:r>
              <a:rPr lang="fr-FR"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Considérons que M. Ixe a été débouté en première instance et que le jugement rendu ne l’a été qu’en premier ressort, alors...</a:t>
            </a:r>
          </a:p>
        </p:txBody>
      </p:sp>
      <p:grpSp>
        <p:nvGrpSpPr>
          <p:cNvPr id="17" name="Groupe 16"/>
          <p:cNvGrpSpPr/>
          <p:nvPr/>
        </p:nvGrpSpPr>
        <p:grpSpPr>
          <a:xfrm>
            <a:off x="251520" y="2348880"/>
            <a:ext cx="2952328" cy="2520280"/>
            <a:chOff x="323528" y="2420888"/>
            <a:chExt cx="2952328" cy="2520280"/>
          </a:xfrm>
        </p:grpSpPr>
        <p:sp>
          <p:nvSpPr>
            <p:cNvPr id="15" name="Rectangle à coins arrondis 14"/>
            <p:cNvSpPr/>
            <p:nvPr/>
          </p:nvSpPr>
          <p:spPr>
            <a:xfrm>
              <a:off x="323528" y="2420888"/>
              <a:ext cx="2952328" cy="223224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fr-FR" sz="24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ème</a:t>
              </a: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niveau de juridiction</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d’appel</a:t>
              </a:r>
            </a:p>
            <a:p>
              <a:pPr algn="ctr"/>
              <a:r>
                <a:rPr lang="fr-FR" sz="20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Ixe = appelant </a:t>
              </a:r>
              <a:br>
                <a:rPr lang="fr-FR" sz="20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2000" b="1" dirty="0" err="1"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Ygrec</a:t>
              </a:r>
              <a:r>
                <a:rPr lang="fr-FR" sz="20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 intimé</a:t>
              </a:r>
              <a:endParaRPr lang="fr-FR" sz="2000" dirty="0"/>
            </a:p>
          </p:txBody>
        </p:sp>
        <p:sp>
          <p:nvSpPr>
            <p:cNvPr id="16" name="Flèche vers le haut 15"/>
            <p:cNvSpPr/>
            <p:nvPr/>
          </p:nvSpPr>
          <p:spPr>
            <a:xfrm>
              <a:off x="1547664" y="4653136"/>
              <a:ext cx="432048" cy="288032"/>
            </a:xfrm>
            <a:prstGeom prst="upArrow">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0" fill="hold"/>
                                        <p:tgtEl>
                                          <p:spTgt spid="11"/>
                                        </p:tgtEl>
                                        <p:attrNameLst>
                                          <p:attrName>ppt_w</p:attrName>
                                        </p:attrNameLst>
                                      </p:cBhvr>
                                      <p:tavLst>
                                        <p:tav tm="0">
                                          <p:val>
                                            <p:strVal val="#ppt_w*0.70"/>
                                          </p:val>
                                        </p:tav>
                                        <p:tav tm="100000">
                                          <p:val>
                                            <p:strVal val="#ppt_w"/>
                                          </p:val>
                                        </p:tav>
                                      </p:tavLst>
                                    </p:anim>
                                    <p:anim calcmode="lin" valueType="num">
                                      <p:cBhvr>
                                        <p:cTn id="8" dur="3000" fill="hold"/>
                                        <p:tgtEl>
                                          <p:spTgt spid="11"/>
                                        </p:tgtEl>
                                        <p:attrNameLst>
                                          <p:attrName>ppt_h</p:attrName>
                                        </p:attrNameLst>
                                      </p:cBhvr>
                                      <p:tavLst>
                                        <p:tav tm="0">
                                          <p:val>
                                            <p:strVal val="#ppt_h"/>
                                          </p:val>
                                        </p:tav>
                                        <p:tav tm="100000">
                                          <p:val>
                                            <p:strVal val="#ppt_h"/>
                                          </p:val>
                                        </p:tav>
                                      </p:tavLst>
                                    </p:anim>
                                    <p:animEffect transition="in" filter="fade">
                                      <p:cBhvr>
                                        <p:cTn id="9" dur="3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strVal val="#ppt_w*0.70"/>
                                          </p:val>
                                        </p:tav>
                                        <p:tav tm="100000">
                                          <p:val>
                                            <p:strVal val="#ppt_w"/>
                                          </p:val>
                                        </p:tav>
                                      </p:tavLst>
                                    </p:anim>
                                    <p:anim calcmode="lin" valueType="num">
                                      <p:cBhvr>
                                        <p:cTn id="22" dur="1000" fill="hold"/>
                                        <p:tgtEl>
                                          <p:spTgt spid="17"/>
                                        </p:tgtEl>
                                        <p:attrNameLst>
                                          <p:attrName>ppt_h</p:attrName>
                                        </p:attrNameLst>
                                      </p:cBhvr>
                                      <p:tavLst>
                                        <p:tav tm="0">
                                          <p:val>
                                            <p:strVal val="#ppt_h"/>
                                          </p:val>
                                        </p:tav>
                                        <p:tav tm="100000">
                                          <p:val>
                                            <p:strVal val="#ppt_h"/>
                                          </p:val>
                                        </p:tav>
                                      </p:tavLst>
                                    </p:anim>
                                    <p:animEffect transition="in" filter="fade">
                                      <p:cBhvr>
                                        <p:cTn id="2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7"/>
                    </p:tgtEl>
                  </p:cond>
                </p:stCondLst>
                <p:endSync evt="end" delay="0">
                  <p:rtn val="all"/>
                </p:endSync>
                <p:childTnLst>
                  <p:par>
                    <p:cTn id="25" fill="hold">
                      <p:stCondLst>
                        <p:cond delay="0"/>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strVal val="#ppt_w*0.70"/>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Effect transition="in" filter="fade">
                                      <p:cBhvr>
                                        <p:cTn id="31" dur="1000"/>
                                        <p:tgtEl>
                                          <p:spTgt spid="4"/>
                                        </p:tgtEl>
                                      </p:cBhvr>
                                    </p:animEffect>
                                  </p:childTnLst>
                                </p:cTn>
                              </p:par>
                            </p:childTnLst>
                          </p:cTn>
                        </p:par>
                      </p:childTnLst>
                    </p:cTn>
                  </p:par>
                </p:childTnLst>
              </p:cTn>
              <p:nextCondLst>
                <p:cond evt="onClick" delay="0">
                  <p:tgtEl>
                    <p:spTgt spid="17"/>
                  </p:tgtEl>
                </p:cond>
              </p:nextCondLst>
            </p:seq>
            <p:seq concurrent="1" nextAc="seek">
              <p:cTn id="32" restart="whenNotActive" fill="hold" evtFilter="cancelBubble" nodeType="interactiveSeq">
                <p:stCondLst>
                  <p:cond evt="onClick" delay="0">
                    <p:tgtEl>
                      <p:spTgt spid="4"/>
                    </p:tgtEl>
                  </p:cond>
                </p:stCondLst>
                <p:endSync evt="end" delay="0">
                  <p:rtn val="all"/>
                </p:endSync>
                <p:childTnLst>
                  <p:par>
                    <p:cTn id="33" fill="hold">
                      <p:stCondLst>
                        <p:cond delay="0"/>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strVal val="#ppt_w*0.70"/>
                                          </p:val>
                                        </p:tav>
                                        <p:tav tm="100000">
                                          <p:val>
                                            <p:strVal val="#ppt_w"/>
                                          </p:val>
                                        </p:tav>
                                      </p:tavLst>
                                    </p:anim>
                                    <p:anim calcmode="lin" valueType="num">
                                      <p:cBhvr>
                                        <p:cTn id="38" dur="1000" fill="hold"/>
                                        <p:tgtEl>
                                          <p:spTgt spid="7"/>
                                        </p:tgtEl>
                                        <p:attrNameLst>
                                          <p:attrName>ppt_h</p:attrName>
                                        </p:attrNameLst>
                                      </p:cBhvr>
                                      <p:tavLst>
                                        <p:tav tm="0">
                                          <p:val>
                                            <p:strVal val="#ppt_h"/>
                                          </p:val>
                                        </p:tav>
                                        <p:tav tm="100000">
                                          <p:val>
                                            <p:strVal val="#ppt_h"/>
                                          </p:val>
                                        </p:tav>
                                      </p:tavLst>
                                    </p:anim>
                                    <p:animEffect transition="in" filter="fade">
                                      <p:cBhvr>
                                        <p:cTn id="39" dur="1000"/>
                                        <p:tgtEl>
                                          <p:spTgt spid="7"/>
                                        </p:tgtEl>
                                      </p:cBhvr>
                                    </p:animEffect>
                                  </p:childTnLst>
                                </p:cTn>
                              </p:par>
                            </p:childTnLst>
                          </p:cTn>
                        </p:par>
                      </p:childTnLst>
                    </p:cTn>
                  </p:par>
                </p:childTnLst>
              </p:cTn>
              <p:nextCondLst>
                <p:cond evt="onClick" delay="0">
                  <p:tgtEl>
                    <p:spTgt spid="4"/>
                  </p:tgtEl>
                </p:cond>
              </p:nextCondLst>
            </p:seq>
          </p:childTnLst>
        </p:cTn>
      </p:par>
    </p:tnLst>
    <p:bldLst>
      <p:bldP spid="2" grpId="0" animBg="1"/>
      <p:bldP spid="7"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64704"/>
            <a:ext cx="9144000" cy="5078313"/>
          </a:xfrm>
          <a:prstGeom prst="rect">
            <a:avLst/>
          </a:prstGeom>
          <a:noFill/>
        </p:spPr>
        <p:txBody>
          <a:bodyPr wrap="square" lIns="91440" tIns="45720" rIns="91440" bIns="45720">
            <a:spAutoFit/>
          </a:bodyPr>
          <a:lstStyle/>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Toute décision de justice (jugement ou arrêt de Cour d’appel) peut  être contesté, il faut qu’une des parties…</a:t>
            </a:r>
          </a:p>
          <a:p>
            <a:r>
              <a:rPr lang="fr-FR"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Forme un pourvoi en cassation</a:t>
            </a:r>
            <a:r>
              <a:rPr lang="fr-FR" sz="36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c’est-à-dire saisisse la Cour de cassation qui va s’intéresser de savoir si…</a:t>
            </a:r>
          </a:p>
          <a:p>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Les textes – sources juridiques – ont bien été respectés, la Cour de cassation étant seulement</a:t>
            </a:r>
            <a:r>
              <a:rPr lang="fr-FR" sz="36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fr-FR" sz="36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juge de forme </a:t>
            </a:r>
            <a:r>
              <a:rPr lang="fr-FR" sz="36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et non juge de fond.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iterate type="lt">
                                    <p:tmPct val="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iterate type="lt">
                                    <p:tmAbs val="0"/>
                                  </p:iterate>
                                  <p:childTnLst>
                                    <p:set>
                                      <p:cBhvr>
                                        <p:cTn id="13" dur="1" fill="hold">
                                          <p:stCondLst>
                                            <p:cond delay="0"/>
                                          </p:stCondLst>
                                        </p:cTn>
                                        <p:tgtEl>
                                          <p:spTgt spid="2">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type="lt">
                                    <p:tmAbs val="0"/>
                                  </p:iterate>
                                  <p:childTnLst>
                                    <p:set>
                                      <p:cBhvr>
                                        <p:cTn id="19" dur="1" fill="hold">
                                          <p:stCondLst>
                                            <p:cond delay="0"/>
                                          </p:stCondLst>
                                        </p:cTn>
                                        <p:tgtEl>
                                          <p:spTgt spid="2">
                                            <p:txEl>
                                              <p:pRg st="0" end="0"/>
                                            </p:txEl>
                                          </p:spTgt>
                                        </p:tgtEl>
                                        <p:attrNameLst>
                                          <p:attrName>style.visibility</p:attrName>
                                        </p:attrNameLst>
                                      </p:cBhvr>
                                      <p:to>
                                        <p:strVal val="visible"/>
                                      </p:to>
                                    </p:set>
                                  </p:childTnLst>
                                  <p:subTnLst>
                                    <p:set>
                                      <p:cBhvr override="childStyle">
                                        <p:cTn dur="1" fill="hold" display="0" masterRel="nextClick" afterEffect="1"/>
                                        <p:tgtEl>
                                          <p:spTgt spid="2">
                                            <p:txEl>
                                              <p:pRg st="0" end="0"/>
                                            </p:txEl>
                                          </p:spTgt>
                                        </p:tgtEl>
                                        <p:attrNameLst>
                                          <p:attrName>style.visibility</p:attrName>
                                        </p:attrNameLst>
                                      </p:cBhvr>
                                      <p:to>
                                        <p:strVal val="hidden"/>
                                      </p:to>
                                    </p:set>
                                  </p:subTnLst>
                                </p:cTn>
                              </p:par>
                              <p:par>
                                <p:cTn id="20" presetID="1" presetClass="entr" presetSubtype="0" fill="hold" grpId="0" nodeType="with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childTnLst>
                                  <p:subTnLst>
                                    <p:set>
                                      <p:cBhvr override="childStyle">
                                        <p:cTn dur="1" fill="hold" display="0" masterRel="nextClick" afterEffect="1"/>
                                        <p:tgtEl>
                                          <p:spTgt spid="2">
                                            <p:txEl>
                                              <p:pRg st="1" end="1"/>
                                            </p:txEl>
                                          </p:spTgt>
                                        </p:tgtEl>
                                        <p:attrNameLst>
                                          <p:attrName>style.visibility</p:attrName>
                                        </p:attrNameLst>
                                      </p:cBhvr>
                                      <p:to>
                                        <p:strVal val="hidden"/>
                                      </p:to>
                                    </p:set>
                                  </p:subTnLst>
                                </p:cTn>
                              </p:par>
                              <p:par>
                                <p:cTn id="22" presetID="1" presetClass="entr" presetSubtype="0" fill="hold" grpId="0" nodeType="with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childTnLst>
                                  <p:subTnLst>
                                    <p:set>
                                      <p:cBhvr override="childStyle">
                                        <p:cTn dur="1" fill="hold" display="0" masterRel="nextClick" afterEffect="1"/>
                                        <p:tgtEl>
                                          <p:spTgt spid="2">
                                            <p:txEl>
                                              <p:pRg st="2" end="2"/>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7"/>
          <p:cNvGrpSpPr/>
          <p:nvPr/>
        </p:nvGrpSpPr>
        <p:grpSpPr>
          <a:xfrm>
            <a:off x="3347864" y="260648"/>
            <a:ext cx="5724128" cy="3168352"/>
            <a:chOff x="3419872" y="3501008"/>
            <a:chExt cx="5724128" cy="3168352"/>
          </a:xfrm>
        </p:grpSpPr>
        <p:sp>
          <p:nvSpPr>
            <p:cNvPr id="5" name="Flèche droite à entaille 4"/>
            <p:cNvSpPr/>
            <p:nvPr/>
          </p:nvSpPr>
          <p:spPr>
            <a:xfrm>
              <a:off x="3419872" y="4797152"/>
              <a:ext cx="504056" cy="576064"/>
            </a:xfrm>
            <a:prstGeom prst="notchedRightArrow">
              <a:avLst/>
            </a:prstGeom>
            <a:solidFill>
              <a:schemeClr val="accent1">
                <a:alpha val="25000"/>
              </a:schemeClr>
            </a:solidFill>
            <a:ln w="5715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Rectangle à coins arrondis 5"/>
            <p:cNvSpPr/>
            <p:nvPr/>
          </p:nvSpPr>
          <p:spPr>
            <a:xfrm>
              <a:off x="4067944" y="3501008"/>
              <a:ext cx="5076056" cy="3168352"/>
            </a:xfrm>
            <a:prstGeom prst="roundRect">
              <a:avLst/>
            </a:prstGeom>
            <a:solidFill>
              <a:schemeClr val="accent1">
                <a:alpha val="25000"/>
              </a:schemeClr>
            </a:solidFill>
            <a:ln w="5715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Arrêt </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 la Cour de cassation  qui </a:t>
              </a:r>
            </a:p>
            <a:p>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Soit « rejette le pourvoi »</a:t>
              </a:r>
            </a:p>
            <a:p>
              <a:pPr marL="268288" indent="-268288"/>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soit « casse et annule la décision et renvoi » </a:t>
              </a:r>
            </a:p>
          </p:txBody>
        </p:sp>
      </p:grpSp>
      <p:sp>
        <p:nvSpPr>
          <p:cNvPr id="12" name="Rectangle 11"/>
          <p:cNvSpPr/>
          <p:nvPr/>
        </p:nvSpPr>
        <p:spPr>
          <a:xfrm>
            <a:off x="3347864" y="4509120"/>
            <a:ext cx="5543600" cy="1200329"/>
          </a:xfrm>
          <a:prstGeom prst="rect">
            <a:avLst/>
          </a:prstGeom>
          <a:noFill/>
        </p:spPr>
        <p:txBody>
          <a:bodyPr wrap="square" lIns="91440" tIns="45720" rIns="91440" bIns="45720">
            <a:spAutoFit/>
          </a:bodyPr>
          <a:lstStyle/>
          <a:p>
            <a:r>
              <a:rPr lang="fr-FR" sz="2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Considérons que la Cour d’appel a confirmé le jugement, Monsieur Ixe forme </a:t>
            </a:r>
            <a:r>
              <a:rPr lang="fr-FR" sz="2400"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 pourvoi en cassation</a:t>
            </a:r>
            <a:endParaRPr lang="fr-FR" sz="3600" b="1" i="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pSp>
        <p:nvGrpSpPr>
          <p:cNvPr id="18" name="Groupe 17"/>
          <p:cNvGrpSpPr/>
          <p:nvPr/>
        </p:nvGrpSpPr>
        <p:grpSpPr>
          <a:xfrm>
            <a:off x="251520" y="188640"/>
            <a:ext cx="2952328" cy="6480720"/>
            <a:chOff x="251520" y="188640"/>
            <a:chExt cx="2952328" cy="6480720"/>
          </a:xfrm>
        </p:grpSpPr>
        <p:grpSp>
          <p:nvGrpSpPr>
            <p:cNvPr id="19" name="Groupe 16"/>
            <p:cNvGrpSpPr/>
            <p:nvPr/>
          </p:nvGrpSpPr>
          <p:grpSpPr>
            <a:xfrm>
              <a:off x="251520" y="188640"/>
              <a:ext cx="2952328" cy="3312368"/>
              <a:chOff x="323528" y="2060848"/>
              <a:chExt cx="2952328" cy="2880320"/>
            </a:xfrm>
          </p:grpSpPr>
          <p:sp>
            <p:nvSpPr>
              <p:cNvPr id="25" name="Rectangle à coins arrondis 24"/>
              <p:cNvSpPr/>
              <p:nvPr/>
            </p:nvSpPr>
            <p:spPr>
              <a:xfrm>
                <a:off x="323528" y="2060848"/>
                <a:ext cx="2952328" cy="259228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Haute juridiction</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de </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Cassation</a:t>
                </a:r>
              </a:p>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Demandeur Ixe</a:t>
                </a:r>
              </a:p>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Défendeur </a:t>
                </a:r>
                <a:r>
                  <a:rPr lang="fr-FR" sz="2400" b="1" dirty="0" err="1"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Ygrec</a:t>
                </a: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26" name="Flèche vers le haut 25"/>
              <p:cNvSpPr/>
              <p:nvPr/>
            </p:nvSpPr>
            <p:spPr>
              <a:xfrm>
                <a:off x="1547664" y="4653136"/>
                <a:ext cx="432048" cy="288032"/>
              </a:xfrm>
              <a:prstGeom prst="upArrow">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grpSp>
          <p:nvGrpSpPr>
            <p:cNvPr id="20" name="Groupe 21"/>
            <p:cNvGrpSpPr/>
            <p:nvPr/>
          </p:nvGrpSpPr>
          <p:grpSpPr>
            <a:xfrm>
              <a:off x="251520" y="3573016"/>
              <a:ext cx="2952328" cy="3096344"/>
              <a:chOff x="251520" y="3573016"/>
              <a:chExt cx="2952328" cy="3096344"/>
            </a:xfrm>
          </p:grpSpPr>
          <p:sp>
            <p:nvSpPr>
              <p:cNvPr id="21" name="Rectangle à coins arrondis 20"/>
              <p:cNvSpPr/>
              <p:nvPr/>
            </p:nvSpPr>
            <p:spPr>
              <a:xfrm>
                <a:off x="251520" y="5445224"/>
                <a:ext cx="2952328" cy="1224136"/>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Juridiction de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ère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Instance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fr-FR" sz="3200" dirty="0"/>
              </a:p>
            </p:txBody>
          </p:sp>
          <p:grpSp>
            <p:nvGrpSpPr>
              <p:cNvPr id="22" name="Groupe 16"/>
              <p:cNvGrpSpPr/>
              <p:nvPr/>
            </p:nvGrpSpPr>
            <p:grpSpPr>
              <a:xfrm>
                <a:off x="251520" y="3573016"/>
                <a:ext cx="2952328" cy="1800200"/>
                <a:chOff x="171128" y="2988568"/>
                <a:chExt cx="2952328" cy="1800200"/>
              </a:xfrm>
            </p:grpSpPr>
            <p:sp>
              <p:nvSpPr>
                <p:cNvPr id="23" name="Rectangle à coins arrondis 22"/>
                <p:cNvSpPr/>
                <p:nvPr/>
              </p:nvSpPr>
              <p:spPr>
                <a:xfrm>
                  <a:off x="171128" y="2988568"/>
                  <a:ext cx="2952328" cy="151216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fr-FR" sz="24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ème</a:t>
                  </a: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niveau de juridiction</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d’appel</a:t>
                  </a:r>
                </a:p>
              </p:txBody>
            </p:sp>
            <p:sp>
              <p:nvSpPr>
                <p:cNvPr id="24" name="Flèche vers le haut 23"/>
                <p:cNvSpPr/>
                <p:nvPr/>
              </p:nvSpPr>
              <p:spPr>
                <a:xfrm>
                  <a:off x="1395264" y="4500736"/>
                  <a:ext cx="432048" cy="288032"/>
                </a:xfrm>
                <a:prstGeom prst="upArrow">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grpSp>
      </p:grpSp>
      <p:grpSp>
        <p:nvGrpSpPr>
          <p:cNvPr id="27" name="Groupe 26"/>
          <p:cNvGrpSpPr/>
          <p:nvPr/>
        </p:nvGrpSpPr>
        <p:grpSpPr>
          <a:xfrm>
            <a:off x="251520" y="3573016"/>
            <a:ext cx="2952328" cy="3096344"/>
            <a:chOff x="251520" y="3573016"/>
            <a:chExt cx="2952328" cy="3096344"/>
          </a:xfrm>
        </p:grpSpPr>
        <p:sp>
          <p:nvSpPr>
            <p:cNvPr id="28" name="Rectangle à coins arrondis 27"/>
            <p:cNvSpPr/>
            <p:nvPr/>
          </p:nvSpPr>
          <p:spPr>
            <a:xfrm>
              <a:off x="251520" y="5445224"/>
              <a:ext cx="2952328" cy="1224136"/>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Juridiction de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ère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Instance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fr-FR" sz="3200" dirty="0"/>
            </a:p>
          </p:txBody>
        </p:sp>
        <p:grpSp>
          <p:nvGrpSpPr>
            <p:cNvPr id="29" name="Groupe 16"/>
            <p:cNvGrpSpPr/>
            <p:nvPr/>
          </p:nvGrpSpPr>
          <p:grpSpPr>
            <a:xfrm>
              <a:off x="251520" y="3573016"/>
              <a:ext cx="2952328" cy="1800200"/>
              <a:chOff x="323528" y="3140968"/>
              <a:chExt cx="2952328" cy="1800200"/>
            </a:xfrm>
          </p:grpSpPr>
          <p:sp>
            <p:nvSpPr>
              <p:cNvPr id="30" name="Rectangle à coins arrondis 29"/>
              <p:cNvSpPr/>
              <p:nvPr/>
            </p:nvSpPr>
            <p:spPr>
              <a:xfrm>
                <a:off x="323528" y="3140968"/>
                <a:ext cx="2952328" cy="151216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fr-FR" sz="24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ème</a:t>
                </a:r>
                <a:r>
                  <a:rPr lang="fr-FR" sz="24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niveau de juridiction</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d’appel</a:t>
                </a:r>
              </a:p>
            </p:txBody>
          </p:sp>
          <p:sp>
            <p:nvSpPr>
              <p:cNvPr id="31" name="Flèche vers le haut 30"/>
              <p:cNvSpPr/>
              <p:nvPr/>
            </p:nvSpPr>
            <p:spPr>
              <a:xfrm>
                <a:off x="1547664" y="4653136"/>
                <a:ext cx="432048" cy="288032"/>
              </a:xfrm>
              <a:prstGeom prst="upArrow">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3000" fill="hold"/>
                                        <p:tgtEl>
                                          <p:spTgt spid="12"/>
                                        </p:tgtEl>
                                        <p:attrNameLst>
                                          <p:attrName>ppt_w</p:attrName>
                                        </p:attrNameLst>
                                      </p:cBhvr>
                                      <p:tavLst>
                                        <p:tav tm="0">
                                          <p:val>
                                            <p:strVal val="#ppt_w*0.70"/>
                                          </p:val>
                                        </p:tav>
                                        <p:tav tm="100000">
                                          <p:val>
                                            <p:strVal val="#ppt_w"/>
                                          </p:val>
                                        </p:tav>
                                      </p:tavLst>
                                    </p:anim>
                                    <p:anim calcmode="lin" valueType="num">
                                      <p:cBhvr>
                                        <p:cTn id="15" dur="3000" fill="hold"/>
                                        <p:tgtEl>
                                          <p:spTgt spid="12"/>
                                        </p:tgtEl>
                                        <p:attrNameLst>
                                          <p:attrName>ppt_h</p:attrName>
                                        </p:attrNameLst>
                                      </p:cBhvr>
                                      <p:tavLst>
                                        <p:tav tm="0">
                                          <p:val>
                                            <p:strVal val="#ppt_h"/>
                                          </p:val>
                                        </p:tav>
                                        <p:tav tm="100000">
                                          <p:val>
                                            <p:strVal val="#ppt_h"/>
                                          </p:val>
                                        </p:tav>
                                      </p:tavLst>
                                    </p:anim>
                                    <p:animEffect transition="in" filter="fade">
                                      <p:cBhvr>
                                        <p:cTn id="16" dur="3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à coins arrondis 8"/>
          <p:cNvSpPr/>
          <p:nvPr/>
        </p:nvSpPr>
        <p:spPr>
          <a:xfrm>
            <a:off x="35496" y="2852936"/>
            <a:ext cx="2952328" cy="1036915"/>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de </a:t>
            </a: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Cassation</a:t>
            </a:r>
          </a:p>
        </p:txBody>
      </p:sp>
      <p:sp>
        <p:nvSpPr>
          <p:cNvPr id="10" name="Flèche vers le haut 9"/>
          <p:cNvSpPr/>
          <p:nvPr/>
        </p:nvSpPr>
        <p:spPr>
          <a:xfrm>
            <a:off x="1259632" y="3961859"/>
            <a:ext cx="432048" cy="331237"/>
          </a:xfrm>
          <a:prstGeom prst="up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Rectangle à coins arrondis 4"/>
          <p:cNvSpPr/>
          <p:nvPr/>
        </p:nvSpPr>
        <p:spPr>
          <a:xfrm>
            <a:off x="35496" y="5445224"/>
            <a:ext cx="2952328" cy="1224136"/>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Juridiction de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1ère Instance</a:t>
            </a:r>
            <a:b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fr-FR" sz="3200" dirty="0"/>
          </a:p>
        </p:txBody>
      </p:sp>
      <p:grpSp>
        <p:nvGrpSpPr>
          <p:cNvPr id="6" name="Groupe 16"/>
          <p:cNvGrpSpPr/>
          <p:nvPr/>
        </p:nvGrpSpPr>
        <p:grpSpPr>
          <a:xfrm>
            <a:off x="35496" y="4365104"/>
            <a:ext cx="2952328" cy="1008112"/>
            <a:chOff x="171128" y="3780656"/>
            <a:chExt cx="2952328" cy="1008112"/>
          </a:xfrm>
        </p:grpSpPr>
        <p:sp>
          <p:nvSpPr>
            <p:cNvPr id="7" name="Rectangle à coins arrondis 6"/>
            <p:cNvSpPr/>
            <p:nvPr/>
          </p:nvSpPr>
          <p:spPr>
            <a:xfrm>
              <a:off x="171128" y="3780656"/>
              <a:ext cx="2952328" cy="720080"/>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d’appel</a:t>
              </a:r>
            </a:p>
          </p:txBody>
        </p:sp>
        <p:sp>
          <p:nvSpPr>
            <p:cNvPr id="8" name="Flèche vers le haut 7"/>
            <p:cNvSpPr/>
            <p:nvPr/>
          </p:nvSpPr>
          <p:spPr>
            <a:xfrm>
              <a:off x="1395264" y="4500736"/>
              <a:ext cx="432048" cy="288032"/>
            </a:xfrm>
            <a:prstGeom prst="up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pSp>
      <p:grpSp>
        <p:nvGrpSpPr>
          <p:cNvPr id="18" name="Groupe 17"/>
          <p:cNvGrpSpPr/>
          <p:nvPr/>
        </p:nvGrpSpPr>
        <p:grpSpPr>
          <a:xfrm>
            <a:off x="308745" y="1369571"/>
            <a:ext cx="2010422" cy="1411357"/>
            <a:chOff x="308745" y="1369571"/>
            <a:chExt cx="2010422" cy="1411357"/>
          </a:xfrm>
        </p:grpSpPr>
        <p:sp>
          <p:nvSpPr>
            <p:cNvPr id="15" name="Flèche vers le haut 14"/>
            <p:cNvSpPr/>
            <p:nvPr/>
          </p:nvSpPr>
          <p:spPr>
            <a:xfrm>
              <a:off x="1043608" y="1369571"/>
              <a:ext cx="432048" cy="1411357"/>
            </a:xfrm>
            <a:prstGeom prst="up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6" name="Rectangle 15"/>
            <p:cNvSpPr/>
            <p:nvPr/>
          </p:nvSpPr>
          <p:spPr>
            <a:xfrm>
              <a:off x="308745" y="1436583"/>
              <a:ext cx="2010422" cy="1200329"/>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r>
                <a:rPr lang="fr-FR"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Rejette le</a:t>
              </a:r>
            </a:p>
            <a:p>
              <a:r>
                <a:rPr lang="fr-FR"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pourvoi</a:t>
              </a:r>
              <a:endParaRPr lang="fr-FR"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grpSp>
      <p:sp>
        <p:nvSpPr>
          <p:cNvPr id="17" name="Rectangle à coins arrondis 16"/>
          <p:cNvSpPr/>
          <p:nvPr/>
        </p:nvSpPr>
        <p:spPr>
          <a:xfrm>
            <a:off x="35496" y="231845"/>
            <a:ext cx="2376264" cy="1036915"/>
          </a:xfrm>
          <a:prstGeom prst="roundRect">
            <a:avLst/>
          </a:prstGeom>
          <a:solidFill>
            <a:schemeClr val="accent1">
              <a:alpha val="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Fin de la procédure</a:t>
            </a:r>
          </a:p>
        </p:txBody>
      </p:sp>
      <p:sp>
        <p:nvSpPr>
          <p:cNvPr id="20" name="Rectangle à coins arrondis 19"/>
          <p:cNvSpPr/>
          <p:nvPr/>
        </p:nvSpPr>
        <p:spPr>
          <a:xfrm>
            <a:off x="3275856" y="2852936"/>
            <a:ext cx="2376264" cy="115212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2</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nde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Cour d’appel</a:t>
            </a:r>
          </a:p>
        </p:txBody>
      </p:sp>
      <p:grpSp>
        <p:nvGrpSpPr>
          <p:cNvPr id="24" name="Groupe 23"/>
          <p:cNvGrpSpPr/>
          <p:nvPr/>
        </p:nvGrpSpPr>
        <p:grpSpPr>
          <a:xfrm>
            <a:off x="2339752" y="1412776"/>
            <a:ext cx="4536504" cy="1368152"/>
            <a:chOff x="2339752" y="1412776"/>
            <a:chExt cx="4536504" cy="1368152"/>
          </a:xfrm>
        </p:grpSpPr>
        <p:sp>
          <p:nvSpPr>
            <p:cNvPr id="19" name="Flèche courbée vers le bas 18"/>
            <p:cNvSpPr/>
            <p:nvPr/>
          </p:nvSpPr>
          <p:spPr>
            <a:xfrm>
              <a:off x="2339752" y="1772816"/>
              <a:ext cx="2160240" cy="1008112"/>
            </a:xfrm>
            <a:prstGeom prst="curvedDown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23" name="Rectangle 22"/>
            <p:cNvSpPr/>
            <p:nvPr/>
          </p:nvSpPr>
          <p:spPr>
            <a:xfrm>
              <a:off x="2555776" y="1412776"/>
              <a:ext cx="4320480" cy="1200329"/>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r>
                <a:rPr lang="fr-FR"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Casse &amp; annule</a:t>
              </a:r>
            </a:p>
            <a:p>
              <a:r>
                <a:rPr lang="fr-FR"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la décision et renvoie</a:t>
              </a:r>
              <a:endParaRPr lang="fr-FR"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grpSp>
      <p:sp>
        <p:nvSpPr>
          <p:cNvPr id="22" name="Rectangle à coins arrondis 21"/>
          <p:cNvSpPr/>
          <p:nvPr/>
        </p:nvSpPr>
        <p:spPr>
          <a:xfrm>
            <a:off x="6804248" y="2276823"/>
            <a:ext cx="2232248" cy="2160240"/>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Cour de cassation chambre plénière</a:t>
            </a:r>
          </a:p>
        </p:txBody>
      </p:sp>
      <p:grpSp>
        <p:nvGrpSpPr>
          <p:cNvPr id="33" name="Groupe 32"/>
          <p:cNvGrpSpPr/>
          <p:nvPr/>
        </p:nvGrpSpPr>
        <p:grpSpPr>
          <a:xfrm>
            <a:off x="6876256" y="260648"/>
            <a:ext cx="2160240" cy="1872207"/>
            <a:chOff x="6156176" y="4739496"/>
            <a:chExt cx="2376264" cy="1872207"/>
          </a:xfrm>
        </p:grpSpPr>
        <p:sp>
          <p:nvSpPr>
            <p:cNvPr id="30" name="Flèche vers le haut 29"/>
            <p:cNvSpPr/>
            <p:nvPr/>
          </p:nvSpPr>
          <p:spPr>
            <a:xfrm>
              <a:off x="7107412" y="5946612"/>
              <a:ext cx="432048" cy="665091"/>
            </a:xfrm>
            <a:prstGeom prst="upArrow">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2" name="Rectangle à coins arrondis 31"/>
            <p:cNvSpPr/>
            <p:nvPr/>
          </p:nvSpPr>
          <p:spPr>
            <a:xfrm>
              <a:off x="6156176" y="4739496"/>
              <a:ext cx="2376264" cy="1152128"/>
            </a:xfrm>
            <a:prstGeom prst="roundRect">
              <a:avLst/>
            </a:prstGeom>
            <a:solidFill>
              <a:schemeClr val="accent1">
                <a:alpha val="2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a:t>
              </a:r>
              <a:r>
                <a:rPr lang="fr-FR" sz="3200" b="1" baseline="30000"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ème</a:t>
              </a:r>
              <a:r>
                <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Cour d’appel</a:t>
              </a:r>
            </a:p>
          </p:txBody>
        </p:sp>
      </p:grpSp>
      <p:grpSp>
        <p:nvGrpSpPr>
          <p:cNvPr id="36" name="Groupe 35"/>
          <p:cNvGrpSpPr/>
          <p:nvPr/>
        </p:nvGrpSpPr>
        <p:grpSpPr>
          <a:xfrm>
            <a:off x="3419872" y="4303548"/>
            <a:ext cx="5112568" cy="2149788"/>
            <a:chOff x="3419872" y="4303548"/>
            <a:chExt cx="5112568" cy="2149788"/>
          </a:xfrm>
        </p:grpSpPr>
        <p:sp>
          <p:nvSpPr>
            <p:cNvPr id="27" name="Flèche courbée vers le bas 26"/>
            <p:cNvSpPr/>
            <p:nvPr/>
          </p:nvSpPr>
          <p:spPr>
            <a:xfrm rot="573739" flipV="1">
              <a:off x="4420182" y="4303548"/>
              <a:ext cx="2810963" cy="1008112"/>
            </a:xfrm>
            <a:prstGeom prst="curvedDownArrow">
              <a:avLst>
                <a:gd name="adj1" fmla="val 25000"/>
                <a:gd name="adj2" fmla="val 50000"/>
                <a:gd name="adj3" fmla="val 53430"/>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b="1" dirty="0" smtClean="0">
                <a:ln>
                  <a:solidFill>
                    <a:srgbClr val="990099"/>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4" name="Rectangle 33"/>
            <p:cNvSpPr/>
            <p:nvPr/>
          </p:nvSpPr>
          <p:spPr>
            <a:xfrm>
              <a:off x="3419872" y="5253007"/>
              <a:ext cx="5112568" cy="1200329"/>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Décision non conforme à la Cour de cassation</a:t>
              </a:r>
            </a:p>
          </p:txBody>
        </p:sp>
      </p:grpSp>
      <p:sp>
        <p:nvSpPr>
          <p:cNvPr id="35" name="Rectangle 34"/>
          <p:cNvSpPr/>
          <p:nvPr/>
        </p:nvSpPr>
        <p:spPr>
          <a:xfrm>
            <a:off x="2411760" y="140439"/>
            <a:ext cx="4320480" cy="1200329"/>
          </a:xfrm>
          <a:prstGeom prst="rect">
            <a:avLst/>
          </a:prstGeom>
        </p:spPr>
        <p:txBody>
          <a:bodyPr wrap="square">
            <a:spAutoFit/>
          </a:bodyPr>
          <a:lstStyle/>
          <a:p>
            <a:pPr algn="r"/>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 plie à la décision de la </a:t>
            </a:r>
            <a:b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Cour de cassation, simple </a:t>
            </a:r>
          </a:p>
          <a:p>
            <a:pPr algn="r"/>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chambre d’enregistrement</a:t>
            </a:r>
            <a:endPar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pitchFamily="2" charset="2"/>
            </a:endParaRPr>
          </a:p>
        </p:txBody>
      </p:sp>
      <p:sp useBgFill="1">
        <p:nvSpPr>
          <p:cNvPr id="26" name="Rectangle 25"/>
          <p:cNvSpPr/>
          <p:nvPr/>
        </p:nvSpPr>
        <p:spPr>
          <a:xfrm>
            <a:off x="3096344" y="4514924"/>
            <a:ext cx="5796136" cy="2154436"/>
          </a:xfrm>
          <a:prstGeom prst="rect">
            <a:avLst/>
          </a:prstGeom>
        </p:spPr>
        <p:txBody>
          <a:bodyPr wrap="square">
            <a:spAutoFit/>
          </a:bodyPr>
          <a:lstStyle/>
          <a:p>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Les parties se représentent devant une nouvelle Cour d’appel qui va rejuger sur le fond et la forme l’affaire.</a:t>
            </a:r>
            <a:endPar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fr-F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Les parties se retrouve comme précédemment</a:t>
            </a:r>
          </a:p>
          <a:p>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Si l’arrêt confirme la décision de la cour de cassation </a:t>
            </a:r>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sym typeface="Wingdings" pitchFamily="2" charset="2"/>
              </a:rPr>
              <a:t> fin de la procédure.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150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2000"/>
                                  </p:stCondLst>
                                  <p:childTnLst>
                                    <p:set>
                                      <p:cBhvr>
                                        <p:cTn id="31"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2" restart="whenNotActive" fill="hold" evtFilter="cancelBubble" nodeType="interactiveSeq">
                <p:stCondLst>
                  <p:cond evt="onClick" delay="0">
                    <p:tgtEl>
                      <p:spTgt spid="20"/>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childTnLst>
              </p:cTn>
              <p:nextCondLst>
                <p:cond evt="onClick" delay="0">
                  <p:tgtEl>
                    <p:spTgt spid="20"/>
                  </p:tgtEl>
                </p:cond>
              </p:nextCondLst>
            </p:seq>
          </p:childTnLst>
        </p:cTn>
      </p:par>
    </p:tnLst>
    <p:bldLst>
      <p:bldP spid="17" grpId="0" animBg="1"/>
      <p:bldP spid="20" grpId="0" animBg="1"/>
      <p:bldP spid="22" grpId="0" animBg="1"/>
      <p:bldP spid="35" grpId="0"/>
      <p:bldP spid="26"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980728"/>
            <a:ext cx="8532023" cy="4324261"/>
          </a:xfrm>
          <a:prstGeom prst="rect">
            <a:avLst/>
          </a:prstGeom>
          <a:noFill/>
        </p:spPr>
        <p:txBody>
          <a:bodyPr wrap="square" lIns="91440" tIns="45720" rIns="91440" bIns="45720">
            <a:spAutoFit/>
          </a:bodyPr>
          <a:lstStyle/>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 tribunal</a:t>
            </a:r>
          </a:p>
          <a:p>
            <a:pPr algn="ctr"/>
            <a:r>
              <a:rPr lang="fr-FR"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ou une cour, </a:t>
            </a:r>
          </a:p>
          <a:p>
            <a:pPr algn="ctr"/>
            <a:r>
              <a:rPr lang="fr-FR" sz="115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Oui mais ou ?</a:t>
            </a:r>
            <a:endParaRPr lang="fr-FR" sz="115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980728"/>
            <a:ext cx="8532023" cy="2554545"/>
          </a:xfrm>
          <a:prstGeom prst="rect">
            <a:avLst/>
          </a:prstGeom>
          <a:noFill/>
        </p:spPr>
        <p:txBody>
          <a:bodyPr wrap="square" lIns="91440" tIns="45720" rIns="91440" bIns="45720">
            <a:spAutoFit/>
          </a:bodyPr>
          <a:lstStyle/>
          <a:p>
            <a:pPr algn="ct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 </a:t>
            </a:r>
            <a:r>
              <a:rPr lang="fr-FR" sz="80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premierE</a:t>
            </a:r>
            <a:endPar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instance</a:t>
            </a:r>
            <a:endParaRPr lang="fr-FR" sz="11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30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772816"/>
            <a:ext cx="8712968" cy="403187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Monsieur Mercier veut :</a:t>
            </a:r>
          </a:p>
          <a:p>
            <a:pPr>
              <a:buFontTx/>
              <a:buChar char="-"/>
            </a:pPr>
            <a:r>
              <a:rPr lang="fr-FR"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annuler l’achat de </a:t>
            </a:r>
            <a:r>
              <a:rPr lang="fr-F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son combiné bois + groupe d’aspiration (</a:t>
            </a:r>
            <a:r>
              <a:rPr lang="fr-FR"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5 390 €) </a:t>
            </a:r>
          </a:p>
          <a:p>
            <a:pPr>
              <a:buFontTx/>
              <a:buChar char="-"/>
            </a:pPr>
            <a:r>
              <a:rPr lang="fr-FR"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Et  récupérer son acompte car cela fait plus de 2 mois que le produit devait lui être livré ; </a:t>
            </a:r>
          </a:p>
          <a:p>
            <a:pPr>
              <a:buFontTx/>
              <a:buChar char="-"/>
            </a:pPr>
            <a:endParaRPr lang="fr-F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fr-FR"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HMD  refuse invoquant le fait que son fournisseur a eu des retards de fabrication. </a:t>
            </a:r>
            <a:endParaRPr lang="fr-FR"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ZoneTexte 2"/>
          <p:cNvSpPr txBox="1"/>
          <p:nvPr/>
        </p:nvSpPr>
        <p:spPr>
          <a:xfrm>
            <a:off x="755576" y="692696"/>
            <a:ext cx="6840760" cy="523220"/>
          </a:xfrm>
          <a:prstGeom prst="rect">
            <a:avLst/>
          </a:prstGeom>
          <a:noFill/>
        </p:spPr>
        <p:txBody>
          <a:bodyPr wrap="square" rtlCol="0">
            <a:spAutoFit/>
          </a:bodyPr>
          <a:lstStyle/>
          <a:p>
            <a:pPr algn="ctr"/>
            <a:r>
              <a:rPr lang="fr-FR" sz="2800" b="1" dirty="0" smtClean="0"/>
              <a:t>Contexte 1, quel tribunal ? </a:t>
            </a:r>
            <a:endParaRPr lang="fr-FR" sz="28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9144000" cy="1754326"/>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Le principe de la compétence territoriale</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2132856"/>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3573016"/>
            <a:ext cx="9144001" cy="3416320"/>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Généralement, la juridiction territorialement compétente est </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celle du lieu le plus proche du lieu du défendeur </a:t>
            </a: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3518"/>
            <a:ext cx="9144000" cy="1754326"/>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Un litige entre deux commerçants</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1628800"/>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2708920"/>
            <a:ext cx="9144001" cy="3416320"/>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juridiction territorialement compétente est celle où se </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situe l’établissement principal</a:t>
            </a:r>
            <a:b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du défendeur.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384"/>
            <a:ext cx="9144000" cy="2585323"/>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Un litige entre un consommateur et commerçant</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2492896"/>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3573016"/>
            <a:ext cx="9144001" cy="3416320"/>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juridiction territorialement compétente est celle du </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défendeur où celui </a:t>
            </a:r>
            <a:r>
              <a:rPr lang="fr-FR" sz="5400" b="1" u="sng"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dulieu</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de livraison de la prestation...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9144000" cy="2308324"/>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Un litige à propos d’un bien immeuble : </a:t>
            </a:r>
            <a:r>
              <a:rPr lang="fr-FR" sz="5200" b="1" cap="none" spc="300" dirty="0" err="1"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terrain,bâtiment</a:t>
            </a: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fr-FR" sz="36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(héritage, bornage…)</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2492896"/>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3717032"/>
            <a:ext cx="9144001" cy="2585323"/>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juridiction territorialement compétente est </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celle où se situe le bien immeuble</a:t>
            </a: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9144000" cy="1754326"/>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Un litige entre un salarié et son employeur</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2132856"/>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3717032"/>
            <a:ext cx="9144001" cy="2585323"/>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Tribunal le plus proche de </a:t>
            </a:r>
          </a:p>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l’établissement </a:t>
            </a: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où travaille </a:t>
            </a:r>
            <a:b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5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 salarié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9144000" cy="1754326"/>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Un litige auprès d’une juridiction pénale</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Flèche vers le bas 2"/>
          <p:cNvSpPr/>
          <p:nvPr/>
        </p:nvSpPr>
        <p:spPr>
          <a:xfrm>
            <a:off x="3923928" y="2132856"/>
            <a:ext cx="1152128" cy="1152128"/>
          </a:xfrm>
          <a:prstGeom prst="downArrow">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 y="3501008"/>
            <a:ext cx="9144001" cy="2800767"/>
          </a:xfrm>
          <a:prstGeom prst="rect">
            <a:avLst/>
          </a:prstGeom>
          <a:noFill/>
        </p:spPr>
        <p:txBody>
          <a:bodyPr wrap="square" lIns="91440" tIns="45720" rIns="91440" bIns="45720">
            <a:spAutoFit/>
          </a:bodyPr>
          <a:lstStyle/>
          <a:p>
            <a:pPr algn="ctr"/>
            <a:r>
              <a:rPr lang="fr-FR"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juridiction territorialement compétente est celle du lieu du défendeur ou celle qui est la plus proche du lieu du l’infraction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4704"/>
            <a:ext cx="9144000" cy="5016758"/>
          </a:xfrm>
          <a:prstGeom prst="rect">
            <a:avLst/>
          </a:prstGeom>
          <a:noFill/>
        </p:spPr>
        <p:txBody>
          <a:bodyPr wrap="square" lIns="91440" tIns="45720" rIns="91440" bIns="45720">
            <a:spAutoFit/>
          </a:bodyPr>
          <a:lstStyle/>
          <a:p>
            <a:pPr algn="ct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a:t>
            </a:r>
            <a:r>
              <a:rPr lang="fr-FR" sz="8000" b="1" cap="all"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nd</a:t>
            </a: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niveau de juridiction</a:t>
            </a:r>
          </a:p>
          <a:p>
            <a:pPr algn="ct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&amp; </a:t>
            </a:r>
          </a:p>
          <a:p>
            <a:pPr algn="ctr"/>
            <a:r>
              <a:rPr lang="fr-FR"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Haute juridiction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4624"/>
            <a:ext cx="5868144" cy="923330"/>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Les Cours d’appel</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pSp>
        <p:nvGrpSpPr>
          <p:cNvPr id="6" name="Groupe 5"/>
          <p:cNvGrpSpPr/>
          <p:nvPr/>
        </p:nvGrpSpPr>
        <p:grpSpPr>
          <a:xfrm>
            <a:off x="2483768" y="0"/>
            <a:ext cx="6660232" cy="6875740"/>
            <a:chOff x="2483768" y="0"/>
            <a:chExt cx="6660232" cy="6875740"/>
          </a:xfrm>
        </p:grpSpPr>
        <p:pic>
          <p:nvPicPr>
            <p:cNvPr id="1027" name="Picture 3">
              <a:hlinkClick r:id="rId3"/>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699792" y="0"/>
              <a:ext cx="6444208" cy="6875740"/>
            </a:xfrm>
            <a:prstGeom prst="rect">
              <a:avLst/>
            </a:prstGeom>
            <a:noFill/>
            <a:ln w="9525">
              <a:noFill/>
              <a:miter lim="800000"/>
              <a:headEnd/>
              <a:tailEnd/>
            </a:ln>
          </p:spPr>
        </p:pic>
        <p:sp useBgFill="1">
          <p:nvSpPr>
            <p:cNvPr id="5" name="Rectangle 4"/>
            <p:cNvSpPr/>
            <p:nvPr/>
          </p:nvSpPr>
          <p:spPr>
            <a:xfrm>
              <a:off x="2483768" y="2564904"/>
              <a:ext cx="576064" cy="23762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 name="Rectangle 6"/>
          <p:cNvSpPr/>
          <p:nvPr/>
        </p:nvSpPr>
        <p:spPr>
          <a:xfrm>
            <a:off x="251520" y="2565479"/>
            <a:ext cx="4104456" cy="4031873"/>
          </a:xfrm>
          <a:prstGeom prst="rect">
            <a:avLst/>
          </a:prstGeom>
        </p:spPr>
        <p:txBody>
          <a:bodyPr wrap="square">
            <a:spAutoFit/>
          </a:bodyPr>
          <a:lstStyle/>
          <a:p>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Pour connaître </a:t>
            </a:r>
            <a:b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 compétence territoriale </a:t>
            </a:r>
            <a:r>
              <a:rPr lang="fr-FR" sz="32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d'une Cour </a:t>
            </a:r>
            <a:r>
              <a:rPr lang="fr-F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d'appel, il convient donc de toujours consulter la carte des ressorts de Cour d'appel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childTnLst>
                          </p:cTn>
                        </p:par>
                        <p:par>
                          <p:cTn id="10" fill="hold">
                            <p:stCondLst>
                              <p:cond delay="3000"/>
                            </p:stCondLst>
                            <p:childTnLst>
                              <p:par>
                                <p:cTn id="11" presetID="1" presetClass="entr" presetSubtype="0" fill="hold" grpId="0" nodeType="afterEffect">
                                  <p:stCondLst>
                                    <p:cond delay="200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4624"/>
            <a:ext cx="8604448" cy="923330"/>
          </a:xfrm>
          <a:prstGeom prst="rect">
            <a:avLst/>
          </a:prstGeom>
          <a:noFill/>
        </p:spPr>
        <p:txBody>
          <a:bodyPr wrap="square" lIns="91440" tIns="45720" rIns="91440" bIns="45720">
            <a:spAutoFit/>
          </a:bodyPr>
          <a:lstStyle/>
          <a:p>
            <a:pPr algn="ctr"/>
            <a:r>
              <a:rPr lang="fr-FR" sz="5400" b="1" cap="none" spc="300" dirty="0" smtClean="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 Cour de cassation</a:t>
            </a:r>
            <a:endParaRPr lang="fr-FR" sz="5400" b="1" cap="none" spc="300" dirty="0">
              <a:ln w="11430" cmpd="sng">
                <a:solidFill>
                  <a:schemeClr val="accent1">
                    <a:lumMod val="75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7" name="Rectangle 6"/>
          <p:cNvSpPr/>
          <p:nvPr/>
        </p:nvSpPr>
        <p:spPr>
          <a:xfrm>
            <a:off x="251520" y="2565479"/>
            <a:ext cx="8280920" cy="1446550"/>
          </a:xfrm>
          <a:prstGeom prst="rect">
            <a:avLst/>
          </a:prstGeom>
        </p:spPr>
        <p:txBody>
          <a:bodyPr wrap="square">
            <a:spAutoFit/>
          </a:bodyPr>
          <a:lstStyle/>
          <a:p>
            <a:r>
              <a:rPr lang="fr-FR" sz="8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Elle siège à PARIS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7"/>
                                        </p:tgtEl>
                                        <p:attrNameLst>
                                          <p:attrName>ppt_w</p:attrName>
                                        </p:attrNameLst>
                                      </p:cBhvr>
                                      <p:tavLst>
                                        <p:tav tm="0">
                                          <p:val>
                                            <p:strVal val="#ppt_w*.05"/>
                                          </p:val>
                                        </p:tav>
                                        <p:tav tm="100000">
                                          <p:val>
                                            <p:strVal val="#ppt_w"/>
                                          </p:val>
                                        </p:tav>
                                      </p:tavLst>
                                    </p:anim>
                                    <p:anim calcmode="lin" valueType="num">
                                      <p:cBhvr>
                                        <p:cTn id="10" dur="3000" fill="hold"/>
                                        <p:tgtEl>
                                          <p:spTgt spid="7"/>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7"/>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628800"/>
            <a:ext cx="7992888" cy="501675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Jean, un des salariés d’ORDI.com a quitté l’entreprise avec du matériel de l’entreprise. </a:t>
            </a:r>
          </a:p>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Son employeur le licencie et porte plainte à la police. </a:t>
            </a:r>
          </a:p>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Jean conteste et, pour sa défense, invoque le fait qu’il souhaitait le réparer. </a:t>
            </a:r>
          </a:p>
        </p:txBody>
      </p:sp>
      <p:sp>
        <p:nvSpPr>
          <p:cNvPr id="4" name="Rectangle 3"/>
          <p:cNvSpPr/>
          <p:nvPr/>
        </p:nvSpPr>
        <p:spPr>
          <a:xfrm>
            <a:off x="1907944" y="908720"/>
            <a:ext cx="4779514" cy="584775"/>
          </a:xfrm>
          <a:prstGeom prst="rect">
            <a:avLst/>
          </a:prstGeom>
        </p:spPr>
        <p:txBody>
          <a:bodyPr wrap="none">
            <a:spAutoFit/>
          </a:bodyPr>
          <a:lstStyle/>
          <a:p>
            <a:pPr algn="ctr"/>
            <a:r>
              <a:rPr lang="fr-FR" sz="3200" b="1" dirty="0" smtClean="0"/>
              <a:t>Contexte 2, quel tribunal ? </a:t>
            </a:r>
            <a:endParaRPr lang="fr-FR" sz="3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83568" y="2204864"/>
            <a:ext cx="7992888" cy="280076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Monsieur Mercier voudrait reconsidérer la pension alimentaire qu’il verse à sa première épouse. </a:t>
            </a:r>
          </a:p>
        </p:txBody>
      </p:sp>
      <p:sp>
        <p:nvSpPr>
          <p:cNvPr id="3" name="Rectangle 2"/>
          <p:cNvSpPr/>
          <p:nvPr/>
        </p:nvSpPr>
        <p:spPr>
          <a:xfrm>
            <a:off x="2120822" y="764704"/>
            <a:ext cx="4209742" cy="523220"/>
          </a:xfrm>
          <a:prstGeom prst="rect">
            <a:avLst/>
          </a:prstGeom>
        </p:spPr>
        <p:txBody>
          <a:bodyPr wrap="none">
            <a:spAutoFit/>
          </a:bodyPr>
          <a:lstStyle/>
          <a:p>
            <a:pPr algn="ctr"/>
            <a:r>
              <a:rPr lang="fr-FR" sz="2800" b="1" dirty="0" smtClean="0"/>
              <a:t>Contexte 3, quel tribunal ? </a:t>
            </a:r>
            <a:endParaRPr lang="fr-FR"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700808"/>
            <a:ext cx="7992888" cy="37856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Après un contrôle des services fiscaux, il s’avère qu’HMD n’a pas déclaré toutes les sommes versées à ses stagiaires. </a:t>
            </a:r>
          </a:p>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L’entreprise conteste et invoque des remboursement de frais. </a:t>
            </a:r>
            <a:endParaRPr lang="fr-FR"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2048814" y="692696"/>
            <a:ext cx="4209742" cy="523220"/>
          </a:xfrm>
          <a:prstGeom prst="rect">
            <a:avLst/>
          </a:prstGeom>
        </p:spPr>
        <p:txBody>
          <a:bodyPr wrap="none">
            <a:spAutoFit/>
          </a:bodyPr>
          <a:lstStyle/>
          <a:p>
            <a:pPr algn="ctr"/>
            <a:r>
              <a:rPr lang="fr-FR" sz="2800" b="1" dirty="0" smtClean="0"/>
              <a:t>Contexte 4, quel tribunal ? </a:t>
            </a:r>
            <a:endParaRPr lang="fr-FR"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95536" y="2204864"/>
            <a:ext cx="7992888" cy="378565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Monsieur Mercier, en faisant l’état des lieux du local commercial qu’il louait, constate un grand nombre de dégradations.</a:t>
            </a:r>
          </a:p>
          <a:p>
            <a:r>
              <a:rPr lang="fr-FR"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Il veut garder la caution, le locataire conteste. </a:t>
            </a:r>
            <a:endParaRPr lang="fr-FR"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2264838" y="1052736"/>
            <a:ext cx="4209742" cy="523220"/>
          </a:xfrm>
          <a:prstGeom prst="rect">
            <a:avLst/>
          </a:prstGeom>
        </p:spPr>
        <p:txBody>
          <a:bodyPr wrap="none">
            <a:spAutoFit/>
          </a:bodyPr>
          <a:lstStyle/>
          <a:p>
            <a:pPr algn="ctr"/>
            <a:r>
              <a:rPr lang="fr-FR" sz="2800" b="1" dirty="0" smtClean="0"/>
              <a:t>Contexte 5, quel tribunal ? </a:t>
            </a:r>
            <a:endParaRPr lang="fr-FR"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3528" y="2564904"/>
            <a:ext cx="8568952" cy="397031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Le permis de construire de Monsieur Mercier n’a pas été accepté par la municipalité, au motif que l’enduit choisi ne convient pas.</a:t>
            </a:r>
          </a:p>
          <a:p>
            <a:r>
              <a:rPr lang="fr-FR"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Hors, en l’absence d’un PLU, rien n’est interdit, Monsieur Mercier décide de faire appel à la justice.</a:t>
            </a:r>
            <a:endParaRPr lang="fr-FR"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1763928" y="1052736"/>
            <a:ext cx="4779514" cy="584775"/>
          </a:xfrm>
          <a:prstGeom prst="rect">
            <a:avLst/>
          </a:prstGeom>
        </p:spPr>
        <p:txBody>
          <a:bodyPr wrap="none">
            <a:spAutoFit/>
          </a:bodyPr>
          <a:lstStyle/>
          <a:p>
            <a:pPr algn="ctr"/>
            <a:r>
              <a:rPr lang="fr-FR" sz="3200" b="1" dirty="0" smtClean="0"/>
              <a:t>Contexte 6, quel tribunal ? </a:t>
            </a:r>
            <a:endParaRPr lang="fr-FR" sz="32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TotalTime>
  <Words>2821</Words>
  <Application>Microsoft Office PowerPoint</Application>
  <PresentationFormat>Affichage à l'écran (4:3)</PresentationFormat>
  <Paragraphs>504</Paragraphs>
  <Slides>48</Slides>
  <Notes>48</Notes>
  <HiddenSlides>0</HiddenSlides>
  <MMClips>0</MMClips>
  <ScaleCrop>false</ScaleCrop>
  <HeadingPairs>
    <vt:vector size="4" baseType="variant">
      <vt:variant>
        <vt:lpstr>Thème</vt:lpstr>
      </vt:variant>
      <vt:variant>
        <vt:i4>1</vt:i4>
      </vt:variant>
      <vt:variant>
        <vt:lpstr>Titres des diapositives</vt:lpstr>
      </vt:variant>
      <vt:variant>
        <vt:i4>48</vt:i4>
      </vt:variant>
    </vt:vector>
  </HeadingPairs>
  <TitlesOfParts>
    <vt:vector size="49"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Philippe</dc:creator>
  <cp:lastModifiedBy>David</cp:lastModifiedBy>
  <cp:revision>166</cp:revision>
  <dcterms:created xsi:type="dcterms:W3CDTF">2008-08-10T20:40:45Z</dcterms:created>
  <dcterms:modified xsi:type="dcterms:W3CDTF">2012-11-26T16:42:49Z</dcterms:modified>
</cp:coreProperties>
</file>