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368" r:id="rId3"/>
    <p:sldId id="300" r:id="rId4"/>
    <p:sldId id="296" r:id="rId5"/>
    <p:sldId id="359" r:id="rId6"/>
    <p:sldId id="355" r:id="rId7"/>
    <p:sldId id="354" r:id="rId8"/>
    <p:sldId id="356" r:id="rId9"/>
    <p:sldId id="360" r:id="rId10"/>
    <p:sldId id="357" r:id="rId11"/>
    <p:sldId id="362" r:id="rId12"/>
    <p:sldId id="348" r:id="rId13"/>
    <p:sldId id="347" r:id="rId14"/>
    <p:sldId id="363" r:id="rId15"/>
    <p:sldId id="309" r:id="rId16"/>
    <p:sldId id="305" r:id="rId17"/>
    <p:sldId id="346" r:id="rId18"/>
    <p:sldId id="345" r:id="rId19"/>
    <p:sldId id="310" r:id="rId20"/>
    <p:sldId id="311" r:id="rId21"/>
    <p:sldId id="367" r:id="rId22"/>
    <p:sldId id="361" r:id="rId23"/>
    <p:sldId id="349" r:id="rId24"/>
    <p:sldId id="365" r:id="rId25"/>
    <p:sldId id="369" r:id="rId26"/>
    <p:sldId id="366" r:id="rId2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F7921"/>
    <a:srgbClr val="FFCCCC"/>
    <a:srgbClr val="FF9999"/>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35" autoAdjust="0"/>
    <p:restoredTop sz="85333" autoAdjust="0"/>
  </p:normalViewPr>
  <p:slideViewPr>
    <p:cSldViewPr snapToGrid="0">
      <p:cViewPr>
        <p:scale>
          <a:sx n="60" d="100"/>
          <a:sy n="60" d="100"/>
        </p:scale>
        <p:origin x="-1812" y="-4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11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19253"/>
  <ax:ocxPr ax:name="_cy" ax:value="13423"/>
  <ax:ocxPr ax:name="FlashVars" ax:value="13423"/>
  <ax:ocxPr ax:name="Movie" ax:value="C:\Documents and Settings\Christophe\Bureau\2010 - 2011\Doc classée\P- Géothermie\partie 1\principe_pac.swf"/>
  <ax:ocxPr ax:name="Src" ax:value="C:\Documents and Settings\Christophe\Bureau\2010 - 2011\Doc classée\P- Géothermie\partie 1\principe_pac.swf"/>
  <ax:ocxPr ax:name="WMode" ax:value="Window"/>
  <ax:ocxPr ax:name="Play" ax:value="-1"/>
  <ax:ocxPr ax:name="Loop" ax:value="-1"/>
  <ax:ocxPr ax:name="Quality" ax:value="High"/>
  <ax:ocxPr ax:name="SAlign" ax:value=""/>
  <ax:ocxPr ax:name="Menu" ax:value="-1"/>
  <ax:ocxPr ax:name="Base" ax:value=""/>
  <ax:ocxPr ax:name="AllowScriptAccess" ax:value="always"/>
  <ax:ocxPr ax:name="Scale" ax:value="ShowAll"/>
  <ax:ocxPr ax:name="DeviceFont" ax:value="0"/>
  <ax:ocxPr ax:name="EmbedMovie" ax:value="-1"/>
  <ax:ocxPr ax:name="BGColor" ax:value=""/>
  <ax:ocxPr ax:name="SWRemote" ax:valu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13189"/>
  <ax:ocxPr ax:name="_cy" ax:value="9454"/>
  <ax:ocxPr ax:name="FlashVars" ax:value="9454"/>
  <ax:ocxPr ax:name="Movie" ax:value="C:\Documents and Settings\Christophe\Bureau\2010 - 2011\Doc classée\P- Géothermie\partie 1\principe_pac.swf"/>
  <ax:ocxPr ax:name="Src" ax:value="C:\Documents and Settings\Christophe\Bureau\2010 - 2011\Doc classée\P- Géothermie\partie 1\principe_pac.swf"/>
  <ax:ocxPr ax:name="WMode" ax:value="Window"/>
  <ax:ocxPr ax:name="Play" ax:value="-1"/>
  <ax:ocxPr ax:name="Loop" ax:value="-1"/>
  <ax:ocxPr ax:name="Quality" ax:value="High"/>
  <ax:ocxPr ax:name="SAlign" ax:value=""/>
  <ax:ocxPr ax:name="Menu" ax:value="-1"/>
  <ax:ocxPr ax:name="Base" ax:value=""/>
  <ax:ocxPr ax:name="AllowScriptAccess" ax:value="always"/>
  <ax:ocxPr ax:name="Scale" ax:value="ShowAll"/>
  <ax:ocxPr ax:name="DeviceFont" ax:value="0"/>
  <ax:ocxPr ax:name="EmbedMovie" ax:value="-1"/>
  <ax:ocxPr ax:name="BGColor" ax:value=""/>
  <ax:ocxPr ax:name="SWRemote" ax:value=""/>
</ax:ocx>
</file>

<file path=ppt/activeX/activeX3.xml><?xml version="1.0" encoding="utf-8"?>
<ax:ocx xmlns:ax="http://schemas.microsoft.com/office/2006/activeX" xmlns:r="http://schemas.openxmlformats.org/officeDocument/2006/relationships" ax:classid="{D27CDB6E-AE6D-11CF-96B8-444553540000}" ax:persistence="persistPropertyBag">
  <ax:ocxPr ax:name="_cx" ax:value="19253"/>
  <ax:ocxPr ax:name="_cy" ax:value="13423"/>
  <ax:ocxPr ax:name="FlashVars" ax:value="13423"/>
  <ax:ocxPr ax:name="Movie" ax:value="C:\Documents and Settings\Christophe\Bureau\2010 - 2011\Doc classée\P- Géothermie\Partie 1\principe_pac.swf"/>
  <ax:ocxPr ax:name="Src" ax:value="C:\Documents and Settings\Christophe\Bureau\2010 - 2011\Doc classée\P- Géothermie\Partie 1\principe_pac.swf"/>
  <ax:ocxPr ax:name="WMode" ax:value="Window"/>
  <ax:ocxPr ax:name="Play" ax:value="-1"/>
  <ax:ocxPr ax:name="Loop" ax:value="-1"/>
  <ax:ocxPr ax:name="Quality" ax:value="High"/>
  <ax:ocxPr ax:name="SAlign" ax:value=""/>
  <ax:ocxPr ax:name="Menu" ax:value="-1"/>
  <ax:ocxPr ax:name="Base" ax:value=""/>
  <ax:ocxPr ax:name="AllowScriptAccess" ax:value="always"/>
  <ax:ocxPr ax:name="Scale" ax:value="ShowAll"/>
  <ax:ocxPr ax:name="DeviceFont" ax:value="0"/>
  <ax:ocxPr ax:name="EmbedMovie" ax:value="-1"/>
  <ax:ocxPr ax:name="BGColor" ax:value=""/>
  <ax:ocxPr ax:name="SWRemote" ax:value=""/>
</ax:ocx>
</file>

<file path=ppt/activeX/activeX4.xml><?xml version="1.0" encoding="utf-8"?>
<ax:ocx xmlns:ax="http://schemas.microsoft.com/office/2006/activeX" xmlns:r="http://schemas.openxmlformats.org/officeDocument/2006/relationships" ax:classid="{D27CDB6E-AE6D-11CF-96B8-444553540000}" ax:persistence="persistPropertyBag">
  <ax:ocxPr ax:name="_cx" ax:value="13189"/>
  <ax:ocxPr ax:name="_cy" ax:value="9454"/>
  <ax:ocxPr ax:name="FlashVars" ax:value="9454"/>
  <ax:ocxPr ax:name="Movie" ax:value="C:\Documents and Settings\Christophe\Bureau\2010 - 2011\Doc classée\P- Géothermie\partie 1\principe_pac.swf"/>
  <ax:ocxPr ax:name="Src" ax:value="C:\Documents and Settings\Christophe\Bureau\2010 - 2011\Doc classée\P- Géothermie\partie 1\principe_pac.swf"/>
  <ax:ocxPr ax:name="WMode" ax:value="Window"/>
  <ax:ocxPr ax:name="Play" ax:value="-1"/>
  <ax:ocxPr ax:name="Loop" ax:value="-1"/>
  <ax:ocxPr ax:name="Quality" ax:value="High"/>
  <ax:ocxPr ax:name="SAlign" ax:value=""/>
  <ax:ocxPr ax:name="Menu" ax:value="-1"/>
  <ax:ocxPr ax:name="Base" ax:value=""/>
  <ax:ocxPr ax:name="AllowScriptAccess" ax:value="always"/>
  <ax:ocxPr ax:name="Scale" ax:value="ShowAll"/>
  <ax:ocxPr ax:name="DeviceFont" ax:value="0"/>
  <ax:ocxPr ax:name="EmbedMovie" ax:value="-1"/>
  <ax:ocxPr ax:name="BGColor" ax:value=""/>
  <ax:ocxPr ax:name="SWRemote" ax:value=""/>
</ax:ocx>
</file>

<file path=ppt/charts/_rels/chart1.xml.rels><?xml version="1.0" encoding="UTF-8" standalone="yes"?>
<Relationships xmlns="http://schemas.openxmlformats.org/package/2006/relationships"><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a:pPr>
            <a:r>
              <a:rPr lang="en-US" dirty="0"/>
              <a:t> Evolution du </a:t>
            </a:r>
            <a:r>
              <a:rPr lang="fr-FR" noProof="0" dirty="0" smtClean="0"/>
              <a:t>marché</a:t>
            </a:r>
            <a:r>
              <a:rPr lang="en-US" dirty="0" smtClean="0"/>
              <a:t> </a:t>
            </a:r>
            <a:r>
              <a:rPr lang="en-US" dirty="0"/>
              <a:t>des P.A.C. </a:t>
            </a:r>
            <a:r>
              <a:rPr lang="en-US" dirty="0" err="1" smtClean="0"/>
              <a:t>Aérothermiques</a:t>
            </a:r>
            <a:endParaRPr lang="en-US" dirty="0"/>
          </a:p>
        </c:rich>
      </c:tx>
      <c:layout>
        <c:manualLayout>
          <c:xMode val="edge"/>
          <c:yMode val="edge"/>
          <c:x val="0.11640171541057419"/>
          <c:y val="0"/>
        </c:manualLayout>
      </c:layout>
    </c:title>
    <c:plotArea>
      <c:layout>
        <c:manualLayout>
          <c:layoutTarget val="inner"/>
          <c:xMode val="edge"/>
          <c:yMode val="edge"/>
          <c:x val="0.14723354893138371"/>
          <c:y val="0.14797662401574802"/>
          <c:w val="0.8331235939257593"/>
          <c:h val="0.68428641732283768"/>
        </c:manualLayout>
      </c:layout>
      <c:barChart>
        <c:barDir val="col"/>
        <c:grouping val="clustered"/>
        <c:ser>
          <c:idx val="0"/>
          <c:order val="0"/>
          <c:tx>
            <c:strRef>
              <c:f>Feuil1!$B$1</c:f>
              <c:strCache>
                <c:ptCount val="1"/>
                <c:pt idx="0">
                  <c:v> TOTAL Aerothermie</c:v>
                </c:pt>
              </c:strCache>
            </c:strRef>
          </c:tx>
          <c:cat>
            <c:numRef>
              <c:f>Feuil1!$A$2:$A$9</c:f>
              <c:numCache>
                <c:formatCode>General</c:formatCode>
                <c:ptCount val="8"/>
                <c:pt idx="0">
                  <c:v>2003</c:v>
                </c:pt>
                <c:pt idx="1">
                  <c:v>2004</c:v>
                </c:pt>
                <c:pt idx="2">
                  <c:v>2005</c:v>
                </c:pt>
                <c:pt idx="3">
                  <c:v>2006</c:v>
                </c:pt>
                <c:pt idx="4">
                  <c:v>2007</c:v>
                </c:pt>
                <c:pt idx="5">
                  <c:v>2008</c:v>
                </c:pt>
                <c:pt idx="6">
                  <c:v>2009</c:v>
                </c:pt>
                <c:pt idx="7">
                  <c:v>2010</c:v>
                </c:pt>
              </c:numCache>
            </c:numRef>
          </c:cat>
          <c:val>
            <c:numRef>
              <c:f>Feuil1!$B$2:$B$9</c:f>
              <c:numCache>
                <c:formatCode>General</c:formatCode>
                <c:ptCount val="8"/>
                <c:pt idx="0">
                  <c:v>4400</c:v>
                </c:pt>
                <c:pt idx="1">
                  <c:v>4700</c:v>
                </c:pt>
                <c:pt idx="2">
                  <c:v>5600</c:v>
                </c:pt>
                <c:pt idx="3">
                  <c:v>12000</c:v>
                </c:pt>
                <c:pt idx="4">
                  <c:v>35060</c:v>
                </c:pt>
                <c:pt idx="5">
                  <c:v>51000</c:v>
                </c:pt>
                <c:pt idx="6">
                  <c:v>133080</c:v>
                </c:pt>
                <c:pt idx="7">
                  <c:v>106543</c:v>
                </c:pt>
              </c:numCache>
            </c:numRef>
          </c:val>
        </c:ser>
        <c:axId val="64083456"/>
        <c:axId val="64084992"/>
      </c:barChart>
      <c:catAx>
        <c:axId val="64083456"/>
        <c:scaling>
          <c:orientation val="minMax"/>
        </c:scaling>
        <c:axPos val="b"/>
        <c:numFmt formatCode="General" sourceLinked="1"/>
        <c:tickLblPos val="nextTo"/>
        <c:txPr>
          <a:bodyPr/>
          <a:lstStyle/>
          <a:p>
            <a:pPr>
              <a:defRPr>
                <a:latin typeface="+mj-lt"/>
              </a:defRPr>
            </a:pPr>
            <a:endParaRPr lang="fr-FR"/>
          </a:p>
        </c:txPr>
        <c:crossAx val="64084992"/>
        <c:crosses val="autoZero"/>
        <c:auto val="1"/>
        <c:lblAlgn val="ctr"/>
        <c:lblOffset val="100"/>
      </c:catAx>
      <c:valAx>
        <c:axId val="64084992"/>
        <c:scaling>
          <c:orientation val="minMax"/>
        </c:scaling>
        <c:axPos val="l"/>
        <c:majorGridlines/>
        <c:numFmt formatCode="General" sourceLinked="1"/>
        <c:tickLblPos val="nextTo"/>
        <c:crossAx val="64083456"/>
        <c:crosses val="autoZero"/>
        <c:crossBetween val="between"/>
      </c:valAx>
    </c:plotArea>
    <c:plotVisOnly val="1"/>
  </c:chart>
  <c:txPr>
    <a:bodyPr/>
    <a:lstStyle/>
    <a:p>
      <a:pPr>
        <a:defRPr sz="1800"/>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a:pPr>
            <a:r>
              <a:rPr lang="en-US" dirty="0"/>
              <a:t> </a:t>
            </a:r>
            <a:r>
              <a:rPr lang="en-US" dirty="0" smtClean="0"/>
              <a:t>Evolution</a:t>
            </a:r>
            <a:r>
              <a:rPr lang="en-US" baseline="0" dirty="0" smtClean="0"/>
              <a:t> du marché des P.A.C. </a:t>
            </a:r>
            <a:r>
              <a:rPr lang="en-US" dirty="0" smtClean="0"/>
              <a:t>Géothermiques</a:t>
            </a:r>
            <a:endParaRPr lang="en-US" dirty="0"/>
          </a:p>
        </c:rich>
      </c:tx>
      <c:layout>
        <c:manualLayout>
          <c:xMode val="edge"/>
          <c:yMode val="edge"/>
          <c:x val="0.12241957255343112"/>
          <c:y val="4.9137197245222128E-2"/>
        </c:manualLayout>
      </c:layout>
    </c:title>
    <c:plotArea>
      <c:layout/>
      <c:barChart>
        <c:barDir val="col"/>
        <c:grouping val="clustered"/>
        <c:ser>
          <c:idx val="0"/>
          <c:order val="0"/>
          <c:tx>
            <c:strRef>
              <c:f>Feuil1!$B$1</c:f>
              <c:strCache>
                <c:ptCount val="1"/>
                <c:pt idx="0">
                  <c:v> TOTAL Geothermie</c:v>
                </c:pt>
              </c:strCache>
            </c:strRef>
          </c:tx>
          <c:cat>
            <c:numRef>
              <c:f>Feuil1!$A$2:$A$9</c:f>
              <c:numCache>
                <c:formatCode>General</c:formatCode>
                <c:ptCount val="8"/>
                <c:pt idx="0">
                  <c:v>2003</c:v>
                </c:pt>
                <c:pt idx="1">
                  <c:v>2004</c:v>
                </c:pt>
                <c:pt idx="2">
                  <c:v>2005</c:v>
                </c:pt>
                <c:pt idx="3">
                  <c:v>2006</c:v>
                </c:pt>
                <c:pt idx="4">
                  <c:v>2007</c:v>
                </c:pt>
                <c:pt idx="5">
                  <c:v>2008</c:v>
                </c:pt>
                <c:pt idx="6">
                  <c:v>2009</c:v>
                </c:pt>
                <c:pt idx="7">
                  <c:v>2010</c:v>
                </c:pt>
              </c:numCache>
            </c:numRef>
          </c:cat>
          <c:val>
            <c:numRef>
              <c:f>Feuil1!$B$2:$B$9</c:f>
              <c:numCache>
                <c:formatCode>General</c:formatCode>
                <c:ptCount val="8"/>
                <c:pt idx="0">
                  <c:v>8000</c:v>
                </c:pt>
                <c:pt idx="1">
                  <c:v>9000</c:v>
                </c:pt>
                <c:pt idx="2">
                  <c:v>11700</c:v>
                </c:pt>
                <c:pt idx="3">
                  <c:v>13200</c:v>
                </c:pt>
                <c:pt idx="4">
                  <c:v>18450</c:v>
                </c:pt>
                <c:pt idx="5">
                  <c:v>18600</c:v>
                </c:pt>
                <c:pt idx="6">
                  <c:v>19430</c:v>
                </c:pt>
                <c:pt idx="7">
                  <c:v>14349</c:v>
                </c:pt>
              </c:numCache>
            </c:numRef>
          </c:val>
        </c:ser>
        <c:axId val="63746432"/>
        <c:axId val="63747968"/>
      </c:barChart>
      <c:catAx>
        <c:axId val="63746432"/>
        <c:scaling>
          <c:orientation val="minMax"/>
        </c:scaling>
        <c:axPos val="b"/>
        <c:numFmt formatCode="General" sourceLinked="1"/>
        <c:tickLblPos val="nextTo"/>
        <c:txPr>
          <a:bodyPr/>
          <a:lstStyle/>
          <a:p>
            <a:pPr>
              <a:defRPr>
                <a:latin typeface="+mj-lt"/>
              </a:defRPr>
            </a:pPr>
            <a:endParaRPr lang="fr-FR"/>
          </a:p>
        </c:txPr>
        <c:crossAx val="63747968"/>
        <c:crosses val="autoZero"/>
        <c:auto val="1"/>
        <c:lblAlgn val="ctr"/>
        <c:lblOffset val="100"/>
      </c:catAx>
      <c:valAx>
        <c:axId val="63747968"/>
        <c:scaling>
          <c:orientation val="minMax"/>
        </c:scaling>
        <c:axPos val="l"/>
        <c:majorGridlines/>
        <c:numFmt formatCode="General" sourceLinked="1"/>
        <c:tickLblPos val="nextTo"/>
        <c:crossAx val="63746432"/>
        <c:crosses val="autoZero"/>
        <c:crossBetween val="between"/>
      </c:valAx>
    </c:plotArea>
    <c:plotVisOnly val="1"/>
  </c:chart>
  <c:txPr>
    <a:bodyPr/>
    <a:lstStyle/>
    <a:p>
      <a:pPr>
        <a:defRPr sz="1800"/>
      </a:pPr>
      <a:endParaRPr lang="fr-FR"/>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CF97BF2-E872-4261-8C97-8A2443DE2CCB}" type="datetimeFigureOut">
              <a:rPr lang="fr-FR" smtClean="0"/>
              <a:pPr/>
              <a:t>06/04/2011</a:t>
            </a:fld>
            <a:endParaRPr lang="fr-FR" dirty="0"/>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FD97B83-BAFE-4E5D-929B-4C7A3E211C45}"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fr.wikipedia.org/wiki/Transition_de_phase"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fr.wikipedia.org/wiki/%C3%89tat_gazeux" TargetMode="External"/><Relationship Id="rId4" Type="http://schemas.openxmlformats.org/officeDocument/2006/relationships/hyperlink" Target="http://fr.wikipedia.org/wiki/%C3%89tat_liquide"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particuliers.edf.fr/rubrique16.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1</a:t>
            </a:fld>
            <a:endParaRPr lang="fr-F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 pompe à chaleur est composée de </a:t>
            </a:r>
            <a:r>
              <a:rPr lang="fr-FR" sz="1200" b="1" kern="1200" dirty="0" smtClean="0">
                <a:solidFill>
                  <a:schemeClr val="tx1"/>
                </a:solidFill>
                <a:latin typeface="+mn-lt"/>
                <a:ea typeface="+mn-ea"/>
                <a:cs typeface="+mn-cs"/>
              </a:rPr>
              <a:t>4 éléments principaux</a:t>
            </a:r>
            <a:r>
              <a:rPr lang="fr-FR" sz="1200" kern="1200" dirty="0" smtClean="0">
                <a:solidFill>
                  <a:schemeClr val="tx1"/>
                </a:solidFill>
                <a:latin typeface="+mn-lt"/>
                <a:ea typeface="+mn-ea"/>
                <a:cs typeface="+mn-cs"/>
              </a:rPr>
              <a:t> : </a:t>
            </a:r>
          </a:p>
          <a:p>
            <a:pPr lvl="0"/>
            <a:r>
              <a:rPr lang="fr-FR" sz="1200" kern="1200" dirty="0" smtClean="0">
                <a:solidFill>
                  <a:schemeClr val="tx1"/>
                </a:solidFill>
                <a:latin typeface="+mn-lt"/>
                <a:ea typeface="+mn-ea"/>
                <a:cs typeface="+mn-cs"/>
              </a:rPr>
              <a:t>le </a:t>
            </a:r>
            <a:r>
              <a:rPr lang="fr-FR" sz="1200" b="1" kern="1200" dirty="0" smtClean="0">
                <a:solidFill>
                  <a:schemeClr val="tx1"/>
                </a:solidFill>
                <a:latin typeface="+mn-lt"/>
                <a:ea typeface="+mn-ea"/>
                <a:cs typeface="+mn-cs"/>
              </a:rPr>
              <a:t>compresseur</a:t>
            </a:r>
            <a:r>
              <a:rPr lang="fr-FR" sz="1200" kern="1200" dirty="0" smtClean="0">
                <a:solidFill>
                  <a:schemeClr val="tx1"/>
                </a:solidFill>
                <a:latin typeface="+mn-lt"/>
                <a:ea typeface="+mn-ea"/>
                <a:cs typeface="+mn-cs"/>
              </a:rPr>
              <a:t> ;</a:t>
            </a:r>
          </a:p>
          <a:p>
            <a:pPr lvl="0"/>
            <a:r>
              <a:rPr lang="fr-FR" sz="1200" b="1" kern="1200" dirty="0" smtClean="0">
                <a:solidFill>
                  <a:schemeClr val="tx1"/>
                </a:solidFill>
                <a:latin typeface="+mn-lt"/>
                <a:ea typeface="+mn-ea"/>
                <a:cs typeface="+mn-cs"/>
              </a:rPr>
              <a:t>deux échangeurs</a:t>
            </a:r>
            <a:r>
              <a:rPr lang="fr-FR" sz="1200" kern="1200" dirty="0" smtClean="0">
                <a:solidFill>
                  <a:schemeClr val="tx1"/>
                </a:solidFill>
                <a:latin typeface="+mn-lt"/>
                <a:ea typeface="+mn-ea"/>
                <a:cs typeface="+mn-cs"/>
              </a:rPr>
              <a:t> l’un pour </a:t>
            </a:r>
            <a:r>
              <a:rPr lang="fr-FR" sz="1200" b="1" kern="1200" dirty="0" smtClean="0">
                <a:solidFill>
                  <a:schemeClr val="tx1"/>
                </a:solidFill>
                <a:latin typeface="+mn-lt"/>
                <a:ea typeface="+mn-ea"/>
                <a:cs typeface="+mn-cs"/>
              </a:rPr>
              <a:t>capter</a:t>
            </a:r>
            <a:r>
              <a:rPr lang="fr-FR" sz="1200" kern="1200" dirty="0" smtClean="0">
                <a:solidFill>
                  <a:schemeClr val="tx1"/>
                </a:solidFill>
                <a:latin typeface="+mn-lt"/>
                <a:ea typeface="+mn-ea"/>
                <a:cs typeface="+mn-cs"/>
              </a:rPr>
              <a:t> l’énergie à l’extérieur (évaporateur), l’autre pour la </a:t>
            </a:r>
            <a:r>
              <a:rPr lang="fr-FR" sz="1200" b="1" kern="1200" dirty="0" smtClean="0">
                <a:solidFill>
                  <a:schemeClr val="tx1"/>
                </a:solidFill>
                <a:latin typeface="+mn-lt"/>
                <a:ea typeface="+mn-ea"/>
                <a:cs typeface="+mn-cs"/>
              </a:rPr>
              <a:t>restituer</a:t>
            </a:r>
            <a:r>
              <a:rPr lang="fr-FR" sz="1200" kern="1200" dirty="0" smtClean="0">
                <a:solidFill>
                  <a:schemeClr val="tx1"/>
                </a:solidFill>
                <a:latin typeface="+mn-lt"/>
                <a:ea typeface="+mn-ea"/>
                <a:cs typeface="+mn-cs"/>
              </a:rPr>
              <a:t> à l’intérieur (condenseur) ;</a:t>
            </a:r>
          </a:p>
          <a:p>
            <a:pPr lvl="0"/>
            <a:r>
              <a:rPr lang="fr-FR" sz="1200" b="1" kern="1200" dirty="0" smtClean="0">
                <a:solidFill>
                  <a:schemeClr val="tx1"/>
                </a:solidFill>
                <a:latin typeface="+mn-lt"/>
                <a:ea typeface="+mn-ea"/>
                <a:cs typeface="+mn-cs"/>
              </a:rPr>
              <a:t>le détendeur</a:t>
            </a:r>
            <a:r>
              <a:rPr lang="fr-FR" sz="1200" kern="1200" dirty="0" smtClean="0">
                <a:solidFill>
                  <a:schemeClr val="tx1"/>
                </a:solidFill>
                <a:latin typeface="+mn-lt"/>
                <a:ea typeface="+mn-ea"/>
                <a:cs typeface="+mn-cs"/>
              </a:rPr>
              <a:t>.</a:t>
            </a:r>
          </a:p>
          <a:p>
            <a:r>
              <a:rPr lang="fr-FR" dirty="0" smtClean="0"/>
              <a:t>Explication « rapide » du fonctionnement</a:t>
            </a:r>
            <a:r>
              <a:rPr lang="fr-FR" baseline="0" dirty="0" smtClean="0"/>
              <a:t> puis identification des phénomènes thermodynamiques</a:t>
            </a:r>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10</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récupérer de l’énergie</a:t>
            </a:r>
            <a:r>
              <a:rPr lang="fr-FR" sz="1200" kern="1200" dirty="0" smtClean="0">
                <a:solidFill>
                  <a:schemeClr val="tx1"/>
                </a:solidFill>
                <a:latin typeface="+mn-lt"/>
                <a:ea typeface="+mn-ea"/>
                <a:cs typeface="+mn-cs"/>
              </a:rPr>
              <a:t> dans le milieu extérieur (sol/eau/air) grâce à l’évaporateur, </a:t>
            </a:r>
          </a:p>
          <a:p>
            <a:r>
              <a:rPr lang="fr-FR" sz="1200" b="1" kern="1200" dirty="0" smtClean="0">
                <a:solidFill>
                  <a:schemeClr val="tx1"/>
                </a:solidFill>
                <a:latin typeface="+mn-lt"/>
                <a:ea typeface="+mn-ea"/>
                <a:cs typeface="+mn-cs"/>
              </a:rPr>
              <a:t>remonter le niveau de température</a:t>
            </a:r>
            <a:r>
              <a:rPr lang="fr-FR" sz="1200" kern="1200" dirty="0" smtClean="0">
                <a:solidFill>
                  <a:schemeClr val="tx1"/>
                </a:solidFill>
                <a:latin typeface="+mn-lt"/>
                <a:ea typeface="+mn-ea"/>
                <a:cs typeface="+mn-cs"/>
              </a:rPr>
              <a:t> de cette énergie thermique, via le compresseur, </a:t>
            </a:r>
          </a:p>
          <a:p>
            <a:r>
              <a:rPr lang="fr-FR" sz="1200" b="1" kern="1200" dirty="0" smtClean="0">
                <a:solidFill>
                  <a:schemeClr val="tx1"/>
                </a:solidFill>
                <a:latin typeface="+mn-lt"/>
                <a:ea typeface="+mn-ea"/>
                <a:cs typeface="+mn-cs"/>
              </a:rPr>
              <a:t>transférer cette énergie</a:t>
            </a:r>
            <a:r>
              <a:rPr lang="fr-FR" sz="1200" kern="1200" dirty="0" smtClean="0">
                <a:solidFill>
                  <a:schemeClr val="tx1"/>
                </a:solidFill>
                <a:latin typeface="+mn-lt"/>
                <a:ea typeface="+mn-ea"/>
                <a:cs typeface="+mn-cs"/>
              </a:rPr>
              <a:t> au bon niveau de température au milieu intérieur que l’on souhaite chauffer. </a:t>
            </a: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11</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Le froid n’existe pas</a:t>
            </a:r>
          </a:p>
          <a:p>
            <a:r>
              <a:rPr lang="fr-FR" sz="1200" kern="1200" dirty="0" smtClean="0">
                <a:solidFill>
                  <a:schemeClr val="tx1"/>
                </a:solidFill>
                <a:latin typeface="+mn-lt"/>
                <a:ea typeface="+mn-ea"/>
                <a:cs typeface="+mn-cs"/>
              </a:rPr>
              <a:t>La chaleur est une des formes prises par l'énergie. Ex</a:t>
            </a:r>
          </a:p>
          <a:p>
            <a:r>
              <a:rPr lang="fr-FR" sz="1200" kern="1200" dirty="0" smtClean="0">
                <a:solidFill>
                  <a:schemeClr val="tx1"/>
                </a:solidFill>
                <a:latin typeface="+mn-lt"/>
                <a:ea typeface="+mn-ea"/>
                <a:cs typeface="+mn-cs"/>
              </a:rPr>
              <a:t>Si on ajoute de la chaleur à un corps (c'est-à-dire si nous le chauffons), on obtient une augmentation de sa température. De même, si on enlève de la chaleur à un corps, on provoque un abaissement de sa température. </a:t>
            </a:r>
          </a:p>
          <a:p>
            <a:r>
              <a:rPr lang="fr-FR" sz="1200" b="1" kern="1200" dirty="0" smtClean="0">
                <a:solidFill>
                  <a:schemeClr val="tx1"/>
                </a:solidFill>
                <a:latin typeface="+mn-lt"/>
                <a:ea typeface="+mn-ea"/>
                <a:cs typeface="+mn-cs"/>
              </a:rPr>
              <a:t>La température indique le niveau de chaleur d'un corps.</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12</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13</a:t>
            </a:fld>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Plusieurs diagrammes sont utilisés pour présenter les caractéristiques de l'eau.</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 diagramme dit de phase : désigne l'état de l'eau suivant la pression et la température.</a:t>
            </a:r>
          </a:p>
          <a:p>
            <a:r>
              <a:rPr lang="fr-FR" sz="1200" kern="1200" dirty="0" smtClean="0">
                <a:solidFill>
                  <a:schemeClr val="tx1"/>
                </a:solidFill>
                <a:latin typeface="+mn-lt"/>
                <a:ea typeface="+mn-ea"/>
                <a:cs typeface="+mn-cs"/>
              </a:rPr>
              <a:t>L'eau peut exister sous trois états : </a:t>
            </a:r>
          </a:p>
          <a:p>
            <a:r>
              <a:rPr lang="fr-FR" sz="1200" kern="1200" dirty="0" smtClean="0">
                <a:solidFill>
                  <a:schemeClr val="tx1"/>
                </a:solidFill>
                <a:latin typeface="+mn-lt"/>
                <a:ea typeface="+mn-ea"/>
                <a:cs typeface="+mn-cs"/>
              </a:rPr>
              <a:t>L’état solide : la glace ; </a:t>
            </a:r>
          </a:p>
          <a:p>
            <a:r>
              <a:rPr lang="fr-FR" sz="1200" kern="1200" dirty="0" smtClean="0">
                <a:solidFill>
                  <a:schemeClr val="tx1"/>
                </a:solidFill>
                <a:latin typeface="+mn-lt"/>
                <a:ea typeface="+mn-ea"/>
                <a:cs typeface="+mn-cs"/>
              </a:rPr>
              <a:t>L’état liquide ; </a:t>
            </a:r>
          </a:p>
          <a:p>
            <a:r>
              <a:rPr lang="fr-FR" sz="1200" kern="1200" dirty="0" smtClean="0">
                <a:solidFill>
                  <a:schemeClr val="tx1"/>
                </a:solidFill>
                <a:latin typeface="+mn-lt"/>
                <a:ea typeface="+mn-ea"/>
                <a:cs typeface="+mn-cs"/>
              </a:rPr>
              <a:t>L’état gazeux : la vapeur.</a:t>
            </a:r>
          </a:p>
          <a:p>
            <a:r>
              <a:rPr lang="fr-FR" sz="1200" kern="1200" dirty="0" smtClean="0">
                <a:solidFill>
                  <a:schemeClr val="tx1"/>
                </a:solidFill>
                <a:latin typeface="+mn-lt"/>
                <a:ea typeface="+mn-ea"/>
                <a:cs typeface="+mn-cs"/>
              </a:rPr>
              <a:t>Le passage de l'un à l'autre de ces états nécessite un apport ou une perte d'énergie (la chaleur) et porte un nom spécifique.</a:t>
            </a:r>
          </a:p>
          <a:p>
            <a:endParaRPr lang="fr-FR" dirty="0" smtClean="0"/>
          </a:p>
          <a:p>
            <a:r>
              <a:rPr lang="fr-FR" dirty="0" smtClean="0"/>
              <a:t>Pf : Point</a:t>
            </a:r>
            <a:r>
              <a:rPr lang="fr-FR" baseline="0" dirty="0" smtClean="0"/>
              <a:t> de fusion à 1 atm 1,013 bar</a:t>
            </a:r>
            <a:endParaRPr lang="fr-FR" dirty="0" smtClean="0"/>
          </a:p>
          <a:p>
            <a:r>
              <a:rPr lang="fr-FR" dirty="0" smtClean="0"/>
              <a:t>Peb : Point</a:t>
            </a:r>
            <a:r>
              <a:rPr lang="fr-FR" baseline="0" dirty="0" smtClean="0"/>
              <a:t> d’ébullition à 1 atm</a:t>
            </a:r>
            <a:endParaRPr lang="fr-FR" dirty="0" smtClean="0"/>
          </a:p>
          <a:p>
            <a:r>
              <a:rPr lang="fr-FR" dirty="0" smtClean="0"/>
              <a:t>Point triple :</a:t>
            </a:r>
          </a:p>
          <a:p>
            <a:r>
              <a:rPr lang="fr-FR" dirty="0" smtClean="0"/>
              <a:t>Point </a:t>
            </a:r>
            <a:r>
              <a:rPr lang="fr-FR" smtClean="0"/>
              <a:t>critique : la </a:t>
            </a:r>
            <a:r>
              <a:rPr lang="fr-FR" smtClean="0">
                <a:hlinkClick r:id="rId3"/>
              </a:rPr>
              <a:t>transition de phase</a:t>
            </a:r>
            <a:r>
              <a:rPr lang="fr-FR" smtClean="0"/>
              <a:t> entre l’</a:t>
            </a:r>
            <a:r>
              <a:rPr lang="fr-FR" smtClean="0">
                <a:hlinkClick r:id="rId4" tooltip="État liquide"/>
              </a:rPr>
              <a:t>état liquide</a:t>
            </a:r>
            <a:r>
              <a:rPr lang="fr-FR" smtClean="0"/>
              <a:t> et l’</a:t>
            </a:r>
            <a:r>
              <a:rPr lang="fr-FR" smtClean="0">
                <a:hlinkClick r:id="rId5" tooltip="État gazeux"/>
              </a:rPr>
              <a:t>état gazeux</a:t>
            </a:r>
            <a:r>
              <a:rPr lang="fr-FR" smtClean="0"/>
              <a:t> est impossible</a:t>
            </a:r>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14</a:t>
            </a:fld>
            <a:endParaRPr lang="fr-F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Un autocuiseur est un récipient muni de deux soupapes, ouverture par lesquelles la vapeur d’eau peut s’échapper dans certaine conditions :</a:t>
            </a:r>
          </a:p>
          <a:p>
            <a:r>
              <a:rPr lang="fr-FR" sz="1200" kern="1200" dirty="0" smtClean="0">
                <a:solidFill>
                  <a:schemeClr val="tx1"/>
                </a:solidFill>
                <a:latin typeface="+mn-lt"/>
                <a:ea typeface="+mn-ea"/>
                <a:cs typeface="+mn-cs"/>
              </a:rPr>
              <a:t>La soupape de fonctionnement réglée pour se déclencher à 1,5x10</a:t>
            </a:r>
            <a:r>
              <a:rPr lang="fr-FR" sz="1200" kern="1200" baseline="30000" dirty="0" smtClean="0">
                <a:solidFill>
                  <a:schemeClr val="tx1"/>
                </a:solidFill>
                <a:latin typeface="+mn-lt"/>
                <a:ea typeface="+mn-ea"/>
                <a:cs typeface="+mn-cs"/>
              </a:rPr>
              <a:t>5</a:t>
            </a:r>
            <a:r>
              <a:rPr lang="fr-FR" sz="1200" kern="1200" dirty="0" smtClean="0">
                <a:solidFill>
                  <a:schemeClr val="tx1"/>
                </a:solidFill>
                <a:latin typeface="+mn-lt"/>
                <a:ea typeface="+mn-ea"/>
                <a:cs typeface="+mn-cs"/>
              </a:rPr>
              <a:t>Pa.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1</a:t>
            </a:r>
            <a:r>
              <a:rPr lang="fr-FR" sz="1200" kern="1200" baseline="30000" dirty="0" smtClean="0">
                <a:solidFill>
                  <a:schemeClr val="tx1"/>
                </a:solidFill>
                <a:latin typeface="+mn-lt"/>
                <a:ea typeface="+mn-ea"/>
                <a:cs typeface="+mn-cs"/>
              </a:rPr>
              <a:t>ère</a:t>
            </a:r>
            <a:r>
              <a:rPr lang="fr-FR" sz="1200" kern="1200" dirty="0" smtClean="0">
                <a:solidFill>
                  <a:schemeClr val="tx1"/>
                </a:solidFill>
                <a:latin typeface="+mn-lt"/>
                <a:ea typeface="+mn-ea"/>
                <a:cs typeface="+mn-cs"/>
              </a:rPr>
              <a:t> expérience : La soupape de fonctionnement est enlevée : </a:t>
            </a:r>
          </a:p>
          <a:p>
            <a:r>
              <a:rPr lang="fr-FR" sz="1200" kern="1200" dirty="0" smtClean="0">
                <a:solidFill>
                  <a:schemeClr val="tx1"/>
                </a:solidFill>
                <a:latin typeface="+mn-lt"/>
                <a:ea typeface="+mn-ea"/>
                <a:cs typeface="+mn-cs"/>
              </a:rPr>
              <a:t>La température dans l’eau s’élève jusqu’à 100°C et reste stable. </a:t>
            </a:r>
          </a:p>
          <a:p>
            <a:r>
              <a:rPr lang="fr-FR" sz="1200" kern="1200" dirty="0" smtClean="0">
                <a:solidFill>
                  <a:schemeClr val="tx1"/>
                </a:solidFill>
                <a:latin typeface="+mn-lt"/>
                <a:ea typeface="+mn-ea"/>
                <a:cs typeface="+mn-cs"/>
              </a:rPr>
              <a:t>La pression reste stable égale à 1 bar (10</a:t>
            </a:r>
            <a:r>
              <a:rPr lang="fr-FR" sz="1200" kern="1200" baseline="30000" dirty="0" smtClean="0">
                <a:solidFill>
                  <a:schemeClr val="tx1"/>
                </a:solidFill>
                <a:latin typeface="+mn-lt"/>
                <a:ea typeface="+mn-ea"/>
                <a:cs typeface="+mn-cs"/>
              </a:rPr>
              <a:t>5</a:t>
            </a:r>
            <a:r>
              <a:rPr lang="fr-FR" sz="1200" kern="1200" dirty="0" smtClean="0">
                <a:solidFill>
                  <a:schemeClr val="tx1"/>
                </a:solidFill>
                <a:latin typeface="+mn-lt"/>
                <a:ea typeface="+mn-ea"/>
                <a:cs typeface="+mn-cs"/>
              </a:rPr>
              <a:t>Pa)</a:t>
            </a:r>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15</a:t>
            </a:fld>
            <a:endParaRPr lang="fr-F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2</a:t>
            </a:r>
            <a:r>
              <a:rPr lang="fr-FR" sz="1200" kern="1200" baseline="30000" dirty="0" smtClean="0">
                <a:solidFill>
                  <a:schemeClr val="tx1"/>
                </a:solidFill>
                <a:latin typeface="+mn-lt"/>
                <a:ea typeface="+mn-ea"/>
                <a:cs typeface="+mn-cs"/>
              </a:rPr>
              <a:t>ième</a:t>
            </a:r>
            <a:r>
              <a:rPr lang="fr-FR" sz="1200" kern="1200" dirty="0" smtClean="0">
                <a:solidFill>
                  <a:schemeClr val="tx1"/>
                </a:solidFill>
                <a:latin typeface="+mn-lt"/>
                <a:ea typeface="+mn-ea"/>
                <a:cs typeface="+mn-cs"/>
              </a:rPr>
              <a:t> expérience :</a:t>
            </a:r>
          </a:p>
          <a:p>
            <a:r>
              <a:rPr lang="fr-FR" sz="1200" kern="1200" dirty="0" smtClean="0">
                <a:solidFill>
                  <a:schemeClr val="tx1"/>
                </a:solidFill>
                <a:latin typeface="+mn-lt"/>
                <a:ea typeface="+mn-ea"/>
                <a:cs typeface="+mn-cs"/>
              </a:rPr>
              <a:t>La soupape de fonctionnement est en place :</a:t>
            </a:r>
          </a:p>
          <a:p>
            <a:r>
              <a:rPr lang="fr-FR" sz="1200" kern="1200" dirty="0" smtClean="0">
                <a:solidFill>
                  <a:schemeClr val="tx1"/>
                </a:solidFill>
                <a:latin typeface="+mn-lt"/>
                <a:ea typeface="+mn-ea"/>
                <a:cs typeface="+mn-cs"/>
              </a:rPr>
              <a:t>La pression monte jusqu’au déclanchement de la soupape à 1,5x10</a:t>
            </a:r>
            <a:r>
              <a:rPr lang="fr-FR" sz="1200" kern="1200" baseline="30000" dirty="0" smtClean="0">
                <a:solidFill>
                  <a:schemeClr val="tx1"/>
                </a:solidFill>
                <a:latin typeface="+mn-lt"/>
                <a:ea typeface="+mn-ea"/>
                <a:cs typeface="+mn-cs"/>
              </a:rPr>
              <a:t>5</a:t>
            </a:r>
            <a:r>
              <a:rPr lang="fr-FR" sz="1200" kern="1200" dirty="0" smtClean="0">
                <a:solidFill>
                  <a:schemeClr val="tx1"/>
                </a:solidFill>
                <a:latin typeface="+mn-lt"/>
                <a:ea typeface="+mn-ea"/>
                <a:cs typeface="+mn-cs"/>
              </a:rPr>
              <a:t>Pa.</a:t>
            </a:r>
          </a:p>
          <a:p>
            <a:r>
              <a:rPr lang="fr-FR" sz="1200" kern="1200" dirty="0" smtClean="0">
                <a:solidFill>
                  <a:schemeClr val="tx1"/>
                </a:solidFill>
                <a:latin typeface="+mn-lt"/>
                <a:ea typeface="+mn-ea"/>
                <a:cs typeface="+mn-cs"/>
              </a:rPr>
              <a:t>La température monte à 110°C.</a:t>
            </a:r>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16</a:t>
            </a:fld>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Calibri (Corps)"/>
                <a:ea typeface="+mn-ea"/>
                <a:cs typeface="+mn-cs"/>
              </a:rPr>
              <a:t>Commenter le fonctionnement de l’alambic</a:t>
            </a:r>
          </a:p>
          <a:p>
            <a:r>
              <a:rPr lang="fr-FR" sz="1200" kern="1200" dirty="0" smtClean="0">
                <a:solidFill>
                  <a:schemeClr val="tx1"/>
                </a:solidFill>
                <a:latin typeface="Calibri (Corps)"/>
                <a:ea typeface="+mn-ea"/>
                <a:cs typeface="+mn-cs"/>
              </a:rPr>
              <a:t>L’alambic permet de dissocier des éléments qui ont des températures d’évaporation différentes.</a:t>
            </a:r>
          </a:p>
          <a:p>
            <a:r>
              <a:rPr lang="fr-FR" sz="1200" kern="1200" dirty="0" smtClean="0">
                <a:solidFill>
                  <a:schemeClr val="tx1"/>
                </a:solidFill>
                <a:latin typeface="Calibri (Corps)"/>
                <a:ea typeface="+mn-ea"/>
                <a:cs typeface="+mn-cs"/>
              </a:rPr>
              <a:t>Exemple : rendre l’eau de mer potable : on chauffe l’eau de mer , seule l’eau  s’évapore, puis en refroidissant on récupère de l’eau pure.</a:t>
            </a:r>
          </a:p>
          <a:p>
            <a:r>
              <a:rPr lang="fr-FR" sz="1200" kern="1200" dirty="0" smtClean="0">
                <a:solidFill>
                  <a:schemeClr val="tx1"/>
                </a:solidFill>
                <a:latin typeface="Calibri (Corps)"/>
                <a:ea typeface="+mn-ea"/>
                <a:cs typeface="+mn-cs"/>
              </a:rPr>
              <a:t>La distillation alcoolique :</a:t>
            </a:r>
          </a:p>
          <a:p>
            <a:r>
              <a:rPr lang="fr-FR" sz="1200" kern="1200" dirty="0" smtClean="0">
                <a:solidFill>
                  <a:schemeClr val="tx1"/>
                </a:solidFill>
                <a:latin typeface="Calibri (Corps)"/>
                <a:ea typeface="+mn-ea"/>
                <a:cs typeface="+mn-cs"/>
              </a:rPr>
              <a:t>Dans un 1er temps l'ensemble des jus (macération de fruits produisant par fermentation la transformation du sucre de fruits en alcool ce peut être du raisin, de la poire, de la prune, des mirabelles )est porté à plus de 100° permettant ainsi de briser les liaisons eau-alcool existant à l'état liquide. La vapeur ainsi produite peut être condensée en deux phases. Dans un premier temps on condense la plus grande partie des vapeurs d'eau en abaissant la température de l'ensemble des vapeurs eau-alcool de plus 100° à une valeur comprise entre 79 et 87°. Ceci produit la condensation d'une grande partie des vapeurs d'eau qui retombent dans le bain en ébullition. De ce fait, ne subsiste qu'une fraction de vapeurs d'eau. Ces vapeurs sont ensuite entièrement condensées dans un deuxième temps par l'abaissement brutal de leur température du niveau précédant à 15 - 20° C. Ceci provoque leur liquéfaction</a:t>
            </a: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17</a:t>
            </a:fld>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Lorsque l’on est mouillé, la sensation de froid est plus forte que lorsque l'on est sec .C’est l'évaporation de l'eau sur la peau qui absorbe la chaleur du corps. C’est aussi le principe des brumisateurs terrasse de bar, aire d’autoroute.</a:t>
            </a:r>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18</a:t>
            </a:fld>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 chaleur cachée dans la vapeur :</a:t>
            </a:r>
          </a:p>
          <a:p>
            <a:r>
              <a:rPr lang="fr-FR" sz="1200" b="1" kern="1200" dirty="0" smtClean="0">
                <a:solidFill>
                  <a:schemeClr val="tx1"/>
                </a:solidFill>
                <a:latin typeface="+mn-lt"/>
                <a:ea typeface="+mn-ea"/>
                <a:cs typeface="+mn-cs"/>
              </a:rPr>
              <a:t>100</a:t>
            </a:r>
            <a:r>
              <a:rPr lang="fr-FR" sz="1200" kern="1200" dirty="0" smtClean="0">
                <a:solidFill>
                  <a:schemeClr val="tx1"/>
                </a:solidFill>
                <a:latin typeface="+mn-lt"/>
                <a:ea typeface="+mn-ea"/>
                <a:cs typeface="+mn-cs"/>
              </a:rPr>
              <a:t> kcal (418 kj) sont nécessaires pour chauffer 1Kg d’eau de </a:t>
            </a:r>
            <a:r>
              <a:rPr lang="fr-FR" sz="1200" b="1" kern="1200" dirty="0" smtClean="0">
                <a:solidFill>
                  <a:schemeClr val="tx1"/>
                </a:solidFill>
                <a:latin typeface="+mn-lt"/>
                <a:ea typeface="+mn-ea"/>
                <a:cs typeface="+mn-cs"/>
              </a:rPr>
              <a:t>0°C</a:t>
            </a:r>
            <a:r>
              <a:rPr lang="fr-FR" sz="1200" kern="1200" dirty="0" smtClean="0">
                <a:solidFill>
                  <a:schemeClr val="tx1"/>
                </a:solidFill>
                <a:latin typeface="+mn-lt"/>
                <a:ea typeface="+mn-ea"/>
                <a:cs typeface="+mn-cs"/>
              </a:rPr>
              <a:t> à la température d’ébullition </a:t>
            </a:r>
            <a:r>
              <a:rPr lang="fr-FR" sz="1200" b="1" kern="1200" dirty="0" smtClean="0">
                <a:solidFill>
                  <a:schemeClr val="tx1"/>
                </a:solidFill>
                <a:latin typeface="+mn-lt"/>
                <a:ea typeface="+mn-ea"/>
                <a:cs typeface="+mn-cs"/>
              </a:rPr>
              <a:t>100°C</a:t>
            </a:r>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Pour transformer en vapeur ce kg d’eau, on a besoin de </a:t>
            </a:r>
            <a:r>
              <a:rPr lang="fr-FR" sz="1200" b="1" kern="1200" dirty="0" smtClean="0">
                <a:solidFill>
                  <a:schemeClr val="tx1"/>
                </a:solidFill>
                <a:latin typeface="+mn-lt"/>
                <a:ea typeface="+mn-ea"/>
                <a:cs typeface="+mn-cs"/>
              </a:rPr>
              <a:t>540 kcals (2257 kj)</a:t>
            </a:r>
            <a:r>
              <a:rPr lang="fr-FR" sz="1200" kern="1200" dirty="0" smtClean="0">
                <a:solidFill>
                  <a:schemeClr val="tx1"/>
                </a:solidFill>
                <a:latin typeface="+mn-lt"/>
                <a:ea typeface="+mn-ea"/>
                <a:cs typeface="+mn-cs"/>
              </a:rPr>
              <a:t>.</a:t>
            </a:r>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19</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a:t>
            </a:fld>
            <a:endParaRPr lang="fr-F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Si on inverse le cycle (en refroidissant c'est-à-dire en prenant de la chaleur), on provoque la condensation de la vapeur. </a:t>
            </a:r>
          </a:p>
          <a:p>
            <a:r>
              <a:rPr lang="fr-FR" sz="1200" kern="1200" dirty="0" smtClean="0">
                <a:solidFill>
                  <a:schemeClr val="tx1"/>
                </a:solidFill>
                <a:latin typeface="+mn-lt"/>
                <a:ea typeface="+mn-ea"/>
                <a:cs typeface="+mn-cs"/>
              </a:rPr>
              <a:t>Elle va libérer la même quantité d’énergie </a:t>
            </a:r>
            <a:r>
              <a:rPr lang="fr-FR" sz="1200" b="1" kern="1200" dirty="0" smtClean="0">
                <a:solidFill>
                  <a:schemeClr val="tx1"/>
                </a:solidFill>
                <a:latin typeface="+mn-lt"/>
                <a:ea typeface="+mn-ea"/>
                <a:cs typeface="+mn-cs"/>
              </a:rPr>
              <a:t>540 kcal</a:t>
            </a:r>
            <a:r>
              <a:rPr lang="fr-FR" sz="1200" kern="1200" dirty="0" smtClean="0">
                <a:solidFill>
                  <a:schemeClr val="tx1"/>
                </a:solidFill>
                <a:latin typeface="+mn-lt"/>
                <a:ea typeface="+mn-ea"/>
                <a:cs typeface="+mn-cs"/>
              </a:rPr>
              <a:t> de chaleur et elle va retrouver son état d’origine : </a:t>
            </a:r>
            <a:r>
              <a:rPr lang="fr-FR" sz="1200" b="1" kern="1200" dirty="0" smtClean="0">
                <a:solidFill>
                  <a:schemeClr val="tx1"/>
                </a:solidFill>
                <a:latin typeface="+mn-lt"/>
                <a:ea typeface="+mn-ea"/>
                <a:cs typeface="+mn-cs"/>
              </a:rPr>
              <a:t>1kg d’eau à 100 °C.</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20</a:t>
            </a:fld>
            <a:endParaRPr lang="fr-F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baseline="0" dirty="0" smtClean="0">
                <a:solidFill>
                  <a:schemeClr val="tx1"/>
                </a:solidFill>
                <a:latin typeface="+mn-lt"/>
                <a:ea typeface="+mn-ea"/>
                <a:cs typeface="+mn-cs"/>
              </a:rPr>
              <a:t>DuPontTM Energain® se présente sous la forme d’un panneau contenant une paraffine encapsulée dans un copolymère. Les panneaux sont installés sur les murs intérieurs et les plafonds du bâtiment, derrière le revêtement de plaque de plâtre. La paraffine présente dans les panneaux DuPontTM Energain® fond puis se</a:t>
            </a:r>
          </a:p>
          <a:p>
            <a:r>
              <a:rPr lang="fr-FR" sz="1200" kern="1200" baseline="0" dirty="0" smtClean="0">
                <a:solidFill>
                  <a:schemeClr val="tx1"/>
                </a:solidFill>
                <a:latin typeface="+mn-lt"/>
                <a:ea typeface="+mn-ea"/>
                <a:cs typeface="+mn-cs"/>
              </a:rPr>
              <a:t>solidifie en fonction des fluctuations de la température interne des pièces.</a:t>
            </a:r>
          </a:p>
          <a:p>
            <a:r>
              <a:rPr lang="fr-FR" sz="1200" kern="1200" baseline="0" dirty="0" smtClean="0">
                <a:solidFill>
                  <a:schemeClr val="tx1"/>
                </a:solidFill>
                <a:latin typeface="+mn-lt"/>
                <a:ea typeface="+mn-ea"/>
                <a:cs typeface="+mn-cs"/>
              </a:rPr>
              <a:t>Lorsque le composé fond, la chaleur de la pièce est absorbée ; lorsqu’il se solidifie, il libère à nouveau la chaleur dans la pièce.</a:t>
            </a:r>
          </a:p>
          <a:p>
            <a:r>
              <a:rPr lang="fr-FR" sz="1200" kern="1200" baseline="0" dirty="0" smtClean="0">
                <a:solidFill>
                  <a:schemeClr val="tx1"/>
                </a:solidFill>
                <a:latin typeface="+mn-lt"/>
                <a:ea typeface="+mn-ea"/>
                <a:cs typeface="+mn-cs"/>
              </a:rPr>
              <a:t>• En absorbant la chaleur, DuPontTM Energain® ralentit de manière significative les augmentations de température, réduisant ainsi les pics jusqu’à 7 °C ;</a:t>
            </a:r>
          </a:p>
          <a:p>
            <a:r>
              <a:rPr lang="fr-FR" sz="1200" kern="1200" baseline="0" dirty="0" smtClean="0">
                <a:solidFill>
                  <a:schemeClr val="tx1"/>
                </a:solidFill>
                <a:latin typeface="+mn-lt"/>
                <a:ea typeface="+mn-ea"/>
                <a:cs typeface="+mn-cs"/>
              </a:rPr>
              <a:t>• Lorsque la température chute, la chaleur absorbée dans les panneaux est libérée ralentissant le refroidissement des pièces et limitant l’utilisation des systèmes de chauffage.</a:t>
            </a:r>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21</a:t>
            </a:fld>
            <a:endParaRPr lang="fr-F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La compression</a:t>
            </a:r>
            <a:r>
              <a:rPr lang="fr-FR" sz="1200" kern="1200" dirty="0" smtClean="0">
                <a:solidFill>
                  <a:schemeClr val="tx1"/>
                </a:solidFill>
                <a:latin typeface="+mn-lt"/>
                <a:ea typeface="+mn-ea"/>
                <a:cs typeface="+mn-cs"/>
              </a:rPr>
              <a:t> : le compresseur va aspirer le fluide frigorigène qui est sous forme de gaz à basse température. En comprimant le gaz, sa température va s’élever en même temps que sa pression. Nous aurons donc à la sortie du compresseur un gaz chaud à une pression élevée. </a:t>
            </a:r>
          </a:p>
          <a:p>
            <a:r>
              <a:rPr lang="fr-FR" sz="1200" kern="1200" dirty="0" smtClean="0">
                <a:solidFill>
                  <a:schemeClr val="tx1"/>
                </a:solidFill>
                <a:latin typeface="+mn-lt"/>
                <a:ea typeface="+mn-ea"/>
                <a:cs typeface="+mn-cs"/>
              </a:rPr>
              <a:t> </a:t>
            </a:r>
          </a:p>
          <a:p>
            <a:r>
              <a:rPr lang="fr-FR" sz="1200" b="1" kern="1200" dirty="0" smtClean="0">
                <a:solidFill>
                  <a:schemeClr val="tx1"/>
                </a:solidFill>
                <a:latin typeface="+mn-lt"/>
                <a:ea typeface="+mn-ea"/>
                <a:cs typeface="+mn-cs"/>
              </a:rPr>
              <a:t>Diffusion de la chaleur au condenseur:</a:t>
            </a:r>
            <a:r>
              <a:rPr lang="fr-FR" sz="1200" kern="1200" dirty="0" smtClean="0">
                <a:solidFill>
                  <a:schemeClr val="tx1"/>
                </a:solidFill>
                <a:latin typeface="+mn-lt"/>
                <a:ea typeface="+mn-ea"/>
                <a:cs typeface="+mn-cs"/>
              </a:rPr>
              <a:t> Le gaz chaud va être dirigé vers un échangeur (appelé </a:t>
            </a:r>
            <a:r>
              <a:rPr lang="fr-FR" sz="1200" b="1" kern="1200" dirty="0" smtClean="0">
                <a:solidFill>
                  <a:schemeClr val="tx1"/>
                </a:solidFill>
                <a:latin typeface="+mn-lt"/>
                <a:ea typeface="+mn-ea"/>
                <a:cs typeface="+mn-cs"/>
              </a:rPr>
              <a:t>condenseur</a:t>
            </a:r>
            <a:r>
              <a:rPr lang="fr-FR" sz="1200" kern="1200" dirty="0" smtClean="0">
                <a:solidFill>
                  <a:schemeClr val="tx1"/>
                </a:solidFill>
                <a:latin typeface="+mn-lt"/>
                <a:ea typeface="+mn-ea"/>
                <a:cs typeface="+mn-cs"/>
              </a:rPr>
              <a:t>) dans lequel circule un </a:t>
            </a:r>
            <a:r>
              <a:rPr lang="fr-FR" sz="1200" b="1" kern="1200" dirty="0" smtClean="0">
                <a:solidFill>
                  <a:schemeClr val="tx1"/>
                </a:solidFill>
                <a:latin typeface="+mn-lt"/>
                <a:ea typeface="+mn-ea"/>
                <a:cs typeface="+mn-cs"/>
              </a:rPr>
              <a:t>fluide à réchauffer</a:t>
            </a:r>
            <a:r>
              <a:rPr lang="fr-FR" sz="1200" kern="1200" dirty="0" smtClean="0">
                <a:solidFill>
                  <a:schemeClr val="tx1"/>
                </a:solidFill>
                <a:latin typeface="+mn-lt"/>
                <a:ea typeface="+mn-ea"/>
                <a:cs typeface="+mn-cs"/>
              </a:rPr>
              <a:t> (eau du réseau de chauffage par exemple ou air intérieur). Le gaz chaud va donc transmettre une partie de son énergie au fluide à chauffer dont la température va augmenter. Ce faisant, le gaz frigorigène va condenser, c’est à dire qu’il va passer de </a:t>
            </a:r>
            <a:r>
              <a:rPr lang="fr-FR" sz="1200" b="1" kern="1200" dirty="0" smtClean="0">
                <a:solidFill>
                  <a:schemeClr val="tx1"/>
                </a:solidFill>
                <a:latin typeface="+mn-lt"/>
                <a:ea typeface="+mn-ea"/>
                <a:cs typeface="+mn-cs"/>
              </a:rPr>
              <a:t>l’état gazeux</a:t>
            </a:r>
            <a:r>
              <a:rPr lang="fr-FR" sz="1200" kern="1200" dirty="0" smtClean="0">
                <a:solidFill>
                  <a:schemeClr val="tx1"/>
                </a:solidFill>
                <a:latin typeface="+mn-lt"/>
                <a:ea typeface="+mn-ea"/>
                <a:cs typeface="+mn-cs"/>
              </a:rPr>
              <a:t> à </a:t>
            </a:r>
            <a:r>
              <a:rPr lang="fr-FR" sz="1200" b="1" kern="1200" dirty="0" smtClean="0">
                <a:solidFill>
                  <a:schemeClr val="tx1"/>
                </a:solidFill>
                <a:latin typeface="+mn-lt"/>
                <a:ea typeface="+mn-ea"/>
                <a:cs typeface="+mn-cs"/>
              </a:rPr>
              <a:t>l’état liquide</a:t>
            </a:r>
            <a:r>
              <a:rPr lang="fr-FR" sz="1200" kern="1200" dirty="0" smtClean="0">
                <a:solidFill>
                  <a:schemeClr val="tx1"/>
                </a:solidFill>
                <a:latin typeface="+mn-lt"/>
                <a:ea typeface="+mn-ea"/>
                <a:cs typeface="+mn-cs"/>
              </a:rPr>
              <a:t> (d’où le nom de condenseur).</a:t>
            </a:r>
          </a:p>
          <a:p>
            <a:r>
              <a:rPr lang="fr-FR" sz="1200" b="1" kern="1200" dirty="0" smtClean="0">
                <a:solidFill>
                  <a:schemeClr val="tx1"/>
                </a:solidFill>
                <a:latin typeface="+mn-lt"/>
                <a:ea typeface="+mn-ea"/>
                <a:cs typeface="+mn-cs"/>
              </a:rPr>
              <a:t>La détente</a:t>
            </a:r>
            <a:r>
              <a:rPr lang="fr-FR" sz="1200" kern="1200" dirty="0" smtClean="0">
                <a:solidFill>
                  <a:schemeClr val="tx1"/>
                </a:solidFill>
                <a:latin typeface="+mn-lt"/>
                <a:ea typeface="+mn-ea"/>
                <a:cs typeface="+mn-cs"/>
              </a:rPr>
              <a:t> : Le frigorigène à l’état liquide, qui est toujours à pression élevé, va être ensuite détendu au travers du détendeur. C’est à dire que la pression va chuter abaissant ainsi la température du frigorigène qui reste à l’état liquide. A la sortie du détendeur, la température du frigorigène est beaucoup plus basse et est inférieure à la température de la source de récupération.</a:t>
            </a:r>
          </a:p>
          <a:p>
            <a:r>
              <a:rPr lang="fr-FR" sz="1200" b="1" kern="1200" dirty="0" smtClean="0">
                <a:solidFill>
                  <a:schemeClr val="tx1"/>
                </a:solidFill>
                <a:latin typeface="+mn-lt"/>
                <a:ea typeface="+mn-ea"/>
                <a:cs typeface="+mn-cs"/>
              </a:rPr>
              <a:t>Récupération de la chaleur de l’environnement par l’évaporateur</a:t>
            </a:r>
            <a:r>
              <a:rPr lang="fr-FR" sz="1200" kern="1200" dirty="0" smtClean="0">
                <a:solidFill>
                  <a:schemeClr val="tx1"/>
                </a:solidFill>
                <a:latin typeface="+mn-lt"/>
                <a:ea typeface="+mn-ea"/>
                <a:cs typeface="+mn-cs"/>
              </a:rPr>
              <a:t> : Le </a:t>
            </a:r>
            <a:r>
              <a:rPr lang="fr-FR" sz="1200" b="1" kern="1200" dirty="0" smtClean="0">
                <a:solidFill>
                  <a:schemeClr val="tx1"/>
                </a:solidFill>
                <a:latin typeface="+mn-lt"/>
                <a:ea typeface="+mn-ea"/>
                <a:cs typeface="+mn-cs"/>
              </a:rPr>
              <a:t>frigorigène</a:t>
            </a:r>
            <a:r>
              <a:rPr lang="fr-FR" sz="1200" kern="1200" dirty="0" smtClean="0">
                <a:solidFill>
                  <a:schemeClr val="tx1"/>
                </a:solidFill>
                <a:latin typeface="+mn-lt"/>
                <a:ea typeface="+mn-ea"/>
                <a:cs typeface="+mn-cs"/>
              </a:rPr>
              <a:t>, froid et à l’état liquide, va traverser un deuxième échangeur (appelé </a:t>
            </a:r>
            <a:r>
              <a:rPr lang="fr-FR" sz="1200" b="1" kern="1200" dirty="0" smtClean="0">
                <a:solidFill>
                  <a:schemeClr val="tx1"/>
                </a:solidFill>
                <a:latin typeface="+mn-lt"/>
                <a:ea typeface="+mn-ea"/>
                <a:cs typeface="+mn-cs"/>
              </a:rPr>
              <a:t>évaporateur</a:t>
            </a:r>
            <a:r>
              <a:rPr lang="fr-FR" sz="1200" kern="1200" dirty="0" smtClean="0">
                <a:solidFill>
                  <a:schemeClr val="tx1"/>
                </a:solidFill>
                <a:latin typeface="+mn-lt"/>
                <a:ea typeface="+mn-ea"/>
                <a:cs typeface="+mn-cs"/>
              </a:rPr>
              <a:t>) dans lequel circule le </a:t>
            </a:r>
            <a:r>
              <a:rPr lang="fr-FR" sz="1200" b="1" kern="1200" dirty="0" smtClean="0">
                <a:solidFill>
                  <a:schemeClr val="tx1"/>
                </a:solidFill>
                <a:latin typeface="+mn-lt"/>
                <a:ea typeface="+mn-ea"/>
                <a:cs typeface="+mn-cs"/>
              </a:rPr>
              <a:t>fluide extérieur</a:t>
            </a:r>
            <a:r>
              <a:rPr lang="fr-FR" sz="1200" kern="1200" dirty="0" smtClean="0">
                <a:solidFill>
                  <a:schemeClr val="tx1"/>
                </a:solidFill>
                <a:latin typeface="+mn-lt"/>
                <a:ea typeface="+mn-ea"/>
                <a:cs typeface="+mn-cs"/>
              </a:rPr>
              <a:t> (air extérieur, eau de nappe ou eau échangeant avec un capteur enterré dans le sol) qui est plus chaud que le frigorigène. Ce dernier va donc récupérer l’énergie (</a:t>
            </a:r>
            <a:r>
              <a:rPr lang="fr-FR" sz="1200" b="1" kern="1200" dirty="0" smtClean="0">
                <a:solidFill>
                  <a:schemeClr val="tx1"/>
                </a:solidFill>
                <a:latin typeface="+mn-lt"/>
                <a:ea typeface="+mn-ea"/>
                <a:cs typeface="+mn-cs"/>
              </a:rPr>
              <a:t>les calories</a:t>
            </a:r>
            <a:r>
              <a:rPr lang="fr-FR" sz="1200" kern="1200" dirty="0" smtClean="0">
                <a:solidFill>
                  <a:schemeClr val="tx1"/>
                </a:solidFill>
                <a:latin typeface="+mn-lt"/>
                <a:ea typeface="+mn-ea"/>
                <a:cs typeface="+mn-cs"/>
              </a:rPr>
              <a:t>) de ce fluide extérieur. En récupérant cette énergie, le frigorigène va entrer en ébullition et donc se transformer en gaz (</a:t>
            </a:r>
            <a:r>
              <a:rPr lang="fr-FR" sz="1200" b="1" kern="1200" dirty="0" smtClean="0">
                <a:solidFill>
                  <a:schemeClr val="tx1"/>
                </a:solidFill>
                <a:latin typeface="+mn-lt"/>
                <a:ea typeface="+mn-ea"/>
                <a:cs typeface="+mn-cs"/>
              </a:rPr>
              <a:t>évaporation</a:t>
            </a:r>
            <a:r>
              <a:rPr lang="fr-FR" sz="1200" kern="1200" dirty="0" smtClean="0">
                <a:solidFill>
                  <a:schemeClr val="tx1"/>
                </a:solidFill>
                <a:latin typeface="+mn-lt"/>
                <a:ea typeface="+mn-ea"/>
                <a:cs typeface="+mn-cs"/>
              </a:rPr>
              <a:t>) d’où le nom d’évaporateur. </a:t>
            </a:r>
          </a:p>
          <a:p>
            <a:r>
              <a:rPr lang="fr-FR" sz="1200" kern="1200" dirty="0" smtClean="0">
                <a:solidFill>
                  <a:schemeClr val="tx1"/>
                </a:solidFill>
                <a:latin typeface="+mn-lt"/>
                <a:ea typeface="+mn-ea"/>
                <a:cs typeface="+mn-cs"/>
              </a:rPr>
              <a:t>Le gaz ainsi formé est ensuite aspiré par le compresseur pour un nouveau cycle.</a:t>
            </a:r>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22</a:t>
            </a:fld>
            <a:endParaRPr lang="fr-F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Un atout majeur des pompes à chaleur réside dans leur </a:t>
            </a:r>
            <a:r>
              <a:rPr lang="fr-FR" sz="1200" b="1" kern="1200" dirty="0" smtClean="0">
                <a:solidFill>
                  <a:schemeClr val="tx1"/>
                </a:solidFill>
                <a:latin typeface="+mn-lt"/>
                <a:ea typeface="+mn-ea"/>
                <a:cs typeface="+mn-cs"/>
              </a:rPr>
              <a:t>faible consommation d’énergie électrique</a:t>
            </a:r>
            <a:r>
              <a:rPr lang="fr-FR" sz="1200" kern="1200" dirty="0" smtClean="0">
                <a:solidFill>
                  <a:schemeClr val="tx1"/>
                </a:solidFill>
                <a:latin typeface="+mn-lt"/>
                <a:ea typeface="+mn-ea"/>
                <a:cs typeface="+mn-cs"/>
              </a:rPr>
              <a:t> au regard de l’énergie thermique restituée : </a:t>
            </a:r>
          </a:p>
          <a:p>
            <a:r>
              <a:rPr lang="fr-FR" sz="1200" kern="1200" dirty="0" smtClean="0">
                <a:solidFill>
                  <a:schemeClr val="tx1"/>
                </a:solidFill>
                <a:latin typeface="+mn-lt"/>
                <a:ea typeface="+mn-ea"/>
                <a:cs typeface="+mn-cs"/>
              </a:rPr>
              <a:t>En effet, pour </a:t>
            </a:r>
            <a:r>
              <a:rPr lang="fr-FR" sz="1200" b="1" kern="1200" dirty="0" smtClean="0">
                <a:solidFill>
                  <a:schemeClr val="tx1"/>
                </a:solidFill>
                <a:latin typeface="+mn-lt"/>
                <a:ea typeface="+mn-ea"/>
                <a:cs typeface="+mn-cs"/>
              </a:rPr>
              <a:t>1 kWh d’énergie électrique consommée, ce sont 3 à 4 kWh d’énergie thermique qui sont restituées</a:t>
            </a:r>
            <a:r>
              <a:rPr lang="fr-FR" sz="1200" kern="1200" dirty="0" smtClean="0">
                <a:solidFill>
                  <a:schemeClr val="tx1"/>
                </a:solidFill>
                <a:latin typeface="+mn-lt"/>
                <a:ea typeface="+mn-ea"/>
                <a:cs typeface="+mn-cs"/>
              </a:rPr>
              <a:t> au bâtiment. Soit 2 à 3 kWh d’énergie renouvelable et gratuite qui sont récupérées, transférées et utilisées pour le chauffage.</a:t>
            </a:r>
          </a:p>
          <a:p>
            <a:r>
              <a:rPr lang="fr-FR" sz="1200" kern="1200" dirty="0" smtClean="0">
                <a:solidFill>
                  <a:schemeClr val="tx1"/>
                </a:solidFill>
                <a:latin typeface="+mn-lt"/>
                <a:ea typeface="+mn-ea"/>
                <a:cs typeface="+mn-cs"/>
              </a:rPr>
              <a:t> </a:t>
            </a:r>
          </a:p>
          <a:p>
            <a:r>
              <a:rPr lang="fr-FR" sz="1200" kern="1200" dirty="0" smtClean="0">
                <a:solidFill>
                  <a:schemeClr val="tx1"/>
                </a:solidFill>
                <a:latin typeface="+mn-lt"/>
                <a:ea typeface="+mn-ea"/>
                <a:cs typeface="+mn-cs"/>
              </a:rPr>
              <a:t>Ainsi, la pompe à chaleur permet de couvrir </a:t>
            </a:r>
            <a:r>
              <a:rPr lang="fr-FR" sz="1200" b="1" kern="1200" dirty="0" smtClean="0">
                <a:solidFill>
                  <a:schemeClr val="tx1"/>
                </a:solidFill>
                <a:latin typeface="+mn-lt"/>
                <a:ea typeface="+mn-ea"/>
                <a:cs typeface="+mn-cs"/>
              </a:rPr>
              <a:t>100% des besoins de chauffage d’un logement</a:t>
            </a:r>
            <a:r>
              <a:rPr lang="fr-FR" sz="1200" kern="1200" dirty="0" smtClean="0">
                <a:solidFill>
                  <a:schemeClr val="tx1"/>
                </a:solidFill>
                <a:latin typeface="+mn-lt"/>
                <a:ea typeface="+mn-ea"/>
                <a:cs typeface="+mn-cs"/>
              </a:rPr>
              <a:t> en consommant seulement 30% d’énergie électrique, les </a:t>
            </a:r>
            <a:r>
              <a:rPr lang="fr-FR" sz="1200" b="1" kern="1200" dirty="0" smtClean="0">
                <a:solidFill>
                  <a:schemeClr val="tx1"/>
                </a:solidFill>
                <a:latin typeface="+mn-lt"/>
                <a:ea typeface="+mn-ea"/>
                <a:cs typeface="+mn-cs"/>
              </a:rPr>
              <a:t>70% restants étant puisés dans l’environnement tout en le préservant</a:t>
            </a:r>
            <a:r>
              <a:rPr lang="fr-FR" sz="1200" kern="1200" dirty="0" smtClean="0">
                <a:solidFill>
                  <a:schemeClr val="tx1"/>
                </a:solidFill>
                <a:latin typeface="+mn-lt"/>
                <a:ea typeface="+mn-ea"/>
                <a:cs typeface="+mn-cs"/>
              </a:rPr>
              <a:t> (ces chiffres peuvent varier suivant le matériel, la source d’énergie extérieure – air, eau ou sol – et les conditions de fonctionnement). </a:t>
            </a:r>
          </a:p>
          <a:p>
            <a:r>
              <a:rPr lang="fr-FR" sz="1200" b="1" kern="1200" dirty="0" smtClean="0">
                <a:solidFill>
                  <a:schemeClr val="tx1"/>
                </a:solidFill>
                <a:latin typeface="+mn-lt"/>
                <a:ea typeface="+mn-ea"/>
                <a:cs typeface="+mn-cs"/>
              </a:rPr>
              <a:t>Le Coefficient de Performance ou COP</a:t>
            </a:r>
            <a:r>
              <a:rPr lang="fr-FR" sz="1200" kern="1200" dirty="0" smtClean="0">
                <a:solidFill>
                  <a:schemeClr val="tx1"/>
                </a:solidFill>
                <a:latin typeface="+mn-lt"/>
                <a:ea typeface="+mn-ea"/>
                <a:cs typeface="+mn-cs"/>
              </a:rPr>
              <a:t> caractérise la capacité de l’appareil à restituer de la chaleur et permet de comparer les performances des appareils entre eux sous des conditions d’essais identiques car normalisés (EN14511).</a:t>
            </a:r>
          </a:p>
          <a:p>
            <a:r>
              <a:rPr lang="fr-FR" sz="1200" kern="1200" dirty="0" smtClean="0">
                <a:solidFill>
                  <a:schemeClr val="tx1"/>
                </a:solidFill>
                <a:latin typeface="+mn-lt"/>
                <a:ea typeface="+mn-ea"/>
                <a:cs typeface="+mn-cs"/>
              </a:rPr>
              <a:t>Le COP (Coefficient de Performance) d’une machine correspond au rapport entre </a:t>
            </a:r>
            <a:r>
              <a:rPr lang="fr-FR" sz="1200" b="1" kern="1200" dirty="0" smtClean="0">
                <a:solidFill>
                  <a:schemeClr val="tx1"/>
                </a:solidFill>
                <a:latin typeface="+mn-lt"/>
                <a:ea typeface="+mn-ea"/>
                <a:cs typeface="+mn-cs"/>
              </a:rPr>
              <a:t>l’énergie thermique utile restituée</a:t>
            </a:r>
            <a:r>
              <a:rPr lang="fr-FR" sz="1200" kern="1200" dirty="0" smtClean="0">
                <a:solidFill>
                  <a:schemeClr val="tx1"/>
                </a:solidFill>
                <a:latin typeface="+mn-lt"/>
                <a:ea typeface="+mn-ea"/>
                <a:cs typeface="+mn-cs"/>
              </a:rPr>
              <a:t> pour le chauffage (Q2) et </a:t>
            </a:r>
            <a:r>
              <a:rPr lang="fr-FR" sz="1200" b="1" kern="1200" dirty="0" smtClean="0">
                <a:solidFill>
                  <a:schemeClr val="tx1"/>
                </a:solidFill>
                <a:latin typeface="+mn-lt"/>
                <a:ea typeface="+mn-ea"/>
                <a:cs typeface="+mn-cs"/>
              </a:rPr>
              <a:t>l’énergie électrique nécessaire</a:t>
            </a:r>
            <a:r>
              <a:rPr lang="fr-FR" sz="1200" kern="1200" dirty="0" smtClean="0">
                <a:solidFill>
                  <a:schemeClr val="tx1"/>
                </a:solidFill>
                <a:latin typeface="+mn-lt"/>
                <a:ea typeface="+mn-ea"/>
                <a:cs typeface="+mn-cs"/>
              </a:rPr>
              <a:t> pour faire fonctionner la pompe à chaleur (W). C’est l’équivalent d’un </a:t>
            </a:r>
            <a:r>
              <a:rPr lang="fr-FR" sz="1200" b="1" kern="1200" dirty="0" smtClean="0">
                <a:solidFill>
                  <a:schemeClr val="tx1"/>
                </a:solidFill>
                <a:latin typeface="+mn-lt"/>
                <a:ea typeface="+mn-ea"/>
                <a:cs typeface="+mn-cs"/>
              </a:rPr>
              <a:t>rendement</a:t>
            </a:r>
            <a:r>
              <a:rPr lang="fr-FR" sz="1200" kern="1200" dirty="0" smtClean="0">
                <a:solidFill>
                  <a:schemeClr val="tx1"/>
                </a:solidFill>
                <a:latin typeface="+mn-lt"/>
                <a:ea typeface="+mn-ea"/>
                <a:cs typeface="+mn-cs"/>
              </a:rPr>
              <a:t> mais appliqué à une pompe à chaleur.</a:t>
            </a:r>
          </a:p>
          <a:p>
            <a:r>
              <a:rPr lang="fr-FR" sz="1200" kern="1200" dirty="0" smtClean="0">
                <a:solidFill>
                  <a:schemeClr val="tx1"/>
                </a:solidFill>
                <a:latin typeface="+mn-lt"/>
                <a:ea typeface="+mn-ea"/>
                <a:cs typeface="+mn-cs"/>
              </a:rPr>
              <a:t>Soit : COP = Q2/ W</a:t>
            </a: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23</a:t>
            </a:fld>
            <a:endParaRPr lang="fr-F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Un fluide frigorigène est un fluide qui présente des particularités physiques permettant de l'exploiter dans un cycle de compression/détente pour transférer des calories.</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Les fluides frigorigènes sont choisis pour leurs températures de passage de l'état liquide à l'état gazeux, la quantité d'énergie nécessaire pour provoquer ce changement d'état et la différence de température provoquée par ce changement d'état.</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On appelle souvent improprement les fluides frigorigènes sous le terme de fréon (marque déposée), comme on parle de Frigidaire pour un réfrigérateur.</a:t>
            </a:r>
          </a:p>
          <a:p>
            <a:r>
              <a:rPr lang="en-US" sz="1200" kern="1200" dirty="0" smtClean="0">
                <a:solidFill>
                  <a:schemeClr val="tx1"/>
                </a:solidFill>
                <a:latin typeface="+mn-lt"/>
                <a:ea typeface="+mn-ea"/>
                <a:cs typeface="+mn-cs"/>
              </a:rPr>
              <a:t>Le protocol de Montreal a </a:t>
            </a:r>
            <a:r>
              <a:rPr lang="fr-FR" sz="1200" kern="1200" dirty="0" smtClean="0">
                <a:solidFill>
                  <a:schemeClr val="tx1"/>
                </a:solidFill>
                <a:latin typeface="+mn-lt"/>
                <a:ea typeface="+mn-ea"/>
                <a:cs typeface="+mn-cs"/>
              </a:rPr>
              <a:t>démontré</a:t>
            </a:r>
            <a:r>
              <a:rPr lang="en-US" sz="1200" kern="1200" dirty="0" smtClean="0">
                <a:solidFill>
                  <a:schemeClr val="tx1"/>
                </a:solidFill>
                <a:latin typeface="+mn-lt"/>
                <a:ea typeface="+mn-ea"/>
                <a:cs typeface="+mn-cs"/>
              </a:rPr>
              <a:t> l’action </a:t>
            </a:r>
            <a:r>
              <a:rPr lang="fr-FR" sz="1200" kern="1200" dirty="0" smtClean="0">
                <a:solidFill>
                  <a:schemeClr val="tx1"/>
                </a:solidFill>
                <a:latin typeface="+mn-lt"/>
                <a:ea typeface="+mn-ea"/>
                <a:cs typeface="+mn-cs"/>
              </a:rPr>
              <a:t>destructrice</a:t>
            </a:r>
            <a:r>
              <a:rPr lang="en-US" sz="1200" kern="1200" dirty="0" smtClean="0">
                <a:solidFill>
                  <a:schemeClr val="tx1"/>
                </a:solidFill>
                <a:latin typeface="+mn-lt"/>
                <a:ea typeface="+mn-ea"/>
                <a:cs typeface="+mn-cs"/>
              </a:rPr>
              <a:t> de certains </a:t>
            </a:r>
            <a:r>
              <a:rPr lang="fr-FR" sz="1200" kern="1200" dirty="0" smtClean="0">
                <a:solidFill>
                  <a:schemeClr val="tx1"/>
                </a:solidFill>
                <a:latin typeface="+mn-lt"/>
                <a:ea typeface="+mn-ea"/>
                <a:cs typeface="+mn-cs"/>
              </a:rPr>
              <a:t>fluides frigorigènes. Les plus employés actuellement sont les HFC (Hydro Fluoro Carbones).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Ils ne contiennent plus de chlore comme c’était le cas pour les CFC (Chloro-Fluoro-Carbone) qui sont maintenant interdits dans les nouvelles installations à cause de leur fort impact sur la réduction de la couche d'ozone (R11, R22).</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Les fluides frigorigènes les plus courants actuellement dans les installations domestiques sont le R407C et le R410A. Le R407C fonctionne à des pressions moindres que le R410A mais est moins performant.</a:t>
            </a:r>
          </a:p>
          <a:p>
            <a:r>
              <a:rPr lang="fr-FR" sz="1200" b="0" kern="1200" dirty="0" smtClean="0">
                <a:solidFill>
                  <a:schemeClr val="tx1"/>
                </a:solidFill>
                <a:latin typeface="+mn-lt"/>
                <a:ea typeface="+mn-ea"/>
                <a:cs typeface="+mn-cs"/>
              </a:rPr>
              <a:t>Problème : ce sont des gaz à effet de serre 140 à 11700 fois plus puissants que le CO2 ! D’où les nuisances causées à l’environnement par les pertes de fluide frigorigène de certains climatiseurs. Moralité de l’histoire, on recherche actuellement le moyen d’utiliser le CO2 en climatisation, chauffage et production d’eau chaude sanitaire.</a:t>
            </a:r>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24</a:t>
            </a:fld>
            <a:endParaRPr lang="fr-F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Ce qu’il faut retenir :</a:t>
            </a:r>
          </a:p>
          <a:p>
            <a:r>
              <a:rPr lang="fr-FR" dirty="0" smtClean="0"/>
              <a:t>Le fonctionnement de la PAC dans le détail</a:t>
            </a:r>
          </a:p>
          <a:p>
            <a:r>
              <a:rPr lang="fr-FR" dirty="0" smtClean="0"/>
              <a:t>Le COP</a:t>
            </a:r>
          </a:p>
          <a:p>
            <a:r>
              <a:rPr lang="fr-FR" dirty="0" smtClean="0"/>
              <a:t>Les liquides </a:t>
            </a:r>
            <a:r>
              <a:rPr lang="fr-FR" dirty="0" err="1" smtClean="0"/>
              <a:t>frigogènes</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25</a:t>
            </a:fld>
            <a:endParaRPr lang="fr-F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441202B-F216-4C7E-A74C-8013F1060D8F}" type="slidenum">
              <a:rPr lang="fr-FR" smtClean="0"/>
              <a:pPr/>
              <a:t>26</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Notre environnement stocke chaque jour l'énergie fournie par le soleil. Cette énergie est captée par le sol, l'air ambiant ou encore l'eau (nappes phréatiques).</a:t>
            </a:r>
          </a:p>
          <a:p>
            <a:r>
              <a:rPr lang="fr-FR" sz="1200" kern="1200" dirty="0" smtClean="0">
                <a:solidFill>
                  <a:schemeClr val="tx1"/>
                </a:solidFill>
                <a:latin typeface="+mn-lt"/>
                <a:ea typeface="+mn-ea"/>
                <a:cs typeface="+mn-cs"/>
              </a:rPr>
              <a:t>Les pompes à chaleur (PAC) sont capables de capter cette énergie gratuite et inépuisable que nous procure le soleil. Ces équipements permettent donc de faire des économies d'énergies fossiles qui ne tarderont pas à s'épuiser.</a:t>
            </a:r>
          </a:p>
          <a:p>
            <a:r>
              <a:rPr lang="fr-FR" sz="1200" kern="1200" dirty="0" smtClean="0">
                <a:solidFill>
                  <a:schemeClr val="tx1"/>
                </a:solidFill>
                <a:latin typeface="+mn-lt"/>
                <a:ea typeface="+mn-ea"/>
                <a:cs typeface="+mn-cs"/>
              </a:rPr>
              <a:t>Les pompes à chaleurs (PAC) peuvent répondre en partie à cette problématique car elles limitent nos rejets de gaz à effet de serre dans l'atmosphère et contribuent à trouver des alternatives à l'exploitation des énergies fossiles. </a:t>
            </a: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Les produits que nous allons particulièrement étudier sont : </a:t>
            </a:r>
          </a:p>
          <a:p>
            <a:pPr lvl="0"/>
            <a:r>
              <a:rPr lang="fr-FR" sz="1200" kern="1200" dirty="0" smtClean="0">
                <a:solidFill>
                  <a:schemeClr val="tx1"/>
                </a:solidFill>
                <a:latin typeface="+mn-lt"/>
                <a:ea typeface="+mn-ea"/>
                <a:cs typeface="+mn-cs"/>
              </a:rPr>
              <a:t>les PAC géothermiques  avec leurs différents systèmes de captage, </a:t>
            </a:r>
          </a:p>
          <a:p>
            <a:pPr lvl="0"/>
            <a:r>
              <a:rPr lang="fr-FR" sz="1200" kern="1200" dirty="0" smtClean="0">
                <a:solidFill>
                  <a:schemeClr val="tx1"/>
                </a:solidFill>
                <a:latin typeface="+mn-lt"/>
                <a:ea typeface="+mn-ea"/>
                <a:cs typeface="+mn-cs"/>
              </a:rPr>
              <a:t>les PAC Aérothermiques</a:t>
            </a:r>
          </a:p>
          <a:p>
            <a:pPr lvl="0"/>
            <a:r>
              <a:rPr lang="fr-FR" sz="1200" kern="1200" dirty="0" smtClean="0">
                <a:solidFill>
                  <a:schemeClr val="tx1"/>
                </a:solidFill>
                <a:latin typeface="+mn-lt"/>
                <a:ea typeface="+mn-ea"/>
                <a:cs typeface="+mn-cs"/>
              </a:rPr>
              <a:t>les CES (Chauffe Eau Sanitaire) Géothermiques et Thermodynamique. </a:t>
            </a: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Les produits que nous allons étudier sont constitués de différentes parties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émetteurs : plancher chauffant, ventilo-convecteur, radiateurs</a:t>
            </a:r>
          </a:p>
          <a:p>
            <a:pPr lvl="0"/>
            <a:r>
              <a:rPr lang="fr-FR" sz="1200" kern="1200" dirty="0" smtClean="0">
                <a:solidFill>
                  <a:schemeClr val="tx1"/>
                </a:solidFill>
                <a:latin typeface="+mn-lt"/>
                <a:ea typeface="+mn-ea"/>
                <a:cs typeface="+mn-cs"/>
              </a:rPr>
              <a:t>Les P.A.C géothermiques et Aérothermiques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capteurs : plan, verticaux, aérien</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Ils ont pour fonctions le chauffage de la maison, la climatisation et, le chauffage de l’eau sanitaire.</a:t>
            </a: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En nombre de matériel, la France est </a:t>
            </a:r>
            <a:r>
              <a:rPr lang="fr-FR" sz="1200" b="1" kern="1200" dirty="0" smtClean="0">
                <a:solidFill>
                  <a:schemeClr val="tx1"/>
                </a:solidFill>
                <a:latin typeface="+mn-lt"/>
                <a:ea typeface="+mn-ea"/>
                <a:cs typeface="+mn-cs"/>
              </a:rPr>
              <a:t>le deuxième marché européen</a:t>
            </a:r>
            <a:r>
              <a:rPr lang="fr-FR" sz="1200" kern="1200" dirty="0" smtClean="0">
                <a:solidFill>
                  <a:schemeClr val="tx1"/>
                </a:solidFill>
                <a:latin typeface="+mn-lt"/>
                <a:ea typeface="+mn-ea"/>
                <a:cs typeface="+mn-cs"/>
              </a:rPr>
              <a:t> de la pompe à chaleur derrière la Suède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r>
              <a:rPr lang="fr-FR" dirty="0" smtClean="0"/>
              <a:t>Sous la pression des exigences environnementales et plus particulièrement de </a:t>
            </a:r>
            <a:r>
              <a:rPr lang="fr-FR" b="1" dirty="0" smtClean="0"/>
              <a:t>la réduction des rejets de CO</a:t>
            </a:r>
            <a:r>
              <a:rPr lang="fr-FR" b="1" baseline="-25000" dirty="0" smtClean="0"/>
              <a:t>2</a:t>
            </a:r>
            <a:r>
              <a:rPr lang="fr-FR" dirty="0" smtClean="0"/>
              <a:t> dans l'atmosphère, le développement des pompes à chaleur (PAC) connaît depuis le début des années 90 un nouveau souffle en Europe.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 développement de l’offre produit, associé au programme EDF de développement des PAC dans le cadre général de son offre commerciale </a:t>
            </a:r>
            <a:r>
              <a:rPr lang="fr-FR" sz="1200" b="1" i="1" kern="1200" dirty="0" smtClean="0">
                <a:solidFill>
                  <a:schemeClr val="tx1"/>
                </a:solidFill>
                <a:latin typeface="+mn-lt"/>
                <a:ea typeface="+mn-ea"/>
                <a:cs typeface="+mn-cs"/>
              </a:rPr>
              <a:t>Vivrelec, </a:t>
            </a:r>
            <a:r>
              <a:rPr lang="fr-FR" sz="1200" kern="1200" dirty="0" smtClean="0">
                <a:solidFill>
                  <a:schemeClr val="tx1"/>
                </a:solidFill>
                <a:latin typeface="+mn-lt"/>
                <a:ea typeface="+mn-ea"/>
                <a:cs typeface="+mn-cs"/>
              </a:rPr>
              <a:t> a dynamisé très fortement le marché.</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dirty="0" err="1" smtClean="0"/>
              <a:t>Vivrelec</a:t>
            </a:r>
            <a:r>
              <a:rPr lang="fr-FR" dirty="0" smtClean="0"/>
              <a:t> est une offre commerciale d’EDF qui à été élaborée en partenariat avec les intervenants de la filière électrique. Cette offre préconise un ensemble de solutions techniques de qualité pour le confort thermique, la production d’eau chaude sanitaire, et l’équipement électrique du logement. </a:t>
            </a:r>
            <a:r>
              <a:rPr lang="fr-FR" b="1" dirty="0" smtClean="0">
                <a:hlinkClick r:id="rId3"/>
              </a:rPr>
              <a:t>www.particuliers.edf.fr</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progression s’est encore accentuée en 2005 et 2006 avec la mise en place par les pouvoirs publics d’un crédit d’impôt en faveur des PAC de 40 % en 2005 suivi de 50% en 2006.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6</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L’année 2010 n’a pas été bonne notamment pour les pompes à chaleur géothermiques qui s’adressent quasiment exclusivement au marché de la construction neuve. Le marché des PAC a été cannibalisé par le photovoltaïque.  Autres causes de ce recul des ventes : la baisse du crédit d’impôts (</a:t>
            </a:r>
            <a:r>
              <a:rPr lang="fr-FR" dirty="0" smtClean="0"/>
              <a:t>40 % pour l'achat de pompes à chaleur géothermiques pour le chauffage ou la production d'eau chaude sanitaire de l'habitation principale, alors que celui-ci tombe à 25 % pour les pompes à chaleur aérothermiques)</a:t>
            </a:r>
            <a:r>
              <a:rPr lang="fr-FR" sz="1200" kern="1200" dirty="0" smtClean="0">
                <a:solidFill>
                  <a:schemeClr val="tx1"/>
                </a:solidFill>
                <a:latin typeface="+mn-lt"/>
                <a:ea typeface="+mn-ea"/>
                <a:cs typeface="+mn-cs"/>
              </a:rPr>
              <a:t>, le prix attractif du fioul ou la poursuite du déstockage d’équipements accumulés par les grossistes et distributeurs lors de l’année 2008, année record de ventes de PAC en France. </a:t>
            </a:r>
          </a:p>
          <a:p>
            <a:r>
              <a:rPr lang="fr-FR" sz="1200" kern="1200" dirty="0" smtClean="0">
                <a:solidFill>
                  <a:schemeClr val="tx1"/>
                </a:solidFill>
                <a:latin typeface="+mn-lt"/>
                <a:ea typeface="+mn-ea"/>
                <a:cs typeface="+mn-cs"/>
              </a:rPr>
              <a:t>Pour 2011, les fabricants se veulent optimistes et misent notamment sur une reprise de la construction et sur une hausse du pétrole pour relancer les ventes de pompes à chaleur dans l’hexagone.</a:t>
            </a:r>
          </a:p>
          <a:p>
            <a:endParaRPr lang="fr-FR" sz="1200" kern="1200" dirty="0" smtClean="0">
              <a:solidFill>
                <a:schemeClr val="tx1"/>
              </a:solidFill>
              <a:latin typeface="+mn-lt"/>
              <a:ea typeface="+mn-ea"/>
              <a:cs typeface="+mn-cs"/>
            </a:endParaRPr>
          </a:p>
          <a:p>
            <a:r>
              <a:rPr lang="fr-FR" dirty="0" smtClean="0"/>
              <a:t>En 2010, l'Etat accroît son soutien en faveur de la géothermie en maintenant le taux de crédit d'impôt à 40 % pour l'achat de pompes à chaleur géothermiques pour le chauffage ou la production d'eau chaude sanitaire de l'habitation principale, alors que celui-ci tombe à 25 % pour les pompes à chaleur aérothermiques. A partir de 2010, l'assiette est étendue pour inclure « le coût de la pose de l'échangeur de chaleur souterrain ». Ainsi, le crédit d'impôt concernera, non seulement la fourniture du matériel (les tubes, le ciment, le fluide caloporteur…), mais également le forage des échangeurs verticaux ou le terrassement des échangeurs horizontaux et leur liaison avec la pompe à chaleur.</a:t>
            </a:r>
            <a:endParaRPr lang="fr-FR" sz="1200"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7</a:t>
            </a:fld>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Description des courbes en s’appuyant sur les interprétations précédentes.</a:t>
            </a:r>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8</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kern="1200" dirty="0" smtClean="0">
                <a:solidFill>
                  <a:schemeClr val="tx1"/>
                </a:solidFill>
                <a:latin typeface="+mn-lt"/>
                <a:ea typeface="+mn-ea"/>
                <a:cs typeface="+mn-cs"/>
              </a:rPr>
              <a:t>Pourquoi un vendeur doit-il comprendre le fonctionnement de la pompe à chaleur ?</a:t>
            </a:r>
          </a:p>
          <a:p>
            <a:r>
              <a:rPr lang="fr-FR" sz="1200" kern="1200" dirty="0" smtClean="0">
                <a:solidFill>
                  <a:schemeClr val="tx1"/>
                </a:solidFill>
                <a:latin typeface="+mn-lt"/>
                <a:ea typeface="+mn-ea"/>
                <a:cs typeface="+mn-cs"/>
              </a:rPr>
              <a:t>L’argumentaire de vente des systèmes utilisant des PAC est basé en grande partie, sur l’économie d’électricité engendrée et le confort d’utilisation des installations..</a:t>
            </a:r>
          </a:p>
          <a:p>
            <a:r>
              <a:rPr lang="fr-FR" sz="1200" kern="1200" dirty="0" smtClean="0">
                <a:solidFill>
                  <a:schemeClr val="tx1"/>
                </a:solidFill>
                <a:latin typeface="+mn-lt"/>
                <a:ea typeface="+mn-ea"/>
                <a:cs typeface="+mn-cs"/>
              </a:rPr>
              <a:t>En fonction des caractéristiques des systèmes utilisés, cette économie peut aller jusqu'à  75%.</a:t>
            </a:r>
          </a:p>
          <a:p>
            <a:r>
              <a:rPr lang="fr-FR" sz="1200" kern="1200" dirty="0" smtClean="0">
                <a:solidFill>
                  <a:schemeClr val="tx1"/>
                </a:solidFill>
                <a:latin typeface="+mn-lt"/>
                <a:ea typeface="+mn-ea"/>
                <a:cs typeface="+mn-cs"/>
              </a:rPr>
              <a:t>Pour justifier cet argument auprès d’un client il est indispensable  de lui expliquer de la façon la plus simple possible le fonctionnement thermodynamique d’une PAC. Il faut lui démontrer que le système que vous vendez  transporte la chaleur dans la maison mais ne la fabrique pas.</a:t>
            </a:r>
          </a:p>
          <a:p>
            <a:r>
              <a:rPr lang="fr-FR" sz="1200" kern="1200" dirty="0" smtClean="0">
                <a:solidFill>
                  <a:schemeClr val="tx1"/>
                </a:solidFill>
                <a:latin typeface="+mn-lt"/>
                <a:ea typeface="+mn-ea"/>
                <a:cs typeface="+mn-cs"/>
              </a:rPr>
              <a:t>Il n’a rien à voir avec le fonctionnement d’un chauffage électrique et c’est pour cela qu’il est plus économique.</a:t>
            </a:r>
          </a:p>
          <a:p>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FFD97B83-BAFE-4E5D-929B-4C7A3E211C45}" type="slidenum">
              <a:rPr lang="fr-FR" smtClean="0"/>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C5D48AA-24A8-49A2-983D-38404D129988}" type="datetimeFigureOut">
              <a:rPr lang="fr-FR" smtClean="0"/>
              <a:pPr/>
              <a:t>06/04/2011</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A19EF5E-4F91-4EF1-9994-77AC4174C9C1}"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5D48AA-24A8-49A2-983D-38404D129988}" type="datetimeFigureOut">
              <a:rPr lang="fr-FR" smtClean="0"/>
              <a:pPr/>
              <a:t>06/04/2011</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9EF5E-4F91-4EF1-9994-77AC4174C9C1}"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jpe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jpeg"/><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3.xml"/><Relationship Id="rId1" Type="http://schemas.openxmlformats.org/officeDocument/2006/relationships/vmlDrawing" Target="../drawings/vmlDrawing3.v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6.jpeg"/><Relationship Id="rId2" Type="http://schemas.openxmlformats.org/officeDocument/2006/relationships/control" Target="../activeX/activeX4.xml"/><Relationship Id="rId1" Type="http://schemas.openxmlformats.org/officeDocument/2006/relationships/vmlDrawing" Target="../drawings/vmlDrawing4.v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4.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0.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4.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4.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3"/>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dirty="0"/>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dirty="0"/>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dirty="0"/>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dirty="0"/>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dirty="0"/>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dirty="0"/>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dirty="0"/>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dirty="0"/>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dirty="0"/>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dirty="0"/>
            </a:p>
          </p:txBody>
        </p:sp>
      </p:gr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dirty="0"/>
          </a:p>
        </p:txBody>
      </p:sp>
      <p:sp>
        <p:nvSpPr>
          <p:cNvPr id="20" name="Rectangle 10"/>
          <p:cNvSpPr>
            <a:spLocks noChangeArrowheads="1"/>
          </p:cNvSpPr>
          <p:nvPr/>
        </p:nvSpPr>
        <p:spPr bwMode="auto">
          <a:xfrm>
            <a:off x="2057139" y="4233853"/>
            <a:ext cx="6566151" cy="1122364"/>
          </a:xfrm>
          <a:prstGeom prst="rect">
            <a:avLst/>
          </a:prstGeom>
          <a:noFill/>
          <a:ln w="9525">
            <a:noFill/>
            <a:round/>
            <a:headEnd/>
            <a:tailEnd/>
          </a:ln>
          <a:effectLst/>
        </p:spPr>
        <p:txBody>
          <a:bodyPr lIns="76320" tIns="38160" rIns="76320" bIns="38160" anchor="ctr"/>
          <a:lstStyle/>
          <a:p>
            <a:pPr algn="ct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300" dirty="0">
              <a:solidFill>
                <a:srgbClr val="807F87"/>
              </a:solidFill>
              <a:latin typeface="Arial" pitchFamily="34" charset="0"/>
            </a:endParaRPr>
          </a:p>
        </p:txBody>
      </p:sp>
      <p:grpSp>
        <p:nvGrpSpPr>
          <p:cNvPr id="21" name="Groupe 20"/>
          <p:cNvGrpSpPr/>
          <p:nvPr/>
        </p:nvGrpSpPr>
        <p:grpSpPr>
          <a:xfrm>
            <a:off x="10887" y="6100786"/>
            <a:ext cx="9144000" cy="779263"/>
            <a:chOff x="10887" y="6100786"/>
            <a:chExt cx="9144000" cy="779263"/>
          </a:xfrm>
        </p:grpSpPr>
        <p:grpSp>
          <p:nvGrpSpPr>
            <p:cNvPr id="24" name="Groupe 6"/>
            <p:cNvGrpSpPr/>
            <p:nvPr/>
          </p:nvGrpSpPr>
          <p:grpSpPr>
            <a:xfrm>
              <a:off x="10887" y="6100786"/>
              <a:ext cx="9144000" cy="779263"/>
              <a:chOff x="10887" y="6100786"/>
              <a:chExt cx="9144000" cy="779263"/>
            </a:xfrm>
          </p:grpSpPr>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0" name="Picture 1"/>
              <p:cNvPicPr>
                <a:picLocks noChangeAspect="1" noChangeArrowheads="1"/>
              </p:cNvPicPr>
              <p:nvPr/>
            </p:nvPicPr>
            <p:blipFill>
              <a:blip r:embed="rId4"/>
              <a:srcRect/>
              <a:stretch>
                <a:fillRect/>
              </a:stretch>
            </p:blipFill>
            <p:spPr bwMode="auto">
              <a:xfrm>
                <a:off x="102538" y="6100786"/>
                <a:ext cx="844060" cy="685800"/>
              </a:xfrm>
              <a:prstGeom prst="rect">
                <a:avLst/>
              </a:prstGeom>
              <a:noFill/>
              <a:ln w="9525">
                <a:solidFill>
                  <a:schemeClr val="accent6">
                    <a:lumMod val="75000"/>
                  </a:schemeClr>
                </a:solidFill>
                <a:miter lim="800000"/>
                <a:headEnd/>
                <a:tailEnd/>
              </a:ln>
              <a:effectLst/>
            </p:spPr>
          </p:pic>
          <p:sp>
            <p:nvSpPr>
              <p:cNvPr id="31" name="Rectangle 30"/>
              <p:cNvSpPr/>
              <p:nvPr/>
            </p:nvSpPr>
            <p:spPr>
              <a:xfrm>
                <a:off x="1260155" y="6572272"/>
                <a:ext cx="2954655" cy="307777"/>
              </a:xfrm>
              <a:prstGeom prst="rect">
                <a:avLst/>
              </a:prstGeom>
            </p:spPr>
            <p:txBody>
              <a:bodyPr wrap="none">
                <a:spAutoFit/>
              </a:bodyPr>
              <a:lstStyle/>
              <a:p>
                <a:r>
                  <a:rPr lang="fr-FR" sz="1400" b="1" dirty="0" smtClean="0">
                    <a:solidFill>
                      <a:schemeClr val="tx2">
                        <a:lumMod val="75000"/>
                      </a:schemeClr>
                    </a:solidFill>
                  </a:rPr>
                  <a:t>www.francois-arago.org/btstc 	</a:t>
                </a:r>
                <a:endParaRPr lang="fr-FR" sz="1400" b="1" dirty="0">
                  <a:solidFill>
                    <a:schemeClr val="tx2">
                      <a:lumMod val="75000"/>
                    </a:schemeClr>
                  </a:solidFill>
                </a:endParaRPr>
              </a:p>
            </p:txBody>
          </p:sp>
        </p:grpSp>
        <p:sp>
          <p:nvSpPr>
            <p:cNvPr id="26" name="ZoneTexte 25"/>
            <p:cNvSpPr txBox="1"/>
            <p:nvPr/>
          </p:nvSpPr>
          <p:spPr>
            <a:xfrm>
              <a:off x="3929058" y="6572272"/>
              <a:ext cx="1601785" cy="307777"/>
            </a:xfrm>
            <a:prstGeom prst="rect">
              <a:avLst/>
            </a:prstGeom>
            <a:noFill/>
          </p:spPr>
          <p:txBody>
            <a:bodyPr wrap="none" rtlCol="0">
              <a:spAutoFit/>
            </a:bodyPr>
            <a:lstStyle/>
            <a:p>
              <a:r>
                <a:rPr lang="fr-FR" sz="1400" b="1" dirty="0" smtClean="0">
                  <a:solidFill>
                    <a:srgbClr val="FF0000"/>
                  </a:solidFill>
                </a:rPr>
                <a:t>L</a:t>
              </a:r>
              <a:r>
                <a:rPr lang="fr-FR" sz="1400" b="1" dirty="0" smtClean="0">
                  <a:solidFill>
                    <a:schemeClr val="tx2">
                      <a:lumMod val="75000"/>
                    </a:schemeClr>
                  </a:solidFill>
                </a:rPr>
                <a:t>orente </a:t>
              </a:r>
              <a:r>
                <a:rPr lang="fr-FR" sz="1400" b="1" dirty="0" smtClean="0">
                  <a:solidFill>
                    <a:srgbClr val="FF0000"/>
                  </a:solidFill>
                </a:rPr>
                <a:t>C</a:t>
              </a:r>
              <a:r>
                <a:rPr lang="fr-FR" sz="1400" b="1" dirty="0" smtClean="0">
                  <a:solidFill>
                    <a:schemeClr val="tx2">
                      <a:lumMod val="75000"/>
                    </a:schemeClr>
                  </a:solidFill>
                </a:rPr>
                <a:t>hristophe</a:t>
              </a:r>
              <a:endParaRPr lang="fr-FR" sz="1400" b="1" dirty="0">
                <a:solidFill>
                  <a:schemeClr val="tx2">
                    <a:lumMod val="75000"/>
                  </a:schemeClr>
                </a:solidFill>
              </a:endParaRPr>
            </a:p>
          </p:txBody>
        </p:sp>
      </p:grpSp>
      <p:pic>
        <p:nvPicPr>
          <p:cNvPr id="32" name="Picture 6" descr="J:\blason123.jpg"/>
          <p:cNvPicPr>
            <a:picLocks noChangeAspect="1" noChangeArrowheads="1"/>
          </p:cNvPicPr>
          <p:nvPr/>
        </p:nvPicPr>
        <p:blipFill>
          <a:blip r:embed="rId5" cstate="print"/>
          <a:srcRect t="6891" r="4675" b="3522"/>
          <a:stretch>
            <a:fillRect/>
          </a:stretch>
        </p:blipFill>
        <p:spPr bwMode="auto">
          <a:xfrm>
            <a:off x="8501090" y="6272230"/>
            <a:ext cx="428628" cy="514351"/>
          </a:xfrm>
          <a:prstGeom prst="rect">
            <a:avLst/>
          </a:prstGeom>
          <a:noFill/>
          <a:ln w="9525">
            <a:noFill/>
            <a:miter lim="800000"/>
            <a:headEnd/>
            <a:tailEnd/>
          </a:ln>
        </p:spPr>
      </p:pic>
      <p:sp>
        <p:nvSpPr>
          <p:cNvPr id="33" name="Rectangle 10"/>
          <p:cNvSpPr>
            <a:spLocks noChangeArrowheads="1"/>
          </p:cNvSpPr>
          <p:nvPr/>
        </p:nvSpPr>
        <p:spPr bwMode="auto">
          <a:xfrm>
            <a:off x="332500" y="1165066"/>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smtClean="0">
                <a:solidFill>
                  <a:srgbClr val="074A87"/>
                </a:solidFill>
                <a:latin typeface="Arial" pitchFamily="34" charset="0"/>
              </a:rPr>
              <a:t>Lycée ARAGO - Perpignan</a:t>
            </a:r>
          </a:p>
          <a:p>
            <a:pPr algn="r">
              <a:buClr>
                <a:srgbClr val="074A87"/>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dirty="0" smtClean="0">
                <a:solidFill>
                  <a:srgbClr val="807F87"/>
                </a:solidFill>
                <a:latin typeface="Arial" pitchFamily="34" charset="0"/>
              </a:rPr>
              <a:t>La </a:t>
            </a:r>
            <a:r>
              <a:rPr lang="en-GB" sz="5500" b="1" dirty="0" smtClean="0">
                <a:solidFill>
                  <a:srgbClr val="FF0000"/>
                </a:solidFill>
                <a:latin typeface="Arial" pitchFamily="34" charset="0"/>
              </a:rPr>
              <a:t>P</a:t>
            </a:r>
            <a:r>
              <a:rPr lang="en-GB" sz="5500" dirty="0" smtClean="0">
                <a:solidFill>
                  <a:srgbClr val="807F87"/>
                </a:solidFill>
                <a:latin typeface="Arial" pitchFamily="34" charset="0"/>
              </a:rPr>
              <a:t>ompe à </a:t>
            </a:r>
            <a:r>
              <a:rPr lang="en-GB" sz="5500" b="1" dirty="0" smtClean="0">
                <a:solidFill>
                  <a:srgbClr val="FF0000"/>
                </a:solidFill>
                <a:latin typeface="Arial" pitchFamily="34" charset="0"/>
              </a:rPr>
              <a:t>C</a:t>
            </a:r>
            <a:r>
              <a:rPr lang="en-GB" sz="5500" dirty="0" smtClean="0">
                <a:solidFill>
                  <a:srgbClr val="807F87"/>
                </a:solidFill>
                <a:latin typeface="Arial" pitchFamily="34" charset="0"/>
              </a:rPr>
              <a:t>haleur</a:t>
            </a:r>
          </a:p>
          <a:p>
            <a:pPr algn="r">
              <a:buClr>
                <a:srgbClr val="074A87"/>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4000" dirty="0" smtClean="0">
                <a:solidFill>
                  <a:srgbClr val="FF0000"/>
                </a:solidFill>
                <a:latin typeface="Arial" pitchFamily="34" charset="0"/>
              </a:rPr>
              <a:t>1</a:t>
            </a:r>
            <a:r>
              <a:rPr lang="en-GB" sz="2000" dirty="0" smtClean="0">
                <a:solidFill>
                  <a:schemeClr val="tx2">
                    <a:lumMod val="75000"/>
                  </a:schemeClr>
                </a:solidFill>
                <a:latin typeface="Arial" pitchFamily="34" charset="0"/>
              </a:rPr>
              <a:t>ère </a:t>
            </a:r>
            <a:r>
              <a:rPr lang="en-GB" sz="4000" b="1" dirty="0" smtClean="0">
                <a:solidFill>
                  <a:srgbClr val="FF0000"/>
                </a:solidFill>
                <a:latin typeface="Arial" pitchFamily="34" charset="0"/>
              </a:rPr>
              <a:t>P</a:t>
            </a:r>
            <a:r>
              <a:rPr lang="en-GB" sz="4000" dirty="0" smtClean="0">
                <a:solidFill>
                  <a:srgbClr val="807F87"/>
                </a:solidFill>
                <a:latin typeface="Arial" pitchFamily="34" charset="0"/>
              </a:rPr>
              <a:t>artie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
          <p:cNvSpPr>
            <a:spLocks noChangeArrowheads="1"/>
          </p:cNvSpPr>
          <p:nvPr/>
        </p:nvSpPr>
        <p:spPr bwMode="auto">
          <a:xfrm>
            <a:off x="838200" y="1524000"/>
            <a:ext cx="2568575" cy="396875"/>
          </a:xfrm>
          <a:prstGeom prst="rect">
            <a:avLst/>
          </a:prstGeom>
          <a:noFill/>
          <a:ln w="9525">
            <a:noFill/>
            <a:miter lim="800000"/>
            <a:headEnd/>
            <a:tailEnd/>
          </a:ln>
        </p:spPr>
        <p:txBody>
          <a:bodyPr wrap="none">
            <a:spAutoFit/>
          </a:bodyPr>
          <a:lstStyle/>
          <a:p>
            <a:r>
              <a:rPr lang="fr-FR" sz="2000" b="1" u="sng" dirty="0">
                <a:solidFill>
                  <a:schemeClr val="bg1"/>
                </a:solidFill>
                <a:latin typeface="Cambria" pitchFamily="18" charset="0"/>
              </a:rPr>
              <a:t>Capteurs extérieurs</a:t>
            </a:r>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6"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0" name="Rectangle 68"/>
          <p:cNvSpPr txBox="1">
            <a:spLocks noChangeArrowheads="1"/>
          </p:cNvSpPr>
          <p:nvPr/>
        </p:nvSpPr>
        <p:spPr>
          <a:xfrm>
            <a:off x="128615" y="142852"/>
            <a:ext cx="7199112" cy="549275"/>
          </a:xfrm>
          <a:prstGeom prst="rect">
            <a:avLst/>
          </a:prstGeom>
          <a:solidFill>
            <a:schemeClr val="bg1">
              <a:lumMod val="65000"/>
            </a:schemeClr>
          </a:solidFill>
          <a:ln/>
        </p:spPr>
        <p:txBody>
          <a:bodyPr/>
          <a:lstStyle/>
          <a:p>
            <a:pPr>
              <a:spcBef>
                <a:spcPct val="0"/>
              </a:spcBef>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5. </a:t>
            </a:r>
            <a:r>
              <a:rPr lang="fr-FR" sz="2800" b="1" dirty="0" smtClean="0">
                <a:solidFill>
                  <a:schemeClr val="bg1"/>
                </a:solidFill>
              </a:rPr>
              <a:t>Comment fonctionne une pompe à chaleur ?</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45"/>
          <p:cNvGrpSpPr/>
          <p:nvPr/>
        </p:nvGrpSpPr>
        <p:grpSpPr>
          <a:xfrm>
            <a:off x="357158" y="857232"/>
            <a:ext cx="3643338" cy="461665"/>
            <a:chOff x="178125" y="1447293"/>
            <a:chExt cx="3643338" cy="461665"/>
          </a:xfrm>
          <a:solidFill>
            <a:schemeClr val="bg1"/>
          </a:solidFill>
        </p:grpSpPr>
        <p:sp>
          <p:nvSpPr>
            <p:cNvPr id="17" name="Rectangle 16"/>
            <p:cNvSpPr/>
            <p:nvPr/>
          </p:nvSpPr>
          <p:spPr>
            <a:xfrm>
              <a:off x="540320" y="1447293"/>
              <a:ext cx="3281143" cy="461665"/>
            </a:xfrm>
            <a:prstGeom prst="rect">
              <a:avLst/>
            </a:prstGeom>
            <a:grpFill/>
          </p:spPr>
          <p:txBody>
            <a:bodyPr wrap="square">
              <a:spAutoFit/>
            </a:bodyPr>
            <a:lstStyle/>
            <a:p>
              <a:r>
                <a:rPr lang="fr-FR" sz="2400" b="1" dirty="0" smtClean="0">
                  <a:solidFill>
                    <a:srgbClr val="002060"/>
                  </a:solidFill>
                </a:rPr>
                <a:t>Principe général</a:t>
              </a:r>
              <a:endParaRPr lang="fr-FR" sz="2400" b="1" dirty="0">
                <a:solidFill>
                  <a:srgbClr val="002060"/>
                </a:solidFill>
              </a:endParaRPr>
            </a:p>
          </p:txBody>
        </p:sp>
        <p:pic>
          <p:nvPicPr>
            <p:cNvPr id="18" name="Picture 17"/>
            <p:cNvPicPr>
              <a:picLocks noChangeAspect="1" noChangeArrowheads="1"/>
            </p:cNvPicPr>
            <p:nvPr/>
          </p:nvPicPr>
          <p:blipFill>
            <a:blip r:embed="rId7" cstate="print"/>
            <a:srcRect l="43556"/>
            <a:stretch>
              <a:fillRect/>
            </a:stretch>
          </p:blipFill>
          <p:spPr bwMode="auto">
            <a:xfrm>
              <a:off x="178125" y="1571068"/>
              <a:ext cx="369887" cy="242888"/>
            </a:xfrm>
            <a:prstGeom prst="rect">
              <a:avLst/>
            </a:prstGeom>
            <a:grpFill/>
            <a:ln w="9525">
              <a:noFill/>
              <a:round/>
              <a:headEnd/>
              <a:tailEnd/>
            </a:ln>
            <a:effectLst/>
          </p:spPr>
        </p:pic>
      </p:grpSp>
    </p:spTree>
    <p:controls>
      <p:control spid="138242" name="ShockwaveFlash1" r:id="rId2" imgW="6931500" imgH="4832407"/>
    </p:controls>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6" cstate="print"/>
            <a:srcRect/>
            <a:stretch>
              <a:fillRect/>
            </a:stretch>
          </p:blipFill>
          <p:spPr bwMode="auto">
            <a:xfrm>
              <a:off x="8572528" y="6243660"/>
              <a:ext cx="440124" cy="614340"/>
            </a:xfrm>
            <a:prstGeom prst="rect">
              <a:avLst/>
            </a:prstGeom>
            <a:noFill/>
            <a:ln w="9525">
              <a:noFill/>
              <a:miter lim="800000"/>
              <a:headEnd/>
              <a:tailEnd/>
            </a:ln>
            <a:effectLst/>
          </p:spPr>
        </p:pic>
      </p:grpSp>
      <p:grpSp>
        <p:nvGrpSpPr>
          <p:cNvPr id="4" name="Groupe 45"/>
          <p:cNvGrpSpPr/>
          <p:nvPr/>
        </p:nvGrpSpPr>
        <p:grpSpPr>
          <a:xfrm>
            <a:off x="357158" y="857232"/>
            <a:ext cx="4921424" cy="461665"/>
            <a:chOff x="178125" y="1447293"/>
            <a:chExt cx="4921424" cy="461665"/>
          </a:xfrm>
          <a:solidFill>
            <a:schemeClr val="bg1"/>
          </a:solidFill>
        </p:grpSpPr>
        <p:sp>
          <p:nvSpPr>
            <p:cNvPr id="17" name="Rectangle 16"/>
            <p:cNvSpPr/>
            <p:nvPr/>
          </p:nvSpPr>
          <p:spPr>
            <a:xfrm>
              <a:off x="540320" y="1447293"/>
              <a:ext cx="4559229" cy="461665"/>
            </a:xfrm>
            <a:prstGeom prst="rect">
              <a:avLst/>
            </a:prstGeom>
            <a:grpFill/>
          </p:spPr>
          <p:txBody>
            <a:bodyPr wrap="square">
              <a:spAutoFit/>
            </a:bodyPr>
            <a:lstStyle/>
            <a:p>
              <a:r>
                <a:rPr lang="fr-FR" sz="2400" b="1" dirty="0" smtClean="0">
                  <a:solidFill>
                    <a:schemeClr val="tx2">
                      <a:lumMod val="75000"/>
                    </a:schemeClr>
                  </a:solidFill>
                </a:rPr>
                <a:t>La pompe à chaleur sert donc à :</a:t>
              </a:r>
              <a:endParaRPr lang="fr-FR" sz="2400" b="1" dirty="0">
                <a:solidFill>
                  <a:schemeClr val="tx2">
                    <a:lumMod val="75000"/>
                  </a:schemeClr>
                </a:solidFill>
              </a:endParaRPr>
            </a:p>
          </p:txBody>
        </p:sp>
        <p:pic>
          <p:nvPicPr>
            <p:cNvPr id="18" name="Picture 17"/>
            <p:cNvPicPr>
              <a:picLocks noChangeAspect="1" noChangeArrowheads="1"/>
            </p:cNvPicPr>
            <p:nvPr/>
          </p:nvPicPr>
          <p:blipFill>
            <a:blip r:embed="rId7" cstate="print"/>
            <a:srcRect l="43556"/>
            <a:stretch>
              <a:fillRect/>
            </a:stretch>
          </p:blipFill>
          <p:spPr bwMode="auto">
            <a:xfrm>
              <a:off x="178125" y="1552137"/>
              <a:ext cx="369887" cy="242888"/>
            </a:xfrm>
            <a:prstGeom prst="rect">
              <a:avLst/>
            </a:prstGeom>
            <a:grpFill/>
            <a:ln w="9525">
              <a:noFill/>
              <a:round/>
              <a:headEnd/>
              <a:tailEnd/>
            </a:ln>
            <a:effectLst/>
          </p:spPr>
        </p:pic>
      </p:grpSp>
      <p:grpSp>
        <p:nvGrpSpPr>
          <p:cNvPr id="5" name="Groupe 15"/>
          <p:cNvGrpSpPr/>
          <p:nvPr/>
        </p:nvGrpSpPr>
        <p:grpSpPr>
          <a:xfrm>
            <a:off x="518930" y="1408282"/>
            <a:ext cx="3389797" cy="461665"/>
            <a:chOff x="205199" y="1816310"/>
            <a:chExt cx="3655602" cy="461665"/>
          </a:xfrm>
        </p:grpSpPr>
        <p:sp>
          <p:nvSpPr>
            <p:cNvPr id="19" name="Triangle isocèle 1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0" name="ZoneTexte 19"/>
            <p:cNvSpPr txBox="1"/>
            <p:nvPr/>
          </p:nvSpPr>
          <p:spPr>
            <a:xfrm>
              <a:off x="468859" y="1816310"/>
              <a:ext cx="3391942"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Récupérer de l’énergie</a:t>
              </a:r>
              <a:endParaRPr lang="fr-FR" sz="2400" b="1" dirty="0">
                <a:solidFill>
                  <a:schemeClr val="tx2">
                    <a:lumMod val="75000"/>
                  </a:schemeClr>
                </a:solidFill>
                <a:latin typeface="Cambria" pitchFamily="18" charset="0"/>
              </a:endParaRPr>
            </a:p>
          </p:txBody>
        </p:sp>
      </p:grpSp>
      <p:grpSp>
        <p:nvGrpSpPr>
          <p:cNvPr id="6" name="Groupe 21"/>
          <p:cNvGrpSpPr/>
          <p:nvPr/>
        </p:nvGrpSpPr>
        <p:grpSpPr>
          <a:xfrm>
            <a:off x="518930" y="2053545"/>
            <a:ext cx="5746787" cy="461665"/>
            <a:chOff x="205199" y="1816310"/>
            <a:chExt cx="6197411" cy="461665"/>
          </a:xfrm>
        </p:grpSpPr>
        <p:sp>
          <p:nvSpPr>
            <p:cNvPr id="23" name="Triangle isocèle 2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4" name="ZoneTexte 23"/>
            <p:cNvSpPr txBox="1"/>
            <p:nvPr/>
          </p:nvSpPr>
          <p:spPr>
            <a:xfrm>
              <a:off x="468858" y="1816310"/>
              <a:ext cx="5933752"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Remonter le niveau de température</a:t>
              </a:r>
              <a:endParaRPr lang="fr-FR" sz="2400" b="1" dirty="0">
                <a:solidFill>
                  <a:schemeClr val="tx2">
                    <a:lumMod val="75000"/>
                  </a:schemeClr>
                </a:solidFill>
                <a:latin typeface="Cambria" pitchFamily="18" charset="0"/>
              </a:endParaRPr>
            </a:p>
          </p:txBody>
        </p:sp>
      </p:grpSp>
      <p:grpSp>
        <p:nvGrpSpPr>
          <p:cNvPr id="7" name="Groupe 24"/>
          <p:cNvGrpSpPr/>
          <p:nvPr/>
        </p:nvGrpSpPr>
        <p:grpSpPr>
          <a:xfrm>
            <a:off x="518930" y="2698809"/>
            <a:ext cx="4551833" cy="461665"/>
            <a:chOff x="205199" y="1816310"/>
            <a:chExt cx="4908757" cy="461665"/>
          </a:xfrm>
        </p:grpSpPr>
        <p:sp>
          <p:nvSpPr>
            <p:cNvPr id="26" name="Triangle isocèle 2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7" name="ZoneTexte 26"/>
            <p:cNvSpPr txBox="1"/>
            <p:nvPr/>
          </p:nvSpPr>
          <p:spPr>
            <a:xfrm>
              <a:off x="468858" y="1816310"/>
              <a:ext cx="4645098"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Transférer cette énergie</a:t>
              </a:r>
              <a:endParaRPr lang="fr-FR" sz="2400" b="1" dirty="0">
                <a:solidFill>
                  <a:schemeClr val="tx2">
                    <a:lumMod val="75000"/>
                  </a:schemeClr>
                </a:solidFill>
                <a:latin typeface="Cambria" pitchFamily="18" charset="0"/>
              </a:endParaRPr>
            </a:p>
          </p:txBody>
        </p:sp>
      </p:grpSp>
      <p:sp>
        <p:nvSpPr>
          <p:cNvPr id="22" name="Rectangle 68"/>
          <p:cNvSpPr txBox="1">
            <a:spLocks noChangeArrowheads="1"/>
          </p:cNvSpPr>
          <p:nvPr/>
        </p:nvSpPr>
        <p:spPr>
          <a:xfrm>
            <a:off x="128615" y="142852"/>
            <a:ext cx="5157369" cy="549275"/>
          </a:xfrm>
          <a:prstGeom prst="rect">
            <a:avLst/>
          </a:prstGeom>
          <a:solidFill>
            <a:schemeClr val="bg1">
              <a:lumMod val="65000"/>
            </a:schemeClr>
          </a:solidFill>
          <a:ln/>
        </p:spPr>
        <p:txBody>
          <a:bodyPr/>
          <a:lstStyle/>
          <a:p>
            <a:pPr>
              <a:spcBef>
                <a:spcPct val="0"/>
              </a:spcBef>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5. </a:t>
            </a:r>
            <a:r>
              <a:rPr lang="fr-FR" sz="2800" b="1" dirty="0" smtClean="0">
                <a:solidFill>
                  <a:schemeClr val="bg1"/>
                </a:solidFill>
              </a:rPr>
              <a:t>Principe de la pompe à chaleur</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ontrols>
      <p:control spid="187394" name="ShockwaveFlash1" r:id="rId2" imgW="4747881" imgH="3403602"/>
    </p:controls>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40" name="Rectangle 39"/>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6.1. </a:t>
            </a:r>
            <a:r>
              <a:rPr lang="fr-FR" sz="2400" b="1" dirty="0" smtClean="0">
                <a:solidFill>
                  <a:srgbClr val="002060"/>
                </a:solidFill>
              </a:rPr>
              <a:t>Le froid n’existe pas !</a:t>
            </a:r>
            <a:endParaRPr lang="fr-FR" sz="2400" b="1" dirty="0">
              <a:solidFill>
                <a:srgbClr val="002060"/>
              </a:solidFill>
            </a:endParaRPr>
          </a:p>
        </p:txBody>
      </p:sp>
      <p:grpSp>
        <p:nvGrpSpPr>
          <p:cNvPr id="17" name="Groupe 16"/>
          <p:cNvGrpSpPr/>
          <p:nvPr/>
        </p:nvGrpSpPr>
        <p:grpSpPr>
          <a:xfrm>
            <a:off x="1512995" y="2255235"/>
            <a:ext cx="5040205" cy="830997"/>
            <a:chOff x="205199" y="1816310"/>
            <a:chExt cx="5435424" cy="830997"/>
          </a:xfrm>
        </p:grpSpPr>
        <p:sp>
          <p:nvSpPr>
            <p:cNvPr id="18" name="Triangle isocèle 17"/>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9" name="ZoneTexte 18"/>
            <p:cNvSpPr txBox="1"/>
            <p:nvPr/>
          </p:nvSpPr>
          <p:spPr>
            <a:xfrm>
              <a:off x="468858" y="1816310"/>
              <a:ext cx="5171765" cy="830997"/>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La température indique le niveau de chaleur d'un corps.</a:t>
              </a:r>
              <a:endParaRPr lang="fr-FR" sz="2400" dirty="0">
                <a:solidFill>
                  <a:schemeClr val="tx2">
                    <a:lumMod val="75000"/>
                  </a:schemeClr>
                </a:solidFill>
              </a:endParaRPr>
            </a:p>
          </p:txBody>
        </p:sp>
      </p:grpSp>
      <p:grpSp>
        <p:nvGrpSpPr>
          <p:cNvPr id="20" name="Groupe 19"/>
          <p:cNvGrpSpPr/>
          <p:nvPr/>
        </p:nvGrpSpPr>
        <p:grpSpPr>
          <a:xfrm>
            <a:off x="1512995" y="1460784"/>
            <a:ext cx="5040205" cy="830997"/>
            <a:chOff x="205199" y="1816310"/>
            <a:chExt cx="5435424" cy="830997"/>
          </a:xfrm>
        </p:grpSpPr>
        <p:sp>
          <p:nvSpPr>
            <p:cNvPr id="21" name="Triangle isocèle 20"/>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2" name="ZoneTexte 21"/>
            <p:cNvSpPr txBox="1"/>
            <p:nvPr/>
          </p:nvSpPr>
          <p:spPr>
            <a:xfrm>
              <a:off x="468858" y="1816310"/>
              <a:ext cx="5171765" cy="830997"/>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La chaleur est une des formes prises par l'énergie.</a:t>
              </a:r>
              <a:endParaRPr lang="fr-FR" sz="2400" b="1" dirty="0">
                <a:solidFill>
                  <a:schemeClr val="tx2">
                    <a:lumMod val="75000"/>
                  </a:schemeClr>
                </a:solidFill>
              </a:endParaRPr>
            </a:p>
          </p:txBody>
        </p:sp>
      </p:grpSp>
      <p:sp>
        <p:nvSpPr>
          <p:cNvPr id="23"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06849" name="Picture 1"/>
          <p:cNvPicPr>
            <a:picLocks noChangeAspect="1" noChangeArrowheads="1"/>
          </p:cNvPicPr>
          <p:nvPr/>
        </p:nvPicPr>
        <p:blipFill>
          <a:blip r:embed="rId5"/>
          <a:srcRect/>
          <a:stretch>
            <a:fillRect/>
          </a:stretch>
        </p:blipFill>
        <p:spPr bwMode="auto">
          <a:xfrm>
            <a:off x="4336580" y="3160295"/>
            <a:ext cx="4117609" cy="309133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000"/>
                                        <p:tgtEl>
                                          <p:spTgt spid="40"/>
                                        </p:tgtEl>
                                      </p:cBhvr>
                                    </p:animEffect>
                                  </p:childTnLst>
                                </p:cTn>
                              </p:par>
                              <p:par>
                                <p:cTn id="8" presetID="53" presetClass="entr" presetSubtype="0" fill="hold" nodeType="withEffect">
                                  <p:stCondLst>
                                    <p:cond delay="0"/>
                                  </p:stCondLst>
                                  <p:childTnLst>
                                    <p:set>
                                      <p:cBhvr>
                                        <p:cTn id="9" dur="1" fill="hold">
                                          <p:stCondLst>
                                            <p:cond delay="0"/>
                                          </p:stCondLst>
                                        </p:cTn>
                                        <p:tgtEl>
                                          <p:spTgt spid="206849"/>
                                        </p:tgtEl>
                                        <p:attrNameLst>
                                          <p:attrName>style.visibility</p:attrName>
                                        </p:attrNameLst>
                                      </p:cBhvr>
                                      <p:to>
                                        <p:strVal val="visible"/>
                                      </p:to>
                                    </p:set>
                                    <p:anim calcmode="lin" valueType="num">
                                      <p:cBhvr>
                                        <p:cTn id="10" dur="500" fill="hold"/>
                                        <p:tgtEl>
                                          <p:spTgt spid="206849"/>
                                        </p:tgtEl>
                                        <p:attrNameLst>
                                          <p:attrName>ppt_w</p:attrName>
                                        </p:attrNameLst>
                                      </p:cBhvr>
                                      <p:tavLst>
                                        <p:tav tm="0">
                                          <p:val>
                                            <p:fltVal val="0"/>
                                          </p:val>
                                        </p:tav>
                                        <p:tav tm="100000">
                                          <p:val>
                                            <p:strVal val="#ppt_w"/>
                                          </p:val>
                                        </p:tav>
                                      </p:tavLst>
                                    </p:anim>
                                    <p:anim calcmode="lin" valueType="num">
                                      <p:cBhvr>
                                        <p:cTn id="11" dur="500" fill="hold"/>
                                        <p:tgtEl>
                                          <p:spTgt spid="206849"/>
                                        </p:tgtEl>
                                        <p:attrNameLst>
                                          <p:attrName>ppt_h</p:attrName>
                                        </p:attrNameLst>
                                      </p:cBhvr>
                                      <p:tavLst>
                                        <p:tav tm="0">
                                          <p:val>
                                            <p:fltVal val="0"/>
                                          </p:val>
                                        </p:tav>
                                        <p:tav tm="100000">
                                          <p:val>
                                            <p:strVal val="#ppt_h"/>
                                          </p:val>
                                        </p:tav>
                                      </p:tavLst>
                                    </p:anim>
                                    <p:animEffect transition="in" filter="fade">
                                      <p:cBhvr>
                                        <p:cTn id="12" dur="500"/>
                                        <p:tgtEl>
                                          <p:spTgt spid="2068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1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40" name="Rectangle 39"/>
          <p:cNvSpPr/>
          <p:nvPr/>
        </p:nvSpPr>
        <p:spPr>
          <a:xfrm>
            <a:off x="719353" y="857232"/>
            <a:ext cx="7383247" cy="830997"/>
          </a:xfrm>
          <a:prstGeom prst="rect">
            <a:avLst/>
          </a:prstGeom>
          <a:noFill/>
        </p:spPr>
        <p:txBody>
          <a:bodyPr wrap="square">
            <a:spAutoFit/>
          </a:bodyPr>
          <a:lstStyle/>
          <a:p>
            <a:r>
              <a:rPr lang="fr-FR" sz="2400" b="1" dirty="0" smtClean="0">
                <a:solidFill>
                  <a:schemeClr val="tx2">
                    <a:lumMod val="75000"/>
                  </a:schemeClr>
                </a:solidFill>
              </a:rPr>
              <a:t>6.2. La chaleur se déplace naturellement du « chaud » vers « le froid ».</a:t>
            </a:r>
            <a:endParaRPr lang="fr-FR" sz="2400" b="1" dirty="0">
              <a:solidFill>
                <a:schemeClr val="tx2">
                  <a:lumMod val="75000"/>
                </a:schemeClr>
              </a:solidFill>
            </a:endParaRPr>
          </a:p>
        </p:txBody>
      </p:sp>
      <p:grpSp>
        <p:nvGrpSpPr>
          <p:cNvPr id="73" name="Groupe 72"/>
          <p:cNvGrpSpPr/>
          <p:nvPr/>
        </p:nvGrpSpPr>
        <p:grpSpPr>
          <a:xfrm>
            <a:off x="577827" y="1717965"/>
            <a:ext cx="3402081" cy="2698172"/>
            <a:chOff x="577827" y="1717965"/>
            <a:chExt cx="3402081" cy="2698172"/>
          </a:xfrm>
        </p:grpSpPr>
        <p:grpSp>
          <p:nvGrpSpPr>
            <p:cNvPr id="29" name="Groupe 28"/>
            <p:cNvGrpSpPr/>
            <p:nvPr/>
          </p:nvGrpSpPr>
          <p:grpSpPr>
            <a:xfrm>
              <a:off x="884649" y="2745013"/>
              <a:ext cx="1459917" cy="1671124"/>
              <a:chOff x="6429388" y="2832894"/>
              <a:chExt cx="1508906" cy="1727200"/>
            </a:xfrm>
          </p:grpSpPr>
          <p:cxnSp>
            <p:nvCxnSpPr>
              <p:cNvPr id="18" name="Connecteur droit 17"/>
              <p:cNvCxnSpPr/>
              <p:nvPr/>
            </p:nvCxnSpPr>
            <p:spPr>
              <a:xfrm rot="5400000">
                <a:off x="5575300" y="3695700"/>
                <a:ext cx="1727200"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rot="5400000">
                <a:off x="7073900" y="3695700"/>
                <a:ext cx="1727200"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6429388" y="4538440"/>
                <a:ext cx="1500198"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e 27"/>
            <p:cNvGrpSpPr/>
            <p:nvPr/>
          </p:nvGrpSpPr>
          <p:grpSpPr>
            <a:xfrm>
              <a:off x="577827" y="2215867"/>
              <a:ext cx="2073560" cy="760305"/>
              <a:chOff x="6143636" y="2214554"/>
              <a:chExt cx="2143140" cy="785818"/>
            </a:xfrm>
          </p:grpSpPr>
          <p:cxnSp>
            <p:nvCxnSpPr>
              <p:cNvPr id="26" name="Connecteur droit 25"/>
              <p:cNvCxnSpPr/>
              <p:nvPr/>
            </p:nvCxnSpPr>
            <p:spPr>
              <a:xfrm rot="10800000" flipV="1">
                <a:off x="6143636" y="2214554"/>
                <a:ext cx="1071570" cy="785818"/>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rot="10800000" flipH="1" flipV="1">
                <a:off x="7215206" y="2214554"/>
                <a:ext cx="1071570" cy="785818"/>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0" name="Soleil 29"/>
            <p:cNvSpPr/>
            <p:nvPr/>
          </p:nvSpPr>
          <p:spPr>
            <a:xfrm>
              <a:off x="2303897" y="1717965"/>
              <a:ext cx="998402" cy="998402"/>
            </a:xfrm>
            <a:prstGeom prst="sun">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3" name="Groupe 42"/>
            <p:cNvGrpSpPr/>
            <p:nvPr/>
          </p:nvGrpSpPr>
          <p:grpSpPr>
            <a:xfrm>
              <a:off x="1607835" y="2854636"/>
              <a:ext cx="171242" cy="898543"/>
              <a:chOff x="285720" y="2358224"/>
              <a:chExt cx="285752" cy="1499404"/>
            </a:xfrm>
          </p:grpSpPr>
          <p:sp>
            <p:nvSpPr>
              <p:cNvPr id="31" name="Ellipse 30"/>
              <p:cNvSpPr/>
              <p:nvPr/>
            </p:nvSpPr>
            <p:spPr>
              <a:xfrm>
                <a:off x="285720" y="3571876"/>
                <a:ext cx="285752" cy="285752"/>
              </a:xfrm>
              <a:prstGeom prst="ellipse">
                <a:avLst/>
              </a:prstGeom>
              <a:solidFill>
                <a:srgbClr val="FF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3" name="Connecteur droit 32"/>
              <p:cNvCxnSpPr/>
              <p:nvPr/>
            </p:nvCxnSpPr>
            <p:spPr>
              <a:xfrm rot="5400000">
                <a:off x="-178627" y="2964653"/>
                <a:ext cx="1214446" cy="1588"/>
              </a:xfrm>
              <a:prstGeom prst="line">
                <a:avLst/>
              </a:prstGeom>
              <a:ln w="76200">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38" name="Connecteur droit 37"/>
              <p:cNvCxnSpPr>
                <a:stCxn id="31" idx="0"/>
              </p:cNvCxnSpPr>
              <p:nvPr/>
            </p:nvCxnSpPr>
            <p:spPr>
              <a:xfrm rot="5400000" flipH="1" flipV="1">
                <a:off x="107125" y="3250405"/>
                <a:ext cx="642942" cy="1588"/>
              </a:xfrm>
              <a:prstGeom prst="line">
                <a:avLst/>
              </a:prstGeom>
              <a:ln w="57150">
                <a:solidFill>
                  <a:srgbClr val="FF0000"/>
                </a:solidFill>
                <a:round/>
              </a:ln>
            </p:spPr>
            <p:style>
              <a:lnRef idx="1">
                <a:schemeClr val="accent1"/>
              </a:lnRef>
              <a:fillRef idx="0">
                <a:schemeClr val="accent1"/>
              </a:fillRef>
              <a:effectRef idx="0">
                <a:schemeClr val="accent1"/>
              </a:effectRef>
              <a:fontRef idx="minor">
                <a:schemeClr val="tx1"/>
              </a:fontRef>
            </p:style>
          </p:cxnSp>
        </p:grpSp>
        <p:grpSp>
          <p:nvGrpSpPr>
            <p:cNvPr id="44" name="Groupe 43"/>
            <p:cNvGrpSpPr/>
            <p:nvPr/>
          </p:nvGrpSpPr>
          <p:grpSpPr>
            <a:xfrm>
              <a:off x="3808666" y="2983301"/>
              <a:ext cx="171242" cy="898544"/>
              <a:chOff x="285720" y="2358224"/>
              <a:chExt cx="285752" cy="1499404"/>
            </a:xfrm>
          </p:grpSpPr>
          <p:sp>
            <p:nvSpPr>
              <p:cNvPr id="45" name="Ellipse 44"/>
              <p:cNvSpPr/>
              <p:nvPr/>
            </p:nvSpPr>
            <p:spPr>
              <a:xfrm>
                <a:off x="285720" y="3571876"/>
                <a:ext cx="285752" cy="285752"/>
              </a:xfrm>
              <a:prstGeom prst="ellipse">
                <a:avLst/>
              </a:prstGeom>
              <a:solidFill>
                <a:srgbClr val="FF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46" name="Connecteur droit 45"/>
              <p:cNvCxnSpPr/>
              <p:nvPr/>
            </p:nvCxnSpPr>
            <p:spPr>
              <a:xfrm rot="5400000">
                <a:off x="-178627" y="2964653"/>
                <a:ext cx="1214446" cy="1588"/>
              </a:xfrm>
              <a:prstGeom prst="line">
                <a:avLst/>
              </a:prstGeom>
              <a:ln w="76200">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7" name="Connecteur droit 46"/>
              <p:cNvCxnSpPr>
                <a:stCxn id="45" idx="0"/>
              </p:cNvCxnSpPr>
              <p:nvPr/>
            </p:nvCxnSpPr>
            <p:spPr>
              <a:xfrm rot="5400000" flipH="1" flipV="1">
                <a:off x="-55535" y="3084567"/>
                <a:ext cx="971440" cy="3177"/>
              </a:xfrm>
              <a:prstGeom prst="line">
                <a:avLst/>
              </a:prstGeom>
              <a:ln w="57150">
                <a:solidFill>
                  <a:srgbClr val="FF0000"/>
                </a:solidFill>
                <a:round/>
              </a:ln>
            </p:spPr>
            <p:style>
              <a:lnRef idx="1">
                <a:schemeClr val="accent1"/>
              </a:lnRef>
              <a:fillRef idx="0">
                <a:schemeClr val="accent1"/>
              </a:fillRef>
              <a:effectRef idx="0">
                <a:schemeClr val="accent1"/>
              </a:effectRef>
              <a:fontRef idx="minor">
                <a:schemeClr val="tx1"/>
              </a:fontRef>
            </p:style>
          </p:cxnSp>
        </p:grpSp>
        <p:sp>
          <p:nvSpPr>
            <p:cNvPr id="54" name="ZoneTexte 53"/>
            <p:cNvSpPr txBox="1"/>
            <p:nvPr/>
          </p:nvSpPr>
          <p:spPr>
            <a:xfrm>
              <a:off x="1080983" y="3197159"/>
              <a:ext cx="600531" cy="357342"/>
            </a:xfrm>
            <a:prstGeom prst="rect">
              <a:avLst/>
            </a:prstGeom>
            <a:noFill/>
          </p:spPr>
          <p:txBody>
            <a:bodyPr wrap="none" rtlCol="0">
              <a:spAutoFit/>
            </a:bodyPr>
            <a:lstStyle/>
            <a:p>
              <a:r>
                <a:rPr lang="fr-FR" dirty="0" smtClean="0"/>
                <a:t>18°C</a:t>
              </a:r>
              <a:endParaRPr lang="fr-FR" dirty="0"/>
            </a:p>
          </p:txBody>
        </p:sp>
        <p:sp>
          <p:nvSpPr>
            <p:cNvPr id="55" name="ZoneTexte 54"/>
            <p:cNvSpPr txBox="1"/>
            <p:nvPr/>
          </p:nvSpPr>
          <p:spPr>
            <a:xfrm>
              <a:off x="3300267" y="3244416"/>
              <a:ext cx="620683" cy="369332"/>
            </a:xfrm>
            <a:prstGeom prst="rect">
              <a:avLst/>
            </a:prstGeom>
            <a:noFill/>
          </p:spPr>
          <p:txBody>
            <a:bodyPr wrap="none" rtlCol="0">
              <a:spAutoFit/>
            </a:bodyPr>
            <a:lstStyle/>
            <a:p>
              <a:r>
                <a:rPr lang="fr-FR" dirty="0" smtClean="0"/>
                <a:t>25°C</a:t>
              </a:r>
              <a:endParaRPr lang="fr-FR" dirty="0"/>
            </a:p>
          </p:txBody>
        </p:sp>
        <p:sp>
          <p:nvSpPr>
            <p:cNvPr id="57" name="Flèche gauche 56"/>
            <p:cNvSpPr/>
            <p:nvPr/>
          </p:nvSpPr>
          <p:spPr>
            <a:xfrm>
              <a:off x="1702208" y="3695700"/>
              <a:ext cx="1265631" cy="515497"/>
            </a:xfrm>
            <a:prstGeom prst="leftArrow">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bg1"/>
                </a:solidFill>
              </a:endParaRPr>
            </a:p>
          </p:txBody>
        </p:sp>
        <p:sp>
          <p:nvSpPr>
            <p:cNvPr id="58" name="ZoneTexte 57"/>
            <p:cNvSpPr txBox="1"/>
            <p:nvPr/>
          </p:nvSpPr>
          <p:spPr>
            <a:xfrm>
              <a:off x="1998843" y="3774777"/>
              <a:ext cx="920445" cy="369332"/>
            </a:xfrm>
            <a:prstGeom prst="rect">
              <a:avLst/>
            </a:prstGeom>
            <a:noFill/>
          </p:spPr>
          <p:txBody>
            <a:bodyPr wrap="none" rtlCol="0">
              <a:spAutoFit/>
            </a:bodyPr>
            <a:lstStyle/>
            <a:p>
              <a:r>
                <a:rPr lang="fr-FR" b="1" dirty="0" smtClean="0">
                  <a:solidFill>
                    <a:schemeClr val="bg1"/>
                  </a:solidFill>
                </a:rPr>
                <a:t>Chaleur</a:t>
              </a:r>
              <a:endParaRPr lang="fr-FR" b="1" dirty="0">
                <a:solidFill>
                  <a:schemeClr val="bg1"/>
                </a:solidFill>
              </a:endParaRPr>
            </a:p>
          </p:txBody>
        </p:sp>
        <p:cxnSp>
          <p:nvCxnSpPr>
            <p:cNvPr id="60" name="Connecteur droit avec flèche 59"/>
            <p:cNvCxnSpPr/>
            <p:nvPr/>
          </p:nvCxnSpPr>
          <p:spPr>
            <a:xfrm rot="5400000" flipH="1" flipV="1">
              <a:off x="1441937" y="3260975"/>
              <a:ext cx="749549" cy="15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74" name="Groupe 73"/>
          <p:cNvGrpSpPr/>
          <p:nvPr/>
        </p:nvGrpSpPr>
        <p:grpSpPr>
          <a:xfrm>
            <a:off x="4813855" y="3034145"/>
            <a:ext cx="3516380" cy="2791691"/>
            <a:chOff x="4813855" y="3034145"/>
            <a:chExt cx="3516380" cy="2791691"/>
          </a:xfrm>
        </p:grpSpPr>
        <p:grpSp>
          <p:nvGrpSpPr>
            <p:cNvPr id="36" name="Groupe 28"/>
            <p:cNvGrpSpPr/>
            <p:nvPr/>
          </p:nvGrpSpPr>
          <p:grpSpPr>
            <a:xfrm>
              <a:off x="5119761" y="4154712"/>
              <a:ext cx="1459702" cy="1671124"/>
              <a:chOff x="6429388" y="2832894"/>
              <a:chExt cx="1508906" cy="1727200"/>
            </a:xfrm>
          </p:grpSpPr>
          <p:cxnSp>
            <p:nvCxnSpPr>
              <p:cNvPr id="69" name="Connecteur droit 68"/>
              <p:cNvCxnSpPr/>
              <p:nvPr/>
            </p:nvCxnSpPr>
            <p:spPr>
              <a:xfrm rot="5400000">
                <a:off x="5575300" y="3695700"/>
                <a:ext cx="1727200"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rot="5400000">
                <a:off x="7073900" y="3695700"/>
                <a:ext cx="1727200"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a:off x="6429388" y="4538440"/>
                <a:ext cx="1500198" cy="1588"/>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oupe 27"/>
            <p:cNvGrpSpPr/>
            <p:nvPr/>
          </p:nvGrpSpPr>
          <p:grpSpPr>
            <a:xfrm>
              <a:off x="4813855" y="3625566"/>
              <a:ext cx="2073560" cy="760305"/>
              <a:chOff x="6143636" y="2214554"/>
              <a:chExt cx="2143140" cy="785818"/>
            </a:xfrm>
          </p:grpSpPr>
          <p:cxnSp>
            <p:nvCxnSpPr>
              <p:cNvPr id="67" name="Connecteur droit 66"/>
              <p:cNvCxnSpPr/>
              <p:nvPr/>
            </p:nvCxnSpPr>
            <p:spPr>
              <a:xfrm rot="10800000" flipV="1">
                <a:off x="6143636" y="2214554"/>
                <a:ext cx="1071570" cy="785818"/>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rot="10800000" flipH="1" flipV="1">
                <a:off x="7215206" y="2214554"/>
                <a:ext cx="1071570" cy="785818"/>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e 42"/>
            <p:cNvGrpSpPr/>
            <p:nvPr/>
          </p:nvGrpSpPr>
          <p:grpSpPr>
            <a:xfrm>
              <a:off x="5781517" y="4201992"/>
              <a:ext cx="171242" cy="898545"/>
              <a:chOff x="285720" y="2358224"/>
              <a:chExt cx="285752" cy="1499404"/>
            </a:xfrm>
          </p:grpSpPr>
          <p:sp>
            <p:nvSpPr>
              <p:cNvPr id="64" name="Ellipse 63"/>
              <p:cNvSpPr/>
              <p:nvPr/>
            </p:nvSpPr>
            <p:spPr>
              <a:xfrm>
                <a:off x="285720" y="3571876"/>
                <a:ext cx="285752" cy="285752"/>
              </a:xfrm>
              <a:prstGeom prst="ellipse">
                <a:avLst/>
              </a:prstGeom>
              <a:solidFill>
                <a:srgbClr val="FF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65" name="Connecteur droit 64"/>
              <p:cNvCxnSpPr/>
              <p:nvPr/>
            </p:nvCxnSpPr>
            <p:spPr>
              <a:xfrm rot="5400000">
                <a:off x="-178627" y="2964653"/>
                <a:ext cx="1214446" cy="1588"/>
              </a:xfrm>
              <a:prstGeom prst="line">
                <a:avLst/>
              </a:prstGeom>
              <a:ln w="76200">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66" name="Connecteur droit 65"/>
              <p:cNvCxnSpPr>
                <a:stCxn id="64" idx="0"/>
              </p:cNvCxnSpPr>
              <p:nvPr/>
            </p:nvCxnSpPr>
            <p:spPr>
              <a:xfrm rot="5400000" flipH="1" flipV="1">
                <a:off x="107125" y="3250405"/>
                <a:ext cx="642942" cy="1588"/>
              </a:xfrm>
              <a:prstGeom prst="line">
                <a:avLst/>
              </a:prstGeom>
              <a:ln w="57150">
                <a:solidFill>
                  <a:srgbClr val="FF0000"/>
                </a:solidFill>
                <a:round/>
              </a:ln>
            </p:spPr>
            <p:style>
              <a:lnRef idx="1">
                <a:schemeClr val="accent1"/>
              </a:lnRef>
              <a:fillRef idx="0">
                <a:schemeClr val="accent1"/>
              </a:fillRef>
              <a:effectRef idx="0">
                <a:schemeClr val="accent1"/>
              </a:effectRef>
              <a:fontRef idx="minor">
                <a:schemeClr val="tx1"/>
              </a:fontRef>
            </p:style>
          </p:cxnSp>
        </p:grpSp>
        <p:grpSp>
          <p:nvGrpSpPr>
            <p:cNvPr id="49" name="Groupe 43"/>
            <p:cNvGrpSpPr/>
            <p:nvPr/>
          </p:nvGrpSpPr>
          <p:grpSpPr>
            <a:xfrm>
              <a:off x="8158993" y="4756682"/>
              <a:ext cx="171242" cy="898545"/>
              <a:chOff x="285720" y="2358224"/>
              <a:chExt cx="285752" cy="1499404"/>
            </a:xfrm>
          </p:grpSpPr>
          <p:sp>
            <p:nvSpPr>
              <p:cNvPr id="59" name="Ellipse 58"/>
              <p:cNvSpPr/>
              <p:nvPr/>
            </p:nvSpPr>
            <p:spPr>
              <a:xfrm>
                <a:off x="285720" y="3571876"/>
                <a:ext cx="285752" cy="285752"/>
              </a:xfrm>
              <a:prstGeom prst="ellipse">
                <a:avLst/>
              </a:prstGeom>
              <a:solidFill>
                <a:srgbClr val="FF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62" name="Connecteur droit 61"/>
              <p:cNvCxnSpPr/>
              <p:nvPr/>
            </p:nvCxnSpPr>
            <p:spPr>
              <a:xfrm rot="5400000">
                <a:off x="-178627" y="2964653"/>
                <a:ext cx="1214446" cy="1588"/>
              </a:xfrm>
              <a:prstGeom prst="line">
                <a:avLst/>
              </a:prstGeom>
              <a:ln w="76200">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63" name="Connecteur droit 62"/>
              <p:cNvCxnSpPr>
                <a:stCxn id="59" idx="0"/>
              </p:cNvCxnSpPr>
              <p:nvPr/>
            </p:nvCxnSpPr>
            <p:spPr>
              <a:xfrm rot="5400000" flipH="1" flipV="1">
                <a:off x="-55535" y="3084567"/>
                <a:ext cx="971440" cy="3177"/>
              </a:xfrm>
              <a:prstGeom prst="line">
                <a:avLst/>
              </a:prstGeom>
              <a:ln w="57150">
                <a:solidFill>
                  <a:srgbClr val="FF0000"/>
                </a:solidFill>
                <a:round/>
              </a:ln>
            </p:spPr>
            <p:style>
              <a:lnRef idx="1">
                <a:schemeClr val="accent1"/>
              </a:lnRef>
              <a:fillRef idx="0">
                <a:schemeClr val="accent1"/>
              </a:fillRef>
              <a:effectRef idx="0">
                <a:schemeClr val="accent1"/>
              </a:effectRef>
              <a:fontRef idx="minor">
                <a:schemeClr val="tx1"/>
              </a:fontRef>
            </p:style>
          </p:cxnSp>
        </p:grpSp>
        <p:sp>
          <p:nvSpPr>
            <p:cNvPr id="50" name="ZoneTexte 49"/>
            <p:cNvSpPr txBox="1"/>
            <p:nvPr/>
          </p:nvSpPr>
          <p:spPr>
            <a:xfrm>
              <a:off x="5254665" y="4544512"/>
              <a:ext cx="600531" cy="357342"/>
            </a:xfrm>
            <a:prstGeom prst="rect">
              <a:avLst/>
            </a:prstGeom>
            <a:noFill/>
          </p:spPr>
          <p:txBody>
            <a:bodyPr wrap="none" rtlCol="0">
              <a:spAutoFit/>
            </a:bodyPr>
            <a:lstStyle/>
            <a:p>
              <a:r>
                <a:rPr lang="fr-FR" dirty="0" smtClean="0"/>
                <a:t>18°C</a:t>
              </a:r>
              <a:endParaRPr lang="fr-FR" dirty="0"/>
            </a:p>
          </p:txBody>
        </p:sp>
        <p:sp>
          <p:nvSpPr>
            <p:cNvPr id="51" name="ZoneTexte 50"/>
            <p:cNvSpPr txBox="1"/>
            <p:nvPr/>
          </p:nvSpPr>
          <p:spPr>
            <a:xfrm>
              <a:off x="7650594" y="5017796"/>
              <a:ext cx="620683" cy="369332"/>
            </a:xfrm>
            <a:prstGeom prst="rect">
              <a:avLst/>
            </a:prstGeom>
            <a:noFill/>
          </p:spPr>
          <p:txBody>
            <a:bodyPr wrap="none" rtlCol="0">
              <a:spAutoFit/>
            </a:bodyPr>
            <a:lstStyle/>
            <a:p>
              <a:r>
                <a:rPr lang="fr-FR" dirty="0" smtClean="0"/>
                <a:t>10°C</a:t>
              </a:r>
              <a:endParaRPr lang="fr-FR" dirty="0"/>
            </a:p>
          </p:txBody>
        </p:sp>
        <p:sp>
          <p:nvSpPr>
            <p:cNvPr id="52" name="Flèche gauche 51"/>
            <p:cNvSpPr/>
            <p:nvPr/>
          </p:nvSpPr>
          <p:spPr>
            <a:xfrm flipH="1">
              <a:off x="6021363" y="4991100"/>
              <a:ext cx="1265631" cy="494713"/>
            </a:xfrm>
            <a:prstGeom prst="leftArrow">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bg1"/>
                </a:solidFill>
              </a:endParaRPr>
            </a:p>
          </p:txBody>
        </p:sp>
        <p:sp>
          <p:nvSpPr>
            <p:cNvPr id="53" name="ZoneTexte 52"/>
            <p:cNvSpPr txBox="1"/>
            <p:nvPr/>
          </p:nvSpPr>
          <p:spPr>
            <a:xfrm>
              <a:off x="6200235" y="5059785"/>
              <a:ext cx="920445" cy="369332"/>
            </a:xfrm>
            <a:prstGeom prst="rect">
              <a:avLst/>
            </a:prstGeom>
            <a:noFill/>
          </p:spPr>
          <p:txBody>
            <a:bodyPr wrap="none" rtlCol="0">
              <a:spAutoFit/>
            </a:bodyPr>
            <a:lstStyle/>
            <a:p>
              <a:r>
                <a:rPr lang="fr-FR" b="1" dirty="0" smtClean="0">
                  <a:solidFill>
                    <a:schemeClr val="bg1"/>
                  </a:solidFill>
                </a:rPr>
                <a:t>Chaleur</a:t>
              </a:r>
              <a:endParaRPr lang="fr-FR" b="1" dirty="0">
                <a:solidFill>
                  <a:schemeClr val="bg1"/>
                </a:solidFill>
              </a:endParaRPr>
            </a:p>
          </p:txBody>
        </p:sp>
        <p:cxnSp>
          <p:nvCxnSpPr>
            <p:cNvPr id="56" name="Connecteur droit avec flèche 55"/>
            <p:cNvCxnSpPr/>
            <p:nvPr/>
          </p:nvCxnSpPr>
          <p:spPr>
            <a:xfrm rot="16200000" flipH="1">
              <a:off x="5615619" y="4608328"/>
              <a:ext cx="749549" cy="15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Lune 71"/>
            <p:cNvSpPr/>
            <p:nvPr/>
          </p:nvSpPr>
          <p:spPr>
            <a:xfrm>
              <a:off x="6920346" y="3034145"/>
              <a:ext cx="722042" cy="1153391"/>
            </a:xfrm>
            <a:prstGeom prst="moon">
              <a:avLst>
                <a:gd name="adj" fmla="val 603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75" name="Groupe 74"/>
          <p:cNvGrpSpPr/>
          <p:nvPr/>
        </p:nvGrpSpPr>
        <p:grpSpPr>
          <a:xfrm>
            <a:off x="405249" y="4546336"/>
            <a:ext cx="2493819" cy="461665"/>
            <a:chOff x="205199" y="1816310"/>
            <a:chExt cx="2689367" cy="461665"/>
          </a:xfrm>
        </p:grpSpPr>
        <p:sp>
          <p:nvSpPr>
            <p:cNvPr id="76" name="Triangle isocèle 7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77" name="ZoneTexte 76"/>
            <p:cNvSpPr txBox="1"/>
            <p:nvPr/>
          </p:nvSpPr>
          <p:spPr>
            <a:xfrm>
              <a:off x="468859" y="1816310"/>
              <a:ext cx="2425707"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cs typeface="Times New Roman" pitchFamily="18" charset="0"/>
                </a:rPr>
                <a:t>Dans la journée</a:t>
              </a:r>
              <a:endParaRPr lang="fr-FR" sz="2400" dirty="0">
                <a:solidFill>
                  <a:schemeClr val="tx2">
                    <a:lumMod val="75000"/>
                  </a:schemeClr>
                </a:solidFill>
              </a:endParaRPr>
            </a:p>
          </p:txBody>
        </p:sp>
      </p:grpSp>
      <p:grpSp>
        <p:nvGrpSpPr>
          <p:cNvPr id="78" name="Groupe 77"/>
          <p:cNvGrpSpPr/>
          <p:nvPr/>
        </p:nvGrpSpPr>
        <p:grpSpPr>
          <a:xfrm>
            <a:off x="5160818" y="2215309"/>
            <a:ext cx="3047999" cy="461665"/>
            <a:chOff x="205199" y="1816310"/>
            <a:chExt cx="3287002" cy="461665"/>
          </a:xfrm>
        </p:grpSpPr>
        <p:sp>
          <p:nvSpPr>
            <p:cNvPr id="79" name="Triangle isocèle 7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80" name="ZoneTexte 79"/>
            <p:cNvSpPr txBox="1"/>
            <p:nvPr/>
          </p:nvSpPr>
          <p:spPr>
            <a:xfrm>
              <a:off x="468858" y="1816310"/>
              <a:ext cx="3023343"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cs typeface="Times New Roman" pitchFamily="18" charset="0"/>
                </a:rPr>
                <a:t>Au cours de la nuit</a:t>
              </a:r>
              <a:endParaRPr lang="fr-FR" sz="2400" dirty="0">
                <a:solidFill>
                  <a:schemeClr val="tx2">
                    <a:lumMod val="75000"/>
                  </a:schemeClr>
                </a:solidFill>
              </a:endParaRPr>
            </a:p>
          </p:txBody>
        </p:sp>
      </p:grpSp>
      <p:sp>
        <p:nvSpPr>
          <p:cNvPr id="81"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0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wipe(left)">
                                      <p:cBhvr>
                                        <p:cTn id="12" dur="1000"/>
                                        <p:tgtEl>
                                          <p:spTgt spid="75"/>
                                        </p:tgtEl>
                                      </p:cBhvr>
                                    </p:animEffect>
                                  </p:childTnLst>
                                </p:cTn>
                              </p:par>
                              <p:par>
                                <p:cTn id="13" presetID="53"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 fill="hold"/>
                                        <p:tgtEl>
                                          <p:spTgt spid="73"/>
                                        </p:tgtEl>
                                        <p:attrNameLst>
                                          <p:attrName>ppt_w</p:attrName>
                                        </p:attrNameLst>
                                      </p:cBhvr>
                                      <p:tavLst>
                                        <p:tav tm="0">
                                          <p:val>
                                            <p:fltVal val="0"/>
                                          </p:val>
                                        </p:tav>
                                        <p:tav tm="100000">
                                          <p:val>
                                            <p:strVal val="#ppt_w"/>
                                          </p:val>
                                        </p:tav>
                                      </p:tavLst>
                                    </p:anim>
                                    <p:anim calcmode="lin" valueType="num">
                                      <p:cBhvr>
                                        <p:cTn id="16" dur="500" fill="hold"/>
                                        <p:tgtEl>
                                          <p:spTgt spid="73"/>
                                        </p:tgtEl>
                                        <p:attrNameLst>
                                          <p:attrName>ppt_h</p:attrName>
                                        </p:attrNameLst>
                                      </p:cBhvr>
                                      <p:tavLst>
                                        <p:tav tm="0">
                                          <p:val>
                                            <p:fltVal val="0"/>
                                          </p:val>
                                        </p:tav>
                                        <p:tav tm="100000">
                                          <p:val>
                                            <p:strVal val="#ppt_h"/>
                                          </p:val>
                                        </p:tav>
                                      </p:tavLst>
                                    </p:anim>
                                    <p:animEffect transition="in" filter="fade">
                                      <p:cBhvr>
                                        <p:cTn id="17" dur="500"/>
                                        <p:tgtEl>
                                          <p:spTgt spid="7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wipe(left)">
                                      <p:cBhvr>
                                        <p:cTn id="22" dur="1000"/>
                                        <p:tgtEl>
                                          <p:spTgt spid="78"/>
                                        </p:tgtEl>
                                      </p:cBhvr>
                                    </p:animEffect>
                                  </p:childTnLst>
                                </p:cTn>
                              </p:par>
                            </p:childTnLst>
                          </p:cTn>
                        </p:par>
                        <p:par>
                          <p:cTn id="23" fill="hold">
                            <p:stCondLst>
                              <p:cond delay="1000"/>
                            </p:stCondLst>
                            <p:childTnLst>
                              <p:par>
                                <p:cTn id="24" presetID="53" presetClass="entr" presetSubtype="0" fill="hold" nodeType="afterEffect">
                                  <p:stCondLst>
                                    <p:cond delay="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e 75"/>
          <p:cNvGrpSpPr/>
          <p:nvPr/>
        </p:nvGrpSpPr>
        <p:grpSpPr>
          <a:xfrm>
            <a:off x="1890314" y="1311492"/>
            <a:ext cx="6620453" cy="5167326"/>
            <a:chOff x="2151566" y="1500174"/>
            <a:chExt cx="6620453" cy="5167326"/>
          </a:xfrm>
        </p:grpSpPr>
        <p:cxnSp>
          <p:nvCxnSpPr>
            <p:cNvPr id="77" name="Connecteur droit avec flèche 76"/>
            <p:cNvCxnSpPr/>
            <p:nvPr/>
          </p:nvCxnSpPr>
          <p:spPr>
            <a:xfrm rot="5400000" flipH="1" flipV="1">
              <a:off x="1083543" y="4035996"/>
              <a:ext cx="4487925" cy="1621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Connecteur droit avec flèche 78"/>
            <p:cNvCxnSpPr/>
            <p:nvPr/>
          </p:nvCxnSpPr>
          <p:spPr>
            <a:xfrm>
              <a:off x="3206663" y="6162805"/>
              <a:ext cx="4922201" cy="839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2643174" y="1500174"/>
              <a:ext cx="1504579" cy="369332"/>
            </a:xfrm>
            <a:prstGeom prst="rect">
              <a:avLst/>
            </a:prstGeom>
            <a:noFill/>
          </p:spPr>
          <p:txBody>
            <a:bodyPr wrap="none">
              <a:spAutoFit/>
            </a:bodyPr>
            <a:lstStyle/>
            <a:p>
              <a:r>
                <a:rPr lang="fr-FR" b="1" dirty="0" smtClean="0">
                  <a:solidFill>
                    <a:srgbClr val="002060"/>
                  </a:solidFill>
                </a:rPr>
                <a:t>Pression (bar)</a:t>
              </a:r>
              <a:endParaRPr lang="fr-FR" dirty="0"/>
            </a:p>
          </p:txBody>
        </p:sp>
        <p:sp>
          <p:nvSpPr>
            <p:cNvPr id="83" name="Rectangle 82"/>
            <p:cNvSpPr/>
            <p:nvPr/>
          </p:nvSpPr>
          <p:spPr>
            <a:xfrm>
              <a:off x="6967551" y="5715016"/>
              <a:ext cx="1804468" cy="369332"/>
            </a:xfrm>
            <a:prstGeom prst="rect">
              <a:avLst/>
            </a:prstGeom>
            <a:solidFill>
              <a:schemeClr val="bg1"/>
            </a:solidFill>
          </p:spPr>
          <p:txBody>
            <a:bodyPr wrap="none">
              <a:spAutoFit/>
            </a:bodyPr>
            <a:lstStyle/>
            <a:p>
              <a:r>
                <a:rPr lang="fr-FR" b="1" dirty="0" smtClean="0">
                  <a:solidFill>
                    <a:srgbClr val="002060"/>
                  </a:solidFill>
                </a:rPr>
                <a:t>Température (°C)</a:t>
              </a:r>
              <a:endParaRPr lang="fr-FR" dirty="0"/>
            </a:p>
          </p:txBody>
        </p:sp>
        <p:sp>
          <p:nvSpPr>
            <p:cNvPr id="85" name="ZoneTexte 84"/>
            <p:cNvSpPr txBox="1"/>
            <p:nvPr/>
          </p:nvSpPr>
          <p:spPr>
            <a:xfrm>
              <a:off x="2795974" y="3143248"/>
              <a:ext cx="418704" cy="369332"/>
            </a:xfrm>
            <a:prstGeom prst="rect">
              <a:avLst/>
            </a:prstGeom>
            <a:solidFill>
              <a:schemeClr val="bg1"/>
            </a:solidFill>
          </p:spPr>
          <p:txBody>
            <a:bodyPr wrap="none" rtlCol="0">
              <a:spAutoFit/>
            </a:bodyPr>
            <a:lstStyle/>
            <a:p>
              <a:r>
                <a:rPr lang="fr-FR" dirty="0" smtClean="0"/>
                <a:t>40</a:t>
              </a:r>
              <a:endParaRPr lang="fr-FR" dirty="0"/>
            </a:p>
          </p:txBody>
        </p:sp>
        <p:sp>
          <p:nvSpPr>
            <p:cNvPr id="87" name="ZoneTexte 86"/>
            <p:cNvSpPr txBox="1"/>
            <p:nvPr/>
          </p:nvSpPr>
          <p:spPr>
            <a:xfrm>
              <a:off x="2795974" y="3714752"/>
              <a:ext cx="418704" cy="369332"/>
            </a:xfrm>
            <a:prstGeom prst="rect">
              <a:avLst/>
            </a:prstGeom>
            <a:solidFill>
              <a:schemeClr val="bg1"/>
            </a:solidFill>
          </p:spPr>
          <p:txBody>
            <a:bodyPr wrap="none" rtlCol="0">
              <a:spAutoFit/>
            </a:bodyPr>
            <a:lstStyle/>
            <a:p>
              <a:r>
                <a:rPr lang="fr-FR" dirty="0" smtClean="0"/>
                <a:t>15</a:t>
              </a:r>
              <a:endParaRPr lang="fr-FR" dirty="0"/>
            </a:p>
          </p:txBody>
        </p:sp>
        <p:sp>
          <p:nvSpPr>
            <p:cNvPr id="89" name="ZoneTexte 88"/>
            <p:cNvSpPr txBox="1"/>
            <p:nvPr/>
          </p:nvSpPr>
          <p:spPr>
            <a:xfrm>
              <a:off x="2912992" y="4286256"/>
              <a:ext cx="301686" cy="369332"/>
            </a:xfrm>
            <a:prstGeom prst="rect">
              <a:avLst/>
            </a:prstGeom>
            <a:solidFill>
              <a:schemeClr val="bg1"/>
            </a:solidFill>
          </p:spPr>
          <p:txBody>
            <a:bodyPr wrap="none" rtlCol="0">
              <a:spAutoFit/>
            </a:bodyPr>
            <a:lstStyle/>
            <a:p>
              <a:r>
                <a:rPr lang="fr-FR" dirty="0" smtClean="0"/>
                <a:t>5</a:t>
              </a:r>
              <a:endParaRPr lang="fr-FR" dirty="0"/>
            </a:p>
          </p:txBody>
        </p:sp>
        <p:sp>
          <p:nvSpPr>
            <p:cNvPr id="91" name="ZoneTexte 90"/>
            <p:cNvSpPr txBox="1"/>
            <p:nvPr/>
          </p:nvSpPr>
          <p:spPr>
            <a:xfrm>
              <a:off x="2504227" y="4857760"/>
              <a:ext cx="710451" cy="369332"/>
            </a:xfrm>
            <a:prstGeom prst="rect">
              <a:avLst/>
            </a:prstGeom>
            <a:solidFill>
              <a:schemeClr val="bg1"/>
            </a:solidFill>
          </p:spPr>
          <p:txBody>
            <a:bodyPr wrap="none" rtlCol="0">
              <a:spAutoFit/>
            </a:bodyPr>
            <a:lstStyle/>
            <a:p>
              <a:r>
                <a:rPr lang="fr-FR" dirty="0" smtClean="0"/>
                <a:t>0,123</a:t>
              </a:r>
              <a:endParaRPr lang="fr-FR" dirty="0"/>
            </a:p>
          </p:txBody>
        </p:sp>
        <p:sp>
          <p:nvSpPr>
            <p:cNvPr id="92" name="ZoneTexte 91"/>
            <p:cNvSpPr txBox="1"/>
            <p:nvPr/>
          </p:nvSpPr>
          <p:spPr>
            <a:xfrm>
              <a:off x="2151566" y="5143512"/>
              <a:ext cx="1063112" cy="369332"/>
            </a:xfrm>
            <a:prstGeom prst="rect">
              <a:avLst/>
            </a:prstGeom>
            <a:solidFill>
              <a:schemeClr val="bg1"/>
            </a:solidFill>
          </p:spPr>
          <p:txBody>
            <a:bodyPr wrap="none" rtlCol="0">
              <a:spAutoFit/>
            </a:bodyPr>
            <a:lstStyle/>
            <a:p>
              <a:r>
                <a:rPr lang="fr-FR" dirty="0" smtClean="0"/>
                <a:t>6,15.10 </a:t>
              </a:r>
              <a:r>
                <a:rPr lang="fr-FR" baseline="30000" dirty="0" smtClean="0"/>
                <a:t>-3</a:t>
              </a:r>
              <a:endParaRPr lang="fr-FR" baseline="30000" dirty="0"/>
            </a:p>
          </p:txBody>
        </p:sp>
        <p:sp>
          <p:nvSpPr>
            <p:cNvPr id="93" name="ZoneTexte 92"/>
            <p:cNvSpPr txBox="1"/>
            <p:nvPr/>
          </p:nvSpPr>
          <p:spPr>
            <a:xfrm>
              <a:off x="2151566" y="5643578"/>
              <a:ext cx="1063112" cy="369332"/>
            </a:xfrm>
            <a:prstGeom prst="rect">
              <a:avLst/>
            </a:prstGeom>
            <a:solidFill>
              <a:schemeClr val="bg1"/>
            </a:solidFill>
          </p:spPr>
          <p:txBody>
            <a:bodyPr wrap="none" rtlCol="0">
              <a:spAutoFit/>
            </a:bodyPr>
            <a:lstStyle/>
            <a:p>
              <a:r>
                <a:rPr lang="fr-FR" dirty="0" smtClean="0"/>
                <a:t>0,38.10 </a:t>
              </a:r>
              <a:r>
                <a:rPr lang="fr-FR" baseline="30000" dirty="0" smtClean="0"/>
                <a:t>-3</a:t>
              </a:r>
              <a:endParaRPr lang="fr-FR" baseline="30000" dirty="0"/>
            </a:p>
          </p:txBody>
        </p:sp>
        <p:cxnSp>
          <p:nvCxnSpPr>
            <p:cNvPr id="95" name="Connecteur droit 94"/>
            <p:cNvCxnSpPr/>
            <p:nvPr/>
          </p:nvCxnSpPr>
          <p:spPr>
            <a:xfrm flipH="1" flipV="1">
              <a:off x="3319454" y="3332796"/>
              <a:ext cx="3569026" cy="571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7" name="Connecteur droit 96"/>
            <p:cNvCxnSpPr/>
            <p:nvPr/>
          </p:nvCxnSpPr>
          <p:spPr>
            <a:xfrm rot="10800000">
              <a:off x="3313104" y="3967166"/>
              <a:ext cx="307183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9" name="Connecteur droit 98"/>
            <p:cNvCxnSpPr/>
            <p:nvPr/>
          </p:nvCxnSpPr>
          <p:spPr>
            <a:xfrm>
              <a:off x="3357554" y="4476757"/>
              <a:ext cx="250033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1" name="Connecteur droit 100"/>
            <p:cNvCxnSpPr/>
            <p:nvPr/>
          </p:nvCxnSpPr>
          <p:spPr>
            <a:xfrm>
              <a:off x="3357554" y="4824422"/>
              <a:ext cx="200026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3" name="Connecteur droit 102"/>
            <p:cNvCxnSpPr/>
            <p:nvPr/>
          </p:nvCxnSpPr>
          <p:spPr>
            <a:xfrm>
              <a:off x="3286116" y="5091124"/>
              <a:ext cx="1571636"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5" name="Connecteur droit 114"/>
            <p:cNvCxnSpPr/>
            <p:nvPr/>
          </p:nvCxnSpPr>
          <p:spPr>
            <a:xfrm>
              <a:off x="3357554" y="5257813"/>
              <a:ext cx="1000132"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6" name="Connecteur droit 115"/>
            <p:cNvCxnSpPr/>
            <p:nvPr/>
          </p:nvCxnSpPr>
          <p:spPr>
            <a:xfrm>
              <a:off x="3357554" y="5824554"/>
              <a:ext cx="57150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2" name="Connecteur droit 131"/>
            <p:cNvCxnSpPr/>
            <p:nvPr/>
          </p:nvCxnSpPr>
          <p:spPr>
            <a:xfrm>
              <a:off x="6885606" y="3323590"/>
              <a:ext cx="2874" cy="285180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3" name="Connecteur droit 132"/>
            <p:cNvCxnSpPr/>
            <p:nvPr/>
          </p:nvCxnSpPr>
          <p:spPr>
            <a:xfrm rot="5400000" flipH="1" flipV="1">
              <a:off x="5312574" y="5078424"/>
              <a:ext cx="2143140"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4" name="Connecteur droit 133"/>
            <p:cNvCxnSpPr/>
            <p:nvPr/>
          </p:nvCxnSpPr>
          <p:spPr>
            <a:xfrm rot="5400000" flipH="1" flipV="1">
              <a:off x="5091116" y="5313376"/>
              <a:ext cx="1571636"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a:xfrm rot="5400000" flipH="1" flipV="1">
              <a:off x="4733926" y="5500702"/>
              <a:ext cx="128588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6" name="Connecteur droit 135"/>
            <p:cNvCxnSpPr/>
            <p:nvPr/>
          </p:nvCxnSpPr>
          <p:spPr>
            <a:xfrm rot="5400000" flipH="1" flipV="1">
              <a:off x="4376736" y="5643578"/>
              <a:ext cx="1000132"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7" name="Connecteur droit 136"/>
            <p:cNvCxnSpPr/>
            <p:nvPr/>
          </p:nvCxnSpPr>
          <p:spPr>
            <a:xfrm rot="5400000" flipH="1" flipV="1">
              <a:off x="3929058" y="5715016"/>
              <a:ext cx="857256"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8" name="Connecteur droit 137"/>
            <p:cNvCxnSpPr/>
            <p:nvPr/>
          </p:nvCxnSpPr>
          <p:spPr>
            <a:xfrm rot="5400000" flipH="1" flipV="1">
              <a:off x="3832220" y="6000768"/>
              <a:ext cx="285752"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9" name="ZoneTexte 138"/>
            <p:cNvSpPr txBox="1"/>
            <p:nvPr/>
          </p:nvSpPr>
          <p:spPr>
            <a:xfrm>
              <a:off x="4193883" y="6298168"/>
              <a:ext cx="301686" cy="369332"/>
            </a:xfrm>
            <a:prstGeom prst="rect">
              <a:avLst/>
            </a:prstGeom>
            <a:solidFill>
              <a:schemeClr val="bg1"/>
            </a:solidFill>
          </p:spPr>
          <p:txBody>
            <a:bodyPr wrap="none" rtlCol="0">
              <a:spAutoFit/>
            </a:bodyPr>
            <a:lstStyle/>
            <a:p>
              <a:r>
                <a:rPr lang="fr-FR" dirty="0" smtClean="0"/>
                <a:t>0</a:t>
              </a:r>
              <a:endParaRPr lang="fr-FR" dirty="0"/>
            </a:p>
          </p:txBody>
        </p:sp>
        <p:sp>
          <p:nvSpPr>
            <p:cNvPr id="140" name="ZoneTexte 139"/>
            <p:cNvSpPr txBox="1"/>
            <p:nvPr/>
          </p:nvSpPr>
          <p:spPr>
            <a:xfrm>
              <a:off x="4518190" y="6298168"/>
              <a:ext cx="418704" cy="369332"/>
            </a:xfrm>
            <a:prstGeom prst="rect">
              <a:avLst/>
            </a:prstGeom>
            <a:solidFill>
              <a:schemeClr val="bg1"/>
            </a:solidFill>
          </p:spPr>
          <p:txBody>
            <a:bodyPr wrap="none" rtlCol="0">
              <a:spAutoFit/>
            </a:bodyPr>
            <a:lstStyle/>
            <a:p>
              <a:r>
                <a:rPr lang="fr-FR" dirty="0" smtClean="0"/>
                <a:t>50</a:t>
              </a:r>
              <a:endParaRPr lang="fr-FR" dirty="0"/>
            </a:p>
          </p:txBody>
        </p:sp>
        <p:sp>
          <p:nvSpPr>
            <p:cNvPr id="141" name="ZoneTexte 140"/>
            <p:cNvSpPr txBox="1"/>
            <p:nvPr/>
          </p:nvSpPr>
          <p:spPr>
            <a:xfrm>
              <a:off x="4959515" y="6298168"/>
              <a:ext cx="535724" cy="369332"/>
            </a:xfrm>
            <a:prstGeom prst="rect">
              <a:avLst/>
            </a:prstGeom>
            <a:solidFill>
              <a:schemeClr val="bg1"/>
            </a:solidFill>
          </p:spPr>
          <p:txBody>
            <a:bodyPr wrap="none" rtlCol="0">
              <a:spAutoFit/>
            </a:bodyPr>
            <a:lstStyle/>
            <a:p>
              <a:r>
                <a:rPr lang="fr-FR" dirty="0" smtClean="0"/>
                <a:t>100</a:t>
              </a:r>
              <a:endParaRPr lang="fr-FR" dirty="0"/>
            </a:p>
          </p:txBody>
        </p:sp>
        <p:sp>
          <p:nvSpPr>
            <p:cNvPr id="142" name="ZoneTexte 141"/>
            <p:cNvSpPr txBox="1"/>
            <p:nvPr/>
          </p:nvSpPr>
          <p:spPr>
            <a:xfrm>
              <a:off x="5517860" y="6298168"/>
              <a:ext cx="535724" cy="369332"/>
            </a:xfrm>
            <a:prstGeom prst="rect">
              <a:avLst/>
            </a:prstGeom>
            <a:solidFill>
              <a:schemeClr val="bg1"/>
            </a:solidFill>
          </p:spPr>
          <p:txBody>
            <a:bodyPr wrap="none" rtlCol="0">
              <a:spAutoFit/>
            </a:bodyPr>
            <a:lstStyle/>
            <a:p>
              <a:r>
                <a:rPr lang="fr-FR" dirty="0" smtClean="0"/>
                <a:t>150</a:t>
              </a:r>
              <a:endParaRPr lang="fr-FR" dirty="0"/>
            </a:p>
          </p:txBody>
        </p:sp>
        <p:sp>
          <p:nvSpPr>
            <p:cNvPr id="143" name="ZoneTexte 142"/>
            <p:cNvSpPr txBox="1"/>
            <p:nvPr/>
          </p:nvSpPr>
          <p:spPr>
            <a:xfrm>
              <a:off x="6076205" y="6298168"/>
              <a:ext cx="535724" cy="369332"/>
            </a:xfrm>
            <a:prstGeom prst="rect">
              <a:avLst/>
            </a:prstGeom>
            <a:solidFill>
              <a:schemeClr val="bg1"/>
            </a:solidFill>
          </p:spPr>
          <p:txBody>
            <a:bodyPr wrap="none" rtlCol="0">
              <a:spAutoFit/>
            </a:bodyPr>
            <a:lstStyle/>
            <a:p>
              <a:r>
                <a:rPr lang="fr-FR" dirty="0" smtClean="0"/>
                <a:t>200</a:t>
              </a:r>
              <a:endParaRPr lang="fr-FR" dirty="0"/>
            </a:p>
          </p:txBody>
        </p:sp>
        <p:sp>
          <p:nvSpPr>
            <p:cNvPr id="144" name="ZoneTexte 143"/>
            <p:cNvSpPr txBox="1"/>
            <p:nvPr/>
          </p:nvSpPr>
          <p:spPr>
            <a:xfrm>
              <a:off x="6634549" y="6298168"/>
              <a:ext cx="535724" cy="369332"/>
            </a:xfrm>
            <a:prstGeom prst="rect">
              <a:avLst/>
            </a:prstGeom>
            <a:solidFill>
              <a:schemeClr val="bg1"/>
            </a:solidFill>
          </p:spPr>
          <p:txBody>
            <a:bodyPr wrap="none" rtlCol="0">
              <a:spAutoFit/>
            </a:bodyPr>
            <a:lstStyle/>
            <a:p>
              <a:r>
                <a:rPr lang="fr-FR" dirty="0" smtClean="0"/>
                <a:t>250</a:t>
              </a:r>
              <a:endParaRPr lang="fr-FR" dirty="0"/>
            </a:p>
          </p:txBody>
        </p:sp>
        <p:sp>
          <p:nvSpPr>
            <p:cNvPr id="145" name="ZoneTexte 144"/>
            <p:cNvSpPr txBox="1"/>
            <p:nvPr/>
          </p:nvSpPr>
          <p:spPr>
            <a:xfrm>
              <a:off x="3682026" y="6298168"/>
              <a:ext cx="489236" cy="369332"/>
            </a:xfrm>
            <a:prstGeom prst="rect">
              <a:avLst/>
            </a:prstGeom>
            <a:solidFill>
              <a:schemeClr val="bg1"/>
            </a:solidFill>
          </p:spPr>
          <p:txBody>
            <a:bodyPr wrap="none" rtlCol="0">
              <a:spAutoFit/>
            </a:bodyPr>
            <a:lstStyle/>
            <a:p>
              <a:r>
                <a:rPr lang="fr-FR" dirty="0" smtClean="0"/>
                <a:t>-30</a:t>
              </a:r>
              <a:endParaRPr lang="fr-FR" dirty="0"/>
            </a:p>
          </p:txBody>
        </p:sp>
        <p:sp>
          <p:nvSpPr>
            <p:cNvPr id="146" name="ZoneTexte 145"/>
            <p:cNvSpPr txBox="1"/>
            <p:nvPr/>
          </p:nvSpPr>
          <p:spPr>
            <a:xfrm>
              <a:off x="3053149" y="6298168"/>
              <a:ext cx="606256" cy="369332"/>
            </a:xfrm>
            <a:prstGeom prst="rect">
              <a:avLst/>
            </a:prstGeom>
            <a:solidFill>
              <a:schemeClr val="bg1"/>
            </a:solidFill>
          </p:spPr>
          <p:txBody>
            <a:bodyPr wrap="none" rtlCol="0">
              <a:spAutoFit/>
            </a:bodyPr>
            <a:lstStyle/>
            <a:p>
              <a:r>
                <a:rPr lang="fr-FR" dirty="0" smtClean="0"/>
                <a:t>-100</a:t>
              </a:r>
              <a:endParaRPr lang="fr-FR" dirty="0"/>
            </a:p>
          </p:txBody>
        </p:sp>
        <p:sp>
          <p:nvSpPr>
            <p:cNvPr id="90" name="ZoneTexte 89"/>
            <p:cNvSpPr txBox="1"/>
            <p:nvPr/>
          </p:nvSpPr>
          <p:spPr>
            <a:xfrm>
              <a:off x="2504227" y="4572008"/>
              <a:ext cx="710451" cy="369332"/>
            </a:xfrm>
            <a:prstGeom prst="rect">
              <a:avLst/>
            </a:prstGeom>
            <a:solidFill>
              <a:srgbClr val="FFFF00"/>
            </a:solidFill>
          </p:spPr>
          <p:txBody>
            <a:bodyPr wrap="none" rtlCol="0">
              <a:spAutoFit/>
            </a:bodyPr>
            <a:lstStyle/>
            <a:p>
              <a:r>
                <a:rPr lang="fr-FR" dirty="0" smtClean="0"/>
                <a:t>1,013</a:t>
              </a:r>
              <a:endParaRPr lang="fr-FR" dirty="0"/>
            </a:p>
          </p:txBody>
        </p:sp>
      </p:gr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40" name="Rectangle 39"/>
          <p:cNvSpPr/>
          <p:nvPr/>
        </p:nvSpPr>
        <p:spPr>
          <a:xfrm>
            <a:off x="719353" y="857232"/>
            <a:ext cx="8206933" cy="830997"/>
          </a:xfrm>
          <a:prstGeom prst="rect">
            <a:avLst/>
          </a:prstGeom>
          <a:noFill/>
        </p:spPr>
        <p:txBody>
          <a:bodyPr wrap="square">
            <a:spAutoFit/>
          </a:bodyPr>
          <a:lstStyle/>
          <a:p>
            <a:r>
              <a:rPr lang="fr-FR" sz="2400" b="1" dirty="0" smtClean="0">
                <a:solidFill>
                  <a:schemeClr val="tx2">
                    <a:lumMod val="75000"/>
                  </a:schemeClr>
                </a:solidFill>
              </a:rPr>
              <a:t>6.3. </a:t>
            </a:r>
            <a:r>
              <a:rPr lang="fr-FR" sz="2400" b="1" dirty="0" smtClean="0">
                <a:solidFill>
                  <a:srgbClr val="002060"/>
                </a:solidFill>
              </a:rPr>
              <a:t>Les températures de changements d’états sont fonction de la pression</a:t>
            </a:r>
            <a:endParaRPr lang="fr-FR" sz="2400" b="1" dirty="0">
              <a:solidFill>
                <a:srgbClr val="002060"/>
              </a:solidFill>
            </a:endParaRPr>
          </a:p>
        </p:txBody>
      </p:sp>
      <p:sp>
        <p:nvSpPr>
          <p:cNvPr id="42"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44" name="Forme libre 43"/>
          <p:cNvSpPr/>
          <p:nvPr/>
        </p:nvSpPr>
        <p:spPr>
          <a:xfrm>
            <a:off x="3083928" y="5076738"/>
            <a:ext cx="1059180" cy="880110"/>
          </a:xfrm>
          <a:custGeom>
            <a:avLst/>
            <a:gdLst>
              <a:gd name="connsiteX0" fmla="*/ 1059180 w 1059180"/>
              <a:gd name="connsiteY0" fmla="*/ 0 h 880110"/>
              <a:gd name="connsiteX1" fmla="*/ 815340 w 1059180"/>
              <a:gd name="connsiteY1" fmla="*/ 388620 h 880110"/>
              <a:gd name="connsiteX2" fmla="*/ 457200 w 1059180"/>
              <a:gd name="connsiteY2" fmla="*/ 708660 h 880110"/>
              <a:gd name="connsiteX3" fmla="*/ 152400 w 1059180"/>
              <a:gd name="connsiteY3" fmla="*/ 853440 h 880110"/>
              <a:gd name="connsiteX4" fmla="*/ 0 w 1059180"/>
              <a:gd name="connsiteY4" fmla="*/ 868680 h 880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180" h="880110">
                <a:moveTo>
                  <a:pt x="1059180" y="0"/>
                </a:moveTo>
                <a:cubicBezTo>
                  <a:pt x="987425" y="135255"/>
                  <a:pt x="915670" y="270510"/>
                  <a:pt x="815340" y="388620"/>
                </a:cubicBezTo>
                <a:cubicBezTo>
                  <a:pt x="715010" y="506730"/>
                  <a:pt x="567690" y="631190"/>
                  <a:pt x="457200" y="708660"/>
                </a:cubicBezTo>
                <a:cubicBezTo>
                  <a:pt x="346710" y="786130"/>
                  <a:pt x="228600" y="826770"/>
                  <a:pt x="152400" y="853440"/>
                </a:cubicBezTo>
                <a:cubicBezTo>
                  <a:pt x="76200" y="880110"/>
                  <a:pt x="38100" y="874395"/>
                  <a:pt x="0" y="868680"/>
                </a:cubicBezTo>
              </a:path>
            </a:pathLst>
          </a:custGeom>
          <a:ln w="57150">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51" name="Forme libre 50"/>
          <p:cNvSpPr/>
          <p:nvPr/>
        </p:nvSpPr>
        <p:spPr>
          <a:xfrm>
            <a:off x="3777372" y="1725832"/>
            <a:ext cx="3611880" cy="3423882"/>
          </a:xfrm>
          <a:custGeom>
            <a:avLst/>
            <a:gdLst>
              <a:gd name="connsiteX0" fmla="*/ 0 w 3611880"/>
              <a:gd name="connsiteY0" fmla="*/ 0 h 3549650"/>
              <a:gd name="connsiteX1" fmla="*/ 228600 w 3611880"/>
              <a:gd name="connsiteY1" fmla="*/ 2095500 h 3549650"/>
              <a:gd name="connsiteX2" fmla="*/ 358140 w 3611880"/>
              <a:gd name="connsiteY2" fmla="*/ 3360420 h 3549650"/>
              <a:gd name="connsiteX3" fmla="*/ 807720 w 3611880"/>
              <a:gd name="connsiteY3" fmla="*/ 3230880 h 3549650"/>
              <a:gd name="connsiteX4" fmla="*/ 2118360 w 3611880"/>
              <a:gd name="connsiteY4" fmla="*/ 2339340 h 3549650"/>
              <a:gd name="connsiteX5" fmla="*/ 3147060 w 3611880"/>
              <a:gd name="connsiteY5" fmla="*/ 967740 h 3549650"/>
              <a:gd name="connsiteX6" fmla="*/ 3611880 w 3611880"/>
              <a:gd name="connsiteY6" fmla="*/ 7620 h 3549650"/>
              <a:gd name="connsiteX0" fmla="*/ 0 w 3611880"/>
              <a:gd name="connsiteY0" fmla="*/ 0 h 3406750"/>
              <a:gd name="connsiteX1" fmla="*/ 228600 w 3611880"/>
              <a:gd name="connsiteY1" fmla="*/ 2095500 h 3406750"/>
              <a:gd name="connsiteX2" fmla="*/ 358140 w 3611880"/>
              <a:gd name="connsiteY2" fmla="*/ 3217520 h 3406750"/>
              <a:gd name="connsiteX3" fmla="*/ 807720 w 3611880"/>
              <a:gd name="connsiteY3" fmla="*/ 3230880 h 3406750"/>
              <a:gd name="connsiteX4" fmla="*/ 2118360 w 3611880"/>
              <a:gd name="connsiteY4" fmla="*/ 2339340 h 3406750"/>
              <a:gd name="connsiteX5" fmla="*/ 3147060 w 3611880"/>
              <a:gd name="connsiteY5" fmla="*/ 967740 h 3406750"/>
              <a:gd name="connsiteX6" fmla="*/ 3611880 w 3611880"/>
              <a:gd name="connsiteY6" fmla="*/ 7620 h 3406750"/>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2118360 w 3611880"/>
              <a:gd name="connsiteY4" fmla="*/ 2339340 h 3423882"/>
              <a:gd name="connsiteX5" fmla="*/ 3147060 w 3611880"/>
              <a:gd name="connsiteY5" fmla="*/ 967740 h 3423882"/>
              <a:gd name="connsiteX6" fmla="*/ 3611880 w 3611880"/>
              <a:gd name="connsiteY6"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2118360 w 3611880"/>
              <a:gd name="connsiteY4" fmla="*/ 2339340 h 3423882"/>
              <a:gd name="connsiteX5" fmla="*/ 3147060 w 3611880"/>
              <a:gd name="connsiteY5" fmla="*/ 967740 h 3423882"/>
              <a:gd name="connsiteX6" fmla="*/ 3611880 w 3611880"/>
              <a:gd name="connsiteY6"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2118360 w 3611880"/>
              <a:gd name="connsiteY4" fmla="*/ 2339340 h 3423882"/>
              <a:gd name="connsiteX5" fmla="*/ 3147060 w 3611880"/>
              <a:gd name="connsiteY5" fmla="*/ 967740 h 3423882"/>
              <a:gd name="connsiteX6" fmla="*/ 3611880 w 3611880"/>
              <a:gd name="connsiteY6"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2118360 w 3611880"/>
              <a:gd name="connsiteY4" fmla="*/ 2339340 h 3423882"/>
              <a:gd name="connsiteX5" fmla="*/ 3147060 w 3611880"/>
              <a:gd name="connsiteY5" fmla="*/ 967740 h 3423882"/>
              <a:gd name="connsiteX6" fmla="*/ 3611880 w 3611880"/>
              <a:gd name="connsiteY6"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806768 w 3611880"/>
              <a:gd name="connsiteY4" fmla="*/ 3228975 h 3423882"/>
              <a:gd name="connsiteX5" fmla="*/ 2118360 w 3611880"/>
              <a:gd name="connsiteY5" fmla="*/ 2339340 h 3423882"/>
              <a:gd name="connsiteX6" fmla="*/ 3147060 w 3611880"/>
              <a:gd name="connsiteY6" fmla="*/ 967740 h 3423882"/>
              <a:gd name="connsiteX7" fmla="*/ 3611880 w 3611880"/>
              <a:gd name="connsiteY7"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806768 w 3611880"/>
              <a:gd name="connsiteY4" fmla="*/ 3228975 h 3423882"/>
              <a:gd name="connsiteX5" fmla="*/ 2118360 w 3611880"/>
              <a:gd name="connsiteY5" fmla="*/ 2339340 h 3423882"/>
              <a:gd name="connsiteX6" fmla="*/ 3147060 w 3611880"/>
              <a:gd name="connsiteY6" fmla="*/ 967740 h 3423882"/>
              <a:gd name="connsiteX7" fmla="*/ 3611880 w 3611880"/>
              <a:gd name="connsiteY7" fmla="*/ 7620 h 3423882"/>
              <a:gd name="connsiteX0" fmla="*/ 0 w 3611880"/>
              <a:gd name="connsiteY0" fmla="*/ 0 h 3423882"/>
              <a:gd name="connsiteX1" fmla="*/ 228600 w 3611880"/>
              <a:gd name="connsiteY1" fmla="*/ 2095500 h 3423882"/>
              <a:gd name="connsiteX2" fmla="*/ 358140 w 3611880"/>
              <a:gd name="connsiteY2" fmla="*/ 3217520 h 3423882"/>
              <a:gd name="connsiteX3" fmla="*/ 807720 w 3611880"/>
              <a:gd name="connsiteY3" fmla="*/ 3230880 h 3423882"/>
              <a:gd name="connsiteX4" fmla="*/ 806768 w 3611880"/>
              <a:gd name="connsiteY4" fmla="*/ 3228975 h 3423882"/>
              <a:gd name="connsiteX5" fmla="*/ 2118360 w 3611880"/>
              <a:gd name="connsiteY5" fmla="*/ 2339340 h 3423882"/>
              <a:gd name="connsiteX6" fmla="*/ 3147060 w 3611880"/>
              <a:gd name="connsiteY6" fmla="*/ 967740 h 3423882"/>
              <a:gd name="connsiteX7" fmla="*/ 3611880 w 3611880"/>
              <a:gd name="connsiteY7" fmla="*/ 7620 h 342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11880" h="3423882">
                <a:moveTo>
                  <a:pt x="0" y="0"/>
                </a:moveTo>
                <a:cubicBezTo>
                  <a:pt x="84455" y="767715"/>
                  <a:pt x="168910" y="1559247"/>
                  <a:pt x="228600" y="2095500"/>
                </a:cubicBezTo>
                <a:cubicBezTo>
                  <a:pt x="288290" y="2631753"/>
                  <a:pt x="303532" y="3013992"/>
                  <a:pt x="358140" y="3217520"/>
                </a:cubicBezTo>
                <a:cubicBezTo>
                  <a:pt x="350838" y="3423882"/>
                  <a:pt x="514350" y="3377243"/>
                  <a:pt x="807720" y="3230880"/>
                </a:cubicBezTo>
                <a:cubicBezTo>
                  <a:pt x="882491" y="3232789"/>
                  <a:pt x="550228" y="3344215"/>
                  <a:pt x="806768" y="3228975"/>
                </a:cubicBezTo>
                <a:cubicBezTo>
                  <a:pt x="1058542" y="3080374"/>
                  <a:pt x="1728311" y="2716213"/>
                  <a:pt x="2118360" y="2339340"/>
                </a:cubicBezTo>
                <a:cubicBezTo>
                  <a:pt x="2508409" y="1962468"/>
                  <a:pt x="2898140" y="1356360"/>
                  <a:pt x="3147060" y="967740"/>
                </a:cubicBezTo>
                <a:cubicBezTo>
                  <a:pt x="3395980" y="579120"/>
                  <a:pt x="3539490" y="166370"/>
                  <a:pt x="3611880" y="7620"/>
                </a:cubicBezTo>
              </a:path>
            </a:pathLst>
          </a:cu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lin ang="10800000" scaled="1"/>
            <a:tileRect/>
          </a:gra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45" name="Forme libre 44"/>
          <p:cNvSpPr/>
          <p:nvPr/>
        </p:nvSpPr>
        <p:spPr>
          <a:xfrm>
            <a:off x="4158348" y="1716318"/>
            <a:ext cx="3215640" cy="3352800"/>
          </a:xfrm>
          <a:custGeom>
            <a:avLst/>
            <a:gdLst>
              <a:gd name="connsiteX0" fmla="*/ 0 w 3215640"/>
              <a:gd name="connsiteY0" fmla="*/ 3352800 h 3352800"/>
              <a:gd name="connsiteX1" fmla="*/ 411480 w 3215640"/>
              <a:gd name="connsiteY1" fmla="*/ 3223260 h 3352800"/>
              <a:gd name="connsiteX2" fmla="*/ 975360 w 3215640"/>
              <a:gd name="connsiteY2" fmla="*/ 2933700 h 3352800"/>
              <a:gd name="connsiteX3" fmla="*/ 1455420 w 3215640"/>
              <a:gd name="connsiteY3" fmla="*/ 2590800 h 3352800"/>
              <a:gd name="connsiteX4" fmla="*/ 1965960 w 3215640"/>
              <a:gd name="connsiteY4" fmla="*/ 2095500 h 3352800"/>
              <a:gd name="connsiteX5" fmla="*/ 2506980 w 3215640"/>
              <a:gd name="connsiteY5" fmla="*/ 1386840 h 3352800"/>
              <a:gd name="connsiteX6" fmla="*/ 3086100 w 3215640"/>
              <a:gd name="connsiteY6" fmla="*/ 350520 h 3352800"/>
              <a:gd name="connsiteX7" fmla="*/ 3215640 w 3215640"/>
              <a:gd name="connsiteY7" fmla="*/ 0 h 335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5640" h="3352800">
                <a:moveTo>
                  <a:pt x="0" y="3352800"/>
                </a:moveTo>
                <a:cubicBezTo>
                  <a:pt x="124460" y="3322955"/>
                  <a:pt x="248920" y="3293110"/>
                  <a:pt x="411480" y="3223260"/>
                </a:cubicBezTo>
                <a:cubicBezTo>
                  <a:pt x="574040" y="3153410"/>
                  <a:pt x="801370" y="3039110"/>
                  <a:pt x="975360" y="2933700"/>
                </a:cubicBezTo>
                <a:cubicBezTo>
                  <a:pt x="1149350" y="2828290"/>
                  <a:pt x="1290320" y="2730500"/>
                  <a:pt x="1455420" y="2590800"/>
                </a:cubicBezTo>
                <a:cubicBezTo>
                  <a:pt x="1620520" y="2451100"/>
                  <a:pt x="1790700" y="2296160"/>
                  <a:pt x="1965960" y="2095500"/>
                </a:cubicBezTo>
                <a:cubicBezTo>
                  <a:pt x="2141220" y="1894840"/>
                  <a:pt x="2320290" y="1677670"/>
                  <a:pt x="2506980" y="1386840"/>
                </a:cubicBezTo>
                <a:cubicBezTo>
                  <a:pt x="2693670" y="1096010"/>
                  <a:pt x="2967990" y="581660"/>
                  <a:pt x="3086100" y="350520"/>
                </a:cubicBezTo>
                <a:cubicBezTo>
                  <a:pt x="3204210" y="119380"/>
                  <a:pt x="3209925" y="59690"/>
                  <a:pt x="3215640" y="0"/>
                </a:cubicBezTo>
              </a:path>
            </a:pathLst>
          </a:custGeom>
          <a:ln w="57150">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cxnSp>
        <p:nvCxnSpPr>
          <p:cNvPr id="53" name="Connecteur droit 52"/>
          <p:cNvCxnSpPr>
            <a:stCxn id="44" idx="0"/>
          </p:cNvCxnSpPr>
          <p:nvPr/>
        </p:nvCxnSpPr>
        <p:spPr>
          <a:xfrm flipH="1" flipV="1">
            <a:off x="3810682" y="1740120"/>
            <a:ext cx="332426" cy="3336618"/>
          </a:xfrm>
          <a:prstGeom prst="line">
            <a:avLst/>
          </a:prstGeom>
          <a:ln w="571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5253725" y="2187800"/>
            <a:ext cx="1238031" cy="369332"/>
          </a:xfrm>
          <a:prstGeom prst="rect">
            <a:avLst/>
          </a:prstGeom>
          <a:solidFill>
            <a:schemeClr val="bg1"/>
          </a:solidFill>
        </p:spPr>
        <p:txBody>
          <a:bodyPr wrap="none">
            <a:spAutoFit/>
          </a:bodyPr>
          <a:lstStyle/>
          <a:p>
            <a:r>
              <a:rPr lang="fr-FR" b="1" dirty="0" smtClean="0">
                <a:solidFill>
                  <a:srgbClr val="002060"/>
                </a:solidFill>
              </a:rPr>
              <a:t>Eau liquide</a:t>
            </a:r>
            <a:endParaRPr lang="fr-FR" dirty="0"/>
          </a:p>
        </p:txBody>
      </p:sp>
      <p:sp>
        <p:nvSpPr>
          <p:cNvPr id="56" name="Rectangle 55"/>
          <p:cNvSpPr/>
          <p:nvPr/>
        </p:nvSpPr>
        <p:spPr>
          <a:xfrm>
            <a:off x="6741564" y="4107367"/>
            <a:ext cx="866006" cy="369332"/>
          </a:xfrm>
          <a:prstGeom prst="rect">
            <a:avLst/>
          </a:prstGeom>
          <a:solidFill>
            <a:schemeClr val="bg1"/>
          </a:solidFill>
        </p:spPr>
        <p:txBody>
          <a:bodyPr wrap="none">
            <a:spAutoFit/>
          </a:bodyPr>
          <a:lstStyle/>
          <a:p>
            <a:r>
              <a:rPr lang="fr-FR" b="1" dirty="0" smtClean="0">
                <a:solidFill>
                  <a:srgbClr val="002060"/>
                </a:solidFill>
              </a:rPr>
              <a:t>Vapeur</a:t>
            </a:r>
            <a:endParaRPr lang="fr-FR" dirty="0"/>
          </a:p>
        </p:txBody>
      </p:sp>
      <p:sp>
        <p:nvSpPr>
          <p:cNvPr id="57" name="Rectangle 56"/>
          <p:cNvSpPr/>
          <p:nvPr/>
        </p:nvSpPr>
        <p:spPr>
          <a:xfrm>
            <a:off x="3096302" y="3383194"/>
            <a:ext cx="713657" cy="369332"/>
          </a:xfrm>
          <a:prstGeom prst="rect">
            <a:avLst/>
          </a:prstGeom>
          <a:solidFill>
            <a:schemeClr val="bg1"/>
          </a:solidFill>
        </p:spPr>
        <p:txBody>
          <a:bodyPr wrap="none">
            <a:spAutoFit/>
          </a:bodyPr>
          <a:lstStyle/>
          <a:p>
            <a:r>
              <a:rPr lang="fr-FR" b="1" dirty="0" smtClean="0">
                <a:solidFill>
                  <a:srgbClr val="002060"/>
                </a:solidFill>
              </a:rPr>
              <a:t>Glace</a:t>
            </a:r>
            <a:endParaRPr lang="fr-FR" dirty="0"/>
          </a:p>
        </p:txBody>
      </p:sp>
      <p:grpSp>
        <p:nvGrpSpPr>
          <p:cNvPr id="149" name="Groupe 148"/>
          <p:cNvGrpSpPr/>
          <p:nvPr/>
        </p:nvGrpSpPr>
        <p:grpSpPr>
          <a:xfrm>
            <a:off x="4077410" y="4923639"/>
            <a:ext cx="3385227" cy="369332"/>
            <a:chOff x="4338662" y="5112321"/>
            <a:chExt cx="3385227" cy="369332"/>
          </a:xfrm>
        </p:grpSpPr>
        <p:sp>
          <p:nvSpPr>
            <p:cNvPr id="58" name="Ellipse 57"/>
            <p:cNvSpPr/>
            <p:nvPr/>
          </p:nvSpPr>
          <p:spPr>
            <a:xfrm>
              <a:off x="4338662" y="5229211"/>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2" name="Rectangle 61"/>
            <p:cNvSpPr/>
            <p:nvPr/>
          </p:nvSpPr>
          <p:spPr>
            <a:xfrm>
              <a:off x="4624386" y="5112321"/>
              <a:ext cx="3099503" cy="369332"/>
            </a:xfrm>
            <a:prstGeom prst="rect">
              <a:avLst/>
            </a:prstGeom>
            <a:noFill/>
          </p:spPr>
          <p:txBody>
            <a:bodyPr wrap="none">
              <a:spAutoFit/>
            </a:bodyPr>
            <a:lstStyle/>
            <a:p>
              <a:r>
                <a:rPr lang="fr-FR" b="1" dirty="0" smtClean="0">
                  <a:solidFill>
                    <a:srgbClr val="FF0000"/>
                  </a:solidFill>
                </a:rPr>
                <a:t>Point triple (6,15mbar -0,01°C)</a:t>
              </a:r>
              <a:endParaRPr lang="fr-FR" dirty="0">
                <a:solidFill>
                  <a:srgbClr val="FF0000"/>
                </a:solidFill>
              </a:endParaRPr>
            </a:p>
          </p:txBody>
        </p:sp>
      </p:grpSp>
      <p:grpSp>
        <p:nvGrpSpPr>
          <p:cNvPr id="147" name="Groupe 146"/>
          <p:cNvGrpSpPr/>
          <p:nvPr/>
        </p:nvGrpSpPr>
        <p:grpSpPr>
          <a:xfrm>
            <a:off x="3705917" y="4316632"/>
            <a:ext cx="433406" cy="369332"/>
            <a:chOff x="3967169" y="4505314"/>
            <a:chExt cx="433406" cy="369332"/>
          </a:xfrm>
        </p:grpSpPr>
        <p:sp>
          <p:nvSpPr>
            <p:cNvPr id="60" name="Ellipse 59"/>
            <p:cNvSpPr/>
            <p:nvPr/>
          </p:nvSpPr>
          <p:spPr>
            <a:xfrm>
              <a:off x="4329137" y="4781536"/>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3" name="Rectangle 112"/>
            <p:cNvSpPr/>
            <p:nvPr/>
          </p:nvSpPr>
          <p:spPr>
            <a:xfrm>
              <a:off x="3967169" y="4505314"/>
              <a:ext cx="423856" cy="369332"/>
            </a:xfrm>
            <a:prstGeom prst="rect">
              <a:avLst/>
            </a:prstGeom>
            <a:noFill/>
          </p:spPr>
          <p:txBody>
            <a:bodyPr wrap="square">
              <a:spAutoFit/>
            </a:bodyPr>
            <a:lstStyle/>
            <a:p>
              <a:r>
                <a:rPr lang="fr-FR" b="1" dirty="0" smtClean="0">
                  <a:solidFill>
                    <a:srgbClr val="FF0000"/>
                  </a:solidFill>
                </a:rPr>
                <a:t>Pf</a:t>
              </a:r>
              <a:endParaRPr lang="fr-FR" b="1" dirty="0">
                <a:solidFill>
                  <a:srgbClr val="FF0000"/>
                </a:solidFill>
              </a:endParaRPr>
            </a:p>
          </p:txBody>
        </p:sp>
      </p:grpSp>
      <p:grpSp>
        <p:nvGrpSpPr>
          <p:cNvPr id="148" name="Groupe 147"/>
          <p:cNvGrpSpPr/>
          <p:nvPr/>
        </p:nvGrpSpPr>
        <p:grpSpPr>
          <a:xfrm>
            <a:off x="5087060" y="4545232"/>
            <a:ext cx="604813" cy="369332"/>
            <a:chOff x="5348312" y="4733914"/>
            <a:chExt cx="604813" cy="369332"/>
          </a:xfrm>
        </p:grpSpPr>
        <p:sp>
          <p:nvSpPr>
            <p:cNvPr id="59" name="Ellipse 58"/>
            <p:cNvSpPr/>
            <p:nvPr/>
          </p:nvSpPr>
          <p:spPr>
            <a:xfrm>
              <a:off x="5348312" y="4791061"/>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4" name="Rectangle 113"/>
            <p:cNvSpPr/>
            <p:nvPr/>
          </p:nvSpPr>
          <p:spPr>
            <a:xfrm>
              <a:off x="5395919" y="4733914"/>
              <a:ext cx="557206" cy="369332"/>
            </a:xfrm>
            <a:prstGeom prst="rect">
              <a:avLst/>
            </a:prstGeom>
            <a:noFill/>
          </p:spPr>
          <p:txBody>
            <a:bodyPr wrap="square">
              <a:spAutoFit/>
            </a:bodyPr>
            <a:lstStyle/>
            <a:p>
              <a:r>
                <a:rPr lang="fr-FR" b="1" dirty="0" smtClean="0">
                  <a:solidFill>
                    <a:srgbClr val="FF0000"/>
                  </a:solidFill>
                </a:rPr>
                <a:t>Peb</a:t>
              </a:r>
              <a:endParaRPr lang="fr-FR" b="1" dirty="0">
                <a:solidFill>
                  <a:srgbClr val="FF0000"/>
                </a:solidFill>
              </a:endParaRPr>
            </a:p>
          </p:txBody>
        </p:sp>
      </p:grpSp>
      <p:grpSp>
        <p:nvGrpSpPr>
          <p:cNvPr id="117" name="Groupe 116"/>
          <p:cNvGrpSpPr/>
          <p:nvPr/>
        </p:nvGrpSpPr>
        <p:grpSpPr>
          <a:xfrm rot="1696150">
            <a:off x="5632994" y="3224058"/>
            <a:ext cx="1416676" cy="503864"/>
            <a:chOff x="5177307" y="1596980"/>
            <a:chExt cx="1416676" cy="503864"/>
          </a:xfrm>
        </p:grpSpPr>
        <p:sp>
          <p:nvSpPr>
            <p:cNvPr id="118" name="ZoneTexte 117"/>
            <p:cNvSpPr txBox="1"/>
            <p:nvPr/>
          </p:nvSpPr>
          <p:spPr>
            <a:xfrm>
              <a:off x="5215944" y="1596980"/>
              <a:ext cx="1362361" cy="369332"/>
            </a:xfrm>
            <a:prstGeom prst="rect">
              <a:avLst/>
            </a:prstGeom>
            <a:solidFill>
              <a:schemeClr val="bg1"/>
            </a:solidFill>
          </p:spPr>
          <p:txBody>
            <a:bodyPr wrap="none" rtlCol="0">
              <a:spAutoFit/>
            </a:bodyPr>
            <a:lstStyle/>
            <a:p>
              <a:r>
                <a:rPr lang="fr-FR" dirty="0" smtClean="0"/>
                <a:t>Vaporisation</a:t>
              </a:r>
              <a:endParaRPr lang="fr-FR" dirty="0"/>
            </a:p>
          </p:txBody>
        </p:sp>
        <p:cxnSp>
          <p:nvCxnSpPr>
            <p:cNvPr id="119" name="Connecteur droit avec flèche 118"/>
            <p:cNvCxnSpPr/>
            <p:nvPr/>
          </p:nvCxnSpPr>
          <p:spPr>
            <a:xfrm>
              <a:off x="5177307" y="2099256"/>
              <a:ext cx="1416676" cy="1588"/>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0" name="Groupe 119"/>
          <p:cNvGrpSpPr/>
          <p:nvPr/>
        </p:nvGrpSpPr>
        <p:grpSpPr>
          <a:xfrm>
            <a:off x="3286891" y="2024176"/>
            <a:ext cx="1432737" cy="503864"/>
            <a:chOff x="5177307" y="1596980"/>
            <a:chExt cx="1432737" cy="503864"/>
          </a:xfrm>
        </p:grpSpPr>
        <p:sp>
          <p:nvSpPr>
            <p:cNvPr id="121" name="ZoneTexte 120"/>
            <p:cNvSpPr txBox="1"/>
            <p:nvPr/>
          </p:nvSpPr>
          <p:spPr>
            <a:xfrm>
              <a:off x="5215944" y="1596980"/>
              <a:ext cx="1394100" cy="369332"/>
            </a:xfrm>
            <a:prstGeom prst="rect">
              <a:avLst/>
            </a:prstGeom>
            <a:solidFill>
              <a:schemeClr val="bg1"/>
            </a:solidFill>
          </p:spPr>
          <p:txBody>
            <a:bodyPr wrap="none" rtlCol="0">
              <a:spAutoFit/>
            </a:bodyPr>
            <a:lstStyle/>
            <a:p>
              <a:r>
                <a:rPr lang="fr-FR" dirty="0" smtClean="0"/>
                <a:t>Solidification</a:t>
              </a:r>
              <a:endParaRPr lang="fr-FR" dirty="0"/>
            </a:p>
          </p:txBody>
        </p:sp>
        <p:cxnSp>
          <p:nvCxnSpPr>
            <p:cNvPr id="122" name="Connecteur droit avec flèche 121"/>
            <p:cNvCxnSpPr/>
            <p:nvPr/>
          </p:nvCxnSpPr>
          <p:spPr>
            <a:xfrm>
              <a:off x="5177307" y="2099256"/>
              <a:ext cx="1416676" cy="1588"/>
            </a:xfrm>
            <a:prstGeom prst="straightConnector1">
              <a:avLst/>
            </a:prstGeom>
            <a:ln w="57150">
              <a:solidFill>
                <a:srgbClr val="FFC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3" name="Groupe 122"/>
          <p:cNvGrpSpPr/>
          <p:nvPr/>
        </p:nvGrpSpPr>
        <p:grpSpPr>
          <a:xfrm rot="1933782">
            <a:off x="3211765" y="5065735"/>
            <a:ext cx="1416676" cy="503864"/>
            <a:chOff x="5177307" y="1596980"/>
            <a:chExt cx="1416676" cy="503864"/>
          </a:xfrm>
        </p:grpSpPr>
        <p:sp>
          <p:nvSpPr>
            <p:cNvPr id="124" name="ZoneTexte 123"/>
            <p:cNvSpPr txBox="1"/>
            <p:nvPr/>
          </p:nvSpPr>
          <p:spPr>
            <a:xfrm>
              <a:off x="5215944" y="1596980"/>
              <a:ext cx="1306255" cy="369332"/>
            </a:xfrm>
            <a:prstGeom prst="rect">
              <a:avLst/>
            </a:prstGeom>
            <a:solidFill>
              <a:schemeClr val="bg1"/>
            </a:solidFill>
          </p:spPr>
          <p:txBody>
            <a:bodyPr wrap="none" rtlCol="0">
              <a:spAutoFit/>
            </a:bodyPr>
            <a:lstStyle/>
            <a:p>
              <a:r>
                <a:rPr lang="fr-FR" dirty="0" smtClean="0"/>
                <a:t>Sublimation</a:t>
              </a:r>
              <a:endParaRPr lang="fr-FR" dirty="0"/>
            </a:p>
          </p:txBody>
        </p:sp>
        <p:cxnSp>
          <p:nvCxnSpPr>
            <p:cNvPr id="125" name="Connecteur droit avec flèche 124"/>
            <p:cNvCxnSpPr/>
            <p:nvPr/>
          </p:nvCxnSpPr>
          <p:spPr>
            <a:xfrm>
              <a:off x="5177307" y="2099256"/>
              <a:ext cx="1416676" cy="1588"/>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6" name="Groupe 125"/>
          <p:cNvGrpSpPr/>
          <p:nvPr/>
        </p:nvGrpSpPr>
        <p:grpSpPr>
          <a:xfrm rot="1797705">
            <a:off x="5205844" y="4084795"/>
            <a:ext cx="1521222" cy="503864"/>
            <a:chOff x="5177307" y="1596980"/>
            <a:chExt cx="1521222" cy="503864"/>
          </a:xfrm>
        </p:grpSpPr>
        <p:sp>
          <p:nvSpPr>
            <p:cNvPr id="127" name="ZoneTexte 126"/>
            <p:cNvSpPr txBox="1"/>
            <p:nvPr/>
          </p:nvSpPr>
          <p:spPr>
            <a:xfrm>
              <a:off x="5215944" y="1596980"/>
              <a:ext cx="1482585" cy="369332"/>
            </a:xfrm>
            <a:prstGeom prst="rect">
              <a:avLst/>
            </a:prstGeom>
            <a:solidFill>
              <a:schemeClr val="bg1"/>
            </a:solidFill>
          </p:spPr>
          <p:txBody>
            <a:bodyPr wrap="none" rtlCol="0">
              <a:spAutoFit/>
            </a:bodyPr>
            <a:lstStyle/>
            <a:p>
              <a:r>
                <a:rPr lang="fr-FR" dirty="0" smtClean="0"/>
                <a:t>Condensation</a:t>
              </a:r>
              <a:endParaRPr lang="fr-FR" dirty="0"/>
            </a:p>
          </p:txBody>
        </p:sp>
        <p:cxnSp>
          <p:nvCxnSpPr>
            <p:cNvPr id="128" name="Connecteur droit avec flèche 127"/>
            <p:cNvCxnSpPr/>
            <p:nvPr/>
          </p:nvCxnSpPr>
          <p:spPr>
            <a:xfrm>
              <a:off x="5177307" y="2099256"/>
              <a:ext cx="1416676" cy="1588"/>
            </a:xfrm>
            <a:prstGeom prst="straightConnector1">
              <a:avLst/>
            </a:prstGeom>
            <a:ln w="57150">
              <a:solidFill>
                <a:srgbClr val="FFC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9" name="Groupe 128"/>
          <p:cNvGrpSpPr/>
          <p:nvPr/>
        </p:nvGrpSpPr>
        <p:grpSpPr>
          <a:xfrm>
            <a:off x="3456462" y="2721781"/>
            <a:ext cx="1416676" cy="503864"/>
            <a:chOff x="5177307" y="1596980"/>
            <a:chExt cx="1416676" cy="503864"/>
          </a:xfrm>
        </p:grpSpPr>
        <p:sp>
          <p:nvSpPr>
            <p:cNvPr id="130" name="ZoneTexte 129"/>
            <p:cNvSpPr txBox="1"/>
            <p:nvPr/>
          </p:nvSpPr>
          <p:spPr>
            <a:xfrm>
              <a:off x="5215944" y="1596980"/>
              <a:ext cx="798617" cy="369332"/>
            </a:xfrm>
            <a:prstGeom prst="rect">
              <a:avLst/>
            </a:prstGeom>
            <a:solidFill>
              <a:schemeClr val="bg1"/>
            </a:solidFill>
          </p:spPr>
          <p:txBody>
            <a:bodyPr wrap="none" rtlCol="0">
              <a:spAutoFit/>
            </a:bodyPr>
            <a:lstStyle/>
            <a:p>
              <a:r>
                <a:rPr lang="fr-FR" dirty="0" smtClean="0"/>
                <a:t>Fusion</a:t>
              </a:r>
              <a:endParaRPr lang="fr-FR" dirty="0"/>
            </a:p>
          </p:txBody>
        </p:sp>
        <p:cxnSp>
          <p:nvCxnSpPr>
            <p:cNvPr id="131" name="Connecteur droit avec flèche 130"/>
            <p:cNvCxnSpPr/>
            <p:nvPr/>
          </p:nvCxnSpPr>
          <p:spPr>
            <a:xfrm>
              <a:off x="5177307" y="2099256"/>
              <a:ext cx="1416676" cy="1588"/>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52" name="Groupe 15"/>
          <p:cNvGrpSpPr/>
          <p:nvPr/>
        </p:nvGrpSpPr>
        <p:grpSpPr>
          <a:xfrm>
            <a:off x="391882" y="1771139"/>
            <a:ext cx="1959428" cy="1200329"/>
            <a:chOff x="205199" y="1816310"/>
            <a:chExt cx="2113073" cy="1200329"/>
          </a:xfrm>
        </p:grpSpPr>
        <p:sp>
          <p:nvSpPr>
            <p:cNvPr id="153" name="Triangle isocèle 15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54" name="ZoneTexte 153"/>
            <p:cNvSpPr txBox="1"/>
            <p:nvPr/>
          </p:nvSpPr>
          <p:spPr>
            <a:xfrm>
              <a:off x="468859" y="1816310"/>
              <a:ext cx="1849413" cy="1200329"/>
            </a:xfrm>
            <a:prstGeom prst="rect">
              <a:avLst/>
            </a:prstGeom>
            <a:noFill/>
          </p:spPr>
          <p:txBody>
            <a:bodyPr wrap="square" rtlCol="0">
              <a:spAutoFit/>
            </a:bodyPr>
            <a:lstStyle/>
            <a:p>
              <a:r>
                <a:rPr lang="fr-FR" sz="2400" b="1" dirty="0" smtClean="0">
                  <a:solidFill>
                    <a:schemeClr val="tx2">
                      <a:lumMod val="75000"/>
                    </a:schemeClr>
                  </a:solidFill>
                </a:rPr>
                <a:t>Diagramme de phase  de l'eau</a:t>
              </a:r>
              <a:endParaRPr lang="fr-FR" sz="2400" dirty="0">
                <a:solidFill>
                  <a:schemeClr val="tx2">
                    <a:lumMod val="75000"/>
                  </a:schemeClr>
                </a:solidFill>
              </a:endParaRPr>
            </a:p>
          </p:txBody>
        </p:sp>
      </p:grpSp>
      <p:grpSp>
        <p:nvGrpSpPr>
          <p:cNvPr id="100" name="Groupe 99"/>
          <p:cNvGrpSpPr/>
          <p:nvPr/>
        </p:nvGrpSpPr>
        <p:grpSpPr>
          <a:xfrm>
            <a:off x="76200" y="4072890"/>
            <a:ext cx="7372350" cy="646331"/>
            <a:chOff x="76200" y="4072890"/>
            <a:chExt cx="7372350" cy="646331"/>
          </a:xfrm>
        </p:grpSpPr>
        <p:sp>
          <p:nvSpPr>
            <p:cNvPr id="82" name="ZoneTexte 81"/>
            <p:cNvSpPr txBox="1"/>
            <p:nvPr/>
          </p:nvSpPr>
          <p:spPr>
            <a:xfrm>
              <a:off x="76200" y="4072890"/>
              <a:ext cx="1813560" cy="646331"/>
            </a:xfrm>
            <a:prstGeom prst="rect">
              <a:avLst/>
            </a:prstGeom>
            <a:noFill/>
          </p:spPr>
          <p:txBody>
            <a:bodyPr wrap="square" rtlCol="0">
              <a:spAutoFit/>
            </a:bodyPr>
            <a:lstStyle/>
            <a:p>
              <a:r>
                <a:rPr lang="fr-FR" dirty="0" smtClean="0">
                  <a:solidFill>
                    <a:schemeClr val="tx2">
                      <a:lumMod val="75000"/>
                    </a:schemeClr>
                  </a:solidFill>
                </a:rPr>
                <a:t>Pression atmosphérique</a:t>
              </a:r>
              <a:endParaRPr lang="fr-FR" dirty="0">
                <a:solidFill>
                  <a:schemeClr val="tx2">
                    <a:lumMod val="75000"/>
                  </a:schemeClr>
                </a:solidFill>
              </a:endParaRPr>
            </a:p>
          </p:txBody>
        </p:sp>
        <p:cxnSp>
          <p:nvCxnSpPr>
            <p:cNvPr id="96" name="Connecteur droit 95"/>
            <p:cNvCxnSpPr/>
            <p:nvPr/>
          </p:nvCxnSpPr>
          <p:spPr>
            <a:xfrm flipV="1">
              <a:off x="133350" y="4640263"/>
              <a:ext cx="7315200" cy="7937"/>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52"/>
                                        </p:tgtEl>
                                        <p:attrNameLst>
                                          <p:attrName>style.visibility</p:attrName>
                                        </p:attrNameLst>
                                      </p:cBhvr>
                                      <p:to>
                                        <p:strVal val="visible"/>
                                      </p:to>
                                    </p:set>
                                    <p:animEffect transition="in" filter="wipe(left)">
                                      <p:cBhvr>
                                        <p:cTn id="11" dur="2000"/>
                                        <p:tgtEl>
                                          <p:spTgt spid="152"/>
                                        </p:tgtEl>
                                      </p:cBhvr>
                                    </p:animEffect>
                                  </p:childTnLst>
                                </p:cTn>
                              </p:par>
                            </p:childTnLst>
                          </p:cTn>
                        </p:par>
                        <p:par>
                          <p:cTn id="12" fill="hold">
                            <p:stCondLst>
                              <p:cond delay="3000"/>
                            </p:stCondLst>
                            <p:childTnLst>
                              <p:par>
                                <p:cTn id="13" presetID="22" presetClass="entr" presetSubtype="4"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wipe(down)">
                                      <p:cBhvr>
                                        <p:cTn id="15" dur="1000"/>
                                        <p:tgtEl>
                                          <p:spTgt spid="76"/>
                                        </p:tgtEl>
                                      </p:cBhvr>
                                    </p:animEffect>
                                  </p:childTnLst>
                                </p:cTn>
                              </p:par>
                            </p:childTnLst>
                          </p:cTn>
                        </p:par>
                        <p:par>
                          <p:cTn id="16" fill="hold">
                            <p:stCondLst>
                              <p:cond delay="4000"/>
                            </p:stCondLst>
                            <p:childTnLst>
                              <p:par>
                                <p:cTn id="17" presetID="22" presetClass="entr" presetSubtype="4"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1000"/>
                                        <p:tgtEl>
                                          <p:spTgt spid="44"/>
                                        </p:tgtEl>
                                      </p:cBhvr>
                                    </p:animEffect>
                                  </p:childTnLst>
                                </p:cTn>
                              </p:par>
                            </p:childTnLst>
                          </p:cTn>
                        </p:par>
                        <p:par>
                          <p:cTn id="20" fill="hold">
                            <p:stCondLst>
                              <p:cond delay="5000"/>
                            </p:stCondLst>
                            <p:childTnLst>
                              <p:par>
                                <p:cTn id="21" presetID="22" presetClass="entr" presetSubtype="4"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down)">
                                      <p:cBhvr>
                                        <p:cTn id="23" dur="1000"/>
                                        <p:tgtEl>
                                          <p:spTgt spid="53"/>
                                        </p:tgtEl>
                                      </p:cBhvr>
                                    </p:animEffect>
                                  </p:childTnLst>
                                </p:cTn>
                              </p:par>
                            </p:childTnLst>
                          </p:cTn>
                        </p:par>
                        <p:par>
                          <p:cTn id="24" fill="hold">
                            <p:stCondLst>
                              <p:cond delay="6000"/>
                            </p:stCondLst>
                            <p:childTnLst>
                              <p:par>
                                <p:cTn id="25" presetID="2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10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wipe(left)">
                                      <p:cBhvr>
                                        <p:cTn id="32" dur="500"/>
                                        <p:tgtEl>
                                          <p:spTgt spid="10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1000"/>
                                        <p:tgtEl>
                                          <p:spTgt spid="57"/>
                                        </p:tgtEl>
                                      </p:cBhvr>
                                    </p:animEffect>
                                  </p:childTnLst>
                                </p:cTn>
                              </p:par>
                            </p:childTnLst>
                          </p:cTn>
                        </p:par>
                        <p:par>
                          <p:cTn id="38" fill="hold">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1000"/>
                                        <p:tgtEl>
                                          <p:spTgt spid="5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1000"/>
                                        <p:tgtEl>
                                          <p:spTgt spid="5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nodeType="clickEffect">
                                  <p:stCondLst>
                                    <p:cond delay="0"/>
                                  </p:stCondLst>
                                  <p:childTnLst>
                                    <p:set>
                                      <p:cBhvr>
                                        <p:cTn id="51" dur="1" fill="hold">
                                          <p:stCondLst>
                                            <p:cond delay="0"/>
                                          </p:stCondLst>
                                        </p:cTn>
                                        <p:tgtEl>
                                          <p:spTgt spid="120"/>
                                        </p:tgtEl>
                                        <p:attrNameLst>
                                          <p:attrName>style.visibility</p:attrName>
                                        </p:attrNameLst>
                                      </p:cBhvr>
                                      <p:to>
                                        <p:strVal val="visible"/>
                                      </p:to>
                                    </p:set>
                                    <p:animEffect transition="in" filter="wipe(right)">
                                      <p:cBhvr>
                                        <p:cTn id="52" dur="500"/>
                                        <p:tgtEl>
                                          <p:spTgt spid="1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29"/>
                                        </p:tgtEl>
                                        <p:attrNameLst>
                                          <p:attrName>style.visibility</p:attrName>
                                        </p:attrNameLst>
                                      </p:cBhvr>
                                      <p:to>
                                        <p:strVal val="visible"/>
                                      </p:to>
                                    </p:set>
                                    <p:animEffect transition="in" filter="wipe(left)">
                                      <p:cBhvr>
                                        <p:cTn id="57" dur="500"/>
                                        <p:tgtEl>
                                          <p:spTgt spid="12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23"/>
                                        </p:tgtEl>
                                        <p:attrNameLst>
                                          <p:attrName>style.visibility</p:attrName>
                                        </p:attrNameLst>
                                      </p:cBhvr>
                                      <p:to>
                                        <p:strVal val="visible"/>
                                      </p:to>
                                    </p:set>
                                    <p:animEffect transition="in" filter="wipe(left)">
                                      <p:cBhvr>
                                        <p:cTn id="62" dur="500"/>
                                        <p:tgtEl>
                                          <p:spTgt spid="12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nodeType="clickEffect">
                                  <p:stCondLst>
                                    <p:cond delay="0"/>
                                  </p:stCondLst>
                                  <p:childTnLst>
                                    <p:set>
                                      <p:cBhvr>
                                        <p:cTn id="66" dur="1" fill="hold">
                                          <p:stCondLst>
                                            <p:cond delay="0"/>
                                          </p:stCondLst>
                                        </p:cTn>
                                        <p:tgtEl>
                                          <p:spTgt spid="126"/>
                                        </p:tgtEl>
                                        <p:attrNameLst>
                                          <p:attrName>style.visibility</p:attrName>
                                        </p:attrNameLst>
                                      </p:cBhvr>
                                      <p:to>
                                        <p:strVal val="visible"/>
                                      </p:to>
                                    </p:set>
                                    <p:animEffect transition="in" filter="wipe(right)">
                                      <p:cBhvr>
                                        <p:cTn id="67" dur="500"/>
                                        <p:tgtEl>
                                          <p:spTgt spid="12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117"/>
                                        </p:tgtEl>
                                        <p:attrNameLst>
                                          <p:attrName>style.visibility</p:attrName>
                                        </p:attrNameLst>
                                      </p:cBhvr>
                                      <p:to>
                                        <p:strVal val="visible"/>
                                      </p:to>
                                    </p:set>
                                    <p:animEffect transition="in" filter="wipe(left)">
                                      <p:cBhvr>
                                        <p:cTn id="72" dur="500"/>
                                        <p:tgtEl>
                                          <p:spTgt spid="11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147"/>
                                        </p:tgtEl>
                                        <p:attrNameLst>
                                          <p:attrName>style.visibility</p:attrName>
                                        </p:attrNameLst>
                                      </p:cBhvr>
                                      <p:to>
                                        <p:strVal val="visible"/>
                                      </p:to>
                                    </p:set>
                                    <p:animEffect transition="in" filter="wipe(left)">
                                      <p:cBhvr>
                                        <p:cTn id="77" dur="500"/>
                                        <p:tgtEl>
                                          <p:spTgt spid="147"/>
                                        </p:tgtEl>
                                      </p:cBhvr>
                                    </p:animEffect>
                                  </p:childTnLst>
                                </p:cTn>
                              </p:par>
                              <p:par>
                                <p:cTn id="78" presetID="22" presetClass="entr" presetSubtype="8" fill="hold" nodeType="withEffect">
                                  <p:stCondLst>
                                    <p:cond delay="0"/>
                                  </p:stCondLst>
                                  <p:childTnLst>
                                    <p:set>
                                      <p:cBhvr>
                                        <p:cTn id="79" dur="1" fill="hold">
                                          <p:stCondLst>
                                            <p:cond delay="0"/>
                                          </p:stCondLst>
                                        </p:cTn>
                                        <p:tgtEl>
                                          <p:spTgt spid="148"/>
                                        </p:tgtEl>
                                        <p:attrNameLst>
                                          <p:attrName>style.visibility</p:attrName>
                                        </p:attrNameLst>
                                      </p:cBhvr>
                                      <p:to>
                                        <p:strVal val="visible"/>
                                      </p:to>
                                    </p:set>
                                    <p:animEffect transition="in" filter="wipe(left)">
                                      <p:cBhvr>
                                        <p:cTn id="80" dur="500"/>
                                        <p:tgtEl>
                                          <p:spTgt spid="148"/>
                                        </p:tgtEl>
                                      </p:cBhvr>
                                    </p:animEffect>
                                  </p:childTnLst>
                                </p:cTn>
                              </p:par>
                              <p:par>
                                <p:cTn id="81" presetID="22" presetClass="entr" presetSubtype="8" fill="hold" nodeType="withEffect">
                                  <p:stCondLst>
                                    <p:cond delay="0"/>
                                  </p:stCondLst>
                                  <p:childTnLst>
                                    <p:set>
                                      <p:cBhvr>
                                        <p:cTn id="82" dur="1" fill="hold">
                                          <p:stCondLst>
                                            <p:cond delay="0"/>
                                          </p:stCondLst>
                                        </p:cTn>
                                        <p:tgtEl>
                                          <p:spTgt spid="149"/>
                                        </p:tgtEl>
                                        <p:attrNameLst>
                                          <p:attrName>style.visibility</p:attrName>
                                        </p:attrNameLst>
                                      </p:cBhvr>
                                      <p:to>
                                        <p:strVal val="visible"/>
                                      </p:to>
                                    </p:set>
                                    <p:animEffect transition="in" filter="wipe(left)">
                                      <p:cBhvr>
                                        <p:cTn id="83"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animBg="1"/>
      <p:bldP spid="51" grpId="0" animBg="1"/>
      <p:bldP spid="45" grpId="0" animBg="1"/>
      <p:bldP spid="55" grpId="0" animBg="1"/>
      <p:bldP spid="56" grpId="0" animBg="1"/>
      <p:bldP spid="5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cxnSp>
        <p:nvCxnSpPr>
          <p:cNvPr id="33" name="Connecteur droit avec flèche 32"/>
          <p:cNvCxnSpPr/>
          <p:nvPr/>
        </p:nvCxnSpPr>
        <p:spPr>
          <a:xfrm>
            <a:off x="4638249" y="5633037"/>
            <a:ext cx="3432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rot="5400000" flipH="1" flipV="1">
            <a:off x="2789571" y="3797611"/>
            <a:ext cx="36708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ZoneTexte 1"/>
          <p:cNvSpPr txBox="1"/>
          <p:nvPr/>
        </p:nvSpPr>
        <p:spPr>
          <a:xfrm>
            <a:off x="3829884" y="1647443"/>
            <a:ext cx="1510711"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Température (°C)</a:t>
            </a:r>
            <a:endParaRPr lang="fr-FR" sz="1400" b="1" dirty="0"/>
          </a:p>
        </p:txBody>
      </p:sp>
      <p:sp>
        <p:nvSpPr>
          <p:cNvPr id="37" name="ZoneTexte 1"/>
          <p:cNvSpPr txBox="1"/>
          <p:nvPr/>
        </p:nvSpPr>
        <p:spPr>
          <a:xfrm>
            <a:off x="7633228" y="5768868"/>
            <a:ext cx="1510772"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Temps (min)</a:t>
            </a:r>
            <a:endParaRPr lang="fr-FR" sz="1400" b="1" dirty="0"/>
          </a:p>
        </p:txBody>
      </p:sp>
      <p:sp>
        <p:nvSpPr>
          <p:cNvPr id="38" name="ZoneTexte 1"/>
          <p:cNvSpPr txBox="1"/>
          <p:nvPr/>
        </p:nvSpPr>
        <p:spPr>
          <a:xfrm>
            <a:off x="6864634" y="1648562"/>
            <a:ext cx="1510710" cy="27830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Pression ( X 10</a:t>
            </a:r>
            <a:r>
              <a:rPr lang="fr-FR" sz="1400" b="1" baseline="30000" dirty="0" smtClean="0"/>
              <a:t>5</a:t>
            </a:r>
            <a:r>
              <a:rPr lang="fr-FR" sz="1400" b="1" dirty="0" smtClean="0"/>
              <a:t> Pa)</a:t>
            </a:r>
            <a:endParaRPr lang="fr-FR" sz="1400" b="1" dirty="0"/>
          </a:p>
        </p:txBody>
      </p:sp>
      <p:cxnSp>
        <p:nvCxnSpPr>
          <p:cNvPr id="39" name="Connecteur droit avec flèche 38"/>
          <p:cNvCxnSpPr/>
          <p:nvPr/>
        </p:nvCxnSpPr>
        <p:spPr>
          <a:xfrm rot="5400000" flipH="1" flipV="1">
            <a:off x="5963467" y="3777733"/>
            <a:ext cx="36708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4624997" y="2971559"/>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4624997" y="3503855"/>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a:off x="4624997" y="4036151"/>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4624997" y="5100743"/>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4624997" y="2439263"/>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a:off x="4624997" y="4568447"/>
            <a:ext cx="316727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4145670" y="4943924"/>
            <a:ext cx="418704" cy="369332"/>
          </a:xfrm>
          <a:prstGeom prst="rect">
            <a:avLst/>
          </a:prstGeom>
          <a:noFill/>
        </p:spPr>
        <p:txBody>
          <a:bodyPr wrap="none" rtlCol="0">
            <a:spAutoFit/>
          </a:bodyPr>
          <a:lstStyle/>
          <a:p>
            <a:r>
              <a:rPr lang="fr-FR" dirty="0" smtClean="0"/>
              <a:t>20</a:t>
            </a:r>
            <a:endParaRPr lang="fr-FR" dirty="0"/>
          </a:p>
        </p:txBody>
      </p:sp>
      <p:sp>
        <p:nvSpPr>
          <p:cNvPr id="48" name="ZoneTexte 47"/>
          <p:cNvSpPr txBox="1"/>
          <p:nvPr/>
        </p:nvSpPr>
        <p:spPr>
          <a:xfrm>
            <a:off x="4028650" y="2260359"/>
            <a:ext cx="535724" cy="369332"/>
          </a:xfrm>
          <a:prstGeom prst="rect">
            <a:avLst/>
          </a:prstGeom>
          <a:noFill/>
        </p:spPr>
        <p:txBody>
          <a:bodyPr wrap="none" rtlCol="0">
            <a:spAutoFit/>
          </a:bodyPr>
          <a:lstStyle/>
          <a:p>
            <a:r>
              <a:rPr lang="fr-FR" dirty="0" smtClean="0"/>
              <a:t>120</a:t>
            </a:r>
            <a:endParaRPr lang="fr-FR" dirty="0"/>
          </a:p>
        </p:txBody>
      </p:sp>
      <p:sp>
        <p:nvSpPr>
          <p:cNvPr id="49" name="ZoneTexte 48"/>
          <p:cNvSpPr txBox="1"/>
          <p:nvPr/>
        </p:nvSpPr>
        <p:spPr>
          <a:xfrm>
            <a:off x="4028650" y="2797072"/>
            <a:ext cx="535724" cy="369332"/>
          </a:xfrm>
          <a:prstGeom prst="rect">
            <a:avLst/>
          </a:prstGeom>
          <a:noFill/>
        </p:spPr>
        <p:txBody>
          <a:bodyPr wrap="none" rtlCol="0">
            <a:spAutoFit/>
          </a:bodyPr>
          <a:lstStyle/>
          <a:p>
            <a:r>
              <a:rPr lang="fr-FR" dirty="0" smtClean="0"/>
              <a:t>100</a:t>
            </a:r>
            <a:endParaRPr lang="fr-FR" dirty="0"/>
          </a:p>
        </p:txBody>
      </p:sp>
      <p:sp>
        <p:nvSpPr>
          <p:cNvPr id="50" name="ZoneTexte 49"/>
          <p:cNvSpPr txBox="1"/>
          <p:nvPr/>
        </p:nvSpPr>
        <p:spPr>
          <a:xfrm>
            <a:off x="4145670" y="3333785"/>
            <a:ext cx="418704" cy="369332"/>
          </a:xfrm>
          <a:prstGeom prst="rect">
            <a:avLst/>
          </a:prstGeom>
          <a:noFill/>
        </p:spPr>
        <p:txBody>
          <a:bodyPr wrap="none" rtlCol="0">
            <a:spAutoFit/>
          </a:bodyPr>
          <a:lstStyle/>
          <a:p>
            <a:r>
              <a:rPr lang="fr-FR" dirty="0" smtClean="0"/>
              <a:t>80</a:t>
            </a:r>
            <a:endParaRPr lang="fr-FR" dirty="0"/>
          </a:p>
        </p:txBody>
      </p:sp>
      <p:sp>
        <p:nvSpPr>
          <p:cNvPr id="51" name="ZoneTexte 50"/>
          <p:cNvSpPr txBox="1"/>
          <p:nvPr/>
        </p:nvSpPr>
        <p:spPr>
          <a:xfrm>
            <a:off x="4145670" y="3870498"/>
            <a:ext cx="418704" cy="369332"/>
          </a:xfrm>
          <a:prstGeom prst="rect">
            <a:avLst/>
          </a:prstGeom>
          <a:noFill/>
        </p:spPr>
        <p:txBody>
          <a:bodyPr wrap="none" rtlCol="0">
            <a:spAutoFit/>
          </a:bodyPr>
          <a:lstStyle/>
          <a:p>
            <a:r>
              <a:rPr lang="fr-FR" dirty="0" smtClean="0"/>
              <a:t>60</a:t>
            </a:r>
            <a:endParaRPr lang="fr-FR" dirty="0"/>
          </a:p>
        </p:txBody>
      </p:sp>
      <p:sp>
        <p:nvSpPr>
          <p:cNvPr id="52" name="ZoneTexte 51"/>
          <p:cNvSpPr txBox="1"/>
          <p:nvPr/>
        </p:nvSpPr>
        <p:spPr>
          <a:xfrm>
            <a:off x="4145670" y="4407211"/>
            <a:ext cx="418704" cy="369332"/>
          </a:xfrm>
          <a:prstGeom prst="rect">
            <a:avLst/>
          </a:prstGeom>
          <a:noFill/>
        </p:spPr>
        <p:txBody>
          <a:bodyPr wrap="none" rtlCol="0">
            <a:spAutoFit/>
          </a:bodyPr>
          <a:lstStyle/>
          <a:p>
            <a:r>
              <a:rPr lang="fr-FR" dirty="0" smtClean="0"/>
              <a:t>40</a:t>
            </a:r>
            <a:endParaRPr lang="fr-FR" dirty="0"/>
          </a:p>
        </p:txBody>
      </p:sp>
      <p:sp>
        <p:nvSpPr>
          <p:cNvPr id="55" name="ZoneTexte 54"/>
          <p:cNvSpPr txBox="1"/>
          <p:nvPr/>
        </p:nvSpPr>
        <p:spPr>
          <a:xfrm>
            <a:off x="8008677" y="3339080"/>
            <a:ext cx="476412" cy="369332"/>
          </a:xfrm>
          <a:prstGeom prst="rect">
            <a:avLst/>
          </a:prstGeom>
          <a:noFill/>
        </p:spPr>
        <p:txBody>
          <a:bodyPr wrap="none" rtlCol="0">
            <a:spAutoFit/>
          </a:bodyPr>
          <a:lstStyle/>
          <a:p>
            <a:r>
              <a:rPr lang="fr-FR" dirty="0" smtClean="0"/>
              <a:t>1,5</a:t>
            </a:r>
            <a:endParaRPr lang="fr-FR" dirty="0"/>
          </a:p>
        </p:txBody>
      </p:sp>
      <p:sp>
        <p:nvSpPr>
          <p:cNvPr id="58" name="ZoneTexte 57"/>
          <p:cNvSpPr txBox="1"/>
          <p:nvPr/>
        </p:nvSpPr>
        <p:spPr>
          <a:xfrm>
            <a:off x="8183403" y="4937291"/>
            <a:ext cx="301686" cy="369332"/>
          </a:xfrm>
          <a:prstGeom prst="rect">
            <a:avLst/>
          </a:prstGeom>
          <a:noFill/>
        </p:spPr>
        <p:txBody>
          <a:bodyPr wrap="none" rtlCol="0">
            <a:spAutoFit/>
          </a:bodyPr>
          <a:lstStyle/>
          <a:p>
            <a:r>
              <a:rPr lang="fr-FR" dirty="0" smtClean="0"/>
              <a:t>1</a:t>
            </a:r>
            <a:endParaRPr lang="fr-FR" dirty="0"/>
          </a:p>
        </p:txBody>
      </p:sp>
      <p:sp>
        <p:nvSpPr>
          <p:cNvPr id="60" name="ZoneTexte 59"/>
          <p:cNvSpPr txBox="1"/>
          <p:nvPr/>
        </p:nvSpPr>
        <p:spPr>
          <a:xfrm>
            <a:off x="4471672" y="5672795"/>
            <a:ext cx="301686" cy="369332"/>
          </a:xfrm>
          <a:prstGeom prst="rect">
            <a:avLst/>
          </a:prstGeom>
          <a:noFill/>
        </p:spPr>
        <p:txBody>
          <a:bodyPr wrap="none" rtlCol="0">
            <a:spAutoFit/>
          </a:bodyPr>
          <a:lstStyle/>
          <a:p>
            <a:r>
              <a:rPr lang="fr-FR" dirty="0" smtClean="0"/>
              <a:t>0</a:t>
            </a:r>
            <a:endParaRPr lang="fr-FR" dirty="0"/>
          </a:p>
        </p:txBody>
      </p:sp>
      <p:sp>
        <p:nvSpPr>
          <p:cNvPr id="61" name="ZoneTexte 60"/>
          <p:cNvSpPr txBox="1"/>
          <p:nvPr/>
        </p:nvSpPr>
        <p:spPr>
          <a:xfrm>
            <a:off x="5171387" y="5672795"/>
            <a:ext cx="418704" cy="369332"/>
          </a:xfrm>
          <a:prstGeom prst="rect">
            <a:avLst/>
          </a:prstGeom>
          <a:noFill/>
        </p:spPr>
        <p:txBody>
          <a:bodyPr wrap="none" rtlCol="0">
            <a:spAutoFit/>
          </a:bodyPr>
          <a:lstStyle/>
          <a:p>
            <a:r>
              <a:rPr lang="fr-FR" dirty="0" smtClean="0"/>
              <a:t>10</a:t>
            </a:r>
            <a:endParaRPr lang="fr-FR" dirty="0"/>
          </a:p>
        </p:txBody>
      </p:sp>
      <p:sp>
        <p:nvSpPr>
          <p:cNvPr id="62" name="ZoneTexte 61"/>
          <p:cNvSpPr txBox="1"/>
          <p:nvPr/>
        </p:nvSpPr>
        <p:spPr>
          <a:xfrm>
            <a:off x="5941338" y="5672795"/>
            <a:ext cx="418704" cy="369332"/>
          </a:xfrm>
          <a:prstGeom prst="rect">
            <a:avLst/>
          </a:prstGeom>
          <a:noFill/>
        </p:spPr>
        <p:txBody>
          <a:bodyPr wrap="none" rtlCol="0">
            <a:spAutoFit/>
          </a:bodyPr>
          <a:lstStyle/>
          <a:p>
            <a:r>
              <a:rPr lang="fr-FR" dirty="0" smtClean="0"/>
              <a:t>20</a:t>
            </a:r>
            <a:endParaRPr lang="fr-FR" dirty="0"/>
          </a:p>
        </p:txBody>
      </p:sp>
      <p:sp>
        <p:nvSpPr>
          <p:cNvPr id="63" name="ZoneTexte 62"/>
          <p:cNvSpPr txBox="1"/>
          <p:nvPr/>
        </p:nvSpPr>
        <p:spPr>
          <a:xfrm>
            <a:off x="6704664" y="5672795"/>
            <a:ext cx="418704" cy="369332"/>
          </a:xfrm>
          <a:prstGeom prst="rect">
            <a:avLst/>
          </a:prstGeom>
          <a:noFill/>
        </p:spPr>
        <p:txBody>
          <a:bodyPr wrap="none" rtlCol="0">
            <a:spAutoFit/>
          </a:bodyPr>
          <a:lstStyle/>
          <a:p>
            <a:r>
              <a:rPr lang="fr-FR" dirty="0" smtClean="0"/>
              <a:t>30</a:t>
            </a:r>
            <a:endParaRPr lang="fr-FR" dirty="0"/>
          </a:p>
        </p:txBody>
      </p:sp>
      <p:cxnSp>
        <p:nvCxnSpPr>
          <p:cNvPr id="69" name="Connecteur droit 68"/>
          <p:cNvCxnSpPr/>
          <p:nvPr/>
        </p:nvCxnSpPr>
        <p:spPr>
          <a:xfrm rot="5400000">
            <a:off x="5323718" y="5633534"/>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rot="5400000">
            <a:off x="6085718" y="5633534"/>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rot="5400000">
            <a:off x="6847718" y="5633534"/>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rot="5400000">
            <a:off x="4561718" y="5633534"/>
            <a:ext cx="1219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80" name="ZoneTexte 1"/>
          <p:cNvSpPr txBox="1"/>
          <p:nvPr/>
        </p:nvSpPr>
        <p:spPr>
          <a:xfrm>
            <a:off x="5572547" y="4794833"/>
            <a:ext cx="1510710" cy="27830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Pression</a:t>
            </a:r>
            <a:endParaRPr lang="fr-FR" sz="1400" b="1" dirty="0"/>
          </a:p>
        </p:txBody>
      </p:sp>
      <p:sp>
        <p:nvSpPr>
          <p:cNvPr id="81" name="ZoneTexte 1"/>
          <p:cNvSpPr txBox="1"/>
          <p:nvPr/>
        </p:nvSpPr>
        <p:spPr>
          <a:xfrm>
            <a:off x="5691814" y="2634730"/>
            <a:ext cx="1510711"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Température</a:t>
            </a:r>
            <a:endParaRPr lang="fr-FR" sz="1400" b="1" dirty="0"/>
          </a:p>
        </p:txBody>
      </p:sp>
      <p:grpSp>
        <p:nvGrpSpPr>
          <p:cNvPr id="86" name="Groupe 85"/>
          <p:cNvGrpSpPr/>
          <p:nvPr/>
        </p:nvGrpSpPr>
        <p:grpSpPr>
          <a:xfrm>
            <a:off x="4656916" y="2969352"/>
            <a:ext cx="3158961" cy="2150584"/>
            <a:chOff x="1184858" y="2292628"/>
            <a:chExt cx="3158961" cy="2150584"/>
          </a:xfrm>
        </p:grpSpPr>
        <p:cxnSp>
          <p:nvCxnSpPr>
            <p:cNvPr id="74" name="Connecteur droit 73"/>
            <p:cNvCxnSpPr/>
            <p:nvPr/>
          </p:nvCxnSpPr>
          <p:spPr>
            <a:xfrm rot="5400000" flipH="1" flipV="1">
              <a:off x="471294" y="3006192"/>
              <a:ext cx="2150584" cy="7234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1192696" y="4439478"/>
              <a:ext cx="3114261" cy="1588"/>
            </a:xfrm>
            <a:prstGeom prst="line">
              <a:avLst/>
            </a:prstGeom>
            <a:ln w="571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a:off x="1918952" y="2305318"/>
              <a:ext cx="2424867" cy="183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96259" name="Picture 3"/>
          <p:cNvPicPr>
            <a:picLocks noChangeAspect="1" noChangeArrowheads="1"/>
          </p:cNvPicPr>
          <p:nvPr/>
        </p:nvPicPr>
        <p:blipFill>
          <a:blip r:embed="rId5"/>
          <a:srcRect/>
          <a:stretch>
            <a:fillRect/>
          </a:stretch>
        </p:blipFill>
        <p:spPr bwMode="auto">
          <a:xfrm>
            <a:off x="644327" y="3359114"/>
            <a:ext cx="2904706" cy="2575506"/>
          </a:xfrm>
          <a:prstGeom prst="rect">
            <a:avLst/>
          </a:prstGeom>
          <a:noFill/>
          <a:ln w="9525">
            <a:noFill/>
            <a:miter lim="800000"/>
            <a:headEnd/>
            <a:tailEnd/>
          </a:ln>
          <a:effectLst/>
        </p:spPr>
      </p:pic>
      <p:sp>
        <p:nvSpPr>
          <p:cNvPr id="56" name="Rectangle 55"/>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6.3. </a:t>
            </a:r>
            <a:r>
              <a:rPr lang="fr-FR" sz="2400" b="1" dirty="0" smtClean="0">
                <a:solidFill>
                  <a:srgbClr val="002060"/>
                </a:solidFill>
              </a:rPr>
              <a:t>Relation entre la température et la pression</a:t>
            </a:r>
            <a:endParaRPr lang="fr-FR" sz="2400" b="1" dirty="0">
              <a:solidFill>
                <a:srgbClr val="002060"/>
              </a:solidFill>
            </a:endParaRPr>
          </a:p>
        </p:txBody>
      </p:sp>
      <p:sp>
        <p:nvSpPr>
          <p:cNvPr id="59" name="Ellipse 58"/>
          <p:cNvSpPr/>
          <p:nvPr/>
        </p:nvSpPr>
        <p:spPr>
          <a:xfrm>
            <a:off x="1669142" y="4064000"/>
            <a:ext cx="566057" cy="56605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67" name="Groupe 66"/>
          <p:cNvGrpSpPr/>
          <p:nvPr/>
        </p:nvGrpSpPr>
        <p:grpSpPr>
          <a:xfrm>
            <a:off x="703227" y="1729233"/>
            <a:ext cx="3389797" cy="1569660"/>
            <a:chOff x="205199" y="1816310"/>
            <a:chExt cx="3655602" cy="1569660"/>
          </a:xfrm>
        </p:grpSpPr>
        <p:sp>
          <p:nvSpPr>
            <p:cNvPr id="64" name="Triangle isocèle 63"/>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ZoneTexte 64"/>
            <p:cNvSpPr txBox="1"/>
            <p:nvPr/>
          </p:nvSpPr>
          <p:spPr>
            <a:xfrm>
              <a:off x="468859" y="1816310"/>
              <a:ext cx="3391942" cy="1569660"/>
            </a:xfrm>
            <a:prstGeom prst="rect">
              <a:avLst/>
            </a:prstGeom>
            <a:noFill/>
          </p:spPr>
          <p:txBody>
            <a:bodyPr wrap="square" rtlCol="0">
              <a:spAutoFit/>
            </a:bodyPr>
            <a:lstStyle/>
            <a:p>
              <a:r>
                <a:rPr lang="fr-FR" sz="2400" dirty="0" smtClean="0">
                  <a:solidFill>
                    <a:schemeClr val="tx2">
                      <a:lumMod val="75000"/>
                    </a:schemeClr>
                  </a:solidFill>
                  <a:latin typeface="Cambria" pitchFamily="18" charset="0"/>
                </a:rPr>
                <a:t>1</a:t>
              </a:r>
              <a:r>
                <a:rPr lang="fr-FR" sz="2400" baseline="30000" dirty="0" smtClean="0">
                  <a:solidFill>
                    <a:schemeClr val="tx2">
                      <a:lumMod val="75000"/>
                    </a:schemeClr>
                  </a:solidFill>
                  <a:latin typeface="Cambria" pitchFamily="18" charset="0"/>
                </a:rPr>
                <a:t>ère</a:t>
              </a:r>
              <a:r>
                <a:rPr lang="fr-FR" sz="2400" dirty="0" smtClean="0">
                  <a:solidFill>
                    <a:schemeClr val="tx2">
                      <a:lumMod val="75000"/>
                    </a:schemeClr>
                  </a:solidFill>
                  <a:latin typeface="Cambria" pitchFamily="18" charset="0"/>
                </a:rPr>
                <a:t> expérience</a:t>
              </a:r>
            </a:p>
            <a:p>
              <a:pPr algn="ctr"/>
              <a:r>
                <a:rPr lang="fr-FR" sz="2400" dirty="0" smtClean="0">
                  <a:solidFill>
                    <a:srgbClr val="002060"/>
                  </a:solidFill>
                  <a:latin typeface="Cambria" pitchFamily="18" charset="0"/>
                </a:rPr>
                <a:t>Soupape de fonctionnement enlevée</a:t>
              </a:r>
              <a:endParaRPr lang="fr-FR" sz="2400" b="1" dirty="0">
                <a:solidFill>
                  <a:srgbClr val="002060"/>
                </a:solidFill>
                <a:latin typeface="Cambria" pitchFamily="18" charset="0"/>
              </a:endParaRPr>
            </a:p>
          </p:txBody>
        </p:sp>
      </p:grpSp>
      <p:sp>
        <p:nvSpPr>
          <p:cNvPr id="66" name="Multiplier 65"/>
          <p:cNvSpPr/>
          <p:nvPr/>
        </p:nvSpPr>
        <p:spPr>
          <a:xfrm>
            <a:off x="1582057" y="3991428"/>
            <a:ext cx="740229" cy="740229"/>
          </a:xfrm>
          <a:prstGeom prst="mathMultiply">
            <a:avLst>
              <a:gd name="adj1" fmla="val 391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6259"/>
                                        </p:tgtEl>
                                        <p:attrNameLst>
                                          <p:attrName>style.visibility</p:attrName>
                                        </p:attrNameLst>
                                      </p:cBhvr>
                                      <p:to>
                                        <p:strVal val="visible"/>
                                      </p:to>
                                    </p:set>
                                    <p:anim calcmode="lin" valueType="num">
                                      <p:cBhvr>
                                        <p:cTn id="7" dur="500" fill="hold"/>
                                        <p:tgtEl>
                                          <p:spTgt spid="96259"/>
                                        </p:tgtEl>
                                        <p:attrNameLst>
                                          <p:attrName>ppt_w</p:attrName>
                                        </p:attrNameLst>
                                      </p:cBhvr>
                                      <p:tavLst>
                                        <p:tav tm="0">
                                          <p:val>
                                            <p:fltVal val="0"/>
                                          </p:val>
                                        </p:tav>
                                        <p:tav tm="100000">
                                          <p:val>
                                            <p:strVal val="#ppt_w"/>
                                          </p:val>
                                        </p:tav>
                                      </p:tavLst>
                                    </p:anim>
                                    <p:anim calcmode="lin" valueType="num">
                                      <p:cBhvr>
                                        <p:cTn id="8" dur="500" fill="hold"/>
                                        <p:tgtEl>
                                          <p:spTgt spid="96259"/>
                                        </p:tgtEl>
                                        <p:attrNameLst>
                                          <p:attrName>ppt_h</p:attrName>
                                        </p:attrNameLst>
                                      </p:cBhvr>
                                      <p:tavLst>
                                        <p:tav tm="0">
                                          <p:val>
                                            <p:fltVal val="0"/>
                                          </p:val>
                                        </p:tav>
                                        <p:tav tm="100000">
                                          <p:val>
                                            <p:strVal val="#ppt_h"/>
                                          </p:val>
                                        </p:tav>
                                      </p:tavLst>
                                    </p:anim>
                                    <p:animEffect transition="in" filter="fade">
                                      <p:cBhvr>
                                        <p:cTn id="9" dur="500"/>
                                        <p:tgtEl>
                                          <p:spTgt spid="96259"/>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left)">
                                      <p:cBhvr>
                                        <p:cTn id="13" dur="1000"/>
                                        <p:tgtEl>
                                          <p:spTgt spid="67"/>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Effect transition="in" filter="fade">
                                      <p:cBhvr>
                                        <p:cTn id="25" dur="500"/>
                                        <p:tgtEl>
                                          <p:spTgt spid="6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6"/>
                                        </p:tgtEl>
                                        <p:attrNameLst>
                                          <p:attrName>style.visibility</p:attrName>
                                        </p:attrNameLst>
                                      </p:cBhvr>
                                      <p:to>
                                        <p:strVal val="visible"/>
                                      </p:to>
                                    </p:set>
                                    <p:animEffect transition="in" filter="wipe(left)">
                                      <p:cBhvr>
                                        <p:cTn id="30" dur="5000"/>
                                        <p:tgtEl>
                                          <p:spTgt spid="86"/>
                                        </p:tgtEl>
                                      </p:cBhvr>
                                    </p:animEffect>
                                  </p:childTnLst>
                                </p:cTn>
                              </p:par>
                            </p:childTnLst>
                          </p:cTn>
                        </p:par>
                        <p:par>
                          <p:cTn id="31" fill="hold">
                            <p:stCondLst>
                              <p:cond delay="5000"/>
                            </p:stCondLst>
                            <p:childTnLst>
                              <p:par>
                                <p:cTn id="32" presetID="22" presetClass="entr" presetSubtype="8"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childTnLst>
                          </p:cTn>
                        </p:par>
                        <p:par>
                          <p:cTn id="35" fill="hold">
                            <p:stCondLst>
                              <p:cond delay="5500"/>
                            </p:stCondLst>
                            <p:childTnLst>
                              <p:par>
                                <p:cTn id="36" presetID="22" presetClass="entr" presetSubtype="8" fill="hold" grpId="0"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wipe(left)">
                                      <p:cBhvr>
                                        <p:cTn id="3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59" grpId="0" animBg="1"/>
      <p:bldP spid="6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cxnSp>
        <p:nvCxnSpPr>
          <p:cNvPr id="19" name="Connecteur droit avec flèche 18"/>
          <p:cNvCxnSpPr/>
          <p:nvPr/>
        </p:nvCxnSpPr>
        <p:spPr>
          <a:xfrm>
            <a:off x="4638249" y="5781886"/>
            <a:ext cx="3432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rot="5400000" flipH="1" flipV="1">
            <a:off x="2789571" y="3946460"/>
            <a:ext cx="36708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ZoneTexte 1"/>
          <p:cNvSpPr txBox="1"/>
          <p:nvPr/>
        </p:nvSpPr>
        <p:spPr>
          <a:xfrm>
            <a:off x="3829884" y="1796292"/>
            <a:ext cx="1510711"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Température (°C)</a:t>
            </a:r>
            <a:endParaRPr lang="fr-FR" sz="1400" b="1" dirty="0"/>
          </a:p>
        </p:txBody>
      </p:sp>
      <p:sp>
        <p:nvSpPr>
          <p:cNvPr id="22" name="ZoneTexte 1"/>
          <p:cNvSpPr txBox="1"/>
          <p:nvPr/>
        </p:nvSpPr>
        <p:spPr>
          <a:xfrm>
            <a:off x="7633228" y="5917717"/>
            <a:ext cx="1510772"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Temps (min)</a:t>
            </a:r>
            <a:endParaRPr lang="fr-FR" sz="1400" b="1" dirty="0"/>
          </a:p>
        </p:txBody>
      </p:sp>
      <p:sp>
        <p:nvSpPr>
          <p:cNvPr id="23" name="ZoneTexte 1"/>
          <p:cNvSpPr txBox="1"/>
          <p:nvPr/>
        </p:nvSpPr>
        <p:spPr>
          <a:xfrm>
            <a:off x="6864634" y="1836048"/>
            <a:ext cx="1510710" cy="27830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Pression (X 10</a:t>
            </a:r>
            <a:r>
              <a:rPr lang="fr-FR" sz="1400" b="1" baseline="30000" dirty="0" smtClean="0"/>
              <a:t>5</a:t>
            </a:r>
            <a:r>
              <a:rPr lang="fr-FR" sz="1400" b="1" dirty="0" smtClean="0"/>
              <a:t> Pa)</a:t>
            </a:r>
            <a:endParaRPr lang="fr-FR" sz="1400" b="1" dirty="0"/>
          </a:p>
        </p:txBody>
      </p:sp>
      <p:cxnSp>
        <p:nvCxnSpPr>
          <p:cNvPr id="24" name="Connecteur droit avec flèche 23"/>
          <p:cNvCxnSpPr/>
          <p:nvPr/>
        </p:nvCxnSpPr>
        <p:spPr>
          <a:xfrm rot="5400000" flipH="1" flipV="1">
            <a:off x="5963467" y="3926582"/>
            <a:ext cx="36708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4624997" y="3120408"/>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4624997" y="3652704"/>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4624997" y="4185000"/>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4624997" y="5249592"/>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4624997" y="2588112"/>
            <a:ext cx="31672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4624997" y="4717296"/>
            <a:ext cx="316727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4145670" y="5092773"/>
            <a:ext cx="418704" cy="369332"/>
          </a:xfrm>
          <a:prstGeom prst="rect">
            <a:avLst/>
          </a:prstGeom>
          <a:noFill/>
        </p:spPr>
        <p:txBody>
          <a:bodyPr wrap="none" rtlCol="0">
            <a:spAutoFit/>
          </a:bodyPr>
          <a:lstStyle/>
          <a:p>
            <a:r>
              <a:rPr lang="fr-FR" dirty="0" smtClean="0"/>
              <a:t>20</a:t>
            </a:r>
            <a:endParaRPr lang="fr-FR" dirty="0"/>
          </a:p>
        </p:txBody>
      </p:sp>
      <p:sp>
        <p:nvSpPr>
          <p:cNvPr id="32" name="ZoneTexte 31"/>
          <p:cNvSpPr txBox="1"/>
          <p:nvPr/>
        </p:nvSpPr>
        <p:spPr>
          <a:xfrm>
            <a:off x="4028650" y="2409208"/>
            <a:ext cx="535724" cy="369332"/>
          </a:xfrm>
          <a:prstGeom prst="rect">
            <a:avLst/>
          </a:prstGeom>
          <a:noFill/>
        </p:spPr>
        <p:txBody>
          <a:bodyPr wrap="none" rtlCol="0">
            <a:spAutoFit/>
          </a:bodyPr>
          <a:lstStyle/>
          <a:p>
            <a:r>
              <a:rPr lang="fr-FR" dirty="0" smtClean="0"/>
              <a:t>120</a:t>
            </a:r>
            <a:endParaRPr lang="fr-FR" dirty="0"/>
          </a:p>
        </p:txBody>
      </p:sp>
      <p:sp>
        <p:nvSpPr>
          <p:cNvPr id="33" name="ZoneTexte 32"/>
          <p:cNvSpPr txBox="1"/>
          <p:nvPr/>
        </p:nvSpPr>
        <p:spPr>
          <a:xfrm>
            <a:off x="4028650" y="2945921"/>
            <a:ext cx="535724" cy="369332"/>
          </a:xfrm>
          <a:prstGeom prst="rect">
            <a:avLst/>
          </a:prstGeom>
          <a:noFill/>
        </p:spPr>
        <p:txBody>
          <a:bodyPr wrap="none" rtlCol="0">
            <a:spAutoFit/>
          </a:bodyPr>
          <a:lstStyle/>
          <a:p>
            <a:r>
              <a:rPr lang="fr-FR" dirty="0" smtClean="0"/>
              <a:t>100</a:t>
            </a:r>
            <a:endParaRPr lang="fr-FR" dirty="0"/>
          </a:p>
        </p:txBody>
      </p:sp>
      <p:sp>
        <p:nvSpPr>
          <p:cNvPr id="34" name="ZoneTexte 33"/>
          <p:cNvSpPr txBox="1"/>
          <p:nvPr/>
        </p:nvSpPr>
        <p:spPr>
          <a:xfrm>
            <a:off x="4145670" y="3482634"/>
            <a:ext cx="418704" cy="369332"/>
          </a:xfrm>
          <a:prstGeom prst="rect">
            <a:avLst/>
          </a:prstGeom>
          <a:noFill/>
        </p:spPr>
        <p:txBody>
          <a:bodyPr wrap="none" rtlCol="0">
            <a:spAutoFit/>
          </a:bodyPr>
          <a:lstStyle/>
          <a:p>
            <a:r>
              <a:rPr lang="fr-FR" dirty="0" smtClean="0"/>
              <a:t>80</a:t>
            </a:r>
            <a:endParaRPr lang="fr-FR" dirty="0"/>
          </a:p>
        </p:txBody>
      </p:sp>
      <p:sp>
        <p:nvSpPr>
          <p:cNvPr id="35" name="ZoneTexte 34"/>
          <p:cNvSpPr txBox="1"/>
          <p:nvPr/>
        </p:nvSpPr>
        <p:spPr>
          <a:xfrm>
            <a:off x="4145670" y="4019347"/>
            <a:ext cx="418704" cy="369332"/>
          </a:xfrm>
          <a:prstGeom prst="rect">
            <a:avLst/>
          </a:prstGeom>
          <a:noFill/>
        </p:spPr>
        <p:txBody>
          <a:bodyPr wrap="none" rtlCol="0">
            <a:spAutoFit/>
          </a:bodyPr>
          <a:lstStyle/>
          <a:p>
            <a:r>
              <a:rPr lang="fr-FR" dirty="0" smtClean="0"/>
              <a:t>60</a:t>
            </a:r>
            <a:endParaRPr lang="fr-FR" dirty="0"/>
          </a:p>
        </p:txBody>
      </p:sp>
      <p:sp>
        <p:nvSpPr>
          <p:cNvPr id="36" name="ZoneTexte 35"/>
          <p:cNvSpPr txBox="1"/>
          <p:nvPr/>
        </p:nvSpPr>
        <p:spPr>
          <a:xfrm>
            <a:off x="4145670" y="4556060"/>
            <a:ext cx="418704" cy="369332"/>
          </a:xfrm>
          <a:prstGeom prst="rect">
            <a:avLst/>
          </a:prstGeom>
          <a:noFill/>
        </p:spPr>
        <p:txBody>
          <a:bodyPr wrap="none" rtlCol="0">
            <a:spAutoFit/>
          </a:bodyPr>
          <a:lstStyle/>
          <a:p>
            <a:r>
              <a:rPr lang="fr-FR" dirty="0" smtClean="0"/>
              <a:t>40</a:t>
            </a:r>
            <a:endParaRPr lang="fr-FR" dirty="0"/>
          </a:p>
        </p:txBody>
      </p:sp>
      <p:sp>
        <p:nvSpPr>
          <p:cNvPr id="38" name="ZoneTexte 37"/>
          <p:cNvSpPr txBox="1"/>
          <p:nvPr/>
        </p:nvSpPr>
        <p:spPr>
          <a:xfrm>
            <a:off x="8008677" y="3487929"/>
            <a:ext cx="476412" cy="369332"/>
          </a:xfrm>
          <a:prstGeom prst="rect">
            <a:avLst/>
          </a:prstGeom>
          <a:noFill/>
        </p:spPr>
        <p:txBody>
          <a:bodyPr wrap="none" rtlCol="0">
            <a:spAutoFit/>
          </a:bodyPr>
          <a:lstStyle/>
          <a:p>
            <a:r>
              <a:rPr lang="fr-FR" dirty="0" smtClean="0"/>
              <a:t>1,5</a:t>
            </a:r>
            <a:endParaRPr lang="fr-FR" dirty="0"/>
          </a:p>
        </p:txBody>
      </p:sp>
      <p:sp>
        <p:nvSpPr>
          <p:cNvPr id="41" name="ZoneTexte 40"/>
          <p:cNvSpPr txBox="1"/>
          <p:nvPr/>
        </p:nvSpPr>
        <p:spPr>
          <a:xfrm>
            <a:off x="8183403" y="5086140"/>
            <a:ext cx="301686" cy="369332"/>
          </a:xfrm>
          <a:prstGeom prst="rect">
            <a:avLst/>
          </a:prstGeom>
          <a:noFill/>
        </p:spPr>
        <p:txBody>
          <a:bodyPr wrap="none" rtlCol="0">
            <a:spAutoFit/>
          </a:bodyPr>
          <a:lstStyle/>
          <a:p>
            <a:r>
              <a:rPr lang="fr-FR" dirty="0" smtClean="0"/>
              <a:t>1</a:t>
            </a:r>
            <a:endParaRPr lang="fr-FR" dirty="0"/>
          </a:p>
        </p:txBody>
      </p:sp>
      <p:sp>
        <p:nvSpPr>
          <p:cNvPr id="43" name="ZoneTexte 42"/>
          <p:cNvSpPr txBox="1"/>
          <p:nvPr/>
        </p:nvSpPr>
        <p:spPr>
          <a:xfrm>
            <a:off x="4471672" y="5821644"/>
            <a:ext cx="301686" cy="369332"/>
          </a:xfrm>
          <a:prstGeom prst="rect">
            <a:avLst/>
          </a:prstGeom>
          <a:noFill/>
        </p:spPr>
        <p:txBody>
          <a:bodyPr wrap="none" rtlCol="0">
            <a:spAutoFit/>
          </a:bodyPr>
          <a:lstStyle/>
          <a:p>
            <a:r>
              <a:rPr lang="fr-FR" dirty="0" smtClean="0"/>
              <a:t>0</a:t>
            </a:r>
            <a:endParaRPr lang="fr-FR" dirty="0"/>
          </a:p>
        </p:txBody>
      </p:sp>
      <p:sp>
        <p:nvSpPr>
          <p:cNvPr id="44" name="ZoneTexte 43"/>
          <p:cNvSpPr txBox="1"/>
          <p:nvPr/>
        </p:nvSpPr>
        <p:spPr>
          <a:xfrm>
            <a:off x="5171387" y="5821644"/>
            <a:ext cx="418704" cy="369332"/>
          </a:xfrm>
          <a:prstGeom prst="rect">
            <a:avLst/>
          </a:prstGeom>
          <a:noFill/>
        </p:spPr>
        <p:txBody>
          <a:bodyPr wrap="none" rtlCol="0">
            <a:spAutoFit/>
          </a:bodyPr>
          <a:lstStyle/>
          <a:p>
            <a:r>
              <a:rPr lang="fr-FR" dirty="0" smtClean="0"/>
              <a:t>10</a:t>
            </a:r>
            <a:endParaRPr lang="fr-FR" dirty="0"/>
          </a:p>
        </p:txBody>
      </p:sp>
      <p:sp>
        <p:nvSpPr>
          <p:cNvPr id="45" name="ZoneTexte 44"/>
          <p:cNvSpPr txBox="1"/>
          <p:nvPr/>
        </p:nvSpPr>
        <p:spPr>
          <a:xfrm>
            <a:off x="5941338" y="5821644"/>
            <a:ext cx="418704" cy="369332"/>
          </a:xfrm>
          <a:prstGeom prst="rect">
            <a:avLst/>
          </a:prstGeom>
          <a:noFill/>
        </p:spPr>
        <p:txBody>
          <a:bodyPr wrap="none" rtlCol="0">
            <a:spAutoFit/>
          </a:bodyPr>
          <a:lstStyle/>
          <a:p>
            <a:r>
              <a:rPr lang="fr-FR" dirty="0" smtClean="0"/>
              <a:t>20</a:t>
            </a:r>
            <a:endParaRPr lang="fr-FR" dirty="0"/>
          </a:p>
        </p:txBody>
      </p:sp>
      <p:sp>
        <p:nvSpPr>
          <p:cNvPr id="46" name="ZoneTexte 45"/>
          <p:cNvSpPr txBox="1"/>
          <p:nvPr/>
        </p:nvSpPr>
        <p:spPr>
          <a:xfrm>
            <a:off x="6704664" y="5821644"/>
            <a:ext cx="418704" cy="369332"/>
          </a:xfrm>
          <a:prstGeom prst="rect">
            <a:avLst/>
          </a:prstGeom>
          <a:noFill/>
        </p:spPr>
        <p:txBody>
          <a:bodyPr wrap="none" rtlCol="0">
            <a:spAutoFit/>
          </a:bodyPr>
          <a:lstStyle/>
          <a:p>
            <a:r>
              <a:rPr lang="fr-FR" dirty="0" smtClean="0"/>
              <a:t>30</a:t>
            </a:r>
            <a:endParaRPr lang="fr-FR" dirty="0"/>
          </a:p>
        </p:txBody>
      </p:sp>
      <p:cxnSp>
        <p:nvCxnSpPr>
          <p:cNvPr id="47" name="Connecteur droit 46"/>
          <p:cNvCxnSpPr/>
          <p:nvPr/>
        </p:nvCxnSpPr>
        <p:spPr>
          <a:xfrm rot="5400000">
            <a:off x="5323718" y="5782383"/>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rot="5400000">
            <a:off x="6085718" y="5782383"/>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rot="5400000">
            <a:off x="6847718" y="5782383"/>
            <a:ext cx="1219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rot="5400000">
            <a:off x="4561718" y="5782383"/>
            <a:ext cx="121920" cy="1588"/>
          </a:xfrm>
          <a:prstGeom prst="line">
            <a:avLst/>
          </a:prstGeom>
        </p:spPr>
        <p:style>
          <a:lnRef idx="1">
            <a:schemeClr val="accent1"/>
          </a:lnRef>
          <a:fillRef idx="0">
            <a:schemeClr val="accent1"/>
          </a:fillRef>
          <a:effectRef idx="0">
            <a:schemeClr val="accent1"/>
          </a:effectRef>
          <a:fontRef idx="minor">
            <a:schemeClr val="tx1"/>
          </a:fontRef>
        </p:style>
      </p:cxnSp>
      <p:sp>
        <p:nvSpPr>
          <p:cNvPr id="54" name="ZoneTexte 1"/>
          <p:cNvSpPr txBox="1"/>
          <p:nvPr/>
        </p:nvSpPr>
        <p:spPr>
          <a:xfrm>
            <a:off x="5940847" y="3345726"/>
            <a:ext cx="1510710" cy="27830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Pression</a:t>
            </a:r>
            <a:endParaRPr lang="fr-FR" sz="1400" b="1" dirty="0"/>
          </a:p>
        </p:txBody>
      </p:sp>
      <p:sp>
        <p:nvSpPr>
          <p:cNvPr id="55" name="ZoneTexte 1"/>
          <p:cNvSpPr txBox="1"/>
          <p:nvPr/>
        </p:nvSpPr>
        <p:spPr>
          <a:xfrm>
            <a:off x="5729914" y="2557187"/>
            <a:ext cx="1510711" cy="27830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fr-FR" sz="1400" b="1" dirty="0" smtClean="0"/>
              <a:t>Température</a:t>
            </a:r>
            <a:endParaRPr lang="fr-FR" sz="1400" b="1" dirty="0"/>
          </a:p>
        </p:txBody>
      </p:sp>
      <p:grpSp>
        <p:nvGrpSpPr>
          <p:cNvPr id="68" name="Groupe 67"/>
          <p:cNvGrpSpPr/>
          <p:nvPr/>
        </p:nvGrpSpPr>
        <p:grpSpPr>
          <a:xfrm>
            <a:off x="4638253" y="2845701"/>
            <a:ext cx="3140762" cy="2432605"/>
            <a:chOff x="3087760" y="2152650"/>
            <a:chExt cx="3140762" cy="2432605"/>
          </a:xfrm>
        </p:grpSpPr>
        <p:cxnSp>
          <p:nvCxnSpPr>
            <p:cNvPr id="51" name="Connecteur droit 50"/>
            <p:cNvCxnSpPr/>
            <p:nvPr/>
          </p:nvCxnSpPr>
          <p:spPr>
            <a:xfrm rot="5400000" flipH="1" flipV="1">
              <a:off x="2268332" y="2985330"/>
              <a:ext cx="2406098" cy="74073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3869635" y="2955221"/>
              <a:ext cx="2358887" cy="1623"/>
            </a:xfrm>
            <a:prstGeom prst="line">
              <a:avLst/>
            </a:prstGeom>
            <a:ln w="571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flipV="1">
              <a:off x="3829878" y="2157281"/>
              <a:ext cx="2392020" cy="282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rot="5400000" flipH="1" flipV="1">
              <a:off x="2667554" y="3366606"/>
              <a:ext cx="1638855" cy="798444"/>
            </a:xfrm>
            <a:prstGeom prst="line">
              <a:avLst/>
            </a:prstGeom>
            <a:ln w="57150"/>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6.3. </a:t>
            </a:r>
            <a:r>
              <a:rPr lang="fr-FR" sz="2400" b="1" dirty="0" smtClean="0">
                <a:solidFill>
                  <a:srgbClr val="002060"/>
                </a:solidFill>
              </a:rPr>
              <a:t>Relation entre la température et la pression</a:t>
            </a:r>
            <a:endParaRPr lang="fr-FR" sz="2400" b="1" dirty="0">
              <a:solidFill>
                <a:srgbClr val="002060"/>
              </a:solidFill>
            </a:endParaRPr>
          </a:p>
        </p:txBody>
      </p:sp>
      <p:pic>
        <p:nvPicPr>
          <p:cNvPr id="84" name="Picture 3"/>
          <p:cNvPicPr>
            <a:picLocks noChangeAspect="1" noChangeArrowheads="1"/>
          </p:cNvPicPr>
          <p:nvPr/>
        </p:nvPicPr>
        <p:blipFill>
          <a:blip r:embed="rId5"/>
          <a:srcRect/>
          <a:stretch>
            <a:fillRect/>
          </a:stretch>
        </p:blipFill>
        <p:spPr bwMode="auto">
          <a:xfrm>
            <a:off x="644327" y="3359114"/>
            <a:ext cx="2904706" cy="2575506"/>
          </a:xfrm>
          <a:prstGeom prst="rect">
            <a:avLst/>
          </a:prstGeom>
          <a:noFill/>
          <a:ln w="9525">
            <a:noFill/>
            <a:miter lim="800000"/>
            <a:headEnd/>
            <a:tailEnd/>
          </a:ln>
          <a:effectLst/>
        </p:spPr>
      </p:pic>
      <p:sp>
        <p:nvSpPr>
          <p:cNvPr id="85" name="Ellipse 84"/>
          <p:cNvSpPr/>
          <p:nvPr/>
        </p:nvSpPr>
        <p:spPr>
          <a:xfrm>
            <a:off x="1669142" y="4064000"/>
            <a:ext cx="566057" cy="56605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86" name="Groupe 85"/>
          <p:cNvGrpSpPr/>
          <p:nvPr/>
        </p:nvGrpSpPr>
        <p:grpSpPr>
          <a:xfrm>
            <a:off x="703227" y="1729233"/>
            <a:ext cx="3389797" cy="1569660"/>
            <a:chOff x="205199" y="1816310"/>
            <a:chExt cx="3655602" cy="1569660"/>
          </a:xfrm>
        </p:grpSpPr>
        <p:sp>
          <p:nvSpPr>
            <p:cNvPr id="87" name="Triangle isocèle 86"/>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8" name="ZoneTexte 87"/>
            <p:cNvSpPr txBox="1"/>
            <p:nvPr/>
          </p:nvSpPr>
          <p:spPr>
            <a:xfrm>
              <a:off x="468859" y="1816310"/>
              <a:ext cx="3391942" cy="1569660"/>
            </a:xfrm>
            <a:prstGeom prst="rect">
              <a:avLst/>
            </a:prstGeom>
            <a:noFill/>
          </p:spPr>
          <p:txBody>
            <a:bodyPr wrap="square" rtlCol="0">
              <a:spAutoFit/>
            </a:bodyPr>
            <a:lstStyle/>
            <a:p>
              <a:r>
                <a:rPr lang="fr-FR" sz="2400" dirty="0" smtClean="0">
                  <a:solidFill>
                    <a:schemeClr val="tx2">
                      <a:lumMod val="75000"/>
                    </a:schemeClr>
                  </a:solidFill>
                  <a:latin typeface="Cambria" pitchFamily="18" charset="0"/>
                </a:rPr>
                <a:t>2</a:t>
              </a:r>
              <a:r>
                <a:rPr lang="fr-FR" sz="2400" baseline="30000" dirty="0" smtClean="0">
                  <a:solidFill>
                    <a:schemeClr val="tx2">
                      <a:lumMod val="75000"/>
                    </a:schemeClr>
                  </a:solidFill>
                  <a:latin typeface="Cambria" pitchFamily="18" charset="0"/>
                </a:rPr>
                <a:t>ième</a:t>
              </a:r>
              <a:r>
                <a:rPr lang="fr-FR" sz="2400" dirty="0" smtClean="0">
                  <a:solidFill>
                    <a:schemeClr val="tx2">
                      <a:lumMod val="75000"/>
                    </a:schemeClr>
                  </a:solidFill>
                  <a:latin typeface="Cambria" pitchFamily="18" charset="0"/>
                </a:rPr>
                <a:t> expérience</a:t>
              </a:r>
            </a:p>
            <a:p>
              <a:pPr algn="ctr"/>
              <a:r>
                <a:rPr lang="fr-FR" sz="2400" dirty="0" smtClean="0">
                  <a:solidFill>
                    <a:srgbClr val="002060"/>
                  </a:solidFill>
                  <a:latin typeface="Cambria" pitchFamily="18" charset="0"/>
                </a:rPr>
                <a:t>Soupape de fonctionnement en place</a:t>
              </a:r>
              <a:endParaRPr lang="fr-FR" sz="2400" b="1" dirty="0">
                <a:solidFill>
                  <a:srgbClr val="002060"/>
                </a:solidFill>
                <a:latin typeface="Cambria" pitchFamily="18" charset="0"/>
              </a:endParaRPr>
            </a:p>
          </p:txBody>
        </p:sp>
      </p:grpSp>
      <p:sp>
        <p:nvSpPr>
          <p:cNvPr id="58"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wipe(left)">
                                      <p:cBhvr>
                                        <p:cTn id="13" dur="1000"/>
                                        <p:tgtEl>
                                          <p:spTgt spid="86"/>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500" fill="hold"/>
                                        <p:tgtEl>
                                          <p:spTgt spid="85"/>
                                        </p:tgtEl>
                                        <p:attrNameLst>
                                          <p:attrName>ppt_w</p:attrName>
                                        </p:attrNameLst>
                                      </p:cBhvr>
                                      <p:tavLst>
                                        <p:tav tm="0">
                                          <p:val>
                                            <p:fltVal val="0"/>
                                          </p:val>
                                        </p:tav>
                                        <p:tav tm="100000">
                                          <p:val>
                                            <p:strVal val="#ppt_w"/>
                                          </p:val>
                                        </p:tav>
                                      </p:tavLst>
                                    </p:anim>
                                    <p:anim calcmode="lin" valueType="num">
                                      <p:cBhvr>
                                        <p:cTn id="18" dur="500" fill="hold"/>
                                        <p:tgtEl>
                                          <p:spTgt spid="85"/>
                                        </p:tgtEl>
                                        <p:attrNameLst>
                                          <p:attrName>ppt_h</p:attrName>
                                        </p:attrNameLst>
                                      </p:cBhvr>
                                      <p:tavLst>
                                        <p:tav tm="0">
                                          <p:val>
                                            <p:fltVal val="0"/>
                                          </p:val>
                                        </p:tav>
                                        <p:tav tm="100000">
                                          <p:val>
                                            <p:strVal val="#ppt_h"/>
                                          </p:val>
                                        </p:tav>
                                      </p:tavLst>
                                    </p:anim>
                                    <p:animEffect transition="in" filter="fade">
                                      <p:cBhvr>
                                        <p:cTn id="19" dur="500"/>
                                        <p:tgtEl>
                                          <p:spTgt spid="8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0"/>
                                        <p:tgtEl>
                                          <p:spTgt spid="68"/>
                                        </p:tgtEl>
                                      </p:cBhvr>
                                    </p:animEffect>
                                  </p:childTnLst>
                                </p:cTn>
                              </p:par>
                            </p:childTnLst>
                          </p:cTn>
                        </p:par>
                        <p:par>
                          <p:cTn id="25" fill="hold">
                            <p:stCondLst>
                              <p:cond delay="5000"/>
                            </p:stCondLst>
                            <p:childTnLst>
                              <p:par>
                                <p:cTn id="26" presetID="22" presetClass="entr" presetSubtype="8"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wipe(left)">
                                      <p:cBhvr>
                                        <p:cTn id="28" dur="1000"/>
                                        <p:tgtEl>
                                          <p:spTgt spid="55"/>
                                        </p:tgtEl>
                                      </p:cBhvr>
                                    </p:animEffect>
                                  </p:childTnLst>
                                </p:cTn>
                              </p:par>
                            </p:childTnLst>
                          </p:cTn>
                        </p:par>
                        <p:par>
                          <p:cTn id="29" fill="hold">
                            <p:stCondLst>
                              <p:cond delay="6000"/>
                            </p:stCondLst>
                            <p:childTnLst>
                              <p:par>
                                <p:cTn id="30" presetID="22" presetClass="entr" presetSubtype="8"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wipe(left)">
                                      <p:cBhvr>
                                        <p:cTn id="32"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8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3"/>
          <a:srcRect/>
          <a:stretch>
            <a:fillRect/>
          </a:stretch>
        </p:blipFill>
        <p:spPr bwMode="auto">
          <a:xfrm>
            <a:off x="3086100" y="1866900"/>
            <a:ext cx="3048000" cy="3810000"/>
          </a:xfrm>
          <a:prstGeom prst="rect">
            <a:avLst/>
          </a:prstGeom>
          <a:noFill/>
          <a:ln w="9525">
            <a:noFill/>
            <a:miter lim="800000"/>
            <a:headEnd/>
            <a:tailEnd/>
          </a:ln>
          <a:effectLst/>
        </p:spPr>
      </p:pic>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5"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34" name="Rectangle 33"/>
          <p:cNvSpPr/>
          <p:nvPr/>
        </p:nvSpPr>
        <p:spPr>
          <a:xfrm>
            <a:off x="719353" y="857232"/>
            <a:ext cx="8206933" cy="830997"/>
          </a:xfrm>
          <a:prstGeom prst="rect">
            <a:avLst/>
          </a:prstGeom>
          <a:noFill/>
        </p:spPr>
        <p:txBody>
          <a:bodyPr wrap="square">
            <a:spAutoFit/>
          </a:bodyPr>
          <a:lstStyle/>
          <a:p>
            <a:r>
              <a:rPr lang="fr-FR" sz="2400" b="1" dirty="0" smtClean="0">
                <a:solidFill>
                  <a:schemeClr val="tx2">
                    <a:lumMod val="75000"/>
                  </a:schemeClr>
                </a:solidFill>
              </a:rPr>
              <a:t>6.4. L'évaporation absorbe de l’énergie, la condensation en libère</a:t>
            </a:r>
            <a:endParaRPr lang="fr-FR" sz="2400" b="1" dirty="0">
              <a:solidFill>
                <a:schemeClr val="tx2">
                  <a:lumMod val="75000"/>
                </a:schemeClr>
              </a:solidFill>
            </a:endParaRPr>
          </a:p>
        </p:txBody>
      </p:sp>
      <p:grpSp>
        <p:nvGrpSpPr>
          <p:cNvPr id="38" name="Groupe 37"/>
          <p:cNvGrpSpPr/>
          <p:nvPr/>
        </p:nvGrpSpPr>
        <p:grpSpPr>
          <a:xfrm>
            <a:off x="1223168" y="1583759"/>
            <a:ext cx="3389797" cy="461665"/>
            <a:chOff x="205199" y="1816310"/>
            <a:chExt cx="3655602" cy="461665"/>
          </a:xfrm>
        </p:grpSpPr>
        <p:sp>
          <p:nvSpPr>
            <p:cNvPr id="39" name="Triangle isocèle 3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3" name="ZoneTexte 42"/>
            <p:cNvSpPr txBox="1"/>
            <p:nvPr/>
          </p:nvSpPr>
          <p:spPr>
            <a:xfrm>
              <a:off x="468859" y="1816310"/>
              <a:ext cx="3391942" cy="461665"/>
            </a:xfrm>
            <a:prstGeom prst="rect">
              <a:avLst/>
            </a:prstGeom>
            <a:noFill/>
          </p:spPr>
          <p:txBody>
            <a:bodyPr wrap="square" rtlCol="0">
              <a:spAutoFit/>
            </a:bodyPr>
            <a:lstStyle/>
            <a:p>
              <a:r>
                <a:rPr lang="fr-FR" sz="2400" b="1" dirty="0" smtClean="0">
                  <a:solidFill>
                    <a:srgbClr val="002060"/>
                  </a:solidFill>
                  <a:latin typeface="Cambria" pitchFamily="18" charset="0"/>
                </a:rPr>
                <a:t>L’alambic</a:t>
              </a:r>
              <a:endParaRPr lang="fr-FR" sz="2400" b="1" dirty="0">
                <a:solidFill>
                  <a:srgbClr val="002060"/>
                </a:solidFill>
                <a:latin typeface="Cambria" pitchFamily="18" charset="0"/>
              </a:endParaRPr>
            </a:p>
          </p:txBody>
        </p:sp>
      </p:grpSp>
      <p:sp>
        <p:nvSpPr>
          <p:cNvPr id="33" name="Ellipse 32"/>
          <p:cNvSpPr/>
          <p:nvPr/>
        </p:nvSpPr>
        <p:spPr>
          <a:xfrm>
            <a:off x="2803997" y="5045150"/>
            <a:ext cx="1837870" cy="571088"/>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Corde 44"/>
          <p:cNvSpPr/>
          <p:nvPr/>
        </p:nvSpPr>
        <p:spPr>
          <a:xfrm rot="17457193">
            <a:off x="3110098" y="3979024"/>
            <a:ext cx="1184569" cy="1233297"/>
          </a:xfrm>
          <a:prstGeom prst="cho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Pensées 34"/>
          <p:cNvSpPr/>
          <p:nvPr/>
        </p:nvSpPr>
        <p:spPr>
          <a:xfrm>
            <a:off x="3639920" y="4845844"/>
            <a:ext cx="173544" cy="190068"/>
          </a:xfrm>
          <a:prstGeom prst="cloud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6" name="Groupe 35"/>
          <p:cNvGrpSpPr/>
          <p:nvPr/>
        </p:nvGrpSpPr>
        <p:grpSpPr>
          <a:xfrm>
            <a:off x="585463" y="4479360"/>
            <a:ext cx="3389797" cy="461665"/>
            <a:chOff x="205199" y="1816310"/>
            <a:chExt cx="3655602" cy="461665"/>
          </a:xfrm>
        </p:grpSpPr>
        <p:sp>
          <p:nvSpPr>
            <p:cNvPr id="40" name="Triangle isocèle 39"/>
            <p:cNvSpPr/>
            <p:nvPr/>
          </p:nvSpPr>
          <p:spPr>
            <a:xfrm rot="5400000">
              <a:off x="152277" y="1956603"/>
              <a:ext cx="331522" cy="2256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On chauffe</a:t>
              </a:r>
              <a:endParaRPr lang="fr-FR" sz="2400" b="1" dirty="0">
                <a:solidFill>
                  <a:srgbClr val="002060"/>
                </a:solidFill>
                <a:latin typeface="Cambria" pitchFamily="18" charset="0"/>
              </a:endParaRPr>
            </a:p>
          </p:txBody>
        </p:sp>
      </p:grpSp>
      <p:grpSp>
        <p:nvGrpSpPr>
          <p:cNvPr id="44" name="Groupe 43"/>
          <p:cNvGrpSpPr/>
          <p:nvPr/>
        </p:nvGrpSpPr>
        <p:grpSpPr>
          <a:xfrm>
            <a:off x="6276218" y="3810878"/>
            <a:ext cx="3389797" cy="461665"/>
            <a:chOff x="205199" y="1816310"/>
            <a:chExt cx="3655602" cy="461665"/>
          </a:xfrm>
        </p:grpSpPr>
        <p:sp>
          <p:nvSpPr>
            <p:cNvPr id="46" name="Triangle isocèle 45"/>
            <p:cNvSpPr/>
            <p:nvPr/>
          </p:nvSpPr>
          <p:spPr>
            <a:xfrm rot="5400000">
              <a:off x="152277" y="1956603"/>
              <a:ext cx="331522" cy="2256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On refroidit</a:t>
              </a:r>
              <a:endParaRPr lang="fr-FR" sz="2400" b="1" dirty="0">
                <a:solidFill>
                  <a:srgbClr val="002060"/>
                </a:solidFill>
                <a:latin typeface="Cambria" pitchFamily="18" charset="0"/>
              </a:endParaRPr>
            </a:p>
          </p:txBody>
        </p:sp>
      </p:grpSp>
      <p:sp>
        <p:nvSpPr>
          <p:cNvPr id="49" name="Corde 48"/>
          <p:cNvSpPr/>
          <p:nvPr/>
        </p:nvSpPr>
        <p:spPr>
          <a:xfrm rot="17523901">
            <a:off x="5382491" y="5195454"/>
            <a:ext cx="353291" cy="353291"/>
          </a:xfrm>
          <a:prstGeom prst="chor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0" name="Larme 49"/>
          <p:cNvSpPr/>
          <p:nvPr/>
        </p:nvSpPr>
        <p:spPr>
          <a:xfrm>
            <a:off x="5527964" y="3169227"/>
            <a:ext cx="62345" cy="83128"/>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40" name="Rectangle 39"/>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6.4. L'évaporation absorbe de l’énergie</a:t>
            </a:r>
            <a:endParaRPr lang="fr-FR" sz="2400" b="1" dirty="0">
              <a:solidFill>
                <a:schemeClr val="tx2">
                  <a:lumMod val="75000"/>
                </a:schemeClr>
              </a:solidFill>
            </a:endParaRPr>
          </a:p>
        </p:txBody>
      </p:sp>
      <p:grpSp>
        <p:nvGrpSpPr>
          <p:cNvPr id="31" name="Groupe 30"/>
          <p:cNvGrpSpPr/>
          <p:nvPr/>
        </p:nvGrpSpPr>
        <p:grpSpPr>
          <a:xfrm>
            <a:off x="703227" y="1542195"/>
            <a:ext cx="3389797" cy="461665"/>
            <a:chOff x="205199" y="1816310"/>
            <a:chExt cx="3655602" cy="461665"/>
          </a:xfrm>
        </p:grpSpPr>
        <p:sp>
          <p:nvSpPr>
            <p:cNvPr id="34" name="Triangle isocèle 33"/>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ZoneTexte 36"/>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Les brumisateurs</a:t>
              </a:r>
              <a:endParaRPr lang="fr-FR" sz="2400" b="1" dirty="0">
                <a:solidFill>
                  <a:srgbClr val="002060"/>
                </a:solidFill>
                <a:latin typeface="Cambria" pitchFamily="18" charset="0"/>
              </a:endParaRPr>
            </a:p>
          </p:txBody>
        </p:sp>
      </p:grpSp>
      <p:grpSp>
        <p:nvGrpSpPr>
          <p:cNvPr id="46" name="Groupe 45"/>
          <p:cNvGrpSpPr/>
          <p:nvPr/>
        </p:nvGrpSpPr>
        <p:grpSpPr>
          <a:xfrm>
            <a:off x="362857" y="2546430"/>
            <a:ext cx="4059161" cy="3399472"/>
            <a:chOff x="362857" y="2897415"/>
            <a:chExt cx="4059161" cy="3399472"/>
          </a:xfrm>
        </p:grpSpPr>
        <p:pic>
          <p:nvPicPr>
            <p:cNvPr id="68612" name="Picture 4"/>
            <p:cNvPicPr>
              <a:picLocks noChangeAspect="1" noChangeArrowheads="1"/>
            </p:cNvPicPr>
            <p:nvPr/>
          </p:nvPicPr>
          <p:blipFill>
            <a:blip r:embed="rId5"/>
            <a:srcRect/>
            <a:stretch>
              <a:fillRect/>
            </a:stretch>
          </p:blipFill>
          <p:spPr bwMode="auto">
            <a:xfrm>
              <a:off x="362857" y="2897415"/>
              <a:ext cx="4059161" cy="3044371"/>
            </a:xfrm>
            <a:prstGeom prst="rect">
              <a:avLst/>
            </a:prstGeom>
            <a:noFill/>
            <a:ln w="9525">
              <a:noFill/>
              <a:miter lim="800000"/>
              <a:headEnd/>
              <a:tailEnd/>
            </a:ln>
            <a:effectLst/>
          </p:spPr>
        </p:pic>
        <p:sp>
          <p:nvSpPr>
            <p:cNvPr id="38" name="ZoneTexte 37"/>
            <p:cNvSpPr txBox="1"/>
            <p:nvPr/>
          </p:nvSpPr>
          <p:spPr>
            <a:xfrm>
              <a:off x="1252516" y="5958333"/>
              <a:ext cx="3145308" cy="338554"/>
            </a:xfrm>
            <a:prstGeom prst="rect">
              <a:avLst/>
            </a:prstGeom>
            <a:noFill/>
          </p:spPr>
          <p:txBody>
            <a:bodyPr wrap="square" rtlCol="0">
              <a:spAutoFit/>
            </a:bodyPr>
            <a:lstStyle/>
            <a:p>
              <a:pPr algn="r"/>
              <a:r>
                <a:rPr lang="fr-FR" sz="1600" dirty="0" smtClean="0">
                  <a:solidFill>
                    <a:schemeClr val="tx2">
                      <a:lumMod val="75000"/>
                    </a:schemeClr>
                  </a:solidFill>
                  <a:latin typeface="Cambria" pitchFamily="18" charset="0"/>
                </a:rPr>
                <a:t>Terrasse de bar</a:t>
              </a:r>
              <a:endParaRPr lang="fr-FR" sz="1600" b="1" dirty="0">
                <a:solidFill>
                  <a:schemeClr val="tx2">
                    <a:lumMod val="75000"/>
                  </a:schemeClr>
                </a:solidFill>
                <a:latin typeface="Cambria" pitchFamily="18" charset="0"/>
              </a:endParaRPr>
            </a:p>
          </p:txBody>
        </p:sp>
      </p:grpSp>
      <p:grpSp>
        <p:nvGrpSpPr>
          <p:cNvPr id="45" name="Groupe 44"/>
          <p:cNvGrpSpPr/>
          <p:nvPr/>
        </p:nvGrpSpPr>
        <p:grpSpPr>
          <a:xfrm>
            <a:off x="5118100" y="1439715"/>
            <a:ext cx="3813624" cy="4506187"/>
            <a:chOff x="5118100" y="1803400"/>
            <a:chExt cx="3813624" cy="4506187"/>
          </a:xfrm>
        </p:grpSpPr>
        <p:pic>
          <p:nvPicPr>
            <p:cNvPr id="68613" name="Picture 5"/>
            <p:cNvPicPr>
              <a:picLocks noChangeAspect="1" noChangeArrowheads="1"/>
            </p:cNvPicPr>
            <p:nvPr/>
          </p:nvPicPr>
          <p:blipFill>
            <a:blip r:embed="rId6" cstate="print"/>
            <a:srcRect t="18104"/>
            <a:stretch>
              <a:fillRect/>
            </a:stretch>
          </p:blipFill>
          <p:spPr bwMode="auto">
            <a:xfrm>
              <a:off x="5118100" y="1803400"/>
              <a:ext cx="3798570" cy="4147820"/>
            </a:xfrm>
            <a:prstGeom prst="rect">
              <a:avLst/>
            </a:prstGeom>
            <a:noFill/>
            <a:ln w="9525">
              <a:noFill/>
              <a:miter lim="800000"/>
              <a:headEnd/>
              <a:tailEnd/>
            </a:ln>
            <a:effectLst/>
          </p:spPr>
        </p:pic>
        <p:sp>
          <p:nvSpPr>
            <p:cNvPr id="39" name="ZoneTexte 38"/>
            <p:cNvSpPr txBox="1"/>
            <p:nvPr/>
          </p:nvSpPr>
          <p:spPr>
            <a:xfrm>
              <a:off x="5786416" y="5971033"/>
              <a:ext cx="3145308" cy="338554"/>
            </a:xfrm>
            <a:prstGeom prst="rect">
              <a:avLst/>
            </a:prstGeom>
            <a:noFill/>
          </p:spPr>
          <p:txBody>
            <a:bodyPr wrap="square" rtlCol="0">
              <a:spAutoFit/>
            </a:bodyPr>
            <a:lstStyle/>
            <a:p>
              <a:pPr algn="r"/>
              <a:r>
                <a:rPr lang="fr-FR" sz="1600" dirty="0" smtClean="0">
                  <a:solidFill>
                    <a:schemeClr val="tx2">
                      <a:lumMod val="75000"/>
                    </a:schemeClr>
                  </a:solidFill>
                  <a:latin typeface="Cambria" pitchFamily="18" charset="0"/>
                </a:rPr>
                <a:t>Aire d’autoroute</a:t>
              </a:r>
              <a:endParaRPr lang="fr-FR" sz="1600" b="1" dirty="0">
                <a:solidFill>
                  <a:schemeClr val="tx2">
                    <a:lumMod val="75000"/>
                  </a:schemeClr>
                </a:solidFill>
                <a:latin typeface="Cambria" pitchFamily="18" charset="0"/>
              </a:endParaRPr>
            </a:p>
          </p:txBody>
        </p:sp>
      </p:grpSp>
      <p:sp>
        <p:nvSpPr>
          <p:cNvPr id="22"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1000" fill="hold"/>
                                        <p:tgtEl>
                                          <p:spTgt spid="46"/>
                                        </p:tgtEl>
                                        <p:attrNameLst>
                                          <p:attrName>ppt_w</p:attrName>
                                        </p:attrNameLst>
                                      </p:cBhvr>
                                      <p:tavLst>
                                        <p:tav tm="0">
                                          <p:val>
                                            <p:fltVal val="0"/>
                                          </p:val>
                                        </p:tav>
                                        <p:tav tm="100000">
                                          <p:val>
                                            <p:strVal val="#ppt_w"/>
                                          </p:val>
                                        </p:tav>
                                      </p:tavLst>
                                    </p:anim>
                                    <p:anim calcmode="lin" valueType="num">
                                      <p:cBhvr>
                                        <p:cTn id="12" dur="1000" fill="hold"/>
                                        <p:tgtEl>
                                          <p:spTgt spid="46"/>
                                        </p:tgtEl>
                                        <p:attrNameLst>
                                          <p:attrName>ppt_h</p:attrName>
                                        </p:attrNameLst>
                                      </p:cBhvr>
                                      <p:tavLst>
                                        <p:tav tm="0">
                                          <p:val>
                                            <p:fltVal val="0"/>
                                          </p:val>
                                        </p:tav>
                                        <p:tav tm="100000">
                                          <p:val>
                                            <p:strVal val="#ppt_h"/>
                                          </p:val>
                                        </p:tav>
                                      </p:tavLst>
                                    </p:anim>
                                    <p:animEffect transition="in" filter="fade">
                                      <p:cBhvr>
                                        <p:cTn id="13" dur="1000"/>
                                        <p:tgtEl>
                                          <p:spTgt spid="46"/>
                                        </p:tgtEl>
                                      </p:cBhvr>
                                    </p:animEffect>
                                  </p:childTnLst>
                                </p:cTn>
                              </p:par>
                            </p:childTnLst>
                          </p:cTn>
                        </p:par>
                        <p:par>
                          <p:cTn id="14" fill="hold">
                            <p:stCondLst>
                              <p:cond delay="2000"/>
                            </p:stCondLst>
                            <p:childTnLst>
                              <p:par>
                                <p:cTn id="15" presetID="53"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1000" fill="hold"/>
                                        <p:tgtEl>
                                          <p:spTgt spid="45"/>
                                        </p:tgtEl>
                                        <p:attrNameLst>
                                          <p:attrName>ppt_w</p:attrName>
                                        </p:attrNameLst>
                                      </p:cBhvr>
                                      <p:tavLst>
                                        <p:tav tm="0">
                                          <p:val>
                                            <p:fltVal val="0"/>
                                          </p:val>
                                        </p:tav>
                                        <p:tav tm="100000">
                                          <p:val>
                                            <p:strVal val="#ppt_w"/>
                                          </p:val>
                                        </p:tav>
                                      </p:tavLst>
                                    </p:anim>
                                    <p:anim calcmode="lin" valueType="num">
                                      <p:cBhvr>
                                        <p:cTn id="18" dur="1000" fill="hold"/>
                                        <p:tgtEl>
                                          <p:spTgt spid="45"/>
                                        </p:tgtEl>
                                        <p:attrNameLst>
                                          <p:attrName>ppt_h</p:attrName>
                                        </p:attrNameLst>
                                      </p:cBhvr>
                                      <p:tavLst>
                                        <p:tav tm="0">
                                          <p:val>
                                            <p:fltVal val="0"/>
                                          </p:val>
                                        </p:tav>
                                        <p:tav tm="100000">
                                          <p:val>
                                            <p:strVal val="#ppt_h"/>
                                          </p:val>
                                        </p:tav>
                                      </p:tavLst>
                                    </p:anim>
                                    <p:animEffect transition="in" filter="fade">
                                      <p:cBhvr>
                                        <p:cTn id="1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23"/>
          <p:cNvSpPr/>
          <p:nvPr/>
        </p:nvSpPr>
        <p:spPr>
          <a:xfrm>
            <a:off x="2838124" y="5655679"/>
            <a:ext cx="1837870" cy="571088"/>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Ellipse 22"/>
          <p:cNvSpPr/>
          <p:nvPr/>
        </p:nvSpPr>
        <p:spPr>
          <a:xfrm>
            <a:off x="2838124" y="5329111"/>
            <a:ext cx="1837870" cy="571088"/>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llipse 21"/>
          <p:cNvSpPr/>
          <p:nvPr/>
        </p:nvSpPr>
        <p:spPr>
          <a:xfrm>
            <a:off x="2838124" y="5060599"/>
            <a:ext cx="1837870" cy="571088"/>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21" name="Ellipse 20"/>
          <p:cNvSpPr/>
          <p:nvPr/>
        </p:nvSpPr>
        <p:spPr>
          <a:xfrm>
            <a:off x="2472545" y="4697336"/>
            <a:ext cx="2569029" cy="79828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Ellipse 25"/>
          <p:cNvSpPr/>
          <p:nvPr/>
        </p:nvSpPr>
        <p:spPr>
          <a:xfrm rot="10800000">
            <a:off x="2483433" y="4689600"/>
            <a:ext cx="2547252" cy="791516"/>
          </a:xfrm>
          <a:prstGeom prst="ellipse">
            <a:avLst/>
          </a:prstGeom>
          <a:solidFill>
            <a:schemeClr val="tx2">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Ellipse 26"/>
          <p:cNvSpPr/>
          <p:nvPr/>
        </p:nvSpPr>
        <p:spPr>
          <a:xfrm rot="10800000">
            <a:off x="2483433" y="4515106"/>
            <a:ext cx="2547252" cy="79151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llipse 17"/>
          <p:cNvSpPr/>
          <p:nvPr/>
        </p:nvSpPr>
        <p:spPr>
          <a:xfrm rot="10800000">
            <a:off x="2483433" y="4340611"/>
            <a:ext cx="2547252" cy="79151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5" name="Ellipse 24"/>
          <p:cNvSpPr/>
          <p:nvPr/>
        </p:nvSpPr>
        <p:spPr>
          <a:xfrm rot="10800000">
            <a:off x="2483433" y="4166117"/>
            <a:ext cx="2547252" cy="79151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Ellipse 16"/>
          <p:cNvSpPr/>
          <p:nvPr/>
        </p:nvSpPr>
        <p:spPr>
          <a:xfrm rot="10800000">
            <a:off x="2483433" y="3991625"/>
            <a:ext cx="2547252" cy="791516"/>
          </a:xfrm>
          <a:prstGeom prst="ellipse">
            <a:avLst/>
          </a:prstGeom>
          <a:solidFill>
            <a:schemeClr val="tx2">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Ellipse 28"/>
          <p:cNvSpPr/>
          <p:nvPr/>
        </p:nvSpPr>
        <p:spPr>
          <a:xfrm>
            <a:off x="2672115" y="47871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llipse 29"/>
          <p:cNvSpPr/>
          <p:nvPr/>
        </p:nvSpPr>
        <p:spPr>
          <a:xfrm>
            <a:off x="4259615" y="52316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Ellipse 31"/>
          <p:cNvSpPr/>
          <p:nvPr/>
        </p:nvSpPr>
        <p:spPr>
          <a:xfrm>
            <a:off x="4551715" y="51554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Ellipse 32"/>
          <p:cNvSpPr/>
          <p:nvPr/>
        </p:nvSpPr>
        <p:spPr>
          <a:xfrm>
            <a:off x="3510315" y="43934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Ellipse 33"/>
          <p:cNvSpPr/>
          <p:nvPr/>
        </p:nvSpPr>
        <p:spPr>
          <a:xfrm>
            <a:off x="3777015" y="48379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Ellipse 34"/>
          <p:cNvSpPr/>
          <p:nvPr/>
        </p:nvSpPr>
        <p:spPr>
          <a:xfrm>
            <a:off x="3345215" y="50919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Ellipse 35"/>
          <p:cNvSpPr/>
          <p:nvPr/>
        </p:nvSpPr>
        <p:spPr>
          <a:xfrm>
            <a:off x="5021615" y="5949192"/>
            <a:ext cx="139700" cy="1397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ZoneTexte 36"/>
          <p:cNvSpPr txBox="1"/>
          <p:nvPr/>
        </p:nvSpPr>
        <p:spPr>
          <a:xfrm>
            <a:off x="5402615" y="5060192"/>
            <a:ext cx="2074414" cy="400110"/>
          </a:xfrm>
          <a:prstGeom prst="rect">
            <a:avLst/>
          </a:prstGeom>
          <a:noFill/>
        </p:spPr>
        <p:txBody>
          <a:bodyPr wrap="none" rtlCol="0">
            <a:spAutoFit/>
          </a:bodyPr>
          <a:lstStyle/>
          <a:p>
            <a:r>
              <a:rPr lang="fr-FR" sz="2000" b="1" dirty="0" smtClean="0">
                <a:solidFill>
                  <a:srgbClr val="FF0000"/>
                </a:solidFill>
              </a:rPr>
              <a:t>100 Kcal </a:t>
            </a:r>
            <a:r>
              <a:rPr lang="fr-FR" dirty="0" smtClean="0"/>
              <a:t>de à100°C</a:t>
            </a:r>
            <a:endParaRPr lang="fr-FR" dirty="0"/>
          </a:p>
        </p:txBody>
      </p:sp>
      <p:sp>
        <p:nvSpPr>
          <p:cNvPr id="38" name="ZoneTexte 37"/>
          <p:cNvSpPr txBox="1"/>
          <p:nvPr/>
        </p:nvSpPr>
        <p:spPr>
          <a:xfrm>
            <a:off x="5402616" y="4196592"/>
            <a:ext cx="2692400" cy="677108"/>
          </a:xfrm>
          <a:prstGeom prst="rect">
            <a:avLst/>
          </a:prstGeom>
          <a:noFill/>
        </p:spPr>
        <p:txBody>
          <a:bodyPr wrap="square" rtlCol="0">
            <a:spAutoFit/>
          </a:bodyPr>
          <a:lstStyle/>
          <a:p>
            <a:r>
              <a:rPr lang="fr-FR" sz="2000" b="1" dirty="0" smtClean="0">
                <a:solidFill>
                  <a:srgbClr val="FF0000"/>
                </a:solidFill>
              </a:rPr>
              <a:t>540 Kcal </a:t>
            </a:r>
            <a:r>
              <a:rPr lang="fr-FR" dirty="0" smtClean="0"/>
              <a:t>transformation en vapeur</a:t>
            </a:r>
            <a:endParaRPr lang="fr-FR" dirty="0"/>
          </a:p>
        </p:txBody>
      </p:sp>
      <p:sp>
        <p:nvSpPr>
          <p:cNvPr id="41" name="Ellipse 40"/>
          <p:cNvSpPr/>
          <p:nvPr/>
        </p:nvSpPr>
        <p:spPr>
          <a:xfrm>
            <a:off x="4602515" y="442519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Ellipse 41"/>
          <p:cNvSpPr/>
          <p:nvPr/>
        </p:nvSpPr>
        <p:spPr>
          <a:xfrm>
            <a:off x="4519965" y="50284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3" name="Ellipse 42"/>
          <p:cNvSpPr/>
          <p:nvPr/>
        </p:nvSpPr>
        <p:spPr>
          <a:xfrm>
            <a:off x="4812065" y="49522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Ellipse 43"/>
          <p:cNvSpPr/>
          <p:nvPr/>
        </p:nvSpPr>
        <p:spPr>
          <a:xfrm>
            <a:off x="3770665" y="41902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Ellipse 44"/>
          <p:cNvSpPr/>
          <p:nvPr/>
        </p:nvSpPr>
        <p:spPr>
          <a:xfrm>
            <a:off x="4037365" y="46347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Ellipse 45"/>
          <p:cNvSpPr/>
          <p:nvPr/>
        </p:nvSpPr>
        <p:spPr>
          <a:xfrm>
            <a:off x="3586515" y="50792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Ellipse 46"/>
          <p:cNvSpPr/>
          <p:nvPr/>
        </p:nvSpPr>
        <p:spPr>
          <a:xfrm>
            <a:off x="3745265" y="50157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8" name="Ellipse 47"/>
          <p:cNvSpPr/>
          <p:nvPr/>
        </p:nvSpPr>
        <p:spPr>
          <a:xfrm>
            <a:off x="3897665" y="51681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9" name="Ellipse 48"/>
          <p:cNvSpPr/>
          <p:nvPr/>
        </p:nvSpPr>
        <p:spPr>
          <a:xfrm>
            <a:off x="2856265" y="43680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0" name="Ellipse 49"/>
          <p:cNvSpPr/>
          <p:nvPr/>
        </p:nvSpPr>
        <p:spPr>
          <a:xfrm>
            <a:off x="3148365" y="43299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Ellipse 50"/>
          <p:cNvSpPr/>
          <p:nvPr/>
        </p:nvSpPr>
        <p:spPr>
          <a:xfrm>
            <a:off x="3415065" y="47744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Ellipse 51"/>
          <p:cNvSpPr/>
          <p:nvPr/>
        </p:nvSpPr>
        <p:spPr>
          <a:xfrm>
            <a:off x="2983265" y="50284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Ellipse 52"/>
          <p:cNvSpPr/>
          <p:nvPr/>
        </p:nvSpPr>
        <p:spPr>
          <a:xfrm>
            <a:off x="4005615" y="48125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llipse 53"/>
          <p:cNvSpPr/>
          <p:nvPr/>
        </p:nvSpPr>
        <p:spPr>
          <a:xfrm>
            <a:off x="4158015" y="49649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5" name="Ellipse 54"/>
          <p:cNvSpPr/>
          <p:nvPr/>
        </p:nvSpPr>
        <p:spPr>
          <a:xfrm>
            <a:off x="4450115" y="48887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Ellipse 55"/>
          <p:cNvSpPr/>
          <p:nvPr/>
        </p:nvSpPr>
        <p:spPr>
          <a:xfrm>
            <a:off x="3408715" y="41267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7" name="Ellipse 56"/>
          <p:cNvSpPr/>
          <p:nvPr/>
        </p:nvSpPr>
        <p:spPr>
          <a:xfrm>
            <a:off x="3675415" y="45712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8" name="Ellipse 57"/>
          <p:cNvSpPr/>
          <p:nvPr/>
        </p:nvSpPr>
        <p:spPr>
          <a:xfrm>
            <a:off x="3243615" y="4825242"/>
            <a:ext cx="95250" cy="9525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0" name="Nuage 59"/>
          <p:cNvSpPr/>
          <p:nvPr/>
        </p:nvSpPr>
        <p:spPr>
          <a:xfrm>
            <a:off x="2115663" y="1459564"/>
            <a:ext cx="4560122" cy="1416896"/>
          </a:xfrm>
          <a:prstGeom prst="clou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Organigramme : Disque magnétique 19"/>
          <p:cNvSpPr/>
          <p:nvPr/>
        </p:nvSpPr>
        <p:spPr>
          <a:xfrm>
            <a:off x="2492503" y="3311221"/>
            <a:ext cx="2529113" cy="2167812"/>
          </a:xfrm>
          <a:prstGeom prst="flowChartMagneticDisk">
            <a:avLst/>
          </a:prstGeom>
          <a:solidFill>
            <a:schemeClr val="bg1">
              <a:alpha val="0"/>
            </a:schemeClr>
          </a:solidFill>
          <a:ln w="82550"/>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1" name="Nuage 60"/>
          <p:cNvSpPr/>
          <p:nvPr/>
        </p:nvSpPr>
        <p:spPr>
          <a:xfrm>
            <a:off x="1994931" y="2033312"/>
            <a:ext cx="3505197" cy="1280555"/>
          </a:xfrm>
          <a:prstGeom prst="clou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736357" y="4286618"/>
            <a:ext cx="1354238" cy="707886"/>
          </a:xfrm>
          <a:prstGeom prst="rect">
            <a:avLst/>
          </a:prstGeom>
          <a:noFill/>
        </p:spPr>
        <p:txBody>
          <a:bodyPr wrap="square" rtlCol="0">
            <a:spAutoFit/>
          </a:bodyPr>
          <a:lstStyle/>
          <a:p>
            <a:r>
              <a:rPr lang="fr-FR" sz="2000" b="1" dirty="0" smtClean="0">
                <a:solidFill>
                  <a:srgbClr val="FF0000"/>
                </a:solidFill>
              </a:rPr>
              <a:t>1litre d’eau </a:t>
            </a:r>
            <a:r>
              <a:rPr lang="fr-FR" sz="2000" dirty="0" smtClean="0"/>
              <a:t>à </a:t>
            </a:r>
            <a:r>
              <a:rPr lang="fr-FR" dirty="0" smtClean="0"/>
              <a:t>0°C</a:t>
            </a:r>
            <a:endParaRPr lang="fr-FR" dirty="0"/>
          </a:p>
        </p:txBody>
      </p:sp>
      <p:sp>
        <p:nvSpPr>
          <p:cNvPr id="67" name="Rectangle 66"/>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6.4. L'évaporation absorbe de l’énergie</a:t>
            </a:r>
            <a:endParaRPr lang="fr-FR" sz="2400" b="1" dirty="0">
              <a:solidFill>
                <a:srgbClr val="002060"/>
              </a:solidFill>
            </a:endParaRPr>
          </a:p>
        </p:txBody>
      </p:sp>
      <p:grpSp>
        <p:nvGrpSpPr>
          <p:cNvPr id="120" name="Groupe 119"/>
          <p:cNvGrpSpPr/>
          <p:nvPr/>
        </p:nvGrpSpPr>
        <p:grpSpPr>
          <a:xfrm>
            <a:off x="1042663" y="6055496"/>
            <a:ext cx="3389797" cy="461665"/>
            <a:chOff x="205199" y="1816310"/>
            <a:chExt cx="3655602" cy="461665"/>
          </a:xfrm>
        </p:grpSpPr>
        <p:sp>
          <p:nvSpPr>
            <p:cNvPr id="121" name="Triangle isocèle 120"/>
            <p:cNvSpPr/>
            <p:nvPr/>
          </p:nvSpPr>
          <p:spPr>
            <a:xfrm rot="5400000">
              <a:off x="152277" y="1956603"/>
              <a:ext cx="331522" cy="2256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2" name="ZoneTexte 121"/>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On chauffe</a:t>
              </a:r>
              <a:endParaRPr lang="fr-FR" sz="2400" b="1" dirty="0">
                <a:solidFill>
                  <a:srgbClr val="002060"/>
                </a:solidFill>
                <a:latin typeface="Cambria" pitchFamily="18" charset="0"/>
              </a:endParaRPr>
            </a:p>
          </p:txBody>
        </p:sp>
      </p:grpSp>
      <p:sp>
        <p:nvSpPr>
          <p:cNvPr id="63"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1000"/>
                                        <p:tgtEl>
                                          <p:spTgt spid="5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left)">
                                      <p:cBhvr>
                                        <p:cTn id="11" dur="1000"/>
                                        <p:tgtEl>
                                          <p:spTgt spid="120"/>
                                        </p:tgtEl>
                                      </p:cBhvr>
                                    </p:animEffect>
                                  </p:childTnLst>
                                </p:cTn>
                              </p:par>
                              <p:par>
                                <p:cTn id="12" presetID="1" presetClass="emph" presetSubtype="2" repeatCount="indefinite" accel="50000" decel="50000" autoRev="1" fill="hold" nodeType="withEffect">
                                  <p:stCondLst>
                                    <p:cond delay="0"/>
                                  </p:stCondLst>
                                  <p:childTnLst>
                                    <p:animClr clrSpc="rgb">
                                      <p:cBhvr>
                                        <p:cTn id="13" dur="500" fill="hold"/>
                                        <p:tgtEl>
                                          <p:spTgt spid="22"/>
                                        </p:tgtEl>
                                        <p:attrNameLst>
                                          <p:attrName>fillcolor</p:attrName>
                                        </p:attrNameLst>
                                      </p:cBhvr>
                                      <p:to>
                                        <a:srgbClr val="FC1212"/>
                                      </p:to>
                                    </p:animClr>
                                    <p:set>
                                      <p:cBhvr>
                                        <p:cTn id="14" dur="500" fill="hold"/>
                                        <p:tgtEl>
                                          <p:spTgt spid="22"/>
                                        </p:tgtEl>
                                        <p:attrNameLst>
                                          <p:attrName>fill.type</p:attrName>
                                        </p:attrNameLst>
                                      </p:cBhvr>
                                      <p:to>
                                        <p:strVal val="solid"/>
                                      </p:to>
                                    </p:set>
                                    <p:set>
                                      <p:cBhvr>
                                        <p:cTn id="15" dur="500" fill="hold"/>
                                        <p:tgtEl>
                                          <p:spTgt spid="22"/>
                                        </p:tgtEl>
                                        <p:attrNameLst>
                                          <p:attrName>fill.on</p:attrName>
                                        </p:attrNameLst>
                                      </p:cBhvr>
                                      <p:to>
                                        <p:strVal val="true"/>
                                      </p:to>
                                    </p:set>
                                  </p:childTnLst>
                                </p:cTn>
                              </p:par>
                            </p:childTnLst>
                          </p:cTn>
                        </p:par>
                        <p:par>
                          <p:cTn id="16" fill="hold">
                            <p:stCondLst>
                              <p:cond delay="2000"/>
                            </p:stCondLst>
                            <p:childTnLst>
                              <p:par>
                                <p:cTn id="17" presetID="1" presetClass="emph" presetSubtype="2" repeatCount="indefinite" accel="50000" decel="50000" autoRev="1" fill="hold" nodeType="afterEffect">
                                  <p:stCondLst>
                                    <p:cond delay="0"/>
                                  </p:stCondLst>
                                  <p:childTnLst>
                                    <p:animClr clrSpc="rgb">
                                      <p:cBhvr>
                                        <p:cTn id="18" dur="500" fill="hold"/>
                                        <p:tgtEl>
                                          <p:spTgt spid="23"/>
                                        </p:tgtEl>
                                        <p:attrNameLst>
                                          <p:attrName>fillcolor</p:attrName>
                                        </p:attrNameLst>
                                      </p:cBhvr>
                                      <p:to>
                                        <a:srgbClr val="FC1212"/>
                                      </p:to>
                                    </p:animClr>
                                    <p:set>
                                      <p:cBhvr>
                                        <p:cTn id="19" dur="500" fill="hold"/>
                                        <p:tgtEl>
                                          <p:spTgt spid="23"/>
                                        </p:tgtEl>
                                        <p:attrNameLst>
                                          <p:attrName>fill.type</p:attrName>
                                        </p:attrNameLst>
                                      </p:cBhvr>
                                      <p:to>
                                        <p:strVal val="solid"/>
                                      </p:to>
                                    </p:set>
                                    <p:set>
                                      <p:cBhvr>
                                        <p:cTn id="20" dur="500" fill="hold"/>
                                        <p:tgtEl>
                                          <p:spTgt spid="23"/>
                                        </p:tgtEl>
                                        <p:attrNameLst>
                                          <p:attrName>fill.on</p:attrName>
                                        </p:attrNameLst>
                                      </p:cBhvr>
                                      <p:to>
                                        <p:strVal val="true"/>
                                      </p:to>
                                    </p:set>
                                  </p:childTnLst>
                                </p:cTn>
                              </p:par>
                            </p:childTnLst>
                          </p:cTn>
                        </p:par>
                        <p:par>
                          <p:cTn id="21" fill="hold">
                            <p:stCondLst>
                              <p:cond delay="3000"/>
                            </p:stCondLst>
                            <p:childTnLst>
                              <p:par>
                                <p:cTn id="22" presetID="1" presetClass="emph" presetSubtype="2" repeatCount="indefinite" accel="50000" decel="50000" autoRev="1" fill="hold" nodeType="afterEffect">
                                  <p:stCondLst>
                                    <p:cond delay="0"/>
                                  </p:stCondLst>
                                  <p:childTnLst>
                                    <p:animClr clrSpc="rgb">
                                      <p:cBhvr>
                                        <p:cTn id="23" dur="500" fill="hold"/>
                                        <p:tgtEl>
                                          <p:spTgt spid="24"/>
                                        </p:tgtEl>
                                        <p:attrNameLst>
                                          <p:attrName>fillcolor</p:attrName>
                                        </p:attrNameLst>
                                      </p:cBhvr>
                                      <p:to>
                                        <a:srgbClr val="FC1212"/>
                                      </p:to>
                                    </p:animClr>
                                    <p:set>
                                      <p:cBhvr>
                                        <p:cTn id="24" dur="500" fill="hold"/>
                                        <p:tgtEl>
                                          <p:spTgt spid="24"/>
                                        </p:tgtEl>
                                        <p:attrNameLst>
                                          <p:attrName>fill.type</p:attrName>
                                        </p:attrNameLst>
                                      </p:cBhvr>
                                      <p:to>
                                        <p:strVal val="solid"/>
                                      </p:to>
                                    </p:set>
                                    <p:set>
                                      <p:cBhvr>
                                        <p:cTn id="25" dur="500" fill="hold"/>
                                        <p:tgtEl>
                                          <p:spTgt spid="24"/>
                                        </p:tgtEl>
                                        <p:attrNameLst>
                                          <p:attrName>fill.on</p:attrName>
                                        </p:attrNameLst>
                                      </p:cBhvr>
                                      <p:to>
                                        <p:strVal val="true"/>
                                      </p:to>
                                    </p:set>
                                  </p:childTnLst>
                                </p:cTn>
                              </p:par>
                              <p:par>
                                <p:cTn id="26" presetID="1" presetClass="entr" presetSubtype="0" fill="hold" grpId="1" nodeType="with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par>
                          <p:cTn id="28" fill="hold">
                            <p:stCondLst>
                              <p:cond delay="4000"/>
                            </p:stCondLst>
                            <p:childTnLst>
                              <p:par>
                                <p:cTn id="29"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30" dur="500" fill="hold"/>
                                        <p:tgtEl>
                                          <p:spTgt spid="29"/>
                                        </p:tgtEl>
                                        <p:attrNameLst>
                                          <p:attrName>ppt_x</p:attrName>
                                          <p:attrName>ppt_y</p:attrName>
                                        </p:attrNameLst>
                                      </p:cBhvr>
                                      <p:rCtr x="-1" y="-186"/>
                                    </p:animMotion>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par>
                          <p:cTn id="33" fill="hold">
                            <p:stCondLst>
                              <p:cond delay="4600"/>
                            </p:stCondLst>
                            <p:childTnLst>
                              <p:par>
                                <p:cTn id="34" presetID="64" presetClass="path" presetSubtype="0" repeatCount="indefinite" accel="50000" decel="50000" fill="hold" grpId="0" nodeType="afterEffect">
                                  <p:stCondLst>
                                    <p:cond delay="100"/>
                                  </p:stCondLst>
                                  <p:childTnLst>
                                    <p:animMotion origin="layout" path="M -1.11111E-6 -1.48148E-6 L -0.00139 -0.37222 " pathEditMode="relative" rAng="0" ptsTypes="AA">
                                      <p:cBhvr>
                                        <p:cTn id="35" dur="500" fill="hold"/>
                                        <p:tgtEl>
                                          <p:spTgt spid="30"/>
                                        </p:tgtEl>
                                        <p:attrNameLst>
                                          <p:attrName>ppt_x</p:attrName>
                                          <p:attrName>ppt_y</p:attrName>
                                        </p:attrNameLst>
                                      </p:cBhvr>
                                      <p:rCtr x="-1" y="-186"/>
                                    </p:animMotion>
                                  </p:childTnLst>
                                </p:cTn>
                              </p:par>
                              <p:par>
                                <p:cTn id="36" presetID="1" presetClass="entr" presetSubtype="0" fill="hold" grpId="1" nodeType="withEffect">
                                  <p:stCondLst>
                                    <p:cond delay="0"/>
                                  </p:stCondLst>
                                  <p:childTnLst>
                                    <p:set>
                                      <p:cBhvr>
                                        <p:cTn id="37" dur="1" fill="hold">
                                          <p:stCondLst>
                                            <p:cond delay="0"/>
                                          </p:stCondLst>
                                        </p:cTn>
                                        <p:tgtEl>
                                          <p:spTgt spid="32"/>
                                        </p:tgtEl>
                                        <p:attrNameLst>
                                          <p:attrName>style.visibility</p:attrName>
                                        </p:attrNameLst>
                                      </p:cBhvr>
                                      <p:to>
                                        <p:strVal val="visible"/>
                                      </p:to>
                                    </p:set>
                                  </p:childTnLst>
                                </p:cTn>
                              </p:par>
                            </p:childTnLst>
                          </p:cTn>
                        </p:par>
                        <p:par>
                          <p:cTn id="38" fill="hold">
                            <p:stCondLst>
                              <p:cond delay="5200"/>
                            </p:stCondLst>
                            <p:childTnLst>
                              <p:par>
                                <p:cTn id="39" presetID="64" presetClass="path" presetSubtype="0" repeatCount="indefinite" accel="50000" decel="50000" fill="hold" grpId="0" nodeType="afterEffect">
                                  <p:stCondLst>
                                    <p:cond delay="100"/>
                                  </p:stCondLst>
                                  <p:childTnLst>
                                    <p:animMotion origin="layout" path="M 2.22222E-6 -3.7037E-7 L -0.00139 -0.37222 " pathEditMode="relative" rAng="0" ptsTypes="AA">
                                      <p:cBhvr>
                                        <p:cTn id="40" dur="500" fill="hold"/>
                                        <p:tgtEl>
                                          <p:spTgt spid="32"/>
                                        </p:tgtEl>
                                        <p:attrNameLst>
                                          <p:attrName>ppt_x</p:attrName>
                                          <p:attrName>ppt_y</p:attrName>
                                        </p:attrNameLst>
                                      </p:cBhvr>
                                      <p:rCtr x="-1" y="-186"/>
                                    </p:animMotion>
                                  </p:childTnLst>
                                </p:cTn>
                              </p:par>
                              <p:par>
                                <p:cTn id="41" presetID="1" presetClass="entr" presetSubtype="0" fill="hold" grpId="1"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par>
                          <p:cTn id="43" fill="hold">
                            <p:stCondLst>
                              <p:cond delay="5800"/>
                            </p:stCondLst>
                            <p:childTnLst>
                              <p:par>
                                <p:cTn id="44" presetID="22" presetClass="entr" presetSubtype="8"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par>
                                <p:cTn id="47" presetID="64" presetClass="path" presetSubtype="0" repeatCount="indefinite" accel="50000" decel="50000" fill="hold" grpId="0" nodeType="withEffect">
                                  <p:stCondLst>
                                    <p:cond delay="0"/>
                                  </p:stCondLst>
                                  <p:childTnLst>
                                    <p:animMotion origin="layout" path="M 4.44444E-6 1.48148E-6 L -0.00139 -0.37222 " pathEditMode="relative" rAng="0" ptsTypes="AA">
                                      <p:cBhvr>
                                        <p:cTn id="48" dur="500" fill="hold"/>
                                        <p:tgtEl>
                                          <p:spTgt spid="33"/>
                                        </p:tgtEl>
                                        <p:attrNameLst>
                                          <p:attrName>ppt_x</p:attrName>
                                          <p:attrName>ppt_y</p:attrName>
                                        </p:attrNameLst>
                                      </p:cBhvr>
                                      <p:rCtr x="-1" y="-186"/>
                                    </p:animMotion>
                                  </p:childTnLst>
                                </p:cTn>
                              </p:par>
                              <p:par>
                                <p:cTn id="49" presetID="1" presetClass="entr" presetSubtype="0" fill="hold" grpId="1"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par>
                          <p:cTn id="51" fill="hold">
                            <p:stCondLst>
                              <p:cond delay="6300"/>
                            </p:stCondLst>
                            <p:childTnLst>
                              <p:par>
                                <p:cTn id="5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53" dur="500" fill="hold"/>
                                        <p:tgtEl>
                                          <p:spTgt spid="34"/>
                                        </p:tgtEl>
                                        <p:attrNameLst>
                                          <p:attrName>ppt_x</p:attrName>
                                          <p:attrName>ppt_y</p:attrName>
                                        </p:attrNameLst>
                                      </p:cBhvr>
                                      <p:rCtr x="-1" y="-186"/>
                                    </p:animMotion>
                                  </p:childTnLst>
                                </p:cTn>
                              </p:par>
                              <p:par>
                                <p:cTn id="54" presetID="1" presetClass="entr" presetSubtype="0" fill="hold" grpId="1" nodeType="withEffect">
                                  <p:stCondLst>
                                    <p:cond delay="0"/>
                                  </p:stCondLst>
                                  <p:childTnLst>
                                    <p:set>
                                      <p:cBhvr>
                                        <p:cTn id="55" dur="1" fill="hold">
                                          <p:stCondLst>
                                            <p:cond delay="0"/>
                                          </p:stCondLst>
                                        </p:cTn>
                                        <p:tgtEl>
                                          <p:spTgt spid="35"/>
                                        </p:tgtEl>
                                        <p:attrNameLst>
                                          <p:attrName>style.visibility</p:attrName>
                                        </p:attrNameLst>
                                      </p:cBhvr>
                                      <p:to>
                                        <p:strVal val="visible"/>
                                      </p:to>
                                    </p:set>
                                  </p:childTnLst>
                                </p:cTn>
                              </p:par>
                            </p:childTnLst>
                          </p:cTn>
                        </p:par>
                        <p:par>
                          <p:cTn id="56" fill="hold">
                            <p:stCondLst>
                              <p:cond delay="6900"/>
                            </p:stCondLst>
                            <p:childTnLst>
                              <p:par>
                                <p:cTn id="5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58" dur="500" fill="hold"/>
                                        <p:tgtEl>
                                          <p:spTgt spid="35"/>
                                        </p:tgtEl>
                                        <p:attrNameLst>
                                          <p:attrName>ppt_x</p:attrName>
                                          <p:attrName>ppt_y</p:attrName>
                                        </p:attrNameLst>
                                      </p:cBhvr>
                                      <p:rCtr x="-1" y="-186"/>
                                    </p:animMotion>
                                  </p:childTnLst>
                                </p:cTn>
                              </p:par>
                              <p:par>
                                <p:cTn id="59" presetID="1" presetClass="entr" presetSubtype="0" fill="hold" grpId="1" nodeType="withEffect">
                                  <p:stCondLst>
                                    <p:cond delay="0"/>
                                  </p:stCondLst>
                                  <p:childTnLst>
                                    <p:set>
                                      <p:cBhvr>
                                        <p:cTn id="60" dur="1" fill="hold">
                                          <p:stCondLst>
                                            <p:cond delay="0"/>
                                          </p:stCondLst>
                                        </p:cTn>
                                        <p:tgtEl>
                                          <p:spTgt spid="36"/>
                                        </p:tgtEl>
                                        <p:attrNameLst>
                                          <p:attrName>style.visibility</p:attrName>
                                        </p:attrNameLst>
                                      </p:cBhvr>
                                      <p:to>
                                        <p:strVal val="visible"/>
                                      </p:to>
                                    </p:set>
                                  </p:childTnLst>
                                </p:cTn>
                              </p:par>
                            </p:childTnLst>
                          </p:cTn>
                        </p:par>
                        <p:par>
                          <p:cTn id="61" fill="hold">
                            <p:stCondLst>
                              <p:cond delay="7500"/>
                            </p:stCondLst>
                            <p:childTnLst>
                              <p:par>
                                <p:cTn id="62" presetID="64" presetClass="path" presetSubtype="0" repeatCount="indefinite" accel="50000" decel="50000" fill="hold" grpId="0" nodeType="afterEffect">
                                  <p:stCondLst>
                                    <p:cond delay="100"/>
                                  </p:stCondLst>
                                  <p:childTnLst>
                                    <p:animMotion origin="layout" path="M -0.24028 -0.15185 L -0.24167 -0.52407 " pathEditMode="relative" rAng="0" ptsTypes="AA">
                                      <p:cBhvr>
                                        <p:cTn id="63" dur="500" fill="hold"/>
                                        <p:tgtEl>
                                          <p:spTgt spid="36"/>
                                        </p:tgtEl>
                                        <p:attrNameLst>
                                          <p:attrName>ppt_x</p:attrName>
                                          <p:attrName>ppt_y</p:attrName>
                                        </p:attrNameLst>
                                      </p:cBhvr>
                                      <p:rCtr x="-1" y="-186"/>
                                    </p:animMotion>
                                  </p:childTnLst>
                                </p:cTn>
                              </p:par>
                              <p:par>
                                <p:cTn id="64" presetID="53" presetClass="entr" presetSubtype="0" fill="hold" grpId="0" nodeType="withEffect">
                                  <p:stCondLst>
                                    <p:cond delay="0"/>
                                  </p:stCondLst>
                                  <p:childTnLst>
                                    <p:set>
                                      <p:cBhvr>
                                        <p:cTn id="65" dur="1" fill="hold">
                                          <p:stCondLst>
                                            <p:cond delay="0"/>
                                          </p:stCondLst>
                                        </p:cTn>
                                        <p:tgtEl>
                                          <p:spTgt spid="60"/>
                                        </p:tgtEl>
                                        <p:attrNameLst>
                                          <p:attrName>style.visibility</p:attrName>
                                        </p:attrNameLst>
                                      </p:cBhvr>
                                      <p:to>
                                        <p:strVal val="visible"/>
                                      </p:to>
                                    </p:set>
                                    <p:anim calcmode="lin" valueType="num">
                                      <p:cBhvr>
                                        <p:cTn id="66" dur="5000" fill="hold"/>
                                        <p:tgtEl>
                                          <p:spTgt spid="60"/>
                                        </p:tgtEl>
                                        <p:attrNameLst>
                                          <p:attrName>ppt_w</p:attrName>
                                        </p:attrNameLst>
                                      </p:cBhvr>
                                      <p:tavLst>
                                        <p:tav tm="0">
                                          <p:val>
                                            <p:fltVal val="0"/>
                                          </p:val>
                                        </p:tav>
                                        <p:tav tm="100000">
                                          <p:val>
                                            <p:strVal val="#ppt_w"/>
                                          </p:val>
                                        </p:tav>
                                      </p:tavLst>
                                    </p:anim>
                                    <p:anim calcmode="lin" valueType="num">
                                      <p:cBhvr>
                                        <p:cTn id="67" dur="5000" fill="hold"/>
                                        <p:tgtEl>
                                          <p:spTgt spid="60"/>
                                        </p:tgtEl>
                                        <p:attrNameLst>
                                          <p:attrName>ppt_h</p:attrName>
                                        </p:attrNameLst>
                                      </p:cBhvr>
                                      <p:tavLst>
                                        <p:tav tm="0">
                                          <p:val>
                                            <p:fltVal val="0"/>
                                          </p:val>
                                        </p:tav>
                                        <p:tav tm="100000">
                                          <p:val>
                                            <p:strVal val="#ppt_h"/>
                                          </p:val>
                                        </p:tav>
                                      </p:tavLst>
                                    </p:anim>
                                    <p:animEffect transition="in" filter="fade">
                                      <p:cBhvr>
                                        <p:cTn id="68" dur="5000"/>
                                        <p:tgtEl>
                                          <p:spTgt spid="60"/>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p:cTn id="71" dur="5000" fill="hold"/>
                                        <p:tgtEl>
                                          <p:spTgt spid="61"/>
                                        </p:tgtEl>
                                        <p:attrNameLst>
                                          <p:attrName>ppt_w</p:attrName>
                                        </p:attrNameLst>
                                      </p:cBhvr>
                                      <p:tavLst>
                                        <p:tav tm="0">
                                          <p:val>
                                            <p:fltVal val="0"/>
                                          </p:val>
                                        </p:tav>
                                        <p:tav tm="100000">
                                          <p:val>
                                            <p:strVal val="#ppt_w"/>
                                          </p:val>
                                        </p:tav>
                                      </p:tavLst>
                                    </p:anim>
                                    <p:anim calcmode="lin" valueType="num">
                                      <p:cBhvr>
                                        <p:cTn id="72" dur="5000" fill="hold"/>
                                        <p:tgtEl>
                                          <p:spTgt spid="61"/>
                                        </p:tgtEl>
                                        <p:attrNameLst>
                                          <p:attrName>ppt_h</p:attrName>
                                        </p:attrNameLst>
                                      </p:cBhvr>
                                      <p:tavLst>
                                        <p:tav tm="0">
                                          <p:val>
                                            <p:fltVal val="0"/>
                                          </p:val>
                                        </p:tav>
                                        <p:tav tm="100000">
                                          <p:val>
                                            <p:strVal val="#ppt_h"/>
                                          </p:val>
                                        </p:tav>
                                      </p:tavLst>
                                    </p:anim>
                                    <p:animEffect transition="in" filter="fade">
                                      <p:cBhvr>
                                        <p:cTn id="73" dur="5000"/>
                                        <p:tgtEl>
                                          <p:spTgt spid="61"/>
                                        </p:tgtEl>
                                      </p:cBhvr>
                                    </p:animEffect>
                                  </p:childTnLst>
                                </p:cTn>
                              </p:par>
                            </p:childTnLst>
                          </p:cTn>
                        </p:par>
                        <p:par>
                          <p:cTn id="74" fill="hold">
                            <p:stCondLst>
                              <p:cond delay="12500"/>
                            </p:stCondLst>
                            <p:childTnLst>
                              <p:par>
                                <p:cTn id="75" presetID="10" presetClass="exit" presetSubtype="0" fill="hold" nodeType="afterEffect">
                                  <p:stCondLst>
                                    <p:cond delay="0"/>
                                  </p:stCondLst>
                                  <p:childTnLst>
                                    <p:animEffect transition="out" filter="fade">
                                      <p:cBhvr>
                                        <p:cTn id="76" dur="500"/>
                                        <p:tgtEl>
                                          <p:spTgt spid="17"/>
                                        </p:tgtEl>
                                      </p:cBhvr>
                                    </p:animEffect>
                                    <p:set>
                                      <p:cBhvr>
                                        <p:cTn id="77" dur="1" fill="hold">
                                          <p:stCondLst>
                                            <p:cond delay="499"/>
                                          </p:stCondLst>
                                        </p:cTn>
                                        <p:tgtEl>
                                          <p:spTgt spid="17"/>
                                        </p:tgtEl>
                                        <p:attrNameLst>
                                          <p:attrName>style.visibility</p:attrName>
                                        </p:attrNameLst>
                                      </p:cBhvr>
                                      <p:to>
                                        <p:strVal val="hidden"/>
                                      </p:to>
                                    </p:set>
                                  </p:childTnLst>
                                </p:cTn>
                              </p:par>
                            </p:childTnLst>
                          </p:cTn>
                        </p:par>
                        <p:par>
                          <p:cTn id="78" fill="hold">
                            <p:stCondLst>
                              <p:cond delay="13000"/>
                            </p:stCondLst>
                            <p:childTnLst>
                              <p:par>
                                <p:cTn id="79" presetID="10" presetClass="exit" presetSubtype="0" fill="hold" grpId="0" nodeType="afterEffect">
                                  <p:stCondLst>
                                    <p:cond delay="0"/>
                                  </p:stCondLst>
                                  <p:childTnLst>
                                    <p:animEffect transition="out" filter="fade">
                                      <p:cBhvr>
                                        <p:cTn id="80" dur="500"/>
                                        <p:tgtEl>
                                          <p:spTgt spid="25"/>
                                        </p:tgtEl>
                                      </p:cBhvr>
                                    </p:animEffect>
                                    <p:set>
                                      <p:cBhvr>
                                        <p:cTn id="81" dur="1" fill="hold">
                                          <p:stCondLst>
                                            <p:cond delay="499"/>
                                          </p:stCondLst>
                                        </p:cTn>
                                        <p:tgtEl>
                                          <p:spTgt spid="25"/>
                                        </p:tgtEl>
                                        <p:attrNameLst>
                                          <p:attrName>style.visibility</p:attrName>
                                        </p:attrNameLst>
                                      </p:cBhvr>
                                      <p:to>
                                        <p:strVal val="hidden"/>
                                      </p:to>
                                    </p:set>
                                  </p:childTnLst>
                                </p:cTn>
                              </p:par>
                            </p:childTnLst>
                          </p:cTn>
                        </p:par>
                        <p:par>
                          <p:cTn id="82" fill="hold">
                            <p:stCondLst>
                              <p:cond delay="13500"/>
                            </p:stCondLst>
                            <p:childTnLst>
                              <p:par>
                                <p:cTn id="83" presetID="10" presetClass="exit" presetSubtype="0" fill="hold" grpId="0" nodeType="afterEffect">
                                  <p:stCondLst>
                                    <p:cond delay="0"/>
                                  </p:stCondLst>
                                  <p:childTnLst>
                                    <p:animEffect transition="out" filter="fade">
                                      <p:cBhvr>
                                        <p:cTn id="84" dur="500"/>
                                        <p:tgtEl>
                                          <p:spTgt spid="18"/>
                                        </p:tgtEl>
                                      </p:cBhvr>
                                    </p:animEffect>
                                    <p:set>
                                      <p:cBhvr>
                                        <p:cTn id="85" dur="1" fill="hold">
                                          <p:stCondLst>
                                            <p:cond delay="499"/>
                                          </p:stCondLst>
                                        </p:cTn>
                                        <p:tgtEl>
                                          <p:spTgt spid="18"/>
                                        </p:tgtEl>
                                        <p:attrNameLst>
                                          <p:attrName>style.visibility</p:attrName>
                                        </p:attrNameLst>
                                      </p:cBhvr>
                                      <p:to>
                                        <p:strVal val="hidden"/>
                                      </p:to>
                                    </p:set>
                                  </p:childTnLst>
                                </p:cTn>
                              </p:par>
                            </p:childTnLst>
                          </p:cTn>
                        </p:par>
                        <p:par>
                          <p:cTn id="86" fill="hold">
                            <p:stCondLst>
                              <p:cond delay="14000"/>
                            </p:stCondLst>
                            <p:childTnLst>
                              <p:par>
                                <p:cTn id="87" presetID="10" presetClass="exit" presetSubtype="0" fill="hold" grpId="0" nodeType="afterEffect">
                                  <p:stCondLst>
                                    <p:cond delay="0"/>
                                  </p:stCondLst>
                                  <p:childTnLst>
                                    <p:animEffect transition="out" filter="fade">
                                      <p:cBhvr>
                                        <p:cTn id="88" dur="500"/>
                                        <p:tgtEl>
                                          <p:spTgt spid="27"/>
                                        </p:tgtEl>
                                      </p:cBhvr>
                                    </p:animEffect>
                                    <p:set>
                                      <p:cBhvr>
                                        <p:cTn id="89" dur="1" fill="hold">
                                          <p:stCondLst>
                                            <p:cond delay="499"/>
                                          </p:stCondLst>
                                        </p:cTn>
                                        <p:tgtEl>
                                          <p:spTgt spid="27"/>
                                        </p:tgtEl>
                                        <p:attrNameLst>
                                          <p:attrName>style.visibility</p:attrName>
                                        </p:attrNameLst>
                                      </p:cBhvr>
                                      <p:to>
                                        <p:strVal val="hidden"/>
                                      </p:to>
                                    </p:set>
                                  </p:childTnLst>
                                </p:cTn>
                              </p:par>
                            </p:childTnLst>
                          </p:cTn>
                        </p:par>
                        <p:par>
                          <p:cTn id="90" fill="hold">
                            <p:stCondLst>
                              <p:cond delay="14500"/>
                            </p:stCondLst>
                            <p:childTnLst>
                              <p:par>
                                <p:cTn id="91" presetID="10" presetClass="exit" presetSubtype="0" fill="hold" nodeType="afterEffect">
                                  <p:stCondLst>
                                    <p:cond delay="0"/>
                                  </p:stCondLst>
                                  <p:childTnLst>
                                    <p:animEffect transition="out" filter="fade">
                                      <p:cBhvr>
                                        <p:cTn id="92" dur="500"/>
                                        <p:tgtEl>
                                          <p:spTgt spid="26"/>
                                        </p:tgtEl>
                                      </p:cBhvr>
                                    </p:animEffect>
                                    <p:set>
                                      <p:cBhvr>
                                        <p:cTn id="93" dur="1" fill="hold">
                                          <p:stCondLst>
                                            <p:cond delay="499"/>
                                          </p:stCondLst>
                                        </p:cTn>
                                        <p:tgtEl>
                                          <p:spTgt spid="26"/>
                                        </p:tgtEl>
                                        <p:attrNameLst>
                                          <p:attrName>style.visibility</p:attrName>
                                        </p:attrNameLst>
                                      </p:cBhvr>
                                      <p:to>
                                        <p:strVal val="hidden"/>
                                      </p:to>
                                    </p:set>
                                  </p:childTnLst>
                                </p:cTn>
                              </p:par>
                              <p:par>
                                <p:cTn id="94" presetID="1" presetClass="entr" presetSubtype="0" fill="hold" nodeType="withEffect">
                                  <p:stCondLst>
                                    <p:cond delay="0"/>
                                  </p:stCondLst>
                                  <p:childTnLst>
                                    <p:set>
                                      <p:cBhvr>
                                        <p:cTn id="95" dur="1" fill="hold">
                                          <p:stCondLst>
                                            <p:cond delay="0"/>
                                          </p:stCondLst>
                                        </p:cTn>
                                        <p:tgtEl>
                                          <p:spTgt spid="41"/>
                                        </p:tgtEl>
                                        <p:attrNameLst>
                                          <p:attrName>style.visibility</p:attrName>
                                        </p:attrNameLst>
                                      </p:cBhvr>
                                      <p:to>
                                        <p:strVal val="visible"/>
                                      </p:to>
                                    </p:set>
                                  </p:childTnLst>
                                </p:cTn>
                              </p:par>
                            </p:childTnLst>
                          </p:cTn>
                        </p:par>
                        <p:par>
                          <p:cTn id="96" fill="hold">
                            <p:stCondLst>
                              <p:cond delay="15000"/>
                            </p:stCondLst>
                            <p:childTnLst>
                              <p:par>
                                <p:cTn id="9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98" dur="500" fill="hold"/>
                                        <p:tgtEl>
                                          <p:spTgt spid="41"/>
                                        </p:tgtEl>
                                        <p:attrNameLst>
                                          <p:attrName>ppt_x</p:attrName>
                                          <p:attrName>ppt_y</p:attrName>
                                        </p:attrNameLst>
                                      </p:cBhvr>
                                      <p:rCtr x="-1" y="-186"/>
                                    </p:animMotion>
                                  </p:childTnLst>
                                </p:cTn>
                              </p:par>
                              <p:par>
                                <p:cTn id="99" presetID="1" presetClass="entr" presetSubtype="0" fill="hold" grpId="1" nodeType="withEffect">
                                  <p:stCondLst>
                                    <p:cond delay="0"/>
                                  </p:stCondLst>
                                  <p:childTnLst>
                                    <p:set>
                                      <p:cBhvr>
                                        <p:cTn id="100" dur="1" fill="hold">
                                          <p:stCondLst>
                                            <p:cond delay="0"/>
                                          </p:stCondLst>
                                        </p:cTn>
                                        <p:tgtEl>
                                          <p:spTgt spid="42"/>
                                        </p:tgtEl>
                                        <p:attrNameLst>
                                          <p:attrName>style.visibility</p:attrName>
                                        </p:attrNameLst>
                                      </p:cBhvr>
                                      <p:to>
                                        <p:strVal val="visible"/>
                                      </p:to>
                                    </p:set>
                                  </p:childTnLst>
                                </p:cTn>
                              </p:par>
                            </p:childTnLst>
                          </p:cTn>
                        </p:par>
                        <p:par>
                          <p:cTn id="101" fill="hold">
                            <p:stCondLst>
                              <p:cond delay="15600"/>
                            </p:stCondLst>
                            <p:childTnLst>
                              <p:par>
                                <p:cTn id="102" presetID="64" presetClass="path" presetSubtype="0" repeatCount="indefinite" accel="50000" decel="50000" fill="hold" grpId="0" nodeType="afterEffect">
                                  <p:stCondLst>
                                    <p:cond delay="100"/>
                                  </p:stCondLst>
                                  <p:childTnLst>
                                    <p:animMotion origin="layout" path="M -1.11111E-6 -1.48148E-6 L -0.00139 -0.37222 " pathEditMode="relative" rAng="0" ptsTypes="AA">
                                      <p:cBhvr>
                                        <p:cTn id="103" dur="500" fill="hold"/>
                                        <p:tgtEl>
                                          <p:spTgt spid="42"/>
                                        </p:tgtEl>
                                        <p:attrNameLst>
                                          <p:attrName>ppt_x</p:attrName>
                                          <p:attrName>ppt_y</p:attrName>
                                        </p:attrNameLst>
                                      </p:cBhvr>
                                      <p:rCtr x="-1" y="-186"/>
                                    </p:animMotion>
                                  </p:childTnLst>
                                </p:cTn>
                              </p:par>
                              <p:par>
                                <p:cTn id="104" presetID="1" presetClass="entr" presetSubtype="0" fill="hold" grpId="1" nodeType="withEffect">
                                  <p:stCondLst>
                                    <p:cond delay="0"/>
                                  </p:stCondLst>
                                  <p:childTnLst>
                                    <p:set>
                                      <p:cBhvr>
                                        <p:cTn id="105" dur="1" fill="hold">
                                          <p:stCondLst>
                                            <p:cond delay="0"/>
                                          </p:stCondLst>
                                        </p:cTn>
                                        <p:tgtEl>
                                          <p:spTgt spid="43"/>
                                        </p:tgtEl>
                                        <p:attrNameLst>
                                          <p:attrName>style.visibility</p:attrName>
                                        </p:attrNameLst>
                                      </p:cBhvr>
                                      <p:to>
                                        <p:strVal val="visible"/>
                                      </p:to>
                                    </p:set>
                                  </p:childTnLst>
                                </p:cTn>
                              </p:par>
                            </p:childTnLst>
                          </p:cTn>
                        </p:par>
                        <p:par>
                          <p:cTn id="106" fill="hold">
                            <p:stCondLst>
                              <p:cond delay="16200"/>
                            </p:stCondLst>
                            <p:childTnLst>
                              <p:par>
                                <p:cTn id="107" presetID="64" presetClass="path" presetSubtype="0" repeatCount="indefinite" accel="50000" decel="50000" fill="hold" grpId="0" nodeType="afterEffect">
                                  <p:stCondLst>
                                    <p:cond delay="100"/>
                                  </p:stCondLst>
                                  <p:childTnLst>
                                    <p:animMotion origin="layout" path="M 2.22222E-6 -3.7037E-7 L -0.00139 -0.37222 " pathEditMode="relative" rAng="0" ptsTypes="AA">
                                      <p:cBhvr>
                                        <p:cTn id="108" dur="500" fill="hold"/>
                                        <p:tgtEl>
                                          <p:spTgt spid="43"/>
                                        </p:tgtEl>
                                        <p:attrNameLst>
                                          <p:attrName>ppt_x</p:attrName>
                                          <p:attrName>ppt_y</p:attrName>
                                        </p:attrNameLst>
                                      </p:cBhvr>
                                      <p:rCtr x="-1" y="-186"/>
                                    </p:animMotion>
                                  </p:childTnLst>
                                </p:cTn>
                              </p:par>
                              <p:par>
                                <p:cTn id="109" presetID="1" presetClass="entr" presetSubtype="0" fill="hold" grpId="1" nodeType="withEffect">
                                  <p:stCondLst>
                                    <p:cond delay="0"/>
                                  </p:stCondLst>
                                  <p:childTnLst>
                                    <p:set>
                                      <p:cBhvr>
                                        <p:cTn id="110" dur="1" fill="hold">
                                          <p:stCondLst>
                                            <p:cond delay="0"/>
                                          </p:stCondLst>
                                        </p:cTn>
                                        <p:tgtEl>
                                          <p:spTgt spid="44"/>
                                        </p:tgtEl>
                                        <p:attrNameLst>
                                          <p:attrName>style.visibility</p:attrName>
                                        </p:attrNameLst>
                                      </p:cBhvr>
                                      <p:to>
                                        <p:strVal val="visible"/>
                                      </p:to>
                                    </p:set>
                                  </p:childTnLst>
                                </p:cTn>
                              </p:par>
                            </p:childTnLst>
                          </p:cTn>
                        </p:par>
                        <p:par>
                          <p:cTn id="111" fill="hold">
                            <p:stCondLst>
                              <p:cond delay="16800"/>
                            </p:stCondLst>
                            <p:childTnLst>
                              <p:par>
                                <p:cTn id="11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13" dur="500" fill="hold"/>
                                        <p:tgtEl>
                                          <p:spTgt spid="44"/>
                                        </p:tgtEl>
                                        <p:attrNameLst>
                                          <p:attrName>ppt_x</p:attrName>
                                          <p:attrName>ppt_y</p:attrName>
                                        </p:attrNameLst>
                                      </p:cBhvr>
                                      <p:rCtr x="-1" y="-186"/>
                                    </p:animMotion>
                                  </p:childTnLst>
                                </p:cTn>
                              </p:par>
                              <p:par>
                                <p:cTn id="114" presetID="1" presetClass="entr" presetSubtype="0" fill="hold" grpId="1" nodeType="withEffect">
                                  <p:stCondLst>
                                    <p:cond delay="0"/>
                                  </p:stCondLst>
                                  <p:childTnLst>
                                    <p:set>
                                      <p:cBhvr>
                                        <p:cTn id="115" dur="1" fill="hold">
                                          <p:stCondLst>
                                            <p:cond delay="0"/>
                                          </p:stCondLst>
                                        </p:cTn>
                                        <p:tgtEl>
                                          <p:spTgt spid="45"/>
                                        </p:tgtEl>
                                        <p:attrNameLst>
                                          <p:attrName>style.visibility</p:attrName>
                                        </p:attrNameLst>
                                      </p:cBhvr>
                                      <p:to>
                                        <p:strVal val="visible"/>
                                      </p:to>
                                    </p:set>
                                  </p:childTnLst>
                                </p:cTn>
                              </p:par>
                            </p:childTnLst>
                          </p:cTn>
                        </p:par>
                        <p:par>
                          <p:cTn id="116" fill="hold">
                            <p:stCondLst>
                              <p:cond delay="17400"/>
                            </p:stCondLst>
                            <p:childTnLst>
                              <p:par>
                                <p:cTn id="11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18" dur="500" fill="hold"/>
                                        <p:tgtEl>
                                          <p:spTgt spid="45"/>
                                        </p:tgtEl>
                                        <p:attrNameLst>
                                          <p:attrName>ppt_x</p:attrName>
                                          <p:attrName>ppt_y</p:attrName>
                                        </p:attrNameLst>
                                      </p:cBhvr>
                                      <p:rCtr x="-1" y="-186"/>
                                    </p:animMotion>
                                  </p:childTnLst>
                                </p:cTn>
                              </p:par>
                              <p:par>
                                <p:cTn id="119" presetID="1" presetClass="entr" presetSubtype="0" fill="hold" grpId="1" nodeType="withEffect">
                                  <p:stCondLst>
                                    <p:cond delay="0"/>
                                  </p:stCondLst>
                                  <p:childTnLst>
                                    <p:set>
                                      <p:cBhvr>
                                        <p:cTn id="120" dur="1" fill="hold">
                                          <p:stCondLst>
                                            <p:cond delay="0"/>
                                          </p:stCondLst>
                                        </p:cTn>
                                        <p:tgtEl>
                                          <p:spTgt spid="46"/>
                                        </p:tgtEl>
                                        <p:attrNameLst>
                                          <p:attrName>style.visibility</p:attrName>
                                        </p:attrNameLst>
                                      </p:cBhvr>
                                      <p:to>
                                        <p:strVal val="visible"/>
                                      </p:to>
                                    </p:set>
                                  </p:childTnLst>
                                </p:cTn>
                              </p:par>
                            </p:childTnLst>
                          </p:cTn>
                        </p:par>
                        <p:par>
                          <p:cTn id="121" fill="hold">
                            <p:stCondLst>
                              <p:cond delay="18000"/>
                            </p:stCondLst>
                            <p:childTnLst>
                              <p:par>
                                <p:cTn id="12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23" dur="500" fill="hold"/>
                                        <p:tgtEl>
                                          <p:spTgt spid="46"/>
                                        </p:tgtEl>
                                        <p:attrNameLst>
                                          <p:attrName>ppt_x</p:attrName>
                                          <p:attrName>ppt_y</p:attrName>
                                        </p:attrNameLst>
                                      </p:cBhvr>
                                      <p:rCtr x="-1" y="-186"/>
                                    </p:animMotion>
                                  </p:childTnLst>
                                </p:cTn>
                              </p:par>
                              <p:par>
                                <p:cTn id="124" presetID="1" presetClass="entr" presetSubtype="0" fill="hold" grpId="1" nodeType="withEffect">
                                  <p:stCondLst>
                                    <p:cond delay="0"/>
                                  </p:stCondLst>
                                  <p:childTnLst>
                                    <p:set>
                                      <p:cBhvr>
                                        <p:cTn id="125" dur="1" fill="hold">
                                          <p:stCondLst>
                                            <p:cond delay="0"/>
                                          </p:stCondLst>
                                        </p:cTn>
                                        <p:tgtEl>
                                          <p:spTgt spid="47"/>
                                        </p:tgtEl>
                                        <p:attrNameLst>
                                          <p:attrName>style.visibility</p:attrName>
                                        </p:attrNameLst>
                                      </p:cBhvr>
                                      <p:to>
                                        <p:strVal val="visible"/>
                                      </p:to>
                                    </p:set>
                                  </p:childTnLst>
                                </p:cTn>
                              </p:par>
                            </p:childTnLst>
                          </p:cTn>
                        </p:par>
                        <p:par>
                          <p:cTn id="126" fill="hold">
                            <p:stCondLst>
                              <p:cond delay="18600"/>
                            </p:stCondLst>
                            <p:childTnLst>
                              <p:par>
                                <p:cTn id="12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28" dur="500" fill="hold"/>
                                        <p:tgtEl>
                                          <p:spTgt spid="47"/>
                                        </p:tgtEl>
                                        <p:attrNameLst>
                                          <p:attrName>ppt_x</p:attrName>
                                          <p:attrName>ppt_y</p:attrName>
                                        </p:attrNameLst>
                                      </p:cBhvr>
                                      <p:rCtr x="-1" y="-186"/>
                                    </p:animMotion>
                                  </p:childTnLst>
                                </p:cTn>
                              </p:par>
                              <p:par>
                                <p:cTn id="129" presetID="1" presetClass="entr" presetSubtype="0" fill="hold" grpId="1" nodeType="withEffect">
                                  <p:stCondLst>
                                    <p:cond delay="0"/>
                                  </p:stCondLst>
                                  <p:childTnLst>
                                    <p:set>
                                      <p:cBhvr>
                                        <p:cTn id="130" dur="1" fill="hold">
                                          <p:stCondLst>
                                            <p:cond delay="0"/>
                                          </p:stCondLst>
                                        </p:cTn>
                                        <p:tgtEl>
                                          <p:spTgt spid="48"/>
                                        </p:tgtEl>
                                        <p:attrNameLst>
                                          <p:attrName>style.visibility</p:attrName>
                                        </p:attrNameLst>
                                      </p:cBhvr>
                                      <p:to>
                                        <p:strVal val="visible"/>
                                      </p:to>
                                    </p:set>
                                  </p:childTnLst>
                                </p:cTn>
                              </p:par>
                            </p:childTnLst>
                          </p:cTn>
                        </p:par>
                        <p:par>
                          <p:cTn id="131" fill="hold">
                            <p:stCondLst>
                              <p:cond delay="19200"/>
                            </p:stCondLst>
                            <p:childTnLst>
                              <p:par>
                                <p:cTn id="132" presetID="64" presetClass="path" presetSubtype="0" repeatCount="indefinite" accel="50000" decel="50000" fill="hold" grpId="0" nodeType="afterEffect">
                                  <p:stCondLst>
                                    <p:cond delay="100"/>
                                  </p:stCondLst>
                                  <p:childTnLst>
                                    <p:animMotion origin="layout" path="M -1.11111E-6 -1.48148E-6 L -0.00139 -0.37222 " pathEditMode="relative" rAng="0" ptsTypes="AA">
                                      <p:cBhvr>
                                        <p:cTn id="133" dur="500" fill="hold"/>
                                        <p:tgtEl>
                                          <p:spTgt spid="48"/>
                                        </p:tgtEl>
                                        <p:attrNameLst>
                                          <p:attrName>ppt_x</p:attrName>
                                          <p:attrName>ppt_y</p:attrName>
                                        </p:attrNameLst>
                                      </p:cBhvr>
                                      <p:rCtr x="-1" y="-186"/>
                                    </p:animMotion>
                                  </p:childTnLst>
                                </p:cTn>
                              </p:par>
                              <p:par>
                                <p:cTn id="134" presetID="1" presetClass="entr" presetSubtype="0" fill="hold" grpId="1" nodeType="withEffect">
                                  <p:stCondLst>
                                    <p:cond delay="0"/>
                                  </p:stCondLst>
                                  <p:childTnLst>
                                    <p:set>
                                      <p:cBhvr>
                                        <p:cTn id="135" dur="1" fill="hold">
                                          <p:stCondLst>
                                            <p:cond delay="0"/>
                                          </p:stCondLst>
                                        </p:cTn>
                                        <p:tgtEl>
                                          <p:spTgt spid="49"/>
                                        </p:tgtEl>
                                        <p:attrNameLst>
                                          <p:attrName>style.visibility</p:attrName>
                                        </p:attrNameLst>
                                      </p:cBhvr>
                                      <p:to>
                                        <p:strVal val="visible"/>
                                      </p:to>
                                    </p:set>
                                  </p:childTnLst>
                                </p:cTn>
                              </p:par>
                            </p:childTnLst>
                          </p:cTn>
                        </p:par>
                        <p:par>
                          <p:cTn id="136" fill="hold">
                            <p:stCondLst>
                              <p:cond delay="19800"/>
                            </p:stCondLst>
                            <p:childTnLst>
                              <p:par>
                                <p:cTn id="137" presetID="64" presetClass="path" presetSubtype="0" repeatCount="indefinite" accel="50000" decel="50000" fill="hold" grpId="0" nodeType="afterEffect">
                                  <p:stCondLst>
                                    <p:cond delay="100"/>
                                  </p:stCondLst>
                                  <p:childTnLst>
                                    <p:animMotion origin="layout" path="M 2.22222E-6 -3.7037E-7 L -0.00139 -0.37222 " pathEditMode="relative" rAng="0" ptsTypes="AA">
                                      <p:cBhvr>
                                        <p:cTn id="138" dur="500" fill="hold"/>
                                        <p:tgtEl>
                                          <p:spTgt spid="49"/>
                                        </p:tgtEl>
                                        <p:attrNameLst>
                                          <p:attrName>ppt_x</p:attrName>
                                          <p:attrName>ppt_y</p:attrName>
                                        </p:attrNameLst>
                                      </p:cBhvr>
                                      <p:rCtr x="-1" y="-186"/>
                                    </p:animMotion>
                                  </p:childTnLst>
                                </p:cTn>
                              </p:par>
                              <p:par>
                                <p:cTn id="139" presetID="1" presetClass="entr" presetSubtype="0" fill="hold" grpId="1" nodeType="withEffect">
                                  <p:stCondLst>
                                    <p:cond delay="0"/>
                                  </p:stCondLst>
                                  <p:childTnLst>
                                    <p:set>
                                      <p:cBhvr>
                                        <p:cTn id="140" dur="1" fill="hold">
                                          <p:stCondLst>
                                            <p:cond delay="0"/>
                                          </p:stCondLst>
                                        </p:cTn>
                                        <p:tgtEl>
                                          <p:spTgt spid="50"/>
                                        </p:tgtEl>
                                        <p:attrNameLst>
                                          <p:attrName>style.visibility</p:attrName>
                                        </p:attrNameLst>
                                      </p:cBhvr>
                                      <p:to>
                                        <p:strVal val="visible"/>
                                      </p:to>
                                    </p:set>
                                  </p:childTnLst>
                                </p:cTn>
                              </p:par>
                            </p:childTnLst>
                          </p:cTn>
                        </p:par>
                        <p:par>
                          <p:cTn id="141" fill="hold">
                            <p:stCondLst>
                              <p:cond delay="20400"/>
                            </p:stCondLst>
                            <p:childTnLst>
                              <p:par>
                                <p:cTn id="14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43" dur="500" fill="hold"/>
                                        <p:tgtEl>
                                          <p:spTgt spid="50"/>
                                        </p:tgtEl>
                                        <p:attrNameLst>
                                          <p:attrName>ppt_x</p:attrName>
                                          <p:attrName>ppt_y</p:attrName>
                                        </p:attrNameLst>
                                      </p:cBhvr>
                                      <p:rCtr x="-1" y="-186"/>
                                    </p:animMotion>
                                  </p:childTnLst>
                                </p:cTn>
                              </p:par>
                              <p:par>
                                <p:cTn id="144" presetID="1" presetClass="entr" presetSubtype="0" fill="hold" grpId="1" nodeType="withEffect">
                                  <p:stCondLst>
                                    <p:cond delay="0"/>
                                  </p:stCondLst>
                                  <p:childTnLst>
                                    <p:set>
                                      <p:cBhvr>
                                        <p:cTn id="145" dur="1" fill="hold">
                                          <p:stCondLst>
                                            <p:cond delay="0"/>
                                          </p:stCondLst>
                                        </p:cTn>
                                        <p:tgtEl>
                                          <p:spTgt spid="51"/>
                                        </p:tgtEl>
                                        <p:attrNameLst>
                                          <p:attrName>style.visibility</p:attrName>
                                        </p:attrNameLst>
                                      </p:cBhvr>
                                      <p:to>
                                        <p:strVal val="visible"/>
                                      </p:to>
                                    </p:set>
                                  </p:childTnLst>
                                </p:cTn>
                              </p:par>
                            </p:childTnLst>
                          </p:cTn>
                        </p:par>
                        <p:par>
                          <p:cTn id="146" fill="hold">
                            <p:stCondLst>
                              <p:cond delay="21000"/>
                            </p:stCondLst>
                            <p:childTnLst>
                              <p:par>
                                <p:cTn id="14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48" dur="500" fill="hold"/>
                                        <p:tgtEl>
                                          <p:spTgt spid="51"/>
                                        </p:tgtEl>
                                        <p:attrNameLst>
                                          <p:attrName>ppt_x</p:attrName>
                                          <p:attrName>ppt_y</p:attrName>
                                        </p:attrNameLst>
                                      </p:cBhvr>
                                      <p:rCtr x="-1" y="-186"/>
                                    </p:animMotion>
                                  </p:childTnLst>
                                </p:cTn>
                              </p:par>
                              <p:par>
                                <p:cTn id="149" presetID="1" presetClass="entr" presetSubtype="0" fill="hold" grpId="1" nodeType="withEffect">
                                  <p:stCondLst>
                                    <p:cond delay="0"/>
                                  </p:stCondLst>
                                  <p:childTnLst>
                                    <p:set>
                                      <p:cBhvr>
                                        <p:cTn id="150" dur="1" fill="hold">
                                          <p:stCondLst>
                                            <p:cond delay="0"/>
                                          </p:stCondLst>
                                        </p:cTn>
                                        <p:tgtEl>
                                          <p:spTgt spid="52"/>
                                        </p:tgtEl>
                                        <p:attrNameLst>
                                          <p:attrName>style.visibility</p:attrName>
                                        </p:attrNameLst>
                                      </p:cBhvr>
                                      <p:to>
                                        <p:strVal val="visible"/>
                                      </p:to>
                                    </p:set>
                                  </p:childTnLst>
                                </p:cTn>
                              </p:par>
                            </p:childTnLst>
                          </p:cTn>
                        </p:par>
                        <p:par>
                          <p:cTn id="151" fill="hold">
                            <p:stCondLst>
                              <p:cond delay="21600"/>
                            </p:stCondLst>
                            <p:childTnLst>
                              <p:par>
                                <p:cTn id="15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53" dur="500" fill="hold"/>
                                        <p:tgtEl>
                                          <p:spTgt spid="52"/>
                                        </p:tgtEl>
                                        <p:attrNameLst>
                                          <p:attrName>ppt_x</p:attrName>
                                          <p:attrName>ppt_y</p:attrName>
                                        </p:attrNameLst>
                                      </p:cBhvr>
                                      <p:rCtr x="-1" y="-186"/>
                                    </p:animMotion>
                                  </p:childTnLst>
                                </p:cTn>
                              </p:par>
                              <p:par>
                                <p:cTn id="154" presetID="1" presetClass="entr" presetSubtype="0" fill="hold" grpId="1" nodeType="withEffect">
                                  <p:stCondLst>
                                    <p:cond delay="0"/>
                                  </p:stCondLst>
                                  <p:childTnLst>
                                    <p:set>
                                      <p:cBhvr>
                                        <p:cTn id="155" dur="1" fill="hold">
                                          <p:stCondLst>
                                            <p:cond delay="0"/>
                                          </p:stCondLst>
                                        </p:cTn>
                                        <p:tgtEl>
                                          <p:spTgt spid="53"/>
                                        </p:tgtEl>
                                        <p:attrNameLst>
                                          <p:attrName>style.visibility</p:attrName>
                                        </p:attrNameLst>
                                      </p:cBhvr>
                                      <p:to>
                                        <p:strVal val="visible"/>
                                      </p:to>
                                    </p:set>
                                  </p:childTnLst>
                                </p:cTn>
                              </p:par>
                            </p:childTnLst>
                          </p:cTn>
                        </p:par>
                        <p:par>
                          <p:cTn id="156" fill="hold">
                            <p:stCondLst>
                              <p:cond delay="22200"/>
                            </p:stCondLst>
                            <p:childTnLst>
                              <p:par>
                                <p:cTn id="15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58" dur="500" fill="hold"/>
                                        <p:tgtEl>
                                          <p:spTgt spid="53"/>
                                        </p:tgtEl>
                                        <p:attrNameLst>
                                          <p:attrName>ppt_x</p:attrName>
                                          <p:attrName>ppt_y</p:attrName>
                                        </p:attrNameLst>
                                      </p:cBhvr>
                                      <p:rCtr x="-1" y="-186"/>
                                    </p:animMotion>
                                  </p:childTnLst>
                                </p:cTn>
                              </p:par>
                              <p:par>
                                <p:cTn id="159" presetID="1" presetClass="entr" presetSubtype="0" fill="hold" grpId="1" nodeType="withEffect">
                                  <p:stCondLst>
                                    <p:cond delay="0"/>
                                  </p:stCondLst>
                                  <p:childTnLst>
                                    <p:set>
                                      <p:cBhvr>
                                        <p:cTn id="160" dur="1" fill="hold">
                                          <p:stCondLst>
                                            <p:cond delay="0"/>
                                          </p:stCondLst>
                                        </p:cTn>
                                        <p:tgtEl>
                                          <p:spTgt spid="54"/>
                                        </p:tgtEl>
                                        <p:attrNameLst>
                                          <p:attrName>style.visibility</p:attrName>
                                        </p:attrNameLst>
                                      </p:cBhvr>
                                      <p:to>
                                        <p:strVal val="visible"/>
                                      </p:to>
                                    </p:set>
                                  </p:childTnLst>
                                </p:cTn>
                              </p:par>
                            </p:childTnLst>
                          </p:cTn>
                        </p:par>
                        <p:par>
                          <p:cTn id="161" fill="hold">
                            <p:stCondLst>
                              <p:cond delay="22800"/>
                            </p:stCondLst>
                            <p:childTnLst>
                              <p:par>
                                <p:cTn id="162" presetID="64" presetClass="path" presetSubtype="0" repeatCount="indefinite" accel="50000" decel="50000" fill="hold" grpId="0" nodeType="afterEffect">
                                  <p:stCondLst>
                                    <p:cond delay="100"/>
                                  </p:stCondLst>
                                  <p:childTnLst>
                                    <p:animMotion origin="layout" path="M -1.11111E-6 -1.48148E-6 L -0.00139 -0.37222 " pathEditMode="relative" rAng="0" ptsTypes="AA">
                                      <p:cBhvr>
                                        <p:cTn id="163" dur="500" fill="hold"/>
                                        <p:tgtEl>
                                          <p:spTgt spid="54"/>
                                        </p:tgtEl>
                                        <p:attrNameLst>
                                          <p:attrName>ppt_x</p:attrName>
                                          <p:attrName>ppt_y</p:attrName>
                                        </p:attrNameLst>
                                      </p:cBhvr>
                                      <p:rCtr x="-1" y="-186"/>
                                    </p:animMotion>
                                  </p:childTnLst>
                                </p:cTn>
                              </p:par>
                              <p:par>
                                <p:cTn id="164" presetID="1" presetClass="entr" presetSubtype="0" fill="hold" grpId="1" nodeType="withEffect">
                                  <p:stCondLst>
                                    <p:cond delay="0"/>
                                  </p:stCondLst>
                                  <p:childTnLst>
                                    <p:set>
                                      <p:cBhvr>
                                        <p:cTn id="165" dur="1" fill="hold">
                                          <p:stCondLst>
                                            <p:cond delay="0"/>
                                          </p:stCondLst>
                                        </p:cTn>
                                        <p:tgtEl>
                                          <p:spTgt spid="55"/>
                                        </p:tgtEl>
                                        <p:attrNameLst>
                                          <p:attrName>style.visibility</p:attrName>
                                        </p:attrNameLst>
                                      </p:cBhvr>
                                      <p:to>
                                        <p:strVal val="visible"/>
                                      </p:to>
                                    </p:set>
                                  </p:childTnLst>
                                </p:cTn>
                              </p:par>
                            </p:childTnLst>
                          </p:cTn>
                        </p:par>
                        <p:par>
                          <p:cTn id="166" fill="hold">
                            <p:stCondLst>
                              <p:cond delay="23400"/>
                            </p:stCondLst>
                            <p:childTnLst>
                              <p:par>
                                <p:cTn id="167" presetID="64" presetClass="path" presetSubtype="0" repeatCount="indefinite" accel="50000" decel="50000" fill="hold" grpId="0" nodeType="afterEffect">
                                  <p:stCondLst>
                                    <p:cond delay="100"/>
                                  </p:stCondLst>
                                  <p:childTnLst>
                                    <p:animMotion origin="layout" path="M 2.22222E-6 -3.7037E-7 L -0.00139 -0.37222 " pathEditMode="relative" rAng="0" ptsTypes="AA">
                                      <p:cBhvr>
                                        <p:cTn id="168" dur="500" fill="hold"/>
                                        <p:tgtEl>
                                          <p:spTgt spid="55"/>
                                        </p:tgtEl>
                                        <p:attrNameLst>
                                          <p:attrName>ppt_x</p:attrName>
                                          <p:attrName>ppt_y</p:attrName>
                                        </p:attrNameLst>
                                      </p:cBhvr>
                                      <p:rCtr x="-1" y="-186"/>
                                    </p:animMotion>
                                  </p:childTnLst>
                                </p:cTn>
                              </p:par>
                              <p:par>
                                <p:cTn id="169" presetID="1" presetClass="entr" presetSubtype="0" fill="hold" grpId="1" nodeType="withEffect">
                                  <p:stCondLst>
                                    <p:cond delay="0"/>
                                  </p:stCondLst>
                                  <p:childTnLst>
                                    <p:set>
                                      <p:cBhvr>
                                        <p:cTn id="170" dur="1" fill="hold">
                                          <p:stCondLst>
                                            <p:cond delay="0"/>
                                          </p:stCondLst>
                                        </p:cTn>
                                        <p:tgtEl>
                                          <p:spTgt spid="56"/>
                                        </p:tgtEl>
                                        <p:attrNameLst>
                                          <p:attrName>style.visibility</p:attrName>
                                        </p:attrNameLst>
                                      </p:cBhvr>
                                      <p:to>
                                        <p:strVal val="visible"/>
                                      </p:to>
                                    </p:set>
                                  </p:childTnLst>
                                </p:cTn>
                              </p:par>
                            </p:childTnLst>
                          </p:cTn>
                        </p:par>
                        <p:par>
                          <p:cTn id="171" fill="hold">
                            <p:stCondLst>
                              <p:cond delay="24000"/>
                            </p:stCondLst>
                            <p:childTnLst>
                              <p:par>
                                <p:cTn id="17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73" dur="500" fill="hold"/>
                                        <p:tgtEl>
                                          <p:spTgt spid="56"/>
                                        </p:tgtEl>
                                        <p:attrNameLst>
                                          <p:attrName>ppt_x</p:attrName>
                                          <p:attrName>ppt_y</p:attrName>
                                        </p:attrNameLst>
                                      </p:cBhvr>
                                      <p:rCtr x="-1" y="-186"/>
                                    </p:animMotion>
                                  </p:childTnLst>
                                </p:cTn>
                              </p:par>
                              <p:par>
                                <p:cTn id="174" presetID="1" presetClass="entr" presetSubtype="0" fill="hold" grpId="1" nodeType="withEffect">
                                  <p:stCondLst>
                                    <p:cond delay="0"/>
                                  </p:stCondLst>
                                  <p:childTnLst>
                                    <p:set>
                                      <p:cBhvr>
                                        <p:cTn id="175" dur="1" fill="hold">
                                          <p:stCondLst>
                                            <p:cond delay="0"/>
                                          </p:stCondLst>
                                        </p:cTn>
                                        <p:tgtEl>
                                          <p:spTgt spid="57"/>
                                        </p:tgtEl>
                                        <p:attrNameLst>
                                          <p:attrName>style.visibility</p:attrName>
                                        </p:attrNameLst>
                                      </p:cBhvr>
                                      <p:to>
                                        <p:strVal val="visible"/>
                                      </p:to>
                                    </p:set>
                                  </p:childTnLst>
                                </p:cTn>
                              </p:par>
                            </p:childTnLst>
                          </p:cTn>
                        </p:par>
                        <p:par>
                          <p:cTn id="176" fill="hold">
                            <p:stCondLst>
                              <p:cond delay="24600"/>
                            </p:stCondLst>
                            <p:childTnLst>
                              <p:par>
                                <p:cTn id="177"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78" dur="500" fill="hold"/>
                                        <p:tgtEl>
                                          <p:spTgt spid="57"/>
                                        </p:tgtEl>
                                        <p:attrNameLst>
                                          <p:attrName>ppt_x</p:attrName>
                                          <p:attrName>ppt_y</p:attrName>
                                        </p:attrNameLst>
                                      </p:cBhvr>
                                      <p:rCtr x="-1" y="-186"/>
                                    </p:animMotion>
                                  </p:childTnLst>
                                </p:cTn>
                              </p:par>
                              <p:par>
                                <p:cTn id="179" presetID="1" presetClass="entr" presetSubtype="0" fill="hold" grpId="1" nodeType="withEffect">
                                  <p:stCondLst>
                                    <p:cond delay="0"/>
                                  </p:stCondLst>
                                  <p:childTnLst>
                                    <p:set>
                                      <p:cBhvr>
                                        <p:cTn id="180" dur="1" fill="hold">
                                          <p:stCondLst>
                                            <p:cond delay="0"/>
                                          </p:stCondLst>
                                        </p:cTn>
                                        <p:tgtEl>
                                          <p:spTgt spid="58"/>
                                        </p:tgtEl>
                                        <p:attrNameLst>
                                          <p:attrName>style.visibility</p:attrName>
                                        </p:attrNameLst>
                                      </p:cBhvr>
                                      <p:to>
                                        <p:strVal val="visible"/>
                                      </p:to>
                                    </p:set>
                                  </p:childTnLst>
                                </p:cTn>
                              </p:par>
                            </p:childTnLst>
                          </p:cTn>
                        </p:par>
                        <p:par>
                          <p:cTn id="181" fill="hold">
                            <p:stCondLst>
                              <p:cond delay="25200"/>
                            </p:stCondLst>
                            <p:childTnLst>
                              <p:par>
                                <p:cTn id="182" presetID="64" presetClass="path" presetSubtype="0" repeatCount="indefinite" accel="50000" decel="50000" fill="hold" grpId="0" nodeType="afterEffect">
                                  <p:stCondLst>
                                    <p:cond delay="100"/>
                                  </p:stCondLst>
                                  <p:childTnLst>
                                    <p:animMotion origin="layout" path="M 4.44444E-6 1.48148E-6 L -0.00139 -0.37222 " pathEditMode="relative" rAng="0" ptsTypes="AA">
                                      <p:cBhvr>
                                        <p:cTn id="183" dur="500" fill="hold"/>
                                        <p:tgtEl>
                                          <p:spTgt spid="58"/>
                                        </p:tgtEl>
                                        <p:attrNameLst>
                                          <p:attrName>ppt_x</p:attrName>
                                          <p:attrName>ppt_y</p:attrName>
                                        </p:attrNameLst>
                                      </p:cBhvr>
                                      <p:rCtr x="-1" y="-186"/>
                                    </p:animMotion>
                                  </p:childTnLst>
                                </p:cTn>
                              </p:par>
                              <p:par>
                                <p:cTn id="184" presetID="22" presetClass="entr" presetSubtype="8" fill="hold" grpId="0" nodeType="withEffect">
                                  <p:stCondLst>
                                    <p:cond delay="100"/>
                                  </p:stCondLst>
                                  <p:childTnLst>
                                    <p:set>
                                      <p:cBhvr>
                                        <p:cTn id="185" dur="1" fill="hold">
                                          <p:stCondLst>
                                            <p:cond delay="0"/>
                                          </p:stCondLst>
                                        </p:cTn>
                                        <p:tgtEl>
                                          <p:spTgt spid="38"/>
                                        </p:tgtEl>
                                        <p:attrNameLst>
                                          <p:attrName>style.visibility</p:attrName>
                                        </p:attrNameLst>
                                      </p:cBhvr>
                                      <p:to>
                                        <p:strVal val="visible"/>
                                      </p:to>
                                    </p:set>
                                    <p:animEffect transition="in" filter="wipe(left)">
                                      <p:cBhvr>
                                        <p:cTn id="18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8" grpId="0" animBg="1"/>
      <p:bldP spid="25" grpId="0" animBg="1"/>
      <p:bldP spid="29" grpId="0" animBg="1"/>
      <p:bldP spid="29" grpId="1" animBg="1"/>
      <p:bldP spid="30" grpId="0"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p:bldP spid="38" grpId="0"/>
      <p:bldP spid="41" grpId="0"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60" grpId="0" animBg="1"/>
      <p:bldP spid="61" grpId="0"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
          <p:cNvPicPr>
            <a:picLocks noChangeAspect="1" noChangeArrowheads="1"/>
          </p:cNvPicPr>
          <p:nvPr/>
        </p:nvPicPr>
        <p:blipFill>
          <a:blip r:embed="rId3"/>
          <a:srcRect/>
          <a:stretch>
            <a:fillRect/>
          </a:stretch>
        </p:blipFill>
        <p:spPr bwMode="auto">
          <a:xfrm>
            <a:off x="0" y="0"/>
            <a:ext cx="8680450" cy="6480175"/>
          </a:xfrm>
          <a:prstGeom prst="rect">
            <a:avLst/>
          </a:prstGeom>
          <a:noFill/>
          <a:ln w="9525">
            <a:noFill/>
            <a:round/>
            <a:headEnd/>
            <a:tailEnd/>
          </a:ln>
          <a:effectLst/>
        </p:spPr>
      </p:pic>
      <p:grpSp>
        <p:nvGrpSpPr>
          <p:cNvPr id="2" name="Groupe 35"/>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0" name="Connecteur droit 9"/>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1"/>
              <p:cNvPicPr>
                <a:picLocks noChangeAspect="1" noChangeArrowheads="1"/>
              </p:cNvPicPr>
              <p:nvPr/>
            </p:nvPicPr>
            <p:blipFill>
              <a:blip r:embed="rId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3" name="Rectangle 12"/>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026" name="Picture 2"/>
            <p:cNvPicPr>
              <a:picLocks noChangeAspect="1" noChangeArrowheads="1"/>
            </p:cNvPicPr>
            <p:nvPr/>
          </p:nvPicPr>
          <p:blipFill>
            <a:blip r:embed="rId5"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20" name="Rectangle 68"/>
          <p:cNvSpPr txBox="1">
            <a:spLocks noChangeArrowheads="1"/>
          </p:cNvSpPr>
          <p:nvPr/>
        </p:nvSpPr>
        <p:spPr>
          <a:xfrm>
            <a:off x="1418795" y="1212529"/>
            <a:ext cx="2187047" cy="461665"/>
          </a:xfrm>
          <a:prstGeom prst="rect">
            <a:avLst/>
          </a:prstGeom>
          <a:solidFill>
            <a:schemeClr val="bg1">
              <a:lumMod val="65000"/>
            </a:schemeClr>
          </a:solidFill>
          <a:ln/>
        </p:spPr>
        <p:txBody>
          <a:bodyPr anchor="ctr">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none" spc="0" normalizeH="0" baseline="0" noProof="0" dirty="0" smtClean="0">
                <a:ln>
                  <a:noFill/>
                </a:ln>
                <a:solidFill>
                  <a:schemeClr val="bg1"/>
                </a:solidFill>
                <a:effectLst/>
                <a:uLnTx/>
                <a:uFillTx/>
                <a:latin typeface="+mj-lt"/>
                <a:ea typeface="+mj-ea"/>
                <a:cs typeface="+mj-cs"/>
              </a:rPr>
              <a:t>1. Introduction</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22" name="Rectangle 68"/>
          <p:cNvSpPr txBox="1">
            <a:spLocks noChangeArrowheads="1"/>
          </p:cNvSpPr>
          <p:nvPr/>
        </p:nvSpPr>
        <p:spPr>
          <a:xfrm>
            <a:off x="1418795" y="1735554"/>
            <a:ext cx="5029302" cy="461665"/>
          </a:xfrm>
          <a:prstGeom prst="rect">
            <a:avLst/>
          </a:prstGeom>
          <a:solidFill>
            <a:schemeClr val="bg1">
              <a:lumMod val="65000"/>
            </a:schemeClr>
          </a:solidFill>
          <a:ln/>
        </p:spPr>
        <p:txBody>
          <a:bodyPr wrap="square">
            <a:spAutoFit/>
          </a:bodyPr>
          <a:lstStyle/>
          <a:p>
            <a:pPr>
              <a:spcBef>
                <a:spcPct val="0"/>
              </a:spcBef>
              <a:defRPr/>
            </a:pPr>
            <a:r>
              <a:rPr kumimoji="0" lang="fr-FR" sz="2400" b="1" i="0" u="none" strike="noStrike" kern="1200" cap="none" spc="0" normalizeH="0" baseline="0" noProof="0" dirty="0" smtClean="0">
                <a:ln>
                  <a:noFill/>
                </a:ln>
                <a:solidFill>
                  <a:schemeClr val="bg1"/>
                </a:solidFill>
                <a:effectLst/>
                <a:uLnTx/>
                <a:uFillTx/>
                <a:latin typeface="+mj-lt"/>
                <a:ea typeface="+mj-ea"/>
                <a:cs typeface="+mj-cs"/>
              </a:rPr>
              <a:t>2. </a:t>
            </a:r>
            <a:r>
              <a:rPr lang="fr-FR" sz="2400" b="1" dirty="0" smtClean="0">
                <a:solidFill>
                  <a:schemeClr val="bg1"/>
                </a:solidFill>
              </a:rPr>
              <a:t>Présentation générale des </a:t>
            </a:r>
            <a:r>
              <a:rPr lang="fr-FR" sz="2400" b="1" dirty="0" smtClean="0">
                <a:solidFill>
                  <a:schemeClr val="bg1"/>
                </a:solidFill>
              </a:rPr>
              <a:t>produits</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25" name="Rectangle 68"/>
          <p:cNvSpPr txBox="1">
            <a:spLocks noChangeArrowheads="1"/>
          </p:cNvSpPr>
          <p:nvPr/>
        </p:nvSpPr>
        <p:spPr>
          <a:xfrm>
            <a:off x="1418796" y="2258579"/>
            <a:ext cx="3862652" cy="461665"/>
          </a:xfrm>
          <a:prstGeom prst="rect">
            <a:avLst/>
          </a:prstGeom>
          <a:solidFill>
            <a:schemeClr val="bg1">
              <a:lumMod val="65000"/>
            </a:schemeClr>
          </a:solidFill>
          <a:ln/>
        </p:spPr>
        <p:txBody>
          <a:bodyPr wrap="square">
            <a:spAutoFit/>
          </a:bodyPr>
          <a:lstStyle/>
          <a:p>
            <a:pPr lvl="0">
              <a:spcBef>
                <a:spcPct val="0"/>
              </a:spcBef>
              <a:defRPr/>
            </a:pPr>
            <a:r>
              <a:rPr lang="fr-FR" sz="2400" b="1" dirty="0" smtClean="0">
                <a:solidFill>
                  <a:schemeClr val="bg1"/>
                </a:solidFill>
                <a:latin typeface="+mj-lt"/>
                <a:ea typeface="+mj-ea"/>
                <a:cs typeface="+mj-cs"/>
              </a:rPr>
              <a:t>3</a:t>
            </a:r>
            <a:r>
              <a:rPr kumimoji="0" lang="fr-FR" sz="2400" b="1" i="0" u="none" strike="noStrike" kern="1200" cap="none" spc="0" normalizeH="0" baseline="0" noProof="0" dirty="0" smtClean="0">
                <a:ln>
                  <a:noFill/>
                </a:ln>
                <a:solidFill>
                  <a:schemeClr val="bg1"/>
                </a:solidFill>
                <a:effectLst/>
                <a:uLnTx/>
                <a:uFillTx/>
                <a:latin typeface="+mj-lt"/>
                <a:ea typeface="+mj-ea"/>
                <a:cs typeface="+mj-cs"/>
              </a:rPr>
              <a:t>. </a:t>
            </a:r>
            <a:r>
              <a:rPr lang="fr-FR" sz="2400" b="1" dirty="0" smtClean="0">
                <a:solidFill>
                  <a:schemeClr val="bg1"/>
                </a:solidFill>
              </a:rPr>
              <a:t>Le marché de 2003 à 2010</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31" name="Rectangle 68"/>
          <p:cNvSpPr txBox="1">
            <a:spLocks noChangeArrowheads="1"/>
          </p:cNvSpPr>
          <p:nvPr/>
        </p:nvSpPr>
        <p:spPr>
          <a:xfrm>
            <a:off x="1418796" y="2781604"/>
            <a:ext cx="6120692" cy="830997"/>
          </a:xfrm>
          <a:prstGeom prst="rect">
            <a:avLst/>
          </a:prstGeom>
          <a:solidFill>
            <a:schemeClr val="bg1">
              <a:lumMod val="65000"/>
            </a:schemeClr>
          </a:solidFill>
          <a:ln/>
        </p:spPr>
        <p:txBody>
          <a:bodyPr wrap="square" anchor="ctr" anchorCtr="0">
            <a:spAutoFit/>
          </a:bodyPr>
          <a:lstStyle/>
          <a:p>
            <a:r>
              <a:rPr kumimoji="0" lang="fr-FR" sz="2400" b="1" i="0" u="none" strike="noStrike" kern="1200" cap="none" spc="0" normalizeH="0" baseline="0" noProof="0" dirty="0" smtClean="0">
                <a:ln>
                  <a:noFill/>
                </a:ln>
                <a:solidFill>
                  <a:schemeClr val="bg1"/>
                </a:solidFill>
                <a:effectLst/>
                <a:uLnTx/>
                <a:uFillTx/>
                <a:latin typeface="+mj-lt"/>
                <a:ea typeface="+mj-ea"/>
                <a:cs typeface="+mj-cs"/>
              </a:rPr>
              <a:t>4. </a:t>
            </a:r>
            <a:r>
              <a:rPr lang="fr-FR" sz="2400" b="1" dirty="0" smtClean="0">
                <a:solidFill>
                  <a:schemeClr val="bg1"/>
                </a:solidFill>
              </a:rPr>
              <a:t>Pourquoi un vendeur doit-il comprendre le fonctionnement de la pompe à chaleur ?</a:t>
            </a:r>
          </a:p>
        </p:txBody>
      </p:sp>
      <p:sp>
        <p:nvSpPr>
          <p:cNvPr id="32" name="Rectangle 68"/>
          <p:cNvSpPr txBox="1">
            <a:spLocks noChangeArrowheads="1"/>
          </p:cNvSpPr>
          <p:nvPr/>
        </p:nvSpPr>
        <p:spPr>
          <a:xfrm>
            <a:off x="1418795" y="3673961"/>
            <a:ext cx="5132317" cy="461665"/>
          </a:xfrm>
          <a:prstGeom prst="rect">
            <a:avLst/>
          </a:prstGeom>
          <a:solidFill>
            <a:schemeClr val="bg1">
              <a:lumMod val="65000"/>
            </a:schemeClr>
          </a:solidFill>
          <a:ln/>
        </p:spPr>
        <p:txBody>
          <a:bodyPr anchor="ctr" anchorCtr="0">
            <a:spAutoFit/>
          </a:bodyPr>
          <a:lstStyle/>
          <a:p>
            <a:pPr>
              <a:spcBef>
                <a:spcPct val="0"/>
              </a:spcBef>
              <a:defRPr/>
            </a:pPr>
            <a:r>
              <a:rPr kumimoji="0" lang="fr-FR" sz="2400" b="1" i="0" u="none" strike="noStrike" kern="1200" cap="none" spc="0" normalizeH="0" baseline="0" noProof="0" dirty="0" smtClean="0">
                <a:ln>
                  <a:noFill/>
                </a:ln>
                <a:solidFill>
                  <a:schemeClr val="bg1"/>
                </a:solidFill>
                <a:effectLst/>
                <a:uLnTx/>
                <a:uFillTx/>
                <a:latin typeface="+mj-lt"/>
                <a:ea typeface="+mj-ea"/>
                <a:cs typeface="+mj-cs"/>
              </a:rPr>
              <a:t>5. </a:t>
            </a:r>
            <a:r>
              <a:rPr lang="fr-FR" sz="2400" b="1" dirty="0" smtClean="0">
                <a:solidFill>
                  <a:schemeClr val="bg1"/>
                </a:solidFill>
              </a:rPr>
              <a:t>Principe de la pompe à chaleur</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35" name="Rectangle 68"/>
          <p:cNvSpPr txBox="1">
            <a:spLocks noChangeArrowheads="1"/>
          </p:cNvSpPr>
          <p:nvPr/>
        </p:nvSpPr>
        <p:spPr>
          <a:xfrm>
            <a:off x="1418795" y="4196986"/>
            <a:ext cx="6362231" cy="461665"/>
          </a:xfrm>
          <a:prstGeom prst="rect">
            <a:avLst/>
          </a:prstGeom>
          <a:solidFill>
            <a:schemeClr val="bg1">
              <a:lumMod val="65000"/>
            </a:schemeClr>
          </a:solidFill>
          <a:ln/>
        </p:spPr>
        <p:txBody>
          <a:bodyPr wrap="square" anchor="ctr" anchorCtr="0">
            <a:spAutoFit/>
          </a:bodyPr>
          <a:lstStyle/>
          <a:p>
            <a:pPr lvl="0">
              <a:spcBef>
                <a:spcPct val="0"/>
              </a:spcBef>
              <a:defRPr/>
            </a:pPr>
            <a:r>
              <a:rPr lang="fr-FR" sz="2400" b="1" dirty="0" smtClean="0">
                <a:solidFill>
                  <a:schemeClr val="bg1"/>
                </a:solidFill>
                <a:latin typeface="+mj-lt"/>
                <a:ea typeface="+mj-ea"/>
                <a:cs typeface="+mj-cs"/>
              </a:rPr>
              <a:t>6</a:t>
            </a:r>
            <a:r>
              <a:rPr kumimoji="0" lang="fr-FR" sz="2400" b="1" i="0" u="none" strike="noStrike" kern="1200" cap="none" spc="0" normalizeH="0" baseline="0" noProof="0" dirty="0" smtClean="0">
                <a:ln>
                  <a:noFill/>
                </a:ln>
                <a:solidFill>
                  <a:schemeClr val="bg1"/>
                </a:solidFill>
                <a:effectLst/>
                <a:uLnTx/>
                <a:uFillTx/>
                <a:latin typeface="+mj-lt"/>
                <a:ea typeface="+mj-ea"/>
                <a:cs typeface="+mj-cs"/>
              </a:rPr>
              <a:t>. </a:t>
            </a:r>
            <a:r>
              <a:rPr lang="fr-FR" sz="2400" b="1" dirty="0" smtClean="0">
                <a:solidFill>
                  <a:schemeClr val="bg1"/>
                </a:solidFill>
              </a:rPr>
              <a:t>Les phénomènes thermodynamiques des PAC</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37" name="Rectangle 68"/>
          <p:cNvSpPr txBox="1">
            <a:spLocks noChangeArrowheads="1"/>
          </p:cNvSpPr>
          <p:nvPr/>
        </p:nvSpPr>
        <p:spPr>
          <a:xfrm>
            <a:off x="1418796" y="4720011"/>
            <a:ext cx="2963424" cy="461665"/>
          </a:xfrm>
          <a:prstGeom prst="rect">
            <a:avLst/>
          </a:prstGeom>
          <a:solidFill>
            <a:schemeClr val="bg1">
              <a:lumMod val="65000"/>
            </a:schemeClr>
          </a:solidFill>
          <a:ln/>
        </p:spPr>
        <p:txBody>
          <a:bodyPr wrap="square" anchor="ctr"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400" b="1" dirty="0" smtClean="0">
                <a:solidFill>
                  <a:schemeClr val="bg1"/>
                </a:solidFill>
                <a:latin typeface="+mj-lt"/>
                <a:ea typeface="+mj-ea"/>
                <a:cs typeface="+mj-cs"/>
              </a:rPr>
              <a:t>7</a:t>
            </a:r>
            <a:r>
              <a:rPr kumimoji="0" lang="fr-FR" sz="2400" b="1" i="0" u="none" strike="noStrike" kern="1200" cap="none" spc="0" normalizeH="0" baseline="0" noProof="0" dirty="0" smtClean="0">
                <a:ln>
                  <a:noFill/>
                </a:ln>
                <a:solidFill>
                  <a:schemeClr val="bg1"/>
                </a:solidFill>
                <a:effectLst/>
                <a:uLnTx/>
                <a:uFillTx/>
                <a:latin typeface="+mj-lt"/>
                <a:ea typeface="+mj-ea"/>
                <a:cs typeface="+mj-cs"/>
              </a:rPr>
              <a:t>. La pompe à chaleur</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
        <p:nvSpPr>
          <p:cNvPr id="19" name="Rectangle 18"/>
          <p:cNvSpPr/>
          <p:nvPr/>
        </p:nvSpPr>
        <p:spPr>
          <a:xfrm>
            <a:off x="1091456" y="627517"/>
            <a:ext cx="2521781" cy="523220"/>
          </a:xfrm>
          <a:prstGeom prst="rect">
            <a:avLst/>
          </a:prstGeom>
          <a:solidFill>
            <a:schemeClr val="accent1">
              <a:lumMod val="50000"/>
            </a:schemeClr>
          </a:solidFill>
        </p:spPr>
        <p:txBody>
          <a:bodyPr wrap="none">
            <a:spAutoFit/>
          </a:bodyPr>
          <a:lstStyle/>
          <a:p>
            <a:pPr lvl="0">
              <a:buNone/>
            </a:pPr>
            <a:r>
              <a:rPr lang="fr-FR" sz="2800" dirty="0" smtClean="0">
                <a:solidFill>
                  <a:schemeClr val="bg1"/>
                </a:solidFill>
              </a:rPr>
              <a:t>Première partie</a:t>
            </a:r>
          </a:p>
        </p:txBody>
      </p:sp>
      <p:sp>
        <p:nvSpPr>
          <p:cNvPr id="23" name="Rectangle 22"/>
          <p:cNvSpPr/>
          <p:nvPr/>
        </p:nvSpPr>
        <p:spPr>
          <a:xfrm>
            <a:off x="1091456" y="5801342"/>
            <a:ext cx="2666114" cy="523220"/>
          </a:xfrm>
          <a:prstGeom prst="rect">
            <a:avLst/>
          </a:prstGeom>
          <a:solidFill>
            <a:schemeClr val="accent1">
              <a:lumMod val="50000"/>
            </a:schemeClr>
          </a:solidFill>
        </p:spPr>
        <p:txBody>
          <a:bodyPr wrap="none">
            <a:spAutoFit/>
          </a:bodyPr>
          <a:lstStyle/>
          <a:p>
            <a:pPr>
              <a:buNone/>
            </a:pPr>
            <a:r>
              <a:rPr lang="fr-FR" sz="2800" dirty="0" smtClean="0">
                <a:solidFill>
                  <a:schemeClr val="bg1"/>
                </a:solidFill>
              </a:rPr>
              <a:t>Deuxième partie</a:t>
            </a:r>
          </a:p>
        </p:txBody>
      </p:sp>
      <p:sp>
        <p:nvSpPr>
          <p:cNvPr id="24" name="Titre 1"/>
          <p:cNvSpPr txBox="1">
            <a:spLocks/>
          </p:cNvSpPr>
          <p:nvPr/>
        </p:nvSpPr>
        <p:spPr>
          <a:xfrm>
            <a:off x="69792" y="-237500"/>
            <a:ext cx="5492322"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tx2">
                    <a:lumMod val="75000"/>
                  </a:schemeClr>
                </a:solidFill>
                <a:effectLst/>
                <a:uLnTx/>
                <a:uFillTx/>
                <a:latin typeface="+mj-lt"/>
                <a:ea typeface="+mj-ea"/>
                <a:cs typeface="+mj-cs"/>
              </a:rPr>
              <a:t>Sommaire Pompe à chaleur</a:t>
            </a:r>
            <a:endParaRPr kumimoji="0" lang="fr-FR" sz="4800" b="1" i="0" u="none" strike="noStrike" kern="1200" cap="none" spc="0" normalizeH="0" baseline="0" noProof="0" dirty="0">
              <a:ln>
                <a:noFill/>
              </a:ln>
              <a:solidFill>
                <a:schemeClr val="tx2">
                  <a:lumMod val="75000"/>
                </a:schemeClr>
              </a:solidFill>
              <a:effectLst/>
              <a:uLnTx/>
              <a:uFillTx/>
              <a:latin typeface="+mj-lt"/>
              <a:ea typeface="+mj-ea"/>
              <a:cs typeface="+mj-cs"/>
            </a:endParaRPr>
          </a:p>
        </p:txBody>
      </p:sp>
      <p:sp>
        <p:nvSpPr>
          <p:cNvPr id="153601" name="Rectangle 1"/>
          <p:cNvSpPr>
            <a:spLocks noChangeArrowheads="1"/>
          </p:cNvSpPr>
          <p:nvPr/>
        </p:nvSpPr>
        <p:spPr bwMode="auto">
          <a:xfrm>
            <a:off x="3450564" y="690113"/>
            <a:ext cx="52276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17365D"/>
                </a:solidFill>
                <a:effectLst/>
                <a:latin typeface="Cambria" pitchFamily="18" charset="0"/>
                <a:ea typeface="Times New Roman" pitchFamily="18" charset="0"/>
                <a:cs typeface="Times New Roman" pitchFamily="18" charset="0"/>
              </a:rPr>
              <a:t> le march</a:t>
            </a:r>
            <a:r>
              <a:rPr kumimoji="0" lang="fr-FR" b="1" i="0" u="none" strike="noStrike" cap="none" normalizeH="0" baseline="0" dirty="0" smtClean="0">
                <a:ln>
                  <a:noFill/>
                </a:ln>
                <a:solidFill>
                  <a:srgbClr val="17365D"/>
                </a:solidFill>
                <a:effectLst/>
                <a:latin typeface="Calibri"/>
                <a:ea typeface="Times New Roman" pitchFamily="18" charset="0"/>
                <a:cs typeface="Times New Roman" pitchFamily="18" charset="0"/>
              </a:rPr>
              <a:t>é</a:t>
            </a:r>
            <a:r>
              <a:rPr kumimoji="0" lang="fr-FR" b="1" i="0" u="none" strike="noStrike" cap="none" normalizeH="0" baseline="0" dirty="0" smtClean="0">
                <a:ln>
                  <a:noFill/>
                </a:ln>
                <a:solidFill>
                  <a:srgbClr val="17365D"/>
                </a:solidFill>
                <a:effectLst/>
                <a:latin typeface="Cambria" pitchFamily="18" charset="0"/>
                <a:ea typeface="Times New Roman" pitchFamily="18" charset="0"/>
                <a:cs typeface="Times New Roman" pitchFamily="18" charset="0"/>
              </a:rPr>
              <a:t>, les principes, le fonctionnement</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1"/>
          <p:cNvSpPr>
            <a:spLocks noChangeArrowheads="1"/>
          </p:cNvSpPr>
          <p:nvPr/>
        </p:nvSpPr>
        <p:spPr bwMode="auto">
          <a:xfrm>
            <a:off x="3810000" y="5845833"/>
            <a:ext cx="52276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b="1" dirty="0" smtClean="0">
                <a:solidFill>
                  <a:schemeClr val="tx2">
                    <a:lumMod val="75000"/>
                  </a:schemeClr>
                </a:solidFill>
                <a:latin typeface="Cambria" pitchFamily="18" charset="0"/>
              </a:rPr>
              <a:t>Les capteurs, les PAC, les émetteurs </a:t>
            </a:r>
            <a:endParaRPr lang="fr-FR" b="1" dirty="0">
              <a:solidFill>
                <a:schemeClr val="tx2">
                  <a:lumMod val="75000"/>
                </a:schemeClr>
              </a:solidFill>
              <a:latin typeface="Cambria" pitchFamily="18" charset="0"/>
            </a:endParaRPr>
          </a:p>
        </p:txBody>
      </p:sp>
      <p:sp>
        <p:nvSpPr>
          <p:cNvPr id="26" name="Rectangle 68"/>
          <p:cNvSpPr txBox="1">
            <a:spLocks noChangeArrowheads="1"/>
          </p:cNvSpPr>
          <p:nvPr/>
        </p:nvSpPr>
        <p:spPr>
          <a:xfrm>
            <a:off x="1418796" y="5243033"/>
            <a:ext cx="2670126" cy="461665"/>
          </a:xfrm>
          <a:prstGeom prst="rect">
            <a:avLst/>
          </a:prstGeom>
          <a:solidFill>
            <a:schemeClr val="bg1">
              <a:lumMod val="65000"/>
            </a:schemeClr>
          </a:solidFill>
          <a:ln/>
        </p:spPr>
        <p:txBody>
          <a:bodyPr wrap="square" anchor="ctr"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400" b="1" dirty="0" smtClean="0">
                <a:solidFill>
                  <a:schemeClr val="bg1"/>
                </a:solidFill>
                <a:latin typeface="+mj-lt"/>
                <a:ea typeface="+mj-ea"/>
                <a:cs typeface="+mj-cs"/>
              </a:rPr>
              <a:t>Synthèse 1</a:t>
            </a:r>
            <a:r>
              <a:rPr lang="fr-FR" sz="2400" b="1" baseline="30000" dirty="0" smtClean="0">
                <a:solidFill>
                  <a:schemeClr val="bg1"/>
                </a:solidFill>
                <a:latin typeface="+mj-lt"/>
                <a:ea typeface="+mj-ea"/>
                <a:cs typeface="+mj-cs"/>
              </a:rPr>
              <a:t>ère</a:t>
            </a:r>
            <a:r>
              <a:rPr lang="fr-FR" sz="2400" b="1" dirty="0" smtClean="0">
                <a:solidFill>
                  <a:schemeClr val="bg1"/>
                </a:solidFill>
                <a:latin typeface="+mj-lt"/>
                <a:ea typeface="+mj-ea"/>
                <a:cs typeface="+mj-cs"/>
              </a:rPr>
              <a:t> partie</a:t>
            </a:r>
            <a:endParaRPr kumimoji="0" lang="fr-FR"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53601"/>
                                        </p:tgtEl>
                                        <p:attrNameLst>
                                          <p:attrName>style.visibility</p:attrName>
                                        </p:attrNameLst>
                                      </p:cBhvr>
                                      <p:to>
                                        <p:strVal val="visible"/>
                                      </p:to>
                                    </p:set>
                                    <p:animEffect transition="in" filter="wipe(left)">
                                      <p:cBhvr>
                                        <p:cTn id="11" dur="1000"/>
                                        <p:tgtEl>
                                          <p:spTgt spid="153601"/>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1000"/>
                                        <p:tgtEl>
                                          <p:spTgt spid="20"/>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1000"/>
                                        <p:tgtEl>
                                          <p:spTgt spid="22"/>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1000"/>
                                        <p:tgtEl>
                                          <p:spTgt spid="25"/>
                                        </p:tgtEl>
                                      </p:cBhvr>
                                    </p:animEffect>
                                  </p:childTnLst>
                                </p:cTn>
                              </p:par>
                            </p:childTnLst>
                          </p:cTn>
                        </p:par>
                        <p:par>
                          <p:cTn id="24" fill="hold">
                            <p:stCondLst>
                              <p:cond delay="50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1000"/>
                                        <p:tgtEl>
                                          <p:spTgt spid="31"/>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1000"/>
                                        <p:tgtEl>
                                          <p:spTgt spid="32"/>
                                        </p:tgtEl>
                                      </p:cBhvr>
                                    </p:animEffect>
                                  </p:childTnLst>
                                </p:cTn>
                              </p:par>
                            </p:childTnLst>
                          </p:cTn>
                        </p:par>
                        <p:par>
                          <p:cTn id="32" fill="hold">
                            <p:stCondLst>
                              <p:cond delay="70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1000"/>
                                        <p:tgtEl>
                                          <p:spTgt spid="35"/>
                                        </p:tgtEl>
                                      </p:cBhvr>
                                    </p:animEffect>
                                  </p:childTnLst>
                                </p:cTn>
                              </p:par>
                            </p:childTnLst>
                          </p:cTn>
                        </p:par>
                        <p:par>
                          <p:cTn id="36" fill="hold">
                            <p:stCondLst>
                              <p:cond delay="8000"/>
                            </p:stCondLst>
                            <p:childTnLst>
                              <p:par>
                                <p:cTn id="37" presetID="22" presetClass="entr" presetSubtype="8"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1000"/>
                                        <p:tgtEl>
                                          <p:spTgt spid="37"/>
                                        </p:tgtEl>
                                      </p:cBhvr>
                                    </p:animEffect>
                                  </p:childTnLst>
                                </p:cTn>
                              </p:par>
                            </p:childTnLst>
                          </p:cTn>
                        </p:par>
                        <p:par>
                          <p:cTn id="40" fill="hold">
                            <p:stCondLst>
                              <p:cond delay="90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10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1000"/>
                                        <p:tgtEl>
                                          <p:spTgt spid="23"/>
                                        </p:tgtEl>
                                      </p:cBhvr>
                                    </p:animEffect>
                                  </p:childTnLst>
                                </p:cTn>
                              </p:par>
                            </p:childTnLst>
                          </p:cTn>
                        </p:par>
                        <p:par>
                          <p:cTn id="49" fill="hold">
                            <p:stCondLst>
                              <p:cond delay="1000"/>
                            </p:stCondLst>
                            <p:childTnLst>
                              <p:par>
                                <p:cTn id="50" presetID="22" presetClass="entr" presetSubtype="8"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5" grpId="0" animBg="1"/>
      <p:bldP spid="31" grpId="0" animBg="1"/>
      <p:bldP spid="32" grpId="0" animBg="1"/>
      <p:bldP spid="35" grpId="0" animBg="1"/>
      <p:bldP spid="37" grpId="0" animBg="1"/>
      <p:bldP spid="19" grpId="0" animBg="1"/>
      <p:bldP spid="23" grpId="0" animBg="1"/>
      <p:bldP spid="153601" grpId="0"/>
      <p:bldP spid="21" grpId="0"/>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61" name="Nuage 60"/>
          <p:cNvSpPr/>
          <p:nvPr/>
        </p:nvSpPr>
        <p:spPr>
          <a:xfrm>
            <a:off x="2840842" y="1561162"/>
            <a:ext cx="4560122" cy="1416896"/>
          </a:xfrm>
          <a:prstGeom prst="clou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3" name="Nuage 62"/>
          <p:cNvSpPr/>
          <p:nvPr/>
        </p:nvSpPr>
        <p:spPr>
          <a:xfrm>
            <a:off x="2720110" y="2134910"/>
            <a:ext cx="3505197" cy="1280555"/>
          </a:xfrm>
          <a:prstGeom prst="clou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Ellipse 22"/>
          <p:cNvSpPr/>
          <p:nvPr/>
        </p:nvSpPr>
        <p:spPr>
          <a:xfrm>
            <a:off x="3197724" y="5440184"/>
            <a:ext cx="2569029" cy="79828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llipse 23"/>
          <p:cNvSpPr/>
          <p:nvPr/>
        </p:nvSpPr>
        <p:spPr>
          <a:xfrm>
            <a:off x="4149270" y="554977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5" name="Larme 24"/>
          <p:cNvSpPr/>
          <p:nvPr/>
        </p:nvSpPr>
        <p:spPr>
          <a:xfrm rot="18900000">
            <a:off x="4190556" y="368597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Ellipse 28"/>
          <p:cNvSpPr/>
          <p:nvPr/>
        </p:nvSpPr>
        <p:spPr>
          <a:xfrm>
            <a:off x="3739693" y="5864097"/>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Larme 33"/>
          <p:cNvSpPr/>
          <p:nvPr/>
        </p:nvSpPr>
        <p:spPr>
          <a:xfrm rot="18900000">
            <a:off x="3780979" y="4000294"/>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Ellipse 34"/>
          <p:cNvSpPr/>
          <p:nvPr/>
        </p:nvSpPr>
        <p:spPr>
          <a:xfrm>
            <a:off x="4415969" y="5835522"/>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Larme 35"/>
          <p:cNvSpPr/>
          <p:nvPr/>
        </p:nvSpPr>
        <p:spPr>
          <a:xfrm rot="18900000">
            <a:off x="4457255" y="3971719"/>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llipse 36"/>
          <p:cNvSpPr/>
          <p:nvPr/>
        </p:nvSpPr>
        <p:spPr>
          <a:xfrm>
            <a:off x="4654094" y="552119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Larme 37"/>
          <p:cNvSpPr/>
          <p:nvPr/>
        </p:nvSpPr>
        <p:spPr>
          <a:xfrm rot="18900000">
            <a:off x="4695380" y="365739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Ellipse 38"/>
          <p:cNvSpPr/>
          <p:nvPr/>
        </p:nvSpPr>
        <p:spPr>
          <a:xfrm>
            <a:off x="4806494" y="567359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3" name="Larme 42"/>
          <p:cNvSpPr/>
          <p:nvPr/>
        </p:nvSpPr>
        <p:spPr>
          <a:xfrm rot="18900000">
            <a:off x="4847780" y="380979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Ellipse 43"/>
          <p:cNvSpPr/>
          <p:nvPr/>
        </p:nvSpPr>
        <p:spPr>
          <a:xfrm>
            <a:off x="5235120" y="576884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Larme 44"/>
          <p:cNvSpPr/>
          <p:nvPr/>
        </p:nvSpPr>
        <p:spPr>
          <a:xfrm rot="18900000">
            <a:off x="5276406" y="390504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Ellipse 45"/>
          <p:cNvSpPr/>
          <p:nvPr/>
        </p:nvSpPr>
        <p:spPr>
          <a:xfrm>
            <a:off x="3197724" y="5278259"/>
            <a:ext cx="2569029" cy="79828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Ellipse 46"/>
          <p:cNvSpPr/>
          <p:nvPr/>
        </p:nvSpPr>
        <p:spPr>
          <a:xfrm>
            <a:off x="4149270" y="538784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8" name="Larme 47"/>
          <p:cNvSpPr/>
          <p:nvPr/>
        </p:nvSpPr>
        <p:spPr>
          <a:xfrm rot="18900000">
            <a:off x="4190556" y="352404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9" name="Ellipse 48"/>
          <p:cNvSpPr/>
          <p:nvPr/>
        </p:nvSpPr>
        <p:spPr>
          <a:xfrm>
            <a:off x="3739693" y="5702172"/>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0" name="Larme 49"/>
          <p:cNvSpPr/>
          <p:nvPr/>
        </p:nvSpPr>
        <p:spPr>
          <a:xfrm rot="18900000">
            <a:off x="3780979" y="3838369"/>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Ellipse 50"/>
          <p:cNvSpPr/>
          <p:nvPr/>
        </p:nvSpPr>
        <p:spPr>
          <a:xfrm>
            <a:off x="4415969" y="5673597"/>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Larme 51"/>
          <p:cNvSpPr/>
          <p:nvPr/>
        </p:nvSpPr>
        <p:spPr>
          <a:xfrm rot="18900000">
            <a:off x="4457255" y="3809794"/>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Ellipse 52"/>
          <p:cNvSpPr/>
          <p:nvPr/>
        </p:nvSpPr>
        <p:spPr>
          <a:xfrm>
            <a:off x="4654094" y="535927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Larme 53"/>
          <p:cNvSpPr/>
          <p:nvPr/>
        </p:nvSpPr>
        <p:spPr>
          <a:xfrm rot="18900000">
            <a:off x="4695380" y="349547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5" name="Ellipse 54"/>
          <p:cNvSpPr/>
          <p:nvPr/>
        </p:nvSpPr>
        <p:spPr>
          <a:xfrm>
            <a:off x="4806494" y="551167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Larme 55"/>
          <p:cNvSpPr/>
          <p:nvPr/>
        </p:nvSpPr>
        <p:spPr>
          <a:xfrm rot="18900000">
            <a:off x="4847780" y="364787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7" name="Ellipse 56"/>
          <p:cNvSpPr/>
          <p:nvPr/>
        </p:nvSpPr>
        <p:spPr>
          <a:xfrm>
            <a:off x="5235120" y="560692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8" name="Larme 57"/>
          <p:cNvSpPr/>
          <p:nvPr/>
        </p:nvSpPr>
        <p:spPr>
          <a:xfrm rot="18900000">
            <a:off x="5276406" y="374312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Ellipse 58"/>
          <p:cNvSpPr/>
          <p:nvPr/>
        </p:nvSpPr>
        <p:spPr>
          <a:xfrm>
            <a:off x="3188199" y="5097284"/>
            <a:ext cx="2569029" cy="79828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0" name="Ellipse 59"/>
          <p:cNvSpPr/>
          <p:nvPr/>
        </p:nvSpPr>
        <p:spPr>
          <a:xfrm>
            <a:off x="4139745" y="520687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4" name="Larme 63"/>
          <p:cNvSpPr/>
          <p:nvPr/>
        </p:nvSpPr>
        <p:spPr>
          <a:xfrm rot="18900000">
            <a:off x="4181031" y="334307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5" name="Ellipse 64"/>
          <p:cNvSpPr/>
          <p:nvPr/>
        </p:nvSpPr>
        <p:spPr>
          <a:xfrm>
            <a:off x="3730168" y="5521197"/>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Larme 65"/>
          <p:cNvSpPr/>
          <p:nvPr/>
        </p:nvSpPr>
        <p:spPr>
          <a:xfrm rot="18900000">
            <a:off x="3771454" y="3657394"/>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7" name="Ellipse 66"/>
          <p:cNvSpPr/>
          <p:nvPr/>
        </p:nvSpPr>
        <p:spPr>
          <a:xfrm>
            <a:off x="4406444" y="5492622"/>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Larme 67"/>
          <p:cNvSpPr/>
          <p:nvPr/>
        </p:nvSpPr>
        <p:spPr>
          <a:xfrm rot="18900000">
            <a:off x="4447730" y="3628819"/>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9" name="Ellipse 68"/>
          <p:cNvSpPr/>
          <p:nvPr/>
        </p:nvSpPr>
        <p:spPr>
          <a:xfrm>
            <a:off x="4644569" y="517829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0" name="Larme 69"/>
          <p:cNvSpPr/>
          <p:nvPr/>
        </p:nvSpPr>
        <p:spPr>
          <a:xfrm rot="18900000">
            <a:off x="4685855" y="331449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1" name="Ellipse 70"/>
          <p:cNvSpPr/>
          <p:nvPr/>
        </p:nvSpPr>
        <p:spPr>
          <a:xfrm>
            <a:off x="4796969" y="533069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2" name="Larme 71"/>
          <p:cNvSpPr/>
          <p:nvPr/>
        </p:nvSpPr>
        <p:spPr>
          <a:xfrm rot="18900000">
            <a:off x="4838255" y="346689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3" name="Ellipse 72"/>
          <p:cNvSpPr/>
          <p:nvPr/>
        </p:nvSpPr>
        <p:spPr>
          <a:xfrm>
            <a:off x="5225595" y="542594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4" name="Larme 73"/>
          <p:cNvSpPr/>
          <p:nvPr/>
        </p:nvSpPr>
        <p:spPr>
          <a:xfrm rot="18900000">
            <a:off x="5266881" y="356214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5" name="Ellipse 74"/>
          <p:cNvSpPr/>
          <p:nvPr/>
        </p:nvSpPr>
        <p:spPr>
          <a:xfrm>
            <a:off x="3197724" y="4925834"/>
            <a:ext cx="2569029" cy="798283"/>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6" name="Ellipse 75"/>
          <p:cNvSpPr/>
          <p:nvPr/>
        </p:nvSpPr>
        <p:spPr>
          <a:xfrm>
            <a:off x="4149270" y="5035423"/>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7" name="Larme 76"/>
          <p:cNvSpPr/>
          <p:nvPr/>
        </p:nvSpPr>
        <p:spPr>
          <a:xfrm rot="18900000">
            <a:off x="4190556" y="3171620"/>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8" name="Ellipse 77"/>
          <p:cNvSpPr/>
          <p:nvPr/>
        </p:nvSpPr>
        <p:spPr>
          <a:xfrm>
            <a:off x="3739693" y="5349747"/>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 name="Larme 78"/>
          <p:cNvSpPr/>
          <p:nvPr/>
        </p:nvSpPr>
        <p:spPr>
          <a:xfrm rot="18900000">
            <a:off x="3780979" y="3485944"/>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0" name="Ellipse 79"/>
          <p:cNvSpPr/>
          <p:nvPr/>
        </p:nvSpPr>
        <p:spPr>
          <a:xfrm>
            <a:off x="4415969" y="5321172"/>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Larme 80"/>
          <p:cNvSpPr/>
          <p:nvPr/>
        </p:nvSpPr>
        <p:spPr>
          <a:xfrm rot="18900000">
            <a:off x="4457255" y="3457369"/>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2" name="Ellipse 81"/>
          <p:cNvSpPr/>
          <p:nvPr/>
        </p:nvSpPr>
        <p:spPr>
          <a:xfrm>
            <a:off x="4654094" y="500684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Larme 82"/>
          <p:cNvSpPr/>
          <p:nvPr/>
        </p:nvSpPr>
        <p:spPr>
          <a:xfrm rot="18900000">
            <a:off x="4695380" y="314304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4" name="Ellipse 83"/>
          <p:cNvSpPr/>
          <p:nvPr/>
        </p:nvSpPr>
        <p:spPr>
          <a:xfrm>
            <a:off x="4806494" y="515924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5" name="Larme 84"/>
          <p:cNvSpPr/>
          <p:nvPr/>
        </p:nvSpPr>
        <p:spPr>
          <a:xfrm rot="18900000">
            <a:off x="4847780" y="329544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6" name="Ellipse 85"/>
          <p:cNvSpPr/>
          <p:nvPr/>
        </p:nvSpPr>
        <p:spPr>
          <a:xfrm>
            <a:off x="5235120" y="5254498"/>
            <a:ext cx="203200" cy="9219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7" name="Larme 86"/>
          <p:cNvSpPr/>
          <p:nvPr/>
        </p:nvSpPr>
        <p:spPr>
          <a:xfrm rot="18900000">
            <a:off x="5276406" y="3390695"/>
            <a:ext cx="127407" cy="14925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2" name="Organigramme : Disque magnétique 61"/>
          <p:cNvSpPr/>
          <p:nvPr/>
        </p:nvSpPr>
        <p:spPr>
          <a:xfrm>
            <a:off x="3217682" y="4054069"/>
            <a:ext cx="2529113" cy="2167812"/>
          </a:xfrm>
          <a:prstGeom prst="flowChartMagneticDisk">
            <a:avLst/>
          </a:prstGeom>
          <a:solidFill>
            <a:schemeClr val="bg1">
              <a:alpha val="0"/>
            </a:schemeClr>
          </a:solidFill>
          <a:ln w="82550"/>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1" name="Rectangle 90"/>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6.4. La condensation libère de l’énergie</a:t>
            </a:r>
            <a:endParaRPr lang="fr-FR" sz="2400" b="1" dirty="0">
              <a:solidFill>
                <a:srgbClr val="002060"/>
              </a:solidFill>
            </a:endParaRPr>
          </a:p>
        </p:txBody>
      </p:sp>
      <p:sp>
        <p:nvSpPr>
          <p:cNvPr id="88" name="ZoneTexte 87"/>
          <p:cNvSpPr txBox="1"/>
          <p:nvPr/>
        </p:nvSpPr>
        <p:spPr>
          <a:xfrm>
            <a:off x="6100467" y="3065624"/>
            <a:ext cx="2692400" cy="677108"/>
          </a:xfrm>
          <a:prstGeom prst="rect">
            <a:avLst/>
          </a:prstGeom>
          <a:noFill/>
        </p:spPr>
        <p:txBody>
          <a:bodyPr wrap="square" rtlCol="0">
            <a:spAutoFit/>
          </a:bodyPr>
          <a:lstStyle/>
          <a:p>
            <a:r>
              <a:rPr lang="fr-FR" sz="2000" b="1" dirty="0" smtClean="0">
                <a:solidFill>
                  <a:srgbClr val="FF0000"/>
                </a:solidFill>
              </a:rPr>
              <a:t>540 Kcal </a:t>
            </a:r>
            <a:r>
              <a:rPr lang="fr-FR" dirty="0" smtClean="0"/>
              <a:t>transformation en eau à 100°C</a:t>
            </a:r>
            <a:endParaRPr lang="fr-FR" dirty="0"/>
          </a:p>
        </p:txBody>
      </p:sp>
      <p:grpSp>
        <p:nvGrpSpPr>
          <p:cNvPr id="93" name="Groupe 92"/>
          <p:cNvGrpSpPr/>
          <p:nvPr/>
        </p:nvGrpSpPr>
        <p:grpSpPr>
          <a:xfrm>
            <a:off x="513091" y="2270836"/>
            <a:ext cx="2167764" cy="1569660"/>
            <a:chOff x="205199" y="1816310"/>
            <a:chExt cx="2337745" cy="1569660"/>
          </a:xfrm>
        </p:grpSpPr>
        <p:sp>
          <p:nvSpPr>
            <p:cNvPr id="94" name="Triangle isocèle 93"/>
            <p:cNvSpPr/>
            <p:nvPr/>
          </p:nvSpPr>
          <p:spPr>
            <a:xfrm rot="5400000">
              <a:off x="152277" y="1956603"/>
              <a:ext cx="331522" cy="2256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5" name="ZoneTexte 94"/>
            <p:cNvSpPr txBox="1"/>
            <p:nvPr/>
          </p:nvSpPr>
          <p:spPr>
            <a:xfrm>
              <a:off x="468859" y="1816310"/>
              <a:ext cx="2074085" cy="1569660"/>
            </a:xfrm>
            <a:prstGeom prst="rect">
              <a:avLst/>
            </a:prstGeom>
            <a:noFill/>
          </p:spPr>
          <p:txBody>
            <a:bodyPr wrap="square" rtlCol="0">
              <a:spAutoFit/>
            </a:bodyPr>
            <a:lstStyle/>
            <a:p>
              <a:r>
                <a:rPr lang="fr-FR" sz="2400" dirty="0" smtClean="0">
                  <a:solidFill>
                    <a:srgbClr val="002060"/>
                  </a:solidFill>
                  <a:latin typeface="Cambria" pitchFamily="18" charset="0"/>
                </a:rPr>
                <a:t>On refroidit</a:t>
              </a:r>
            </a:p>
            <a:p>
              <a:r>
                <a:rPr lang="fr-FR" sz="2400" dirty="0" smtClean="0">
                  <a:solidFill>
                    <a:schemeClr val="tx2">
                      <a:lumMod val="75000"/>
                    </a:schemeClr>
                  </a:solidFill>
                  <a:latin typeface="Cambria" pitchFamily="18" charset="0"/>
                </a:rPr>
                <a:t>(c'est-à-dire on prend de la chaleur)</a:t>
              </a:r>
              <a:endParaRPr lang="fr-FR" sz="2400" b="1" dirty="0">
                <a:solidFill>
                  <a:schemeClr val="tx2">
                    <a:lumMod val="75000"/>
                  </a:schemeClr>
                </a:solidFill>
                <a:latin typeface="Cambria" pitchFamily="18" charset="0"/>
              </a:endParaRPr>
            </a:p>
          </p:txBody>
        </p:sp>
      </p:grpSp>
      <p:sp>
        <p:nvSpPr>
          <p:cNvPr id="96"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1"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93"/>
                                        </p:tgtEl>
                                        <p:attrNameLst>
                                          <p:attrName>style.visibility</p:attrName>
                                        </p:attrNameLst>
                                      </p:cBhvr>
                                      <p:to>
                                        <p:strVal val="visible"/>
                                      </p:to>
                                    </p:set>
                                    <p:animEffect transition="in" filter="wipe(left)">
                                      <p:cBhvr>
                                        <p:cTn id="13" dur="1000"/>
                                        <p:tgtEl>
                                          <p:spTgt spid="93"/>
                                        </p:tgtEl>
                                      </p:cBhvr>
                                    </p:animEffect>
                                  </p:childTnLst>
                                </p:cTn>
                              </p:par>
                              <p:par>
                                <p:cTn id="14" presetID="42" presetClass="path" presetSubtype="0" accel="50000" decel="50000" fill="hold" grpId="0" nodeType="withEffect">
                                  <p:stCondLst>
                                    <p:cond delay="0"/>
                                  </p:stCondLst>
                                  <p:childTnLst>
                                    <p:animMotion origin="layout" path="M 2.77778E-7 1.11111E-6 L -0.00069 0.26111 " pathEditMode="relative" rAng="0" ptsTypes="AA">
                                      <p:cBhvr>
                                        <p:cTn id="15" dur="500" fill="hold"/>
                                        <p:tgtEl>
                                          <p:spTgt spid="25"/>
                                        </p:tgtEl>
                                        <p:attrNameLst>
                                          <p:attrName>ppt_x</p:attrName>
                                          <p:attrName>ppt_y</p:attrName>
                                        </p:attrNameLst>
                                      </p:cBhvr>
                                      <p:rCtr x="0" y="131"/>
                                    </p:animMotion>
                                  </p:childTnLst>
                                </p:cTn>
                              </p:par>
                            </p:childTnLst>
                          </p:cTn>
                        </p:par>
                        <p:par>
                          <p:cTn id="16" fill="hold">
                            <p:stCondLst>
                              <p:cond delay="1500"/>
                            </p:stCondLst>
                            <p:childTnLst>
                              <p:par>
                                <p:cTn id="17" presetID="1" presetClass="entr" presetSubtype="0" fill="hold" grpId="1" nodeType="after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par>
                          <p:cTn id="19" fill="hold">
                            <p:stCondLst>
                              <p:cond delay="1500"/>
                            </p:stCondLst>
                            <p:childTnLst>
                              <p:par>
                                <p:cTn id="20" presetID="6" presetClass="emph" presetSubtype="0" fill="hold" grpId="0" nodeType="afterEffect">
                                  <p:stCondLst>
                                    <p:cond delay="0"/>
                                  </p:stCondLst>
                                  <p:childTnLst>
                                    <p:animScale>
                                      <p:cBhvr>
                                        <p:cTn id="21" dur="500" fill="hold"/>
                                        <p:tgtEl>
                                          <p:spTgt spid="24"/>
                                        </p:tgtEl>
                                      </p:cBhvr>
                                      <p:by x="150000" y="150000"/>
                                    </p:animScale>
                                  </p:childTnLst>
                                </p:cTn>
                              </p:par>
                            </p:childTnLst>
                          </p:cTn>
                        </p:par>
                        <p:par>
                          <p:cTn id="22" fill="hold">
                            <p:stCondLst>
                              <p:cond delay="2000"/>
                            </p:stCondLst>
                            <p:childTnLst>
                              <p:par>
                                <p:cTn id="23" presetID="10" presetClass="exit" presetSubtype="0" fill="hold" grpId="2" nodeType="afterEffect">
                                  <p:stCondLst>
                                    <p:cond delay="0"/>
                                  </p:stCondLst>
                                  <p:childTnLst>
                                    <p:animEffect transition="out" filter="fade">
                                      <p:cBhvr>
                                        <p:cTn id="24" dur="500"/>
                                        <p:tgtEl>
                                          <p:spTgt spid="24"/>
                                        </p:tgtEl>
                                      </p:cBhvr>
                                    </p:animEffect>
                                    <p:set>
                                      <p:cBhvr>
                                        <p:cTn id="25" dur="1" fill="hold">
                                          <p:stCondLst>
                                            <p:cond delay="499"/>
                                          </p:stCondLst>
                                        </p:cTn>
                                        <p:tgtEl>
                                          <p:spTgt spid="24"/>
                                        </p:tgtEl>
                                        <p:attrNameLst>
                                          <p:attrName>style.visibility</p:attrName>
                                        </p:attrNameLst>
                                      </p:cBhvr>
                                      <p:to>
                                        <p:strVal val="hidden"/>
                                      </p:to>
                                    </p:set>
                                  </p:childTnLst>
                                </p:cTn>
                              </p:par>
                              <p:par>
                                <p:cTn id="26" presetID="10" presetClass="exit" presetSubtype="0" fill="hold" grpId="2" nodeType="withEffect">
                                  <p:stCondLst>
                                    <p:cond delay="0"/>
                                  </p:stCondLst>
                                  <p:childTnLst>
                                    <p:animEffect transition="out" filter="fade">
                                      <p:cBhvr>
                                        <p:cTn id="27" dur="500"/>
                                        <p:tgtEl>
                                          <p:spTgt spid="25"/>
                                        </p:tgtEl>
                                      </p:cBhvr>
                                    </p:animEffect>
                                    <p:set>
                                      <p:cBhvr>
                                        <p:cTn id="28" dur="1" fill="hold">
                                          <p:stCondLst>
                                            <p:cond delay="499"/>
                                          </p:stCondLst>
                                        </p:cTn>
                                        <p:tgtEl>
                                          <p:spTgt spid="25"/>
                                        </p:tgtEl>
                                        <p:attrNameLst>
                                          <p:attrName>style.visibility</p:attrName>
                                        </p:attrNameLst>
                                      </p:cBhvr>
                                      <p:to>
                                        <p:strVal val="hidden"/>
                                      </p:to>
                                    </p:set>
                                  </p:childTnLst>
                                </p:cTn>
                              </p:par>
                            </p:childTnLst>
                          </p:cTn>
                        </p:par>
                        <p:par>
                          <p:cTn id="29" fill="hold">
                            <p:stCondLst>
                              <p:cond delay="2500"/>
                            </p:stCondLst>
                            <p:childTnLst>
                              <p:par>
                                <p:cTn id="30" presetID="53" presetClass="entr" presetSubtype="0" fill="hold" grpId="1"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42" presetClass="path" presetSubtype="0" accel="50000" decel="50000" fill="hold" grpId="0" nodeType="withEffect">
                                  <p:stCondLst>
                                    <p:cond delay="0"/>
                                  </p:stCondLst>
                                  <p:childTnLst>
                                    <p:animMotion origin="layout" path="M 2.77778E-7 1.11111E-6 L -0.00069 0.26111 " pathEditMode="relative" rAng="0" ptsTypes="AA">
                                      <p:cBhvr>
                                        <p:cTn id="36" dur="500" fill="hold"/>
                                        <p:tgtEl>
                                          <p:spTgt spid="34"/>
                                        </p:tgtEl>
                                        <p:attrNameLst>
                                          <p:attrName>ppt_x</p:attrName>
                                          <p:attrName>ppt_y</p:attrName>
                                        </p:attrNameLst>
                                      </p:cBhvr>
                                      <p:rCtr x="0" y="131"/>
                                    </p:animMotion>
                                  </p:childTnLst>
                                </p:cTn>
                              </p:par>
                            </p:childTnLst>
                          </p:cTn>
                        </p:par>
                        <p:par>
                          <p:cTn id="37" fill="hold">
                            <p:stCondLst>
                              <p:cond delay="3000"/>
                            </p:stCondLst>
                            <p:childTnLst>
                              <p:par>
                                <p:cTn id="38" presetID="1" presetClass="entr" presetSubtype="0" fill="hold" grpId="1" nodeType="afterEffect">
                                  <p:stCondLst>
                                    <p:cond delay="0"/>
                                  </p:stCondLst>
                                  <p:childTnLst>
                                    <p:set>
                                      <p:cBhvr>
                                        <p:cTn id="39" dur="1" fill="hold">
                                          <p:stCondLst>
                                            <p:cond delay="0"/>
                                          </p:stCondLst>
                                        </p:cTn>
                                        <p:tgtEl>
                                          <p:spTgt spid="29"/>
                                        </p:tgtEl>
                                        <p:attrNameLst>
                                          <p:attrName>style.visibility</p:attrName>
                                        </p:attrNameLst>
                                      </p:cBhvr>
                                      <p:to>
                                        <p:strVal val="visible"/>
                                      </p:to>
                                    </p:set>
                                  </p:childTnLst>
                                </p:cTn>
                              </p:par>
                            </p:childTnLst>
                          </p:cTn>
                        </p:par>
                        <p:par>
                          <p:cTn id="40" fill="hold">
                            <p:stCondLst>
                              <p:cond delay="3000"/>
                            </p:stCondLst>
                            <p:childTnLst>
                              <p:par>
                                <p:cTn id="41" presetID="6" presetClass="emph" presetSubtype="0" fill="hold" grpId="0" nodeType="afterEffect">
                                  <p:stCondLst>
                                    <p:cond delay="0"/>
                                  </p:stCondLst>
                                  <p:childTnLst>
                                    <p:animScale>
                                      <p:cBhvr>
                                        <p:cTn id="42" dur="500" fill="hold"/>
                                        <p:tgtEl>
                                          <p:spTgt spid="29"/>
                                        </p:tgtEl>
                                      </p:cBhvr>
                                      <p:by x="150000" y="150000"/>
                                    </p:animScale>
                                  </p:childTnLst>
                                </p:cTn>
                              </p:par>
                              <p:par>
                                <p:cTn id="43" presetID="53"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par>
                          <p:cTn id="48" fill="hold">
                            <p:stCondLst>
                              <p:cond delay="3500"/>
                            </p:stCondLst>
                            <p:childTnLst>
                              <p:par>
                                <p:cTn id="49" presetID="10" presetClass="exit" presetSubtype="0" fill="hold" grpId="2" nodeType="afterEffect">
                                  <p:stCondLst>
                                    <p:cond delay="0"/>
                                  </p:stCondLst>
                                  <p:childTnLst>
                                    <p:animEffect transition="out" filter="fade">
                                      <p:cBhvr>
                                        <p:cTn id="50" dur="500"/>
                                        <p:tgtEl>
                                          <p:spTgt spid="29"/>
                                        </p:tgtEl>
                                      </p:cBhvr>
                                    </p:animEffect>
                                    <p:set>
                                      <p:cBhvr>
                                        <p:cTn id="51" dur="1" fill="hold">
                                          <p:stCondLst>
                                            <p:cond delay="499"/>
                                          </p:stCondLst>
                                        </p:cTn>
                                        <p:tgtEl>
                                          <p:spTgt spid="29"/>
                                        </p:tgtEl>
                                        <p:attrNameLst>
                                          <p:attrName>style.visibility</p:attrName>
                                        </p:attrNameLst>
                                      </p:cBhvr>
                                      <p:to>
                                        <p:strVal val="hidden"/>
                                      </p:to>
                                    </p:set>
                                  </p:childTnLst>
                                </p:cTn>
                              </p:par>
                              <p:par>
                                <p:cTn id="52" presetID="10" presetClass="exit" presetSubtype="0" fill="hold" grpId="2" nodeType="withEffect">
                                  <p:stCondLst>
                                    <p:cond delay="0"/>
                                  </p:stCondLst>
                                  <p:childTnLst>
                                    <p:animEffect transition="out" filter="fade">
                                      <p:cBhvr>
                                        <p:cTn id="53" dur="500"/>
                                        <p:tgtEl>
                                          <p:spTgt spid="34"/>
                                        </p:tgtEl>
                                      </p:cBhvr>
                                    </p:animEffect>
                                    <p:set>
                                      <p:cBhvr>
                                        <p:cTn id="54" dur="1" fill="hold">
                                          <p:stCondLst>
                                            <p:cond delay="499"/>
                                          </p:stCondLst>
                                        </p:cTn>
                                        <p:tgtEl>
                                          <p:spTgt spid="34"/>
                                        </p:tgtEl>
                                        <p:attrNameLst>
                                          <p:attrName>style.visibility</p:attrName>
                                        </p:attrNameLst>
                                      </p:cBhvr>
                                      <p:to>
                                        <p:strVal val="hidden"/>
                                      </p:to>
                                    </p:set>
                                  </p:childTnLst>
                                </p:cTn>
                              </p:par>
                            </p:childTnLst>
                          </p:cTn>
                        </p:par>
                        <p:par>
                          <p:cTn id="55" fill="hold">
                            <p:stCondLst>
                              <p:cond delay="4000"/>
                            </p:stCondLst>
                            <p:childTnLst>
                              <p:par>
                                <p:cTn id="56" presetID="53" presetClass="entr" presetSubtype="0" fill="hold" grpId="1"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500" fill="hold"/>
                                        <p:tgtEl>
                                          <p:spTgt spid="36"/>
                                        </p:tgtEl>
                                        <p:attrNameLst>
                                          <p:attrName>ppt_w</p:attrName>
                                        </p:attrNameLst>
                                      </p:cBhvr>
                                      <p:tavLst>
                                        <p:tav tm="0">
                                          <p:val>
                                            <p:fltVal val="0"/>
                                          </p:val>
                                        </p:tav>
                                        <p:tav tm="100000">
                                          <p:val>
                                            <p:strVal val="#ppt_w"/>
                                          </p:val>
                                        </p:tav>
                                      </p:tavLst>
                                    </p:anim>
                                    <p:anim calcmode="lin" valueType="num">
                                      <p:cBhvr>
                                        <p:cTn id="59" dur="500" fill="hold"/>
                                        <p:tgtEl>
                                          <p:spTgt spid="36"/>
                                        </p:tgtEl>
                                        <p:attrNameLst>
                                          <p:attrName>ppt_h</p:attrName>
                                        </p:attrNameLst>
                                      </p:cBhvr>
                                      <p:tavLst>
                                        <p:tav tm="0">
                                          <p:val>
                                            <p:fltVal val="0"/>
                                          </p:val>
                                        </p:tav>
                                        <p:tav tm="100000">
                                          <p:val>
                                            <p:strVal val="#ppt_h"/>
                                          </p:val>
                                        </p:tav>
                                      </p:tavLst>
                                    </p:anim>
                                    <p:animEffect transition="in" filter="fade">
                                      <p:cBhvr>
                                        <p:cTn id="60" dur="500"/>
                                        <p:tgtEl>
                                          <p:spTgt spid="36"/>
                                        </p:tgtEl>
                                      </p:cBhvr>
                                    </p:animEffect>
                                  </p:childTnLst>
                                </p:cTn>
                              </p:par>
                              <p:par>
                                <p:cTn id="61" presetID="42" presetClass="path" presetSubtype="0" accel="50000" decel="50000" fill="hold" grpId="0" nodeType="withEffect">
                                  <p:stCondLst>
                                    <p:cond delay="0"/>
                                  </p:stCondLst>
                                  <p:childTnLst>
                                    <p:animMotion origin="layout" path="M 2.77778E-7 1.11111E-6 L -0.00069 0.26111 " pathEditMode="relative" rAng="0" ptsTypes="AA">
                                      <p:cBhvr>
                                        <p:cTn id="62" dur="500" fill="hold"/>
                                        <p:tgtEl>
                                          <p:spTgt spid="36"/>
                                        </p:tgtEl>
                                        <p:attrNameLst>
                                          <p:attrName>ppt_x</p:attrName>
                                          <p:attrName>ppt_y</p:attrName>
                                        </p:attrNameLst>
                                      </p:cBhvr>
                                      <p:rCtr x="0" y="131"/>
                                    </p:animMotion>
                                  </p:childTnLst>
                                </p:cTn>
                              </p:par>
                            </p:childTnLst>
                          </p:cTn>
                        </p:par>
                        <p:par>
                          <p:cTn id="63" fill="hold">
                            <p:stCondLst>
                              <p:cond delay="4500"/>
                            </p:stCondLst>
                            <p:childTnLst>
                              <p:par>
                                <p:cTn id="64" presetID="1" presetClass="entr" presetSubtype="0" fill="hold" grpId="1" nodeType="afterEffect">
                                  <p:stCondLst>
                                    <p:cond delay="0"/>
                                  </p:stCondLst>
                                  <p:childTnLst>
                                    <p:set>
                                      <p:cBhvr>
                                        <p:cTn id="65" dur="1" fill="hold">
                                          <p:stCondLst>
                                            <p:cond delay="0"/>
                                          </p:stCondLst>
                                        </p:cTn>
                                        <p:tgtEl>
                                          <p:spTgt spid="35"/>
                                        </p:tgtEl>
                                        <p:attrNameLst>
                                          <p:attrName>style.visibility</p:attrName>
                                        </p:attrNameLst>
                                      </p:cBhvr>
                                      <p:to>
                                        <p:strVal val="visible"/>
                                      </p:to>
                                    </p:set>
                                  </p:childTnLst>
                                </p:cTn>
                              </p:par>
                            </p:childTnLst>
                          </p:cTn>
                        </p:par>
                        <p:par>
                          <p:cTn id="66" fill="hold">
                            <p:stCondLst>
                              <p:cond delay="4500"/>
                            </p:stCondLst>
                            <p:childTnLst>
                              <p:par>
                                <p:cTn id="67" presetID="6" presetClass="emph" presetSubtype="0" fill="hold" grpId="0" nodeType="afterEffect">
                                  <p:stCondLst>
                                    <p:cond delay="0"/>
                                  </p:stCondLst>
                                  <p:childTnLst>
                                    <p:animScale>
                                      <p:cBhvr>
                                        <p:cTn id="68" dur="500" fill="hold"/>
                                        <p:tgtEl>
                                          <p:spTgt spid="35"/>
                                        </p:tgtEl>
                                      </p:cBhvr>
                                      <p:by x="150000" y="150000"/>
                                    </p:animScale>
                                  </p:childTnLst>
                                </p:cTn>
                              </p:par>
                            </p:childTnLst>
                          </p:cTn>
                        </p:par>
                        <p:par>
                          <p:cTn id="69" fill="hold">
                            <p:stCondLst>
                              <p:cond delay="5000"/>
                            </p:stCondLst>
                            <p:childTnLst>
                              <p:par>
                                <p:cTn id="70" presetID="10" presetClass="exit" presetSubtype="0" fill="hold" grpId="2" nodeType="afterEffect">
                                  <p:stCondLst>
                                    <p:cond delay="0"/>
                                  </p:stCondLst>
                                  <p:childTnLst>
                                    <p:animEffect transition="out" filter="fade">
                                      <p:cBhvr>
                                        <p:cTn id="71" dur="500"/>
                                        <p:tgtEl>
                                          <p:spTgt spid="35"/>
                                        </p:tgtEl>
                                      </p:cBhvr>
                                    </p:animEffect>
                                    <p:set>
                                      <p:cBhvr>
                                        <p:cTn id="72" dur="1" fill="hold">
                                          <p:stCondLst>
                                            <p:cond delay="499"/>
                                          </p:stCondLst>
                                        </p:cTn>
                                        <p:tgtEl>
                                          <p:spTgt spid="35"/>
                                        </p:tgtEl>
                                        <p:attrNameLst>
                                          <p:attrName>style.visibility</p:attrName>
                                        </p:attrNameLst>
                                      </p:cBhvr>
                                      <p:to>
                                        <p:strVal val="hidden"/>
                                      </p:to>
                                    </p:set>
                                  </p:childTnLst>
                                </p:cTn>
                              </p:par>
                              <p:par>
                                <p:cTn id="73" presetID="10" presetClass="exit" presetSubtype="0" fill="hold" grpId="2" nodeType="withEffect">
                                  <p:stCondLst>
                                    <p:cond delay="0"/>
                                  </p:stCondLst>
                                  <p:childTnLst>
                                    <p:animEffect transition="out" filter="fade">
                                      <p:cBhvr>
                                        <p:cTn id="74" dur="500"/>
                                        <p:tgtEl>
                                          <p:spTgt spid="36"/>
                                        </p:tgtEl>
                                      </p:cBhvr>
                                    </p:animEffect>
                                    <p:set>
                                      <p:cBhvr>
                                        <p:cTn id="75" dur="1" fill="hold">
                                          <p:stCondLst>
                                            <p:cond delay="499"/>
                                          </p:stCondLst>
                                        </p:cTn>
                                        <p:tgtEl>
                                          <p:spTgt spid="36"/>
                                        </p:tgtEl>
                                        <p:attrNameLst>
                                          <p:attrName>style.visibility</p:attrName>
                                        </p:attrNameLst>
                                      </p:cBhvr>
                                      <p:to>
                                        <p:strVal val="hidden"/>
                                      </p:to>
                                    </p:set>
                                  </p:childTnLst>
                                </p:cTn>
                              </p:par>
                            </p:childTnLst>
                          </p:cTn>
                        </p:par>
                        <p:par>
                          <p:cTn id="76" fill="hold">
                            <p:stCondLst>
                              <p:cond delay="5500"/>
                            </p:stCondLst>
                            <p:childTnLst>
                              <p:par>
                                <p:cTn id="77" presetID="53" presetClass="entr" presetSubtype="0" fill="hold" grpId="1" nodeType="after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Effect transition="in" filter="fade">
                                      <p:cBhvr>
                                        <p:cTn id="81" dur="500"/>
                                        <p:tgtEl>
                                          <p:spTgt spid="38"/>
                                        </p:tgtEl>
                                      </p:cBhvr>
                                    </p:animEffect>
                                  </p:childTnLst>
                                </p:cTn>
                              </p:par>
                              <p:par>
                                <p:cTn id="82" presetID="42" presetClass="path" presetSubtype="0" accel="50000" decel="50000" fill="hold" grpId="0" nodeType="withEffect">
                                  <p:stCondLst>
                                    <p:cond delay="0"/>
                                  </p:stCondLst>
                                  <p:childTnLst>
                                    <p:animMotion origin="layout" path="M 2.77778E-7 1.11111E-6 L -0.00069 0.26111 " pathEditMode="relative" rAng="0" ptsTypes="AA">
                                      <p:cBhvr>
                                        <p:cTn id="83" dur="500" fill="hold"/>
                                        <p:tgtEl>
                                          <p:spTgt spid="38"/>
                                        </p:tgtEl>
                                        <p:attrNameLst>
                                          <p:attrName>ppt_x</p:attrName>
                                          <p:attrName>ppt_y</p:attrName>
                                        </p:attrNameLst>
                                      </p:cBhvr>
                                      <p:rCtr x="0" y="131"/>
                                    </p:animMotion>
                                  </p:childTnLst>
                                </p:cTn>
                              </p:par>
                            </p:childTnLst>
                          </p:cTn>
                        </p:par>
                        <p:par>
                          <p:cTn id="84" fill="hold">
                            <p:stCondLst>
                              <p:cond delay="6000"/>
                            </p:stCondLst>
                            <p:childTnLst>
                              <p:par>
                                <p:cTn id="85" presetID="1" presetClass="entr" presetSubtype="0" fill="hold" grpId="1" nodeType="afterEffect">
                                  <p:stCondLst>
                                    <p:cond delay="0"/>
                                  </p:stCondLst>
                                  <p:childTnLst>
                                    <p:set>
                                      <p:cBhvr>
                                        <p:cTn id="86" dur="1" fill="hold">
                                          <p:stCondLst>
                                            <p:cond delay="0"/>
                                          </p:stCondLst>
                                        </p:cTn>
                                        <p:tgtEl>
                                          <p:spTgt spid="37"/>
                                        </p:tgtEl>
                                        <p:attrNameLst>
                                          <p:attrName>style.visibility</p:attrName>
                                        </p:attrNameLst>
                                      </p:cBhvr>
                                      <p:to>
                                        <p:strVal val="visible"/>
                                      </p:to>
                                    </p:set>
                                  </p:childTnLst>
                                </p:cTn>
                              </p:par>
                            </p:childTnLst>
                          </p:cTn>
                        </p:par>
                        <p:par>
                          <p:cTn id="87" fill="hold">
                            <p:stCondLst>
                              <p:cond delay="6000"/>
                            </p:stCondLst>
                            <p:childTnLst>
                              <p:par>
                                <p:cTn id="88" presetID="6" presetClass="emph" presetSubtype="0" fill="hold" grpId="0" nodeType="afterEffect">
                                  <p:stCondLst>
                                    <p:cond delay="0"/>
                                  </p:stCondLst>
                                  <p:childTnLst>
                                    <p:animScale>
                                      <p:cBhvr>
                                        <p:cTn id="89" dur="500" fill="hold"/>
                                        <p:tgtEl>
                                          <p:spTgt spid="37"/>
                                        </p:tgtEl>
                                      </p:cBhvr>
                                      <p:by x="150000" y="150000"/>
                                    </p:animScale>
                                  </p:childTnLst>
                                </p:cTn>
                              </p:par>
                            </p:childTnLst>
                          </p:cTn>
                        </p:par>
                        <p:par>
                          <p:cTn id="90" fill="hold">
                            <p:stCondLst>
                              <p:cond delay="6500"/>
                            </p:stCondLst>
                            <p:childTnLst>
                              <p:par>
                                <p:cTn id="91" presetID="10" presetClass="exit" presetSubtype="0" fill="hold" grpId="2" nodeType="afterEffect">
                                  <p:stCondLst>
                                    <p:cond delay="0"/>
                                  </p:stCondLst>
                                  <p:childTnLst>
                                    <p:animEffect transition="out" filter="fade">
                                      <p:cBhvr>
                                        <p:cTn id="92" dur="500"/>
                                        <p:tgtEl>
                                          <p:spTgt spid="37"/>
                                        </p:tgtEl>
                                      </p:cBhvr>
                                    </p:animEffect>
                                    <p:set>
                                      <p:cBhvr>
                                        <p:cTn id="93" dur="1" fill="hold">
                                          <p:stCondLst>
                                            <p:cond delay="499"/>
                                          </p:stCondLst>
                                        </p:cTn>
                                        <p:tgtEl>
                                          <p:spTgt spid="37"/>
                                        </p:tgtEl>
                                        <p:attrNameLst>
                                          <p:attrName>style.visibility</p:attrName>
                                        </p:attrNameLst>
                                      </p:cBhvr>
                                      <p:to>
                                        <p:strVal val="hidden"/>
                                      </p:to>
                                    </p:set>
                                  </p:childTnLst>
                                </p:cTn>
                              </p:par>
                              <p:par>
                                <p:cTn id="94" presetID="10" presetClass="exit" presetSubtype="0" fill="hold" grpId="2" nodeType="withEffect">
                                  <p:stCondLst>
                                    <p:cond delay="0"/>
                                  </p:stCondLst>
                                  <p:childTnLst>
                                    <p:animEffect transition="out" filter="fade">
                                      <p:cBhvr>
                                        <p:cTn id="95" dur="500"/>
                                        <p:tgtEl>
                                          <p:spTgt spid="38"/>
                                        </p:tgtEl>
                                      </p:cBhvr>
                                    </p:animEffect>
                                    <p:set>
                                      <p:cBhvr>
                                        <p:cTn id="96" dur="1" fill="hold">
                                          <p:stCondLst>
                                            <p:cond delay="499"/>
                                          </p:stCondLst>
                                        </p:cTn>
                                        <p:tgtEl>
                                          <p:spTgt spid="38"/>
                                        </p:tgtEl>
                                        <p:attrNameLst>
                                          <p:attrName>style.visibility</p:attrName>
                                        </p:attrNameLst>
                                      </p:cBhvr>
                                      <p:to>
                                        <p:strVal val="hidden"/>
                                      </p:to>
                                    </p:set>
                                  </p:childTnLst>
                                </p:cTn>
                              </p:par>
                            </p:childTnLst>
                          </p:cTn>
                        </p:par>
                        <p:par>
                          <p:cTn id="97" fill="hold">
                            <p:stCondLst>
                              <p:cond delay="7000"/>
                            </p:stCondLst>
                            <p:childTnLst>
                              <p:par>
                                <p:cTn id="98" presetID="53" presetClass="entr" presetSubtype="0" fill="hold" grpId="1" nodeType="after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p:cTn id="100" dur="500" fill="hold"/>
                                        <p:tgtEl>
                                          <p:spTgt spid="43"/>
                                        </p:tgtEl>
                                        <p:attrNameLst>
                                          <p:attrName>ppt_w</p:attrName>
                                        </p:attrNameLst>
                                      </p:cBhvr>
                                      <p:tavLst>
                                        <p:tav tm="0">
                                          <p:val>
                                            <p:fltVal val="0"/>
                                          </p:val>
                                        </p:tav>
                                        <p:tav tm="100000">
                                          <p:val>
                                            <p:strVal val="#ppt_w"/>
                                          </p:val>
                                        </p:tav>
                                      </p:tavLst>
                                    </p:anim>
                                    <p:anim calcmode="lin" valueType="num">
                                      <p:cBhvr>
                                        <p:cTn id="101" dur="500" fill="hold"/>
                                        <p:tgtEl>
                                          <p:spTgt spid="43"/>
                                        </p:tgtEl>
                                        <p:attrNameLst>
                                          <p:attrName>ppt_h</p:attrName>
                                        </p:attrNameLst>
                                      </p:cBhvr>
                                      <p:tavLst>
                                        <p:tav tm="0">
                                          <p:val>
                                            <p:fltVal val="0"/>
                                          </p:val>
                                        </p:tav>
                                        <p:tav tm="100000">
                                          <p:val>
                                            <p:strVal val="#ppt_h"/>
                                          </p:val>
                                        </p:tav>
                                      </p:tavLst>
                                    </p:anim>
                                    <p:animEffect transition="in" filter="fade">
                                      <p:cBhvr>
                                        <p:cTn id="102" dur="500"/>
                                        <p:tgtEl>
                                          <p:spTgt spid="43"/>
                                        </p:tgtEl>
                                      </p:cBhvr>
                                    </p:animEffect>
                                  </p:childTnLst>
                                </p:cTn>
                              </p:par>
                            </p:childTnLst>
                          </p:cTn>
                        </p:par>
                        <p:par>
                          <p:cTn id="103" fill="hold">
                            <p:stCondLst>
                              <p:cond delay="7500"/>
                            </p:stCondLst>
                            <p:childTnLst>
                              <p:par>
                                <p:cTn id="104" presetID="42" presetClass="path" presetSubtype="0" accel="50000" decel="50000" fill="hold" grpId="0" nodeType="afterEffect">
                                  <p:stCondLst>
                                    <p:cond delay="0"/>
                                  </p:stCondLst>
                                  <p:childTnLst>
                                    <p:animMotion origin="layout" path="M 2.77778E-7 1.11111E-6 L -0.00069 0.26111 " pathEditMode="relative" rAng="0" ptsTypes="AA">
                                      <p:cBhvr>
                                        <p:cTn id="105" dur="500" fill="hold"/>
                                        <p:tgtEl>
                                          <p:spTgt spid="43"/>
                                        </p:tgtEl>
                                        <p:attrNameLst>
                                          <p:attrName>ppt_x</p:attrName>
                                          <p:attrName>ppt_y</p:attrName>
                                        </p:attrNameLst>
                                      </p:cBhvr>
                                      <p:rCtr x="0" y="131"/>
                                    </p:animMotion>
                                  </p:childTnLst>
                                </p:cTn>
                              </p:par>
                            </p:childTnLst>
                          </p:cTn>
                        </p:par>
                        <p:par>
                          <p:cTn id="106" fill="hold">
                            <p:stCondLst>
                              <p:cond delay="8000"/>
                            </p:stCondLst>
                            <p:childTnLst>
                              <p:par>
                                <p:cTn id="107" presetID="1" presetClass="entr" presetSubtype="0" fill="hold" grpId="1" nodeType="afterEffect">
                                  <p:stCondLst>
                                    <p:cond delay="0"/>
                                  </p:stCondLst>
                                  <p:childTnLst>
                                    <p:set>
                                      <p:cBhvr>
                                        <p:cTn id="108" dur="1" fill="hold">
                                          <p:stCondLst>
                                            <p:cond delay="0"/>
                                          </p:stCondLst>
                                        </p:cTn>
                                        <p:tgtEl>
                                          <p:spTgt spid="39"/>
                                        </p:tgtEl>
                                        <p:attrNameLst>
                                          <p:attrName>style.visibility</p:attrName>
                                        </p:attrNameLst>
                                      </p:cBhvr>
                                      <p:to>
                                        <p:strVal val="visible"/>
                                      </p:to>
                                    </p:set>
                                  </p:childTnLst>
                                </p:cTn>
                              </p:par>
                            </p:childTnLst>
                          </p:cTn>
                        </p:par>
                        <p:par>
                          <p:cTn id="109" fill="hold">
                            <p:stCondLst>
                              <p:cond delay="8000"/>
                            </p:stCondLst>
                            <p:childTnLst>
                              <p:par>
                                <p:cTn id="110" presetID="6" presetClass="emph" presetSubtype="0" fill="hold" grpId="0" nodeType="afterEffect">
                                  <p:stCondLst>
                                    <p:cond delay="0"/>
                                  </p:stCondLst>
                                  <p:childTnLst>
                                    <p:animScale>
                                      <p:cBhvr>
                                        <p:cTn id="111" dur="500" fill="hold"/>
                                        <p:tgtEl>
                                          <p:spTgt spid="39"/>
                                        </p:tgtEl>
                                      </p:cBhvr>
                                      <p:by x="150000" y="150000"/>
                                    </p:animScale>
                                  </p:childTnLst>
                                </p:cTn>
                              </p:par>
                            </p:childTnLst>
                          </p:cTn>
                        </p:par>
                        <p:par>
                          <p:cTn id="112" fill="hold">
                            <p:stCondLst>
                              <p:cond delay="8500"/>
                            </p:stCondLst>
                            <p:childTnLst>
                              <p:par>
                                <p:cTn id="113" presetID="10" presetClass="exit" presetSubtype="0" fill="hold" grpId="2" nodeType="afterEffect">
                                  <p:stCondLst>
                                    <p:cond delay="0"/>
                                  </p:stCondLst>
                                  <p:childTnLst>
                                    <p:animEffect transition="out" filter="fade">
                                      <p:cBhvr>
                                        <p:cTn id="114" dur="500"/>
                                        <p:tgtEl>
                                          <p:spTgt spid="39"/>
                                        </p:tgtEl>
                                      </p:cBhvr>
                                    </p:animEffect>
                                    <p:set>
                                      <p:cBhvr>
                                        <p:cTn id="115" dur="1" fill="hold">
                                          <p:stCondLst>
                                            <p:cond delay="499"/>
                                          </p:stCondLst>
                                        </p:cTn>
                                        <p:tgtEl>
                                          <p:spTgt spid="39"/>
                                        </p:tgtEl>
                                        <p:attrNameLst>
                                          <p:attrName>style.visibility</p:attrName>
                                        </p:attrNameLst>
                                      </p:cBhvr>
                                      <p:to>
                                        <p:strVal val="hidden"/>
                                      </p:to>
                                    </p:set>
                                  </p:childTnLst>
                                </p:cTn>
                              </p:par>
                              <p:par>
                                <p:cTn id="116" presetID="10" presetClass="exit" presetSubtype="0" fill="hold" grpId="2" nodeType="withEffect">
                                  <p:stCondLst>
                                    <p:cond delay="0"/>
                                  </p:stCondLst>
                                  <p:childTnLst>
                                    <p:animEffect transition="out" filter="fade">
                                      <p:cBhvr>
                                        <p:cTn id="117" dur="500"/>
                                        <p:tgtEl>
                                          <p:spTgt spid="43"/>
                                        </p:tgtEl>
                                      </p:cBhvr>
                                    </p:animEffect>
                                    <p:set>
                                      <p:cBhvr>
                                        <p:cTn id="118" dur="1" fill="hold">
                                          <p:stCondLst>
                                            <p:cond delay="499"/>
                                          </p:stCondLst>
                                        </p:cTn>
                                        <p:tgtEl>
                                          <p:spTgt spid="43"/>
                                        </p:tgtEl>
                                        <p:attrNameLst>
                                          <p:attrName>style.visibility</p:attrName>
                                        </p:attrNameLst>
                                      </p:cBhvr>
                                      <p:to>
                                        <p:strVal val="hidden"/>
                                      </p:to>
                                    </p:set>
                                  </p:childTnLst>
                                </p:cTn>
                              </p:par>
                            </p:childTnLst>
                          </p:cTn>
                        </p:par>
                        <p:par>
                          <p:cTn id="119" fill="hold">
                            <p:stCondLst>
                              <p:cond delay="9000"/>
                            </p:stCondLst>
                            <p:childTnLst>
                              <p:par>
                                <p:cTn id="120" presetID="53" presetClass="entr" presetSubtype="0" fill="hold" grpId="1"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childTnLst>
                          </p:cTn>
                        </p:par>
                        <p:par>
                          <p:cTn id="125" fill="hold">
                            <p:stCondLst>
                              <p:cond delay="9500"/>
                            </p:stCondLst>
                            <p:childTnLst>
                              <p:par>
                                <p:cTn id="126" presetID="42" presetClass="path" presetSubtype="0" accel="50000" decel="50000" fill="hold" grpId="0" nodeType="afterEffect">
                                  <p:stCondLst>
                                    <p:cond delay="0"/>
                                  </p:stCondLst>
                                  <p:childTnLst>
                                    <p:animMotion origin="layout" path="M 2.77778E-7 1.11111E-6 L -0.00069 0.26111 " pathEditMode="relative" rAng="0" ptsTypes="AA">
                                      <p:cBhvr>
                                        <p:cTn id="127" dur="500" fill="hold"/>
                                        <p:tgtEl>
                                          <p:spTgt spid="45"/>
                                        </p:tgtEl>
                                        <p:attrNameLst>
                                          <p:attrName>ppt_x</p:attrName>
                                          <p:attrName>ppt_y</p:attrName>
                                        </p:attrNameLst>
                                      </p:cBhvr>
                                      <p:rCtr x="0" y="131"/>
                                    </p:animMotion>
                                  </p:childTnLst>
                                </p:cTn>
                              </p:par>
                            </p:childTnLst>
                          </p:cTn>
                        </p:par>
                        <p:par>
                          <p:cTn id="128" fill="hold">
                            <p:stCondLst>
                              <p:cond delay="10000"/>
                            </p:stCondLst>
                            <p:childTnLst>
                              <p:par>
                                <p:cTn id="129" presetID="1" presetClass="entr" presetSubtype="0" fill="hold" grpId="1" nodeType="afterEffect">
                                  <p:stCondLst>
                                    <p:cond delay="0"/>
                                  </p:stCondLst>
                                  <p:childTnLst>
                                    <p:set>
                                      <p:cBhvr>
                                        <p:cTn id="130" dur="1" fill="hold">
                                          <p:stCondLst>
                                            <p:cond delay="0"/>
                                          </p:stCondLst>
                                        </p:cTn>
                                        <p:tgtEl>
                                          <p:spTgt spid="44"/>
                                        </p:tgtEl>
                                        <p:attrNameLst>
                                          <p:attrName>style.visibility</p:attrName>
                                        </p:attrNameLst>
                                      </p:cBhvr>
                                      <p:to>
                                        <p:strVal val="visible"/>
                                      </p:to>
                                    </p:set>
                                  </p:childTnLst>
                                </p:cTn>
                              </p:par>
                            </p:childTnLst>
                          </p:cTn>
                        </p:par>
                        <p:par>
                          <p:cTn id="131" fill="hold">
                            <p:stCondLst>
                              <p:cond delay="10000"/>
                            </p:stCondLst>
                            <p:childTnLst>
                              <p:par>
                                <p:cTn id="132" presetID="6" presetClass="emph" presetSubtype="0" fill="hold" grpId="0" nodeType="afterEffect">
                                  <p:stCondLst>
                                    <p:cond delay="0"/>
                                  </p:stCondLst>
                                  <p:childTnLst>
                                    <p:animScale>
                                      <p:cBhvr>
                                        <p:cTn id="133" dur="500" fill="hold"/>
                                        <p:tgtEl>
                                          <p:spTgt spid="44"/>
                                        </p:tgtEl>
                                      </p:cBhvr>
                                      <p:by x="150000" y="150000"/>
                                    </p:animScale>
                                  </p:childTnLst>
                                </p:cTn>
                              </p:par>
                            </p:childTnLst>
                          </p:cTn>
                        </p:par>
                        <p:par>
                          <p:cTn id="134" fill="hold">
                            <p:stCondLst>
                              <p:cond delay="10500"/>
                            </p:stCondLst>
                            <p:childTnLst>
                              <p:par>
                                <p:cTn id="135" presetID="10" presetClass="exit" presetSubtype="0" fill="hold" grpId="2" nodeType="afterEffect">
                                  <p:stCondLst>
                                    <p:cond delay="0"/>
                                  </p:stCondLst>
                                  <p:childTnLst>
                                    <p:animEffect transition="out" filter="fade">
                                      <p:cBhvr>
                                        <p:cTn id="136" dur="500"/>
                                        <p:tgtEl>
                                          <p:spTgt spid="44"/>
                                        </p:tgtEl>
                                      </p:cBhvr>
                                    </p:animEffect>
                                    <p:set>
                                      <p:cBhvr>
                                        <p:cTn id="137" dur="1" fill="hold">
                                          <p:stCondLst>
                                            <p:cond delay="499"/>
                                          </p:stCondLst>
                                        </p:cTn>
                                        <p:tgtEl>
                                          <p:spTgt spid="44"/>
                                        </p:tgtEl>
                                        <p:attrNameLst>
                                          <p:attrName>style.visibility</p:attrName>
                                        </p:attrNameLst>
                                      </p:cBhvr>
                                      <p:to>
                                        <p:strVal val="hidden"/>
                                      </p:to>
                                    </p:set>
                                  </p:childTnLst>
                                </p:cTn>
                              </p:par>
                              <p:par>
                                <p:cTn id="138" presetID="10" presetClass="exit" presetSubtype="0" fill="hold" grpId="2" nodeType="withEffect">
                                  <p:stCondLst>
                                    <p:cond delay="0"/>
                                  </p:stCondLst>
                                  <p:childTnLst>
                                    <p:animEffect transition="out" filter="fade">
                                      <p:cBhvr>
                                        <p:cTn id="139" dur="500"/>
                                        <p:tgtEl>
                                          <p:spTgt spid="45"/>
                                        </p:tgtEl>
                                      </p:cBhvr>
                                    </p:animEffect>
                                    <p:set>
                                      <p:cBhvr>
                                        <p:cTn id="140" dur="1" fill="hold">
                                          <p:stCondLst>
                                            <p:cond delay="499"/>
                                          </p:stCondLst>
                                        </p:cTn>
                                        <p:tgtEl>
                                          <p:spTgt spid="45"/>
                                        </p:tgtEl>
                                        <p:attrNameLst>
                                          <p:attrName>style.visibility</p:attrName>
                                        </p:attrNameLst>
                                      </p:cBhvr>
                                      <p:to>
                                        <p:strVal val="hidden"/>
                                      </p:to>
                                    </p:set>
                                  </p:childTnLst>
                                </p:cTn>
                              </p:par>
                            </p:childTnLst>
                          </p:cTn>
                        </p:par>
                        <p:par>
                          <p:cTn id="141" fill="hold">
                            <p:stCondLst>
                              <p:cond delay="11000"/>
                            </p:stCondLst>
                            <p:childTnLst>
                              <p:par>
                                <p:cTn id="142" presetID="53" presetClass="entr" presetSubtype="0" fill="hold" grpId="1" nodeType="afterEffect">
                                  <p:stCondLst>
                                    <p:cond delay="0"/>
                                  </p:stCondLst>
                                  <p:childTnLst>
                                    <p:set>
                                      <p:cBhvr>
                                        <p:cTn id="143" dur="1" fill="hold">
                                          <p:stCondLst>
                                            <p:cond delay="0"/>
                                          </p:stCondLst>
                                        </p:cTn>
                                        <p:tgtEl>
                                          <p:spTgt spid="48"/>
                                        </p:tgtEl>
                                        <p:attrNameLst>
                                          <p:attrName>style.visibility</p:attrName>
                                        </p:attrNameLst>
                                      </p:cBhvr>
                                      <p:to>
                                        <p:strVal val="visible"/>
                                      </p:to>
                                    </p:set>
                                    <p:anim calcmode="lin" valueType="num">
                                      <p:cBhvr>
                                        <p:cTn id="144" dur="500" fill="hold"/>
                                        <p:tgtEl>
                                          <p:spTgt spid="48"/>
                                        </p:tgtEl>
                                        <p:attrNameLst>
                                          <p:attrName>ppt_w</p:attrName>
                                        </p:attrNameLst>
                                      </p:cBhvr>
                                      <p:tavLst>
                                        <p:tav tm="0">
                                          <p:val>
                                            <p:fltVal val="0"/>
                                          </p:val>
                                        </p:tav>
                                        <p:tav tm="100000">
                                          <p:val>
                                            <p:strVal val="#ppt_w"/>
                                          </p:val>
                                        </p:tav>
                                      </p:tavLst>
                                    </p:anim>
                                    <p:anim calcmode="lin" valueType="num">
                                      <p:cBhvr>
                                        <p:cTn id="145" dur="500" fill="hold"/>
                                        <p:tgtEl>
                                          <p:spTgt spid="48"/>
                                        </p:tgtEl>
                                        <p:attrNameLst>
                                          <p:attrName>ppt_h</p:attrName>
                                        </p:attrNameLst>
                                      </p:cBhvr>
                                      <p:tavLst>
                                        <p:tav tm="0">
                                          <p:val>
                                            <p:fltVal val="0"/>
                                          </p:val>
                                        </p:tav>
                                        <p:tav tm="100000">
                                          <p:val>
                                            <p:strVal val="#ppt_h"/>
                                          </p:val>
                                        </p:tav>
                                      </p:tavLst>
                                    </p:anim>
                                    <p:animEffect transition="in" filter="fade">
                                      <p:cBhvr>
                                        <p:cTn id="146" dur="500"/>
                                        <p:tgtEl>
                                          <p:spTgt spid="48"/>
                                        </p:tgtEl>
                                      </p:cBhvr>
                                    </p:animEffect>
                                  </p:childTnLst>
                                </p:cTn>
                              </p:par>
                            </p:childTnLst>
                          </p:cTn>
                        </p:par>
                        <p:par>
                          <p:cTn id="147" fill="hold">
                            <p:stCondLst>
                              <p:cond delay="11500"/>
                            </p:stCondLst>
                            <p:childTnLst>
                              <p:par>
                                <p:cTn id="148" presetID="42" presetClass="path" presetSubtype="0" accel="50000" decel="50000" fill="hold" grpId="0" nodeType="afterEffect">
                                  <p:stCondLst>
                                    <p:cond delay="0"/>
                                  </p:stCondLst>
                                  <p:childTnLst>
                                    <p:animMotion origin="layout" path="M 2.77778E-7 1.11111E-6 L -0.00069 0.26111 " pathEditMode="relative" rAng="0" ptsTypes="AA">
                                      <p:cBhvr>
                                        <p:cTn id="149" dur="500" fill="hold"/>
                                        <p:tgtEl>
                                          <p:spTgt spid="48"/>
                                        </p:tgtEl>
                                        <p:attrNameLst>
                                          <p:attrName>ppt_x</p:attrName>
                                          <p:attrName>ppt_y</p:attrName>
                                        </p:attrNameLst>
                                      </p:cBhvr>
                                      <p:rCtr x="0" y="131"/>
                                    </p:animMotion>
                                  </p:childTnLst>
                                </p:cTn>
                              </p:par>
                            </p:childTnLst>
                          </p:cTn>
                        </p:par>
                        <p:par>
                          <p:cTn id="150" fill="hold">
                            <p:stCondLst>
                              <p:cond delay="12000"/>
                            </p:stCondLst>
                            <p:childTnLst>
                              <p:par>
                                <p:cTn id="151" presetID="1" presetClass="entr" presetSubtype="0" fill="hold" grpId="1" nodeType="afterEffect">
                                  <p:stCondLst>
                                    <p:cond delay="0"/>
                                  </p:stCondLst>
                                  <p:childTnLst>
                                    <p:set>
                                      <p:cBhvr>
                                        <p:cTn id="152" dur="1" fill="hold">
                                          <p:stCondLst>
                                            <p:cond delay="0"/>
                                          </p:stCondLst>
                                        </p:cTn>
                                        <p:tgtEl>
                                          <p:spTgt spid="47"/>
                                        </p:tgtEl>
                                        <p:attrNameLst>
                                          <p:attrName>style.visibility</p:attrName>
                                        </p:attrNameLst>
                                      </p:cBhvr>
                                      <p:to>
                                        <p:strVal val="visible"/>
                                      </p:to>
                                    </p:set>
                                  </p:childTnLst>
                                </p:cTn>
                              </p:par>
                            </p:childTnLst>
                          </p:cTn>
                        </p:par>
                        <p:par>
                          <p:cTn id="153" fill="hold">
                            <p:stCondLst>
                              <p:cond delay="12000"/>
                            </p:stCondLst>
                            <p:childTnLst>
                              <p:par>
                                <p:cTn id="154" presetID="6" presetClass="emph" presetSubtype="0" fill="hold" grpId="0" nodeType="afterEffect">
                                  <p:stCondLst>
                                    <p:cond delay="0"/>
                                  </p:stCondLst>
                                  <p:childTnLst>
                                    <p:animScale>
                                      <p:cBhvr>
                                        <p:cTn id="155" dur="500" fill="hold"/>
                                        <p:tgtEl>
                                          <p:spTgt spid="47"/>
                                        </p:tgtEl>
                                      </p:cBhvr>
                                      <p:by x="150000" y="150000"/>
                                    </p:animScale>
                                  </p:childTnLst>
                                </p:cTn>
                              </p:par>
                            </p:childTnLst>
                          </p:cTn>
                        </p:par>
                        <p:par>
                          <p:cTn id="156" fill="hold">
                            <p:stCondLst>
                              <p:cond delay="12500"/>
                            </p:stCondLst>
                            <p:childTnLst>
                              <p:par>
                                <p:cTn id="157" presetID="10" presetClass="exit" presetSubtype="0" fill="hold" grpId="2" nodeType="afterEffect">
                                  <p:stCondLst>
                                    <p:cond delay="0"/>
                                  </p:stCondLst>
                                  <p:childTnLst>
                                    <p:animEffect transition="out" filter="fade">
                                      <p:cBhvr>
                                        <p:cTn id="158" dur="500"/>
                                        <p:tgtEl>
                                          <p:spTgt spid="47"/>
                                        </p:tgtEl>
                                      </p:cBhvr>
                                    </p:animEffect>
                                    <p:set>
                                      <p:cBhvr>
                                        <p:cTn id="159" dur="1" fill="hold">
                                          <p:stCondLst>
                                            <p:cond delay="499"/>
                                          </p:stCondLst>
                                        </p:cTn>
                                        <p:tgtEl>
                                          <p:spTgt spid="47"/>
                                        </p:tgtEl>
                                        <p:attrNameLst>
                                          <p:attrName>style.visibility</p:attrName>
                                        </p:attrNameLst>
                                      </p:cBhvr>
                                      <p:to>
                                        <p:strVal val="hidden"/>
                                      </p:to>
                                    </p:set>
                                  </p:childTnLst>
                                </p:cTn>
                              </p:par>
                              <p:par>
                                <p:cTn id="160" presetID="10" presetClass="exit" presetSubtype="0" fill="hold" grpId="2" nodeType="withEffect">
                                  <p:stCondLst>
                                    <p:cond delay="0"/>
                                  </p:stCondLst>
                                  <p:childTnLst>
                                    <p:animEffect transition="out" filter="fade">
                                      <p:cBhvr>
                                        <p:cTn id="161" dur="500"/>
                                        <p:tgtEl>
                                          <p:spTgt spid="48"/>
                                        </p:tgtEl>
                                      </p:cBhvr>
                                    </p:animEffect>
                                    <p:set>
                                      <p:cBhvr>
                                        <p:cTn id="162" dur="1" fill="hold">
                                          <p:stCondLst>
                                            <p:cond delay="499"/>
                                          </p:stCondLst>
                                        </p:cTn>
                                        <p:tgtEl>
                                          <p:spTgt spid="48"/>
                                        </p:tgtEl>
                                        <p:attrNameLst>
                                          <p:attrName>style.visibility</p:attrName>
                                        </p:attrNameLst>
                                      </p:cBhvr>
                                      <p:to>
                                        <p:strVal val="hidden"/>
                                      </p:to>
                                    </p:set>
                                  </p:childTnLst>
                                </p:cTn>
                              </p:par>
                            </p:childTnLst>
                          </p:cTn>
                        </p:par>
                        <p:par>
                          <p:cTn id="163" fill="hold">
                            <p:stCondLst>
                              <p:cond delay="13000"/>
                            </p:stCondLst>
                            <p:childTnLst>
                              <p:par>
                                <p:cTn id="164" presetID="53" presetClass="entr" presetSubtype="0" fill="hold" grpId="1" nodeType="afterEffect">
                                  <p:stCondLst>
                                    <p:cond delay="0"/>
                                  </p:stCondLst>
                                  <p:childTnLst>
                                    <p:set>
                                      <p:cBhvr>
                                        <p:cTn id="165" dur="1" fill="hold">
                                          <p:stCondLst>
                                            <p:cond delay="0"/>
                                          </p:stCondLst>
                                        </p:cTn>
                                        <p:tgtEl>
                                          <p:spTgt spid="50"/>
                                        </p:tgtEl>
                                        <p:attrNameLst>
                                          <p:attrName>style.visibility</p:attrName>
                                        </p:attrNameLst>
                                      </p:cBhvr>
                                      <p:to>
                                        <p:strVal val="visible"/>
                                      </p:to>
                                    </p:set>
                                    <p:anim calcmode="lin" valueType="num">
                                      <p:cBhvr>
                                        <p:cTn id="166" dur="500" fill="hold"/>
                                        <p:tgtEl>
                                          <p:spTgt spid="50"/>
                                        </p:tgtEl>
                                        <p:attrNameLst>
                                          <p:attrName>ppt_w</p:attrName>
                                        </p:attrNameLst>
                                      </p:cBhvr>
                                      <p:tavLst>
                                        <p:tav tm="0">
                                          <p:val>
                                            <p:fltVal val="0"/>
                                          </p:val>
                                        </p:tav>
                                        <p:tav tm="100000">
                                          <p:val>
                                            <p:strVal val="#ppt_w"/>
                                          </p:val>
                                        </p:tav>
                                      </p:tavLst>
                                    </p:anim>
                                    <p:anim calcmode="lin" valueType="num">
                                      <p:cBhvr>
                                        <p:cTn id="167" dur="500" fill="hold"/>
                                        <p:tgtEl>
                                          <p:spTgt spid="50"/>
                                        </p:tgtEl>
                                        <p:attrNameLst>
                                          <p:attrName>ppt_h</p:attrName>
                                        </p:attrNameLst>
                                      </p:cBhvr>
                                      <p:tavLst>
                                        <p:tav tm="0">
                                          <p:val>
                                            <p:fltVal val="0"/>
                                          </p:val>
                                        </p:tav>
                                        <p:tav tm="100000">
                                          <p:val>
                                            <p:strVal val="#ppt_h"/>
                                          </p:val>
                                        </p:tav>
                                      </p:tavLst>
                                    </p:anim>
                                    <p:animEffect transition="in" filter="fade">
                                      <p:cBhvr>
                                        <p:cTn id="168" dur="500"/>
                                        <p:tgtEl>
                                          <p:spTgt spid="50"/>
                                        </p:tgtEl>
                                      </p:cBhvr>
                                    </p:animEffect>
                                  </p:childTnLst>
                                </p:cTn>
                              </p:par>
                            </p:childTnLst>
                          </p:cTn>
                        </p:par>
                        <p:par>
                          <p:cTn id="169" fill="hold">
                            <p:stCondLst>
                              <p:cond delay="13500"/>
                            </p:stCondLst>
                            <p:childTnLst>
                              <p:par>
                                <p:cTn id="170" presetID="42" presetClass="path" presetSubtype="0" accel="50000" decel="50000" fill="hold" grpId="0" nodeType="afterEffect">
                                  <p:stCondLst>
                                    <p:cond delay="0"/>
                                  </p:stCondLst>
                                  <p:childTnLst>
                                    <p:animMotion origin="layout" path="M 2.77778E-7 1.11111E-6 L -0.00069 0.26111 " pathEditMode="relative" rAng="0" ptsTypes="AA">
                                      <p:cBhvr>
                                        <p:cTn id="171" dur="500" fill="hold"/>
                                        <p:tgtEl>
                                          <p:spTgt spid="50"/>
                                        </p:tgtEl>
                                        <p:attrNameLst>
                                          <p:attrName>ppt_x</p:attrName>
                                          <p:attrName>ppt_y</p:attrName>
                                        </p:attrNameLst>
                                      </p:cBhvr>
                                      <p:rCtr x="0" y="131"/>
                                    </p:animMotion>
                                  </p:childTnLst>
                                </p:cTn>
                              </p:par>
                            </p:childTnLst>
                          </p:cTn>
                        </p:par>
                        <p:par>
                          <p:cTn id="172" fill="hold">
                            <p:stCondLst>
                              <p:cond delay="14000"/>
                            </p:stCondLst>
                            <p:childTnLst>
                              <p:par>
                                <p:cTn id="173" presetID="1" presetClass="entr" presetSubtype="0" fill="hold" grpId="1" nodeType="afterEffect">
                                  <p:stCondLst>
                                    <p:cond delay="0"/>
                                  </p:stCondLst>
                                  <p:childTnLst>
                                    <p:set>
                                      <p:cBhvr>
                                        <p:cTn id="174" dur="1" fill="hold">
                                          <p:stCondLst>
                                            <p:cond delay="0"/>
                                          </p:stCondLst>
                                        </p:cTn>
                                        <p:tgtEl>
                                          <p:spTgt spid="49"/>
                                        </p:tgtEl>
                                        <p:attrNameLst>
                                          <p:attrName>style.visibility</p:attrName>
                                        </p:attrNameLst>
                                      </p:cBhvr>
                                      <p:to>
                                        <p:strVal val="visible"/>
                                      </p:to>
                                    </p:set>
                                  </p:childTnLst>
                                </p:cTn>
                              </p:par>
                            </p:childTnLst>
                          </p:cTn>
                        </p:par>
                        <p:par>
                          <p:cTn id="175" fill="hold">
                            <p:stCondLst>
                              <p:cond delay="14000"/>
                            </p:stCondLst>
                            <p:childTnLst>
                              <p:par>
                                <p:cTn id="176" presetID="6" presetClass="emph" presetSubtype="0" fill="hold" grpId="0" nodeType="afterEffect">
                                  <p:stCondLst>
                                    <p:cond delay="0"/>
                                  </p:stCondLst>
                                  <p:childTnLst>
                                    <p:animScale>
                                      <p:cBhvr>
                                        <p:cTn id="177" dur="500" fill="hold"/>
                                        <p:tgtEl>
                                          <p:spTgt spid="49"/>
                                        </p:tgtEl>
                                      </p:cBhvr>
                                      <p:by x="150000" y="150000"/>
                                    </p:animScale>
                                  </p:childTnLst>
                                </p:cTn>
                              </p:par>
                              <p:par>
                                <p:cTn id="178" presetID="53" presetClass="entr" presetSubtype="0" fill="hold" grpId="0" nodeType="withEffect">
                                  <p:stCondLst>
                                    <p:cond delay="0"/>
                                  </p:stCondLst>
                                  <p:childTnLst>
                                    <p:set>
                                      <p:cBhvr>
                                        <p:cTn id="179" dur="1" fill="hold">
                                          <p:stCondLst>
                                            <p:cond delay="0"/>
                                          </p:stCondLst>
                                        </p:cTn>
                                        <p:tgtEl>
                                          <p:spTgt spid="46"/>
                                        </p:tgtEl>
                                        <p:attrNameLst>
                                          <p:attrName>style.visibility</p:attrName>
                                        </p:attrNameLst>
                                      </p:cBhvr>
                                      <p:to>
                                        <p:strVal val="visible"/>
                                      </p:to>
                                    </p:set>
                                    <p:anim calcmode="lin" valueType="num">
                                      <p:cBhvr>
                                        <p:cTn id="180" dur="3000" fill="hold"/>
                                        <p:tgtEl>
                                          <p:spTgt spid="46"/>
                                        </p:tgtEl>
                                        <p:attrNameLst>
                                          <p:attrName>ppt_w</p:attrName>
                                        </p:attrNameLst>
                                      </p:cBhvr>
                                      <p:tavLst>
                                        <p:tav tm="0">
                                          <p:val>
                                            <p:fltVal val="0"/>
                                          </p:val>
                                        </p:tav>
                                        <p:tav tm="100000">
                                          <p:val>
                                            <p:strVal val="#ppt_w"/>
                                          </p:val>
                                        </p:tav>
                                      </p:tavLst>
                                    </p:anim>
                                    <p:anim calcmode="lin" valueType="num">
                                      <p:cBhvr>
                                        <p:cTn id="181" dur="3000" fill="hold"/>
                                        <p:tgtEl>
                                          <p:spTgt spid="46"/>
                                        </p:tgtEl>
                                        <p:attrNameLst>
                                          <p:attrName>ppt_h</p:attrName>
                                        </p:attrNameLst>
                                      </p:cBhvr>
                                      <p:tavLst>
                                        <p:tav tm="0">
                                          <p:val>
                                            <p:fltVal val="0"/>
                                          </p:val>
                                        </p:tav>
                                        <p:tav tm="100000">
                                          <p:val>
                                            <p:strVal val="#ppt_h"/>
                                          </p:val>
                                        </p:tav>
                                      </p:tavLst>
                                    </p:anim>
                                    <p:animEffect transition="in" filter="fade">
                                      <p:cBhvr>
                                        <p:cTn id="182" dur="3000"/>
                                        <p:tgtEl>
                                          <p:spTgt spid="46"/>
                                        </p:tgtEl>
                                      </p:cBhvr>
                                    </p:animEffect>
                                  </p:childTnLst>
                                </p:cTn>
                              </p:par>
                            </p:childTnLst>
                          </p:cTn>
                        </p:par>
                        <p:par>
                          <p:cTn id="183" fill="hold">
                            <p:stCondLst>
                              <p:cond delay="17000"/>
                            </p:stCondLst>
                            <p:childTnLst>
                              <p:par>
                                <p:cTn id="184" presetID="10" presetClass="exit" presetSubtype="0" fill="hold" grpId="2" nodeType="afterEffect">
                                  <p:stCondLst>
                                    <p:cond delay="0"/>
                                  </p:stCondLst>
                                  <p:childTnLst>
                                    <p:animEffect transition="out" filter="fade">
                                      <p:cBhvr>
                                        <p:cTn id="185" dur="500"/>
                                        <p:tgtEl>
                                          <p:spTgt spid="49"/>
                                        </p:tgtEl>
                                      </p:cBhvr>
                                    </p:animEffect>
                                    <p:set>
                                      <p:cBhvr>
                                        <p:cTn id="186" dur="1" fill="hold">
                                          <p:stCondLst>
                                            <p:cond delay="499"/>
                                          </p:stCondLst>
                                        </p:cTn>
                                        <p:tgtEl>
                                          <p:spTgt spid="49"/>
                                        </p:tgtEl>
                                        <p:attrNameLst>
                                          <p:attrName>style.visibility</p:attrName>
                                        </p:attrNameLst>
                                      </p:cBhvr>
                                      <p:to>
                                        <p:strVal val="hidden"/>
                                      </p:to>
                                    </p:set>
                                  </p:childTnLst>
                                </p:cTn>
                              </p:par>
                              <p:par>
                                <p:cTn id="187" presetID="10" presetClass="exit" presetSubtype="0" fill="hold" grpId="2" nodeType="withEffect">
                                  <p:stCondLst>
                                    <p:cond delay="0"/>
                                  </p:stCondLst>
                                  <p:childTnLst>
                                    <p:animEffect transition="out" filter="fade">
                                      <p:cBhvr>
                                        <p:cTn id="188" dur="500"/>
                                        <p:tgtEl>
                                          <p:spTgt spid="50"/>
                                        </p:tgtEl>
                                      </p:cBhvr>
                                    </p:animEffect>
                                    <p:set>
                                      <p:cBhvr>
                                        <p:cTn id="189" dur="1" fill="hold">
                                          <p:stCondLst>
                                            <p:cond delay="499"/>
                                          </p:stCondLst>
                                        </p:cTn>
                                        <p:tgtEl>
                                          <p:spTgt spid="50"/>
                                        </p:tgtEl>
                                        <p:attrNameLst>
                                          <p:attrName>style.visibility</p:attrName>
                                        </p:attrNameLst>
                                      </p:cBhvr>
                                      <p:to>
                                        <p:strVal val="hidden"/>
                                      </p:to>
                                    </p:set>
                                  </p:childTnLst>
                                </p:cTn>
                              </p:par>
                            </p:childTnLst>
                          </p:cTn>
                        </p:par>
                        <p:par>
                          <p:cTn id="190" fill="hold">
                            <p:stCondLst>
                              <p:cond delay="17500"/>
                            </p:stCondLst>
                            <p:childTnLst>
                              <p:par>
                                <p:cTn id="191" presetID="53" presetClass="entr" presetSubtype="0" fill="hold" grpId="1" nodeType="afterEffect">
                                  <p:stCondLst>
                                    <p:cond delay="0"/>
                                  </p:stCondLst>
                                  <p:childTnLst>
                                    <p:set>
                                      <p:cBhvr>
                                        <p:cTn id="192" dur="1" fill="hold">
                                          <p:stCondLst>
                                            <p:cond delay="0"/>
                                          </p:stCondLst>
                                        </p:cTn>
                                        <p:tgtEl>
                                          <p:spTgt spid="52"/>
                                        </p:tgtEl>
                                        <p:attrNameLst>
                                          <p:attrName>style.visibility</p:attrName>
                                        </p:attrNameLst>
                                      </p:cBhvr>
                                      <p:to>
                                        <p:strVal val="visible"/>
                                      </p:to>
                                    </p:set>
                                    <p:anim calcmode="lin" valueType="num">
                                      <p:cBhvr>
                                        <p:cTn id="193" dur="500" fill="hold"/>
                                        <p:tgtEl>
                                          <p:spTgt spid="52"/>
                                        </p:tgtEl>
                                        <p:attrNameLst>
                                          <p:attrName>ppt_w</p:attrName>
                                        </p:attrNameLst>
                                      </p:cBhvr>
                                      <p:tavLst>
                                        <p:tav tm="0">
                                          <p:val>
                                            <p:fltVal val="0"/>
                                          </p:val>
                                        </p:tav>
                                        <p:tav tm="100000">
                                          <p:val>
                                            <p:strVal val="#ppt_w"/>
                                          </p:val>
                                        </p:tav>
                                      </p:tavLst>
                                    </p:anim>
                                    <p:anim calcmode="lin" valueType="num">
                                      <p:cBhvr>
                                        <p:cTn id="194" dur="500" fill="hold"/>
                                        <p:tgtEl>
                                          <p:spTgt spid="52"/>
                                        </p:tgtEl>
                                        <p:attrNameLst>
                                          <p:attrName>ppt_h</p:attrName>
                                        </p:attrNameLst>
                                      </p:cBhvr>
                                      <p:tavLst>
                                        <p:tav tm="0">
                                          <p:val>
                                            <p:fltVal val="0"/>
                                          </p:val>
                                        </p:tav>
                                        <p:tav tm="100000">
                                          <p:val>
                                            <p:strVal val="#ppt_h"/>
                                          </p:val>
                                        </p:tav>
                                      </p:tavLst>
                                    </p:anim>
                                    <p:animEffect transition="in" filter="fade">
                                      <p:cBhvr>
                                        <p:cTn id="195" dur="500"/>
                                        <p:tgtEl>
                                          <p:spTgt spid="52"/>
                                        </p:tgtEl>
                                      </p:cBhvr>
                                    </p:animEffect>
                                  </p:childTnLst>
                                </p:cTn>
                              </p:par>
                            </p:childTnLst>
                          </p:cTn>
                        </p:par>
                        <p:par>
                          <p:cTn id="196" fill="hold">
                            <p:stCondLst>
                              <p:cond delay="18000"/>
                            </p:stCondLst>
                            <p:childTnLst>
                              <p:par>
                                <p:cTn id="197" presetID="42" presetClass="path" presetSubtype="0" accel="50000" decel="50000" fill="hold" grpId="0" nodeType="afterEffect">
                                  <p:stCondLst>
                                    <p:cond delay="0"/>
                                  </p:stCondLst>
                                  <p:childTnLst>
                                    <p:animMotion origin="layout" path="M 2.77778E-7 1.11111E-6 L -0.00069 0.26111 " pathEditMode="relative" rAng="0" ptsTypes="AA">
                                      <p:cBhvr>
                                        <p:cTn id="198" dur="500" fill="hold"/>
                                        <p:tgtEl>
                                          <p:spTgt spid="52"/>
                                        </p:tgtEl>
                                        <p:attrNameLst>
                                          <p:attrName>ppt_x</p:attrName>
                                          <p:attrName>ppt_y</p:attrName>
                                        </p:attrNameLst>
                                      </p:cBhvr>
                                      <p:rCtr x="0" y="131"/>
                                    </p:animMotion>
                                  </p:childTnLst>
                                </p:cTn>
                              </p:par>
                            </p:childTnLst>
                          </p:cTn>
                        </p:par>
                        <p:par>
                          <p:cTn id="199" fill="hold">
                            <p:stCondLst>
                              <p:cond delay="18500"/>
                            </p:stCondLst>
                            <p:childTnLst>
                              <p:par>
                                <p:cTn id="200" presetID="1" presetClass="entr" presetSubtype="0" fill="hold" grpId="1" nodeType="afterEffect">
                                  <p:stCondLst>
                                    <p:cond delay="0"/>
                                  </p:stCondLst>
                                  <p:childTnLst>
                                    <p:set>
                                      <p:cBhvr>
                                        <p:cTn id="201" dur="1" fill="hold">
                                          <p:stCondLst>
                                            <p:cond delay="0"/>
                                          </p:stCondLst>
                                        </p:cTn>
                                        <p:tgtEl>
                                          <p:spTgt spid="51"/>
                                        </p:tgtEl>
                                        <p:attrNameLst>
                                          <p:attrName>style.visibility</p:attrName>
                                        </p:attrNameLst>
                                      </p:cBhvr>
                                      <p:to>
                                        <p:strVal val="visible"/>
                                      </p:to>
                                    </p:set>
                                  </p:childTnLst>
                                </p:cTn>
                              </p:par>
                            </p:childTnLst>
                          </p:cTn>
                        </p:par>
                        <p:par>
                          <p:cTn id="202" fill="hold">
                            <p:stCondLst>
                              <p:cond delay="18500"/>
                            </p:stCondLst>
                            <p:childTnLst>
                              <p:par>
                                <p:cTn id="203" presetID="6" presetClass="emph" presetSubtype="0" fill="hold" grpId="0" nodeType="afterEffect">
                                  <p:stCondLst>
                                    <p:cond delay="0"/>
                                  </p:stCondLst>
                                  <p:childTnLst>
                                    <p:animScale>
                                      <p:cBhvr>
                                        <p:cTn id="204" dur="500" fill="hold"/>
                                        <p:tgtEl>
                                          <p:spTgt spid="51"/>
                                        </p:tgtEl>
                                      </p:cBhvr>
                                      <p:by x="150000" y="150000"/>
                                    </p:animScale>
                                  </p:childTnLst>
                                </p:cTn>
                              </p:par>
                            </p:childTnLst>
                          </p:cTn>
                        </p:par>
                        <p:par>
                          <p:cTn id="205" fill="hold">
                            <p:stCondLst>
                              <p:cond delay="19000"/>
                            </p:stCondLst>
                            <p:childTnLst>
                              <p:par>
                                <p:cTn id="206" presetID="10" presetClass="exit" presetSubtype="0" fill="hold" grpId="2" nodeType="afterEffect">
                                  <p:stCondLst>
                                    <p:cond delay="0"/>
                                  </p:stCondLst>
                                  <p:childTnLst>
                                    <p:animEffect transition="out" filter="fade">
                                      <p:cBhvr>
                                        <p:cTn id="207" dur="500"/>
                                        <p:tgtEl>
                                          <p:spTgt spid="51"/>
                                        </p:tgtEl>
                                      </p:cBhvr>
                                    </p:animEffect>
                                    <p:set>
                                      <p:cBhvr>
                                        <p:cTn id="208" dur="1" fill="hold">
                                          <p:stCondLst>
                                            <p:cond delay="499"/>
                                          </p:stCondLst>
                                        </p:cTn>
                                        <p:tgtEl>
                                          <p:spTgt spid="51"/>
                                        </p:tgtEl>
                                        <p:attrNameLst>
                                          <p:attrName>style.visibility</p:attrName>
                                        </p:attrNameLst>
                                      </p:cBhvr>
                                      <p:to>
                                        <p:strVal val="hidden"/>
                                      </p:to>
                                    </p:set>
                                  </p:childTnLst>
                                </p:cTn>
                              </p:par>
                              <p:par>
                                <p:cTn id="209" presetID="10" presetClass="exit" presetSubtype="0" fill="hold" grpId="2" nodeType="withEffect">
                                  <p:stCondLst>
                                    <p:cond delay="0"/>
                                  </p:stCondLst>
                                  <p:childTnLst>
                                    <p:animEffect transition="out" filter="fade">
                                      <p:cBhvr>
                                        <p:cTn id="210" dur="500"/>
                                        <p:tgtEl>
                                          <p:spTgt spid="52"/>
                                        </p:tgtEl>
                                      </p:cBhvr>
                                    </p:animEffect>
                                    <p:set>
                                      <p:cBhvr>
                                        <p:cTn id="211" dur="1" fill="hold">
                                          <p:stCondLst>
                                            <p:cond delay="499"/>
                                          </p:stCondLst>
                                        </p:cTn>
                                        <p:tgtEl>
                                          <p:spTgt spid="52"/>
                                        </p:tgtEl>
                                        <p:attrNameLst>
                                          <p:attrName>style.visibility</p:attrName>
                                        </p:attrNameLst>
                                      </p:cBhvr>
                                      <p:to>
                                        <p:strVal val="hidden"/>
                                      </p:to>
                                    </p:set>
                                  </p:childTnLst>
                                </p:cTn>
                              </p:par>
                            </p:childTnLst>
                          </p:cTn>
                        </p:par>
                        <p:par>
                          <p:cTn id="212" fill="hold">
                            <p:stCondLst>
                              <p:cond delay="19500"/>
                            </p:stCondLst>
                            <p:childTnLst>
                              <p:par>
                                <p:cTn id="213" presetID="53" presetClass="entr" presetSubtype="0" fill="hold" grpId="1" nodeType="afterEffect">
                                  <p:stCondLst>
                                    <p:cond delay="0"/>
                                  </p:stCondLst>
                                  <p:childTnLst>
                                    <p:set>
                                      <p:cBhvr>
                                        <p:cTn id="214" dur="1" fill="hold">
                                          <p:stCondLst>
                                            <p:cond delay="0"/>
                                          </p:stCondLst>
                                        </p:cTn>
                                        <p:tgtEl>
                                          <p:spTgt spid="54"/>
                                        </p:tgtEl>
                                        <p:attrNameLst>
                                          <p:attrName>style.visibility</p:attrName>
                                        </p:attrNameLst>
                                      </p:cBhvr>
                                      <p:to>
                                        <p:strVal val="visible"/>
                                      </p:to>
                                    </p:set>
                                    <p:anim calcmode="lin" valueType="num">
                                      <p:cBhvr>
                                        <p:cTn id="215" dur="500" fill="hold"/>
                                        <p:tgtEl>
                                          <p:spTgt spid="54"/>
                                        </p:tgtEl>
                                        <p:attrNameLst>
                                          <p:attrName>ppt_w</p:attrName>
                                        </p:attrNameLst>
                                      </p:cBhvr>
                                      <p:tavLst>
                                        <p:tav tm="0">
                                          <p:val>
                                            <p:fltVal val="0"/>
                                          </p:val>
                                        </p:tav>
                                        <p:tav tm="100000">
                                          <p:val>
                                            <p:strVal val="#ppt_w"/>
                                          </p:val>
                                        </p:tav>
                                      </p:tavLst>
                                    </p:anim>
                                    <p:anim calcmode="lin" valueType="num">
                                      <p:cBhvr>
                                        <p:cTn id="216" dur="500" fill="hold"/>
                                        <p:tgtEl>
                                          <p:spTgt spid="54"/>
                                        </p:tgtEl>
                                        <p:attrNameLst>
                                          <p:attrName>ppt_h</p:attrName>
                                        </p:attrNameLst>
                                      </p:cBhvr>
                                      <p:tavLst>
                                        <p:tav tm="0">
                                          <p:val>
                                            <p:fltVal val="0"/>
                                          </p:val>
                                        </p:tav>
                                        <p:tav tm="100000">
                                          <p:val>
                                            <p:strVal val="#ppt_h"/>
                                          </p:val>
                                        </p:tav>
                                      </p:tavLst>
                                    </p:anim>
                                    <p:animEffect transition="in" filter="fade">
                                      <p:cBhvr>
                                        <p:cTn id="217" dur="500"/>
                                        <p:tgtEl>
                                          <p:spTgt spid="54"/>
                                        </p:tgtEl>
                                      </p:cBhvr>
                                    </p:animEffect>
                                  </p:childTnLst>
                                </p:cTn>
                              </p:par>
                            </p:childTnLst>
                          </p:cTn>
                        </p:par>
                        <p:par>
                          <p:cTn id="218" fill="hold">
                            <p:stCondLst>
                              <p:cond delay="20000"/>
                            </p:stCondLst>
                            <p:childTnLst>
                              <p:par>
                                <p:cTn id="219" presetID="42" presetClass="path" presetSubtype="0" accel="50000" decel="50000" fill="hold" grpId="0" nodeType="afterEffect">
                                  <p:stCondLst>
                                    <p:cond delay="0"/>
                                  </p:stCondLst>
                                  <p:childTnLst>
                                    <p:animMotion origin="layout" path="M 2.77778E-7 1.11111E-6 L -0.00069 0.26111 " pathEditMode="relative" rAng="0" ptsTypes="AA">
                                      <p:cBhvr>
                                        <p:cTn id="220" dur="500" fill="hold"/>
                                        <p:tgtEl>
                                          <p:spTgt spid="54"/>
                                        </p:tgtEl>
                                        <p:attrNameLst>
                                          <p:attrName>ppt_x</p:attrName>
                                          <p:attrName>ppt_y</p:attrName>
                                        </p:attrNameLst>
                                      </p:cBhvr>
                                      <p:rCtr x="0" y="131"/>
                                    </p:animMotion>
                                  </p:childTnLst>
                                </p:cTn>
                              </p:par>
                            </p:childTnLst>
                          </p:cTn>
                        </p:par>
                        <p:par>
                          <p:cTn id="221" fill="hold">
                            <p:stCondLst>
                              <p:cond delay="20500"/>
                            </p:stCondLst>
                            <p:childTnLst>
                              <p:par>
                                <p:cTn id="222" presetID="1" presetClass="entr" presetSubtype="0" fill="hold" grpId="1" nodeType="afterEffect">
                                  <p:stCondLst>
                                    <p:cond delay="0"/>
                                  </p:stCondLst>
                                  <p:childTnLst>
                                    <p:set>
                                      <p:cBhvr>
                                        <p:cTn id="223" dur="1" fill="hold">
                                          <p:stCondLst>
                                            <p:cond delay="0"/>
                                          </p:stCondLst>
                                        </p:cTn>
                                        <p:tgtEl>
                                          <p:spTgt spid="53"/>
                                        </p:tgtEl>
                                        <p:attrNameLst>
                                          <p:attrName>style.visibility</p:attrName>
                                        </p:attrNameLst>
                                      </p:cBhvr>
                                      <p:to>
                                        <p:strVal val="visible"/>
                                      </p:to>
                                    </p:set>
                                  </p:childTnLst>
                                </p:cTn>
                              </p:par>
                            </p:childTnLst>
                          </p:cTn>
                        </p:par>
                        <p:par>
                          <p:cTn id="224" fill="hold">
                            <p:stCondLst>
                              <p:cond delay="20500"/>
                            </p:stCondLst>
                            <p:childTnLst>
                              <p:par>
                                <p:cTn id="225" presetID="6" presetClass="emph" presetSubtype="0" fill="hold" grpId="0" nodeType="afterEffect">
                                  <p:stCondLst>
                                    <p:cond delay="0"/>
                                  </p:stCondLst>
                                  <p:childTnLst>
                                    <p:animScale>
                                      <p:cBhvr>
                                        <p:cTn id="226" dur="500" fill="hold"/>
                                        <p:tgtEl>
                                          <p:spTgt spid="53"/>
                                        </p:tgtEl>
                                      </p:cBhvr>
                                      <p:by x="150000" y="150000"/>
                                    </p:animScale>
                                  </p:childTnLst>
                                </p:cTn>
                              </p:par>
                            </p:childTnLst>
                          </p:cTn>
                        </p:par>
                        <p:par>
                          <p:cTn id="227" fill="hold">
                            <p:stCondLst>
                              <p:cond delay="21000"/>
                            </p:stCondLst>
                            <p:childTnLst>
                              <p:par>
                                <p:cTn id="228" presetID="10" presetClass="exit" presetSubtype="0" fill="hold" grpId="2" nodeType="afterEffect">
                                  <p:stCondLst>
                                    <p:cond delay="0"/>
                                  </p:stCondLst>
                                  <p:childTnLst>
                                    <p:animEffect transition="out" filter="fade">
                                      <p:cBhvr>
                                        <p:cTn id="229" dur="500"/>
                                        <p:tgtEl>
                                          <p:spTgt spid="53"/>
                                        </p:tgtEl>
                                      </p:cBhvr>
                                    </p:animEffect>
                                    <p:set>
                                      <p:cBhvr>
                                        <p:cTn id="230" dur="1" fill="hold">
                                          <p:stCondLst>
                                            <p:cond delay="499"/>
                                          </p:stCondLst>
                                        </p:cTn>
                                        <p:tgtEl>
                                          <p:spTgt spid="53"/>
                                        </p:tgtEl>
                                        <p:attrNameLst>
                                          <p:attrName>style.visibility</p:attrName>
                                        </p:attrNameLst>
                                      </p:cBhvr>
                                      <p:to>
                                        <p:strVal val="hidden"/>
                                      </p:to>
                                    </p:set>
                                  </p:childTnLst>
                                </p:cTn>
                              </p:par>
                              <p:par>
                                <p:cTn id="231" presetID="10" presetClass="exit" presetSubtype="0" fill="hold" grpId="0" nodeType="withEffect">
                                  <p:stCondLst>
                                    <p:cond delay="0"/>
                                  </p:stCondLst>
                                  <p:childTnLst>
                                    <p:animEffect transition="out" filter="fade">
                                      <p:cBhvr>
                                        <p:cTn id="232" dur="5000"/>
                                        <p:tgtEl>
                                          <p:spTgt spid="63"/>
                                        </p:tgtEl>
                                      </p:cBhvr>
                                    </p:animEffect>
                                    <p:set>
                                      <p:cBhvr>
                                        <p:cTn id="233" dur="1" fill="hold">
                                          <p:stCondLst>
                                            <p:cond delay="4999"/>
                                          </p:stCondLst>
                                        </p:cTn>
                                        <p:tgtEl>
                                          <p:spTgt spid="63"/>
                                        </p:tgtEl>
                                        <p:attrNameLst>
                                          <p:attrName>style.visibility</p:attrName>
                                        </p:attrNameLst>
                                      </p:cBhvr>
                                      <p:to>
                                        <p:strVal val="hidden"/>
                                      </p:to>
                                    </p:set>
                                  </p:childTnLst>
                                </p:cTn>
                              </p:par>
                              <p:par>
                                <p:cTn id="234" presetID="10" presetClass="exit" presetSubtype="0" fill="hold" grpId="0" nodeType="withEffect">
                                  <p:stCondLst>
                                    <p:cond delay="0"/>
                                  </p:stCondLst>
                                  <p:childTnLst>
                                    <p:animEffect transition="out" filter="fade">
                                      <p:cBhvr>
                                        <p:cTn id="235" dur="5000"/>
                                        <p:tgtEl>
                                          <p:spTgt spid="61"/>
                                        </p:tgtEl>
                                      </p:cBhvr>
                                    </p:animEffect>
                                    <p:set>
                                      <p:cBhvr>
                                        <p:cTn id="236" dur="1" fill="hold">
                                          <p:stCondLst>
                                            <p:cond delay="4999"/>
                                          </p:stCondLst>
                                        </p:cTn>
                                        <p:tgtEl>
                                          <p:spTgt spid="61"/>
                                        </p:tgtEl>
                                        <p:attrNameLst>
                                          <p:attrName>style.visibility</p:attrName>
                                        </p:attrNameLst>
                                      </p:cBhvr>
                                      <p:to>
                                        <p:strVal val="hidden"/>
                                      </p:to>
                                    </p:set>
                                  </p:childTnLst>
                                </p:cTn>
                              </p:par>
                              <p:par>
                                <p:cTn id="237" presetID="10" presetClass="exit" presetSubtype="0" fill="hold" grpId="2" nodeType="withEffect">
                                  <p:stCondLst>
                                    <p:cond delay="0"/>
                                  </p:stCondLst>
                                  <p:childTnLst>
                                    <p:animEffect transition="out" filter="fade">
                                      <p:cBhvr>
                                        <p:cTn id="238" dur="500"/>
                                        <p:tgtEl>
                                          <p:spTgt spid="54"/>
                                        </p:tgtEl>
                                      </p:cBhvr>
                                    </p:animEffect>
                                    <p:set>
                                      <p:cBhvr>
                                        <p:cTn id="239" dur="1" fill="hold">
                                          <p:stCondLst>
                                            <p:cond delay="499"/>
                                          </p:stCondLst>
                                        </p:cTn>
                                        <p:tgtEl>
                                          <p:spTgt spid="54"/>
                                        </p:tgtEl>
                                        <p:attrNameLst>
                                          <p:attrName>style.visibility</p:attrName>
                                        </p:attrNameLst>
                                      </p:cBhvr>
                                      <p:to>
                                        <p:strVal val="hidden"/>
                                      </p:to>
                                    </p:set>
                                  </p:childTnLst>
                                </p:cTn>
                              </p:par>
                            </p:childTnLst>
                          </p:cTn>
                        </p:par>
                        <p:par>
                          <p:cTn id="240" fill="hold">
                            <p:stCondLst>
                              <p:cond delay="26000"/>
                            </p:stCondLst>
                            <p:childTnLst>
                              <p:par>
                                <p:cTn id="241" presetID="53" presetClass="entr" presetSubtype="0" fill="hold" grpId="1" nodeType="afterEffect">
                                  <p:stCondLst>
                                    <p:cond delay="0"/>
                                  </p:stCondLst>
                                  <p:childTnLst>
                                    <p:set>
                                      <p:cBhvr>
                                        <p:cTn id="242" dur="1" fill="hold">
                                          <p:stCondLst>
                                            <p:cond delay="0"/>
                                          </p:stCondLst>
                                        </p:cTn>
                                        <p:tgtEl>
                                          <p:spTgt spid="56"/>
                                        </p:tgtEl>
                                        <p:attrNameLst>
                                          <p:attrName>style.visibility</p:attrName>
                                        </p:attrNameLst>
                                      </p:cBhvr>
                                      <p:to>
                                        <p:strVal val="visible"/>
                                      </p:to>
                                    </p:set>
                                    <p:anim calcmode="lin" valueType="num">
                                      <p:cBhvr>
                                        <p:cTn id="243" dur="500" fill="hold"/>
                                        <p:tgtEl>
                                          <p:spTgt spid="56"/>
                                        </p:tgtEl>
                                        <p:attrNameLst>
                                          <p:attrName>ppt_w</p:attrName>
                                        </p:attrNameLst>
                                      </p:cBhvr>
                                      <p:tavLst>
                                        <p:tav tm="0">
                                          <p:val>
                                            <p:fltVal val="0"/>
                                          </p:val>
                                        </p:tav>
                                        <p:tav tm="100000">
                                          <p:val>
                                            <p:strVal val="#ppt_w"/>
                                          </p:val>
                                        </p:tav>
                                      </p:tavLst>
                                    </p:anim>
                                    <p:anim calcmode="lin" valueType="num">
                                      <p:cBhvr>
                                        <p:cTn id="244" dur="500" fill="hold"/>
                                        <p:tgtEl>
                                          <p:spTgt spid="56"/>
                                        </p:tgtEl>
                                        <p:attrNameLst>
                                          <p:attrName>ppt_h</p:attrName>
                                        </p:attrNameLst>
                                      </p:cBhvr>
                                      <p:tavLst>
                                        <p:tav tm="0">
                                          <p:val>
                                            <p:fltVal val="0"/>
                                          </p:val>
                                        </p:tav>
                                        <p:tav tm="100000">
                                          <p:val>
                                            <p:strVal val="#ppt_h"/>
                                          </p:val>
                                        </p:tav>
                                      </p:tavLst>
                                    </p:anim>
                                    <p:animEffect transition="in" filter="fade">
                                      <p:cBhvr>
                                        <p:cTn id="245" dur="500"/>
                                        <p:tgtEl>
                                          <p:spTgt spid="56"/>
                                        </p:tgtEl>
                                      </p:cBhvr>
                                    </p:animEffect>
                                  </p:childTnLst>
                                </p:cTn>
                              </p:par>
                            </p:childTnLst>
                          </p:cTn>
                        </p:par>
                        <p:par>
                          <p:cTn id="246" fill="hold">
                            <p:stCondLst>
                              <p:cond delay="26500"/>
                            </p:stCondLst>
                            <p:childTnLst>
                              <p:par>
                                <p:cTn id="247" presetID="42" presetClass="path" presetSubtype="0" accel="50000" decel="50000" fill="hold" grpId="0" nodeType="afterEffect">
                                  <p:stCondLst>
                                    <p:cond delay="0"/>
                                  </p:stCondLst>
                                  <p:childTnLst>
                                    <p:animMotion origin="layout" path="M 2.77778E-7 1.11111E-6 L -0.00069 0.26111 " pathEditMode="relative" rAng="0" ptsTypes="AA">
                                      <p:cBhvr>
                                        <p:cTn id="248" dur="500" fill="hold"/>
                                        <p:tgtEl>
                                          <p:spTgt spid="56"/>
                                        </p:tgtEl>
                                        <p:attrNameLst>
                                          <p:attrName>ppt_x</p:attrName>
                                          <p:attrName>ppt_y</p:attrName>
                                        </p:attrNameLst>
                                      </p:cBhvr>
                                      <p:rCtr x="0" y="131"/>
                                    </p:animMotion>
                                  </p:childTnLst>
                                </p:cTn>
                              </p:par>
                            </p:childTnLst>
                          </p:cTn>
                        </p:par>
                        <p:par>
                          <p:cTn id="249" fill="hold">
                            <p:stCondLst>
                              <p:cond delay="27000"/>
                            </p:stCondLst>
                            <p:childTnLst>
                              <p:par>
                                <p:cTn id="250" presetID="1" presetClass="entr" presetSubtype="0" fill="hold" grpId="1" nodeType="afterEffect">
                                  <p:stCondLst>
                                    <p:cond delay="0"/>
                                  </p:stCondLst>
                                  <p:childTnLst>
                                    <p:set>
                                      <p:cBhvr>
                                        <p:cTn id="251" dur="1" fill="hold">
                                          <p:stCondLst>
                                            <p:cond delay="0"/>
                                          </p:stCondLst>
                                        </p:cTn>
                                        <p:tgtEl>
                                          <p:spTgt spid="55"/>
                                        </p:tgtEl>
                                        <p:attrNameLst>
                                          <p:attrName>style.visibility</p:attrName>
                                        </p:attrNameLst>
                                      </p:cBhvr>
                                      <p:to>
                                        <p:strVal val="visible"/>
                                      </p:to>
                                    </p:set>
                                  </p:childTnLst>
                                </p:cTn>
                              </p:par>
                            </p:childTnLst>
                          </p:cTn>
                        </p:par>
                        <p:par>
                          <p:cTn id="252" fill="hold">
                            <p:stCondLst>
                              <p:cond delay="27000"/>
                            </p:stCondLst>
                            <p:childTnLst>
                              <p:par>
                                <p:cTn id="253" presetID="6" presetClass="emph" presetSubtype="0" fill="hold" grpId="0" nodeType="afterEffect">
                                  <p:stCondLst>
                                    <p:cond delay="0"/>
                                  </p:stCondLst>
                                  <p:childTnLst>
                                    <p:animScale>
                                      <p:cBhvr>
                                        <p:cTn id="254" dur="500" fill="hold"/>
                                        <p:tgtEl>
                                          <p:spTgt spid="55"/>
                                        </p:tgtEl>
                                      </p:cBhvr>
                                      <p:by x="150000" y="150000"/>
                                    </p:animScale>
                                  </p:childTnLst>
                                </p:cTn>
                              </p:par>
                            </p:childTnLst>
                          </p:cTn>
                        </p:par>
                        <p:par>
                          <p:cTn id="255" fill="hold">
                            <p:stCondLst>
                              <p:cond delay="27500"/>
                            </p:stCondLst>
                            <p:childTnLst>
                              <p:par>
                                <p:cTn id="256" presetID="10" presetClass="exit" presetSubtype="0" fill="hold" grpId="2" nodeType="afterEffect">
                                  <p:stCondLst>
                                    <p:cond delay="0"/>
                                  </p:stCondLst>
                                  <p:childTnLst>
                                    <p:animEffect transition="out" filter="fade">
                                      <p:cBhvr>
                                        <p:cTn id="257" dur="500"/>
                                        <p:tgtEl>
                                          <p:spTgt spid="55"/>
                                        </p:tgtEl>
                                      </p:cBhvr>
                                    </p:animEffect>
                                    <p:set>
                                      <p:cBhvr>
                                        <p:cTn id="258" dur="1" fill="hold">
                                          <p:stCondLst>
                                            <p:cond delay="499"/>
                                          </p:stCondLst>
                                        </p:cTn>
                                        <p:tgtEl>
                                          <p:spTgt spid="55"/>
                                        </p:tgtEl>
                                        <p:attrNameLst>
                                          <p:attrName>style.visibility</p:attrName>
                                        </p:attrNameLst>
                                      </p:cBhvr>
                                      <p:to>
                                        <p:strVal val="hidden"/>
                                      </p:to>
                                    </p:set>
                                  </p:childTnLst>
                                </p:cTn>
                              </p:par>
                              <p:par>
                                <p:cTn id="259" presetID="10" presetClass="exit" presetSubtype="0" fill="hold" grpId="2" nodeType="withEffect">
                                  <p:stCondLst>
                                    <p:cond delay="0"/>
                                  </p:stCondLst>
                                  <p:childTnLst>
                                    <p:animEffect transition="out" filter="fade">
                                      <p:cBhvr>
                                        <p:cTn id="260" dur="500"/>
                                        <p:tgtEl>
                                          <p:spTgt spid="56"/>
                                        </p:tgtEl>
                                      </p:cBhvr>
                                    </p:animEffect>
                                    <p:set>
                                      <p:cBhvr>
                                        <p:cTn id="261" dur="1" fill="hold">
                                          <p:stCondLst>
                                            <p:cond delay="499"/>
                                          </p:stCondLst>
                                        </p:cTn>
                                        <p:tgtEl>
                                          <p:spTgt spid="56"/>
                                        </p:tgtEl>
                                        <p:attrNameLst>
                                          <p:attrName>style.visibility</p:attrName>
                                        </p:attrNameLst>
                                      </p:cBhvr>
                                      <p:to>
                                        <p:strVal val="hidden"/>
                                      </p:to>
                                    </p:set>
                                  </p:childTnLst>
                                </p:cTn>
                              </p:par>
                            </p:childTnLst>
                          </p:cTn>
                        </p:par>
                        <p:par>
                          <p:cTn id="262" fill="hold">
                            <p:stCondLst>
                              <p:cond delay="28000"/>
                            </p:stCondLst>
                            <p:childTnLst>
                              <p:par>
                                <p:cTn id="263" presetID="53" presetClass="entr" presetSubtype="0" fill="hold" grpId="1" nodeType="afterEffect">
                                  <p:stCondLst>
                                    <p:cond delay="0"/>
                                  </p:stCondLst>
                                  <p:childTnLst>
                                    <p:set>
                                      <p:cBhvr>
                                        <p:cTn id="264" dur="1" fill="hold">
                                          <p:stCondLst>
                                            <p:cond delay="0"/>
                                          </p:stCondLst>
                                        </p:cTn>
                                        <p:tgtEl>
                                          <p:spTgt spid="58"/>
                                        </p:tgtEl>
                                        <p:attrNameLst>
                                          <p:attrName>style.visibility</p:attrName>
                                        </p:attrNameLst>
                                      </p:cBhvr>
                                      <p:to>
                                        <p:strVal val="visible"/>
                                      </p:to>
                                    </p:set>
                                    <p:anim calcmode="lin" valueType="num">
                                      <p:cBhvr>
                                        <p:cTn id="265" dur="500" fill="hold"/>
                                        <p:tgtEl>
                                          <p:spTgt spid="58"/>
                                        </p:tgtEl>
                                        <p:attrNameLst>
                                          <p:attrName>ppt_w</p:attrName>
                                        </p:attrNameLst>
                                      </p:cBhvr>
                                      <p:tavLst>
                                        <p:tav tm="0">
                                          <p:val>
                                            <p:fltVal val="0"/>
                                          </p:val>
                                        </p:tav>
                                        <p:tav tm="100000">
                                          <p:val>
                                            <p:strVal val="#ppt_w"/>
                                          </p:val>
                                        </p:tav>
                                      </p:tavLst>
                                    </p:anim>
                                    <p:anim calcmode="lin" valueType="num">
                                      <p:cBhvr>
                                        <p:cTn id="266" dur="500" fill="hold"/>
                                        <p:tgtEl>
                                          <p:spTgt spid="58"/>
                                        </p:tgtEl>
                                        <p:attrNameLst>
                                          <p:attrName>ppt_h</p:attrName>
                                        </p:attrNameLst>
                                      </p:cBhvr>
                                      <p:tavLst>
                                        <p:tav tm="0">
                                          <p:val>
                                            <p:fltVal val="0"/>
                                          </p:val>
                                        </p:tav>
                                        <p:tav tm="100000">
                                          <p:val>
                                            <p:strVal val="#ppt_h"/>
                                          </p:val>
                                        </p:tav>
                                      </p:tavLst>
                                    </p:anim>
                                    <p:animEffect transition="in" filter="fade">
                                      <p:cBhvr>
                                        <p:cTn id="267" dur="500"/>
                                        <p:tgtEl>
                                          <p:spTgt spid="58"/>
                                        </p:tgtEl>
                                      </p:cBhvr>
                                    </p:animEffect>
                                  </p:childTnLst>
                                </p:cTn>
                              </p:par>
                            </p:childTnLst>
                          </p:cTn>
                        </p:par>
                        <p:par>
                          <p:cTn id="268" fill="hold">
                            <p:stCondLst>
                              <p:cond delay="28500"/>
                            </p:stCondLst>
                            <p:childTnLst>
                              <p:par>
                                <p:cTn id="269" presetID="42" presetClass="path" presetSubtype="0" accel="50000" decel="50000" fill="hold" grpId="0" nodeType="afterEffect">
                                  <p:stCondLst>
                                    <p:cond delay="0"/>
                                  </p:stCondLst>
                                  <p:childTnLst>
                                    <p:animMotion origin="layout" path="M 2.77778E-7 1.11111E-6 L -0.00069 0.26111 " pathEditMode="relative" rAng="0" ptsTypes="AA">
                                      <p:cBhvr>
                                        <p:cTn id="270" dur="500" fill="hold"/>
                                        <p:tgtEl>
                                          <p:spTgt spid="58"/>
                                        </p:tgtEl>
                                        <p:attrNameLst>
                                          <p:attrName>ppt_x</p:attrName>
                                          <p:attrName>ppt_y</p:attrName>
                                        </p:attrNameLst>
                                      </p:cBhvr>
                                      <p:rCtr x="0" y="131"/>
                                    </p:animMotion>
                                  </p:childTnLst>
                                </p:cTn>
                              </p:par>
                            </p:childTnLst>
                          </p:cTn>
                        </p:par>
                        <p:par>
                          <p:cTn id="271" fill="hold">
                            <p:stCondLst>
                              <p:cond delay="29000"/>
                            </p:stCondLst>
                            <p:childTnLst>
                              <p:par>
                                <p:cTn id="272" presetID="1" presetClass="entr" presetSubtype="0" fill="hold" grpId="1" nodeType="afterEffect">
                                  <p:stCondLst>
                                    <p:cond delay="0"/>
                                  </p:stCondLst>
                                  <p:childTnLst>
                                    <p:set>
                                      <p:cBhvr>
                                        <p:cTn id="273" dur="1" fill="hold">
                                          <p:stCondLst>
                                            <p:cond delay="0"/>
                                          </p:stCondLst>
                                        </p:cTn>
                                        <p:tgtEl>
                                          <p:spTgt spid="57"/>
                                        </p:tgtEl>
                                        <p:attrNameLst>
                                          <p:attrName>style.visibility</p:attrName>
                                        </p:attrNameLst>
                                      </p:cBhvr>
                                      <p:to>
                                        <p:strVal val="visible"/>
                                      </p:to>
                                    </p:set>
                                  </p:childTnLst>
                                </p:cTn>
                              </p:par>
                            </p:childTnLst>
                          </p:cTn>
                        </p:par>
                        <p:par>
                          <p:cTn id="274" fill="hold">
                            <p:stCondLst>
                              <p:cond delay="29000"/>
                            </p:stCondLst>
                            <p:childTnLst>
                              <p:par>
                                <p:cTn id="275" presetID="6" presetClass="emph" presetSubtype="0" fill="hold" grpId="0" nodeType="afterEffect">
                                  <p:stCondLst>
                                    <p:cond delay="0"/>
                                  </p:stCondLst>
                                  <p:childTnLst>
                                    <p:animScale>
                                      <p:cBhvr>
                                        <p:cTn id="276" dur="500" fill="hold"/>
                                        <p:tgtEl>
                                          <p:spTgt spid="57"/>
                                        </p:tgtEl>
                                      </p:cBhvr>
                                      <p:by x="150000" y="150000"/>
                                    </p:animScale>
                                  </p:childTnLst>
                                </p:cTn>
                              </p:par>
                            </p:childTnLst>
                          </p:cTn>
                        </p:par>
                        <p:par>
                          <p:cTn id="277" fill="hold">
                            <p:stCondLst>
                              <p:cond delay="29500"/>
                            </p:stCondLst>
                            <p:childTnLst>
                              <p:par>
                                <p:cTn id="278" presetID="10" presetClass="exit" presetSubtype="0" fill="hold" grpId="2" nodeType="afterEffect">
                                  <p:stCondLst>
                                    <p:cond delay="0"/>
                                  </p:stCondLst>
                                  <p:childTnLst>
                                    <p:animEffect transition="out" filter="fade">
                                      <p:cBhvr>
                                        <p:cTn id="279" dur="500"/>
                                        <p:tgtEl>
                                          <p:spTgt spid="57"/>
                                        </p:tgtEl>
                                      </p:cBhvr>
                                    </p:animEffect>
                                    <p:set>
                                      <p:cBhvr>
                                        <p:cTn id="280" dur="1" fill="hold">
                                          <p:stCondLst>
                                            <p:cond delay="499"/>
                                          </p:stCondLst>
                                        </p:cTn>
                                        <p:tgtEl>
                                          <p:spTgt spid="57"/>
                                        </p:tgtEl>
                                        <p:attrNameLst>
                                          <p:attrName>style.visibility</p:attrName>
                                        </p:attrNameLst>
                                      </p:cBhvr>
                                      <p:to>
                                        <p:strVal val="hidden"/>
                                      </p:to>
                                    </p:set>
                                  </p:childTnLst>
                                </p:cTn>
                              </p:par>
                              <p:par>
                                <p:cTn id="281" presetID="10" presetClass="exit" presetSubtype="0" fill="hold" grpId="2" nodeType="withEffect">
                                  <p:stCondLst>
                                    <p:cond delay="0"/>
                                  </p:stCondLst>
                                  <p:childTnLst>
                                    <p:animEffect transition="out" filter="fade">
                                      <p:cBhvr>
                                        <p:cTn id="282" dur="500"/>
                                        <p:tgtEl>
                                          <p:spTgt spid="58"/>
                                        </p:tgtEl>
                                      </p:cBhvr>
                                    </p:animEffect>
                                    <p:set>
                                      <p:cBhvr>
                                        <p:cTn id="283" dur="1" fill="hold">
                                          <p:stCondLst>
                                            <p:cond delay="499"/>
                                          </p:stCondLst>
                                        </p:cTn>
                                        <p:tgtEl>
                                          <p:spTgt spid="58"/>
                                        </p:tgtEl>
                                        <p:attrNameLst>
                                          <p:attrName>style.visibility</p:attrName>
                                        </p:attrNameLst>
                                      </p:cBhvr>
                                      <p:to>
                                        <p:strVal val="hidden"/>
                                      </p:to>
                                    </p:set>
                                  </p:childTnLst>
                                </p:cTn>
                              </p:par>
                            </p:childTnLst>
                          </p:cTn>
                        </p:par>
                        <p:par>
                          <p:cTn id="284" fill="hold">
                            <p:stCondLst>
                              <p:cond delay="30000"/>
                            </p:stCondLst>
                            <p:childTnLst>
                              <p:par>
                                <p:cTn id="285" presetID="53" presetClass="entr" presetSubtype="0" fill="hold" grpId="1" nodeType="afterEffect">
                                  <p:stCondLst>
                                    <p:cond delay="0"/>
                                  </p:stCondLst>
                                  <p:childTnLst>
                                    <p:set>
                                      <p:cBhvr>
                                        <p:cTn id="286" dur="1" fill="hold">
                                          <p:stCondLst>
                                            <p:cond delay="0"/>
                                          </p:stCondLst>
                                        </p:cTn>
                                        <p:tgtEl>
                                          <p:spTgt spid="64"/>
                                        </p:tgtEl>
                                        <p:attrNameLst>
                                          <p:attrName>style.visibility</p:attrName>
                                        </p:attrNameLst>
                                      </p:cBhvr>
                                      <p:to>
                                        <p:strVal val="visible"/>
                                      </p:to>
                                    </p:set>
                                    <p:anim calcmode="lin" valueType="num">
                                      <p:cBhvr>
                                        <p:cTn id="287" dur="500" fill="hold"/>
                                        <p:tgtEl>
                                          <p:spTgt spid="64"/>
                                        </p:tgtEl>
                                        <p:attrNameLst>
                                          <p:attrName>ppt_w</p:attrName>
                                        </p:attrNameLst>
                                      </p:cBhvr>
                                      <p:tavLst>
                                        <p:tav tm="0">
                                          <p:val>
                                            <p:fltVal val="0"/>
                                          </p:val>
                                        </p:tav>
                                        <p:tav tm="100000">
                                          <p:val>
                                            <p:strVal val="#ppt_w"/>
                                          </p:val>
                                        </p:tav>
                                      </p:tavLst>
                                    </p:anim>
                                    <p:anim calcmode="lin" valueType="num">
                                      <p:cBhvr>
                                        <p:cTn id="288" dur="500" fill="hold"/>
                                        <p:tgtEl>
                                          <p:spTgt spid="64"/>
                                        </p:tgtEl>
                                        <p:attrNameLst>
                                          <p:attrName>ppt_h</p:attrName>
                                        </p:attrNameLst>
                                      </p:cBhvr>
                                      <p:tavLst>
                                        <p:tav tm="0">
                                          <p:val>
                                            <p:fltVal val="0"/>
                                          </p:val>
                                        </p:tav>
                                        <p:tav tm="100000">
                                          <p:val>
                                            <p:strVal val="#ppt_h"/>
                                          </p:val>
                                        </p:tav>
                                      </p:tavLst>
                                    </p:anim>
                                    <p:animEffect transition="in" filter="fade">
                                      <p:cBhvr>
                                        <p:cTn id="289" dur="500"/>
                                        <p:tgtEl>
                                          <p:spTgt spid="64"/>
                                        </p:tgtEl>
                                      </p:cBhvr>
                                    </p:animEffect>
                                  </p:childTnLst>
                                </p:cTn>
                              </p:par>
                            </p:childTnLst>
                          </p:cTn>
                        </p:par>
                        <p:par>
                          <p:cTn id="290" fill="hold">
                            <p:stCondLst>
                              <p:cond delay="30500"/>
                            </p:stCondLst>
                            <p:childTnLst>
                              <p:par>
                                <p:cTn id="291" presetID="42" presetClass="path" presetSubtype="0" accel="50000" decel="50000" fill="hold" grpId="0" nodeType="afterEffect">
                                  <p:stCondLst>
                                    <p:cond delay="0"/>
                                  </p:stCondLst>
                                  <p:childTnLst>
                                    <p:animMotion origin="layout" path="M 2.77778E-7 1.11111E-6 L -0.00069 0.26111 " pathEditMode="relative" rAng="0" ptsTypes="AA">
                                      <p:cBhvr>
                                        <p:cTn id="292" dur="500" fill="hold"/>
                                        <p:tgtEl>
                                          <p:spTgt spid="64"/>
                                        </p:tgtEl>
                                        <p:attrNameLst>
                                          <p:attrName>ppt_x</p:attrName>
                                          <p:attrName>ppt_y</p:attrName>
                                        </p:attrNameLst>
                                      </p:cBhvr>
                                      <p:rCtr x="0" y="131"/>
                                    </p:animMotion>
                                  </p:childTnLst>
                                </p:cTn>
                              </p:par>
                            </p:childTnLst>
                          </p:cTn>
                        </p:par>
                        <p:par>
                          <p:cTn id="293" fill="hold">
                            <p:stCondLst>
                              <p:cond delay="31000"/>
                            </p:stCondLst>
                            <p:childTnLst>
                              <p:par>
                                <p:cTn id="294" presetID="1" presetClass="entr" presetSubtype="0" fill="hold" grpId="1" nodeType="afterEffect">
                                  <p:stCondLst>
                                    <p:cond delay="0"/>
                                  </p:stCondLst>
                                  <p:childTnLst>
                                    <p:set>
                                      <p:cBhvr>
                                        <p:cTn id="295" dur="1" fill="hold">
                                          <p:stCondLst>
                                            <p:cond delay="0"/>
                                          </p:stCondLst>
                                        </p:cTn>
                                        <p:tgtEl>
                                          <p:spTgt spid="60"/>
                                        </p:tgtEl>
                                        <p:attrNameLst>
                                          <p:attrName>style.visibility</p:attrName>
                                        </p:attrNameLst>
                                      </p:cBhvr>
                                      <p:to>
                                        <p:strVal val="visible"/>
                                      </p:to>
                                    </p:set>
                                  </p:childTnLst>
                                </p:cTn>
                              </p:par>
                            </p:childTnLst>
                          </p:cTn>
                        </p:par>
                        <p:par>
                          <p:cTn id="296" fill="hold">
                            <p:stCondLst>
                              <p:cond delay="31000"/>
                            </p:stCondLst>
                            <p:childTnLst>
                              <p:par>
                                <p:cTn id="297" presetID="6" presetClass="emph" presetSubtype="0" fill="hold" grpId="0" nodeType="afterEffect">
                                  <p:stCondLst>
                                    <p:cond delay="0"/>
                                  </p:stCondLst>
                                  <p:childTnLst>
                                    <p:animScale>
                                      <p:cBhvr>
                                        <p:cTn id="298" dur="500" fill="hold"/>
                                        <p:tgtEl>
                                          <p:spTgt spid="60"/>
                                        </p:tgtEl>
                                      </p:cBhvr>
                                      <p:by x="150000" y="150000"/>
                                    </p:animScale>
                                  </p:childTnLst>
                                </p:cTn>
                              </p:par>
                            </p:childTnLst>
                          </p:cTn>
                        </p:par>
                        <p:par>
                          <p:cTn id="299" fill="hold">
                            <p:stCondLst>
                              <p:cond delay="31500"/>
                            </p:stCondLst>
                            <p:childTnLst>
                              <p:par>
                                <p:cTn id="300" presetID="10" presetClass="exit" presetSubtype="0" fill="hold" grpId="2" nodeType="afterEffect">
                                  <p:stCondLst>
                                    <p:cond delay="0"/>
                                  </p:stCondLst>
                                  <p:childTnLst>
                                    <p:animEffect transition="out" filter="fade">
                                      <p:cBhvr>
                                        <p:cTn id="301" dur="500"/>
                                        <p:tgtEl>
                                          <p:spTgt spid="60"/>
                                        </p:tgtEl>
                                      </p:cBhvr>
                                    </p:animEffect>
                                    <p:set>
                                      <p:cBhvr>
                                        <p:cTn id="302" dur="1" fill="hold">
                                          <p:stCondLst>
                                            <p:cond delay="499"/>
                                          </p:stCondLst>
                                        </p:cTn>
                                        <p:tgtEl>
                                          <p:spTgt spid="60"/>
                                        </p:tgtEl>
                                        <p:attrNameLst>
                                          <p:attrName>style.visibility</p:attrName>
                                        </p:attrNameLst>
                                      </p:cBhvr>
                                      <p:to>
                                        <p:strVal val="hidden"/>
                                      </p:to>
                                    </p:set>
                                  </p:childTnLst>
                                </p:cTn>
                              </p:par>
                              <p:par>
                                <p:cTn id="303" presetID="10" presetClass="exit" presetSubtype="0" fill="hold" grpId="2" nodeType="withEffect">
                                  <p:stCondLst>
                                    <p:cond delay="0"/>
                                  </p:stCondLst>
                                  <p:childTnLst>
                                    <p:animEffect transition="out" filter="fade">
                                      <p:cBhvr>
                                        <p:cTn id="304" dur="500"/>
                                        <p:tgtEl>
                                          <p:spTgt spid="64"/>
                                        </p:tgtEl>
                                      </p:cBhvr>
                                    </p:animEffect>
                                    <p:set>
                                      <p:cBhvr>
                                        <p:cTn id="305" dur="1" fill="hold">
                                          <p:stCondLst>
                                            <p:cond delay="499"/>
                                          </p:stCondLst>
                                        </p:cTn>
                                        <p:tgtEl>
                                          <p:spTgt spid="64"/>
                                        </p:tgtEl>
                                        <p:attrNameLst>
                                          <p:attrName>style.visibility</p:attrName>
                                        </p:attrNameLst>
                                      </p:cBhvr>
                                      <p:to>
                                        <p:strVal val="hidden"/>
                                      </p:to>
                                    </p:set>
                                  </p:childTnLst>
                                </p:cTn>
                              </p:par>
                            </p:childTnLst>
                          </p:cTn>
                        </p:par>
                        <p:par>
                          <p:cTn id="306" fill="hold">
                            <p:stCondLst>
                              <p:cond delay="32000"/>
                            </p:stCondLst>
                            <p:childTnLst>
                              <p:par>
                                <p:cTn id="307" presetID="53" presetClass="entr" presetSubtype="0" fill="hold" grpId="1" nodeType="afterEffect">
                                  <p:stCondLst>
                                    <p:cond delay="0"/>
                                  </p:stCondLst>
                                  <p:childTnLst>
                                    <p:set>
                                      <p:cBhvr>
                                        <p:cTn id="308" dur="1" fill="hold">
                                          <p:stCondLst>
                                            <p:cond delay="0"/>
                                          </p:stCondLst>
                                        </p:cTn>
                                        <p:tgtEl>
                                          <p:spTgt spid="66"/>
                                        </p:tgtEl>
                                        <p:attrNameLst>
                                          <p:attrName>style.visibility</p:attrName>
                                        </p:attrNameLst>
                                      </p:cBhvr>
                                      <p:to>
                                        <p:strVal val="visible"/>
                                      </p:to>
                                    </p:set>
                                    <p:anim calcmode="lin" valueType="num">
                                      <p:cBhvr>
                                        <p:cTn id="309" dur="500" fill="hold"/>
                                        <p:tgtEl>
                                          <p:spTgt spid="66"/>
                                        </p:tgtEl>
                                        <p:attrNameLst>
                                          <p:attrName>ppt_w</p:attrName>
                                        </p:attrNameLst>
                                      </p:cBhvr>
                                      <p:tavLst>
                                        <p:tav tm="0">
                                          <p:val>
                                            <p:fltVal val="0"/>
                                          </p:val>
                                        </p:tav>
                                        <p:tav tm="100000">
                                          <p:val>
                                            <p:strVal val="#ppt_w"/>
                                          </p:val>
                                        </p:tav>
                                      </p:tavLst>
                                    </p:anim>
                                    <p:anim calcmode="lin" valueType="num">
                                      <p:cBhvr>
                                        <p:cTn id="310" dur="500" fill="hold"/>
                                        <p:tgtEl>
                                          <p:spTgt spid="66"/>
                                        </p:tgtEl>
                                        <p:attrNameLst>
                                          <p:attrName>ppt_h</p:attrName>
                                        </p:attrNameLst>
                                      </p:cBhvr>
                                      <p:tavLst>
                                        <p:tav tm="0">
                                          <p:val>
                                            <p:fltVal val="0"/>
                                          </p:val>
                                        </p:tav>
                                        <p:tav tm="100000">
                                          <p:val>
                                            <p:strVal val="#ppt_h"/>
                                          </p:val>
                                        </p:tav>
                                      </p:tavLst>
                                    </p:anim>
                                    <p:animEffect transition="in" filter="fade">
                                      <p:cBhvr>
                                        <p:cTn id="311" dur="500"/>
                                        <p:tgtEl>
                                          <p:spTgt spid="66"/>
                                        </p:tgtEl>
                                      </p:cBhvr>
                                    </p:animEffect>
                                  </p:childTnLst>
                                </p:cTn>
                              </p:par>
                            </p:childTnLst>
                          </p:cTn>
                        </p:par>
                        <p:par>
                          <p:cTn id="312" fill="hold">
                            <p:stCondLst>
                              <p:cond delay="32500"/>
                            </p:stCondLst>
                            <p:childTnLst>
                              <p:par>
                                <p:cTn id="313" presetID="42" presetClass="path" presetSubtype="0" accel="50000" decel="50000" fill="hold" grpId="0" nodeType="afterEffect">
                                  <p:stCondLst>
                                    <p:cond delay="0"/>
                                  </p:stCondLst>
                                  <p:childTnLst>
                                    <p:animMotion origin="layout" path="M 2.77778E-7 1.11111E-6 L -0.00069 0.26111 " pathEditMode="relative" rAng="0" ptsTypes="AA">
                                      <p:cBhvr>
                                        <p:cTn id="314" dur="500" fill="hold"/>
                                        <p:tgtEl>
                                          <p:spTgt spid="66"/>
                                        </p:tgtEl>
                                        <p:attrNameLst>
                                          <p:attrName>ppt_x</p:attrName>
                                          <p:attrName>ppt_y</p:attrName>
                                        </p:attrNameLst>
                                      </p:cBhvr>
                                      <p:rCtr x="0" y="131"/>
                                    </p:animMotion>
                                  </p:childTnLst>
                                </p:cTn>
                              </p:par>
                            </p:childTnLst>
                          </p:cTn>
                        </p:par>
                        <p:par>
                          <p:cTn id="315" fill="hold">
                            <p:stCondLst>
                              <p:cond delay="33000"/>
                            </p:stCondLst>
                            <p:childTnLst>
                              <p:par>
                                <p:cTn id="316" presetID="1" presetClass="entr" presetSubtype="0" fill="hold" grpId="1" nodeType="afterEffect">
                                  <p:stCondLst>
                                    <p:cond delay="0"/>
                                  </p:stCondLst>
                                  <p:childTnLst>
                                    <p:set>
                                      <p:cBhvr>
                                        <p:cTn id="317" dur="1" fill="hold">
                                          <p:stCondLst>
                                            <p:cond delay="0"/>
                                          </p:stCondLst>
                                        </p:cTn>
                                        <p:tgtEl>
                                          <p:spTgt spid="65"/>
                                        </p:tgtEl>
                                        <p:attrNameLst>
                                          <p:attrName>style.visibility</p:attrName>
                                        </p:attrNameLst>
                                      </p:cBhvr>
                                      <p:to>
                                        <p:strVal val="visible"/>
                                      </p:to>
                                    </p:set>
                                  </p:childTnLst>
                                </p:cTn>
                              </p:par>
                            </p:childTnLst>
                          </p:cTn>
                        </p:par>
                        <p:par>
                          <p:cTn id="318" fill="hold">
                            <p:stCondLst>
                              <p:cond delay="33000"/>
                            </p:stCondLst>
                            <p:childTnLst>
                              <p:par>
                                <p:cTn id="319" presetID="6" presetClass="emph" presetSubtype="0" fill="hold" grpId="0" nodeType="afterEffect">
                                  <p:stCondLst>
                                    <p:cond delay="0"/>
                                  </p:stCondLst>
                                  <p:childTnLst>
                                    <p:animScale>
                                      <p:cBhvr>
                                        <p:cTn id="320" dur="500" fill="hold"/>
                                        <p:tgtEl>
                                          <p:spTgt spid="65"/>
                                        </p:tgtEl>
                                      </p:cBhvr>
                                      <p:by x="150000" y="150000"/>
                                    </p:animScale>
                                  </p:childTnLst>
                                </p:cTn>
                              </p:par>
                              <p:par>
                                <p:cTn id="321" presetID="53" presetClass="entr" presetSubtype="0" fill="hold" grpId="0" nodeType="withEffect">
                                  <p:stCondLst>
                                    <p:cond delay="0"/>
                                  </p:stCondLst>
                                  <p:childTnLst>
                                    <p:set>
                                      <p:cBhvr>
                                        <p:cTn id="322" dur="1" fill="hold">
                                          <p:stCondLst>
                                            <p:cond delay="0"/>
                                          </p:stCondLst>
                                        </p:cTn>
                                        <p:tgtEl>
                                          <p:spTgt spid="59"/>
                                        </p:tgtEl>
                                        <p:attrNameLst>
                                          <p:attrName>style.visibility</p:attrName>
                                        </p:attrNameLst>
                                      </p:cBhvr>
                                      <p:to>
                                        <p:strVal val="visible"/>
                                      </p:to>
                                    </p:set>
                                    <p:anim calcmode="lin" valueType="num">
                                      <p:cBhvr>
                                        <p:cTn id="323" dur="3000" fill="hold"/>
                                        <p:tgtEl>
                                          <p:spTgt spid="59"/>
                                        </p:tgtEl>
                                        <p:attrNameLst>
                                          <p:attrName>ppt_w</p:attrName>
                                        </p:attrNameLst>
                                      </p:cBhvr>
                                      <p:tavLst>
                                        <p:tav tm="0">
                                          <p:val>
                                            <p:fltVal val="0"/>
                                          </p:val>
                                        </p:tav>
                                        <p:tav tm="100000">
                                          <p:val>
                                            <p:strVal val="#ppt_w"/>
                                          </p:val>
                                        </p:tav>
                                      </p:tavLst>
                                    </p:anim>
                                    <p:anim calcmode="lin" valueType="num">
                                      <p:cBhvr>
                                        <p:cTn id="324" dur="3000" fill="hold"/>
                                        <p:tgtEl>
                                          <p:spTgt spid="59"/>
                                        </p:tgtEl>
                                        <p:attrNameLst>
                                          <p:attrName>ppt_h</p:attrName>
                                        </p:attrNameLst>
                                      </p:cBhvr>
                                      <p:tavLst>
                                        <p:tav tm="0">
                                          <p:val>
                                            <p:fltVal val="0"/>
                                          </p:val>
                                        </p:tav>
                                        <p:tav tm="100000">
                                          <p:val>
                                            <p:strVal val="#ppt_h"/>
                                          </p:val>
                                        </p:tav>
                                      </p:tavLst>
                                    </p:anim>
                                    <p:animEffect transition="in" filter="fade">
                                      <p:cBhvr>
                                        <p:cTn id="325" dur="3000"/>
                                        <p:tgtEl>
                                          <p:spTgt spid="59"/>
                                        </p:tgtEl>
                                      </p:cBhvr>
                                    </p:animEffect>
                                  </p:childTnLst>
                                </p:cTn>
                              </p:par>
                            </p:childTnLst>
                          </p:cTn>
                        </p:par>
                        <p:par>
                          <p:cTn id="326" fill="hold">
                            <p:stCondLst>
                              <p:cond delay="36000"/>
                            </p:stCondLst>
                            <p:childTnLst>
                              <p:par>
                                <p:cTn id="327" presetID="10" presetClass="exit" presetSubtype="0" fill="hold" grpId="2" nodeType="afterEffect">
                                  <p:stCondLst>
                                    <p:cond delay="0"/>
                                  </p:stCondLst>
                                  <p:childTnLst>
                                    <p:animEffect transition="out" filter="fade">
                                      <p:cBhvr>
                                        <p:cTn id="328" dur="500"/>
                                        <p:tgtEl>
                                          <p:spTgt spid="65"/>
                                        </p:tgtEl>
                                      </p:cBhvr>
                                    </p:animEffect>
                                    <p:set>
                                      <p:cBhvr>
                                        <p:cTn id="329" dur="1" fill="hold">
                                          <p:stCondLst>
                                            <p:cond delay="499"/>
                                          </p:stCondLst>
                                        </p:cTn>
                                        <p:tgtEl>
                                          <p:spTgt spid="65"/>
                                        </p:tgtEl>
                                        <p:attrNameLst>
                                          <p:attrName>style.visibility</p:attrName>
                                        </p:attrNameLst>
                                      </p:cBhvr>
                                      <p:to>
                                        <p:strVal val="hidden"/>
                                      </p:to>
                                    </p:set>
                                  </p:childTnLst>
                                </p:cTn>
                              </p:par>
                              <p:par>
                                <p:cTn id="330" presetID="10" presetClass="exit" presetSubtype="0" fill="hold" grpId="2" nodeType="withEffect">
                                  <p:stCondLst>
                                    <p:cond delay="0"/>
                                  </p:stCondLst>
                                  <p:childTnLst>
                                    <p:animEffect transition="out" filter="fade">
                                      <p:cBhvr>
                                        <p:cTn id="331" dur="500"/>
                                        <p:tgtEl>
                                          <p:spTgt spid="66"/>
                                        </p:tgtEl>
                                      </p:cBhvr>
                                    </p:animEffect>
                                    <p:set>
                                      <p:cBhvr>
                                        <p:cTn id="332" dur="1" fill="hold">
                                          <p:stCondLst>
                                            <p:cond delay="499"/>
                                          </p:stCondLst>
                                        </p:cTn>
                                        <p:tgtEl>
                                          <p:spTgt spid="66"/>
                                        </p:tgtEl>
                                        <p:attrNameLst>
                                          <p:attrName>style.visibility</p:attrName>
                                        </p:attrNameLst>
                                      </p:cBhvr>
                                      <p:to>
                                        <p:strVal val="hidden"/>
                                      </p:to>
                                    </p:set>
                                  </p:childTnLst>
                                </p:cTn>
                              </p:par>
                            </p:childTnLst>
                          </p:cTn>
                        </p:par>
                        <p:par>
                          <p:cTn id="333" fill="hold">
                            <p:stCondLst>
                              <p:cond delay="36500"/>
                            </p:stCondLst>
                            <p:childTnLst>
                              <p:par>
                                <p:cTn id="334" presetID="53" presetClass="entr" presetSubtype="0" fill="hold" grpId="1" nodeType="afterEffect">
                                  <p:stCondLst>
                                    <p:cond delay="0"/>
                                  </p:stCondLst>
                                  <p:childTnLst>
                                    <p:set>
                                      <p:cBhvr>
                                        <p:cTn id="335" dur="1" fill="hold">
                                          <p:stCondLst>
                                            <p:cond delay="0"/>
                                          </p:stCondLst>
                                        </p:cTn>
                                        <p:tgtEl>
                                          <p:spTgt spid="68"/>
                                        </p:tgtEl>
                                        <p:attrNameLst>
                                          <p:attrName>style.visibility</p:attrName>
                                        </p:attrNameLst>
                                      </p:cBhvr>
                                      <p:to>
                                        <p:strVal val="visible"/>
                                      </p:to>
                                    </p:set>
                                    <p:anim calcmode="lin" valueType="num">
                                      <p:cBhvr>
                                        <p:cTn id="336" dur="500" fill="hold"/>
                                        <p:tgtEl>
                                          <p:spTgt spid="68"/>
                                        </p:tgtEl>
                                        <p:attrNameLst>
                                          <p:attrName>ppt_w</p:attrName>
                                        </p:attrNameLst>
                                      </p:cBhvr>
                                      <p:tavLst>
                                        <p:tav tm="0">
                                          <p:val>
                                            <p:fltVal val="0"/>
                                          </p:val>
                                        </p:tav>
                                        <p:tav tm="100000">
                                          <p:val>
                                            <p:strVal val="#ppt_w"/>
                                          </p:val>
                                        </p:tav>
                                      </p:tavLst>
                                    </p:anim>
                                    <p:anim calcmode="lin" valueType="num">
                                      <p:cBhvr>
                                        <p:cTn id="337" dur="500" fill="hold"/>
                                        <p:tgtEl>
                                          <p:spTgt spid="68"/>
                                        </p:tgtEl>
                                        <p:attrNameLst>
                                          <p:attrName>ppt_h</p:attrName>
                                        </p:attrNameLst>
                                      </p:cBhvr>
                                      <p:tavLst>
                                        <p:tav tm="0">
                                          <p:val>
                                            <p:fltVal val="0"/>
                                          </p:val>
                                        </p:tav>
                                        <p:tav tm="100000">
                                          <p:val>
                                            <p:strVal val="#ppt_h"/>
                                          </p:val>
                                        </p:tav>
                                      </p:tavLst>
                                    </p:anim>
                                    <p:animEffect transition="in" filter="fade">
                                      <p:cBhvr>
                                        <p:cTn id="338" dur="500"/>
                                        <p:tgtEl>
                                          <p:spTgt spid="68"/>
                                        </p:tgtEl>
                                      </p:cBhvr>
                                    </p:animEffect>
                                  </p:childTnLst>
                                </p:cTn>
                              </p:par>
                            </p:childTnLst>
                          </p:cTn>
                        </p:par>
                        <p:par>
                          <p:cTn id="339" fill="hold">
                            <p:stCondLst>
                              <p:cond delay="37000"/>
                            </p:stCondLst>
                            <p:childTnLst>
                              <p:par>
                                <p:cTn id="340" presetID="42" presetClass="path" presetSubtype="0" accel="50000" decel="50000" fill="hold" grpId="0" nodeType="afterEffect">
                                  <p:stCondLst>
                                    <p:cond delay="0"/>
                                  </p:stCondLst>
                                  <p:childTnLst>
                                    <p:animMotion origin="layout" path="M 2.77778E-7 1.11111E-6 L -0.00069 0.26111 " pathEditMode="relative" rAng="0" ptsTypes="AA">
                                      <p:cBhvr>
                                        <p:cTn id="341" dur="500" fill="hold"/>
                                        <p:tgtEl>
                                          <p:spTgt spid="68"/>
                                        </p:tgtEl>
                                        <p:attrNameLst>
                                          <p:attrName>ppt_x</p:attrName>
                                          <p:attrName>ppt_y</p:attrName>
                                        </p:attrNameLst>
                                      </p:cBhvr>
                                      <p:rCtr x="0" y="131"/>
                                    </p:animMotion>
                                  </p:childTnLst>
                                </p:cTn>
                              </p:par>
                            </p:childTnLst>
                          </p:cTn>
                        </p:par>
                        <p:par>
                          <p:cTn id="342" fill="hold">
                            <p:stCondLst>
                              <p:cond delay="37500"/>
                            </p:stCondLst>
                            <p:childTnLst>
                              <p:par>
                                <p:cTn id="343" presetID="1" presetClass="entr" presetSubtype="0" fill="hold" grpId="1" nodeType="afterEffect">
                                  <p:stCondLst>
                                    <p:cond delay="0"/>
                                  </p:stCondLst>
                                  <p:childTnLst>
                                    <p:set>
                                      <p:cBhvr>
                                        <p:cTn id="344" dur="1" fill="hold">
                                          <p:stCondLst>
                                            <p:cond delay="0"/>
                                          </p:stCondLst>
                                        </p:cTn>
                                        <p:tgtEl>
                                          <p:spTgt spid="67"/>
                                        </p:tgtEl>
                                        <p:attrNameLst>
                                          <p:attrName>style.visibility</p:attrName>
                                        </p:attrNameLst>
                                      </p:cBhvr>
                                      <p:to>
                                        <p:strVal val="visible"/>
                                      </p:to>
                                    </p:set>
                                  </p:childTnLst>
                                </p:cTn>
                              </p:par>
                            </p:childTnLst>
                          </p:cTn>
                        </p:par>
                        <p:par>
                          <p:cTn id="345" fill="hold">
                            <p:stCondLst>
                              <p:cond delay="37500"/>
                            </p:stCondLst>
                            <p:childTnLst>
                              <p:par>
                                <p:cTn id="346" presetID="6" presetClass="emph" presetSubtype="0" fill="hold" grpId="0" nodeType="afterEffect">
                                  <p:stCondLst>
                                    <p:cond delay="0"/>
                                  </p:stCondLst>
                                  <p:childTnLst>
                                    <p:animScale>
                                      <p:cBhvr>
                                        <p:cTn id="347" dur="500" fill="hold"/>
                                        <p:tgtEl>
                                          <p:spTgt spid="67"/>
                                        </p:tgtEl>
                                      </p:cBhvr>
                                      <p:by x="150000" y="150000"/>
                                    </p:animScale>
                                  </p:childTnLst>
                                </p:cTn>
                              </p:par>
                            </p:childTnLst>
                          </p:cTn>
                        </p:par>
                        <p:par>
                          <p:cTn id="348" fill="hold">
                            <p:stCondLst>
                              <p:cond delay="38000"/>
                            </p:stCondLst>
                            <p:childTnLst>
                              <p:par>
                                <p:cTn id="349" presetID="10" presetClass="exit" presetSubtype="0" fill="hold" grpId="2" nodeType="afterEffect">
                                  <p:stCondLst>
                                    <p:cond delay="0"/>
                                  </p:stCondLst>
                                  <p:childTnLst>
                                    <p:animEffect transition="out" filter="fade">
                                      <p:cBhvr>
                                        <p:cTn id="350" dur="500"/>
                                        <p:tgtEl>
                                          <p:spTgt spid="67"/>
                                        </p:tgtEl>
                                      </p:cBhvr>
                                    </p:animEffect>
                                    <p:set>
                                      <p:cBhvr>
                                        <p:cTn id="351" dur="1" fill="hold">
                                          <p:stCondLst>
                                            <p:cond delay="499"/>
                                          </p:stCondLst>
                                        </p:cTn>
                                        <p:tgtEl>
                                          <p:spTgt spid="67"/>
                                        </p:tgtEl>
                                        <p:attrNameLst>
                                          <p:attrName>style.visibility</p:attrName>
                                        </p:attrNameLst>
                                      </p:cBhvr>
                                      <p:to>
                                        <p:strVal val="hidden"/>
                                      </p:to>
                                    </p:set>
                                  </p:childTnLst>
                                </p:cTn>
                              </p:par>
                              <p:par>
                                <p:cTn id="352" presetID="10" presetClass="exit" presetSubtype="0" fill="hold" grpId="2" nodeType="withEffect">
                                  <p:stCondLst>
                                    <p:cond delay="0"/>
                                  </p:stCondLst>
                                  <p:childTnLst>
                                    <p:animEffect transition="out" filter="fade">
                                      <p:cBhvr>
                                        <p:cTn id="353" dur="500"/>
                                        <p:tgtEl>
                                          <p:spTgt spid="68"/>
                                        </p:tgtEl>
                                      </p:cBhvr>
                                    </p:animEffect>
                                    <p:set>
                                      <p:cBhvr>
                                        <p:cTn id="354" dur="1" fill="hold">
                                          <p:stCondLst>
                                            <p:cond delay="499"/>
                                          </p:stCondLst>
                                        </p:cTn>
                                        <p:tgtEl>
                                          <p:spTgt spid="68"/>
                                        </p:tgtEl>
                                        <p:attrNameLst>
                                          <p:attrName>style.visibility</p:attrName>
                                        </p:attrNameLst>
                                      </p:cBhvr>
                                      <p:to>
                                        <p:strVal val="hidden"/>
                                      </p:to>
                                    </p:set>
                                  </p:childTnLst>
                                </p:cTn>
                              </p:par>
                            </p:childTnLst>
                          </p:cTn>
                        </p:par>
                        <p:par>
                          <p:cTn id="355" fill="hold">
                            <p:stCondLst>
                              <p:cond delay="38500"/>
                            </p:stCondLst>
                            <p:childTnLst>
                              <p:par>
                                <p:cTn id="356" presetID="53" presetClass="entr" presetSubtype="0" fill="hold" grpId="1" nodeType="afterEffect">
                                  <p:stCondLst>
                                    <p:cond delay="0"/>
                                  </p:stCondLst>
                                  <p:childTnLst>
                                    <p:set>
                                      <p:cBhvr>
                                        <p:cTn id="357" dur="1" fill="hold">
                                          <p:stCondLst>
                                            <p:cond delay="0"/>
                                          </p:stCondLst>
                                        </p:cTn>
                                        <p:tgtEl>
                                          <p:spTgt spid="70"/>
                                        </p:tgtEl>
                                        <p:attrNameLst>
                                          <p:attrName>style.visibility</p:attrName>
                                        </p:attrNameLst>
                                      </p:cBhvr>
                                      <p:to>
                                        <p:strVal val="visible"/>
                                      </p:to>
                                    </p:set>
                                    <p:anim calcmode="lin" valueType="num">
                                      <p:cBhvr>
                                        <p:cTn id="358" dur="500" fill="hold"/>
                                        <p:tgtEl>
                                          <p:spTgt spid="70"/>
                                        </p:tgtEl>
                                        <p:attrNameLst>
                                          <p:attrName>ppt_w</p:attrName>
                                        </p:attrNameLst>
                                      </p:cBhvr>
                                      <p:tavLst>
                                        <p:tav tm="0">
                                          <p:val>
                                            <p:fltVal val="0"/>
                                          </p:val>
                                        </p:tav>
                                        <p:tav tm="100000">
                                          <p:val>
                                            <p:strVal val="#ppt_w"/>
                                          </p:val>
                                        </p:tav>
                                      </p:tavLst>
                                    </p:anim>
                                    <p:anim calcmode="lin" valueType="num">
                                      <p:cBhvr>
                                        <p:cTn id="359" dur="500" fill="hold"/>
                                        <p:tgtEl>
                                          <p:spTgt spid="70"/>
                                        </p:tgtEl>
                                        <p:attrNameLst>
                                          <p:attrName>ppt_h</p:attrName>
                                        </p:attrNameLst>
                                      </p:cBhvr>
                                      <p:tavLst>
                                        <p:tav tm="0">
                                          <p:val>
                                            <p:fltVal val="0"/>
                                          </p:val>
                                        </p:tav>
                                        <p:tav tm="100000">
                                          <p:val>
                                            <p:strVal val="#ppt_h"/>
                                          </p:val>
                                        </p:tav>
                                      </p:tavLst>
                                    </p:anim>
                                    <p:animEffect transition="in" filter="fade">
                                      <p:cBhvr>
                                        <p:cTn id="360" dur="500"/>
                                        <p:tgtEl>
                                          <p:spTgt spid="70"/>
                                        </p:tgtEl>
                                      </p:cBhvr>
                                    </p:animEffect>
                                  </p:childTnLst>
                                </p:cTn>
                              </p:par>
                            </p:childTnLst>
                          </p:cTn>
                        </p:par>
                        <p:par>
                          <p:cTn id="361" fill="hold">
                            <p:stCondLst>
                              <p:cond delay="39000"/>
                            </p:stCondLst>
                            <p:childTnLst>
                              <p:par>
                                <p:cTn id="362" presetID="42" presetClass="path" presetSubtype="0" accel="50000" decel="50000" fill="hold" grpId="0" nodeType="afterEffect">
                                  <p:stCondLst>
                                    <p:cond delay="0"/>
                                  </p:stCondLst>
                                  <p:childTnLst>
                                    <p:animMotion origin="layout" path="M 2.77778E-7 1.11111E-6 L -0.00069 0.26111 " pathEditMode="relative" rAng="0" ptsTypes="AA">
                                      <p:cBhvr>
                                        <p:cTn id="363" dur="500" fill="hold"/>
                                        <p:tgtEl>
                                          <p:spTgt spid="70"/>
                                        </p:tgtEl>
                                        <p:attrNameLst>
                                          <p:attrName>ppt_x</p:attrName>
                                          <p:attrName>ppt_y</p:attrName>
                                        </p:attrNameLst>
                                      </p:cBhvr>
                                      <p:rCtr x="0" y="131"/>
                                    </p:animMotion>
                                  </p:childTnLst>
                                </p:cTn>
                              </p:par>
                            </p:childTnLst>
                          </p:cTn>
                        </p:par>
                        <p:par>
                          <p:cTn id="364" fill="hold">
                            <p:stCondLst>
                              <p:cond delay="39500"/>
                            </p:stCondLst>
                            <p:childTnLst>
                              <p:par>
                                <p:cTn id="365" presetID="1" presetClass="entr" presetSubtype="0" fill="hold" grpId="1" nodeType="afterEffect">
                                  <p:stCondLst>
                                    <p:cond delay="0"/>
                                  </p:stCondLst>
                                  <p:childTnLst>
                                    <p:set>
                                      <p:cBhvr>
                                        <p:cTn id="366" dur="1" fill="hold">
                                          <p:stCondLst>
                                            <p:cond delay="0"/>
                                          </p:stCondLst>
                                        </p:cTn>
                                        <p:tgtEl>
                                          <p:spTgt spid="69"/>
                                        </p:tgtEl>
                                        <p:attrNameLst>
                                          <p:attrName>style.visibility</p:attrName>
                                        </p:attrNameLst>
                                      </p:cBhvr>
                                      <p:to>
                                        <p:strVal val="visible"/>
                                      </p:to>
                                    </p:set>
                                  </p:childTnLst>
                                </p:cTn>
                              </p:par>
                            </p:childTnLst>
                          </p:cTn>
                        </p:par>
                        <p:par>
                          <p:cTn id="367" fill="hold">
                            <p:stCondLst>
                              <p:cond delay="39500"/>
                            </p:stCondLst>
                            <p:childTnLst>
                              <p:par>
                                <p:cTn id="368" presetID="6" presetClass="emph" presetSubtype="0" fill="hold" grpId="0" nodeType="afterEffect">
                                  <p:stCondLst>
                                    <p:cond delay="0"/>
                                  </p:stCondLst>
                                  <p:childTnLst>
                                    <p:animScale>
                                      <p:cBhvr>
                                        <p:cTn id="369" dur="500" fill="hold"/>
                                        <p:tgtEl>
                                          <p:spTgt spid="69"/>
                                        </p:tgtEl>
                                      </p:cBhvr>
                                      <p:by x="150000" y="150000"/>
                                    </p:animScale>
                                  </p:childTnLst>
                                </p:cTn>
                              </p:par>
                            </p:childTnLst>
                          </p:cTn>
                        </p:par>
                        <p:par>
                          <p:cTn id="370" fill="hold">
                            <p:stCondLst>
                              <p:cond delay="40000"/>
                            </p:stCondLst>
                            <p:childTnLst>
                              <p:par>
                                <p:cTn id="371" presetID="10" presetClass="exit" presetSubtype="0" fill="hold" grpId="2" nodeType="afterEffect">
                                  <p:stCondLst>
                                    <p:cond delay="0"/>
                                  </p:stCondLst>
                                  <p:childTnLst>
                                    <p:animEffect transition="out" filter="fade">
                                      <p:cBhvr>
                                        <p:cTn id="372" dur="500"/>
                                        <p:tgtEl>
                                          <p:spTgt spid="69"/>
                                        </p:tgtEl>
                                      </p:cBhvr>
                                    </p:animEffect>
                                    <p:set>
                                      <p:cBhvr>
                                        <p:cTn id="373" dur="1" fill="hold">
                                          <p:stCondLst>
                                            <p:cond delay="499"/>
                                          </p:stCondLst>
                                        </p:cTn>
                                        <p:tgtEl>
                                          <p:spTgt spid="69"/>
                                        </p:tgtEl>
                                        <p:attrNameLst>
                                          <p:attrName>style.visibility</p:attrName>
                                        </p:attrNameLst>
                                      </p:cBhvr>
                                      <p:to>
                                        <p:strVal val="hidden"/>
                                      </p:to>
                                    </p:set>
                                  </p:childTnLst>
                                </p:cTn>
                              </p:par>
                              <p:par>
                                <p:cTn id="374" presetID="10" presetClass="exit" presetSubtype="0" fill="hold" grpId="2" nodeType="withEffect">
                                  <p:stCondLst>
                                    <p:cond delay="0"/>
                                  </p:stCondLst>
                                  <p:childTnLst>
                                    <p:animEffect transition="out" filter="fade">
                                      <p:cBhvr>
                                        <p:cTn id="375" dur="500"/>
                                        <p:tgtEl>
                                          <p:spTgt spid="70"/>
                                        </p:tgtEl>
                                      </p:cBhvr>
                                    </p:animEffect>
                                    <p:set>
                                      <p:cBhvr>
                                        <p:cTn id="376" dur="1" fill="hold">
                                          <p:stCondLst>
                                            <p:cond delay="499"/>
                                          </p:stCondLst>
                                        </p:cTn>
                                        <p:tgtEl>
                                          <p:spTgt spid="70"/>
                                        </p:tgtEl>
                                        <p:attrNameLst>
                                          <p:attrName>style.visibility</p:attrName>
                                        </p:attrNameLst>
                                      </p:cBhvr>
                                      <p:to>
                                        <p:strVal val="hidden"/>
                                      </p:to>
                                    </p:set>
                                  </p:childTnLst>
                                </p:cTn>
                              </p:par>
                            </p:childTnLst>
                          </p:cTn>
                        </p:par>
                        <p:par>
                          <p:cTn id="377" fill="hold">
                            <p:stCondLst>
                              <p:cond delay="40500"/>
                            </p:stCondLst>
                            <p:childTnLst>
                              <p:par>
                                <p:cTn id="378" presetID="53" presetClass="entr" presetSubtype="0" fill="hold" grpId="1" nodeType="afterEffect">
                                  <p:stCondLst>
                                    <p:cond delay="0"/>
                                  </p:stCondLst>
                                  <p:childTnLst>
                                    <p:set>
                                      <p:cBhvr>
                                        <p:cTn id="379" dur="1" fill="hold">
                                          <p:stCondLst>
                                            <p:cond delay="0"/>
                                          </p:stCondLst>
                                        </p:cTn>
                                        <p:tgtEl>
                                          <p:spTgt spid="72"/>
                                        </p:tgtEl>
                                        <p:attrNameLst>
                                          <p:attrName>style.visibility</p:attrName>
                                        </p:attrNameLst>
                                      </p:cBhvr>
                                      <p:to>
                                        <p:strVal val="visible"/>
                                      </p:to>
                                    </p:set>
                                    <p:anim calcmode="lin" valueType="num">
                                      <p:cBhvr>
                                        <p:cTn id="380" dur="500" fill="hold"/>
                                        <p:tgtEl>
                                          <p:spTgt spid="72"/>
                                        </p:tgtEl>
                                        <p:attrNameLst>
                                          <p:attrName>ppt_w</p:attrName>
                                        </p:attrNameLst>
                                      </p:cBhvr>
                                      <p:tavLst>
                                        <p:tav tm="0">
                                          <p:val>
                                            <p:fltVal val="0"/>
                                          </p:val>
                                        </p:tav>
                                        <p:tav tm="100000">
                                          <p:val>
                                            <p:strVal val="#ppt_w"/>
                                          </p:val>
                                        </p:tav>
                                      </p:tavLst>
                                    </p:anim>
                                    <p:anim calcmode="lin" valueType="num">
                                      <p:cBhvr>
                                        <p:cTn id="381" dur="500" fill="hold"/>
                                        <p:tgtEl>
                                          <p:spTgt spid="72"/>
                                        </p:tgtEl>
                                        <p:attrNameLst>
                                          <p:attrName>ppt_h</p:attrName>
                                        </p:attrNameLst>
                                      </p:cBhvr>
                                      <p:tavLst>
                                        <p:tav tm="0">
                                          <p:val>
                                            <p:fltVal val="0"/>
                                          </p:val>
                                        </p:tav>
                                        <p:tav tm="100000">
                                          <p:val>
                                            <p:strVal val="#ppt_h"/>
                                          </p:val>
                                        </p:tav>
                                      </p:tavLst>
                                    </p:anim>
                                    <p:animEffect transition="in" filter="fade">
                                      <p:cBhvr>
                                        <p:cTn id="382" dur="500"/>
                                        <p:tgtEl>
                                          <p:spTgt spid="72"/>
                                        </p:tgtEl>
                                      </p:cBhvr>
                                    </p:animEffect>
                                  </p:childTnLst>
                                </p:cTn>
                              </p:par>
                            </p:childTnLst>
                          </p:cTn>
                        </p:par>
                        <p:par>
                          <p:cTn id="383" fill="hold">
                            <p:stCondLst>
                              <p:cond delay="41000"/>
                            </p:stCondLst>
                            <p:childTnLst>
                              <p:par>
                                <p:cTn id="384" presetID="42" presetClass="path" presetSubtype="0" accel="50000" decel="50000" fill="hold" grpId="0" nodeType="afterEffect">
                                  <p:stCondLst>
                                    <p:cond delay="0"/>
                                  </p:stCondLst>
                                  <p:childTnLst>
                                    <p:animMotion origin="layout" path="M 2.77778E-7 1.11111E-6 L -0.00069 0.26111 " pathEditMode="relative" rAng="0" ptsTypes="AA">
                                      <p:cBhvr>
                                        <p:cTn id="385" dur="500" fill="hold"/>
                                        <p:tgtEl>
                                          <p:spTgt spid="72"/>
                                        </p:tgtEl>
                                        <p:attrNameLst>
                                          <p:attrName>ppt_x</p:attrName>
                                          <p:attrName>ppt_y</p:attrName>
                                        </p:attrNameLst>
                                      </p:cBhvr>
                                      <p:rCtr x="0" y="131"/>
                                    </p:animMotion>
                                  </p:childTnLst>
                                </p:cTn>
                              </p:par>
                            </p:childTnLst>
                          </p:cTn>
                        </p:par>
                        <p:par>
                          <p:cTn id="386" fill="hold">
                            <p:stCondLst>
                              <p:cond delay="41500"/>
                            </p:stCondLst>
                            <p:childTnLst>
                              <p:par>
                                <p:cTn id="387" presetID="1" presetClass="entr" presetSubtype="0" fill="hold" grpId="1" nodeType="afterEffect">
                                  <p:stCondLst>
                                    <p:cond delay="0"/>
                                  </p:stCondLst>
                                  <p:childTnLst>
                                    <p:set>
                                      <p:cBhvr>
                                        <p:cTn id="388" dur="1" fill="hold">
                                          <p:stCondLst>
                                            <p:cond delay="0"/>
                                          </p:stCondLst>
                                        </p:cTn>
                                        <p:tgtEl>
                                          <p:spTgt spid="71"/>
                                        </p:tgtEl>
                                        <p:attrNameLst>
                                          <p:attrName>style.visibility</p:attrName>
                                        </p:attrNameLst>
                                      </p:cBhvr>
                                      <p:to>
                                        <p:strVal val="visible"/>
                                      </p:to>
                                    </p:set>
                                  </p:childTnLst>
                                </p:cTn>
                              </p:par>
                            </p:childTnLst>
                          </p:cTn>
                        </p:par>
                        <p:par>
                          <p:cTn id="389" fill="hold">
                            <p:stCondLst>
                              <p:cond delay="41500"/>
                            </p:stCondLst>
                            <p:childTnLst>
                              <p:par>
                                <p:cTn id="390" presetID="6" presetClass="emph" presetSubtype="0" fill="hold" grpId="0" nodeType="afterEffect">
                                  <p:stCondLst>
                                    <p:cond delay="0"/>
                                  </p:stCondLst>
                                  <p:childTnLst>
                                    <p:animScale>
                                      <p:cBhvr>
                                        <p:cTn id="391" dur="500" fill="hold"/>
                                        <p:tgtEl>
                                          <p:spTgt spid="71"/>
                                        </p:tgtEl>
                                      </p:cBhvr>
                                      <p:by x="150000" y="150000"/>
                                    </p:animScale>
                                  </p:childTnLst>
                                </p:cTn>
                              </p:par>
                            </p:childTnLst>
                          </p:cTn>
                        </p:par>
                        <p:par>
                          <p:cTn id="392" fill="hold">
                            <p:stCondLst>
                              <p:cond delay="42000"/>
                            </p:stCondLst>
                            <p:childTnLst>
                              <p:par>
                                <p:cTn id="393" presetID="10" presetClass="exit" presetSubtype="0" fill="hold" grpId="2" nodeType="afterEffect">
                                  <p:stCondLst>
                                    <p:cond delay="0"/>
                                  </p:stCondLst>
                                  <p:childTnLst>
                                    <p:animEffect transition="out" filter="fade">
                                      <p:cBhvr>
                                        <p:cTn id="394" dur="500"/>
                                        <p:tgtEl>
                                          <p:spTgt spid="71"/>
                                        </p:tgtEl>
                                      </p:cBhvr>
                                    </p:animEffect>
                                    <p:set>
                                      <p:cBhvr>
                                        <p:cTn id="395" dur="1" fill="hold">
                                          <p:stCondLst>
                                            <p:cond delay="499"/>
                                          </p:stCondLst>
                                        </p:cTn>
                                        <p:tgtEl>
                                          <p:spTgt spid="71"/>
                                        </p:tgtEl>
                                        <p:attrNameLst>
                                          <p:attrName>style.visibility</p:attrName>
                                        </p:attrNameLst>
                                      </p:cBhvr>
                                      <p:to>
                                        <p:strVal val="hidden"/>
                                      </p:to>
                                    </p:set>
                                  </p:childTnLst>
                                </p:cTn>
                              </p:par>
                              <p:par>
                                <p:cTn id="396" presetID="10" presetClass="exit" presetSubtype="0" fill="hold" grpId="2" nodeType="withEffect">
                                  <p:stCondLst>
                                    <p:cond delay="0"/>
                                  </p:stCondLst>
                                  <p:childTnLst>
                                    <p:animEffect transition="out" filter="fade">
                                      <p:cBhvr>
                                        <p:cTn id="397" dur="500"/>
                                        <p:tgtEl>
                                          <p:spTgt spid="72"/>
                                        </p:tgtEl>
                                      </p:cBhvr>
                                    </p:animEffect>
                                    <p:set>
                                      <p:cBhvr>
                                        <p:cTn id="398" dur="1" fill="hold">
                                          <p:stCondLst>
                                            <p:cond delay="499"/>
                                          </p:stCondLst>
                                        </p:cTn>
                                        <p:tgtEl>
                                          <p:spTgt spid="72"/>
                                        </p:tgtEl>
                                        <p:attrNameLst>
                                          <p:attrName>style.visibility</p:attrName>
                                        </p:attrNameLst>
                                      </p:cBhvr>
                                      <p:to>
                                        <p:strVal val="hidden"/>
                                      </p:to>
                                    </p:set>
                                  </p:childTnLst>
                                </p:cTn>
                              </p:par>
                            </p:childTnLst>
                          </p:cTn>
                        </p:par>
                        <p:par>
                          <p:cTn id="399" fill="hold">
                            <p:stCondLst>
                              <p:cond delay="42500"/>
                            </p:stCondLst>
                            <p:childTnLst>
                              <p:par>
                                <p:cTn id="400" presetID="53" presetClass="entr" presetSubtype="0" fill="hold" grpId="1" nodeType="afterEffect">
                                  <p:stCondLst>
                                    <p:cond delay="0"/>
                                  </p:stCondLst>
                                  <p:childTnLst>
                                    <p:set>
                                      <p:cBhvr>
                                        <p:cTn id="401" dur="1" fill="hold">
                                          <p:stCondLst>
                                            <p:cond delay="0"/>
                                          </p:stCondLst>
                                        </p:cTn>
                                        <p:tgtEl>
                                          <p:spTgt spid="74"/>
                                        </p:tgtEl>
                                        <p:attrNameLst>
                                          <p:attrName>style.visibility</p:attrName>
                                        </p:attrNameLst>
                                      </p:cBhvr>
                                      <p:to>
                                        <p:strVal val="visible"/>
                                      </p:to>
                                    </p:set>
                                    <p:anim calcmode="lin" valueType="num">
                                      <p:cBhvr>
                                        <p:cTn id="402" dur="500" fill="hold"/>
                                        <p:tgtEl>
                                          <p:spTgt spid="74"/>
                                        </p:tgtEl>
                                        <p:attrNameLst>
                                          <p:attrName>ppt_w</p:attrName>
                                        </p:attrNameLst>
                                      </p:cBhvr>
                                      <p:tavLst>
                                        <p:tav tm="0">
                                          <p:val>
                                            <p:fltVal val="0"/>
                                          </p:val>
                                        </p:tav>
                                        <p:tav tm="100000">
                                          <p:val>
                                            <p:strVal val="#ppt_w"/>
                                          </p:val>
                                        </p:tav>
                                      </p:tavLst>
                                    </p:anim>
                                    <p:anim calcmode="lin" valueType="num">
                                      <p:cBhvr>
                                        <p:cTn id="403" dur="500" fill="hold"/>
                                        <p:tgtEl>
                                          <p:spTgt spid="74"/>
                                        </p:tgtEl>
                                        <p:attrNameLst>
                                          <p:attrName>ppt_h</p:attrName>
                                        </p:attrNameLst>
                                      </p:cBhvr>
                                      <p:tavLst>
                                        <p:tav tm="0">
                                          <p:val>
                                            <p:fltVal val="0"/>
                                          </p:val>
                                        </p:tav>
                                        <p:tav tm="100000">
                                          <p:val>
                                            <p:strVal val="#ppt_h"/>
                                          </p:val>
                                        </p:tav>
                                      </p:tavLst>
                                    </p:anim>
                                    <p:animEffect transition="in" filter="fade">
                                      <p:cBhvr>
                                        <p:cTn id="404" dur="500"/>
                                        <p:tgtEl>
                                          <p:spTgt spid="74"/>
                                        </p:tgtEl>
                                      </p:cBhvr>
                                    </p:animEffect>
                                  </p:childTnLst>
                                </p:cTn>
                              </p:par>
                            </p:childTnLst>
                          </p:cTn>
                        </p:par>
                        <p:par>
                          <p:cTn id="405" fill="hold">
                            <p:stCondLst>
                              <p:cond delay="43000"/>
                            </p:stCondLst>
                            <p:childTnLst>
                              <p:par>
                                <p:cTn id="406" presetID="42" presetClass="path" presetSubtype="0" accel="50000" decel="50000" fill="hold" grpId="0" nodeType="afterEffect">
                                  <p:stCondLst>
                                    <p:cond delay="0"/>
                                  </p:stCondLst>
                                  <p:childTnLst>
                                    <p:animMotion origin="layout" path="M 2.77778E-7 1.11111E-6 L -0.00069 0.26111 " pathEditMode="relative" rAng="0" ptsTypes="AA">
                                      <p:cBhvr>
                                        <p:cTn id="407" dur="500" fill="hold"/>
                                        <p:tgtEl>
                                          <p:spTgt spid="74"/>
                                        </p:tgtEl>
                                        <p:attrNameLst>
                                          <p:attrName>ppt_x</p:attrName>
                                          <p:attrName>ppt_y</p:attrName>
                                        </p:attrNameLst>
                                      </p:cBhvr>
                                      <p:rCtr x="0" y="131"/>
                                    </p:animMotion>
                                  </p:childTnLst>
                                </p:cTn>
                              </p:par>
                            </p:childTnLst>
                          </p:cTn>
                        </p:par>
                        <p:par>
                          <p:cTn id="408" fill="hold">
                            <p:stCondLst>
                              <p:cond delay="43500"/>
                            </p:stCondLst>
                            <p:childTnLst>
                              <p:par>
                                <p:cTn id="409" presetID="1" presetClass="entr" presetSubtype="0" fill="hold" grpId="1" nodeType="afterEffect">
                                  <p:stCondLst>
                                    <p:cond delay="0"/>
                                  </p:stCondLst>
                                  <p:childTnLst>
                                    <p:set>
                                      <p:cBhvr>
                                        <p:cTn id="410" dur="1" fill="hold">
                                          <p:stCondLst>
                                            <p:cond delay="0"/>
                                          </p:stCondLst>
                                        </p:cTn>
                                        <p:tgtEl>
                                          <p:spTgt spid="73"/>
                                        </p:tgtEl>
                                        <p:attrNameLst>
                                          <p:attrName>style.visibility</p:attrName>
                                        </p:attrNameLst>
                                      </p:cBhvr>
                                      <p:to>
                                        <p:strVal val="visible"/>
                                      </p:to>
                                    </p:set>
                                  </p:childTnLst>
                                </p:cTn>
                              </p:par>
                            </p:childTnLst>
                          </p:cTn>
                        </p:par>
                        <p:par>
                          <p:cTn id="411" fill="hold">
                            <p:stCondLst>
                              <p:cond delay="43500"/>
                            </p:stCondLst>
                            <p:childTnLst>
                              <p:par>
                                <p:cTn id="412" presetID="6" presetClass="emph" presetSubtype="0" fill="hold" grpId="0" nodeType="afterEffect">
                                  <p:stCondLst>
                                    <p:cond delay="0"/>
                                  </p:stCondLst>
                                  <p:childTnLst>
                                    <p:animScale>
                                      <p:cBhvr>
                                        <p:cTn id="413" dur="500" fill="hold"/>
                                        <p:tgtEl>
                                          <p:spTgt spid="73"/>
                                        </p:tgtEl>
                                      </p:cBhvr>
                                      <p:by x="150000" y="150000"/>
                                    </p:animScale>
                                  </p:childTnLst>
                                </p:cTn>
                              </p:par>
                            </p:childTnLst>
                          </p:cTn>
                        </p:par>
                        <p:par>
                          <p:cTn id="414" fill="hold">
                            <p:stCondLst>
                              <p:cond delay="44000"/>
                            </p:stCondLst>
                            <p:childTnLst>
                              <p:par>
                                <p:cTn id="415" presetID="10" presetClass="exit" presetSubtype="0" fill="hold" grpId="2" nodeType="afterEffect">
                                  <p:stCondLst>
                                    <p:cond delay="0"/>
                                  </p:stCondLst>
                                  <p:childTnLst>
                                    <p:animEffect transition="out" filter="fade">
                                      <p:cBhvr>
                                        <p:cTn id="416" dur="500"/>
                                        <p:tgtEl>
                                          <p:spTgt spid="73"/>
                                        </p:tgtEl>
                                      </p:cBhvr>
                                    </p:animEffect>
                                    <p:set>
                                      <p:cBhvr>
                                        <p:cTn id="417" dur="1" fill="hold">
                                          <p:stCondLst>
                                            <p:cond delay="499"/>
                                          </p:stCondLst>
                                        </p:cTn>
                                        <p:tgtEl>
                                          <p:spTgt spid="73"/>
                                        </p:tgtEl>
                                        <p:attrNameLst>
                                          <p:attrName>style.visibility</p:attrName>
                                        </p:attrNameLst>
                                      </p:cBhvr>
                                      <p:to>
                                        <p:strVal val="hidden"/>
                                      </p:to>
                                    </p:set>
                                  </p:childTnLst>
                                </p:cTn>
                              </p:par>
                              <p:par>
                                <p:cTn id="418" presetID="10" presetClass="exit" presetSubtype="0" fill="hold" grpId="2" nodeType="withEffect">
                                  <p:stCondLst>
                                    <p:cond delay="0"/>
                                  </p:stCondLst>
                                  <p:childTnLst>
                                    <p:animEffect transition="out" filter="fade">
                                      <p:cBhvr>
                                        <p:cTn id="419" dur="500"/>
                                        <p:tgtEl>
                                          <p:spTgt spid="74"/>
                                        </p:tgtEl>
                                      </p:cBhvr>
                                    </p:animEffect>
                                    <p:set>
                                      <p:cBhvr>
                                        <p:cTn id="420" dur="1" fill="hold">
                                          <p:stCondLst>
                                            <p:cond delay="499"/>
                                          </p:stCondLst>
                                        </p:cTn>
                                        <p:tgtEl>
                                          <p:spTgt spid="74"/>
                                        </p:tgtEl>
                                        <p:attrNameLst>
                                          <p:attrName>style.visibility</p:attrName>
                                        </p:attrNameLst>
                                      </p:cBhvr>
                                      <p:to>
                                        <p:strVal val="hidden"/>
                                      </p:to>
                                    </p:set>
                                  </p:childTnLst>
                                </p:cTn>
                              </p:par>
                            </p:childTnLst>
                          </p:cTn>
                        </p:par>
                        <p:par>
                          <p:cTn id="421" fill="hold">
                            <p:stCondLst>
                              <p:cond delay="44500"/>
                            </p:stCondLst>
                            <p:childTnLst>
                              <p:par>
                                <p:cTn id="422" presetID="53" presetClass="entr" presetSubtype="0" fill="hold" grpId="1" nodeType="afterEffect">
                                  <p:stCondLst>
                                    <p:cond delay="0"/>
                                  </p:stCondLst>
                                  <p:childTnLst>
                                    <p:set>
                                      <p:cBhvr>
                                        <p:cTn id="423" dur="1" fill="hold">
                                          <p:stCondLst>
                                            <p:cond delay="0"/>
                                          </p:stCondLst>
                                        </p:cTn>
                                        <p:tgtEl>
                                          <p:spTgt spid="77"/>
                                        </p:tgtEl>
                                        <p:attrNameLst>
                                          <p:attrName>style.visibility</p:attrName>
                                        </p:attrNameLst>
                                      </p:cBhvr>
                                      <p:to>
                                        <p:strVal val="visible"/>
                                      </p:to>
                                    </p:set>
                                    <p:anim calcmode="lin" valueType="num">
                                      <p:cBhvr>
                                        <p:cTn id="424" dur="500" fill="hold"/>
                                        <p:tgtEl>
                                          <p:spTgt spid="77"/>
                                        </p:tgtEl>
                                        <p:attrNameLst>
                                          <p:attrName>ppt_w</p:attrName>
                                        </p:attrNameLst>
                                      </p:cBhvr>
                                      <p:tavLst>
                                        <p:tav tm="0">
                                          <p:val>
                                            <p:fltVal val="0"/>
                                          </p:val>
                                        </p:tav>
                                        <p:tav tm="100000">
                                          <p:val>
                                            <p:strVal val="#ppt_w"/>
                                          </p:val>
                                        </p:tav>
                                      </p:tavLst>
                                    </p:anim>
                                    <p:anim calcmode="lin" valueType="num">
                                      <p:cBhvr>
                                        <p:cTn id="425" dur="500" fill="hold"/>
                                        <p:tgtEl>
                                          <p:spTgt spid="77"/>
                                        </p:tgtEl>
                                        <p:attrNameLst>
                                          <p:attrName>ppt_h</p:attrName>
                                        </p:attrNameLst>
                                      </p:cBhvr>
                                      <p:tavLst>
                                        <p:tav tm="0">
                                          <p:val>
                                            <p:fltVal val="0"/>
                                          </p:val>
                                        </p:tav>
                                        <p:tav tm="100000">
                                          <p:val>
                                            <p:strVal val="#ppt_h"/>
                                          </p:val>
                                        </p:tav>
                                      </p:tavLst>
                                    </p:anim>
                                    <p:animEffect transition="in" filter="fade">
                                      <p:cBhvr>
                                        <p:cTn id="426" dur="500"/>
                                        <p:tgtEl>
                                          <p:spTgt spid="77"/>
                                        </p:tgtEl>
                                      </p:cBhvr>
                                    </p:animEffect>
                                  </p:childTnLst>
                                </p:cTn>
                              </p:par>
                            </p:childTnLst>
                          </p:cTn>
                        </p:par>
                        <p:par>
                          <p:cTn id="427" fill="hold">
                            <p:stCondLst>
                              <p:cond delay="45000"/>
                            </p:stCondLst>
                            <p:childTnLst>
                              <p:par>
                                <p:cTn id="428" presetID="42" presetClass="path" presetSubtype="0" accel="50000" decel="50000" fill="hold" grpId="0" nodeType="afterEffect">
                                  <p:stCondLst>
                                    <p:cond delay="0"/>
                                  </p:stCondLst>
                                  <p:childTnLst>
                                    <p:animMotion origin="layout" path="M 2.77778E-7 1.11111E-6 L -0.00069 0.26111 " pathEditMode="relative" rAng="0" ptsTypes="AA">
                                      <p:cBhvr>
                                        <p:cTn id="429" dur="500" fill="hold"/>
                                        <p:tgtEl>
                                          <p:spTgt spid="77"/>
                                        </p:tgtEl>
                                        <p:attrNameLst>
                                          <p:attrName>ppt_x</p:attrName>
                                          <p:attrName>ppt_y</p:attrName>
                                        </p:attrNameLst>
                                      </p:cBhvr>
                                      <p:rCtr x="0" y="131"/>
                                    </p:animMotion>
                                  </p:childTnLst>
                                </p:cTn>
                              </p:par>
                            </p:childTnLst>
                          </p:cTn>
                        </p:par>
                        <p:par>
                          <p:cTn id="430" fill="hold">
                            <p:stCondLst>
                              <p:cond delay="45500"/>
                            </p:stCondLst>
                            <p:childTnLst>
                              <p:par>
                                <p:cTn id="431" presetID="1" presetClass="entr" presetSubtype="0" fill="hold" grpId="1" nodeType="afterEffect">
                                  <p:stCondLst>
                                    <p:cond delay="0"/>
                                  </p:stCondLst>
                                  <p:childTnLst>
                                    <p:set>
                                      <p:cBhvr>
                                        <p:cTn id="432" dur="1" fill="hold">
                                          <p:stCondLst>
                                            <p:cond delay="0"/>
                                          </p:stCondLst>
                                        </p:cTn>
                                        <p:tgtEl>
                                          <p:spTgt spid="76"/>
                                        </p:tgtEl>
                                        <p:attrNameLst>
                                          <p:attrName>style.visibility</p:attrName>
                                        </p:attrNameLst>
                                      </p:cBhvr>
                                      <p:to>
                                        <p:strVal val="visible"/>
                                      </p:to>
                                    </p:set>
                                  </p:childTnLst>
                                </p:cTn>
                              </p:par>
                            </p:childTnLst>
                          </p:cTn>
                        </p:par>
                        <p:par>
                          <p:cTn id="433" fill="hold">
                            <p:stCondLst>
                              <p:cond delay="45500"/>
                            </p:stCondLst>
                            <p:childTnLst>
                              <p:par>
                                <p:cTn id="434" presetID="6" presetClass="emph" presetSubtype="0" fill="hold" grpId="0" nodeType="afterEffect">
                                  <p:stCondLst>
                                    <p:cond delay="0"/>
                                  </p:stCondLst>
                                  <p:childTnLst>
                                    <p:animScale>
                                      <p:cBhvr>
                                        <p:cTn id="435" dur="500" fill="hold"/>
                                        <p:tgtEl>
                                          <p:spTgt spid="76"/>
                                        </p:tgtEl>
                                      </p:cBhvr>
                                      <p:by x="150000" y="150000"/>
                                    </p:animScale>
                                  </p:childTnLst>
                                </p:cTn>
                              </p:par>
                            </p:childTnLst>
                          </p:cTn>
                        </p:par>
                        <p:par>
                          <p:cTn id="436" fill="hold">
                            <p:stCondLst>
                              <p:cond delay="46000"/>
                            </p:stCondLst>
                            <p:childTnLst>
                              <p:par>
                                <p:cTn id="437" presetID="10" presetClass="exit" presetSubtype="0" fill="hold" grpId="2" nodeType="afterEffect">
                                  <p:stCondLst>
                                    <p:cond delay="0"/>
                                  </p:stCondLst>
                                  <p:childTnLst>
                                    <p:animEffect transition="out" filter="fade">
                                      <p:cBhvr>
                                        <p:cTn id="438" dur="500"/>
                                        <p:tgtEl>
                                          <p:spTgt spid="76"/>
                                        </p:tgtEl>
                                      </p:cBhvr>
                                    </p:animEffect>
                                    <p:set>
                                      <p:cBhvr>
                                        <p:cTn id="439" dur="1" fill="hold">
                                          <p:stCondLst>
                                            <p:cond delay="499"/>
                                          </p:stCondLst>
                                        </p:cTn>
                                        <p:tgtEl>
                                          <p:spTgt spid="76"/>
                                        </p:tgtEl>
                                        <p:attrNameLst>
                                          <p:attrName>style.visibility</p:attrName>
                                        </p:attrNameLst>
                                      </p:cBhvr>
                                      <p:to>
                                        <p:strVal val="hidden"/>
                                      </p:to>
                                    </p:set>
                                  </p:childTnLst>
                                </p:cTn>
                              </p:par>
                              <p:par>
                                <p:cTn id="440" presetID="10" presetClass="exit" presetSubtype="0" fill="hold" grpId="2" nodeType="withEffect">
                                  <p:stCondLst>
                                    <p:cond delay="0"/>
                                  </p:stCondLst>
                                  <p:childTnLst>
                                    <p:animEffect transition="out" filter="fade">
                                      <p:cBhvr>
                                        <p:cTn id="441" dur="500"/>
                                        <p:tgtEl>
                                          <p:spTgt spid="77"/>
                                        </p:tgtEl>
                                      </p:cBhvr>
                                    </p:animEffect>
                                    <p:set>
                                      <p:cBhvr>
                                        <p:cTn id="442" dur="1" fill="hold">
                                          <p:stCondLst>
                                            <p:cond delay="499"/>
                                          </p:stCondLst>
                                        </p:cTn>
                                        <p:tgtEl>
                                          <p:spTgt spid="77"/>
                                        </p:tgtEl>
                                        <p:attrNameLst>
                                          <p:attrName>style.visibility</p:attrName>
                                        </p:attrNameLst>
                                      </p:cBhvr>
                                      <p:to>
                                        <p:strVal val="hidden"/>
                                      </p:to>
                                    </p:set>
                                  </p:childTnLst>
                                </p:cTn>
                              </p:par>
                            </p:childTnLst>
                          </p:cTn>
                        </p:par>
                        <p:par>
                          <p:cTn id="443" fill="hold">
                            <p:stCondLst>
                              <p:cond delay="46500"/>
                            </p:stCondLst>
                            <p:childTnLst>
                              <p:par>
                                <p:cTn id="444" presetID="53" presetClass="entr" presetSubtype="0" fill="hold" grpId="1" nodeType="afterEffect">
                                  <p:stCondLst>
                                    <p:cond delay="0"/>
                                  </p:stCondLst>
                                  <p:childTnLst>
                                    <p:set>
                                      <p:cBhvr>
                                        <p:cTn id="445" dur="1" fill="hold">
                                          <p:stCondLst>
                                            <p:cond delay="0"/>
                                          </p:stCondLst>
                                        </p:cTn>
                                        <p:tgtEl>
                                          <p:spTgt spid="79"/>
                                        </p:tgtEl>
                                        <p:attrNameLst>
                                          <p:attrName>style.visibility</p:attrName>
                                        </p:attrNameLst>
                                      </p:cBhvr>
                                      <p:to>
                                        <p:strVal val="visible"/>
                                      </p:to>
                                    </p:set>
                                    <p:anim calcmode="lin" valueType="num">
                                      <p:cBhvr>
                                        <p:cTn id="446" dur="500" fill="hold"/>
                                        <p:tgtEl>
                                          <p:spTgt spid="79"/>
                                        </p:tgtEl>
                                        <p:attrNameLst>
                                          <p:attrName>ppt_w</p:attrName>
                                        </p:attrNameLst>
                                      </p:cBhvr>
                                      <p:tavLst>
                                        <p:tav tm="0">
                                          <p:val>
                                            <p:fltVal val="0"/>
                                          </p:val>
                                        </p:tav>
                                        <p:tav tm="100000">
                                          <p:val>
                                            <p:strVal val="#ppt_w"/>
                                          </p:val>
                                        </p:tav>
                                      </p:tavLst>
                                    </p:anim>
                                    <p:anim calcmode="lin" valueType="num">
                                      <p:cBhvr>
                                        <p:cTn id="447" dur="500" fill="hold"/>
                                        <p:tgtEl>
                                          <p:spTgt spid="79"/>
                                        </p:tgtEl>
                                        <p:attrNameLst>
                                          <p:attrName>ppt_h</p:attrName>
                                        </p:attrNameLst>
                                      </p:cBhvr>
                                      <p:tavLst>
                                        <p:tav tm="0">
                                          <p:val>
                                            <p:fltVal val="0"/>
                                          </p:val>
                                        </p:tav>
                                        <p:tav tm="100000">
                                          <p:val>
                                            <p:strVal val="#ppt_h"/>
                                          </p:val>
                                        </p:tav>
                                      </p:tavLst>
                                    </p:anim>
                                    <p:animEffect transition="in" filter="fade">
                                      <p:cBhvr>
                                        <p:cTn id="448" dur="500"/>
                                        <p:tgtEl>
                                          <p:spTgt spid="79"/>
                                        </p:tgtEl>
                                      </p:cBhvr>
                                    </p:animEffect>
                                  </p:childTnLst>
                                </p:cTn>
                              </p:par>
                            </p:childTnLst>
                          </p:cTn>
                        </p:par>
                        <p:par>
                          <p:cTn id="449" fill="hold">
                            <p:stCondLst>
                              <p:cond delay="47000"/>
                            </p:stCondLst>
                            <p:childTnLst>
                              <p:par>
                                <p:cTn id="450" presetID="42" presetClass="path" presetSubtype="0" accel="50000" decel="50000" fill="hold" grpId="0" nodeType="afterEffect">
                                  <p:stCondLst>
                                    <p:cond delay="0"/>
                                  </p:stCondLst>
                                  <p:childTnLst>
                                    <p:animMotion origin="layout" path="M 2.77778E-7 1.11111E-6 L -0.00069 0.26111 " pathEditMode="relative" rAng="0" ptsTypes="AA">
                                      <p:cBhvr>
                                        <p:cTn id="451" dur="500" fill="hold"/>
                                        <p:tgtEl>
                                          <p:spTgt spid="79"/>
                                        </p:tgtEl>
                                        <p:attrNameLst>
                                          <p:attrName>ppt_x</p:attrName>
                                          <p:attrName>ppt_y</p:attrName>
                                        </p:attrNameLst>
                                      </p:cBhvr>
                                      <p:rCtr x="0" y="131"/>
                                    </p:animMotion>
                                  </p:childTnLst>
                                </p:cTn>
                              </p:par>
                            </p:childTnLst>
                          </p:cTn>
                        </p:par>
                        <p:par>
                          <p:cTn id="452" fill="hold">
                            <p:stCondLst>
                              <p:cond delay="47500"/>
                            </p:stCondLst>
                            <p:childTnLst>
                              <p:par>
                                <p:cTn id="453" presetID="1" presetClass="entr" presetSubtype="0" fill="hold" grpId="1" nodeType="afterEffect">
                                  <p:stCondLst>
                                    <p:cond delay="0"/>
                                  </p:stCondLst>
                                  <p:childTnLst>
                                    <p:set>
                                      <p:cBhvr>
                                        <p:cTn id="454" dur="1" fill="hold">
                                          <p:stCondLst>
                                            <p:cond delay="0"/>
                                          </p:stCondLst>
                                        </p:cTn>
                                        <p:tgtEl>
                                          <p:spTgt spid="78"/>
                                        </p:tgtEl>
                                        <p:attrNameLst>
                                          <p:attrName>style.visibility</p:attrName>
                                        </p:attrNameLst>
                                      </p:cBhvr>
                                      <p:to>
                                        <p:strVal val="visible"/>
                                      </p:to>
                                    </p:set>
                                  </p:childTnLst>
                                </p:cTn>
                              </p:par>
                            </p:childTnLst>
                          </p:cTn>
                        </p:par>
                        <p:par>
                          <p:cTn id="455" fill="hold">
                            <p:stCondLst>
                              <p:cond delay="47500"/>
                            </p:stCondLst>
                            <p:childTnLst>
                              <p:par>
                                <p:cTn id="456" presetID="6" presetClass="emph" presetSubtype="0" fill="hold" grpId="0" nodeType="afterEffect">
                                  <p:stCondLst>
                                    <p:cond delay="0"/>
                                  </p:stCondLst>
                                  <p:childTnLst>
                                    <p:animScale>
                                      <p:cBhvr>
                                        <p:cTn id="457" dur="500" fill="hold"/>
                                        <p:tgtEl>
                                          <p:spTgt spid="78"/>
                                        </p:tgtEl>
                                      </p:cBhvr>
                                      <p:by x="150000" y="150000"/>
                                    </p:animScale>
                                  </p:childTnLst>
                                </p:cTn>
                              </p:par>
                              <p:par>
                                <p:cTn id="458" presetID="53" presetClass="entr" presetSubtype="0" fill="hold" grpId="0" nodeType="withEffect">
                                  <p:stCondLst>
                                    <p:cond delay="0"/>
                                  </p:stCondLst>
                                  <p:childTnLst>
                                    <p:set>
                                      <p:cBhvr>
                                        <p:cTn id="459" dur="1" fill="hold">
                                          <p:stCondLst>
                                            <p:cond delay="0"/>
                                          </p:stCondLst>
                                        </p:cTn>
                                        <p:tgtEl>
                                          <p:spTgt spid="75"/>
                                        </p:tgtEl>
                                        <p:attrNameLst>
                                          <p:attrName>style.visibility</p:attrName>
                                        </p:attrNameLst>
                                      </p:cBhvr>
                                      <p:to>
                                        <p:strVal val="visible"/>
                                      </p:to>
                                    </p:set>
                                    <p:anim calcmode="lin" valueType="num">
                                      <p:cBhvr>
                                        <p:cTn id="460" dur="3000" fill="hold"/>
                                        <p:tgtEl>
                                          <p:spTgt spid="75"/>
                                        </p:tgtEl>
                                        <p:attrNameLst>
                                          <p:attrName>ppt_w</p:attrName>
                                        </p:attrNameLst>
                                      </p:cBhvr>
                                      <p:tavLst>
                                        <p:tav tm="0">
                                          <p:val>
                                            <p:fltVal val="0"/>
                                          </p:val>
                                        </p:tav>
                                        <p:tav tm="100000">
                                          <p:val>
                                            <p:strVal val="#ppt_w"/>
                                          </p:val>
                                        </p:tav>
                                      </p:tavLst>
                                    </p:anim>
                                    <p:anim calcmode="lin" valueType="num">
                                      <p:cBhvr>
                                        <p:cTn id="461" dur="3000" fill="hold"/>
                                        <p:tgtEl>
                                          <p:spTgt spid="75"/>
                                        </p:tgtEl>
                                        <p:attrNameLst>
                                          <p:attrName>ppt_h</p:attrName>
                                        </p:attrNameLst>
                                      </p:cBhvr>
                                      <p:tavLst>
                                        <p:tav tm="0">
                                          <p:val>
                                            <p:fltVal val="0"/>
                                          </p:val>
                                        </p:tav>
                                        <p:tav tm="100000">
                                          <p:val>
                                            <p:strVal val="#ppt_h"/>
                                          </p:val>
                                        </p:tav>
                                      </p:tavLst>
                                    </p:anim>
                                    <p:animEffect transition="in" filter="fade">
                                      <p:cBhvr>
                                        <p:cTn id="462" dur="3000"/>
                                        <p:tgtEl>
                                          <p:spTgt spid="75"/>
                                        </p:tgtEl>
                                      </p:cBhvr>
                                    </p:animEffect>
                                  </p:childTnLst>
                                </p:cTn>
                              </p:par>
                            </p:childTnLst>
                          </p:cTn>
                        </p:par>
                        <p:par>
                          <p:cTn id="463" fill="hold">
                            <p:stCondLst>
                              <p:cond delay="50500"/>
                            </p:stCondLst>
                            <p:childTnLst>
                              <p:par>
                                <p:cTn id="464" presetID="10" presetClass="exit" presetSubtype="0" fill="hold" grpId="2" nodeType="afterEffect">
                                  <p:stCondLst>
                                    <p:cond delay="0"/>
                                  </p:stCondLst>
                                  <p:childTnLst>
                                    <p:animEffect transition="out" filter="fade">
                                      <p:cBhvr>
                                        <p:cTn id="465" dur="500"/>
                                        <p:tgtEl>
                                          <p:spTgt spid="78"/>
                                        </p:tgtEl>
                                      </p:cBhvr>
                                    </p:animEffect>
                                    <p:set>
                                      <p:cBhvr>
                                        <p:cTn id="466" dur="1" fill="hold">
                                          <p:stCondLst>
                                            <p:cond delay="499"/>
                                          </p:stCondLst>
                                        </p:cTn>
                                        <p:tgtEl>
                                          <p:spTgt spid="78"/>
                                        </p:tgtEl>
                                        <p:attrNameLst>
                                          <p:attrName>style.visibility</p:attrName>
                                        </p:attrNameLst>
                                      </p:cBhvr>
                                      <p:to>
                                        <p:strVal val="hidden"/>
                                      </p:to>
                                    </p:set>
                                  </p:childTnLst>
                                </p:cTn>
                              </p:par>
                              <p:par>
                                <p:cTn id="467" presetID="10" presetClass="exit" presetSubtype="0" fill="hold" grpId="2" nodeType="withEffect">
                                  <p:stCondLst>
                                    <p:cond delay="0"/>
                                  </p:stCondLst>
                                  <p:childTnLst>
                                    <p:animEffect transition="out" filter="fade">
                                      <p:cBhvr>
                                        <p:cTn id="468" dur="500"/>
                                        <p:tgtEl>
                                          <p:spTgt spid="79"/>
                                        </p:tgtEl>
                                      </p:cBhvr>
                                    </p:animEffect>
                                    <p:set>
                                      <p:cBhvr>
                                        <p:cTn id="469" dur="1" fill="hold">
                                          <p:stCondLst>
                                            <p:cond delay="499"/>
                                          </p:stCondLst>
                                        </p:cTn>
                                        <p:tgtEl>
                                          <p:spTgt spid="79"/>
                                        </p:tgtEl>
                                        <p:attrNameLst>
                                          <p:attrName>style.visibility</p:attrName>
                                        </p:attrNameLst>
                                      </p:cBhvr>
                                      <p:to>
                                        <p:strVal val="hidden"/>
                                      </p:to>
                                    </p:set>
                                  </p:childTnLst>
                                </p:cTn>
                              </p:par>
                            </p:childTnLst>
                          </p:cTn>
                        </p:par>
                        <p:par>
                          <p:cTn id="470" fill="hold">
                            <p:stCondLst>
                              <p:cond delay="51000"/>
                            </p:stCondLst>
                            <p:childTnLst>
                              <p:par>
                                <p:cTn id="471" presetID="53" presetClass="entr" presetSubtype="0" fill="hold" grpId="1" nodeType="afterEffect">
                                  <p:stCondLst>
                                    <p:cond delay="0"/>
                                  </p:stCondLst>
                                  <p:childTnLst>
                                    <p:set>
                                      <p:cBhvr>
                                        <p:cTn id="472" dur="1" fill="hold">
                                          <p:stCondLst>
                                            <p:cond delay="0"/>
                                          </p:stCondLst>
                                        </p:cTn>
                                        <p:tgtEl>
                                          <p:spTgt spid="81"/>
                                        </p:tgtEl>
                                        <p:attrNameLst>
                                          <p:attrName>style.visibility</p:attrName>
                                        </p:attrNameLst>
                                      </p:cBhvr>
                                      <p:to>
                                        <p:strVal val="visible"/>
                                      </p:to>
                                    </p:set>
                                    <p:anim calcmode="lin" valueType="num">
                                      <p:cBhvr>
                                        <p:cTn id="473" dur="500" fill="hold"/>
                                        <p:tgtEl>
                                          <p:spTgt spid="81"/>
                                        </p:tgtEl>
                                        <p:attrNameLst>
                                          <p:attrName>ppt_w</p:attrName>
                                        </p:attrNameLst>
                                      </p:cBhvr>
                                      <p:tavLst>
                                        <p:tav tm="0">
                                          <p:val>
                                            <p:fltVal val="0"/>
                                          </p:val>
                                        </p:tav>
                                        <p:tav tm="100000">
                                          <p:val>
                                            <p:strVal val="#ppt_w"/>
                                          </p:val>
                                        </p:tav>
                                      </p:tavLst>
                                    </p:anim>
                                    <p:anim calcmode="lin" valueType="num">
                                      <p:cBhvr>
                                        <p:cTn id="474" dur="500" fill="hold"/>
                                        <p:tgtEl>
                                          <p:spTgt spid="81"/>
                                        </p:tgtEl>
                                        <p:attrNameLst>
                                          <p:attrName>ppt_h</p:attrName>
                                        </p:attrNameLst>
                                      </p:cBhvr>
                                      <p:tavLst>
                                        <p:tav tm="0">
                                          <p:val>
                                            <p:fltVal val="0"/>
                                          </p:val>
                                        </p:tav>
                                        <p:tav tm="100000">
                                          <p:val>
                                            <p:strVal val="#ppt_h"/>
                                          </p:val>
                                        </p:tav>
                                      </p:tavLst>
                                    </p:anim>
                                    <p:animEffect transition="in" filter="fade">
                                      <p:cBhvr>
                                        <p:cTn id="475" dur="500"/>
                                        <p:tgtEl>
                                          <p:spTgt spid="81"/>
                                        </p:tgtEl>
                                      </p:cBhvr>
                                    </p:animEffect>
                                  </p:childTnLst>
                                </p:cTn>
                              </p:par>
                            </p:childTnLst>
                          </p:cTn>
                        </p:par>
                        <p:par>
                          <p:cTn id="476" fill="hold">
                            <p:stCondLst>
                              <p:cond delay="51500"/>
                            </p:stCondLst>
                            <p:childTnLst>
                              <p:par>
                                <p:cTn id="477" presetID="42" presetClass="path" presetSubtype="0" accel="50000" decel="50000" fill="hold" grpId="0" nodeType="afterEffect">
                                  <p:stCondLst>
                                    <p:cond delay="0"/>
                                  </p:stCondLst>
                                  <p:childTnLst>
                                    <p:animMotion origin="layout" path="M 2.77778E-7 1.11111E-6 L -0.00069 0.26111 " pathEditMode="relative" rAng="0" ptsTypes="AA">
                                      <p:cBhvr>
                                        <p:cTn id="478" dur="500" fill="hold"/>
                                        <p:tgtEl>
                                          <p:spTgt spid="81"/>
                                        </p:tgtEl>
                                        <p:attrNameLst>
                                          <p:attrName>ppt_x</p:attrName>
                                          <p:attrName>ppt_y</p:attrName>
                                        </p:attrNameLst>
                                      </p:cBhvr>
                                      <p:rCtr x="0" y="131"/>
                                    </p:animMotion>
                                  </p:childTnLst>
                                </p:cTn>
                              </p:par>
                            </p:childTnLst>
                          </p:cTn>
                        </p:par>
                        <p:par>
                          <p:cTn id="479" fill="hold">
                            <p:stCondLst>
                              <p:cond delay="52000"/>
                            </p:stCondLst>
                            <p:childTnLst>
                              <p:par>
                                <p:cTn id="480" presetID="1" presetClass="entr" presetSubtype="0" fill="hold" grpId="1" nodeType="afterEffect">
                                  <p:stCondLst>
                                    <p:cond delay="0"/>
                                  </p:stCondLst>
                                  <p:childTnLst>
                                    <p:set>
                                      <p:cBhvr>
                                        <p:cTn id="481" dur="1" fill="hold">
                                          <p:stCondLst>
                                            <p:cond delay="0"/>
                                          </p:stCondLst>
                                        </p:cTn>
                                        <p:tgtEl>
                                          <p:spTgt spid="80"/>
                                        </p:tgtEl>
                                        <p:attrNameLst>
                                          <p:attrName>style.visibility</p:attrName>
                                        </p:attrNameLst>
                                      </p:cBhvr>
                                      <p:to>
                                        <p:strVal val="visible"/>
                                      </p:to>
                                    </p:set>
                                  </p:childTnLst>
                                </p:cTn>
                              </p:par>
                            </p:childTnLst>
                          </p:cTn>
                        </p:par>
                        <p:par>
                          <p:cTn id="482" fill="hold">
                            <p:stCondLst>
                              <p:cond delay="52000"/>
                            </p:stCondLst>
                            <p:childTnLst>
                              <p:par>
                                <p:cTn id="483" presetID="6" presetClass="emph" presetSubtype="0" fill="hold" grpId="0" nodeType="afterEffect">
                                  <p:stCondLst>
                                    <p:cond delay="0"/>
                                  </p:stCondLst>
                                  <p:childTnLst>
                                    <p:animScale>
                                      <p:cBhvr>
                                        <p:cTn id="484" dur="500" fill="hold"/>
                                        <p:tgtEl>
                                          <p:spTgt spid="80"/>
                                        </p:tgtEl>
                                      </p:cBhvr>
                                      <p:by x="150000" y="150000"/>
                                    </p:animScale>
                                  </p:childTnLst>
                                </p:cTn>
                              </p:par>
                            </p:childTnLst>
                          </p:cTn>
                        </p:par>
                        <p:par>
                          <p:cTn id="485" fill="hold">
                            <p:stCondLst>
                              <p:cond delay="52500"/>
                            </p:stCondLst>
                            <p:childTnLst>
                              <p:par>
                                <p:cTn id="486" presetID="10" presetClass="exit" presetSubtype="0" fill="hold" grpId="2" nodeType="afterEffect">
                                  <p:stCondLst>
                                    <p:cond delay="0"/>
                                  </p:stCondLst>
                                  <p:childTnLst>
                                    <p:animEffect transition="out" filter="fade">
                                      <p:cBhvr>
                                        <p:cTn id="487" dur="500"/>
                                        <p:tgtEl>
                                          <p:spTgt spid="80"/>
                                        </p:tgtEl>
                                      </p:cBhvr>
                                    </p:animEffect>
                                    <p:set>
                                      <p:cBhvr>
                                        <p:cTn id="488" dur="1" fill="hold">
                                          <p:stCondLst>
                                            <p:cond delay="499"/>
                                          </p:stCondLst>
                                        </p:cTn>
                                        <p:tgtEl>
                                          <p:spTgt spid="80"/>
                                        </p:tgtEl>
                                        <p:attrNameLst>
                                          <p:attrName>style.visibility</p:attrName>
                                        </p:attrNameLst>
                                      </p:cBhvr>
                                      <p:to>
                                        <p:strVal val="hidden"/>
                                      </p:to>
                                    </p:set>
                                  </p:childTnLst>
                                </p:cTn>
                              </p:par>
                              <p:par>
                                <p:cTn id="489" presetID="10" presetClass="exit" presetSubtype="0" fill="hold" grpId="2" nodeType="withEffect">
                                  <p:stCondLst>
                                    <p:cond delay="0"/>
                                  </p:stCondLst>
                                  <p:childTnLst>
                                    <p:animEffect transition="out" filter="fade">
                                      <p:cBhvr>
                                        <p:cTn id="490" dur="500"/>
                                        <p:tgtEl>
                                          <p:spTgt spid="81"/>
                                        </p:tgtEl>
                                      </p:cBhvr>
                                    </p:animEffect>
                                    <p:set>
                                      <p:cBhvr>
                                        <p:cTn id="491" dur="1" fill="hold">
                                          <p:stCondLst>
                                            <p:cond delay="499"/>
                                          </p:stCondLst>
                                        </p:cTn>
                                        <p:tgtEl>
                                          <p:spTgt spid="81"/>
                                        </p:tgtEl>
                                        <p:attrNameLst>
                                          <p:attrName>style.visibility</p:attrName>
                                        </p:attrNameLst>
                                      </p:cBhvr>
                                      <p:to>
                                        <p:strVal val="hidden"/>
                                      </p:to>
                                    </p:set>
                                  </p:childTnLst>
                                </p:cTn>
                              </p:par>
                            </p:childTnLst>
                          </p:cTn>
                        </p:par>
                        <p:par>
                          <p:cTn id="492" fill="hold">
                            <p:stCondLst>
                              <p:cond delay="53000"/>
                            </p:stCondLst>
                            <p:childTnLst>
                              <p:par>
                                <p:cTn id="493" presetID="53" presetClass="entr" presetSubtype="0" fill="hold" grpId="1" nodeType="afterEffect">
                                  <p:stCondLst>
                                    <p:cond delay="0"/>
                                  </p:stCondLst>
                                  <p:childTnLst>
                                    <p:set>
                                      <p:cBhvr>
                                        <p:cTn id="494" dur="1" fill="hold">
                                          <p:stCondLst>
                                            <p:cond delay="0"/>
                                          </p:stCondLst>
                                        </p:cTn>
                                        <p:tgtEl>
                                          <p:spTgt spid="83"/>
                                        </p:tgtEl>
                                        <p:attrNameLst>
                                          <p:attrName>style.visibility</p:attrName>
                                        </p:attrNameLst>
                                      </p:cBhvr>
                                      <p:to>
                                        <p:strVal val="visible"/>
                                      </p:to>
                                    </p:set>
                                    <p:anim calcmode="lin" valueType="num">
                                      <p:cBhvr>
                                        <p:cTn id="495" dur="500" fill="hold"/>
                                        <p:tgtEl>
                                          <p:spTgt spid="83"/>
                                        </p:tgtEl>
                                        <p:attrNameLst>
                                          <p:attrName>ppt_w</p:attrName>
                                        </p:attrNameLst>
                                      </p:cBhvr>
                                      <p:tavLst>
                                        <p:tav tm="0">
                                          <p:val>
                                            <p:fltVal val="0"/>
                                          </p:val>
                                        </p:tav>
                                        <p:tav tm="100000">
                                          <p:val>
                                            <p:strVal val="#ppt_w"/>
                                          </p:val>
                                        </p:tav>
                                      </p:tavLst>
                                    </p:anim>
                                    <p:anim calcmode="lin" valueType="num">
                                      <p:cBhvr>
                                        <p:cTn id="496" dur="500" fill="hold"/>
                                        <p:tgtEl>
                                          <p:spTgt spid="83"/>
                                        </p:tgtEl>
                                        <p:attrNameLst>
                                          <p:attrName>ppt_h</p:attrName>
                                        </p:attrNameLst>
                                      </p:cBhvr>
                                      <p:tavLst>
                                        <p:tav tm="0">
                                          <p:val>
                                            <p:fltVal val="0"/>
                                          </p:val>
                                        </p:tav>
                                        <p:tav tm="100000">
                                          <p:val>
                                            <p:strVal val="#ppt_h"/>
                                          </p:val>
                                        </p:tav>
                                      </p:tavLst>
                                    </p:anim>
                                    <p:animEffect transition="in" filter="fade">
                                      <p:cBhvr>
                                        <p:cTn id="497" dur="500"/>
                                        <p:tgtEl>
                                          <p:spTgt spid="83"/>
                                        </p:tgtEl>
                                      </p:cBhvr>
                                    </p:animEffect>
                                  </p:childTnLst>
                                </p:cTn>
                              </p:par>
                            </p:childTnLst>
                          </p:cTn>
                        </p:par>
                        <p:par>
                          <p:cTn id="498" fill="hold">
                            <p:stCondLst>
                              <p:cond delay="53500"/>
                            </p:stCondLst>
                            <p:childTnLst>
                              <p:par>
                                <p:cTn id="499" presetID="42" presetClass="path" presetSubtype="0" accel="50000" decel="50000" fill="hold" grpId="0" nodeType="afterEffect">
                                  <p:stCondLst>
                                    <p:cond delay="0"/>
                                  </p:stCondLst>
                                  <p:childTnLst>
                                    <p:animMotion origin="layout" path="M 2.77778E-7 1.11111E-6 L -0.00069 0.26111 " pathEditMode="relative" rAng="0" ptsTypes="AA">
                                      <p:cBhvr>
                                        <p:cTn id="500" dur="500" fill="hold"/>
                                        <p:tgtEl>
                                          <p:spTgt spid="83"/>
                                        </p:tgtEl>
                                        <p:attrNameLst>
                                          <p:attrName>ppt_x</p:attrName>
                                          <p:attrName>ppt_y</p:attrName>
                                        </p:attrNameLst>
                                      </p:cBhvr>
                                      <p:rCtr x="0" y="131"/>
                                    </p:animMotion>
                                  </p:childTnLst>
                                </p:cTn>
                              </p:par>
                            </p:childTnLst>
                          </p:cTn>
                        </p:par>
                        <p:par>
                          <p:cTn id="501" fill="hold">
                            <p:stCondLst>
                              <p:cond delay="54000"/>
                            </p:stCondLst>
                            <p:childTnLst>
                              <p:par>
                                <p:cTn id="502" presetID="1" presetClass="entr" presetSubtype="0" fill="hold" grpId="1" nodeType="afterEffect">
                                  <p:stCondLst>
                                    <p:cond delay="0"/>
                                  </p:stCondLst>
                                  <p:childTnLst>
                                    <p:set>
                                      <p:cBhvr>
                                        <p:cTn id="503" dur="1" fill="hold">
                                          <p:stCondLst>
                                            <p:cond delay="0"/>
                                          </p:stCondLst>
                                        </p:cTn>
                                        <p:tgtEl>
                                          <p:spTgt spid="82"/>
                                        </p:tgtEl>
                                        <p:attrNameLst>
                                          <p:attrName>style.visibility</p:attrName>
                                        </p:attrNameLst>
                                      </p:cBhvr>
                                      <p:to>
                                        <p:strVal val="visible"/>
                                      </p:to>
                                    </p:set>
                                  </p:childTnLst>
                                </p:cTn>
                              </p:par>
                            </p:childTnLst>
                          </p:cTn>
                        </p:par>
                        <p:par>
                          <p:cTn id="504" fill="hold">
                            <p:stCondLst>
                              <p:cond delay="54000"/>
                            </p:stCondLst>
                            <p:childTnLst>
                              <p:par>
                                <p:cTn id="505" presetID="6" presetClass="emph" presetSubtype="0" fill="hold" grpId="0" nodeType="afterEffect">
                                  <p:stCondLst>
                                    <p:cond delay="0"/>
                                  </p:stCondLst>
                                  <p:childTnLst>
                                    <p:animScale>
                                      <p:cBhvr>
                                        <p:cTn id="506" dur="500" fill="hold"/>
                                        <p:tgtEl>
                                          <p:spTgt spid="82"/>
                                        </p:tgtEl>
                                      </p:cBhvr>
                                      <p:by x="150000" y="150000"/>
                                    </p:animScale>
                                  </p:childTnLst>
                                </p:cTn>
                              </p:par>
                            </p:childTnLst>
                          </p:cTn>
                        </p:par>
                        <p:par>
                          <p:cTn id="507" fill="hold">
                            <p:stCondLst>
                              <p:cond delay="54500"/>
                            </p:stCondLst>
                            <p:childTnLst>
                              <p:par>
                                <p:cTn id="508" presetID="10" presetClass="exit" presetSubtype="0" fill="hold" grpId="2" nodeType="afterEffect">
                                  <p:stCondLst>
                                    <p:cond delay="0"/>
                                  </p:stCondLst>
                                  <p:childTnLst>
                                    <p:animEffect transition="out" filter="fade">
                                      <p:cBhvr>
                                        <p:cTn id="509" dur="500"/>
                                        <p:tgtEl>
                                          <p:spTgt spid="82"/>
                                        </p:tgtEl>
                                      </p:cBhvr>
                                    </p:animEffect>
                                    <p:set>
                                      <p:cBhvr>
                                        <p:cTn id="510" dur="1" fill="hold">
                                          <p:stCondLst>
                                            <p:cond delay="499"/>
                                          </p:stCondLst>
                                        </p:cTn>
                                        <p:tgtEl>
                                          <p:spTgt spid="82"/>
                                        </p:tgtEl>
                                        <p:attrNameLst>
                                          <p:attrName>style.visibility</p:attrName>
                                        </p:attrNameLst>
                                      </p:cBhvr>
                                      <p:to>
                                        <p:strVal val="hidden"/>
                                      </p:to>
                                    </p:set>
                                  </p:childTnLst>
                                </p:cTn>
                              </p:par>
                              <p:par>
                                <p:cTn id="511" presetID="10" presetClass="exit" presetSubtype="0" fill="hold" grpId="2" nodeType="withEffect">
                                  <p:stCondLst>
                                    <p:cond delay="0"/>
                                  </p:stCondLst>
                                  <p:childTnLst>
                                    <p:animEffect transition="out" filter="fade">
                                      <p:cBhvr>
                                        <p:cTn id="512" dur="500"/>
                                        <p:tgtEl>
                                          <p:spTgt spid="83"/>
                                        </p:tgtEl>
                                      </p:cBhvr>
                                    </p:animEffect>
                                    <p:set>
                                      <p:cBhvr>
                                        <p:cTn id="513" dur="1" fill="hold">
                                          <p:stCondLst>
                                            <p:cond delay="499"/>
                                          </p:stCondLst>
                                        </p:cTn>
                                        <p:tgtEl>
                                          <p:spTgt spid="83"/>
                                        </p:tgtEl>
                                        <p:attrNameLst>
                                          <p:attrName>style.visibility</p:attrName>
                                        </p:attrNameLst>
                                      </p:cBhvr>
                                      <p:to>
                                        <p:strVal val="hidden"/>
                                      </p:to>
                                    </p:set>
                                  </p:childTnLst>
                                </p:cTn>
                              </p:par>
                            </p:childTnLst>
                          </p:cTn>
                        </p:par>
                        <p:par>
                          <p:cTn id="514" fill="hold">
                            <p:stCondLst>
                              <p:cond delay="55000"/>
                            </p:stCondLst>
                            <p:childTnLst>
                              <p:par>
                                <p:cTn id="515" presetID="53" presetClass="entr" presetSubtype="0" fill="hold" grpId="1" nodeType="afterEffect">
                                  <p:stCondLst>
                                    <p:cond delay="0"/>
                                  </p:stCondLst>
                                  <p:childTnLst>
                                    <p:set>
                                      <p:cBhvr>
                                        <p:cTn id="516" dur="1" fill="hold">
                                          <p:stCondLst>
                                            <p:cond delay="0"/>
                                          </p:stCondLst>
                                        </p:cTn>
                                        <p:tgtEl>
                                          <p:spTgt spid="85"/>
                                        </p:tgtEl>
                                        <p:attrNameLst>
                                          <p:attrName>style.visibility</p:attrName>
                                        </p:attrNameLst>
                                      </p:cBhvr>
                                      <p:to>
                                        <p:strVal val="visible"/>
                                      </p:to>
                                    </p:set>
                                    <p:anim calcmode="lin" valueType="num">
                                      <p:cBhvr>
                                        <p:cTn id="517" dur="500" fill="hold"/>
                                        <p:tgtEl>
                                          <p:spTgt spid="85"/>
                                        </p:tgtEl>
                                        <p:attrNameLst>
                                          <p:attrName>ppt_w</p:attrName>
                                        </p:attrNameLst>
                                      </p:cBhvr>
                                      <p:tavLst>
                                        <p:tav tm="0">
                                          <p:val>
                                            <p:fltVal val="0"/>
                                          </p:val>
                                        </p:tav>
                                        <p:tav tm="100000">
                                          <p:val>
                                            <p:strVal val="#ppt_w"/>
                                          </p:val>
                                        </p:tav>
                                      </p:tavLst>
                                    </p:anim>
                                    <p:anim calcmode="lin" valueType="num">
                                      <p:cBhvr>
                                        <p:cTn id="518" dur="500" fill="hold"/>
                                        <p:tgtEl>
                                          <p:spTgt spid="85"/>
                                        </p:tgtEl>
                                        <p:attrNameLst>
                                          <p:attrName>ppt_h</p:attrName>
                                        </p:attrNameLst>
                                      </p:cBhvr>
                                      <p:tavLst>
                                        <p:tav tm="0">
                                          <p:val>
                                            <p:fltVal val="0"/>
                                          </p:val>
                                        </p:tav>
                                        <p:tav tm="100000">
                                          <p:val>
                                            <p:strVal val="#ppt_h"/>
                                          </p:val>
                                        </p:tav>
                                      </p:tavLst>
                                    </p:anim>
                                    <p:animEffect transition="in" filter="fade">
                                      <p:cBhvr>
                                        <p:cTn id="519" dur="500"/>
                                        <p:tgtEl>
                                          <p:spTgt spid="85"/>
                                        </p:tgtEl>
                                      </p:cBhvr>
                                    </p:animEffect>
                                  </p:childTnLst>
                                </p:cTn>
                              </p:par>
                            </p:childTnLst>
                          </p:cTn>
                        </p:par>
                        <p:par>
                          <p:cTn id="520" fill="hold">
                            <p:stCondLst>
                              <p:cond delay="55500"/>
                            </p:stCondLst>
                            <p:childTnLst>
                              <p:par>
                                <p:cTn id="521" presetID="42" presetClass="path" presetSubtype="0" accel="50000" decel="50000" fill="hold" grpId="0" nodeType="afterEffect">
                                  <p:stCondLst>
                                    <p:cond delay="0"/>
                                  </p:stCondLst>
                                  <p:childTnLst>
                                    <p:animMotion origin="layout" path="M 2.77778E-7 1.11111E-6 L -0.00069 0.26111 " pathEditMode="relative" rAng="0" ptsTypes="AA">
                                      <p:cBhvr>
                                        <p:cTn id="522" dur="500" fill="hold"/>
                                        <p:tgtEl>
                                          <p:spTgt spid="85"/>
                                        </p:tgtEl>
                                        <p:attrNameLst>
                                          <p:attrName>ppt_x</p:attrName>
                                          <p:attrName>ppt_y</p:attrName>
                                        </p:attrNameLst>
                                      </p:cBhvr>
                                      <p:rCtr x="0" y="131"/>
                                    </p:animMotion>
                                  </p:childTnLst>
                                </p:cTn>
                              </p:par>
                            </p:childTnLst>
                          </p:cTn>
                        </p:par>
                        <p:par>
                          <p:cTn id="523" fill="hold">
                            <p:stCondLst>
                              <p:cond delay="56000"/>
                            </p:stCondLst>
                            <p:childTnLst>
                              <p:par>
                                <p:cTn id="524" presetID="1" presetClass="entr" presetSubtype="0" fill="hold" grpId="1" nodeType="afterEffect">
                                  <p:stCondLst>
                                    <p:cond delay="0"/>
                                  </p:stCondLst>
                                  <p:childTnLst>
                                    <p:set>
                                      <p:cBhvr>
                                        <p:cTn id="525" dur="1" fill="hold">
                                          <p:stCondLst>
                                            <p:cond delay="0"/>
                                          </p:stCondLst>
                                        </p:cTn>
                                        <p:tgtEl>
                                          <p:spTgt spid="84"/>
                                        </p:tgtEl>
                                        <p:attrNameLst>
                                          <p:attrName>style.visibility</p:attrName>
                                        </p:attrNameLst>
                                      </p:cBhvr>
                                      <p:to>
                                        <p:strVal val="visible"/>
                                      </p:to>
                                    </p:set>
                                  </p:childTnLst>
                                </p:cTn>
                              </p:par>
                            </p:childTnLst>
                          </p:cTn>
                        </p:par>
                        <p:par>
                          <p:cTn id="526" fill="hold">
                            <p:stCondLst>
                              <p:cond delay="56000"/>
                            </p:stCondLst>
                            <p:childTnLst>
                              <p:par>
                                <p:cTn id="527" presetID="6" presetClass="emph" presetSubtype="0" fill="hold" grpId="0" nodeType="afterEffect">
                                  <p:stCondLst>
                                    <p:cond delay="0"/>
                                  </p:stCondLst>
                                  <p:childTnLst>
                                    <p:animScale>
                                      <p:cBhvr>
                                        <p:cTn id="528" dur="500" fill="hold"/>
                                        <p:tgtEl>
                                          <p:spTgt spid="84"/>
                                        </p:tgtEl>
                                      </p:cBhvr>
                                      <p:by x="150000" y="150000"/>
                                    </p:animScale>
                                  </p:childTnLst>
                                </p:cTn>
                              </p:par>
                            </p:childTnLst>
                          </p:cTn>
                        </p:par>
                        <p:par>
                          <p:cTn id="529" fill="hold">
                            <p:stCondLst>
                              <p:cond delay="56500"/>
                            </p:stCondLst>
                            <p:childTnLst>
                              <p:par>
                                <p:cTn id="530" presetID="10" presetClass="exit" presetSubtype="0" fill="hold" grpId="2" nodeType="afterEffect">
                                  <p:stCondLst>
                                    <p:cond delay="0"/>
                                  </p:stCondLst>
                                  <p:childTnLst>
                                    <p:animEffect transition="out" filter="fade">
                                      <p:cBhvr>
                                        <p:cTn id="531" dur="500"/>
                                        <p:tgtEl>
                                          <p:spTgt spid="84"/>
                                        </p:tgtEl>
                                      </p:cBhvr>
                                    </p:animEffect>
                                    <p:set>
                                      <p:cBhvr>
                                        <p:cTn id="532" dur="1" fill="hold">
                                          <p:stCondLst>
                                            <p:cond delay="499"/>
                                          </p:stCondLst>
                                        </p:cTn>
                                        <p:tgtEl>
                                          <p:spTgt spid="84"/>
                                        </p:tgtEl>
                                        <p:attrNameLst>
                                          <p:attrName>style.visibility</p:attrName>
                                        </p:attrNameLst>
                                      </p:cBhvr>
                                      <p:to>
                                        <p:strVal val="hidden"/>
                                      </p:to>
                                    </p:set>
                                  </p:childTnLst>
                                </p:cTn>
                              </p:par>
                              <p:par>
                                <p:cTn id="533" presetID="10" presetClass="exit" presetSubtype="0" fill="hold" grpId="2" nodeType="withEffect">
                                  <p:stCondLst>
                                    <p:cond delay="0"/>
                                  </p:stCondLst>
                                  <p:childTnLst>
                                    <p:animEffect transition="out" filter="fade">
                                      <p:cBhvr>
                                        <p:cTn id="534" dur="500"/>
                                        <p:tgtEl>
                                          <p:spTgt spid="85"/>
                                        </p:tgtEl>
                                      </p:cBhvr>
                                    </p:animEffect>
                                    <p:set>
                                      <p:cBhvr>
                                        <p:cTn id="535" dur="1" fill="hold">
                                          <p:stCondLst>
                                            <p:cond delay="499"/>
                                          </p:stCondLst>
                                        </p:cTn>
                                        <p:tgtEl>
                                          <p:spTgt spid="85"/>
                                        </p:tgtEl>
                                        <p:attrNameLst>
                                          <p:attrName>style.visibility</p:attrName>
                                        </p:attrNameLst>
                                      </p:cBhvr>
                                      <p:to>
                                        <p:strVal val="hidden"/>
                                      </p:to>
                                    </p:set>
                                  </p:childTnLst>
                                </p:cTn>
                              </p:par>
                            </p:childTnLst>
                          </p:cTn>
                        </p:par>
                        <p:par>
                          <p:cTn id="536" fill="hold">
                            <p:stCondLst>
                              <p:cond delay="57000"/>
                            </p:stCondLst>
                            <p:childTnLst>
                              <p:par>
                                <p:cTn id="537" presetID="53" presetClass="entr" presetSubtype="0" fill="hold" grpId="1" nodeType="afterEffect">
                                  <p:stCondLst>
                                    <p:cond delay="0"/>
                                  </p:stCondLst>
                                  <p:childTnLst>
                                    <p:set>
                                      <p:cBhvr>
                                        <p:cTn id="538" dur="1" fill="hold">
                                          <p:stCondLst>
                                            <p:cond delay="0"/>
                                          </p:stCondLst>
                                        </p:cTn>
                                        <p:tgtEl>
                                          <p:spTgt spid="87"/>
                                        </p:tgtEl>
                                        <p:attrNameLst>
                                          <p:attrName>style.visibility</p:attrName>
                                        </p:attrNameLst>
                                      </p:cBhvr>
                                      <p:to>
                                        <p:strVal val="visible"/>
                                      </p:to>
                                    </p:set>
                                    <p:anim calcmode="lin" valueType="num">
                                      <p:cBhvr>
                                        <p:cTn id="539" dur="500" fill="hold"/>
                                        <p:tgtEl>
                                          <p:spTgt spid="87"/>
                                        </p:tgtEl>
                                        <p:attrNameLst>
                                          <p:attrName>ppt_w</p:attrName>
                                        </p:attrNameLst>
                                      </p:cBhvr>
                                      <p:tavLst>
                                        <p:tav tm="0">
                                          <p:val>
                                            <p:fltVal val="0"/>
                                          </p:val>
                                        </p:tav>
                                        <p:tav tm="100000">
                                          <p:val>
                                            <p:strVal val="#ppt_w"/>
                                          </p:val>
                                        </p:tav>
                                      </p:tavLst>
                                    </p:anim>
                                    <p:anim calcmode="lin" valueType="num">
                                      <p:cBhvr>
                                        <p:cTn id="540" dur="500" fill="hold"/>
                                        <p:tgtEl>
                                          <p:spTgt spid="87"/>
                                        </p:tgtEl>
                                        <p:attrNameLst>
                                          <p:attrName>ppt_h</p:attrName>
                                        </p:attrNameLst>
                                      </p:cBhvr>
                                      <p:tavLst>
                                        <p:tav tm="0">
                                          <p:val>
                                            <p:fltVal val="0"/>
                                          </p:val>
                                        </p:tav>
                                        <p:tav tm="100000">
                                          <p:val>
                                            <p:strVal val="#ppt_h"/>
                                          </p:val>
                                        </p:tav>
                                      </p:tavLst>
                                    </p:anim>
                                    <p:animEffect transition="in" filter="fade">
                                      <p:cBhvr>
                                        <p:cTn id="541" dur="500"/>
                                        <p:tgtEl>
                                          <p:spTgt spid="87"/>
                                        </p:tgtEl>
                                      </p:cBhvr>
                                    </p:animEffect>
                                  </p:childTnLst>
                                </p:cTn>
                              </p:par>
                            </p:childTnLst>
                          </p:cTn>
                        </p:par>
                        <p:par>
                          <p:cTn id="542" fill="hold">
                            <p:stCondLst>
                              <p:cond delay="57500"/>
                            </p:stCondLst>
                            <p:childTnLst>
                              <p:par>
                                <p:cTn id="543" presetID="42" presetClass="path" presetSubtype="0" accel="50000" decel="50000" fill="hold" grpId="0" nodeType="afterEffect">
                                  <p:stCondLst>
                                    <p:cond delay="0"/>
                                  </p:stCondLst>
                                  <p:childTnLst>
                                    <p:animMotion origin="layout" path="M 2.77778E-7 1.11111E-6 L -0.00069 0.26111 " pathEditMode="relative" rAng="0" ptsTypes="AA">
                                      <p:cBhvr>
                                        <p:cTn id="544" dur="500" fill="hold"/>
                                        <p:tgtEl>
                                          <p:spTgt spid="87"/>
                                        </p:tgtEl>
                                        <p:attrNameLst>
                                          <p:attrName>ppt_x</p:attrName>
                                          <p:attrName>ppt_y</p:attrName>
                                        </p:attrNameLst>
                                      </p:cBhvr>
                                      <p:rCtr x="0" y="131"/>
                                    </p:animMotion>
                                  </p:childTnLst>
                                </p:cTn>
                              </p:par>
                            </p:childTnLst>
                          </p:cTn>
                        </p:par>
                        <p:par>
                          <p:cTn id="545" fill="hold">
                            <p:stCondLst>
                              <p:cond delay="58000"/>
                            </p:stCondLst>
                            <p:childTnLst>
                              <p:par>
                                <p:cTn id="546" presetID="1" presetClass="entr" presetSubtype="0" fill="hold" grpId="1" nodeType="afterEffect">
                                  <p:stCondLst>
                                    <p:cond delay="0"/>
                                  </p:stCondLst>
                                  <p:childTnLst>
                                    <p:set>
                                      <p:cBhvr>
                                        <p:cTn id="547" dur="1" fill="hold">
                                          <p:stCondLst>
                                            <p:cond delay="0"/>
                                          </p:stCondLst>
                                        </p:cTn>
                                        <p:tgtEl>
                                          <p:spTgt spid="86"/>
                                        </p:tgtEl>
                                        <p:attrNameLst>
                                          <p:attrName>style.visibility</p:attrName>
                                        </p:attrNameLst>
                                      </p:cBhvr>
                                      <p:to>
                                        <p:strVal val="visible"/>
                                      </p:to>
                                    </p:set>
                                  </p:childTnLst>
                                </p:cTn>
                              </p:par>
                            </p:childTnLst>
                          </p:cTn>
                        </p:par>
                        <p:par>
                          <p:cTn id="548" fill="hold">
                            <p:stCondLst>
                              <p:cond delay="58000"/>
                            </p:stCondLst>
                            <p:childTnLst>
                              <p:par>
                                <p:cTn id="549" presetID="6" presetClass="emph" presetSubtype="0" fill="hold" grpId="0" nodeType="afterEffect">
                                  <p:stCondLst>
                                    <p:cond delay="0"/>
                                  </p:stCondLst>
                                  <p:childTnLst>
                                    <p:animScale>
                                      <p:cBhvr>
                                        <p:cTn id="550" dur="500" fill="hold"/>
                                        <p:tgtEl>
                                          <p:spTgt spid="86"/>
                                        </p:tgtEl>
                                      </p:cBhvr>
                                      <p:by x="150000" y="150000"/>
                                    </p:animScale>
                                  </p:childTnLst>
                                </p:cTn>
                              </p:par>
                            </p:childTnLst>
                          </p:cTn>
                        </p:par>
                        <p:par>
                          <p:cTn id="551" fill="hold">
                            <p:stCondLst>
                              <p:cond delay="58500"/>
                            </p:stCondLst>
                            <p:childTnLst>
                              <p:par>
                                <p:cTn id="552" presetID="10" presetClass="exit" presetSubtype="0" fill="hold" grpId="2" nodeType="afterEffect">
                                  <p:stCondLst>
                                    <p:cond delay="0"/>
                                  </p:stCondLst>
                                  <p:childTnLst>
                                    <p:animEffect transition="out" filter="fade">
                                      <p:cBhvr>
                                        <p:cTn id="553" dur="500"/>
                                        <p:tgtEl>
                                          <p:spTgt spid="86"/>
                                        </p:tgtEl>
                                      </p:cBhvr>
                                    </p:animEffect>
                                    <p:set>
                                      <p:cBhvr>
                                        <p:cTn id="554" dur="1" fill="hold">
                                          <p:stCondLst>
                                            <p:cond delay="499"/>
                                          </p:stCondLst>
                                        </p:cTn>
                                        <p:tgtEl>
                                          <p:spTgt spid="86"/>
                                        </p:tgtEl>
                                        <p:attrNameLst>
                                          <p:attrName>style.visibility</p:attrName>
                                        </p:attrNameLst>
                                      </p:cBhvr>
                                      <p:to>
                                        <p:strVal val="hidden"/>
                                      </p:to>
                                    </p:set>
                                  </p:childTnLst>
                                </p:cTn>
                              </p:par>
                              <p:par>
                                <p:cTn id="555" presetID="10" presetClass="exit" presetSubtype="0" fill="hold" grpId="2" nodeType="withEffect">
                                  <p:stCondLst>
                                    <p:cond delay="0"/>
                                  </p:stCondLst>
                                  <p:childTnLst>
                                    <p:animEffect transition="out" filter="fade">
                                      <p:cBhvr>
                                        <p:cTn id="556" dur="500"/>
                                        <p:tgtEl>
                                          <p:spTgt spid="87"/>
                                        </p:tgtEl>
                                      </p:cBhvr>
                                    </p:animEffect>
                                    <p:set>
                                      <p:cBhvr>
                                        <p:cTn id="557" dur="1" fill="hold">
                                          <p:stCondLst>
                                            <p:cond delay="499"/>
                                          </p:stCondLst>
                                        </p:cTn>
                                        <p:tgtEl>
                                          <p:spTgt spid="87"/>
                                        </p:tgtEl>
                                        <p:attrNameLst>
                                          <p:attrName>style.visibility</p:attrName>
                                        </p:attrNameLst>
                                      </p:cBhvr>
                                      <p:to>
                                        <p:strVal val="hidden"/>
                                      </p:to>
                                    </p:set>
                                  </p:childTnLst>
                                </p:cTn>
                              </p:par>
                            </p:childTnLst>
                          </p:cTn>
                        </p:par>
                      </p:childTnLst>
                    </p:cTn>
                  </p:par>
                  <p:par>
                    <p:cTn id="558" fill="hold">
                      <p:stCondLst>
                        <p:cond delay="indefinite"/>
                      </p:stCondLst>
                      <p:childTnLst>
                        <p:par>
                          <p:cTn id="559" fill="hold">
                            <p:stCondLst>
                              <p:cond delay="0"/>
                            </p:stCondLst>
                            <p:childTnLst>
                              <p:par>
                                <p:cTn id="560" presetID="22" presetClass="entr" presetSubtype="8" fill="hold" grpId="0" nodeType="clickEffect">
                                  <p:stCondLst>
                                    <p:cond delay="0"/>
                                  </p:stCondLst>
                                  <p:childTnLst>
                                    <p:set>
                                      <p:cBhvr>
                                        <p:cTn id="561" dur="1" fill="hold">
                                          <p:stCondLst>
                                            <p:cond delay="0"/>
                                          </p:stCondLst>
                                        </p:cTn>
                                        <p:tgtEl>
                                          <p:spTgt spid="88"/>
                                        </p:tgtEl>
                                        <p:attrNameLst>
                                          <p:attrName>style.visibility</p:attrName>
                                        </p:attrNameLst>
                                      </p:cBhvr>
                                      <p:to>
                                        <p:strVal val="visible"/>
                                      </p:to>
                                    </p:set>
                                    <p:animEffect transition="in" filter="wipe(left)">
                                      <p:cBhvr>
                                        <p:cTn id="562" dur="1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animBg="1"/>
      <p:bldP spid="23" grpId="0" animBg="1"/>
      <p:bldP spid="24" grpId="0" animBg="1"/>
      <p:bldP spid="24" grpId="1" animBg="1"/>
      <p:bldP spid="24" grpId="2" animBg="1"/>
      <p:bldP spid="25" grpId="0" animBg="1"/>
      <p:bldP spid="25" grpId="1" animBg="1"/>
      <p:bldP spid="25" grpId="2" animBg="1"/>
      <p:bldP spid="29" grpId="0" animBg="1"/>
      <p:bldP spid="29" grpId="1" animBg="1"/>
      <p:bldP spid="29" grpId="2" animBg="1"/>
      <p:bldP spid="34" grpId="0" animBg="1"/>
      <p:bldP spid="34" grpId="1" animBg="1"/>
      <p:bldP spid="34"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9" grpId="0" animBg="1"/>
      <p:bldP spid="39" grpId="1" animBg="1"/>
      <p:bldP spid="39" grpId="2" animBg="1"/>
      <p:bldP spid="43" grpId="0" animBg="1"/>
      <p:bldP spid="43" grpId="1" animBg="1"/>
      <p:bldP spid="43" grpId="2" animBg="1"/>
      <p:bldP spid="44" grpId="0" animBg="1"/>
      <p:bldP spid="44" grpId="1" animBg="1"/>
      <p:bldP spid="44" grpId="2" animBg="1"/>
      <p:bldP spid="45" grpId="0" animBg="1"/>
      <p:bldP spid="45" grpId="1" animBg="1"/>
      <p:bldP spid="45" grpId="2" animBg="1"/>
      <p:bldP spid="46" grpId="0" animBg="1"/>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1" grpId="0" animBg="1"/>
      <p:bldP spid="51" grpId="1" animBg="1"/>
      <p:bldP spid="51" grpId="2" animBg="1"/>
      <p:bldP spid="52" grpId="0" animBg="1"/>
      <p:bldP spid="52" grpId="1" animBg="1"/>
      <p:bldP spid="52" grpId="2" animBg="1"/>
      <p:bldP spid="53" grpId="0" animBg="1"/>
      <p:bldP spid="53" grpId="1" animBg="1"/>
      <p:bldP spid="53" grpId="2" animBg="1"/>
      <p:bldP spid="54" grpId="0" animBg="1"/>
      <p:bldP spid="54" grpId="1" animBg="1"/>
      <p:bldP spid="54" grpId="2" animBg="1"/>
      <p:bldP spid="55" grpId="0" animBg="1"/>
      <p:bldP spid="55" grpId="1" animBg="1"/>
      <p:bldP spid="55" grpId="2" animBg="1"/>
      <p:bldP spid="56" grpId="0" animBg="1"/>
      <p:bldP spid="56" grpId="1" animBg="1"/>
      <p:bldP spid="56" grpId="2" animBg="1"/>
      <p:bldP spid="57" grpId="0" animBg="1"/>
      <p:bldP spid="57" grpId="1" animBg="1"/>
      <p:bldP spid="57" grpId="2" animBg="1"/>
      <p:bldP spid="58" grpId="0" animBg="1"/>
      <p:bldP spid="58" grpId="1" animBg="1"/>
      <p:bldP spid="58" grpId="2" animBg="1"/>
      <p:bldP spid="59" grpId="0" animBg="1"/>
      <p:bldP spid="60" grpId="0" animBg="1"/>
      <p:bldP spid="60" grpId="1" animBg="1"/>
      <p:bldP spid="60" grpId="2" animBg="1"/>
      <p:bldP spid="64" grpId="0" animBg="1"/>
      <p:bldP spid="64" grpId="1" animBg="1"/>
      <p:bldP spid="64" grpId="2" animBg="1"/>
      <p:bldP spid="65" grpId="0" animBg="1"/>
      <p:bldP spid="65" grpId="1" animBg="1"/>
      <p:bldP spid="65" grpId="2" animBg="1"/>
      <p:bldP spid="66" grpId="0" animBg="1"/>
      <p:bldP spid="66" grpId="1" animBg="1"/>
      <p:bldP spid="66" grpId="2" animBg="1"/>
      <p:bldP spid="67" grpId="0" animBg="1"/>
      <p:bldP spid="67" grpId="1" animBg="1"/>
      <p:bldP spid="67" grpId="2" animBg="1"/>
      <p:bldP spid="68" grpId="0" animBg="1"/>
      <p:bldP spid="68" grpId="1" animBg="1"/>
      <p:bldP spid="68" grpId="2" animBg="1"/>
      <p:bldP spid="69" grpId="0" animBg="1"/>
      <p:bldP spid="69" grpId="1" animBg="1"/>
      <p:bldP spid="69" grpId="2" animBg="1"/>
      <p:bldP spid="70" grpId="0" animBg="1"/>
      <p:bldP spid="70" grpId="1" animBg="1"/>
      <p:bldP spid="70" grpId="2" animBg="1"/>
      <p:bldP spid="71" grpId="0" animBg="1"/>
      <p:bldP spid="71" grpId="1" animBg="1"/>
      <p:bldP spid="71" grpId="2" animBg="1"/>
      <p:bldP spid="72" grpId="0" animBg="1"/>
      <p:bldP spid="72" grpId="1" animBg="1"/>
      <p:bldP spid="72" grpId="2" animBg="1"/>
      <p:bldP spid="73" grpId="0" animBg="1"/>
      <p:bldP spid="73" grpId="1" animBg="1"/>
      <p:bldP spid="73" grpId="2" animBg="1"/>
      <p:bldP spid="74" grpId="0" animBg="1"/>
      <p:bldP spid="74" grpId="1" animBg="1"/>
      <p:bldP spid="74" grpId="2" animBg="1"/>
      <p:bldP spid="75" grpId="0" animBg="1"/>
      <p:bldP spid="76" grpId="0" animBg="1"/>
      <p:bldP spid="76" grpId="1" animBg="1"/>
      <p:bldP spid="76" grpId="2" animBg="1"/>
      <p:bldP spid="77" grpId="0" animBg="1"/>
      <p:bldP spid="77" grpId="1" animBg="1"/>
      <p:bldP spid="77" grpId="2" animBg="1"/>
      <p:bldP spid="78" grpId="0" animBg="1"/>
      <p:bldP spid="78" grpId="1" animBg="1"/>
      <p:bldP spid="78" grpId="2" animBg="1"/>
      <p:bldP spid="79" grpId="0" animBg="1"/>
      <p:bldP spid="79" grpId="1" animBg="1"/>
      <p:bldP spid="79" grpId="2" animBg="1"/>
      <p:bldP spid="80" grpId="0" animBg="1"/>
      <p:bldP spid="80" grpId="1" animBg="1"/>
      <p:bldP spid="80" grpId="2" animBg="1"/>
      <p:bldP spid="81" grpId="0" animBg="1"/>
      <p:bldP spid="81" grpId="1" animBg="1"/>
      <p:bldP spid="81" grpId="2" animBg="1"/>
      <p:bldP spid="82" grpId="0" animBg="1"/>
      <p:bldP spid="82" grpId="1" animBg="1"/>
      <p:bldP spid="82" grpId="2" animBg="1"/>
      <p:bldP spid="83" grpId="0" animBg="1"/>
      <p:bldP spid="83" grpId="1" animBg="1"/>
      <p:bldP spid="83" grpId="2"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42" name="Rectangle 68"/>
          <p:cNvSpPr txBox="1">
            <a:spLocks noChangeArrowheads="1"/>
          </p:cNvSpPr>
          <p:nvPr/>
        </p:nvSpPr>
        <p:spPr>
          <a:xfrm>
            <a:off x="128615" y="142852"/>
            <a:ext cx="7476872" cy="549275"/>
          </a:xfrm>
          <a:prstGeom prst="rect">
            <a:avLst/>
          </a:prstGeom>
          <a:solidFill>
            <a:schemeClr val="bg1">
              <a:lumMod val="65000"/>
            </a:schemeClr>
          </a:solidFill>
          <a:ln/>
        </p:spPr>
        <p:txBody>
          <a:bodyPr/>
          <a:lstStyle/>
          <a:p>
            <a:pPr lvl="0">
              <a:spcBef>
                <a:spcPct val="0"/>
              </a:spcBef>
              <a:defRPr/>
            </a:pPr>
            <a:r>
              <a:rPr lang="fr-FR" sz="2800" b="1" dirty="0" smtClean="0">
                <a:solidFill>
                  <a:schemeClr val="bg1"/>
                </a:solidFill>
                <a:latin typeface="+mj-lt"/>
                <a:ea typeface="+mj-ea"/>
                <a:cs typeface="+mj-cs"/>
              </a:rPr>
              <a:t>6</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rPr>
              <a:t>Les phénomènes thermodynamiques des PAC</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 name="Groupe 37"/>
          <p:cNvGrpSpPr/>
          <p:nvPr/>
        </p:nvGrpSpPr>
        <p:grpSpPr>
          <a:xfrm>
            <a:off x="1000006" y="2979417"/>
            <a:ext cx="5912725" cy="830997"/>
            <a:chOff x="205199" y="1816310"/>
            <a:chExt cx="6376361" cy="830997"/>
          </a:xfrm>
        </p:grpSpPr>
        <p:sp>
          <p:nvSpPr>
            <p:cNvPr id="39" name="Triangle isocèle 3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43" name="ZoneTexte 42"/>
            <p:cNvSpPr txBox="1"/>
            <p:nvPr/>
          </p:nvSpPr>
          <p:spPr>
            <a:xfrm>
              <a:off x="468858" y="1816310"/>
              <a:ext cx="6112702" cy="830997"/>
            </a:xfrm>
            <a:prstGeom prst="rect">
              <a:avLst/>
            </a:prstGeom>
            <a:noFill/>
          </p:spPr>
          <p:txBody>
            <a:bodyPr wrap="square" rtlCol="0">
              <a:spAutoFit/>
            </a:bodyPr>
            <a:lstStyle/>
            <a:p>
              <a:r>
                <a:rPr lang="fr-FR" sz="2400" dirty="0" smtClean="0">
                  <a:solidFill>
                    <a:schemeClr val="tx2">
                      <a:lumMod val="75000"/>
                    </a:schemeClr>
                  </a:solidFill>
                </a:rPr>
                <a:t>Lorsque la paraffine fond, la chaleur de la pièce est absorbée</a:t>
              </a:r>
              <a:endParaRPr lang="fr-FR" sz="2400" b="1" dirty="0">
                <a:solidFill>
                  <a:schemeClr val="tx2">
                    <a:lumMod val="75000"/>
                  </a:schemeClr>
                </a:solidFill>
              </a:endParaRPr>
            </a:p>
          </p:txBody>
        </p:sp>
      </p:grpSp>
      <p:pic>
        <p:nvPicPr>
          <p:cNvPr id="190465" name="Picture 1"/>
          <p:cNvPicPr>
            <a:picLocks noChangeAspect="1" noChangeArrowheads="1"/>
          </p:cNvPicPr>
          <p:nvPr/>
        </p:nvPicPr>
        <p:blipFill>
          <a:blip r:embed="rId5"/>
          <a:srcRect/>
          <a:stretch>
            <a:fillRect/>
          </a:stretch>
        </p:blipFill>
        <p:spPr bwMode="auto">
          <a:xfrm>
            <a:off x="7139353" y="1546519"/>
            <a:ext cx="1523501" cy="1491761"/>
          </a:xfrm>
          <a:prstGeom prst="rect">
            <a:avLst/>
          </a:prstGeom>
          <a:noFill/>
          <a:ln w="9525">
            <a:noFill/>
            <a:miter lim="800000"/>
            <a:headEnd/>
            <a:tailEnd/>
          </a:ln>
          <a:effectLst/>
        </p:spPr>
      </p:pic>
      <p:pic>
        <p:nvPicPr>
          <p:cNvPr id="210946" name="Picture 2"/>
          <p:cNvPicPr>
            <a:picLocks noChangeAspect="1" noChangeArrowheads="1"/>
          </p:cNvPicPr>
          <p:nvPr/>
        </p:nvPicPr>
        <p:blipFill>
          <a:blip r:embed="rId6"/>
          <a:srcRect/>
          <a:stretch>
            <a:fillRect/>
          </a:stretch>
        </p:blipFill>
        <p:spPr bwMode="auto">
          <a:xfrm>
            <a:off x="6514627" y="3341077"/>
            <a:ext cx="2629373" cy="2420450"/>
          </a:xfrm>
          <a:prstGeom prst="rect">
            <a:avLst/>
          </a:prstGeom>
          <a:noFill/>
          <a:ln w="9525">
            <a:noFill/>
            <a:miter lim="800000"/>
            <a:headEnd/>
            <a:tailEnd/>
          </a:ln>
          <a:effectLst/>
        </p:spPr>
      </p:pic>
      <p:sp>
        <p:nvSpPr>
          <p:cNvPr id="26" name="Rectangle 25"/>
          <p:cNvSpPr/>
          <p:nvPr/>
        </p:nvSpPr>
        <p:spPr>
          <a:xfrm>
            <a:off x="719353" y="857232"/>
            <a:ext cx="8206933" cy="461665"/>
          </a:xfrm>
          <a:prstGeom prst="rect">
            <a:avLst/>
          </a:prstGeom>
          <a:noFill/>
        </p:spPr>
        <p:txBody>
          <a:bodyPr wrap="square">
            <a:spAutoFit/>
          </a:bodyPr>
          <a:lstStyle/>
          <a:p>
            <a:r>
              <a:rPr lang="fr-FR" sz="2400" b="1" dirty="0" smtClean="0">
                <a:solidFill>
                  <a:schemeClr val="tx2">
                    <a:lumMod val="75000"/>
                  </a:schemeClr>
                </a:solidFill>
              </a:rPr>
              <a:t>6.4. La fusion absorbe de l’énergie, la solidification en libère</a:t>
            </a:r>
            <a:endParaRPr lang="fr-FR" sz="2400" b="1" dirty="0">
              <a:solidFill>
                <a:schemeClr val="tx2">
                  <a:lumMod val="75000"/>
                </a:schemeClr>
              </a:solidFill>
            </a:endParaRPr>
          </a:p>
        </p:txBody>
      </p:sp>
      <p:grpSp>
        <p:nvGrpSpPr>
          <p:cNvPr id="27" name="Groupe 45"/>
          <p:cNvGrpSpPr/>
          <p:nvPr/>
        </p:nvGrpSpPr>
        <p:grpSpPr>
          <a:xfrm>
            <a:off x="876820" y="1520643"/>
            <a:ext cx="5775440" cy="1200329"/>
            <a:chOff x="178125" y="1447293"/>
            <a:chExt cx="5775440" cy="1200329"/>
          </a:xfrm>
          <a:solidFill>
            <a:schemeClr val="bg1"/>
          </a:solidFill>
        </p:grpSpPr>
        <p:sp>
          <p:nvSpPr>
            <p:cNvPr id="28" name="Rectangle 27"/>
            <p:cNvSpPr/>
            <p:nvPr/>
          </p:nvSpPr>
          <p:spPr>
            <a:xfrm>
              <a:off x="540319" y="1447293"/>
              <a:ext cx="5413246" cy="1200329"/>
            </a:xfrm>
            <a:prstGeom prst="rect">
              <a:avLst/>
            </a:prstGeom>
            <a:grpFill/>
          </p:spPr>
          <p:txBody>
            <a:bodyPr wrap="square">
              <a:spAutoFit/>
            </a:bodyPr>
            <a:lstStyle/>
            <a:p>
              <a:r>
                <a:rPr lang="fr-FR" sz="2400" b="1" dirty="0" smtClean="0">
                  <a:solidFill>
                    <a:schemeClr val="tx2">
                      <a:lumMod val="75000"/>
                    </a:schemeClr>
                  </a:solidFill>
                </a:rPr>
                <a:t>Matériau changement de phase</a:t>
              </a:r>
            </a:p>
            <a:p>
              <a:r>
                <a:rPr lang="fr-FR" sz="2400" dirty="0" smtClean="0">
                  <a:solidFill>
                    <a:schemeClr val="tx2">
                      <a:lumMod val="75000"/>
                    </a:schemeClr>
                  </a:solidFill>
                </a:rPr>
                <a:t>panneau contenant une paraffine encapsulée dans un copolymère</a:t>
              </a:r>
              <a:endParaRPr lang="fr-FR" sz="2400" b="1" dirty="0">
                <a:solidFill>
                  <a:schemeClr val="tx2">
                    <a:lumMod val="75000"/>
                  </a:schemeClr>
                </a:solidFill>
              </a:endParaRPr>
            </a:p>
          </p:txBody>
        </p:sp>
        <p:pic>
          <p:nvPicPr>
            <p:cNvPr id="29" name="Picture 17"/>
            <p:cNvPicPr>
              <a:picLocks noChangeAspect="1" noChangeArrowheads="1"/>
            </p:cNvPicPr>
            <p:nvPr/>
          </p:nvPicPr>
          <p:blipFill>
            <a:blip r:embed="rId7" cstate="print"/>
            <a:srcRect l="43556"/>
            <a:stretch>
              <a:fillRect/>
            </a:stretch>
          </p:blipFill>
          <p:spPr bwMode="auto">
            <a:xfrm>
              <a:off x="178125" y="1558542"/>
              <a:ext cx="369887" cy="242888"/>
            </a:xfrm>
            <a:prstGeom prst="rect">
              <a:avLst/>
            </a:prstGeom>
            <a:grpFill/>
            <a:ln w="9525">
              <a:noFill/>
              <a:round/>
              <a:headEnd/>
              <a:tailEnd/>
            </a:ln>
            <a:effectLst/>
          </p:spPr>
        </p:pic>
      </p:grpSp>
      <p:grpSp>
        <p:nvGrpSpPr>
          <p:cNvPr id="41" name="Groupe 37"/>
          <p:cNvGrpSpPr/>
          <p:nvPr/>
        </p:nvGrpSpPr>
        <p:grpSpPr>
          <a:xfrm>
            <a:off x="1000006" y="4022155"/>
            <a:ext cx="5912725" cy="830997"/>
            <a:chOff x="205199" y="1816310"/>
            <a:chExt cx="6376361" cy="830997"/>
          </a:xfrm>
        </p:grpSpPr>
        <p:sp>
          <p:nvSpPr>
            <p:cNvPr id="44" name="Triangle isocèle 43"/>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45" name="ZoneTexte 44"/>
            <p:cNvSpPr txBox="1"/>
            <p:nvPr/>
          </p:nvSpPr>
          <p:spPr>
            <a:xfrm>
              <a:off x="468858" y="1816310"/>
              <a:ext cx="6112702" cy="830997"/>
            </a:xfrm>
            <a:prstGeom prst="rect">
              <a:avLst/>
            </a:prstGeom>
            <a:noFill/>
          </p:spPr>
          <p:txBody>
            <a:bodyPr wrap="square" rtlCol="0">
              <a:spAutoFit/>
            </a:bodyPr>
            <a:lstStyle/>
            <a:p>
              <a:r>
                <a:rPr lang="fr-FR" sz="2400" dirty="0" smtClean="0">
                  <a:solidFill>
                    <a:schemeClr val="tx2">
                      <a:lumMod val="75000"/>
                    </a:schemeClr>
                  </a:solidFill>
                </a:rPr>
                <a:t>Lorsqu’elle se solidifie, elle libère à</a:t>
              </a:r>
            </a:p>
            <a:p>
              <a:r>
                <a:rPr lang="fr-FR" sz="2400" dirty="0" smtClean="0">
                  <a:solidFill>
                    <a:schemeClr val="tx2">
                      <a:lumMod val="75000"/>
                    </a:schemeClr>
                  </a:solidFill>
                </a:rPr>
                <a:t>nouveau la chaleur dans la pièce.</a:t>
              </a:r>
            </a:p>
          </p:txBody>
        </p:sp>
      </p:grpSp>
      <p:sp>
        <p:nvSpPr>
          <p:cNvPr id="46" name="Rectangle 45"/>
          <p:cNvSpPr/>
          <p:nvPr/>
        </p:nvSpPr>
        <p:spPr>
          <a:xfrm>
            <a:off x="4756233" y="5843155"/>
            <a:ext cx="3905813" cy="400110"/>
          </a:xfrm>
          <a:prstGeom prst="rect">
            <a:avLst/>
          </a:prstGeom>
        </p:spPr>
        <p:txBody>
          <a:bodyPr wrap="none">
            <a:spAutoFit/>
          </a:bodyPr>
          <a:lstStyle/>
          <a:p>
            <a:r>
              <a:rPr lang="fr-FR" sz="2000" b="1" dirty="0" smtClean="0">
                <a:solidFill>
                  <a:schemeClr val="tx2">
                    <a:lumMod val="75000"/>
                  </a:schemeClr>
                </a:solidFill>
              </a:rPr>
              <a:t>les panneaux DuPontTM Energain®</a:t>
            </a:r>
            <a:endParaRPr lang="fr-FR" sz="2000" b="1"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53" presetClass="entr" presetSubtype="0" fill="hold" nodeType="afterEffect">
                                  <p:stCondLst>
                                    <p:cond delay="0"/>
                                  </p:stCondLst>
                                  <p:childTnLst>
                                    <p:set>
                                      <p:cBhvr>
                                        <p:cTn id="10" dur="1" fill="hold">
                                          <p:stCondLst>
                                            <p:cond delay="0"/>
                                          </p:stCondLst>
                                        </p:cTn>
                                        <p:tgtEl>
                                          <p:spTgt spid="190465"/>
                                        </p:tgtEl>
                                        <p:attrNameLst>
                                          <p:attrName>style.visibility</p:attrName>
                                        </p:attrNameLst>
                                      </p:cBhvr>
                                      <p:to>
                                        <p:strVal val="visible"/>
                                      </p:to>
                                    </p:set>
                                    <p:anim calcmode="lin" valueType="num">
                                      <p:cBhvr>
                                        <p:cTn id="11" dur="500" fill="hold"/>
                                        <p:tgtEl>
                                          <p:spTgt spid="190465"/>
                                        </p:tgtEl>
                                        <p:attrNameLst>
                                          <p:attrName>ppt_w</p:attrName>
                                        </p:attrNameLst>
                                      </p:cBhvr>
                                      <p:tavLst>
                                        <p:tav tm="0">
                                          <p:val>
                                            <p:fltVal val="0"/>
                                          </p:val>
                                        </p:tav>
                                        <p:tav tm="100000">
                                          <p:val>
                                            <p:strVal val="#ppt_w"/>
                                          </p:val>
                                        </p:tav>
                                      </p:tavLst>
                                    </p:anim>
                                    <p:anim calcmode="lin" valueType="num">
                                      <p:cBhvr>
                                        <p:cTn id="12" dur="500" fill="hold"/>
                                        <p:tgtEl>
                                          <p:spTgt spid="190465"/>
                                        </p:tgtEl>
                                        <p:attrNameLst>
                                          <p:attrName>ppt_h</p:attrName>
                                        </p:attrNameLst>
                                      </p:cBhvr>
                                      <p:tavLst>
                                        <p:tav tm="0">
                                          <p:val>
                                            <p:fltVal val="0"/>
                                          </p:val>
                                        </p:tav>
                                        <p:tav tm="100000">
                                          <p:val>
                                            <p:strVal val="#ppt_h"/>
                                          </p:val>
                                        </p:tav>
                                      </p:tavLst>
                                    </p:anim>
                                    <p:animEffect transition="in" filter="fade">
                                      <p:cBhvr>
                                        <p:cTn id="13" dur="500"/>
                                        <p:tgtEl>
                                          <p:spTgt spid="190465"/>
                                        </p:tgtEl>
                                      </p:cBhvr>
                                    </p:animEffect>
                                  </p:childTnLst>
                                </p:cTn>
                              </p:par>
                              <p:par>
                                <p:cTn id="14" presetID="53" presetClass="entr" presetSubtype="0" fill="hold" nodeType="withEffect">
                                  <p:stCondLst>
                                    <p:cond delay="0"/>
                                  </p:stCondLst>
                                  <p:childTnLst>
                                    <p:set>
                                      <p:cBhvr>
                                        <p:cTn id="15" dur="1" fill="hold">
                                          <p:stCondLst>
                                            <p:cond delay="0"/>
                                          </p:stCondLst>
                                        </p:cTn>
                                        <p:tgtEl>
                                          <p:spTgt spid="210946"/>
                                        </p:tgtEl>
                                        <p:attrNameLst>
                                          <p:attrName>style.visibility</p:attrName>
                                        </p:attrNameLst>
                                      </p:cBhvr>
                                      <p:to>
                                        <p:strVal val="visible"/>
                                      </p:to>
                                    </p:set>
                                    <p:anim calcmode="lin" valueType="num">
                                      <p:cBhvr>
                                        <p:cTn id="16" dur="500" fill="hold"/>
                                        <p:tgtEl>
                                          <p:spTgt spid="210946"/>
                                        </p:tgtEl>
                                        <p:attrNameLst>
                                          <p:attrName>ppt_w</p:attrName>
                                        </p:attrNameLst>
                                      </p:cBhvr>
                                      <p:tavLst>
                                        <p:tav tm="0">
                                          <p:val>
                                            <p:fltVal val="0"/>
                                          </p:val>
                                        </p:tav>
                                        <p:tav tm="100000">
                                          <p:val>
                                            <p:strVal val="#ppt_w"/>
                                          </p:val>
                                        </p:tav>
                                      </p:tavLst>
                                    </p:anim>
                                    <p:anim calcmode="lin" valueType="num">
                                      <p:cBhvr>
                                        <p:cTn id="17" dur="500" fill="hold"/>
                                        <p:tgtEl>
                                          <p:spTgt spid="210946"/>
                                        </p:tgtEl>
                                        <p:attrNameLst>
                                          <p:attrName>ppt_h</p:attrName>
                                        </p:attrNameLst>
                                      </p:cBhvr>
                                      <p:tavLst>
                                        <p:tav tm="0">
                                          <p:val>
                                            <p:fltVal val="0"/>
                                          </p:val>
                                        </p:tav>
                                        <p:tav tm="100000">
                                          <p:val>
                                            <p:strVal val="#ppt_h"/>
                                          </p:val>
                                        </p:tav>
                                      </p:tavLst>
                                    </p:anim>
                                    <p:animEffect transition="in" filter="fade">
                                      <p:cBhvr>
                                        <p:cTn id="18" dur="500"/>
                                        <p:tgtEl>
                                          <p:spTgt spid="21094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left)">
                                      <p:cBhvr>
                                        <p:cTn id="21" dur="500"/>
                                        <p:tgtEl>
                                          <p:spTgt spid="4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10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
          <p:cNvSpPr>
            <a:spLocks noChangeArrowheads="1"/>
          </p:cNvSpPr>
          <p:nvPr/>
        </p:nvSpPr>
        <p:spPr bwMode="auto">
          <a:xfrm>
            <a:off x="838200" y="1524000"/>
            <a:ext cx="2568575" cy="396875"/>
          </a:xfrm>
          <a:prstGeom prst="rect">
            <a:avLst/>
          </a:prstGeom>
          <a:noFill/>
          <a:ln w="9525">
            <a:noFill/>
            <a:miter lim="800000"/>
            <a:headEnd/>
            <a:tailEnd/>
          </a:ln>
        </p:spPr>
        <p:txBody>
          <a:bodyPr wrap="none">
            <a:spAutoFit/>
          </a:bodyPr>
          <a:lstStyle/>
          <a:p>
            <a:r>
              <a:rPr lang="fr-FR" sz="2000" b="1" u="sng" dirty="0">
                <a:solidFill>
                  <a:schemeClr val="bg1"/>
                </a:solidFill>
                <a:latin typeface="Cambria" pitchFamily="18" charset="0"/>
              </a:rPr>
              <a:t>Capteurs extérieurs</a:t>
            </a:r>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6"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7" name="Rectangle 16"/>
          <p:cNvSpPr/>
          <p:nvPr/>
        </p:nvSpPr>
        <p:spPr>
          <a:xfrm>
            <a:off x="719353" y="857232"/>
            <a:ext cx="3281143" cy="461665"/>
          </a:xfrm>
          <a:prstGeom prst="rect">
            <a:avLst/>
          </a:prstGeom>
          <a:solidFill>
            <a:schemeClr val="bg1"/>
          </a:solidFill>
        </p:spPr>
        <p:txBody>
          <a:bodyPr wrap="square">
            <a:spAutoFit/>
          </a:bodyPr>
          <a:lstStyle/>
          <a:p>
            <a:r>
              <a:rPr lang="fr-FR" sz="2400" b="1" dirty="0" smtClean="0">
                <a:solidFill>
                  <a:srgbClr val="002060"/>
                </a:solidFill>
              </a:rPr>
              <a:t>7.1. Fonctionnement</a:t>
            </a:r>
            <a:endParaRPr lang="fr-FR" sz="2400" b="1" dirty="0">
              <a:solidFill>
                <a:srgbClr val="002060"/>
              </a:solidFill>
            </a:endParaRPr>
          </a:p>
        </p:txBody>
      </p:sp>
      <p:sp>
        <p:nvSpPr>
          <p:cNvPr id="19" name="Rectangle 68"/>
          <p:cNvSpPr txBox="1">
            <a:spLocks noChangeArrowheads="1"/>
          </p:cNvSpPr>
          <p:nvPr/>
        </p:nvSpPr>
        <p:spPr>
          <a:xfrm>
            <a:off x="128614" y="142852"/>
            <a:ext cx="347092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7</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La pompe à chaleur</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ontrols>
      <p:control spid="186370" name="ShockwaveFlash1" r:id="rId2" imgW="6931500" imgH="4832407"/>
    </p:controls>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0" name="Rectangle 68"/>
          <p:cNvSpPr txBox="1">
            <a:spLocks noChangeArrowheads="1"/>
          </p:cNvSpPr>
          <p:nvPr/>
        </p:nvSpPr>
        <p:spPr>
          <a:xfrm>
            <a:off x="128614" y="142852"/>
            <a:ext cx="347092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7</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La pompe à chaleur</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45"/>
          <p:cNvGrpSpPr/>
          <p:nvPr/>
        </p:nvGrpSpPr>
        <p:grpSpPr>
          <a:xfrm>
            <a:off x="876820" y="2898125"/>
            <a:ext cx="5317131" cy="461665"/>
            <a:chOff x="178125" y="1447293"/>
            <a:chExt cx="5317131" cy="461665"/>
          </a:xfrm>
          <a:solidFill>
            <a:schemeClr val="bg1"/>
          </a:solidFill>
        </p:grpSpPr>
        <p:sp>
          <p:nvSpPr>
            <p:cNvPr id="17" name="Rectangle 16"/>
            <p:cNvSpPr/>
            <p:nvPr/>
          </p:nvSpPr>
          <p:spPr>
            <a:xfrm>
              <a:off x="540319" y="1447293"/>
              <a:ext cx="4954937" cy="461665"/>
            </a:xfrm>
            <a:prstGeom prst="rect">
              <a:avLst/>
            </a:prstGeom>
            <a:grpFill/>
          </p:spPr>
          <p:txBody>
            <a:bodyPr wrap="square">
              <a:spAutoFit/>
            </a:bodyPr>
            <a:lstStyle/>
            <a:p>
              <a:r>
                <a:rPr lang="fr-FR" sz="2400" dirty="0" smtClean="0">
                  <a:solidFill>
                    <a:schemeClr val="tx2">
                      <a:lumMod val="75000"/>
                    </a:schemeClr>
                  </a:solidFill>
                </a:rPr>
                <a:t>Le COP (Coefficient de Performance)</a:t>
              </a:r>
              <a:endParaRPr lang="fr-FR" sz="2400" b="1" dirty="0">
                <a:solidFill>
                  <a:schemeClr val="tx2">
                    <a:lumMod val="75000"/>
                  </a:schemeClr>
                </a:solidFill>
              </a:endParaRPr>
            </a:p>
          </p:txBody>
        </p:sp>
        <p:pic>
          <p:nvPicPr>
            <p:cNvPr id="18" name="Picture 17"/>
            <p:cNvPicPr>
              <a:picLocks noChangeAspect="1" noChangeArrowheads="1"/>
            </p:cNvPicPr>
            <p:nvPr/>
          </p:nvPicPr>
          <p:blipFill>
            <a:blip r:embed="rId5" cstate="print"/>
            <a:srcRect l="43556"/>
            <a:stretch>
              <a:fillRect/>
            </a:stretch>
          </p:blipFill>
          <p:spPr bwMode="auto">
            <a:xfrm>
              <a:off x="178125" y="1558542"/>
              <a:ext cx="369887" cy="242888"/>
            </a:xfrm>
            <a:prstGeom prst="rect">
              <a:avLst/>
            </a:prstGeom>
            <a:grpFill/>
            <a:ln w="9525">
              <a:noFill/>
              <a:round/>
              <a:headEnd/>
              <a:tailEnd/>
            </a:ln>
            <a:effectLst/>
          </p:spPr>
        </p:pic>
      </p:grpSp>
      <p:grpSp>
        <p:nvGrpSpPr>
          <p:cNvPr id="16" name="Groupe 45"/>
          <p:cNvGrpSpPr/>
          <p:nvPr/>
        </p:nvGrpSpPr>
        <p:grpSpPr>
          <a:xfrm>
            <a:off x="876820" y="1520643"/>
            <a:ext cx="6275540" cy="461665"/>
            <a:chOff x="178125" y="1447293"/>
            <a:chExt cx="6275540" cy="461665"/>
          </a:xfrm>
          <a:solidFill>
            <a:schemeClr val="bg1"/>
          </a:solidFill>
        </p:grpSpPr>
        <p:sp>
          <p:nvSpPr>
            <p:cNvPr id="19" name="Rectangle 18"/>
            <p:cNvSpPr/>
            <p:nvPr/>
          </p:nvSpPr>
          <p:spPr>
            <a:xfrm>
              <a:off x="540319" y="1447293"/>
              <a:ext cx="5913346" cy="461665"/>
            </a:xfrm>
            <a:prstGeom prst="rect">
              <a:avLst/>
            </a:prstGeom>
            <a:grpFill/>
          </p:spPr>
          <p:txBody>
            <a:bodyPr wrap="square">
              <a:spAutoFit/>
            </a:bodyPr>
            <a:lstStyle/>
            <a:p>
              <a:r>
                <a:rPr lang="fr-FR" sz="2400" dirty="0" smtClean="0">
                  <a:solidFill>
                    <a:schemeClr val="tx2">
                      <a:lumMod val="75000"/>
                    </a:schemeClr>
                  </a:solidFill>
                </a:rPr>
                <a:t>pour </a:t>
              </a:r>
              <a:r>
                <a:rPr lang="fr-FR" sz="2400" b="1" dirty="0" smtClean="0">
                  <a:solidFill>
                    <a:schemeClr val="tx2">
                      <a:lumMod val="75000"/>
                    </a:schemeClr>
                  </a:solidFill>
                </a:rPr>
                <a:t>1 kWh d’énergie électrique consommée</a:t>
              </a:r>
              <a:endParaRPr lang="fr-FR" sz="2400" b="1" dirty="0">
                <a:solidFill>
                  <a:schemeClr val="tx2">
                    <a:lumMod val="75000"/>
                  </a:schemeClr>
                </a:solidFill>
              </a:endParaRPr>
            </a:p>
          </p:txBody>
        </p:sp>
        <p:pic>
          <p:nvPicPr>
            <p:cNvPr id="20" name="Picture 17"/>
            <p:cNvPicPr>
              <a:picLocks noChangeAspect="1" noChangeArrowheads="1"/>
            </p:cNvPicPr>
            <p:nvPr/>
          </p:nvPicPr>
          <p:blipFill>
            <a:blip r:embed="rId5" cstate="print"/>
            <a:srcRect l="43556"/>
            <a:stretch>
              <a:fillRect/>
            </a:stretch>
          </p:blipFill>
          <p:spPr bwMode="auto">
            <a:xfrm>
              <a:off x="178125" y="1558542"/>
              <a:ext cx="369887" cy="242888"/>
            </a:xfrm>
            <a:prstGeom prst="rect">
              <a:avLst/>
            </a:prstGeom>
            <a:grpFill/>
            <a:ln w="9525">
              <a:noFill/>
              <a:round/>
              <a:headEnd/>
              <a:tailEnd/>
            </a:ln>
            <a:effectLst/>
          </p:spPr>
        </p:pic>
      </p:grpSp>
      <p:grpSp>
        <p:nvGrpSpPr>
          <p:cNvPr id="21" name="Groupe 20"/>
          <p:cNvGrpSpPr/>
          <p:nvPr/>
        </p:nvGrpSpPr>
        <p:grpSpPr>
          <a:xfrm>
            <a:off x="1352808" y="2059072"/>
            <a:ext cx="6323874" cy="461665"/>
            <a:chOff x="205199" y="1816310"/>
            <a:chExt cx="6819750" cy="461665"/>
          </a:xfrm>
        </p:grpSpPr>
        <p:sp>
          <p:nvSpPr>
            <p:cNvPr id="22" name="Triangle isocèle 21"/>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3" name="ZoneTexte 22"/>
            <p:cNvSpPr txBox="1"/>
            <p:nvPr/>
          </p:nvSpPr>
          <p:spPr>
            <a:xfrm>
              <a:off x="468858" y="1816310"/>
              <a:ext cx="6556091" cy="461665"/>
            </a:xfrm>
            <a:prstGeom prst="rect">
              <a:avLst/>
            </a:prstGeom>
            <a:noFill/>
          </p:spPr>
          <p:txBody>
            <a:bodyPr wrap="square" rtlCol="0">
              <a:spAutoFit/>
            </a:bodyPr>
            <a:lstStyle/>
            <a:p>
              <a:r>
                <a:rPr lang="fr-FR" sz="2400" b="1" dirty="0" smtClean="0">
                  <a:solidFill>
                    <a:schemeClr val="tx2">
                      <a:lumMod val="75000"/>
                    </a:schemeClr>
                  </a:solidFill>
                </a:rPr>
                <a:t>3 à 4 kWh d’énergie thermique sont restituées</a:t>
              </a:r>
              <a:r>
                <a:rPr lang="fr-FR" sz="2400" dirty="0" smtClean="0">
                  <a:solidFill>
                    <a:schemeClr val="tx2">
                      <a:lumMod val="75000"/>
                    </a:schemeClr>
                  </a:solidFill>
                </a:rPr>
                <a:t> </a:t>
              </a:r>
              <a:endParaRPr lang="fr-FR" sz="2400" b="1" dirty="0">
                <a:solidFill>
                  <a:schemeClr val="tx2">
                    <a:lumMod val="75000"/>
                  </a:schemeClr>
                </a:solidFill>
                <a:latin typeface="Cambria" pitchFamily="18" charset="0"/>
              </a:endParaRPr>
            </a:p>
          </p:txBody>
        </p:sp>
      </p:grpSp>
      <p:grpSp>
        <p:nvGrpSpPr>
          <p:cNvPr id="24" name="Groupe 23"/>
          <p:cNvGrpSpPr/>
          <p:nvPr/>
        </p:nvGrpSpPr>
        <p:grpSpPr>
          <a:xfrm>
            <a:off x="1352808" y="3311862"/>
            <a:ext cx="6338174" cy="1569660"/>
            <a:chOff x="205199" y="1816310"/>
            <a:chExt cx="6835171" cy="1569660"/>
          </a:xfrm>
        </p:grpSpPr>
        <p:sp>
          <p:nvSpPr>
            <p:cNvPr id="25" name="Triangle isocèle 24"/>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6" name="ZoneTexte 25"/>
            <p:cNvSpPr txBox="1"/>
            <p:nvPr/>
          </p:nvSpPr>
          <p:spPr>
            <a:xfrm>
              <a:off x="468858" y="1816310"/>
              <a:ext cx="6571512" cy="1569660"/>
            </a:xfrm>
            <a:prstGeom prst="rect">
              <a:avLst/>
            </a:prstGeom>
            <a:noFill/>
          </p:spPr>
          <p:txBody>
            <a:bodyPr wrap="square" rtlCol="0">
              <a:spAutoFit/>
            </a:bodyPr>
            <a:lstStyle/>
            <a:p>
              <a:r>
                <a:rPr lang="fr-FR" sz="2400" dirty="0" smtClean="0">
                  <a:solidFill>
                    <a:schemeClr val="tx2">
                      <a:lumMod val="75000"/>
                    </a:schemeClr>
                  </a:solidFill>
                </a:rPr>
                <a:t>Rapport entre </a:t>
              </a:r>
              <a:r>
                <a:rPr lang="fr-FR" sz="2400" b="1" dirty="0" smtClean="0">
                  <a:solidFill>
                    <a:schemeClr val="tx2">
                      <a:lumMod val="75000"/>
                    </a:schemeClr>
                  </a:solidFill>
                </a:rPr>
                <a:t>l’énergie thermique utile restituée</a:t>
              </a:r>
              <a:r>
                <a:rPr lang="fr-FR" sz="2400" dirty="0" smtClean="0">
                  <a:solidFill>
                    <a:schemeClr val="tx2">
                      <a:lumMod val="75000"/>
                    </a:schemeClr>
                  </a:solidFill>
                </a:rPr>
                <a:t> (Q2) et </a:t>
              </a:r>
              <a:r>
                <a:rPr lang="fr-FR" sz="2400" b="1" dirty="0" smtClean="0">
                  <a:solidFill>
                    <a:schemeClr val="tx2">
                      <a:lumMod val="75000"/>
                    </a:schemeClr>
                  </a:solidFill>
                </a:rPr>
                <a:t>l’énergie électrique nécessaire</a:t>
              </a:r>
              <a:r>
                <a:rPr lang="fr-FR" sz="2400" dirty="0" smtClean="0">
                  <a:solidFill>
                    <a:schemeClr val="tx2">
                      <a:lumMod val="75000"/>
                    </a:schemeClr>
                  </a:solidFill>
                </a:rPr>
                <a:t> pour faire fonctionner la pompe à chaleur (W)</a:t>
              </a:r>
              <a:endParaRPr lang="fr-FR" sz="2400" b="1" dirty="0">
                <a:solidFill>
                  <a:schemeClr val="tx2">
                    <a:lumMod val="75000"/>
                  </a:schemeClr>
                </a:solidFill>
                <a:latin typeface="Cambria" pitchFamily="18" charset="0"/>
              </a:endParaRPr>
            </a:p>
          </p:txBody>
        </p:sp>
      </p:grpSp>
      <p:grpSp>
        <p:nvGrpSpPr>
          <p:cNvPr id="27" name="Groupe 26"/>
          <p:cNvGrpSpPr/>
          <p:nvPr/>
        </p:nvGrpSpPr>
        <p:grpSpPr>
          <a:xfrm>
            <a:off x="1352807" y="5103762"/>
            <a:ext cx="3127333" cy="584775"/>
            <a:chOff x="205198" y="1816310"/>
            <a:chExt cx="3372558" cy="584775"/>
          </a:xfrm>
        </p:grpSpPr>
        <p:sp>
          <p:nvSpPr>
            <p:cNvPr id="28" name="Triangle isocèle 27"/>
            <p:cNvSpPr/>
            <p:nvPr/>
          </p:nvSpPr>
          <p:spPr>
            <a:xfrm rot="5400000">
              <a:off x="152277" y="2019233"/>
              <a:ext cx="331522" cy="225679"/>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9" name="ZoneTexte 28"/>
            <p:cNvSpPr txBox="1"/>
            <p:nvPr/>
          </p:nvSpPr>
          <p:spPr>
            <a:xfrm>
              <a:off x="468857" y="1816310"/>
              <a:ext cx="3108899" cy="584775"/>
            </a:xfrm>
            <a:prstGeom prst="rect">
              <a:avLst/>
            </a:prstGeom>
            <a:noFill/>
          </p:spPr>
          <p:txBody>
            <a:bodyPr wrap="square" rtlCol="0">
              <a:spAutoFit/>
            </a:bodyPr>
            <a:lstStyle/>
            <a:p>
              <a:r>
                <a:rPr lang="fr-FR" sz="3200" b="1" dirty="0" smtClean="0">
                  <a:solidFill>
                    <a:schemeClr val="tx2">
                      <a:lumMod val="75000"/>
                    </a:schemeClr>
                  </a:solidFill>
                </a:rPr>
                <a:t>COP = Q2/ W</a:t>
              </a:r>
              <a:endParaRPr lang="fr-FR" sz="3200" b="1" dirty="0">
                <a:solidFill>
                  <a:schemeClr val="tx2">
                    <a:lumMod val="75000"/>
                  </a:schemeClr>
                </a:solidFill>
                <a:latin typeface="Cambria" pitchFamily="18" charset="0"/>
              </a:endParaRPr>
            </a:p>
          </p:txBody>
        </p:sp>
      </p:grpSp>
      <p:sp>
        <p:nvSpPr>
          <p:cNvPr id="31" name="Rectangle 30"/>
          <p:cNvSpPr/>
          <p:nvPr/>
        </p:nvSpPr>
        <p:spPr>
          <a:xfrm>
            <a:off x="719353" y="857232"/>
            <a:ext cx="4252697" cy="461665"/>
          </a:xfrm>
          <a:prstGeom prst="rect">
            <a:avLst/>
          </a:prstGeom>
          <a:solidFill>
            <a:schemeClr val="bg1"/>
          </a:solidFill>
        </p:spPr>
        <p:txBody>
          <a:bodyPr wrap="square">
            <a:spAutoFit/>
          </a:bodyPr>
          <a:lstStyle/>
          <a:p>
            <a:r>
              <a:rPr lang="fr-FR" sz="2400" b="1" dirty="0" smtClean="0">
                <a:solidFill>
                  <a:srgbClr val="002060"/>
                </a:solidFill>
              </a:rPr>
              <a:t>7.2. </a:t>
            </a:r>
            <a:r>
              <a:rPr lang="fr-FR" sz="2400" b="1" dirty="0" smtClean="0">
                <a:solidFill>
                  <a:schemeClr val="tx2">
                    <a:lumMod val="75000"/>
                  </a:schemeClr>
                </a:solidFill>
              </a:rPr>
              <a:t>Coefficient de Performance</a:t>
            </a:r>
            <a:endParaRPr lang="fr-FR" sz="2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10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1000"/>
                                        <p:tgtEl>
                                          <p:spTgt spid="24"/>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27" name="Rectangle 68"/>
          <p:cNvSpPr txBox="1">
            <a:spLocks noChangeArrowheads="1"/>
          </p:cNvSpPr>
          <p:nvPr/>
        </p:nvSpPr>
        <p:spPr>
          <a:xfrm>
            <a:off x="128614" y="142852"/>
            <a:ext cx="3470929"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7</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La pompe à chaleur</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31" name="Rectangle 30"/>
          <p:cNvSpPr/>
          <p:nvPr/>
        </p:nvSpPr>
        <p:spPr>
          <a:xfrm>
            <a:off x="719353" y="857232"/>
            <a:ext cx="6346465" cy="461665"/>
          </a:xfrm>
          <a:prstGeom prst="rect">
            <a:avLst/>
          </a:prstGeom>
          <a:solidFill>
            <a:schemeClr val="bg1"/>
          </a:solidFill>
        </p:spPr>
        <p:txBody>
          <a:bodyPr wrap="square">
            <a:spAutoFit/>
          </a:bodyPr>
          <a:lstStyle/>
          <a:p>
            <a:pPr marL="0" lvl="1"/>
            <a:r>
              <a:rPr lang="fr-FR" sz="2400" b="1" dirty="0" smtClean="0">
                <a:solidFill>
                  <a:schemeClr val="tx2">
                    <a:lumMod val="75000"/>
                  </a:schemeClr>
                </a:solidFill>
              </a:rPr>
              <a:t>7.2. Les liquides frigorigènes</a:t>
            </a:r>
            <a:endParaRPr lang="fr-FR" sz="2400" b="1" dirty="0">
              <a:solidFill>
                <a:schemeClr val="tx2">
                  <a:lumMod val="75000"/>
                </a:schemeClr>
              </a:solidFill>
            </a:endParaRPr>
          </a:p>
        </p:txBody>
      </p:sp>
      <p:grpSp>
        <p:nvGrpSpPr>
          <p:cNvPr id="16" name="Groupe 15"/>
          <p:cNvGrpSpPr/>
          <p:nvPr/>
        </p:nvGrpSpPr>
        <p:grpSpPr>
          <a:xfrm>
            <a:off x="596826" y="1842787"/>
            <a:ext cx="8201096" cy="461665"/>
            <a:chOff x="205199" y="1816310"/>
            <a:chExt cx="7121964" cy="461665"/>
          </a:xfrm>
        </p:grpSpPr>
        <p:sp>
          <p:nvSpPr>
            <p:cNvPr id="17" name="Triangle isocèle 16"/>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8" name="ZoneTexte 17"/>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rPr>
                <a:t>leurs températures de passage de l'état liquide à l'état gazeux</a:t>
              </a:r>
              <a:endParaRPr lang="fr-FR" sz="2400" b="1" dirty="0">
                <a:solidFill>
                  <a:schemeClr val="tx2">
                    <a:lumMod val="75000"/>
                  </a:schemeClr>
                </a:solidFill>
                <a:latin typeface="Cambria" pitchFamily="18" charset="0"/>
              </a:endParaRPr>
            </a:p>
          </p:txBody>
        </p:sp>
      </p:grpSp>
      <p:grpSp>
        <p:nvGrpSpPr>
          <p:cNvPr id="19" name="Groupe 18"/>
          <p:cNvGrpSpPr/>
          <p:nvPr/>
        </p:nvGrpSpPr>
        <p:grpSpPr>
          <a:xfrm>
            <a:off x="596826" y="2297977"/>
            <a:ext cx="8201096" cy="830997"/>
            <a:chOff x="205199" y="1816310"/>
            <a:chExt cx="7121964" cy="830997"/>
          </a:xfrm>
        </p:grpSpPr>
        <p:sp>
          <p:nvSpPr>
            <p:cNvPr id="20" name="Triangle isocèle 19"/>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1" name="ZoneTexte 20"/>
            <p:cNvSpPr txBox="1"/>
            <p:nvPr/>
          </p:nvSpPr>
          <p:spPr>
            <a:xfrm>
              <a:off x="468857" y="1816310"/>
              <a:ext cx="6858306" cy="830997"/>
            </a:xfrm>
            <a:prstGeom prst="rect">
              <a:avLst/>
            </a:prstGeom>
            <a:noFill/>
          </p:spPr>
          <p:txBody>
            <a:bodyPr wrap="square" rtlCol="0">
              <a:spAutoFit/>
            </a:bodyPr>
            <a:lstStyle/>
            <a:p>
              <a:r>
                <a:rPr lang="fr-FR" sz="2400" dirty="0" smtClean="0">
                  <a:solidFill>
                    <a:schemeClr val="tx2">
                      <a:lumMod val="75000"/>
                    </a:schemeClr>
                  </a:solidFill>
                </a:rPr>
                <a:t>la quantité d'énergie nécessaire pour provoquer ce changement d'état </a:t>
              </a:r>
              <a:endParaRPr lang="fr-FR" sz="2400" b="1" dirty="0">
                <a:solidFill>
                  <a:schemeClr val="tx2">
                    <a:lumMod val="75000"/>
                  </a:schemeClr>
                </a:solidFill>
                <a:latin typeface="Cambria" pitchFamily="18" charset="0"/>
              </a:endParaRPr>
            </a:p>
          </p:txBody>
        </p:sp>
      </p:grpSp>
      <p:grpSp>
        <p:nvGrpSpPr>
          <p:cNvPr id="22" name="Groupe 21"/>
          <p:cNvGrpSpPr/>
          <p:nvPr/>
        </p:nvGrpSpPr>
        <p:grpSpPr>
          <a:xfrm>
            <a:off x="596826" y="3122499"/>
            <a:ext cx="8201096" cy="830997"/>
            <a:chOff x="205199" y="1816310"/>
            <a:chExt cx="7121964" cy="830997"/>
          </a:xfrm>
        </p:grpSpPr>
        <p:sp>
          <p:nvSpPr>
            <p:cNvPr id="23" name="Triangle isocèle 2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4" name="ZoneTexte 23"/>
            <p:cNvSpPr txBox="1"/>
            <p:nvPr/>
          </p:nvSpPr>
          <p:spPr>
            <a:xfrm>
              <a:off x="468857" y="1816310"/>
              <a:ext cx="6858306" cy="830997"/>
            </a:xfrm>
            <a:prstGeom prst="rect">
              <a:avLst/>
            </a:prstGeom>
            <a:noFill/>
          </p:spPr>
          <p:txBody>
            <a:bodyPr wrap="square" rtlCol="0">
              <a:spAutoFit/>
            </a:bodyPr>
            <a:lstStyle/>
            <a:p>
              <a:r>
                <a:rPr lang="fr-FR" sz="2400" dirty="0" smtClean="0">
                  <a:solidFill>
                    <a:schemeClr val="tx2">
                      <a:lumMod val="75000"/>
                    </a:schemeClr>
                  </a:solidFill>
                </a:rPr>
                <a:t>la différence de température provoquée par ce changement d'état</a:t>
              </a:r>
              <a:endParaRPr lang="fr-FR" sz="2400" b="1" dirty="0">
                <a:solidFill>
                  <a:schemeClr val="tx2">
                    <a:lumMod val="75000"/>
                  </a:schemeClr>
                </a:solidFill>
                <a:latin typeface="Cambria" pitchFamily="18" charset="0"/>
              </a:endParaRPr>
            </a:p>
          </p:txBody>
        </p:sp>
      </p:grpSp>
      <p:grpSp>
        <p:nvGrpSpPr>
          <p:cNvPr id="25" name="Groupe 24"/>
          <p:cNvGrpSpPr/>
          <p:nvPr/>
        </p:nvGrpSpPr>
        <p:grpSpPr>
          <a:xfrm>
            <a:off x="596826" y="5153422"/>
            <a:ext cx="8201096" cy="830997"/>
            <a:chOff x="205199" y="1816310"/>
            <a:chExt cx="7121964" cy="830997"/>
          </a:xfrm>
        </p:grpSpPr>
        <p:sp>
          <p:nvSpPr>
            <p:cNvPr id="26" name="Triangle isocèle 2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8" name="ZoneTexte 27"/>
            <p:cNvSpPr txBox="1"/>
            <p:nvPr/>
          </p:nvSpPr>
          <p:spPr>
            <a:xfrm>
              <a:off x="468857" y="1816310"/>
              <a:ext cx="6858306" cy="830997"/>
            </a:xfrm>
            <a:prstGeom prst="rect">
              <a:avLst/>
            </a:prstGeom>
            <a:noFill/>
          </p:spPr>
          <p:txBody>
            <a:bodyPr wrap="square" rtlCol="0">
              <a:spAutoFit/>
            </a:bodyPr>
            <a:lstStyle/>
            <a:p>
              <a:r>
                <a:rPr lang="fr-FR" sz="2400" dirty="0" smtClean="0">
                  <a:solidFill>
                    <a:schemeClr val="tx2">
                      <a:lumMod val="75000"/>
                    </a:schemeClr>
                  </a:solidFill>
                </a:rPr>
                <a:t>Les plus employés actuellement sont les HFC (Hydro Fluoro Carbones) : R407C et le R410A</a:t>
              </a:r>
              <a:endParaRPr lang="fr-FR" sz="2400" b="1" dirty="0">
                <a:solidFill>
                  <a:schemeClr val="tx2">
                    <a:lumMod val="75000"/>
                  </a:schemeClr>
                </a:solidFill>
                <a:latin typeface="Cambria" pitchFamily="18" charset="0"/>
              </a:endParaRPr>
            </a:p>
          </p:txBody>
        </p:sp>
      </p:grpSp>
      <p:grpSp>
        <p:nvGrpSpPr>
          <p:cNvPr id="29" name="Groupe 45"/>
          <p:cNvGrpSpPr/>
          <p:nvPr/>
        </p:nvGrpSpPr>
        <p:grpSpPr>
          <a:xfrm>
            <a:off x="350636" y="1361220"/>
            <a:ext cx="8569128" cy="461665"/>
            <a:chOff x="178125" y="1447293"/>
            <a:chExt cx="8569128" cy="461665"/>
          </a:xfrm>
          <a:noFill/>
        </p:grpSpPr>
        <p:sp>
          <p:nvSpPr>
            <p:cNvPr id="34" name="Rectangle 33"/>
            <p:cNvSpPr/>
            <p:nvPr/>
          </p:nvSpPr>
          <p:spPr>
            <a:xfrm>
              <a:off x="540320" y="1447293"/>
              <a:ext cx="8206933" cy="461665"/>
            </a:xfrm>
            <a:prstGeom prst="rect">
              <a:avLst/>
            </a:prstGeom>
            <a:grpFill/>
          </p:spPr>
          <p:txBody>
            <a:bodyPr wrap="square">
              <a:spAutoFit/>
            </a:bodyPr>
            <a:lstStyle/>
            <a:p>
              <a:r>
                <a:rPr lang="fr-FR" sz="2400" dirty="0" smtClean="0">
                  <a:solidFill>
                    <a:schemeClr val="tx2">
                      <a:lumMod val="75000"/>
                    </a:schemeClr>
                  </a:solidFill>
                </a:rPr>
                <a:t>Ils sont choisis pour : </a:t>
              </a:r>
              <a:endParaRPr lang="fr-FR" sz="2400" b="1" dirty="0">
                <a:solidFill>
                  <a:schemeClr val="tx2">
                    <a:lumMod val="75000"/>
                  </a:schemeClr>
                </a:solidFill>
              </a:endParaRPr>
            </a:p>
          </p:txBody>
        </p:sp>
        <p:pic>
          <p:nvPicPr>
            <p:cNvPr id="35" name="Picture 17"/>
            <p:cNvPicPr>
              <a:picLocks noChangeAspect="1" noChangeArrowheads="1"/>
            </p:cNvPicPr>
            <p:nvPr/>
          </p:nvPicPr>
          <p:blipFill>
            <a:blip r:embed="rId5" cstate="print"/>
            <a:srcRect l="43556"/>
            <a:stretch>
              <a:fillRect/>
            </a:stretch>
          </p:blipFill>
          <p:spPr bwMode="auto">
            <a:xfrm>
              <a:off x="178125" y="1545678"/>
              <a:ext cx="369887" cy="242888"/>
            </a:xfrm>
            <a:prstGeom prst="rect">
              <a:avLst/>
            </a:prstGeom>
            <a:grpFill/>
            <a:ln w="9525">
              <a:noFill/>
              <a:round/>
              <a:headEnd/>
              <a:tailEnd/>
            </a:ln>
            <a:effectLst/>
          </p:spPr>
        </p:pic>
      </p:grpSp>
      <p:grpSp>
        <p:nvGrpSpPr>
          <p:cNvPr id="36" name="Groupe 45"/>
          <p:cNvGrpSpPr/>
          <p:nvPr/>
        </p:nvGrpSpPr>
        <p:grpSpPr>
          <a:xfrm>
            <a:off x="262713" y="4301745"/>
            <a:ext cx="8248241" cy="830997"/>
            <a:chOff x="178125" y="1447293"/>
            <a:chExt cx="8248241" cy="830997"/>
          </a:xfrm>
          <a:noFill/>
        </p:grpSpPr>
        <p:sp>
          <p:nvSpPr>
            <p:cNvPr id="37" name="Rectangle 36"/>
            <p:cNvSpPr/>
            <p:nvPr/>
          </p:nvSpPr>
          <p:spPr>
            <a:xfrm>
              <a:off x="540320" y="1447293"/>
              <a:ext cx="7886046" cy="830997"/>
            </a:xfrm>
            <a:prstGeom prst="rect">
              <a:avLst/>
            </a:prstGeom>
            <a:grpFill/>
          </p:spPr>
          <p:txBody>
            <a:bodyPr wrap="square">
              <a:spAutoFit/>
            </a:bodyPr>
            <a:lstStyle/>
            <a:p>
              <a:r>
                <a:rPr lang="fr-FR" sz="2400" dirty="0" smtClean="0">
                  <a:solidFill>
                    <a:schemeClr val="tx2">
                      <a:lumMod val="75000"/>
                    </a:schemeClr>
                  </a:solidFill>
                </a:rPr>
                <a:t>Le protocole de Montréal a démontré l’action destructrice de certains fluides frigorigènes :</a:t>
              </a:r>
              <a:endParaRPr lang="fr-FR" sz="2400" b="1" dirty="0">
                <a:solidFill>
                  <a:schemeClr val="tx2">
                    <a:lumMod val="75000"/>
                  </a:schemeClr>
                </a:solidFill>
              </a:endParaRPr>
            </a:p>
          </p:txBody>
        </p:sp>
        <p:pic>
          <p:nvPicPr>
            <p:cNvPr id="38" name="Picture 17"/>
            <p:cNvPicPr>
              <a:picLocks noChangeAspect="1" noChangeArrowheads="1"/>
            </p:cNvPicPr>
            <p:nvPr/>
          </p:nvPicPr>
          <p:blipFill>
            <a:blip r:embed="rId5" cstate="print"/>
            <a:srcRect l="43556"/>
            <a:stretch>
              <a:fillRect/>
            </a:stretch>
          </p:blipFill>
          <p:spPr bwMode="auto">
            <a:xfrm>
              <a:off x="178125" y="1545678"/>
              <a:ext cx="369887" cy="242888"/>
            </a:xfrm>
            <a:prstGeom prst="rect">
              <a:avLst/>
            </a:prstGeom>
            <a:grpFill/>
            <a:ln w="9525">
              <a:noFill/>
              <a:round/>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1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1000"/>
                                        <p:tgtEl>
                                          <p:spTgt spid="1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10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1000"/>
                                        <p:tgtEl>
                                          <p:spTgt spid="36"/>
                                        </p:tgtEl>
                                      </p:cBhvr>
                                    </p:animEffect>
                                  </p:childTnLst>
                                </p:cTn>
                              </p:par>
                            </p:childTnLst>
                          </p:cTn>
                        </p:par>
                        <p:par>
                          <p:cTn id="31" fill="hold">
                            <p:stCondLst>
                              <p:cond delay="1000"/>
                            </p:stCondLst>
                            <p:childTnLst>
                              <p:par>
                                <p:cTn id="32" presetID="22" presetClass="entr" presetSubtype="8"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6" cstate="print"/>
            <a:srcRect/>
            <a:stretch>
              <a:fillRect/>
            </a:stretch>
          </p:blipFill>
          <p:spPr bwMode="auto">
            <a:xfrm>
              <a:off x="8572528" y="6243660"/>
              <a:ext cx="440124" cy="614340"/>
            </a:xfrm>
            <a:prstGeom prst="rect">
              <a:avLst/>
            </a:prstGeom>
            <a:noFill/>
            <a:ln w="9525">
              <a:noFill/>
              <a:miter lim="800000"/>
              <a:headEnd/>
              <a:tailEnd/>
            </a:ln>
            <a:effectLst/>
          </p:spPr>
        </p:pic>
      </p:grpSp>
      <p:grpSp>
        <p:nvGrpSpPr>
          <p:cNvPr id="4" name="Groupe 45"/>
          <p:cNvGrpSpPr/>
          <p:nvPr/>
        </p:nvGrpSpPr>
        <p:grpSpPr>
          <a:xfrm>
            <a:off x="357158" y="857232"/>
            <a:ext cx="4921424" cy="461665"/>
            <a:chOff x="178125" y="1447293"/>
            <a:chExt cx="4921424" cy="461665"/>
          </a:xfrm>
          <a:solidFill>
            <a:schemeClr val="bg1"/>
          </a:solidFill>
        </p:grpSpPr>
        <p:sp>
          <p:nvSpPr>
            <p:cNvPr id="17" name="Rectangle 16"/>
            <p:cNvSpPr/>
            <p:nvPr/>
          </p:nvSpPr>
          <p:spPr>
            <a:xfrm>
              <a:off x="540320" y="1447293"/>
              <a:ext cx="4559229" cy="461665"/>
            </a:xfrm>
            <a:prstGeom prst="rect">
              <a:avLst/>
            </a:prstGeom>
            <a:grpFill/>
          </p:spPr>
          <p:txBody>
            <a:bodyPr wrap="square">
              <a:spAutoFit/>
            </a:bodyPr>
            <a:lstStyle/>
            <a:p>
              <a:r>
                <a:rPr lang="fr-FR" sz="2400" b="1" dirty="0" smtClean="0">
                  <a:solidFill>
                    <a:schemeClr val="tx2">
                      <a:lumMod val="75000"/>
                    </a:schemeClr>
                  </a:solidFill>
                </a:rPr>
                <a:t>Ce qu’il faut retenir :</a:t>
              </a:r>
              <a:endParaRPr lang="fr-FR" sz="2400" b="1" dirty="0">
                <a:solidFill>
                  <a:schemeClr val="tx2">
                    <a:lumMod val="75000"/>
                  </a:schemeClr>
                </a:solidFill>
              </a:endParaRPr>
            </a:p>
          </p:txBody>
        </p:sp>
        <p:pic>
          <p:nvPicPr>
            <p:cNvPr id="18" name="Picture 17"/>
            <p:cNvPicPr>
              <a:picLocks noChangeAspect="1" noChangeArrowheads="1"/>
            </p:cNvPicPr>
            <p:nvPr/>
          </p:nvPicPr>
          <p:blipFill>
            <a:blip r:embed="rId7" cstate="print"/>
            <a:srcRect l="43556"/>
            <a:stretch>
              <a:fillRect/>
            </a:stretch>
          </p:blipFill>
          <p:spPr bwMode="auto">
            <a:xfrm>
              <a:off x="178125" y="1552137"/>
              <a:ext cx="369887" cy="242888"/>
            </a:xfrm>
            <a:prstGeom prst="rect">
              <a:avLst/>
            </a:prstGeom>
            <a:grpFill/>
            <a:ln w="9525">
              <a:noFill/>
              <a:round/>
              <a:headEnd/>
              <a:tailEnd/>
            </a:ln>
            <a:effectLst/>
          </p:spPr>
        </p:pic>
      </p:grpSp>
      <p:grpSp>
        <p:nvGrpSpPr>
          <p:cNvPr id="5" name="Groupe 15"/>
          <p:cNvGrpSpPr/>
          <p:nvPr/>
        </p:nvGrpSpPr>
        <p:grpSpPr>
          <a:xfrm>
            <a:off x="518930" y="1408282"/>
            <a:ext cx="4225597" cy="461665"/>
            <a:chOff x="205199" y="1816310"/>
            <a:chExt cx="4556940" cy="461665"/>
          </a:xfrm>
        </p:grpSpPr>
        <p:sp>
          <p:nvSpPr>
            <p:cNvPr id="19" name="Triangle isocèle 1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0" name="ZoneTexte 19"/>
            <p:cNvSpPr txBox="1"/>
            <p:nvPr/>
          </p:nvSpPr>
          <p:spPr>
            <a:xfrm>
              <a:off x="468858" y="1816310"/>
              <a:ext cx="4293281"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Le fonctionnement de la PAC</a:t>
              </a:r>
              <a:endParaRPr lang="fr-FR" sz="2400" b="1" dirty="0">
                <a:solidFill>
                  <a:schemeClr val="tx2">
                    <a:lumMod val="75000"/>
                  </a:schemeClr>
                </a:solidFill>
                <a:latin typeface="Cambria" pitchFamily="18" charset="0"/>
              </a:endParaRPr>
            </a:p>
          </p:txBody>
        </p:sp>
      </p:grpSp>
      <p:grpSp>
        <p:nvGrpSpPr>
          <p:cNvPr id="6" name="Groupe 21"/>
          <p:cNvGrpSpPr/>
          <p:nvPr/>
        </p:nvGrpSpPr>
        <p:grpSpPr>
          <a:xfrm>
            <a:off x="518930" y="2053545"/>
            <a:ext cx="5746787" cy="461665"/>
            <a:chOff x="205199" y="1816310"/>
            <a:chExt cx="6197411" cy="461665"/>
          </a:xfrm>
        </p:grpSpPr>
        <p:sp>
          <p:nvSpPr>
            <p:cNvPr id="23" name="Triangle isocèle 2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4" name="ZoneTexte 23"/>
            <p:cNvSpPr txBox="1"/>
            <p:nvPr/>
          </p:nvSpPr>
          <p:spPr>
            <a:xfrm>
              <a:off x="468858" y="1816310"/>
              <a:ext cx="5933752"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La définition du COP</a:t>
              </a:r>
              <a:endParaRPr lang="fr-FR" sz="2400" b="1" dirty="0">
                <a:solidFill>
                  <a:schemeClr val="tx2">
                    <a:lumMod val="75000"/>
                  </a:schemeClr>
                </a:solidFill>
                <a:latin typeface="Cambria" pitchFamily="18" charset="0"/>
              </a:endParaRPr>
            </a:p>
          </p:txBody>
        </p:sp>
      </p:grpSp>
      <p:grpSp>
        <p:nvGrpSpPr>
          <p:cNvPr id="7" name="Groupe 24"/>
          <p:cNvGrpSpPr/>
          <p:nvPr/>
        </p:nvGrpSpPr>
        <p:grpSpPr>
          <a:xfrm>
            <a:off x="518930" y="2698809"/>
            <a:ext cx="4551833" cy="461665"/>
            <a:chOff x="205199" y="1816310"/>
            <a:chExt cx="4908757" cy="461665"/>
          </a:xfrm>
        </p:grpSpPr>
        <p:sp>
          <p:nvSpPr>
            <p:cNvPr id="26" name="Triangle isocèle 2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7" name="ZoneTexte 26"/>
            <p:cNvSpPr txBox="1"/>
            <p:nvPr/>
          </p:nvSpPr>
          <p:spPr>
            <a:xfrm>
              <a:off x="468858" y="1816310"/>
              <a:ext cx="4645098" cy="461665"/>
            </a:xfrm>
            <a:prstGeom prst="rect">
              <a:avLst/>
            </a:prstGeom>
            <a:noFill/>
          </p:spPr>
          <p:txBody>
            <a:bodyPr wrap="square" rtlCol="0">
              <a:spAutoFit/>
            </a:bodyPr>
            <a:lstStyle/>
            <a:p>
              <a:r>
                <a:rPr lang="fr-FR" sz="2400" b="1" dirty="0" smtClean="0">
                  <a:solidFill>
                    <a:schemeClr val="tx2">
                      <a:lumMod val="75000"/>
                    </a:schemeClr>
                  </a:solidFill>
                  <a:latin typeface="Calibri" pitchFamily="34" charset="0"/>
                  <a:ea typeface="Times New Roman" pitchFamily="18" charset="0"/>
                  <a:cs typeface="Times New Roman" pitchFamily="18" charset="0"/>
                </a:rPr>
                <a:t>Les liquides frigorigènes</a:t>
              </a:r>
              <a:endParaRPr lang="fr-FR" sz="2400" b="1" dirty="0">
                <a:solidFill>
                  <a:schemeClr val="tx2">
                    <a:lumMod val="75000"/>
                  </a:schemeClr>
                </a:solidFill>
                <a:latin typeface="Cambria" pitchFamily="18" charset="0"/>
              </a:endParaRPr>
            </a:p>
          </p:txBody>
        </p:sp>
      </p:grpSp>
      <p:sp>
        <p:nvSpPr>
          <p:cNvPr id="22" name="Rectangle 68"/>
          <p:cNvSpPr txBox="1">
            <a:spLocks noChangeArrowheads="1"/>
          </p:cNvSpPr>
          <p:nvPr/>
        </p:nvSpPr>
        <p:spPr>
          <a:xfrm>
            <a:off x="128615" y="142852"/>
            <a:ext cx="3114917" cy="549275"/>
          </a:xfrm>
          <a:prstGeom prst="rect">
            <a:avLst/>
          </a:prstGeom>
          <a:solidFill>
            <a:schemeClr val="bg1">
              <a:lumMod val="65000"/>
            </a:schemeClr>
          </a:solidFill>
          <a:ln/>
        </p:spPr>
        <p:txBody>
          <a:bodyPr/>
          <a:lstStyle/>
          <a:p>
            <a:pPr>
              <a:spcBef>
                <a:spcPct val="0"/>
              </a:spcBef>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Synthèse 1</a:t>
            </a:r>
            <a:r>
              <a:rPr kumimoji="0" lang="fr-FR" sz="2800" b="1" i="0" u="none" strike="noStrike" kern="1200" cap="none" spc="0" normalizeH="0" baseline="30000" noProof="0" dirty="0" smtClean="0">
                <a:ln>
                  <a:noFill/>
                </a:ln>
                <a:solidFill>
                  <a:schemeClr val="bg1"/>
                </a:solidFill>
                <a:effectLst/>
                <a:uLnTx/>
                <a:uFillTx/>
                <a:latin typeface="+mj-lt"/>
                <a:ea typeface="+mj-ea"/>
                <a:cs typeface="+mj-cs"/>
              </a:rPr>
              <a:t>ère</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partie</a:t>
            </a:r>
            <a:endParaRPr lang="fr-FR" sz="2800" b="1" dirty="0" smtClean="0">
              <a:solidFill>
                <a:schemeClr val="bg1"/>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spTree>
    <p:controls>
      <p:control spid="210946" name="ShockwaveFlash1" r:id="rId2" imgW="4747881" imgH="3403602"/>
    </p:controls>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3"/>
          <a:srcRect/>
          <a:stretch>
            <a:fillRect/>
          </a:stretch>
        </p:blipFill>
        <p:spPr bwMode="auto">
          <a:xfrm>
            <a:off x="0" y="0"/>
            <a:ext cx="8680450" cy="6480175"/>
          </a:xfrm>
          <a:prstGeom prst="rect">
            <a:avLst/>
          </a:prstGeom>
          <a:noFill/>
          <a:ln w="9525">
            <a:noFill/>
            <a:round/>
            <a:headEnd/>
            <a:tailEnd/>
          </a:ln>
          <a:effectLst/>
        </p:spPr>
      </p:pic>
      <p:grpSp>
        <p:nvGrpSpPr>
          <p:cNvPr id="2" name="Group 20"/>
          <p:cNvGrpSpPr>
            <a:grpSpLocks/>
          </p:cNvGrpSpPr>
          <p:nvPr/>
        </p:nvGrpSpPr>
        <p:grpSpPr bwMode="auto">
          <a:xfrm>
            <a:off x="3351213" y="120650"/>
            <a:ext cx="5413375" cy="5888038"/>
            <a:chOff x="2111" y="76"/>
            <a:chExt cx="3410" cy="3709"/>
          </a:xfrm>
        </p:grpSpPr>
        <p:sp>
          <p:nvSpPr>
            <p:cNvPr id="8" name="AutoShape 21"/>
            <p:cNvSpPr>
              <a:spLocks noChangeArrowheads="1"/>
            </p:cNvSpPr>
            <p:nvPr/>
          </p:nvSpPr>
          <p:spPr bwMode="auto">
            <a:xfrm rot="13500000" flipH="1">
              <a:off x="4074" y="2888"/>
              <a:ext cx="568" cy="568"/>
            </a:xfrm>
            <a:prstGeom prst="rtTriangle">
              <a:avLst/>
            </a:prstGeom>
            <a:noFill/>
            <a:ln w="6480">
              <a:solidFill>
                <a:srgbClr val="B4C991"/>
              </a:solidFill>
              <a:miter lim="800000"/>
              <a:headEnd/>
              <a:tailEnd/>
            </a:ln>
            <a:effectLst/>
          </p:spPr>
          <p:txBody>
            <a:bodyPr wrap="none" anchor="ctr"/>
            <a:lstStyle/>
            <a:p>
              <a:endParaRPr lang="fr-FR" dirty="0"/>
            </a:p>
          </p:txBody>
        </p:sp>
        <p:sp>
          <p:nvSpPr>
            <p:cNvPr id="9" name="AutoShape 22"/>
            <p:cNvSpPr>
              <a:spLocks noChangeArrowheads="1"/>
            </p:cNvSpPr>
            <p:nvPr/>
          </p:nvSpPr>
          <p:spPr bwMode="auto">
            <a:xfrm rot="16200000">
              <a:off x="4332" y="2425"/>
              <a:ext cx="858" cy="852"/>
            </a:xfrm>
            <a:prstGeom prst="rtTriangle">
              <a:avLst/>
            </a:prstGeom>
            <a:noFill/>
            <a:ln w="6480">
              <a:solidFill>
                <a:srgbClr val="B4C991"/>
              </a:solidFill>
              <a:miter lim="800000"/>
              <a:headEnd/>
              <a:tailEnd/>
            </a:ln>
            <a:effectLst/>
          </p:spPr>
          <p:txBody>
            <a:bodyPr wrap="none" anchor="ctr"/>
            <a:lstStyle/>
            <a:p>
              <a:endParaRPr lang="fr-FR" dirty="0"/>
            </a:p>
          </p:txBody>
        </p:sp>
        <p:sp>
          <p:nvSpPr>
            <p:cNvPr id="10" name="AutoShape 23"/>
            <p:cNvSpPr>
              <a:spLocks noChangeArrowheads="1"/>
            </p:cNvSpPr>
            <p:nvPr/>
          </p:nvSpPr>
          <p:spPr bwMode="auto">
            <a:xfrm>
              <a:off x="4568" y="1718"/>
              <a:ext cx="808" cy="808"/>
            </a:xfrm>
            <a:prstGeom prst="diamond">
              <a:avLst/>
            </a:prstGeom>
            <a:noFill/>
            <a:ln w="6480">
              <a:solidFill>
                <a:srgbClr val="B4C991"/>
              </a:solidFill>
              <a:miter lim="800000"/>
              <a:headEnd/>
              <a:tailEnd/>
            </a:ln>
            <a:effectLst/>
          </p:spPr>
          <p:txBody>
            <a:bodyPr wrap="none" anchor="ctr"/>
            <a:lstStyle/>
            <a:p>
              <a:endParaRPr lang="fr-FR" dirty="0"/>
            </a:p>
          </p:txBody>
        </p:sp>
        <p:sp>
          <p:nvSpPr>
            <p:cNvPr id="11" name="AutoShape 24"/>
            <p:cNvSpPr>
              <a:spLocks noChangeArrowheads="1"/>
            </p:cNvSpPr>
            <p:nvPr/>
          </p:nvSpPr>
          <p:spPr bwMode="auto">
            <a:xfrm rot="13500000">
              <a:off x="2370" y="2272"/>
              <a:ext cx="1254" cy="1254"/>
            </a:xfrm>
            <a:prstGeom prst="rtTriangle">
              <a:avLst/>
            </a:prstGeom>
            <a:noFill/>
            <a:ln w="6480">
              <a:solidFill>
                <a:srgbClr val="B4C991"/>
              </a:solidFill>
              <a:miter lim="800000"/>
              <a:headEnd/>
              <a:tailEnd/>
            </a:ln>
            <a:effectLst/>
          </p:spPr>
          <p:txBody>
            <a:bodyPr wrap="none" anchor="ctr"/>
            <a:lstStyle/>
            <a:p>
              <a:endParaRPr lang="fr-FR" dirty="0"/>
            </a:p>
          </p:txBody>
        </p:sp>
        <p:sp>
          <p:nvSpPr>
            <p:cNvPr id="12" name="AutoShape 25"/>
            <p:cNvSpPr>
              <a:spLocks noChangeArrowheads="1"/>
            </p:cNvSpPr>
            <p:nvPr/>
          </p:nvSpPr>
          <p:spPr bwMode="auto">
            <a:xfrm rot="8100000" flipH="1">
              <a:off x="3342" y="1601"/>
              <a:ext cx="568" cy="569"/>
            </a:xfrm>
            <a:prstGeom prst="rtTriangle">
              <a:avLst/>
            </a:prstGeom>
            <a:noFill/>
            <a:ln w="6480">
              <a:solidFill>
                <a:srgbClr val="B4C991"/>
              </a:solidFill>
              <a:miter lim="800000"/>
              <a:headEnd/>
              <a:tailEnd/>
            </a:ln>
            <a:effectLst/>
          </p:spPr>
          <p:txBody>
            <a:bodyPr wrap="none" anchor="ctr"/>
            <a:lstStyle/>
            <a:p>
              <a:endParaRPr lang="fr-FR" dirty="0"/>
            </a:p>
          </p:txBody>
        </p:sp>
        <p:grpSp>
          <p:nvGrpSpPr>
            <p:cNvPr id="3" name="Group 26"/>
            <p:cNvGrpSpPr>
              <a:grpSpLocks/>
            </p:cNvGrpSpPr>
            <p:nvPr/>
          </p:nvGrpSpPr>
          <p:grpSpPr bwMode="auto">
            <a:xfrm>
              <a:off x="4005" y="1289"/>
              <a:ext cx="402" cy="1200"/>
              <a:chOff x="4005" y="1289"/>
              <a:chExt cx="402" cy="1200"/>
            </a:xfrm>
          </p:grpSpPr>
          <p:sp>
            <p:nvSpPr>
              <p:cNvPr id="15" name="Line 27"/>
              <p:cNvSpPr>
                <a:spLocks noChangeShapeType="1"/>
              </p:cNvSpPr>
              <p:nvPr/>
            </p:nvSpPr>
            <p:spPr bwMode="auto">
              <a:xfrm>
                <a:off x="4405" y="1301"/>
                <a:ext cx="1" cy="783"/>
              </a:xfrm>
              <a:prstGeom prst="line">
                <a:avLst/>
              </a:prstGeom>
              <a:noFill/>
              <a:ln w="6480">
                <a:solidFill>
                  <a:srgbClr val="B4C991"/>
                </a:solidFill>
                <a:miter lim="800000"/>
                <a:headEnd/>
                <a:tailEnd/>
              </a:ln>
              <a:effectLst/>
            </p:spPr>
            <p:txBody>
              <a:bodyPr/>
              <a:lstStyle/>
              <a:p>
                <a:endParaRPr lang="fr-FR" dirty="0"/>
              </a:p>
            </p:txBody>
          </p:sp>
          <p:sp>
            <p:nvSpPr>
              <p:cNvPr id="16" name="Line 28"/>
              <p:cNvSpPr>
                <a:spLocks noChangeShapeType="1"/>
              </p:cNvSpPr>
              <p:nvPr/>
            </p:nvSpPr>
            <p:spPr bwMode="auto">
              <a:xfrm>
                <a:off x="4009" y="1689"/>
                <a:ext cx="1" cy="800"/>
              </a:xfrm>
              <a:prstGeom prst="line">
                <a:avLst/>
              </a:prstGeom>
              <a:noFill/>
              <a:ln w="6480">
                <a:solidFill>
                  <a:srgbClr val="B4C991"/>
                </a:solidFill>
                <a:miter lim="800000"/>
                <a:headEnd/>
                <a:tailEnd/>
              </a:ln>
              <a:effectLst/>
            </p:spPr>
            <p:txBody>
              <a:bodyPr/>
              <a:lstStyle/>
              <a:p>
                <a:endParaRPr lang="fr-FR" dirty="0"/>
              </a:p>
            </p:txBody>
          </p:sp>
          <p:sp>
            <p:nvSpPr>
              <p:cNvPr id="17" name="Line 29"/>
              <p:cNvSpPr>
                <a:spLocks noChangeShapeType="1"/>
              </p:cNvSpPr>
              <p:nvPr/>
            </p:nvSpPr>
            <p:spPr bwMode="auto">
              <a:xfrm flipV="1">
                <a:off x="4009" y="2085"/>
                <a:ext cx="398" cy="402"/>
              </a:xfrm>
              <a:prstGeom prst="line">
                <a:avLst/>
              </a:prstGeom>
              <a:noFill/>
              <a:ln w="6480">
                <a:solidFill>
                  <a:srgbClr val="B4C991"/>
                </a:solidFill>
                <a:miter lim="800000"/>
                <a:headEnd/>
                <a:tailEnd/>
              </a:ln>
              <a:effectLst/>
            </p:spPr>
            <p:txBody>
              <a:bodyPr/>
              <a:lstStyle/>
              <a:p>
                <a:endParaRPr lang="fr-FR" dirty="0"/>
              </a:p>
            </p:txBody>
          </p:sp>
          <p:sp>
            <p:nvSpPr>
              <p:cNvPr id="18" name="Line 30"/>
              <p:cNvSpPr>
                <a:spLocks noChangeShapeType="1"/>
              </p:cNvSpPr>
              <p:nvPr/>
            </p:nvSpPr>
            <p:spPr bwMode="auto">
              <a:xfrm flipV="1">
                <a:off x="4005" y="1289"/>
                <a:ext cx="402" cy="405"/>
              </a:xfrm>
              <a:prstGeom prst="line">
                <a:avLst/>
              </a:prstGeom>
              <a:noFill/>
              <a:ln w="6480">
                <a:solidFill>
                  <a:srgbClr val="B4C991"/>
                </a:solidFill>
                <a:miter lim="800000"/>
                <a:headEnd/>
                <a:tailEnd/>
              </a:ln>
              <a:effectLst/>
            </p:spPr>
            <p:txBody>
              <a:bodyPr/>
              <a:lstStyle/>
              <a:p>
                <a:endParaRPr lang="fr-FR" dirty="0"/>
              </a:p>
            </p:txBody>
          </p:sp>
        </p:grpSp>
        <p:sp>
          <p:nvSpPr>
            <p:cNvPr id="14" name="AutoShape 31"/>
            <p:cNvSpPr>
              <a:spLocks noChangeArrowheads="1"/>
            </p:cNvSpPr>
            <p:nvPr/>
          </p:nvSpPr>
          <p:spPr bwMode="auto">
            <a:xfrm rot="18900000">
              <a:off x="4007" y="336"/>
              <a:ext cx="1254" cy="1254"/>
            </a:xfrm>
            <a:prstGeom prst="rtTriangle">
              <a:avLst/>
            </a:prstGeom>
            <a:noFill/>
            <a:ln w="6480">
              <a:solidFill>
                <a:srgbClr val="B4C991"/>
              </a:solidFill>
              <a:miter lim="800000"/>
              <a:headEnd/>
              <a:tailEnd/>
            </a:ln>
            <a:effectLst/>
          </p:spPr>
          <p:txBody>
            <a:bodyPr wrap="none" anchor="ctr"/>
            <a:lstStyle/>
            <a:p>
              <a:endParaRPr lang="fr-FR" dirty="0"/>
            </a:p>
          </p:txBody>
        </p:sp>
      </p:grpSp>
      <p:sp>
        <p:nvSpPr>
          <p:cNvPr id="23" name="Text Box 15"/>
          <p:cNvSpPr txBox="1">
            <a:spLocks noChangeArrowheads="1"/>
          </p:cNvSpPr>
          <p:nvPr/>
        </p:nvSpPr>
        <p:spPr bwMode="auto">
          <a:xfrm>
            <a:off x="5160963" y="5575300"/>
            <a:ext cx="152400" cy="228600"/>
          </a:xfrm>
          <a:prstGeom prst="rect">
            <a:avLst/>
          </a:prstGeom>
          <a:noFill/>
          <a:ln w="9525">
            <a:noFill/>
            <a:round/>
            <a:headEnd/>
            <a:tailEnd/>
          </a:ln>
          <a:effectLst/>
        </p:spPr>
        <p:txBody>
          <a:bodyPr wrap="none" anchor="ctr"/>
          <a:lstStyle/>
          <a:p>
            <a:endParaRPr lang="fr-FR" dirty="0"/>
          </a:p>
        </p:txBody>
      </p:sp>
      <p:sp>
        <p:nvSpPr>
          <p:cNvPr id="20" name="Rectangle 10"/>
          <p:cNvSpPr>
            <a:spLocks noChangeArrowheads="1"/>
          </p:cNvSpPr>
          <p:nvPr/>
        </p:nvSpPr>
        <p:spPr bwMode="auto">
          <a:xfrm>
            <a:off x="2057139" y="4233853"/>
            <a:ext cx="6566151" cy="1122364"/>
          </a:xfrm>
          <a:prstGeom prst="rect">
            <a:avLst/>
          </a:prstGeom>
          <a:noFill/>
          <a:ln w="9525">
            <a:noFill/>
            <a:round/>
            <a:headEnd/>
            <a:tailEnd/>
          </a:ln>
          <a:effectLst/>
        </p:spPr>
        <p:txBody>
          <a:bodyPr lIns="76320" tIns="38160" rIns="76320" bIns="38160" anchor="ctr"/>
          <a:lstStyle/>
          <a:p>
            <a:pPr algn="ct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300" dirty="0">
              <a:solidFill>
                <a:srgbClr val="807F87"/>
              </a:solidFill>
              <a:latin typeface="Arial" pitchFamily="34" charset="0"/>
            </a:endParaRPr>
          </a:p>
        </p:txBody>
      </p:sp>
      <p:grpSp>
        <p:nvGrpSpPr>
          <p:cNvPr id="4" name="Groupe 20"/>
          <p:cNvGrpSpPr/>
          <p:nvPr/>
        </p:nvGrpSpPr>
        <p:grpSpPr>
          <a:xfrm>
            <a:off x="10887" y="6100786"/>
            <a:ext cx="9144000" cy="779263"/>
            <a:chOff x="10887" y="6100786"/>
            <a:chExt cx="9144000" cy="779263"/>
          </a:xfrm>
        </p:grpSpPr>
        <p:grpSp>
          <p:nvGrpSpPr>
            <p:cNvPr id="5" name="Groupe 6"/>
            <p:cNvGrpSpPr/>
            <p:nvPr/>
          </p:nvGrpSpPr>
          <p:grpSpPr>
            <a:xfrm>
              <a:off x="10887" y="6100786"/>
              <a:ext cx="9144000" cy="779263"/>
              <a:chOff x="10887" y="6100786"/>
              <a:chExt cx="9144000" cy="779263"/>
            </a:xfrm>
          </p:grpSpPr>
          <p:cxnSp>
            <p:nvCxnSpPr>
              <p:cNvPr id="28" name="Connecteur droit 27"/>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0" name="Picture 1"/>
              <p:cNvPicPr>
                <a:picLocks noChangeAspect="1" noChangeArrowheads="1"/>
              </p:cNvPicPr>
              <p:nvPr/>
            </p:nvPicPr>
            <p:blipFill>
              <a:blip r:embed="rId4"/>
              <a:srcRect/>
              <a:stretch>
                <a:fillRect/>
              </a:stretch>
            </p:blipFill>
            <p:spPr bwMode="auto">
              <a:xfrm>
                <a:off x="102538" y="6100786"/>
                <a:ext cx="844060" cy="685800"/>
              </a:xfrm>
              <a:prstGeom prst="rect">
                <a:avLst/>
              </a:prstGeom>
              <a:noFill/>
              <a:ln w="9525">
                <a:solidFill>
                  <a:schemeClr val="accent6">
                    <a:lumMod val="75000"/>
                  </a:schemeClr>
                </a:solidFill>
                <a:miter lim="800000"/>
                <a:headEnd/>
                <a:tailEnd/>
              </a:ln>
              <a:effectLst/>
            </p:spPr>
          </p:pic>
          <p:sp>
            <p:nvSpPr>
              <p:cNvPr id="31" name="Rectangle 30"/>
              <p:cNvSpPr/>
              <p:nvPr/>
            </p:nvSpPr>
            <p:spPr>
              <a:xfrm>
                <a:off x="1260155" y="6572272"/>
                <a:ext cx="2954655" cy="307777"/>
              </a:xfrm>
              <a:prstGeom prst="rect">
                <a:avLst/>
              </a:prstGeom>
            </p:spPr>
            <p:txBody>
              <a:bodyPr wrap="none">
                <a:spAutoFit/>
              </a:bodyPr>
              <a:lstStyle/>
              <a:p>
                <a:r>
                  <a:rPr lang="fr-FR" sz="1400" b="1" dirty="0" smtClean="0">
                    <a:solidFill>
                      <a:schemeClr val="tx2">
                        <a:lumMod val="75000"/>
                      </a:schemeClr>
                    </a:solidFill>
                  </a:rPr>
                  <a:t>www.francois-arago.org/btstc 	</a:t>
                </a:r>
                <a:endParaRPr lang="fr-FR" sz="1400" b="1" dirty="0">
                  <a:solidFill>
                    <a:schemeClr val="tx2">
                      <a:lumMod val="75000"/>
                    </a:schemeClr>
                  </a:solidFill>
                </a:endParaRPr>
              </a:p>
            </p:txBody>
          </p:sp>
        </p:grpSp>
        <p:sp>
          <p:nvSpPr>
            <p:cNvPr id="26" name="ZoneTexte 25"/>
            <p:cNvSpPr txBox="1"/>
            <p:nvPr/>
          </p:nvSpPr>
          <p:spPr>
            <a:xfrm>
              <a:off x="3929058" y="6572272"/>
              <a:ext cx="1601785" cy="307777"/>
            </a:xfrm>
            <a:prstGeom prst="rect">
              <a:avLst/>
            </a:prstGeom>
            <a:noFill/>
          </p:spPr>
          <p:txBody>
            <a:bodyPr wrap="none" rtlCol="0">
              <a:spAutoFit/>
            </a:bodyPr>
            <a:lstStyle/>
            <a:p>
              <a:r>
                <a:rPr lang="fr-FR" sz="1400" b="1" dirty="0" smtClean="0">
                  <a:solidFill>
                    <a:srgbClr val="FF0000"/>
                  </a:solidFill>
                </a:rPr>
                <a:t>L</a:t>
              </a:r>
              <a:r>
                <a:rPr lang="fr-FR" sz="1400" b="1" dirty="0" smtClean="0">
                  <a:solidFill>
                    <a:schemeClr val="tx2">
                      <a:lumMod val="75000"/>
                    </a:schemeClr>
                  </a:solidFill>
                </a:rPr>
                <a:t>orente </a:t>
              </a:r>
              <a:r>
                <a:rPr lang="fr-FR" sz="1400" b="1" dirty="0" smtClean="0">
                  <a:solidFill>
                    <a:srgbClr val="FF0000"/>
                  </a:solidFill>
                </a:rPr>
                <a:t>C</a:t>
              </a:r>
              <a:r>
                <a:rPr lang="fr-FR" sz="1400" b="1" dirty="0" smtClean="0">
                  <a:solidFill>
                    <a:schemeClr val="tx2">
                      <a:lumMod val="75000"/>
                    </a:schemeClr>
                  </a:solidFill>
                </a:rPr>
                <a:t>hristophe</a:t>
              </a:r>
              <a:endParaRPr lang="fr-FR" sz="1400" b="1" dirty="0">
                <a:solidFill>
                  <a:schemeClr val="tx2">
                    <a:lumMod val="75000"/>
                  </a:schemeClr>
                </a:solidFill>
              </a:endParaRPr>
            </a:p>
          </p:txBody>
        </p:sp>
      </p:grpSp>
      <p:pic>
        <p:nvPicPr>
          <p:cNvPr id="32" name="Picture 6" descr="J:\blason123.jpg"/>
          <p:cNvPicPr>
            <a:picLocks noChangeAspect="1" noChangeArrowheads="1"/>
          </p:cNvPicPr>
          <p:nvPr/>
        </p:nvPicPr>
        <p:blipFill>
          <a:blip r:embed="rId5" cstate="print"/>
          <a:srcRect t="6891" r="4675" b="3522"/>
          <a:stretch>
            <a:fillRect/>
          </a:stretch>
        </p:blipFill>
        <p:spPr bwMode="auto">
          <a:xfrm>
            <a:off x="8501090" y="6272230"/>
            <a:ext cx="428628" cy="514351"/>
          </a:xfrm>
          <a:prstGeom prst="rect">
            <a:avLst/>
          </a:prstGeom>
          <a:noFill/>
          <a:ln w="9525">
            <a:noFill/>
            <a:miter lim="800000"/>
            <a:headEnd/>
            <a:tailEnd/>
          </a:ln>
        </p:spPr>
      </p:pic>
      <p:sp>
        <p:nvSpPr>
          <p:cNvPr id="33" name="Rectangle 10"/>
          <p:cNvSpPr>
            <a:spLocks noChangeArrowheads="1"/>
          </p:cNvSpPr>
          <p:nvPr/>
        </p:nvSpPr>
        <p:spPr bwMode="auto">
          <a:xfrm>
            <a:off x="332500" y="1165066"/>
            <a:ext cx="8559800" cy="3787493"/>
          </a:xfrm>
          <a:prstGeom prst="rect">
            <a:avLst/>
          </a:prstGeom>
          <a:noFill/>
          <a:ln w="9525">
            <a:noFill/>
            <a:round/>
            <a:headEnd/>
            <a:tailEnd/>
          </a:ln>
          <a:effectLst/>
        </p:spPr>
        <p:txBody>
          <a:bodyPr lIns="76320" tIns="38160" rIns="76320" bIns="38160" anchor="b"/>
          <a:lstStyle/>
          <a:p>
            <a:pP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a:solidFill>
                  <a:srgbClr val="074A87"/>
                </a:solidFill>
                <a:latin typeface="Arial" pitchFamily="34" charset="0"/>
              </a:rPr>
              <a:t>BTS </a:t>
            </a:r>
            <a:r>
              <a:rPr lang="en-GB" sz="5500" dirty="0" smtClean="0">
                <a:solidFill>
                  <a:srgbClr val="074A87"/>
                </a:solidFill>
                <a:latin typeface="Arial" pitchFamily="34" charset="0"/>
              </a:rPr>
              <a:t>TC </a:t>
            </a:r>
          </a:p>
          <a:p>
            <a:pPr algn="r">
              <a:lnSpc>
                <a:spcPct val="100000"/>
              </a:lnSpc>
              <a:buClr>
                <a:srgbClr val="074A87"/>
              </a:buCl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5500" dirty="0" smtClean="0">
                <a:solidFill>
                  <a:srgbClr val="074A87"/>
                </a:solidFill>
                <a:latin typeface="Arial" pitchFamily="34" charset="0"/>
              </a:rPr>
              <a:t>Lycée ARAGO - Perpignan</a:t>
            </a:r>
          </a:p>
          <a:p>
            <a:pPr algn="r">
              <a:buClr>
                <a:srgbClr val="074A87"/>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500" dirty="0" smtClean="0">
                <a:solidFill>
                  <a:srgbClr val="074A87"/>
                </a:solidFill>
                <a:latin typeface="Arial" pitchFamily="34" charset="0"/>
              </a:rPr>
              <a:t> </a:t>
            </a:r>
            <a:r>
              <a:rPr lang="en-GB" sz="2500" dirty="0">
                <a:solidFill>
                  <a:srgbClr val="074A87"/>
                </a:solidFill>
                <a:latin typeface="Arial" pitchFamily="34" charset="0"/>
              </a:rPr>
              <a:t/>
            </a:r>
            <a:br>
              <a:rPr lang="en-GB" sz="2500" dirty="0">
                <a:solidFill>
                  <a:srgbClr val="074A87"/>
                </a:solidFill>
                <a:latin typeface="Arial" pitchFamily="34" charset="0"/>
              </a:rPr>
            </a:br>
            <a:r>
              <a:rPr lang="en-GB" sz="5500" dirty="0" smtClean="0">
                <a:solidFill>
                  <a:srgbClr val="807F87"/>
                </a:solidFill>
                <a:latin typeface="Arial" pitchFamily="34" charset="0"/>
              </a:rPr>
              <a:t>La </a:t>
            </a:r>
            <a:r>
              <a:rPr lang="en-GB" sz="5500" b="1" dirty="0" smtClean="0">
                <a:solidFill>
                  <a:srgbClr val="FF0000"/>
                </a:solidFill>
                <a:latin typeface="Arial" pitchFamily="34" charset="0"/>
              </a:rPr>
              <a:t>P</a:t>
            </a:r>
            <a:r>
              <a:rPr lang="en-GB" sz="5500" dirty="0" smtClean="0">
                <a:solidFill>
                  <a:srgbClr val="807F87"/>
                </a:solidFill>
                <a:latin typeface="Arial" pitchFamily="34" charset="0"/>
              </a:rPr>
              <a:t>ompe à </a:t>
            </a:r>
            <a:r>
              <a:rPr lang="en-GB" sz="5500" b="1" dirty="0" smtClean="0">
                <a:solidFill>
                  <a:srgbClr val="FF0000"/>
                </a:solidFill>
                <a:latin typeface="Arial" pitchFamily="34" charset="0"/>
              </a:rPr>
              <a:t>C</a:t>
            </a:r>
            <a:r>
              <a:rPr lang="en-GB" sz="5500" dirty="0" smtClean="0">
                <a:solidFill>
                  <a:srgbClr val="807F87"/>
                </a:solidFill>
                <a:latin typeface="Arial" pitchFamily="34" charset="0"/>
              </a:rPr>
              <a:t>haleur</a:t>
            </a:r>
          </a:p>
          <a:p>
            <a:pPr algn="r">
              <a:buClr>
                <a:srgbClr val="074A87"/>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4000" b="1" dirty="0" smtClean="0">
                <a:solidFill>
                  <a:srgbClr val="FF0000"/>
                </a:solidFill>
                <a:latin typeface="Arial" pitchFamily="34" charset="0"/>
              </a:rPr>
              <a:t>F</a:t>
            </a:r>
            <a:r>
              <a:rPr lang="en-GB" sz="4000" dirty="0" smtClean="0">
                <a:solidFill>
                  <a:schemeClr val="bg1">
                    <a:lumMod val="50000"/>
                  </a:schemeClr>
                </a:solidFill>
                <a:latin typeface="Arial" pitchFamily="34" charset="0"/>
              </a:rPr>
              <a:t>in de </a:t>
            </a:r>
            <a:r>
              <a:rPr lang="en-GB" sz="4000" dirty="0" smtClean="0">
                <a:solidFill>
                  <a:srgbClr val="FF0000"/>
                </a:solidFill>
                <a:latin typeface="Arial" pitchFamily="34" charset="0"/>
              </a:rPr>
              <a:t>1</a:t>
            </a:r>
            <a:r>
              <a:rPr lang="en-GB" sz="2000" dirty="0" smtClean="0">
                <a:solidFill>
                  <a:schemeClr val="tx2">
                    <a:lumMod val="75000"/>
                  </a:schemeClr>
                </a:solidFill>
                <a:latin typeface="Arial" pitchFamily="34" charset="0"/>
              </a:rPr>
              <a:t>ère </a:t>
            </a:r>
            <a:r>
              <a:rPr lang="en-GB" sz="4000" b="1" dirty="0" smtClean="0">
                <a:solidFill>
                  <a:srgbClr val="FF0000"/>
                </a:solidFill>
                <a:latin typeface="Arial" pitchFamily="34" charset="0"/>
              </a:rPr>
              <a:t>P</a:t>
            </a:r>
            <a:r>
              <a:rPr lang="en-GB" sz="4000" dirty="0" smtClean="0">
                <a:solidFill>
                  <a:srgbClr val="807F87"/>
                </a:solidFill>
                <a:latin typeface="Arial" pitchFamily="34" charset="0"/>
              </a:rPr>
              <a:t>artie</a:t>
            </a:r>
            <a:r>
              <a:rPr lang="en-GB" sz="3300" dirty="0">
                <a:solidFill>
                  <a:srgbClr val="807F87"/>
                </a:solidFill>
                <a:latin typeface="Arial" pitchFamily="34" charset="0"/>
              </a:rPr>
              <a:t/>
            </a:r>
            <a:br>
              <a:rPr lang="en-GB" sz="3300" dirty="0">
                <a:solidFill>
                  <a:srgbClr val="807F87"/>
                </a:solidFill>
                <a:latin typeface="Arial" pitchFamily="34" charset="0"/>
              </a:rPr>
            </a:br>
            <a:endParaRPr lang="en-GB" sz="3300" dirty="0">
              <a:solidFill>
                <a:srgbClr val="807F87"/>
              </a:solidFill>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3"/>
          <a:srcRect/>
          <a:stretch>
            <a:fillRect/>
          </a:stretch>
        </p:blipFill>
        <p:spPr bwMode="auto">
          <a:xfrm>
            <a:off x="343624" y="4029740"/>
            <a:ext cx="8697047" cy="2391688"/>
          </a:xfrm>
          <a:prstGeom prst="rect">
            <a:avLst/>
          </a:prstGeom>
          <a:noFill/>
          <a:ln w="9525">
            <a:noFill/>
            <a:miter lim="800000"/>
            <a:headEnd/>
            <a:tailEnd/>
          </a:ln>
          <a:effectLst/>
        </p:spPr>
      </p:pic>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5"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7" name="Rectangle 68"/>
          <p:cNvSpPr txBox="1">
            <a:spLocks noChangeArrowheads="1"/>
          </p:cNvSpPr>
          <p:nvPr/>
        </p:nvSpPr>
        <p:spPr>
          <a:xfrm>
            <a:off x="128614" y="142852"/>
            <a:ext cx="2542015"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1. Introduction</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6" name="Groupe 45"/>
          <p:cNvGrpSpPr/>
          <p:nvPr/>
        </p:nvGrpSpPr>
        <p:grpSpPr>
          <a:xfrm>
            <a:off x="357158" y="857232"/>
            <a:ext cx="8569128" cy="461665"/>
            <a:chOff x="178125" y="1447293"/>
            <a:chExt cx="8569128" cy="461665"/>
          </a:xfrm>
          <a:noFill/>
        </p:grpSpPr>
        <p:sp>
          <p:nvSpPr>
            <p:cNvPr id="18" name="Rectangle 17"/>
            <p:cNvSpPr/>
            <p:nvPr/>
          </p:nvSpPr>
          <p:spPr>
            <a:xfrm>
              <a:off x="540320" y="1447293"/>
              <a:ext cx="8206933" cy="461665"/>
            </a:xfrm>
            <a:prstGeom prst="rect">
              <a:avLst/>
            </a:prstGeom>
            <a:grpFill/>
          </p:spPr>
          <p:txBody>
            <a:bodyPr wrap="square">
              <a:spAutoFit/>
            </a:bodyPr>
            <a:lstStyle/>
            <a:p>
              <a:r>
                <a:rPr lang="fr-FR" sz="2400" dirty="0" smtClean="0">
                  <a:solidFill>
                    <a:srgbClr val="002060"/>
                  </a:solidFill>
                </a:rPr>
                <a:t>L’énergie solaire est stockée par :</a:t>
              </a:r>
              <a:endParaRPr lang="fr-FR" sz="2400" dirty="0">
                <a:solidFill>
                  <a:srgbClr val="002060"/>
                </a:solidFill>
              </a:endParaRPr>
            </a:p>
          </p:txBody>
        </p:sp>
        <p:pic>
          <p:nvPicPr>
            <p:cNvPr id="19" name="Picture 17"/>
            <p:cNvPicPr>
              <a:picLocks noChangeAspect="1" noChangeArrowheads="1"/>
            </p:cNvPicPr>
            <p:nvPr/>
          </p:nvPicPr>
          <p:blipFill>
            <a:blip r:embed="rId6" cstate="print"/>
            <a:srcRect l="43556"/>
            <a:stretch>
              <a:fillRect/>
            </a:stretch>
          </p:blipFill>
          <p:spPr bwMode="auto">
            <a:xfrm>
              <a:off x="178125" y="1558542"/>
              <a:ext cx="369887" cy="242888"/>
            </a:xfrm>
            <a:prstGeom prst="rect">
              <a:avLst/>
            </a:prstGeom>
            <a:grpFill/>
            <a:ln w="9525">
              <a:noFill/>
              <a:round/>
              <a:headEnd/>
              <a:tailEnd/>
            </a:ln>
            <a:effectLst/>
          </p:spPr>
        </p:pic>
      </p:grpSp>
      <p:grpSp>
        <p:nvGrpSpPr>
          <p:cNvPr id="20" name="Groupe 19"/>
          <p:cNvGrpSpPr/>
          <p:nvPr/>
        </p:nvGrpSpPr>
        <p:grpSpPr>
          <a:xfrm>
            <a:off x="1352933" y="1320159"/>
            <a:ext cx="3389797" cy="461665"/>
            <a:chOff x="205199" y="1816310"/>
            <a:chExt cx="3655602" cy="461665"/>
          </a:xfrm>
        </p:grpSpPr>
        <p:sp>
          <p:nvSpPr>
            <p:cNvPr id="21" name="Triangle isocèle 20"/>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ZoneTexte 21"/>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Le sol</a:t>
              </a:r>
              <a:endParaRPr lang="fr-FR" sz="2400" b="1" dirty="0">
                <a:solidFill>
                  <a:srgbClr val="002060"/>
                </a:solidFill>
                <a:latin typeface="Cambria" pitchFamily="18" charset="0"/>
              </a:endParaRPr>
            </a:p>
          </p:txBody>
        </p:sp>
      </p:grpSp>
      <p:grpSp>
        <p:nvGrpSpPr>
          <p:cNvPr id="25" name="Groupe 24"/>
          <p:cNvGrpSpPr/>
          <p:nvPr/>
        </p:nvGrpSpPr>
        <p:grpSpPr>
          <a:xfrm>
            <a:off x="1352933" y="2362891"/>
            <a:ext cx="4458319" cy="461665"/>
            <a:chOff x="205199" y="1816310"/>
            <a:chExt cx="4807910" cy="461665"/>
          </a:xfrm>
        </p:grpSpPr>
        <p:sp>
          <p:nvSpPr>
            <p:cNvPr id="26" name="Triangle isocèle 2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7" name="ZoneTexte 26"/>
            <p:cNvSpPr txBox="1"/>
            <p:nvPr/>
          </p:nvSpPr>
          <p:spPr>
            <a:xfrm>
              <a:off x="468858" y="1816310"/>
              <a:ext cx="4544251" cy="461665"/>
            </a:xfrm>
            <a:prstGeom prst="rect">
              <a:avLst/>
            </a:prstGeom>
            <a:noFill/>
          </p:spPr>
          <p:txBody>
            <a:bodyPr wrap="square" rtlCol="0">
              <a:spAutoFit/>
            </a:bodyPr>
            <a:lstStyle/>
            <a:p>
              <a:r>
                <a:rPr lang="fr-FR" sz="2400" dirty="0" smtClean="0">
                  <a:solidFill>
                    <a:srgbClr val="002060"/>
                  </a:solidFill>
                  <a:latin typeface="Cambria" pitchFamily="18" charset="0"/>
                </a:rPr>
                <a:t>L’eau des nappes phréatiques</a:t>
              </a:r>
              <a:endParaRPr lang="fr-FR" sz="2400" b="1" dirty="0">
                <a:solidFill>
                  <a:srgbClr val="002060"/>
                </a:solidFill>
                <a:latin typeface="Cambria" pitchFamily="18" charset="0"/>
              </a:endParaRPr>
            </a:p>
          </p:txBody>
        </p:sp>
      </p:grpSp>
      <p:grpSp>
        <p:nvGrpSpPr>
          <p:cNvPr id="28" name="Groupe 27"/>
          <p:cNvGrpSpPr/>
          <p:nvPr/>
        </p:nvGrpSpPr>
        <p:grpSpPr>
          <a:xfrm>
            <a:off x="1352933" y="1841525"/>
            <a:ext cx="3389797" cy="461665"/>
            <a:chOff x="205199" y="1816310"/>
            <a:chExt cx="3655602" cy="461665"/>
          </a:xfrm>
        </p:grpSpPr>
        <p:sp>
          <p:nvSpPr>
            <p:cNvPr id="29" name="Triangle isocèle 2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ZoneTexte 29"/>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L’air ambiant</a:t>
              </a:r>
              <a:endParaRPr lang="fr-FR" sz="2400" b="1" dirty="0">
                <a:solidFill>
                  <a:srgbClr val="002060"/>
                </a:solidFill>
                <a:latin typeface="Cambria" pitchFamily="18" charset="0"/>
              </a:endParaRPr>
            </a:p>
          </p:txBody>
        </p:sp>
      </p:grpSp>
      <p:grpSp>
        <p:nvGrpSpPr>
          <p:cNvPr id="24" name="Groupe 45"/>
          <p:cNvGrpSpPr/>
          <p:nvPr/>
        </p:nvGrpSpPr>
        <p:grpSpPr>
          <a:xfrm>
            <a:off x="284089" y="3030956"/>
            <a:ext cx="8569128" cy="830997"/>
            <a:chOff x="178125" y="1447293"/>
            <a:chExt cx="8569128" cy="830997"/>
          </a:xfrm>
          <a:noFill/>
        </p:grpSpPr>
        <p:sp>
          <p:nvSpPr>
            <p:cNvPr id="31" name="Rectangle 30"/>
            <p:cNvSpPr/>
            <p:nvPr/>
          </p:nvSpPr>
          <p:spPr>
            <a:xfrm>
              <a:off x="540320" y="1447293"/>
              <a:ext cx="8206933" cy="830997"/>
            </a:xfrm>
            <a:prstGeom prst="rect">
              <a:avLst/>
            </a:prstGeom>
            <a:grpFill/>
          </p:spPr>
          <p:txBody>
            <a:bodyPr wrap="square">
              <a:spAutoFit/>
            </a:bodyPr>
            <a:lstStyle/>
            <a:p>
              <a:r>
                <a:rPr lang="fr-FR" sz="2400" dirty="0" smtClean="0">
                  <a:solidFill>
                    <a:srgbClr val="002060"/>
                  </a:solidFill>
                  <a:latin typeface="Cambria" pitchFamily="18" charset="0"/>
                </a:rPr>
                <a:t>Les pompes à chaleur (PAC) sont capables de capter cette énergie gratuite et inépuisable pour chauffer les habitations.</a:t>
              </a:r>
            </a:p>
          </p:txBody>
        </p:sp>
        <p:pic>
          <p:nvPicPr>
            <p:cNvPr id="32" name="Picture 17"/>
            <p:cNvPicPr>
              <a:picLocks noChangeAspect="1" noChangeArrowheads="1"/>
            </p:cNvPicPr>
            <p:nvPr/>
          </p:nvPicPr>
          <p:blipFill>
            <a:blip r:embed="rId6" cstate="print"/>
            <a:srcRect l="43556"/>
            <a:stretch>
              <a:fillRect/>
            </a:stretch>
          </p:blipFill>
          <p:spPr bwMode="auto">
            <a:xfrm>
              <a:off x="178125" y="1558542"/>
              <a:ext cx="369887" cy="242888"/>
            </a:xfrm>
            <a:prstGeom prst="rect">
              <a:avLst/>
            </a:prstGeom>
            <a:grpFill/>
            <a:ln w="9525">
              <a:noFill/>
              <a:round/>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par>
                          <p:cTn id="8" fill="hold">
                            <p:stCondLst>
                              <p:cond delay="1000"/>
                            </p:stCondLst>
                            <p:childTnLst>
                              <p:par>
                                <p:cTn id="9" presetID="22" presetClass="entr" presetSubtype="8" fill="hold" nodeType="afterEffect">
                                  <p:stCondLst>
                                    <p:cond delay="100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2500"/>
                            </p:stCondLst>
                            <p:childTnLst>
                              <p:par>
                                <p:cTn id="13" presetID="22" presetClass="entr" presetSubtype="8" fill="hold" nodeType="afterEffect">
                                  <p:stCondLst>
                                    <p:cond delay="100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4000"/>
                            </p:stCondLst>
                            <p:childTnLst>
                              <p:par>
                                <p:cTn id="17" presetID="22" presetClass="entr" presetSubtype="8" fill="hold" nodeType="afterEffect">
                                  <p:stCondLst>
                                    <p:cond delay="100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
          <p:cNvSpPr>
            <a:spLocks noChangeArrowheads="1"/>
          </p:cNvSpPr>
          <p:nvPr/>
        </p:nvSpPr>
        <p:spPr bwMode="auto">
          <a:xfrm>
            <a:off x="838200" y="1524000"/>
            <a:ext cx="2568575" cy="396875"/>
          </a:xfrm>
          <a:prstGeom prst="rect">
            <a:avLst/>
          </a:prstGeom>
          <a:noFill/>
          <a:ln w="9525">
            <a:noFill/>
            <a:miter lim="800000"/>
            <a:headEnd/>
            <a:tailEnd/>
          </a:ln>
        </p:spPr>
        <p:txBody>
          <a:bodyPr wrap="none">
            <a:spAutoFit/>
          </a:bodyPr>
          <a:lstStyle/>
          <a:p>
            <a:r>
              <a:rPr lang="fr-FR" sz="2000" b="1" u="sng" dirty="0">
                <a:solidFill>
                  <a:schemeClr val="bg1"/>
                </a:solidFill>
                <a:latin typeface="Cambria" pitchFamily="18" charset="0"/>
              </a:rPr>
              <a:t>Capteurs extérieurs</a:t>
            </a:r>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0" name="Rectangle 68"/>
          <p:cNvSpPr txBox="1">
            <a:spLocks noChangeArrowheads="1"/>
          </p:cNvSpPr>
          <p:nvPr/>
        </p:nvSpPr>
        <p:spPr>
          <a:xfrm>
            <a:off x="128614" y="142852"/>
            <a:ext cx="5846301"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2</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latin typeface="+mj-lt"/>
                <a:ea typeface="+mj-ea"/>
                <a:cs typeface="+mj-cs"/>
              </a:rPr>
              <a:t>Présentation générale des produits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9" name="Groupe 7"/>
          <p:cNvGrpSpPr/>
          <p:nvPr/>
        </p:nvGrpSpPr>
        <p:grpSpPr>
          <a:xfrm>
            <a:off x="285720" y="864212"/>
            <a:ext cx="3643338" cy="461665"/>
            <a:chOff x="357158" y="857232"/>
            <a:chExt cx="3643338" cy="461665"/>
          </a:xfrm>
        </p:grpSpPr>
        <p:sp>
          <p:nvSpPr>
            <p:cNvPr id="20" name="Rectangle 19"/>
            <p:cNvSpPr/>
            <p:nvPr/>
          </p:nvSpPr>
          <p:spPr>
            <a:xfrm>
              <a:off x="719353" y="857232"/>
              <a:ext cx="3281143" cy="461665"/>
            </a:xfrm>
            <a:prstGeom prst="rect">
              <a:avLst/>
            </a:prstGeom>
            <a:solidFill>
              <a:schemeClr val="bg1"/>
            </a:solidFill>
          </p:spPr>
          <p:txBody>
            <a:bodyPr wrap="square">
              <a:spAutoFit/>
            </a:bodyPr>
            <a:lstStyle/>
            <a:p>
              <a:r>
                <a:rPr lang="fr-FR" sz="2400" b="1" dirty="0" smtClean="0">
                  <a:solidFill>
                    <a:srgbClr val="002060"/>
                  </a:solidFill>
                </a:rPr>
                <a:t>Les P.A.C géothermiques</a:t>
              </a:r>
              <a:endParaRPr lang="fr-FR" sz="2400" b="1" dirty="0">
                <a:solidFill>
                  <a:srgbClr val="002060"/>
                </a:solidFill>
              </a:endParaRPr>
            </a:p>
          </p:txBody>
        </p:sp>
        <p:pic>
          <p:nvPicPr>
            <p:cNvPr id="21" name="Picture 17"/>
            <p:cNvPicPr>
              <a:picLocks noChangeAspect="1" noChangeArrowheads="1"/>
            </p:cNvPicPr>
            <p:nvPr/>
          </p:nvPicPr>
          <p:blipFill>
            <a:blip r:embed="rId5" cstate="print"/>
            <a:srcRect l="43556"/>
            <a:stretch>
              <a:fillRect/>
            </a:stretch>
          </p:blipFill>
          <p:spPr bwMode="auto">
            <a:xfrm>
              <a:off x="357158" y="966620"/>
              <a:ext cx="369887" cy="242888"/>
            </a:xfrm>
            <a:prstGeom prst="rect">
              <a:avLst/>
            </a:prstGeom>
            <a:solidFill>
              <a:schemeClr val="bg1"/>
            </a:solidFill>
            <a:ln w="9525">
              <a:noFill/>
              <a:round/>
              <a:headEnd/>
              <a:tailEnd/>
            </a:ln>
            <a:effectLst/>
          </p:spPr>
        </p:pic>
      </p:grpSp>
      <p:pic>
        <p:nvPicPr>
          <p:cNvPr id="22" name="Picture 5"/>
          <p:cNvPicPr>
            <a:picLocks noChangeAspect="1" noChangeArrowheads="1"/>
          </p:cNvPicPr>
          <p:nvPr/>
        </p:nvPicPr>
        <p:blipFill>
          <a:blip r:embed="rId6"/>
          <a:srcRect/>
          <a:stretch>
            <a:fillRect/>
          </a:stretch>
        </p:blipFill>
        <p:spPr bwMode="auto">
          <a:xfrm>
            <a:off x="714348" y="1428736"/>
            <a:ext cx="2643207" cy="1773036"/>
          </a:xfrm>
          <a:prstGeom prst="rect">
            <a:avLst/>
          </a:prstGeom>
          <a:noFill/>
          <a:ln w="9525">
            <a:noFill/>
            <a:miter lim="800000"/>
            <a:headEnd/>
            <a:tailEnd/>
          </a:ln>
        </p:spPr>
      </p:pic>
      <p:grpSp>
        <p:nvGrpSpPr>
          <p:cNvPr id="32" name="Groupe 7"/>
          <p:cNvGrpSpPr/>
          <p:nvPr/>
        </p:nvGrpSpPr>
        <p:grpSpPr>
          <a:xfrm>
            <a:off x="237704" y="3489786"/>
            <a:ext cx="4702596" cy="830997"/>
            <a:chOff x="357158" y="857232"/>
            <a:chExt cx="4702596" cy="830997"/>
          </a:xfrm>
        </p:grpSpPr>
        <p:sp>
          <p:nvSpPr>
            <p:cNvPr id="33" name="Rectangle 32"/>
            <p:cNvSpPr/>
            <p:nvPr/>
          </p:nvSpPr>
          <p:spPr>
            <a:xfrm>
              <a:off x="719352" y="857232"/>
              <a:ext cx="4340402" cy="830997"/>
            </a:xfrm>
            <a:prstGeom prst="rect">
              <a:avLst/>
            </a:prstGeom>
            <a:solidFill>
              <a:schemeClr val="bg1"/>
            </a:solidFill>
          </p:spPr>
          <p:txBody>
            <a:bodyPr wrap="square">
              <a:spAutoFit/>
            </a:bodyPr>
            <a:lstStyle/>
            <a:p>
              <a:r>
                <a:rPr lang="fr-FR" sz="2400" b="1" dirty="0" smtClean="0">
                  <a:solidFill>
                    <a:srgbClr val="002060"/>
                  </a:solidFill>
                </a:rPr>
                <a:t>Les C.E.S géothermiques et thermodynamiques</a:t>
              </a:r>
              <a:endParaRPr lang="fr-FR" sz="2400" b="1" dirty="0">
                <a:solidFill>
                  <a:srgbClr val="002060"/>
                </a:solidFill>
              </a:endParaRPr>
            </a:p>
          </p:txBody>
        </p:sp>
        <p:pic>
          <p:nvPicPr>
            <p:cNvPr id="34" name="Picture 17"/>
            <p:cNvPicPr>
              <a:picLocks noChangeAspect="1" noChangeArrowheads="1"/>
            </p:cNvPicPr>
            <p:nvPr/>
          </p:nvPicPr>
          <p:blipFill>
            <a:blip r:embed="rId5" cstate="print"/>
            <a:srcRect l="43556"/>
            <a:stretch>
              <a:fillRect/>
            </a:stretch>
          </p:blipFill>
          <p:spPr bwMode="auto">
            <a:xfrm>
              <a:off x="357158" y="966620"/>
              <a:ext cx="369887" cy="242888"/>
            </a:xfrm>
            <a:prstGeom prst="rect">
              <a:avLst/>
            </a:prstGeom>
            <a:solidFill>
              <a:schemeClr val="bg1"/>
            </a:solidFill>
            <a:ln w="9525">
              <a:noFill/>
              <a:round/>
              <a:headEnd/>
              <a:tailEnd/>
            </a:ln>
            <a:effectLst/>
          </p:spPr>
        </p:pic>
      </p:grpSp>
      <p:grpSp>
        <p:nvGrpSpPr>
          <p:cNvPr id="38" name="Groupe 7"/>
          <p:cNvGrpSpPr/>
          <p:nvPr/>
        </p:nvGrpSpPr>
        <p:grpSpPr>
          <a:xfrm>
            <a:off x="4406783" y="864212"/>
            <a:ext cx="4071966" cy="461665"/>
            <a:chOff x="357158" y="857232"/>
            <a:chExt cx="4071966" cy="461665"/>
          </a:xfrm>
        </p:grpSpPr>
        <p:sp>
          <p:nvSpPr>
            <p:cNvPr id="39" name="Rectangle 38"/>
            <p:cNvSpPr/>
            <p:nvPr/>
          </p:nvSpPr>
          <p:spPr>
            <a:xfrm>
              <a:off x="719353" y="857232"/>
              <a:ext cx="3709771" cy="461665"/>
            </a:xfrm>
            <a:prstGeom prst="rect">
              <a:avLst/>
            </a:prstGeom>
            <a:solidFill>
              <a:schemeClr val="bg1"/>
            </a:solidFill>
          </p:spPr>
          <p:txBody>
            <a:bodyPr wrap="square">
              <a:spAutoFit/>
            </a:bodyPr>
            <a:lstStyle/>
            <a:p>
              <a:r>
                <a:rPr lang="fr-FR" sz="2400" b="1" dirty="0" smtClean="0">
                  <a:solidFill>
                    <a:srgbClr val="002060"/>
                  </a:solidFill>
                </a:rPr>
                <a:t>Les P.A.C aérothermiques</a:t>
              </a:r>
              <a:endParaRPr lang="fr-FR" sz="2400" b="1" dirty="0">
                <a:solidFill>
                  <a:srgbClr val="002060"/>
                </a:solidFill>
              </a:endParaRPr>
            </a:p>
          </p:txBody>
        </p:sp>
        <p:pic>
          <p:nvPicPr>
            <p:cNvPr id="40" name="Picture 17"/>
            <p:cNvPicPr>
              <a:picLocks noChangeAspect="1" noChangeArrowheads="1"/>
            </p:cNvPicPr>
            <p:nvPr/>
          </p:nvPicPr>
          <p:blipFill>
            <a:blip r:embed="rId5" cstate="print"/>
            <a:srcRect l="43556"/>
            <a:stretch>
              <a:fillRect/>
            </a:stretch>
          </p:blipFill>
          <p:spPr bwMode="auto">
            <a:xfrm>
              <a:off x="357158" y="966620"/>
              <a:ext cx="369887" cy="242888"/>
            </a:xfrm>
            <a:prstGeom prst="rect">
              <a:avLst/>
            </a:prstGeom>
            <a:solidFill>
              <a:schemeClr val="bg1"/>
            </a:solidFill>
            <a:ln w="9525">
              <a:noFill/>
              <a:round/>
              <a:headEnd/>
              <a:tailEnd/>
            </a:ln>
            <a:effectLst/>
          </p:spPr>
        </p:pic>
      </p:grpSp>
      <p:grpSp>
        <p:nvGrpSpPr>
          <p:cNvPr id="41" name="Group 7"/>
          <p:cNvGrpSpPr>
            <a:grpSpLocks/>
          </p:cNvGrpSpPr>
          <p:nvPr/>
        </p:nvGrpSpPr>
        <p:grpSpPr bwMode="auto">
          <a:xfrm>
            <a:off x="4819778" y="1363974"/>
            <a:ext cx="3165470" cy="2160000"/>
            <a:chOff x="1912" y="1304"/>
            <a:chExt cx="3457" cy="2649"/>
          </a:xfrm>
        </p:grpSpPr>
        <p:pic>
          <p:nvPicPr>
            <p:cNvPr id="42" name="Picture 3"/>
            <p:cNvPicPr>
              <a:picLocks noChangeAspect="1" noChangeArrowheads="1"/>
            </p:cNvPicPr>
            <p:nvPr/>
          </p:nvPicPr>
          <p:blipFill>
            <a:blip r:embed="rId7"/>
            <a:srcRect/>
            <a:stretch>
              <a:fillRect/>
            </a:stretch>
          </p:blipFill>
          <p:spPr bwMode="auto">
            <a:xfrm>
              <a:off x="1975" y="1459"/>
              <a:ext cx="3394" cy="2494"/>
            </a:xfrm>
            <a:prstGeom prst="rect">
              <a:avLst/>
            </a:prstGeom>
            <a:noFill/>
            <a:ln w="9525">
              <a:noFill/>
              <a:miter lim="800000"/>
              <a:headEnd/>
              <a:tailEnd/>
            </a:ln>
          </p:spPr>
        </p:pic>
        <p:sp>
          <p:nvSpPr>
            <p:cNvPr id="43" name="Rectangle 6"/>
            <p:cNvSpPr>
              <a:spLocks noChangeArrowheads="1"/>
            </p:cNvSpPr>
            <p:nvPr/>
          </p:nvSpPr>
          <p:spPr bwMode="auto">
            <a:xfrm>
              <a:off x="1912" y="1304"/>
              <a:ext cx="1168" cy="360"/>
            </a:xfrm>
            <a:prstGeom prst="rect">
              <a:avLst/>
            </a:prstGeom>
            <a:solidFill>
              <a:schemeClr val="bg1"/>
            </a:solidFill>
            <a:ln w="9525">
              <a:noFill/>
              <a:miter lim="800000"/>
              <a:headEnd/>
              <a:tailEnd/>
            </a:ln>
          </p:spPr>
          <p:txBody>
            <a:bodyPr wrap="none" anchor="ctr"/>
            <a:lstStyle/>
            <a:p>
              <a:endParaRPr lang="fr-FR" dirty="0"/>
            </a:p>
          </p:txBody>
        </p:sp>
      </p:grpSp>
      <p:pic>
        <p:nvPicPr>
          <p:cNvPr id="142337" name="Picture 1"/>
          <p:cNvPicPr>
            <a:picLocks noChangeAspect="1" noChangeArrowheads="1"/>
          </p:cNvPicPr>
          <p:nvPr/>
        </p:nvPicPr>
        <p:blipFill>
          <a:blip r:embed="rId8"/>
          <a:srcRect/>
          <a:stretch>
            <a:fillRect/>
          </a:stretch>
        </p:blipFill>
        <p:spPr bwMode="auto">
          <a:xfrm>
            <a:off x="4897438" y="3511550"/>
            <a:ext cx="2676525" cy="28575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par>
                                <p:cTn id="8" presetID="53"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p:cTn id="10" dur="1000" fill="hold"/>
                                        <p:tgtEl>
                                          <p:spTgt spid="22"/>
                                        </p:tgtEl>
                                        <p:attrNameLst>
                                          <p:attrName>ppt_w</p:attrName>
                                        </p:attrNameLst>
                                      </p:cBhvr>
                                      <p:tavLst>
                                        <p:tav tm="0">
                                          <p:val>
                                            <p:fltVal val="0"/>
                                          </p:val>
                                        </p:tav>
                                        <p:tav tm="100000">
                                          <p:val>
                                            <p:strVal val="#ppt_w"/>
                                          </p:val>
                                        </p:tav>
                                      </p:tavLst>
                                    </p:anim>
                                    <p:anim calcmode="lin" valueType="num">
                                      <p:cBhvr>
                                        <p:cTn id="11" dur="1000" fill="hold"/>
                                        <p:tgtEl>
                                          <p:spTgt spid="22"/>
                                        </p:tgtEl>
                                        <p:attrNameLst>
                                          <p:attrName>ppt_h</p:attrName>
                                        </p:attrNameLst>
                                      </p:cBhvr>
                                      <p:tavLst>
                                        <p:tav tm="0">
                                          <p:val>
                                            <p:fltVal val="0"/>
                                          </p:val>
                                        </p:tav>
                                        <p:tav tm="100000">
                                          <p:val>
                                            <p:strVal val="#ppt_h"/>
                                          </p:val>
                                        </p:tav>
                                      </p:tavLst>
                                    </p:anim>
                                    <p:animEffect transition="in" filter="fade">
                                      <p:cBhvr>
                                        <p:cTn id="12" dur="10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1000"/>
                                        <p:tgtEl>
                                          <p:spTgt spid="38"/>
                                        </p:tgtEl>
                                      </p:cBhvr>
                                    </p:animEffect>
                                  </p:childTnLst>
                                </p:cTn>
                              </p:par>
                              <p:par>
                                <p:cTn id="18" presetID="53" presetClass="entr" presetSubtype="0" fill="hold" nodeType="with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1000" fill="hold"/>
                                        <p:tgtEl>
                                          <p:spTgt spid="41"/>
                                        </p:tgtEl>
                                        <p:attrNameLst>
                                          <p:attrName>ppt_w</p:attrName>
                                        </p:attrNameLst>
                                      </p:cBhvr>
                                      <p:tavLst>
                                        <p:tav tm="0">
                                          <p:val>
                                            <p:fltVal val="0"/>
                                          </p:val>
                                        </p:tav>
                                        <p:tav tm="100000">
                                          <p:val>
                                            <p:strVal val="#ppt_w"/>
                                          </p:val>
                                        </p:tav>
                                      </p:tavLst>
                                    </p:anim>
                                    <p:anim calcmode="lin" valueType="num">
                                      <p:cBhvr>
                                        <p:cTn id="21" dur="1000" fill="hold"/>
                                        <p:tgtEl>
                                          <p:spTgt spid="41"/>
                                        </p:tgtEl>
                                        <p:attrNameLst>
                                          <p:attrName>ppt_h</p:attrName>
                                        </p:attrNameLst>
                                      </p:cBhvr>
                                      <p:tavLst>
                                        <p:tav tm="0">
                                          <p:val>
                                            <p:fltVal val="0"/>
                                          </p:val>
                                        </p:tav>
                                        <p:tav tm="100000">
                                          <p:val>
                                            <p:strVal val="#ppt_h"/>
                                          </p:val>
                                        </p:tav>
                                      </p:tavLst>
                                    </p:anim>
                                    <p:animEffect transition="in" filter="fade">
                                      <p:cBhvr>
                                        <p:cTn id="22" dur="10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1000"/>
                                        <p:tgtEl>
                                          <p:spTgt spid="32"/>
                                        </p:tgtEl>
                                      </p:cBhvr>
                                    </p:animEffect>
                                  </p:childTnLst>
                                </p:cTn>
                              </p:par>
                              <p:par>
                                <p:cTn id="28" presetID="53" presetClass="entr" presetSubtype="0" fill="hold" nodeType="withEffect">
                                  <p:stCondLst>
                                    <p:cond delay="0"/>
                                  </p:stCondLst>
                                  <p:childTnLst>
                                    <p:set>
                                      <p:cBhvr>
                                        <p:cTn id="29" dur="1" fill="hold">
                                          <p:stCondLst>
                                            <p:cond delay="0"/>
                                          </p:stCondLst>
                                        </p:cTn>
                                        <p:tgtEl>
                                          <p:spTgt spid="142337"/>
                                        </p:tgtEl>
                                        <p:attrNameLst>
                                          <p:attrName>style.visibility</p:attrName>
                                        </p:attrNameLst>
                                      </p:cBhvr>
                                      <p:to>
                                        <p:strVal val="visible"/>
                                      </p:to>
                                    </p:set>
                                    <p:anim calcmode="lin" valueType="num">
                                      <p:cBhvr>
                                        <p:cTn id="30" dur="1000" fill="hold"/>
                                        <p:tgtEl>
                                          <p:spTgt spid="142337"/>
                                        </p:tgtEl>
                                        <p:attrNameLst>
                                          <p:attrName>ppt_w</p:attrName>
                                        </p:attrNameLst>
                                      </p:cBhvr>
                                      <p:tavLst>
                                        <p:tav tm="0">
                                          <p:val>
                                            <p:fltVal val="0"/>
                                          </p:val>
                                        </p:tav>
                                        <p:tav tm="100000">
                                          <p:val>
                                            <p:strVal val="#ppt_w"/>
                                          </p:val>
                                        </p:tav>
                                      </p:tavLst>
                                    </p:anim>
                                    <p:anim calcmode="lin" valueType="num">
                                      <p:cBhvr>
                                        <p:cTn id="31" dur="1000" fill="hold"/>
                                        <p:tgtEl>
                                          <p:spTgt spid="142337"/>
                                        </p:tgtEl>
                                        <p:attrNameLst>
                                          <p:attrName>ppt_h</p:attrName>
                                        </p:attrNameLst>
                                      </p:cBhvr>
                                      <p:tavLst>
                                        <p:tav tm="0">
                                          <p:val>
                                            <p:fltVal val="0"/>
                                          </p:val>
                                        </p:tav>
                                        <p:tav tm="100000">
                                          <p:val>
                                            <p:strVal val="#ppt_h"/>
                                          </p:val>
                                        </p:tav>
                                      </p:tavLst>
                                    </p:anim>
                                    <p:animEffect transition="in" filter="fade">
                                      <p:cBhvr>
                                        <p:cTn id="32" dur="1000"/>
                                        <p:tgtEl>
                                          <p:spTgt spid="1423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
          <p:cNvSpPr>
            <a:spLocks noChangeArrowheads="1"/>
          </p:cNvSpPr>
          <p:nvPr/>
        </p:nvSpPr>
        <p:spPr bwMode="auto">
          <a:xfrm>
            <a:off x="838200" y="1524000"/>
            <a:ext cx="2568575" cy="396875"/>
          </a:xfrm>
          <a:prstGeom prst="rect">
            <a:avLst/>
          </a:prstGeom>
          <a:noFill/>
          <a:ln w="9525">
            <a:noFill/>
            <a:miter lim="800000"/>
            <a:headEnd/>
            <a:tailEnd/>
          </a:ln>
        </p:spPr>
        <p:txBody>
          <a:bodyPr wrap="none">
            <a:spAutoFit/>
          </a:bodyPr>
          <a:lstStyle/>
          <a:p>
            <a:r>
              <a:rPr lang="fr-FR" sz="2000" b="1" u="sng" dirty="0">
                <a:solidFill>
                  <a:schemeClr val="bg1"/>
                </a:solidFill>
                <a:latin typeface="Cambria" pitchFamily="18" charset="0"/>
              </a:rPr>
              <a:t>Capteurs extérieurs</a:t>
            </a:r>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grpSp>
        <p:nvGrpSpPr>
          <p:cNvPr id="4" name="Groupe 45"/>
          <p:cNvGrpSpPr/>
          <p:nvPr/>
        </p:nvGrpSpPr>
        <p:grpSpPr>
          <a:xfrm>
            <a:off x="357158" y="857232"/>
            <a:ext cx="4553045" cy="461665"/>
            <a:chOff x="178125" y="1447293"/>
            <a:chExt cx="4553045" cy="461665"/>
          </a:xfrm>
          <a:solidFill>
            <a:schemeClr val="bg1"/>
          </a:solidFill>
        </p:grpSpPr>
        <p:sp>
          <p:nvSpPr>
            <p:cNvPr id="17" name="Rectangle 16"/>
            <p:cNvSpPr/>
            <p:nvPr/>
          </p:nvSpPr>
          <p:spPr>
            <a:xfrm>
              <a:off x="540320" y="1447293"/>
              <a:ext cx="4190850" cy="461665"/>
            </a:xfrm>
            <a:prstGeom prst="rect">
              <a:avLst/>
            </a:prstGeom>
            <a:grpFill/>
          </p:spPr>
          <p:txBody>
            <a:bodyPr wrap="square">
              <a:spAutoFit/>
            </a:bodyPr>
            <a:lstStyle/>
            <a:p>
              <a:r>
                <a:rPr lang="fr-FR" sz="2400" b="1" dirty="0" smtClean="0">
                  <a:solidFill>
                    <a:srgbClr val="002060"/>
                  </a:solidFill>
                </a:rPr>
                <a:t>Ils sont constitués de 3 parties</a:t>
              </a:r>
              <a:endParaRPr lang="fr-FR" sz="2400" b="1" dirty="0">
                <a:solidFill>
                  <a:srgbClr val="002060"/>
                </a:solidFill>
              </a:endParaRPr>
            </a:p>
          </p:txBody>
        </p:sp>
        <p:pic>
          <p:nvPicPr>
            <p:cNvPr id="18" name="Picture 17"/>
            <p:cNvPicPr>
              <a:picLocks noChangeAspect="1" noChangeArrowheads="1"/>
            </p:cNvPicPr>
            <p:nvPr/>
          </p:nvPicPr>
          <p:blipFill>
            <a:blip r:embed="rId5" cstate="print"/>
            <a:srcRect l="43556"/>
            <a:stretch>
              <a:fillRect/>
            </a:stretch>
          </p:blipFill>
          <p:spPr bwMode="auto">
            <a:xfrm>
              <a:off x="178125" y="1546016"/>
              <a:ext cx="369887" cy="242888"/>
            </a:xfrm>
            <a:prstGeom prst="rect">
              <a:avLst/>
            </a:prstGeom>
            <a:grpFill/>
            <a:ln w="9525">
              <a:noFill/>
              <a:round/>
              <a:headEnd/>
              <a:tailEnd/>
            </a:ln>
            <a:effectLst/>
          </p:spPr>
        </p:pic>
      </p:grpSp>
      <p:pic>
        <p:nvPicPr>
          <p:cNvPr id="16" name="Picture 5"/>
          <p:cNvPicPr>
            <a:picLocks noChangeAspect="1" noChangeArrowheads="1"/>
          </p:cNvPicPr>
          <p:nvPr/>
        </p:nvPicPr>
        <p:blipFill>
          <a:blip r:embed="rId6"/>
          <a:srcRect/>
          <a:stretch>
            <a:fillRect/>
          </a:stretch>
        </p:blipFill>
        <p:spPr bwMode="auto">
          <a:xfrm>
            <a:off x="3194137" y="2422219"/>
            <a:ext cx="5949863" cy="3991107"/>
          </a:xfrm>
          <a:prstGeom prst="rect">
            <a:avLst/>
          </a:prstGeom>
          <a:noFill/>
          <a:ln w="9525">
            <a:noFill/>
            <a:miter lim="800000"/>
            <a:headEnd/>
            <a:tailEnd/>
          </a:ln>
        </p:spPr>
      </p:pic>
      <p:grpSp>
        <p:nvGrpSpPr>
          <p:cNvPr id="48" name="Groupe 47"/>
          <p:cNvGrpSpPr/>
          <p:nvPr/>
        </p:nvGrpSpPr>
        <p:grpSpPr>
          <a:xfrm>
            <a:off x="1578280" y="4271376"/>
            <a:ext cx="4935254" cy="1152394"/>
            <a:chOff x="1578280" y="4271376"/>
            <a:chExt cx="4935254" cy="1152394"/>
          </a:xfrm>
        </p:grpSpPr>
        <p:sp>
          <p:nvSpPr>
            <p:cNvPr id="22" name="Ellipse 21"/>
            <p:cNvSpPr/>
            <p:nvPr/>
          </p:nvSpPr>
          <p:spPr>
            <a:xfrm>
              <a:off x="3970751" y="4271376"/>
              <a:ext cx="2542783" cy="11523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4" name="Groupe 43"/>
            <p:cNvGrpSpPr/>
            <p:nvPr/>
          </p:nvGrpSpPr>
          <p:grpSpPr>
            <a:xfrm>
              <a:off x="1578280" y="4609579"/>
              <a:ext cx="2455102" cy="461665"/>
              <a:chOff x="1578280" y="4609579"/>
              <a:chExt cx="2455102" cy="461665"/>
            </a:xfrm>
          </p:grpSpPr>
          <p:sp>
            <p:nvSpPr>
              <p:cNvPr id="23" name="ZoneTexte 22"/>
              <p:cNvSpPr txBox="1"/>
              <p:nvPr/>
            </p:nvSpPr>
            <p:spPr>
              <a:xfrm>
                <a:off x="1578280" y="4609579"/>
                <a:ext cx="1293624" cy="461665"/>
              </a:xfrm>
              <a:prstGeom prst="rect">
                <a:avLst/>
              </a:prstGeom>
              <a:noFill/>
            </p:spPr>
            <p:txBody>
              <a:bodyPr wrap="none" rtlCol="0">
                <a:spAutoFit/>
              </a:bodyPr>
              <a:lstStyle/>
              <a:p>
                <a:r>
                  <a:rPr lang="fr-FR" sz="2400" dirty="0" smtClean="0">
                    <a:solidFill>
                      <a:schemeClr val="tx2">
                        <a:lumMod val="75000"/>
                      </a:schemeClr>
                    </a:solidFill>
                  </a:rPr>
                  <a:t>Capteurs</a:t>
                </a:r>
                <a:endParaRPr lang="fr-FR" sz="2400" dirty="0">
                  <a:solidFill>
                    <a:schemeClr val="tx2">
                      <a:lumMod val="75000"/>
                    </a:schemeClr>
                  </a:solidFill>
                </a:endParaRPr>
              </a:p>
            </p:txBody>
          </p:sp>
          <p:cxnSp>
            <p:nvCxnSpPr>
              <p:cNvPr id="25" name="Connecteur droit 24"/>
              <p:cNvCxnSpPr/>
              <p:nvPr/>
            </p:nvCxnSpPr>
            <p:spPr>
              <a:xfrm flipV="1">
                <a:off x="1653436" y="4985360"/>
                <a:ext cx="2379946" cy="2505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46" name="Groupe 45"/>
          <p:cNvGrpSpPr/>
          <p:nvPr/>
        </p:nvGrpSpPr>
        <p:grpSpPr>
          <a:xfrm>
            <a:off x="1983287" y="3010421"/>
            <a:ext cx="5482228" cy="1448844"/>
            <a:chOff x="1983287" y="3010421"/>
            <a:chExt cx="5482228" cy="1448844"/>
          </a:xfrm>
        </p:grpSpPr>
        <p:grpSp>
          <p:nvGrpSpPr>
            <p:cNvPr id="42" name="Groupe 41"/>
            <p:cNvGrpSpPr/>
            <p:nvPr/>
          </p:nvGrpSpPr>
          <p:grpSpPr>
            <a:xfrm>
              <a:off x="1983287" y="3010421"/>
              <a:ext cx="3555305" cy="461665"/>
              <a:chOff x="1983287" y="3010421"/>
              <a:chExt cx="3555305" cy="461665"/>
            </a:xfrm>
          </p:grpSpPr>
          <p:sp>
            <p:nvSpPr>
              <p:cNvPr id="35" name="ZoneTexte 34"/>
              <p:cNvSpPr txBox="1"/>
              <p:nvPr/>
            </p:nvSpPr>
            <p:spPr>
              <a:xfrm>
                <a:off x="1983287" y="3010421"/>
                <a:ext cx="1468479" cy="461665"/>
              </a:xfrm>
              <a:prstGeom prst="rect">
                <a:avLst/>
              </a:prstGeom>
              <a:noFill/>
            </p:spPr>
            <p:txBody>
              <a:bodyPr wrap="none" rtlCol="0">
                <a:spAutoFit/>
              </a:bodyPr>
              <a:lstStyle/>
              <a:p>
                <a:r>
                  <a:rPr lang="fr-FR" sz="2400" dirty="0" smtClean="0">
                    <a:solidFill>
                      <a:schemeClr val="tx2">
                        <a:lumMod val="75000"/>
                      </a:schemeClr>
                    </a:solidFill>
                  </a:rPr>
                  <a:t>Emetteurs</a:t>
                </a:r>
                <a:endParaRPr lang="fr-FR" sz="2400" dirty="0">
                  <a:solidFill>
                    <a:schemeClr val="tx2">
                      <a:lumMod val="75000"/>
                    </a:schemeClr>
                  </a:solidFill>
                </a:endParaRPr>
              </a:p>
            </p:txBody>
          </p:sp>
          <p:cxnSp>
            <p:nvCxnSpPr>
              <p:cNvPr id="36" name="Connecteur droit 35"/>
              <p:cNvCxnSpPr>
                <a:endCxn id="34" idx="0"/>
              </p:cNvCxnSpPr>
              <p:nvPr/>
            </p:nvCxnSpPr>
            <p:spPr>
              <a:xfrm flipV="1">
                <a:off x="2058443" y="3365326"/>
                <a:ext cx="3480149" cy="459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5" name="Groupe 44"/>
            <p:cNvGrpSpPr/>
            <p:nvPr/>
          </p:nvGrpSpPr>
          <p:grpSpPr>
            <a:xfrm>
              <a:off x="5538592" y="3146120"/>
              <a:ext cx="1926923" cy="1313145"/>
              <a:chOff x="5538592" y="3146120"/>
              <a:chExt cx="1926923" cy="1313145"/>
            </a:xfrm>
          </p:grpSpPr>
          <p:sp>
            <p:nvSpPr>
              <p:cNvPr id="34" name="Ellipse 33"/>
              <p:cNvSpPr/>
              <p:nvPr/>
            </p:nvSpPr>
            <p:spPr>
              <a:xfrm rot="16200000">
                <a:off x="5638800" y="3045912"/>
                <a:ext cx="438411" cy="63882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Ellipse 37"/>
              <p:cNvSpPr/>
              <p:nvPr/>
            </p:nvSpPr>
            <p:spPr>
              <a:xfrm rot="16200000">
                <a:off x="6308944" y="3302694"/>
                <a:ext cx="676406" cy="163673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40" name="Connecteur droit 39"/>
              <p:cNvCxnSpPr>
                <a:stCxn id="34" idx="3"/>
              </p:cNvCxnSpPr>
              <p:nvPr/>
            </p:nvCxnSpPr>
            <p:spPr>
              <a:xfrm>
                <a:off x="6083866" y="3520328"/>
                <a:ext cx="229252" cy="3126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47" name="Groupe 46"/>
          <p:cNvGrpSpPr/>
          <p:nvPr/>
        </p:nvGrpSpPr>
        <p:grpSpPr>
          <a:xfrm>
            <a:off x="2369506" y="3559479"/>
            <a:ext cx="3517727" cy="661793"/>
            <a:chOff x="2369506" y="3559479"/>
            <a:chExt cx="3517727" cy="661793"/>
          </a:xfrm>
        </p:grpSpPr>
        <p:sp>
          <p:nvSpPr>
            <p:cNvPr id="24" name="Ellipse 23"/>
            <p:cNvSpPr/>
            <p:nvPr/>
          </p:nvSpPr>
          <p:spPr>
            <a:xfrm>
              <a:off x="5448822" y="3582444"/>
              <a:ext cx="438411" cy="638828"/>
            </a:xfrm>
            <a:prstGeom prst="ellipse">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43" name="Groupe 42"/>
            <p:cNvGrpSpPr/>
            <p:nvPr/>
          </p:nvGrpSpPr>
          <p:grpSpPr>
            <a:xfrm>
              <a:off x="2369506" y="3559479"/>
              <a:ext cx="3066790" cy="461665"/>
              <a:chOff x="2369506" y="3559479"/>
              <a:chExt cx="3066790" cy="461665"/>
            </a:xfrm>
          </p:grpSpPr>
          <p:sp>
            <p:nvSpPr>
              <p:cNvPr id="26" name="ZoneTexte 25"/>
              <p:cNvSpPr txBox="1"/>
              <p:nvPr/>
            </p:nvSpPr>
            <p:spPr>
              <a:xfrm>
                <a:off x="2369506" y="3559479"/>
                <a:ext cx="797334" cy="461665"/>
              </a:xfrm>
              <a:prstGeom prst="rect">
                <a:avLst/>
              </a:prstGeom>
              <a:noFill/>
            </p:spPr>
            <p:txBody>
              <a:bodyPr wrap="none" rtlCol="0">
                <a:spAutoFit/>
              </a:bodyPr>
              <a:lstStyle/>
              <a:p>
                <a:r>
                  <a:rPr lang="fr-FR" sz="2400" dirty="0" smtClean="0">
                    <a:solidFill>
                      <a:schemeClr val="tx2">
                        <a:lumMod val="75000"/>
                      </a:schemeClr>
                    </a:solidFill>
                  </a:rPr>
                  <a:t>P.A.C</a:t>
                </a:r>
                <a:endParaRPr lang="fr-FR" sz="2400" dirty="0">
                  <a:solidFill>
                    <a:schemeClr val="tx2">
                      <a:lumMod val="75000"/>
                    </a:schemeClr>
                  </a:solidFill>
                </a:endParaRPr>
              </a:p>
            </p:txBody>
          </p:sp>
          <p:cxnSp>
            <p:nvCxnSpPr>
              <p:cNvPr id="27" name="Connecteur droit 26"/>
              <p:cNvCxnSpPr/>
              <p:nvPr/>
            </p:nvCxnSpPr>
            <p:spPr>
              <a:xfrm flipV="1">
                <a:off x="2444662" y="3928821"/>
                <a:ext cx="2991634" cy="31491"/>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9" name="Rectangle 68"/>
          <p:cNvSpPr txBox="1">
            <a:spLocks noChangeArrowheads="1"/>
          </p:cNvSpPr>
          <p:nvPr/>
        </p:nvSpPr>
        <p:spPr>
          <a:xfrm>
            <a:off x="128614" y="142852"/>
            <a:ext cx="5846301"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2</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lang="fr-FR" sz="2800" b="1" dirty="0" smtClean="0">
                <a:solidFill>
                  <a:schemeClr val="bg1"/>
                </a:solidFill>
                <a:latin typeface="+mj-lt"/>
                <a:ea typeface="+mj-ea"/>
                <a:cs typeface="+mj-cs"/>
              </a:rPr>
              <a:t>Présentation générale des produits</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50" name="Groupe 49"/>
          <p:cNvGrpSpPr/>
          <p:nvPr/>
        </p:nvGrpSpPr>
        <p:grpSpPr>
          <a:xfrm>
            <a:off x="1202621" y="1320159"/>
            <a:ext cx="3389797" cy="461665"/>
            <a:chOff x="205199" y="1816310"/>
            <a:chExt cx="3655602" cy="461665"/>
          </a:xfrm>
        </p:grpSpPr>
        <p:sp>
          <p:nvSpPr>
            <p:cNvPr id="51" name="Triangle isocèle 50"/>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2" name="ZoneTexte 51"/>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Les émetteurs</a:t>
              </a:r>
              <a:endParaRPr lang="fr-FR" sz="2400" b="1" dirty="0">
                <a:solidFill>
                  <a:srgbClr val="002060"/>
                </a:solidFill>
                <a:latin typeface="Cambria" pitchFamily="18" charset="0"/>
              </a:endParaRPr>
            </a:p>
          </p:txBody>
        </p:sp>
      </p:grpSp>
      <p:grpSp>
        <p:nvGrpSpPr>
          <p:cNvPr id="53" name="Groupe 52"/>
          <p:cNvGrpSpPr/>
          <p:nvPr/>
        </p:nvGrpSpPr>
        <p:grpSpPr>
          <a:xfrm>
            <a:off x="1202621" y="2362891"/>
            <a:ext cx="2367297" cy="461665"/>
            <a:chOff x="205199" y="1816310"/>
            <a:chExt cx="2552924" cy="461665"/>
          </a:xfrm>
        </p:grpSpPr>
        <p:sp>
          <p:nvSpPr>
            <p:cNvPr id="54" name="Triangle isocèle 53"/>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5" name="ZoneTexte 54"/>
            <p:cNvSpPr txBox="1"/>
            <p:nvPr/>
          </p:nvSpPr>
          <p:spPr>
            <a:xfrm>
              <a:off x="468858" y="1816310"/>
              <a:ext cx="2289265" cy="461665"/>
            </a:xfrm>
            <a:prstGeom prst="rect">
              <a:avLst/>
            </a:prstGeom>
            <a:noFill/>
          </p:spPr>
          <p:txBody>
            <a:bodyPr wrap="square" rtlCol="0">
              <a:spAutoFit/>
            </a:bodyPr>
            <a:lstStyle/>
            <a:p>
              <a:r>
                <a:rPr lang="fr-FR" sz="2400" dirty="0" smtClean="0">
                  <a:solidFill>
                    <a:srgbClr val="002060"/>
                  </a:solidFill>
                  <a:latin typeface="Cambria" pitchFamily="18" charset="0"/>
                </a:rPr>
                <a:t>Les capteurs</a:t>
              </a:r>
              <a:endParaRPr lang="fr-FR" sz="2400" b="1" dirty="0">
                <a:solidFill>
                  <a:srgbClr val="002060"/>
                </a:solidFill>
                <a:latin typeface="Cambria" pitchFamily="18" charset="0"/>
              </a:endParaRPr>
            </a:p>
          </p:txBody>
        </p:sp>
      </p:grpSp>
      <p:grpSp>
        <p:nvGrpSpPr>
          <p:cNvPr id="56" name="Groupe 55"/>
          <p:cNvGrpSpPr/>
          <p:nvPr/>
        </p:nvGrpSpPr>
        <p:grpSpPr>
          <a:xfrm>
            <a:off x="1202621" y="1841525"/>
            <a:ext cx="3389797" cy="461665"/>
            <a:chOff x="205199" y="1816310"/>
            <a:chExt cx="3655602" cy="461665"/>
          </a:xfrm>
        </p:grpSpPr>
        <p:sp>
          <p:nvSpPr>
            <p:cNvPr id="57" name="Triangle isocèle 56"/>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8" name="ZoneTexte 57"/>
            <p:cNvSpPr txBox="1"/>
            <p:nvPr/>
          </p:nvSpPr>
          <p:spPr>
            <a:xfrm>
              <a:off x="468859" y="1816310"/>
              <a:ext cx="3391942" cy="461665"/>
            </a:xfrm>
            <a:prstGeom prst="rect">
              <a:avLst/>
            </a:prstGeom>
            <a:noFill/>
          </p:spPr>
          <p:txBody>
            <a:bodyPr wrap="square" rtlCol="0">
              <a:spAutoFit/>
            </a:bodyPr>
            <a:lstStyle/>
            <a:p>
              <a:r>
                <a:rPr lang="fr-FR" sz="2400" dirty="0" smtClean="0">
                  <a:solidFill>
                    <a:srgbClr val="002060"/>
                  </a:solidFill>
                  <a:latin typeface="Cambria" pitchFamily="18" charset="0"/>
                </a:rPr>
                <a:t>La </a:t>
              </a:r>
              <a:r>
                <a:rPr lang="fr-FR" sz="2400" dirty="0" smtClean="0">
                  <a:solidFill>
                    <a:srgbClr val="002060"/>
                  </a:solidFill>
                  <a:latin typeface="Cambria" pitchFamily="18" charset="0"/>
                </a:rPr>
                <a:t>P.A.C</a:t>
              </a:r>
              <a:endParaRPr lang="fr-FR" sz="2400" b="1" dirty="0">
                <a:solidFill>
                  <a:srgbClr val="002060"/>
                </a:solidFill>
                <a:latin typeface="Cambria"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1000"/>
                                        <p:tgtEl>
                                          <p:spTgt spid="4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1000"/>
                                        <p:tgtEl>
                                          <p:spTgt spid="56"/>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100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1000"/>
                                        <p:tgtEl>
                                          <p:spTgt spid="53"/>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1" name="Picture 3"/>
          <p:cNvPicPr>
            <a:picLocks noChangeAspect="1" noChangeArrowheads="1"/>
          </p:cNvPicPr>
          <p:nvPr/>
        </p:nvPicPr>
        <p:blipFill>
          <a:blip r:embed="rId3"/>
          <a:srcRect b="17422"/>
          <a:stretch>
            <a:fillRect/>
          </a:stretch>
        </p:blipFill>
        <p:spPr bwMode="auto">
          <a:xfrm>
            <a:off x="555171" y="4327528"/>
            <a:ext cx="8588829" cy="2089601"/>
          </a:xfrm>
          <a:prstGeom prst="rect">
            <a:avLst/>
          </a:prstGeom>
          <a:noFill/>
          <a:ln w="9525">
            <a:noFill/>
            <a:miter lim="800000"/>
            <a:headEnd/>
            <a:tailEnd/>
          </a:ln>
          <a:effectLst/>
        </p:spPr>
      </p:pic>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5"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7" name="Rectangle 68"/>
          <p:cNvSpPr txBox="1">
            <a:spLocks noChangeArrowheads="1"/>
          </p:cNvSpPr>
          <p:nvPr/>
        </p:nvSpPr>
        <p:spPr>
          <a:xfrm>
            <a:off x="128614" y="142852"/>
            <a:ext cx="438075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3</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Le</a:t>
            </a:r>
            <a:r>
              <a:rPr kumimoji="0" lang="fr-FR" sz="2800" b="1" i="0" u="none" strike="noStrike" kern="1200" cap="none" spc="0" normalizeH="0" noProof="0" dirty="0" smtClean="0">
                <a:ln>
                  <a:noFill/>
                </a:ln>
                <a:solidFill>
                  <a:schemeClr val="bg1"/>
                </a:solidFill>
                <a:effectLst/>
                <a:uLnTx/>
                <a:uFillTx/>
                <a:latin typeface="+mj-lt"/>
                <a:ea typeface="+mj-ea"/>
                <a:cs typeface="+mj-cs"/>
              </a:rPr>
              <a:t> marché de 2003 à 2009</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4" name="Groupe 45"/>
          <p:cNvGrpSpPr/>
          <p:nvPr/>
        </p:nvGrpSpPr>
        <p:grpSpPr>
          <a:xfrm>
            <a:off x="357158" y="857232"/>
            <a:ext cx="8569128" cy="461665"/>
            <a:chOff x="178125" y="1447293"/>
            <a:chExt cx="8569128" cy="461665"/>
          </a:xfrm>
          <a:noFill/>
        </p:grpSpPr>
        <p:sp>
          <p:nvSpPr>
            <p:cNvPr id="20" name="Rectangle 19"/>
            <p:cNvSpPr/>
            <p:nvPr/>
          </p:nvSpPr>
          <p:spPr>
            <a:xfrm>
              <a:off x="540320" y="1447293"/>
              <a:ext cx="8206933" cy="461665"/>
            </a:xfrm>
            <a:prstGeom prst="rect">
              <a:avLst/>
            </a:prstGeom>
            <a:grpFill/>
          </p:spPr>
          <p:txBody>
            <a:bodyPr wrap="square">
              <a:spAutoFit/>
            </a:bodyPr>
            <a:lstStyle/>
            <a:p>
              <a:r>
                <a:rPr lang="fr-FR" sz="2400" b="1" dirty="0" smtClean="0">
                  <a:solidFill>
                    <a:schemeClr val="tx2">
                      <a:lumMod val="75000"/>
                    </a:schemeClr>
                  </a:solidFill>
                </a:rPr>
                <a:t>la France est le deuxième marché européen</a:t>
              </a:r>
              <a:endParaRPr lang="fr-FR" sz="2400" b="1" dirty="0">
                <a:solidFill>
                  <a:schemeClr val="tx2">
                    <a:lumMod val="75000"/>
                  </a:schemeClr>
                </a:solidFill>
              </a:endParaRPr>
            </a:p>
          </p:txBody>
        </p:sp>
        <p:pic>
          <p:nvPicPr>
            <p:cNvPr id="21" name="Picture 17"/>
            <p:cNvPicPr>
              <a:picLocks noChangeAspect="1" noChangeArrowheads="1"/>
            </p:cNvPicPr>
            <p:nvPr/>
          </p:nvPicPr>
          <p:blipFill>
            <a:blip r:embed="rId6" cstate="print"/>
            <a:srcRect l="43556"/>
            <a:stretch>
              <a:fillRect/>
            </a:stretch>
          </p:blipFill>
          <p:spPr bwMode="auto">
            <a:xfrm>
              <a:off x="178125" y="1545678"/>
              <a:ext cx="369887" cy="242888"/>
            </a:xfrm>
            <a:prstGeom prst="rect">
              <a:avLst/>
            </a:prstGeom>
            <a:grpFill/>
            <a:ln w="9525">
              <a:noFill/>
              <a:round/>
              <a:headEnd/>
              <a:tailEnd/>
            </a:ln>
            <a:effectLst/>
          </p:spPr>
        </p:pic>
      </p:grpSp>
      <p:grpSp>
        <p:nvGrpSpPr>
          <p:cNvPr id="5" name="Groupe 31"/>
          <p:cNvGrpSpPr/>
          <p:nvPr/>
        </p:nvGrpSpPr>
        <p:grpSpPr>
          <a:xfrm>
            <a:off x="494791" y="1545716"/>
            <a:ext cx="6301945" cy="470541"/>
            <a:chOff x="0" y="1480798"/>
            <a:chExt cx="6301945" cy="470541"/>
          </a:xfrm>
        </p:grpSpPr>
        <p:grpSp>
          <p:nvGrpSpPr>
            <p:cNvPr id="6" name="Groupe 21"/>
            <p:cNvGrpSpPr/>
            <p:nvPr/>
          </p:nvGrpSpPr>
          <p:grpSpPr>
            <a:xfrm>
              <a:off x="1736000" y="1480798"/>
              <a:ext cx="4565945" cy="461665"/>
              <a:chOff x="205199" y="1816310"/>
              <a:chExt cx="4923976" cy="461665"/>
            </a:xfrm>
          </p:grpSpPr>
          <p:sp>
            <p:nvSpPr>
              <p:cNvPr id="23" name="Triangle isocèle 2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ZoneTexte 23"/>
              <p:cNvSpPr txBox="1"/>
              <p:nvPr/>
            </p:nvSpPr>
            <p:spPr>
              <a:xfrm>
                <a:off x="468858" y="1816310"/>
                <a:ext cx="4660317" cy="461665"/>
              </a:xfrm>
              <a:prstGeom prst="rect">
                <a:avLst/>
              </a:prstGeom>
              <a:noFill/>
            </p:spPr>
            <p:txBody>
              <a:bodyPr wrap="square" rtlCol="0">
                <a:spAutoFit/>
              </a:bodyPr>
              <a:lstStyle/>
              <a:p>
                <a:r>
                  <a:rPr lang="fr-FR" sz="2400" dirty="0" smtClean="0">
                    <a:solidFill>
                      <a:schemeClr val="tx2">
                        <a:lumMod val="75000"/>
                      </a:schemeClr>
                    </a:solidFill>
                  </a:rPr>
                  <a:t>Offre commerciale </a:t>
                </a:r>
                <a:r>
                  <a:rPr lang="fr-FR" sz="2400" b="1" i="1" dirty="0" smtClean="0">
                    <a:solidFill>
                      <a:schemeClr val="tx2">
                        <a:lumMod val="75000"/>
                      </a:schemeClr>
                    </a:solidFill>
                  </a:rPr>
                  <a:t>Vivrelec</a:t>
                </a:r>
                <a:endParaRPr lang="fr-FR" sz="2400" b="1" dirty="0">
                  <a:solidFill>
                    <a:schemeClr val="tx2">
                      <a:lumMod val="75000"/>
                    </a:schemeClr>
                  </a:solidFill>
                  <a:latin typeface="Cambria" pitchFamily="18" charset="0"/>
                </a:endParaRPr>
              </a:p>
            </p:txBody>
          </p:sp>
        </p:grpSp>
        <p:sp>
          <p:nvSpPr>
            <p:cNvPr id="31" name="Rectangle 30"/>
            <p:cNvSpPr/>
            <p:nvPr/>
          </p:nvSpPr>
          <p:spPr>
            <a:xfrm>
              <a:off x="0" y="1489674"/>
              <a:ext cx="1646605" cy="461665"/>
            </a:xfrm>
            <a:prstGeom prst="rect">
              <a:avLst/>
            </a:prstGeom>
          </p:spPr>
          <p:txBody>
            <a:bodyPr wrap="none">
              <a:spAutoFit/>
            </a:bodyPr>
            <a:lstStyle/>
            <a:p>
              <a:r>
                <a:rPr lang="fr-FR" sz="2400" dirty="0" smtClean="0">
                  <a:solidFill>
                    <a:srgbClr val="002060"/>
                  </a:solidFill>
                  <a:latin typeface="Cambria" pitchFamily="18" charset="0"/>
                </a:rPr>
                <a:t>2003-2004</a:t>
              </a:r>
              <a:endParaRPr lang="fr-FR" sz="2400" b="1" dirty="0">
                <a:solidFill>
                  <a:srgbClr val="002060"/>
                </a:solidFill>
                <a:latin typeface="Cambria" pitchFamily="18" charset="0"/>
              </a:endParaRPr>
            </a:p>
          </p:txBody>
        </p:sp>
      </p:grpSp>
      <p:grpSp>
        <p:nvGrpSpPr>
          <p:cNvPr id="7" name="Groupe 32"/>
          <p:cNvGrpSpPr/>
          <p:nvPr/>
        </p:nvGrpSpPr>
        <p:grpSpPr>
          <a:xfrm>
            <a:off x="486553" y="2074620"/>
            <a:ext cx="7385223" cy="470541"/>
            <a:chOff x="0" y="1480798"/>
            <a:chExt cx="7385223" cy="470541"/>
          </a:xfrm>
        </p:grpSpPr>
        <p:grpSp>
          <p:nvGrpSpPr>
            <p:cNvPr id="8" name="Groupe 21"/>
            <p:cNvGrpSpPr/>
            <p:nvPr/>
          </p:nvGrpSpPr>
          <p:grpSpPr>
            <a:xfrm>
              <a:off x="1736000" y="1480798"/>
              <a:ext cx="5649223" cy="461665"/>
              <a:chOff x="205199" y="1816310"/>
              <a:chExt cx="6092184" cy="461665"/>
            </a:xfrm>
          </p:grpSpPr>
          <p:sp>
            <p:nvSpPr>
              <p:cNvPr id="36" name="Triangle isocèle 35"/>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ZoneTexte 36"/>
              <p:cNvSpPr txBox="1"/>
              <p:nvPr/>
            </p:nvSpPr>
            <p:spPr>
              <a:xfrm>
                <a:off x="468858" y="1816310"/>
                <a:ext cx="5828525" cy="461665"/>
              </a:xfrm>
              <a:prstGeom prst="rect">
                <a:avLst/>
              </a:prstGeom>
              <a:noFill/>
            </p:spPr>
            <p:txBody>
              <a:bodyPr wrap="square" rtlCol="0">
                <a:spAutoFit/>
              </a:bodyPr>
              <a:lstStyle/>
              <a:p>
                <a:r>
                  <a:rPr lang="fr-FR" sz="2400" dirty="0" smtClean="0">
                    <a:solidFill>
                      <a:schemeClr val="tx2">
                        <a:lumMod val="75000"/>
                      </a:schemeClr>
                    </a:solidFill>
                  </a:rPr>
                  <a:t>Crédit d’impôt en faveur des PAC de 40 %</a:t>
                </a:r>
                <a:endParaRPr lang="fr-FR" sz="2400" b="1" dirty="0">
                  <a:solidFill>
                    <a:schemeClr val="tx2">
                      <a:lumMod val="75000"/>
                    </a:schemeClr>
                  </a:solidFill>
                  <a:latin typeface="Cambria" pitchFamily="18" charset="0"/>
                </a:endParaRPr>
              </a:p>
            </p:txBody>
          </p:sp>
        </p:grpSp>
        <p:sp>
          <p:nvSpPr>
            <p:cNvPr id="35" name="Rectangle 34"/>
            <p:cNvSpPr/>
            <p:nvPr/>
          </p:nvSpPr>
          <p:spPr>
            <a:xfrm>
              <a:off x="0" y="1489674"/>
              <a:ext cx="1577546" cy="461665"/>
            </a:xfrm>
            <a:prstGeom prst="rect">
              <a:avLst/>
            </a:prstGeom>
          </p:spPr>
          <p:txBody>
            <a:bodyPr wrap="square">
              <a:spAutoFit/>
            </a:bodyPr>
            <a:lstStyle/>
            <a:p>
              <a:pPr algn="r"/>
              <a:r>
                <a:rPr lang="fr-FR" sz="2400" dirty="0" smtClean="0">
                  <a:solidFill>
                    <a:srgbClr val="002060"/>
                  </a:solidFill>
                  <a:latin typeface="Cambria" pitchFamily="18" charset="0"/>
                </a:rPr>
                <a:t>2005</a:t>
              </a:r>
              <a:endParaRPr lang="fr-FR" sz="2400" b="1" dirty="0">
                <a:solidFill>
                  <a:srgbClr val="002060"/>
                </a:solidFill>
                <a:latin typeface="Cambria" pitchFamily="18" charset="0"/>
              </a:endParaRPr>
            </a:p>
          </p:txBody>
        </p:sp>
      </p:grpSp>
      <p:grpSp>
        <p:nvGrpSpPr>
          <p:cNvPr id="9" name="Groupe 37"/>
          <p:cNvGrpSpPr/>
          <p:nvPr/>
        </p:nvGrpSpPr>
        <p:grpSpPr>
          <a:xfrm>
            <a:off x="478315" y="2603524"/>
            <a:ext cx="7385223" cy="470541"/>
            <a:chOff x="0" y="1480798"/>
            <a:chExt cx="7385223" cy="470541"/>
          </a:xfrm>
        </p:grpSpPr>
        <p:grpSp>
          <p:nvGrpSpPr>
            <p:cNvPr id="10" name="Groupe 21"/>
            <p:cNvGrpSpPr/>
            <p:nvPr/>
          </p:nvGrpSpPr>
          <p:grpSpPr>
            <a:xfrm>
              <a:off x="1736000" y="1480798"/>
              <a:ext cx="5649223" cy="461665"/>
              <a:chOff x="205199" y="1816310"/>
              <a:chExt cx="6092184" cy="461665"/>
            </a:xfrm>
          </p:grpSpPr>
          <p:sp>
            <p:nvSpPr>
              <p:cNvPr id="41" name="Triangle isocèle 40"/>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41"/>
              <p:cNvSpPr txBox="1"/>
              <p:nvPr/>
            </p:nvSpPr>
            <p:spPr>
              <a:xfrm>
                <a:off x="468858" y="1816310"/>
                <a:ext cx="5828525" cy="461665"/>
              </a:xfrm>
              <a:prstGeom prst="rect">
                <a:avLst/>
              </a:prstGeom>
              <a:noFill/>
            </p:spPr>
            <p:txBody>
              <a:bodyPr wrap="square" rtlCol="0">
                <a:spAutoFit/>
              </a:bodyPr>
              <a:lstStyle/>
              <a:p>
                <a:r>
                  <a:rPr lang="fr-FR" sz="2400" dirty="0" smtClean="0">
                    <a:solidFill>
                      <a:schemeClr val="tx2">
                        <a:lumMod val="75000"/>
                      </a:schemeClr>
                    </a:solidFill>
                  </a:rPr>
                  <a:t>Crédit d’impôt en faveur des PAC de 50 %</a:t>
                </a:r>
                <a:endParaRPr lang="fr-FR" sz="2400" b="1" dirty="0">
                  <a:solidFill>
                    <a:schemeClr val="tx2">
                      <a:lumMod val="75000"/>
                    </a:schemeClr>
                  </a:solidFill>
                  <a:latin typeface="Cambria" pitchFamily="18" charset="0"/>
                </a:endParaRPr>
              </a:p>
            </p:txBody>
          </p:sp>
        </p:grpSp>
        <p:sp>
          <p:nvSpPr>
            <p:cNvPr id="40" name="Rectangle 39"/>
            <p:cNvSpPr/>
            <p:nvPr/>
          </p:nvSpPr>
          <p:spPr>
            <a:xfrm>
              <a:off x="0" y="1489674"/>
              <a:ext cx="1577546" cy="461665"/>
            </a:xfrm>
            <a:prstGeom prst="rect">
              <a:avLst/>
            </a:prstGeom>
          </p:spPr>
          <p:txBody>
            <a:bodyPr wrap="square">
              <a:spAutoFit/>
            </a:bodyPr>
            <a:lstStyle/>
            <a:p>
              <a:pPr algn="r"/>
              <a:r>
                <a:rPr lang="fr-FR" sz="2400" dirty="0" smtClean="0">
                  <a:solidFill>
                    <a:srgbClr val="002060"/>
                  </a:solidFill>
                  <a:latin typeface="Cambria" pitchFamily="18" charset="0"/>
                </a:rPr>
                <a:t>2006</a:t>
              </a:r>
              <a:endParaRPr lang="fr-FR" sz="2400" b="1" dirty="0">
                <a:solidFill>
                  <a:srgbClr val="002060"/>
                </a:solidFill>
                <a:latin typeface="Cambria" pitchFamily="18" charset="0"/>
              </a:endParaRPr>
            </a:p>
          </p:txBody>
        </p:sp>
      </p:grpSp>
      <p:grpSp>
        <p:nvGrpSpPr>
          <p:cNvPr id="30" name="Groupe 37"/>
          <p:cNvGrpSpPr/>
          <p:nvPr/>
        </p:nvGrpSpPr>
        <p:grpSpPr>
          <a:xfrm>
            <a:off x="463289" y="3132428"/>
            <a:ext cx="7385223" cy="470541"/>
            <a:chOff x="0" y="1480798"/>
            <a:chExt cx="7385223" cy="470541"/>
          </a:xfrm>
        </p:grpSpPr>
        <p:grpSp>
          <p:nvGrpSpPr>
            <p:cNvPr id="32" name="Groupe 21"/>
            <p:cNvGrpSpPr/>
            <p:nvPr/>
          </p:nvGrpSpPr>
          <p:grpSpPr>
            <a:xfrm>
              <a:off x="1736000" y="1480798"/>
              <a:ext cx="5649223" cy="461665"/>
              <a:chOff x="205199" y="1816310"/>
              <a:chExt cx="6092184" cy="461665"/>
            </a:xfrm>
          </p:grpSpPr>
          <p:sp>
            <p:nvSpPr>
              <p:cNvPr id="34" name="Triangle isocèle 33"/>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ZoneTexte 37"/>
              <p:cNvSpPr txBox="1"/>
              <p:nvPr/>
            </p:nvSpPr>
            <p:spPr>
              <a:xfrm>
                <a:off x="468858" y="1816310"/>
                <a:ext cx="5828525" cy="461665"/>
              </a:xfrm>
              <a:prstGeom prst="rect">
                <a:avLst/>
              </a:prstGeom>
              <a:noFill/>
            </p:spPr>
            <p:txBody>
              <a:bodyPr wrap="square" rtlCol="0">
                <a:spAutoFit/>
              </a:bodyPr>
              <a:lstStyle/>
              <a:p>
                <a:r>
                  <a:rPr lang="fr-FR" sz="2400" dirty="0" smtClean="0">
                    <a:solidFill>
                      <a:schemeClr val="tx2">
                        <a:lumMod val="75000"/>
                      </a:schemeClr>
                    </a:solidFill>
                  </a:rPr>
                  <a:t>Poursuite de l’évolution des ventes</a:t>
                </a:r>
                <a:endParaRPr lang="fr-FR" sz="2400" b="1" dirty="0">
                  <a:solidFill>
                    <a:schemeClr val="tx2">
                      <a:lumMod val="75000"/>
                    </a:schemeClr>
                  </a:solidFill>
                  <a:latin typeface="Cambria" pitchFamily="18" charset="0"/>
                </a:endParaRPr>
              </a:p>
            </p:txBody>
          </p:sp>
        </p:grpSp>
        <p:sp>
          <p:nvSpPr>
            <p:cNvPr id="33" name="Rectangle 32"/>
            <p:cNvSpPr/>
            <p:nvPr/>
          </p:nvSpPr>
          <p:spPr>
            <a:xfrm>
              <a:off x="0" y="1489674"/>
              <a:ext cx="1674604" cy="461665"/>
            </a:xfrm>
            <a:prstGeom prst="rect">
              <a:avLst/>
            </a:prstGeom>
          </p:spPr>
          <p:txBody>
            <a:bodyPr wrap="square">
              <a:spAutoFit/>
            </a:bodyPr>
            <a:lstStyle/>
            <a:p>
              <a:r>
                <a:rPr lang="fr-FR" sz="2400" dirty="0" smtClean="0">
                  <a:solidFill>
                    <a:srgbClr val="002060"/>
                  </a:solidFill>
                  <a:latin typeface="Cambria" pitchFamily="18" charset="0"/>
                </a:rPr>
                <a:t>2007-2008</a:t>
              </a:r>
              <a:endParaRPr lang="fr-FR" sz="2400" b="1" dirty="0">
                <a:solidFill>
                  <a:srgbClr val="002060"/>
                </a:solidFill>
                <a:latin typeface="Cambria" pitchFamily="18" charset="0"/>
              </a:endParaRPr>
            </a:p>
          </p:txBody>
        </p:sp>
      </p:grpSp>
      <p:grpSp>
        <p:nvGrpSpPr>
          <p:cNvPr id="39" name="Groupe 37"/>
          <p:cNvGrpSpPr/>
          <p:nvPr/>
        </p:nvGrpSpPr>
        <p:grpSpPr>
          <a:xfrm>
            <a:off x="463290" y="3661330"/>
            <a:ext cx="7385223" cy="470541"/>
            <a:chOff x="0" y="1480798"/>
            <a:chExt cx="7385223" cy="470541"/>
          </a:xfrm>
        </p:grpSpPr>
        <p:grpSp>
          <p:nvGrpSpPr>
            <p:cNvPr id="43" name="Groupe 21"/>
            <p:cNvGrpSpPr/>
            <p:nvPr/>
          </p:nvGrpSpPr>
          <p:grpSpPr>
            <a:xfrm>
              <a:off x="1736000" y="1480798"/>
              <a:ext cx="5649223" cy="461665"/>
              <a:chOff x="205199" y="1816310"/>
              <a:chExt cx="6092184" cy="461665"/>
            </a:xfrm>
          </p:grpSpPr>
          <p:sp>
            <p:nvSpPr>
              <p:cNvPr id="45" name="Triangle isocèle 44"/>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6" name="ZoneTexte 45"/>
              <p:cNvSpPr txBox="1"/>
              <p:nvPr/>
            </p:nvSpPr>
            <p:spPr>
              <a:xfrm>
                <a:off x="468858" y="1816310"/>
                <a:ext cx="5828525" cy="461665"/>
              </a:xfrm>
              <a:prstGeom prst="rect">
                <a:avLst/>
              </a:prstGeom>
              <a:noFill/>
            </p:spPr>
            <p:txBody>
              <a:bodyPr wrap="square" rtlCol="0">
                <a:spAutoFit/>
              </a:bodyPr>
              <a:lstStyle/>
              <a:p>
                <a:r>
                  <a:rPr lang="fr-FR" sz="2400" dirty="0" smtClean="0">
                    <a:solidFill>
                      <a:schemeClr val="tx2">
                        <a:lumMod val="75000"/>
                      </a:schemeClr>
                    </a:solidFill>
                  </a:rPr>
                  <a:t>Année record des ventes</a:t>
                </a:r>
                <a:endParaRPr lang="fr-FR" sz="2400" b="1" dirty="0">
                  <a:solidFill>
                    <a:schemeClr val="tx2">
                      <a:lumMod val="75000"/>
                    </a:schemeClr>
                  </a:solidFill>
                  <a:latin typeface="Cambria" pitchFamily="18" charset="0"/>
                </a:endParaRPr>
              </a:p>
            </p:txBody>
          </p:sp>
        </p:grpSp>
        <p:sp>
          <p:nvSpPr>
            <p:cNvPr id="44" name="Rectangle 43"/>
            <p:cNvSpPr/>
            <p:nvPr/>
          </p:nvSpPr>
          <p:spPr>
            <a:xfrm>
              <a:off x="0" y="1489674"/>
              <a:ext cx="1577546" cy="461665"/>
            </a:xfrm>
            <a:prstGeom prst="rect">
              <a:avLst/>
            </a:prstGeom>
          </p:spPr>
          <p:txBody>
            <a:bodyPr wrap="square">
              <a:spAutoFit/>
            </a:bodyPr>
            <a:lstStyle/>
            <a:p>
              <a:pPr algn="r"/>
              <a:r>
                <a:rPr lang="fr-FR" sz="2400" dirty="0" smtClean="0">
                  <a:solidFill>
                    <a:srgbClr val="002060"/>
                  </a:solidFill>
                  <a:latin typeface="Cambria" pitchFamily="18" charset="0"/>
                </a:rPr>
                <a:t>2009</a:t>
              </a:r>
              <a:endParaRPr lang="fr-FR" sz="2400" b="1" dirty="0">
                <a:solidFill>
                  <a:srgbClr val="002060"/>
                </a:solidFill>
                <a:latin typeface="Cambria" pitchFamily="18" charset="0"/>
              </a:endParaRPr>
            </a:p>
          </p:txBody>
        </p:sp>
      </p:grpSp>
      <p:pic>
        <p:nvPicPr>
          <p:cNvPr id="150529" name="Picture 1"/>
          <p:cNvPicPr>
            <a:picLocks noChangeAspect="1" noChangeArrowheads="1"/>
          </p:cNvPicPr>
          <p:nvPr/>
        </p:nvPicPr>
        <p:blipFill>
          <a:blip r:embed="rId7"/>
          <a:srcRect/>
          <a:stretch>
            <a:fillRect/>
          </a:stretch>
        </p:blipFill>
        <p:spPr bwMode="auto">
          <a:xfrm>
            <a:off x="6860068" y="604158"/>
            <a:ext cx="1549146" cy="1549146"/>
          </a:xfrm>
          <a:prstGeom prst="rect">
            <a:avLst/>
          </a:prstGeom>
          <a:noFill/>
          <a:ln w="9525">
            <a:noFill/>
            <a:miter lim="800000"/>
            <a:headEnd/>
            <a:tailEnd/>
          </a:ln>
          <a:effectLst/>
        </p:spPr>
      </p:pic>
      <p:pic>
        <p:nvPicPr>
          <p:cNvPr id="150530" name="Picture 2"/>
          <p:cNvPicPr>
            <a:picLocks noChangeAspect="1" noChangeArrowheads="1"/>
          </p:cNvPicPr>
          <p:nvPr/>
        </p:nvPicPr>
        <p:blipFill>
          <a:blip r:embed="rId8"/>
          <a:srcRect/>
          <a:stretch>
            <a:fillRect/>
          </a:stretch>
        </p:blipFill>
        <p:spPr bwMode="auto">
          <a:xfrm>
            <a:off x="9704661" y="472965"/>
            <a:ext cx="2923518" cy="268869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1000"/>
                                        <p:tgtEl>
                                          <p:spTgt spid="5"/>
                                        </p:tgtEl>
                                      </p:cBhvr>
                                    </p:animEffect>
                                  </p:childTnLst>
                                </p:cTn>
                              </p:par>
                              <p:par>
                                <p:cTn id="12" presetID="53" presetClass="entr" presetSubtype="0" fill="hold" nodeType="withEffect">
                                  <p:stCondLst>
                                    <p:cond delay="0"/>
                                  </p:stCondLst>
                                  <p:childTnLst>
                                    <p:set>
                                      <p:cBhvr>
                                        <p:cTn id="13" dur="1" fill="hold">
                                          <p:stCondLst>
                                            <p:cond delay="0"/>
                                          </p:stCondLst>
                                        </p:cTn>
                                        <p:tgtEl>
                                          <p:spTgt spid="150529"/>
                                        </p:tgtEl>
                                        <p:attrNameLst>
                                          <p:attrName>style.visibility</p:attrName>
                                        </p:attrNameLst>
                                      </p:cBhvr>
                                      <p:to>
                                        <p:strVal val="visible"/>
                                      </p:to>
                                    </p:set>
                                    <p:anim calcmode="lin" valueType="num">
                                      <p:cBhvr>
                                        <p:cTn id="14" dur="1000" fill="hold"/>
                                        <p:tgtEl>
                                          <p:spTgt spid="150529"/>
                                        </p:tgtEl>
                                        <p:attrNameLst>
                                          <p:attrName>ppt_w</p:attrName>
                                        </p:attrNameLst>
                                      </p:cBhvr>
                                      <p:tavLst>
                                        <p:tav tm="0">
                                          <p:val>
                                            <p:fltVal val="0"/>
                                          </p:val>
                                        </p:tav>
                                        <p:tav tm="100000">
                                          <p:val>
                                            <p:strVal val="#ppt_w"/>
                                          </p:val>
                                        </p:tav>
                                      </p:tavLst>
                                    </p:anim>
                                    <p:anim calcmode="lin" valueType="num">
                                      <p:cBhvr>
                                        <p:cTn id="15" dur="1000" fill="hold"/>
                                        <p:tgtEl>
                                          <p:spTgt spid="150529"/>
                                        </p:tgtEl>
                                        <p:attrNameLst>
                                          <p:attrName>ppt_h</p:attrName>
                                        </p:attrNameLst>
                                      </p:cBhvr>
                                      <p:tavLst>
                                        <p:tav tm="0">
                                          <p:val>
                                            <p:fltVal val="0"/>
                                          </p:val>
                                        </p:tav>
                                        <p:tav tm="100000">
                                          <p:val>
                                            <p:strVal val="#ppt_h"/>
                                          </p:val>
                                        </p:tav>
                                      </p:tavLst>
                                    </p:anim>
                                    <p:animEffect transition="in" filter="fade">
                                      <p:cBhvr>
                                        <p:cTn id="16" dur="1000"/>
                                        <p:tgtEl>
                                          <p:spTgt spid="150529"/>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1000"/>
                                        <p:tgtEl>
                                          <p:spTgt spid="7"/>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par>
                          <p:cTn id="25" fill="hold">
                            <p:stCondLst>
                              <p:cond delay="400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1000"/>
                                        <p:tgtEl>
                                          <p:spTgt spid="30"/>
                                        </p:tgtEl>
                                      </p:cBhvr>
                                    </p:animEffect>
                                  </p:childTnLst>
                                </p:cTn>
                              </p:par>
                            </p:childTnLst>
                          </p:cTn>
                        </p:par>
                        <p:par>
                          <p:cTn id="29" fill="hold">
                            <p:stCondLst>
                              <p:cond delay="5000"/>
                            </p:stCondLst>
                            <p:childTnLst>
                              <p:par>
                                <p:cTn id="30" presetID="2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Picture 1"/>
          <p:cNvPicPr>
            <a:picLocks noChangeAspect="1" noChangeArrowheads="1"/>
          </p:cNvPicPr>
          <p:nvPr/>
        </p:nvPicPr>
        <p:blipFill>
          <a:blip r:embed="rId3"/>
          <a:srcRect t="9946" r="10140" b="8314"/>
          <a:stretch>
            <a:fillRect/>
          </a:stretch>
        </p:blipFill>
        <p:spPr bwMode="auto">
          <a:xfrm>
            <a:off x="5930467" y="2144116"/>
            <a:ext cx="3213533" cy="4146331"/>
          </a:xfrm>
          <a:prstGeom prst="rect">
            <a:avLst/>
          </a:prstGeom>
          <a:noFill/>
          <a:ln w="9525">
            <a:noFill/>
            <a:miter lim="800000"/>
            <a:headEnd/>
            <a:tailEnd/>
          </a:ln>
          <a:effectLst/>
        </p:spPr>
      </p:pic>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4"/>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5" cstate="print"/>
            <a:srcRect/>
            <a:stretch>
              <a:fillRect/>
            </a:stretch>
          </p:blipFill>
          <p:spPr bwMode="auto">
            <a:xfrm>
              <a:off x="8572528" y="6243660"/>
              <a:ext cx="440124" cy="614340"/>
            </a:xfrm>
            <a:prstGeom prst="rect">
              <a:avLst/>
            </a:prstGeom>
            <a:noFill/>
            <a:ln w="9525">
              <a:noFill/>
              <a:miter lim="800000"/>
              <a:headEnd/>
              <a:tailEnd/>
            </a:ln>
            <a:effectLst/>
          </p:spPr>
        </p:pic>
      </p:grpSp>
      <p:sp>
        <p:nvSpPr>
          <p:cNvPr id="17" name="Rectangle 68"/>
          <p:cNvSpPr txBox="1">
            <a:spLocks noChangeArrowheads="1"/>
          </p:cNvSpPr>
          <p:nvPr/>
        </p:nvSpPr>
        <p:spPr>
          <a:xfrm>
            <a:off x="128614" y="142852"/>
            <a:ext cx="4559296"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3</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Le</a:t>
            </a:r>
            <a:r>
              <a:rPr kumimoji="0" lang="fr-FR" sz="2800" b="1" i="0" u="none" strike="noStrike" kern="1200" cap="none" spc="0" normalizeH="0" noProof="0" dirty="0" smtClean="0">
                <a:ln>
                  <a:noFill/>
                </a:ln>
                <a:solidFill>
                  <a:schemeClr val="bg1"/>
                </a:solidFill>
                <a:effectLst/>
                <a:uLnTx/>
                <a:uFillTx/>
                <a:latin typeface="+mj-lt"/>
                <a:ea typeface="+mj-ea"/>
                <a:cs typeface="+mj-cs"/>
              </a:rPr>
              <a:t> marché en 2010 </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9" name="Groupe 45"/>
          <p:cNvGrpSpPr/>
          <p:nvPr/>
        </p:nvGrpSpPr>
        <p:grpSpPr>
          <a:xfrm>
            <a:off x="262713" y="857232"/>
            <a:ext cx="8569128" cy="461665"/>
            <a:chOff x="178125" y="1447293"/>
            <a:chExt cx="8569128" cy="461665"/>
          </a:xfrm>
          <a:noFill/>
        </p:grpSpPr>
        <p:sp>
          <p:nvSpPr>
            <p:cNvPr id="20" name="Rectangle 19"/>
            <p:cNvSpPr/>
            <p:nvPr/>
          </p:nvSpPr>
          <p:spPr>
            <a:xfrm>
              <a:off x="540320" y="1447293"/>
              <a:ext cx="8206933" cy="461665"/>
            </a:xfrm>
            <a:prstGeom prst="rect">
              <a:avLst/>
            </a:prstGeom>
            <a:grpFill/>
          </p:spPr>
          <p:txBody>
            <a:bodyPr wrap="square">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Mauvaise année pour les PAC Géothermiques</a:t>
              </a:r>
              <a:endParaRPr lang="fr-FR" sz="2400" b="1" dirty="0">
                <a:solidFill>
                  <a:schemeClr val="tx2">
                    <a:lumMod val="75000"/>
                  </a:schemeClr>
                </a:solidFill>
              </a:endParaRPr>
            </a:p>
          </p:txBody>
        </p:sp>
        <p:pic>
          <p:nvPicPr>
            <p:cNvPr id="21" name="Picture 17"/>
            <p:cNvPicPr>
              <a:picLocks noChangeAspect="1" noChangeArrowheads="1"/>
            </p:cNvPicPr>
            <p:nvPr/>
          </p:nvPicPr>
          <p:blipFill>
            <a:blip r:embed="rId6" cstate="print"/>
            <a:srcRect l="43556"/>
            <a:stretch>
              <a:fillRect/>
            </a:stretch>
          </p:blipFill>
          <p:spPr bwMode="auto">
            <a:xfrm>
              <a:off x="178125" y="1545678"/>
              <a:ext cx="369887" cy="242888"/>
            </a:xfrm>
            <a:prstGeom prst="rect">
              <a:avLst/>
            </a:prstGeom>
            <a:grpFill/>
            <a:ln w="9525">
              <a:noFill/>
              <a:round/>
              <a:headEnd/>
              <a:tailEnd/>
            </a:ln>
            <a:effectLst/>
          </p:spPr>
        </p:pic>
      </p:grpSp>
      <p:grpSp>
        <p:nvGrpSpPr>
          <p:cNvPr id="22" name="Groupe 21"/>
          <p:cNvGrpSpPr/>
          <p:nvPr/>
        </p:nvGrpSpPr>
        <p:grpSpPr>
          <a:xfrm>
            <a:off x="438482" y="1391169"/>
            <a:ext cx="8201096" cy="461665"/>
            <a:chOff x="205199" y="1816310"/>
            <a:chExt cx="7121964" cy="461665"/>
          </a:xfrm>
        </p:grpSpPr>
        <p:sp>
          <p:nvSpPr>
            <p:cNvPr id="23" name="Triangle isocèle 22"/>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24" name="ZoneTexte 23"/>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Exclusivement pour le marché de la construction neuve</a:t>
              </a:r>
              <a:endParaRPr lang="fr-FR" sz="2400" b="1" dirty="0">
                <a:solidFill>
                  <a:schemeClr val="tx2">
                    <a:lumMod val="75000"/>
                  </a:schemeClr>
                </a:solidFill>
                <a:latin typeface="Cambria" pitchFamily="18" charset="0"/>
              </a:endParaRPr>
            </a:p>
          </p:txBody>
        </p:sp>
      </p:grpSp>
      <p:grpSp>
        <p:nvGrpSpPr>
          <p:cNvPr id="44" name="Groupe 43"/>
          <p:cNvGrpSpPr/>
          <p:nvPr/>
        </p:nvGrpSpPr>
        <p:grpSpPr>
          <a:xfrm>
            <a:off x="438482" y="1935659"/>
            <a:ext cx="8201096" cy="461665"/>
            <a:chOff x="205199" y="1816310"/>
            <a:chExt cx="7121964" cy="461665"/>
          </a:xfrm>
        </p:grpSpPr>
        <p:sp>
          <p:nvSpPr>
            <p:cNvPr id="45" name="Triangle isocèle 44"/>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46" name="ZoneTexte 45"/>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Baisse du crédit d’impôts</a:t>
              </a:r>
              <a:endParaRPr lang="fr-FR" sz="2400" b="1" dirty="0">
                <a:solidFill>
                  <a:schemeClr val="tx2">
                    <a:lumMod val="75000"/>
                  </a:schemeClr>
                </a:solidFill>
                <a:latin typeface="Cambria" pitchFamily="18" charset="0"/>
              </a:endParaRPr>
            </a:p>
          </p:txBody>
        </p:sp>
      </p:grpSp>
      <p:grpSp>
        <p:nvGrpSpPr>
          <p:cNvPr id="47" name="Groupe 46"/>
          <p:cNvGrpSpPr/>
          <p:nvPr/>
        </p:nvGrpSpPr>
        <p:grpSpPr>
          <a:xfrm>
            <a:off x="438482" y="2480149"/>
            <a:ext cx="8201096" cy="461665"/>
            <a:chOff x="205199" y="1816310"/>
            <a:chExt cx="7121964" cy="461665"/>
          </a:xfrm>
        </p:grpSpPr>
        <p:sp>
          <p:nvSpPr>
            <p:cNvPr id="48" name="Triangle isocèle 47"/>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49" name="ZoneTexte 48"/>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Prix attractif du fioul</a:t>
              </a:r>
              <a:endParaRPr lang="fr-FR" sz="2400" b="1" dirty="0">
                <a:solidFill>
                  <a:schemeClr val="tx2">
                    <a:lumMod val="75000"/>
                  </a:schemeClr>
                </a:solidFill>
                <a:latin typeface="Cambria" pitchFamily="18" charset="0"/>
              </a:endParaRPr>
            </a:p>
          </p:txBody>
        </p:sp>
      </p:grpSp>
      <p:grpSp>
        <p:nvGrpSpPr>
          <p:cNvPr id="50" name="Groupe 49"/>
          <p:cNvGrpSpPr/>
          <p:nvPr/>
        </p:nvGrpSpPr>
        <p:grpSpPr>
          <a:xfrm>
            <a:off x="438482" y="3024639"/>
            <a:ext cx="8201096" cy="461665"/>
            <a:chOff x="205199" y="1816310"/>
            <a:chExt cx="7121964" cy="461665"/>
          </a:xfrm>
        </p:grpSpPr>
        <p:sp>
          <p:nvSpPr>
            <p:cNvPr id="51" name="Triangle isocèle 50"/>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52" name="ZoneTexte 51"/>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Poursuite du déstockage d’équipements</a:t>
              </a:r>
              <a:endParaRPr lang="fr-FR" sz="2400" b="1" dirty="0">
                <a:solidFill>
                  <a:schemeClr val="tx2">
                    <a:lumMod val="75000"/>
                  </a:schemeClr>
                </a:solidFill>
                <a:latin typeface="Cambria" pitchFamily="18" charset="0"/>
              </a:endParaRPr>
            </a:p>
          </p:txBody>
        </p:sp>
      </p:grpSp>
      <p:grpSp>
        <p:nvGrpSpPr>
          <p:cNvPr id="53" name="Groupe 45"/>
          <p:cNvGrpSpPr/>
          <p:nvPr/>
        </p:nvGrpSpPr>
        <p:grpSpPr>
          <a:xfrm>
            <a:off x="262713" y="3778589"/>
            <a:ext cx="8569128" cy="461665"/>
            <a:chOff x="178125" y="1447293"/>
            <a:chExt cx="8569128" cy="461665"/>
          </a:xfrm>
          <a:noFill/>
        </p:grpSpPr>
        <p:sp>
          <p:nvSpPr>
            <p:cNvPr id="54" name="Rectangle 53"/>
            <p:cNvSpPr/>
            <p:nvPr/>
          </p:nvSpPr>
          <p:spPr>
            <a:xfrm>
              <a:off x="540320" y="1447293"/>
              <a:ext cx="8206933" cy="461665"/>
            </a:xfrm>
            <a:prstGeom prst="rect">
              <a:avLst/>
            </a:prstGeom>
            <a:grpFill/>
          </p:spPr>
          <p:txBody>
            <a:bodyPr wrap="square">
              <a:spAutoFit/>
            </a:bodyPr>
            <a:lstStyle/>
            <a:p>
              <a:r>
                <a:rPr lang="fr-FR" sz="2400" dirty="0" smtClean="0">
                  <a:solidFill>
                    <a:schemeClr val="tx2">
                      <a:lumMod val="75000"/>
                    </a:schemeClr>
                  </a:solidFill>
                </a:rPr>
                <a:t>Les ventes de PAC air/air ont augmenté de 14%</a:t>
              </a:r>
              <a:endParaRPr lang="fr-FR" sz="2400" b="1" dirty="0">
                <a:solidFill>
                  <a:schemeClr val="tx2">
                    <a:lumMod val="75000"/>
                  </a:schemeClr>
                </a:solidFill>
              </a:endParaRPr>
            </a:p>
          </p:txBody>
        </p:sp>
        <p:pic>
          <p:nvPicPr>
            <p:cNvPr id="55" name="Picture 17"/>
            <p:cNvPicPr>
              <a:picLocks noChangeAspect="1" noChangeArrowheads="1"/>
            </p:cNvPicPr>
            <p:nvPr/>
          </p:nvPicPr>
          <p:blipFill>
            <a:blip r:embed="rId6" cstate="print"/>
            <a:srcRect l="43556"/>
            <a:stretch>
              <a:fillRect/>
            </a:stretch>
          </p:blipFill>
          <p:spPr bwMode="auto">
            <a:xfrm>
              <a:off x="178125" y="1545678"/>
              <a:ext cx="369887" cy="242888"/>
            </a:xfrm>
            <a:prstGeom prst="rect">
              <a:avLst/>
            </a:prstGeom>
            <a:grpFill/>
            <a:ln w="9525">
              <a:noFill/>
              <a:round/>
              <a:headEnd/>
              <a:tailEnd/>
            </a:ln>
            <a:effectLst/>
          </p:spPr>
        </p:pic>
      </p:grpSp>
      <p:grpSp>
        <p:nvGrpSpPr>
          <p:cNvPr id="60" name="Groupe 45"/>
          <p:cNvGrpSpPr/>
          <p:nvPr/>
        </p:nvGrpSpPr>
        <p:grpSpPr>
          <a:xfrm>
            <a:off x="262713" y="4600690"/>
            <a:ext cx="6484928" cy="830997"/>
            <a:chOff x="178125" y="1447293"/>
            <a:chExt cx="6484928" cy="830997"/>
          </a:xfrm>
          <a:noFill/>
        </p:grpSpPr>
        <p:sp>
          <p:nvSpPr>
            <p:cNvPr id="61" name="Rectangle 60"/>
            <p:cNvSpPr/>
            <p:nvPr/>
          </p:nvSpPr>
          <p:spPr>
            <a:xfrm>
              <a:off x="540320" y="1447293"/>
              <a:ext cx="6122733" cy="830997"/>
            </a:xfrm>
            <a:prstGeom prst="rect">
              <a:avLst/>
            </a:prstGeom>
            <a:grpFill/>
          </p:spPr>
          <p:txBody>
            <a:bodyPr wrap="square">
              <a:spAutoFit/>
            </a:bodyPr>
            <a:lstStyle/>
            <a:p>
              <a:r>
                <a:rPr lang="fr-FR" sz="2400" dirty="0" smtClean="0">
                  <a:solidFill>
                    <a:schemeClr val="tx2">
                      <a:lumMod val="75000"/>
                    </a:schemeClr>
                  </a:solidFill>
                </a:rPr>
                <a:t>Le marché des PAC ECS (Eau Chaude Sanitaire) commence à émerger.</a:t>
              </a:r>
              <a:endParaRPr lang="fr-FR" sz="2400" b="1" dirty="0">
                <a:solidFill>
                  <a:schemeClr val="tx2">
                    <a:lumMod val="75000"/>
                  </a:schemeClr>
                </a:solidFill>
              </a:endParaRPr>
            </a:p>
          </p:txBody>
        </p:sp>
        <p:pic>
          <p:nvPicPr>
            <p:cNvPr id="62" name="Picture 17"/>
            <p:cNvPicPr>
              <a:picLocks noChangeAspect="1" noChangeArrowheads="1"/>
            </p:cNvPicPr>
            <p:nvPr/>
          </p:nvPicPr>
          <p:blipFill>
            <a:blip r:embed="rId6" cstate="print"/>
            <a:srcRect l="43556"/>
            <a:stretch>
              <a:fillRect/>
            </a:stretch>
          </p:blipFill>
          <p:spPr bwMode="auto">
            <a:xfrm>
              <a:off x="178125" y="1545678"/>
              <a:ext cx="369887" cy="242888"/>
            </a:xfrm>
            <a:prstGeom prst="rect">
              <a:avLst/>
            </a:prstGeom>
            <a:grpFill/>
            <a:ln w="9525">
              <a:noFill/>
              <a:round/>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1000"/>
                                        <p:tgtEl>
                                          <p:spTgt spid="2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left)">
                                      <p:cBhvr>
                                        <p:cTn id="16" dur="1000"/>
                                        <p:tgtEl>
                                          <p:spTgt spid="4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wipe(left)">
                                      <p:cBhvr>
                                        <p:cTn id="20" dur="1000"/>
                                        <p:tgtEl>
                                          <p:spTgt spid="47"/>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10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wipe(left)">
                                      <p:cBhvr>
                                        <p:cTn id="29" dur="10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left)">
                                      <p:cBhvr>
                                        <p:cTn id="34"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
          <p:cNvSpPr>
            <a:spLocks noChangeArrowheads="1"/>
          </p:cNvSpPr>
          <p:nvPr/>
        </p:nvSpPr>
        <p:spPr bwMode="auto">
          <a:xfrm>
            <a:off x="838200" y="1524000"/>
            <a:ext cx="2568575" cy="396875"/>
          </a:xfrm>
          <a:prstGeom prst="rect">
            <a:avLst/>
          </a:prstGeom>
          <a:noFill/>
          <a:ln w="9525">
            <a:noFill/>
            <a:miter lim="800000"/>
            <a:headEnd/>
            <a:tailEnd/>
          </a:ln>
        </p:spPr>
        <p:txBody>
          <a:bodyPr wrap="none">
            <a:spAutoFit/>
          </a:bodyPr>
          <a:lstStyle/>
          <a:p>
            <a:r>
              <a:rPr lang="fr-FR" sz="2000" b="1" u="sng" dirty="0">
                <a:solidFill>
                  <a:schemeClr val="bg1"/>
                </a:solidFill>
                <a:latin typeface="Cambria" pitchFamily="18" charset="0"/>
              </a:rPr>
              <a:t>Capteurs extérieurs</a:t>
            </a:r>
          </a:p>
        </p:txBody>
      </p:sp>
      <p:grpSp>
        <p:nvGrpSpPr>
          <p:cNvPr id="2" name="Groupe 8"/>
          <p:cNvGrpSpPr/>
          <p:nvPr/>
        </p:nvGrpSpPr>
        <p:grpSpPr>
          <a:xfrm>
            <a:off x="-11875" y="6184075"/>
            <a:ext cx="9166762" cy="695495"/>
            <a:chOff x="-11875" y="6184075"/>
            <a:chExt cx="9166762" cy="695495"/>
          </a:xfrm>
        </p:grpSpPr>
        <p:grpSp>
          <p:nvGrpSpPr>
            <p:cNvPr id="3" name="Groupe 6"/>
            <p:cNvGrpSpPr/>
            <p:nvPr/>
          </p:nvGrpSpPr>
          <p:grpSpPr>
            <a:xfrm>
              <a:off x="-11875" y="6184075"/>
              <a:ext cx="9166762" cy="695495"/>
              <a:chOff x="-11875" y="6184075"/>
              <a:chExt cx="9166762" cy="695495"/>
            </a:xfrm>
          </p:grpSpPr>
          <p:cxnSp>
            <p:nvCxnSpPr>
              <p:cNvPr id="12" name="Connecteur droit 11"/>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
              <p:cNvPicPr>
                <a:picLocks noChangeAspect="1" noChangeArrowheads="1"/>
              </p:cNvPicPr>
              <p:nvPr/>
            </p:nvPicPr>
            <p:blipFill>
              <a:blip r:embed="rId3"/>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15" name="Rectangle 14"/>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11" name="Picture 2"/>
            <p:cNvPicPr>
              <a:picLocks noChangeAspect="1" noChangeArrowheads="1"/>
            </p:cNvPicPr>
            <p:nvPr/>
          </p:nvPicPr>
          <p:blipFill>
            <a:blip r:embed="rId4" cstate="print"/>
            <a:srcRect/>
            <a:stretch>
              <a:fillRect/>
            </a:stretch>
          </p:blipFill>
          <p:spPr bwMode="auto">
            <a:xfrm>
              <a:off x="8572528" y="6243660"/>
              <a:ext cx="440124" cy="614340"/>
            </a:xfrm>
            <a:prstGeom prst="rect">
              <a:avLst/>
            </a:prstGeom>
            <a:noFill/>
            <a:ln w="9525">
              <a:noFill/>
              <a:miter lim="800000"/>
              <a:headEnd/>
              <a:tailEnd/>
            </a:ln>
            <a:effectLst/>
          </p:spPr>
        </p:pic>
      </p:grpSp>
      <p:graphicFrame>
        <p:nvGraphicFramePr>
          <p:cNvPr id="16" name="Graphique 15"/>
          <p:cNvGraphicFramePr/>
          <p:nvPr/>
        </p:nvGraphicFramePr>
        <p:xfrm>
          <a:off x="193531" y="713984"/>
          <a:ext cx="7112000" cy="2856410"/>
        </p:xfrm>
        <a:graphic>
          <a:graphicData uri="http://schemas.openxmlformats.org/drawingml/2006/chart">
            <c:chart xmlns:c="http://schemas.openxmlformats.org/drawingml/2006/chart" xmlns:r="http://schemas.openxmlformats.org/officeDocument/2006/relationships" r:id="rId5"/>
          </a:graphicData>
        </a:graphic>
      </p:graphicFrame>
      <p:sp>
        <p:nvSpPr>
          <p:cNvPr id="17" name="Rectangle 68"/>
          <p:cNvSpPr txBox="1">
            <a:spLocks noChangeArrowheads="1"/>
          </p:cNvSpPr>
          <p:nvPr/>
        </p:nvSpPr>
        <p:spPr>
          <a:xfrm>
            <a:off x="128615" y="142852"/>
            <a:ext cx="4430860" cy="549275"/>
          </a:xfrm>
          <a:prstGeom prst="rect">
            <a:avLst/>
          </a:prstGeom>
          <a:solidFill>
            <a:schemeClr val="bg1">
              <a:lumMod val="65000"/>
            </a:schemeClr>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bg1"/>
                </a:solidFill>
                <a:latin typeface="+mj-lt"/>
                <a:ea typeface="+mj-ea"/>
                <a:cs typeface="+mj-cs"/>
              </a:rPr>
              <a:t>3</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 </a:t>
            </a:r>
            <a:r>
              <a:rPr kumimoji="0" lang="fr-FR" sz="2800" b="1" i="0" u="none" strike="noStrike" kern="1200" cap="none" spc="0" normalizeH="0" baseline="0" noProof="0" dirty="0" smtClean="0">
                <a:ln>
                  <a:noFill/>
                </a:ln>
                <a:solidFill>
                  <a:schemeClr val="bg1"/>
                </a:solidFill>
                <a:effectLst/>
                <a:uLnTx/>
                <a:uFillTx/>
                <a:latin typeface="+mj-lt"/>
                <a:ea typeface="+mj-ea"/>
                <a:cs typeface="+mj-cs"/>
              </a:rPr>
              <a:t>Le</a:t>
            </a:r>
            <a:r>
              <a:rPr kumimoji="0" lang="fr-FR" sz="2800" b="1" i="0" u="none" strike="noStrike" kern="1200" cap="none" spc="0" normalizeH="0" noProof="0" dirty="0" smtClean="0">
                <a:ln>
                  <a:noFill/>
                </a:ln>
                <a:solidFill>
                  <a:schemeClr val="bg1"/>
                </a:solidFill>
                <a:effectLst/>
                <a:uLnTx/>
                <a:uFillTx/>
                <a:latin typeface="+mj-lt"/>
                <a:ea typeface="+mj-ea"/>
                <a:cs typeface="+mj-cs"/>
              </a:rPr>
              <a:t> marché de 2003 à 2010</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18" name="Graphique 17"/>
          <p:cNvGraphicFramePr/>
          <p:nvPr/>
        </p:nvGraphicFramePr>
        <p:xfrm>
          <a:off x="1760603" y="3582444"/>
          <a:ext cx="7112000" cy="2843060"/>
        </p:xfrm>
        <a:graphic>
          <a:graphicData uri="http://schemas.openxmlformats.org/drawingml/2006/chart">
            <c:chart xmlns:c="http://schemas.openxmlformats.org/drawingml/2006/chart" xmlns:r="http://schemas.openxmlformats.org/officeDocument/2006/relationships" r:id="rId6"/>
          </a:graphicData>
        </a:graphic>
      </p:graphicFrame>
      <p:sp>
        <p:nvSpPr>
          <p:cNvPr id="29" name="Forme libre 28"/>
          <p:cNvSpPr/>
          <p:nvPr/>
        </p:nvSpPr>
        <p:spPr>
          <a:xfrm>
            <a:off x="1600200" y="1239309"/>
            <a:ext cx="5181600" cy="1802342"/>
          </a:xfrm>
          <a:custGeom>
            <a:avLst/>
            <a:gdLst>
              <a:gd name="connsiteX0" fmla="*/ 0 w 5181600"/>
              <a:gd name="connsiteY0" fmla="*/ 1802342 h 1802342"/>
              <a:gd name="connsiteX1" fmla="*/ 749300 w 5181600"/>
              <a:gd name="connsiteY1" fmla="*/ 1783292 h 1802342"/>
              <a:gd name="connsiteX2" fmla="*/ 1485900 w 5181600"/>
              <a:gd name="connsiteY2" fmla="*/ 1783292 h 1802342"/>
              <a:gd name="connsiteX3" fmla="*/ 2228850 w 5181600"/>
              <a:gd name="connsiteY3" fmla="*/ 1694392 h 1802342"/>
              <a:gd name="connsiteX4" fmla="*/ 2978150 w 5181600"/>
              <a:gd name="connsiteY4" fmla="*/ 1395942 h 1802342"/>
              <a:gd name="connsiteX5" fmla="*/ 3695700 w 5181600"/>
              <a:gd name="connsiteY5" fmla="*/ 1186392 h 1802342"/>
              <a:gd name="connsiteX6" fmla="*/ 4381500 w 5181600"/>
              <a:gd name="connsiteY6" fmla="*/ 119592 h 1802342"/>
              <a:gd name="connsiteX7" fmla="*/ 5181600 w 5181600"/>
              <a:gd name="connsiteY7" fmla="*/ 468842 h 1802342"/>
              <a:gd name="connsiteX8" fmla="*/ 5181600 w 5181600"/>
              <a:gd name="connsiteY8" fmla="*/ 468842 h 1802342"/>
              <a:gd name="connsiteX0" fmla="*/ 0 w 5181600"/>
              <a:gd name="connsiteY0" fmla="*/ 1841500 h 1841500"/>
              <a:gd name="connsiteX1" fmla="*/ 749300 w 5181600"/>
              <a:gd name="connsiteY1" fmla="*/ 1822450 h 1841500"/>
              <a:gd name="connsiteX2" fmla="*/ 1485900 w 5181600"/>
              <a:gd name="connsiteY2" fmla="*/ 1822450 h 1841500"/>
              <a:gd name="connsiteX3" fmla="*/ 2228850 w 5181600"/>
              <a:gd name="connsiteY3" fmla="*/ 1733550 h 1841500"/>
              <a:gd name="connsiteX4" fmla="*/ 2978150 w 5181600"/>
              <a:gd name="connsiteY4" fmla="*/ 1435100 h 1841500"/>
              <a:gd name="connsiteX5" fmla="*/ 3695700 w 5181600"/>
              <a:gd name="connsiteY5" fmla="*/ 1225550 h 1841500"/>
              <a:gd name="connsiteX6" fmla="*/ 4381500 w 5181600"/>
              <a:gd name="connsiteY6" fmla="*/ 158750 h 1841500"/>
              <a:gd name="connsiteX7" fmla="*/ 4895850 w 5181600"/>
              <a:gd name="connsiteY7" fmla="*/ 273050 h 1841500"/>
              <a:gd name="connsiteX8" fmla="*/ 5181600 w 5181600"/>
              <a:gd name="connsiteY8" fmla="*/ 508000 h 1841500"/>
              <a:gd name="connsiteX9" fmla="*/ 5181600 w 5181600"/>
              <a:gd name="connsiteY9" fmla="*/ 508000 h 1841500"/>
              <a:gd name="connsiteX0" fmla="*/ 0 w 5181600"/>
              <a:gd name="connsiteY0" fmla="*/ 1826683 h 1826683"/>
              <a:gd name="connsiteX1" fmla="*/ 749300 w 5181600"/>
              <a:gd name="connsiteY1" fmla="*/ 1807633 h 1826683"/>
              <a:gd name="connsiteX2" fmla="*/ 1485900 w 5181600"/>
              <a:gd name="connsiteY2" fmla="*/ 1807633 h 1826683"/>
              <a:gd name="connsiteX3" fmla="*/ 2228850 w 5181600"/>
              <a:gd name="connsiteY3" fmla="*/ 1718733 h 1826683"/>
              <a:gd name="connsiteX4" fmla="*/ 2978150 w 5181600"/>
              <a:gd name="connsiteY4" fmla="*/ 1420283 h 1826683"/>
              <a:gd name="connsiteX5" fmla="*/ 3695700 w 5181600"/>
              <a:gd name="connsiteY5" fmla="*/ 1210733 h 1826683"/>
              <a:gd name="connsiteX6" fmla="*/ 4381500 w 5181600"/>
              <a:gd name="connsiteY6" fmla="*/ 143933 h 1826683"/>
              <a:gd name="connsiteX7" fmla="*/ 4756150 w 5181600"/>
              <a:gd name="connsiteY7" fmla="*/ 347133 h 1826683"/>
              <a:gd name="connsiteX8" fmla="*/ 4895850 w 5181600"/>
              <a:gd name="connsiteY8" fmla="*/ 258233 h 1826683"/>
              <a:gd name="connsiteX9" fmla="*/ 5181600 w 5181600"/>
              <a:gd name="connsiteY9" fmla="*/ 493183 h 1826683"/>
              <a:gd name="connsiteX10" fmla="*/ 5181600 w 5181600"/>
              <a:gd name="connsiteY10" fmla="*/ 493183 h 1826683"/>
              <a:gd name="connsiteX0" fmla="*/ 0 w 5181600"/>
              <a:gd name="connsiteY0" fmla="*/ 1826683 h 1826683"/>
              <a:gd name="connsiteX1" fmla="*/ 749300 w 5181600"/>
              <a:gd name="connsiteY1" fmla="*/ 1807633 h 1826683"/>
              <a:gd name="connsiteX2" fmla="*/ 1485900 w 5181600"/>
              <a:gd name="connsiteY2" fmla="*/ 1807633 h 1826683"/>
              <a:gd name="connsiteX3" fmla="*/ 2228850 w 5181600"/>
              <a:gd name="connsiteY3" fmla="*/ 1718733 h 1826683"/>
              <a:gd name="connsiteX4" fmla="*/ 2978150 w 5181600"/>
              <a:gd name="connsiteY4" fmla="*/ 1420283 h 1826683"/>
              <a:gd name="connsiteX5" fmla="*/ 3695700 w 5181600"/>
              <a:gd name="connsiteY5" fmla="*/ 1210733 h 1826683"/>
              <a:gd name="connsiteX6" fmla="*/ 4381500 w 5181600"/>
              <a:gd name="connsiteY6" fmla="*/ 143933 h 1826683"/>
              <a:gd name="connsiteX7" fmla="*/ 4756150 w 5181600"/>
              <a:gd name="connsiteY7" fmla="*/ 347133 h 1826683"/>
              <a:gd name="connsiteX8" fmla="*/ 4972050 w 5181600"/>
              <a:gd name="connsiteY8" fmla="*/ 416983 h 1826683"/>
              <a:gd name="connsiteX9" fmla="*/ 5181600 w 5181600"/>
              <a:gd name="connsiteY9" fmla="*/ 493183 h 1826683"/>
              <a:gd name="connsiteX10" fmla="*/ 5181600 w 5181600"/>
              <a:gd name="connsiteY10" fmla="*/ 493183 h 1826683"/>
              <a:gd name="connsiteX0" fmla="*/ 0 w 5181600"/>
              <a:gd name="connsiteY0" fmla="*/ 1826683 h 1826683"/>
              <a:gd name="connsiteX1" fmla="*/ 749300 w 5181600"/>
              <a:gd name="connsiteY1" fmla="*/ 1807633 h 1826683"/>
              <a:gd name="connsiteX2" fmla="*/ 1485900 w 5181600"/>
              <a:gd name="connsiteY2" fmla="*/ 1807633 h 1826683"/>
              <a:gd name="connsiteX3" fmla="*/ 2228850 w 5181600"/>
              <a:gd name="connsiteY3" fmla="*/ 1718733 h 1826683"/>
              <a:gd name="connsiteX4" fmla="*/ 2978150 w 5181600"/>
              <a:gd name="connsiteY4" fmla="*/ 1420283 h 1826683"/>
              <a:gd name="connsiteX5" fmla="*/ 3695700 w 5181600"/>
              <a:gd name="connsiteY5" fmla="*/ 1210733 h 1826683"/>
              <a:gd name="connsiteX6" fmla="*/ 4381500 w 5181600"/>
              <a:gd name="connsiteY6" fmla="*/ 143933 h 1826683"/>
              <a:gd name="connsiteX7" fmla="*/ 4756150 w 5181600"/>
              <a:gd name="connsiteY7" fmla="*/ 347133 h 1826683"/>
              <a:gd name="connsiteX8" fmla="*/ 5181600 w 5181600"/>
              <a:gd name="connsiteY8" fmla="*/ 493183 h 1826683"/>
              <a:gd name="connsiteX9" fmla="*/ 5181600 w 5181600"/>
              <a:gd name="connsiteY9" fmla="*/ 493183 h 1826683"/>
              <a:gd name="connsiteX0" fmla="*/ 0 w 5181600"/>
              <a:gd name="connsiteY0" fmla="*/ 1802342 h 1802342"/>
              <a:gd name="connsiteX1" fmla="*/ 749300 w 5181600"/>
              <a:gd name="connsiteY1" fmla="*/ 1783292 h 1802342"/>
              <a:gd name="connsiteX2" fmla="*/ 1485900 w 5181600"/>
              <a:gd name="connsiteY2" fmla="*/ 1783292 h 1802342"/>
              <a:gd name="connsiteX3" fmla="*/ 2228850 w 5181600"/>
              <a:gd name="connsiteY3" fmla="*/ 1694392 h 1802342"/>
              <a:gd name="connsiteX4" fmla="*/ 2978150 w 5181600"/>
              <a:gd name="connsiteY4" fmla="*/ 1395942 h 1802342"/>
              <a:gd name="connsiteX5" fmla="*/ 3695700 w 5181600"/>
              <a:gd name="connsiteY5" fmla="*/ 1186392 h 1802342"/>
              <a:gd name="connsiteX6" fmla="*/ 4381500 w 5181600"/>
              <a:gd name="connsiteY6" fmla="*/ 119592 h 1802342"/>
              <a:gd name="connsiteX7" fmla="*/ 5181600 w 5181600"/>
              <a:gd name="connsiteY7" fmla="*/ 468842 h 1802342"/>
              <a:gd name="connsiteX8" fmla="*/ 5181600 w 5181600"/>
              <a:gd name="connsiteY8" fmla="*/ 468842 h 1802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1802342">
                <a:moveTo>
                  <a:pt x="0" y="1802342"/>
                </a:moveTo>
                <a:lnTo>
                  <a:pt x="749300" y="1783292"/>
                </a:lnTo>
                <a:cubicBezTo>
                  <a:pt x="996950" y="1780117"/>
                  <a:pt x="1239308" y="1798109"/>
                  <a:pt x="1485900" y="1783292"/>
                </a:cubicBezTo>
                <a:cubicBezTo>
                  <a:pt x="1732492" y="1768475"/>
                  <a:pt x="1980142" y="1758950"/>
                  <a:pt x="2228850" y="1694392"/>
                </a:cubicBezTo>
                <a:cubicBezTo>
                  <a:pt x="2477558" y="1629834"/>
                  <a:pt x="2733675" y="1480609"/>
                  <a:pt x="2978150" y="1395942"/>
                </a:cubicBezTo>
                <a:cubicBezTo>
                  <a:pt x="3222625" y="1311275"/>
                  <a:pt x="3461808" y="1399117"/>
                  <a:pt x="3695700" y="1186392"/>
                </a:cubicBezTo>
                <a:cubicBezTo>
                  <a:pt x="3929592" y="973667"/>
                  <a:pt x="4133850" y="239184"/>
                  <a:pt x="4381500" y="119592"/>
                </a:cubicBezTo>
                <a:cubicBezTo>
                  <a:pt x="4629150" y="0"/>
                  <a:pt x="5048250" y="410634"/>
                  <a:pt x="5181600" y="468842"/>
                </a:cubicBezTo>
                <a:lnTo>
                  <a:pt x="5181600" y="468842"/>
                </a:lnTo>
              </a:path>
            </a:pathLst>
          </a:cu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31" name="Forme libre 30"/>
          <p:cNvSpPr/>
          <p:nvPr/>
        </p:nvSpPr>
        <p:spPr>
          <a:xfrm>
            <a:off x="3054350" y="4542367"/>
            <a:ext cx="5308600" cy="753533"/>
          </a:xfrm>
          <a:custGeom>
            <a:avLst/>
            <a:gdLst>
              <a:gd name="connsiteX0" fmla="*/ 0 w 5308600"/>
              <a:gd name="connsiteY0" fmla="*/ 753533 h 753533"/>
              <a:gd name="connsiteX1" fmla="*/ 762000 w 5308600"/>
              <a:gd name="connsiteY1" fmla="*/ 696383 h 753533"/>
              <a:gd name="connsiteX2" fmla="*/ 1524000 w 5308600"/>
              <a:gd name="connsiteY2" fmla="*/ 524933 h 753533"/>
              <a:gd name="connsiteX3" fmla="*/ 2273300 w 5308600"/>
              <a:gd name="connsiteY3" fmla="*/ 423333 h 753533"/>
              <a:gd name="connsiteX4" fmla="*/ 3035300 w 5308600"/>
              <a:gd name="connsiteY4" fmla="*/ 93133 h 753533"/>
              <a:gd name="connsiteX5" fmla="*/ 3797300 w 5308600"/>
              <a:gd name="connsiteY5" fmla="*/ 105833 h 753533"/>
              <a:gd name="connsiteX6" fmla="*/ 4552950 w 5308600"/>
              <a:gd name="connsiteY6" fmla="*/ 42333 h 753533"/>
              <a:gd name="connsiteX7" fmla="*/ 5308600 w 5308600"/>
              <a:gd name="connsiteY7" fmla="*/ 359833 h 75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8600" h="753533">
                <a:moveTo>
                  <a:pt x="0" y="753533"/>
                </a:moveTo>
                <a:cubicBezTo>
                  <a:pt x="254000" y="744008"/>
                  <a:pt x="508000" y="734483"/>
                  <a:pt x="762000" y="696383"/>
                </a:cubicBezTo>
                <a:cubicBezTo>
                  <a:pt x="1016000" y="658283"/>
                  <a:pt x="1272117" y="570441"/>
                  <a:pt x="1524000" y="524933"/>
                </a:cubicBezTo>
                <a:cubicBezTo>
                  <a:pt x="1775883" y="479425"/>
                  <a:pt x="2021417" y="495300"/>
                  <a:pt x="2273300" y="423333"/>
                </a:cubicBezTo>
                <a:cubicBezTo>
                  <a:pt x="2525183" y="351366"/>
                  <a:pt x="2781300" y="146050"/>
                  <a:pt x="3035300" y="93133"/>
                </a:cubicBezTo>
                <a:cubicBezTo>
                  <a:pt x="3289300" y="40216"/>
                  <a:pt x="3544358" y="114300"/>
                  <a:pt x="3797300" y="105833"/>
                </a:cubicBezTo>
                <a:cubicBezTo>
                  <a:pt x="4050242" y="97366"/>
                  <a:pt x="4301067" y="0"/>
                  <a:pt x="4552950" y="42333"/>
                </a:cubicBezTo>
                <a:cubicBezTo>
                  <a:pt x="4804833" y="84666"/>
                  <a:pt x="5185833" y="307975"/>
                  <a:pt x="5308600" y="359833"/>
                </a:cubicBezTo>
              </a:path>
            </a:pathLst>
          </a:cu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1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Graphic spid="18" grpId="0">
        <p:bldAsOne/>
      </p:bldGraphic>
      <p:bldP spid="29" grpId="0" animBg="1"/>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e 29"/>
          <p:cNvGrpSpPr/>
          <p:nvPr/>
        </p:nvGrpSpPr>
        <p:grpSpPr>
          <a:xfrm>
            <a:off x="5762059" y="928366"/>
            <a:ext cx="3212811" cy="2888699"/>
            <a:chOff x="3866593" y="2966484"/>
            <a:chExt cx="4794512" cy="4310836"/>
          </a:xfrm>
        </p:grpSpPr>
        <p:pic>
          <p:nvPicPr>
            <p:cNvPr id="140289" name="Picture 1"/>
            <p:cNvPicPr>
              <a:picLocks noChangeAspect="1" noChangeArrowheads="1"/>
            </p:cNvPicPr>
            <p:nvPr/>
          </p:nvPicPr>
          <p:blipFill>
            <a:blip r:embed="rId3"/>
            <a:srcRect/>
            <a:stretch>
              <a:fillRect/>
            </a:stretch>
          </p:blipFill>
          <p:spPr bwMode="auto">
            <a:xfrm>
              <a:off x="3866593" y="2966484"/>
              <a:ext cx="4794512" cy="3742655"/>
            </a:xfrm>
            <a:prstGeom prst="rect">
              <a:avLst/>
            </a:prstGeom>
            <a:noFill/>
            <a:ln w="9525">
              <a:noFill/>
              <a:miter lim="800000"/>
              <a:headEnd/>
              <a:tailEnd/>
            </a:ln>
            <a:effectLst/>
          </p:spPr>
        </p:pic>
        <p:grpSp>
          <p:nvGrpSpPr>
            <p:cNvPr id="22" name="Groupe 21"/>
            <p:cNvGrpSpPr/>
            <p:nvPr/>
          </p:nvGrpSpPr>
          <p:grpSpPr>
            <a:xfrm>
              <a:off x="6751675" y="5656521"/>
              <a:ext cx="1807535" cy="1620799"/>
              <a:chOff x="6751675" y="5656521"/>
              <a:chExt cx="1807535" cy="1620799"/>
            </a:xfrm>
          </p:grpSpPr>
          <p:sp>
            <p:nvSpPr>
              <p:cNvPr id="19" name="Flèche vers le haut 18"/>
              <p:cNvSpPr/>
              <p:nvPr/>
            </p:nvSpPr>
            <p:spPr>
              <a:xfrm>
                <a:off x="6751675" y="5656521"/>
                <a:ext cx="1807535" cy="1620799"/>
              </a:xfrm>
              <a:prstGeom prst="upArrow">
                <a:avLst>
                  <a:gd name="adj1" fmla="val 50000"/>
                  <a:gd name="adj2" fmla="val 37273"/>
                </a:avLst>
              </a:prstGeom>
              <a:solidFill>
                <a:srgbClr val="4F792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dirty="0"/>
              </a:p>
            </p:txBody>
          </p:sp>
          <p:sp>
            <p:nvSpPr>
              <p:cNvPr id="20" name="ZoneTexte 19"/>
              <p:cNvSpPr txBox="1"/>
              <p:nvPr/>
            </p:nvSpPr>
            <p:spPr>
              <a:xfrm>
                <a:off x="7155708" y="5986123"/>
                <a:ext cx="1041077" cy="1240106"/>
              </a:xfrm>
              <a:prstGeom prst="rect">
                <a:avLst/>
              </a:prstGeom>
              <a:noFill/>
            </p:spPr>
            <p:txBody>
              <a:bodyPr wrap="none" rtlCol="0">
                <a:spAutoFit/>
              </a:bodyPr>
              <a:lstStyle/>
              <a:p>
                <a:pPr algn="ctr"/>
                <a:r>
                  <a:rPr lang="fr-FR" sz="1600" b="1" dirty="0" smtClean="0">
                    <a:solidFill>
                      <a:schemeClr val="bg1">
                        <a:lumMod val="95000"/>
                      </a:schemeClr>
                    </a:solidFill>
                    <a:latin typeface="Cambria" pitchFamily="18" charset="0"/>
                  </a:rPr>
                  <a:t>-70%</a:t>
                </a:r>
              </a:p>
              <a:p>
                <a:pPr algn="ctr"/>
                <a:r>
                  <a:rPr lang="fr-FR" sz="1600" b="1" dirty="0" smtClean="0">
                    <a:solidFill>
                      <a:schemeClr val="bg1">
                        <a:lumMod val="95000"/>
                      </a:schemeClr>
                    </a:solidFill>
                    <a:latin typeface="Cambria" pitchFamily="18" charset="0"/>
                  </a:rPr>
                  <a:t>À</a:t>
                </a:r>
              </a:p>
              <a:p>
                <a:pPr algn="ctr"/>
                <a:r>
                  <a:rPr lang="fr-FR" sz="1600" b="1" dirty="0" smtClean="0">
                    <a:solidFill>
                      <a:schemeClr val="bg1">
                        <a:lumMod val="95000"/>
                      </a:schemeClr>
                    </a:solidFill>
                    <a:latin typeface="Cambria" pitchFamily="18" charset="0"/>
                  </a:rPr>
                  <a:t>-75%</a:t>
                </a:r>
                <a:endParaRPr lang="fr-FR" sz="1600" b="1" dirty="0">
                  <a:solidFill>
                    <a:schemeClr val="bg1">
                      <a:lumMod val="95000"/>
                    </a:schemeClr>
                  </a:solidFill>
                  <a:latin typeface="Cambria" pitchFamily="18" charset="0"/>
                </a:endParaRPr>
              </a:p>
            </p:txBody>
          </p:sp>
        </p:grpSp>
      </p:grpSp>
      <p:sp>
        <p:nvSpPr>
          <p:cNvPr id="4" name="Rectangle 68"/>
          <p:cNvSpPr txBox="1">
            <a:spLocks noChangeArrowheads="1"/>
          </p:cNvSpPr>
          <p:nvPr/>
        </p:nvSpPr>
        <p:spPr>
          <a:xfrm>
            <a:off x="128614" y="142852"/>
            <a:ext cx="6898487" cy="959438"/>
          </a:xfrm>
          <a:prstGeom prst="rect">
            <a:avLst/>
          </a:prstGeom>
          <a:solidFill>
            <a:schemeClr val="bg1">
              <a:lumMod val="65000"/>
            </a:schemeClr>
          </a:solidFill>
          <a:ln/>
        </p:spPr>
        <p:txBody>
          <a:bodyPr/>
          <a:lstStyle/>
          <a:p>
            <a:r>
              <a:rPr kumimoji="0" lang="fr-FR" sz="2800" b="1" i="0" u="none" strike="noStrike" kern="1200" cap="none" spc="0" normalizeH="0" baseline="0" noProof="0" dirty="0" smtClean="0">
                <a:ln>
                  <a:noFill/>
                </a:ln>
                <a:solidFill>
                  <a:schemeClr val="bg1"/>
                </a:solidFill>
                <a:effectLst/>
                <a:uLnTx/>
                <a:uFillTx/>
                <a:latin typeface="+mj-lt"/>
                <a:ea typeface="+mj-ea"/>
                <a:cs typeface="+mj-cs"/>
              </a:rPr>
              <a:t>4. </a:t>
            </a:r>
            <a:r>
              <a:rPr lang="fr-FR" sz="2800" b="1" dirty="0" smtClean="0">
                <a:solidFill>
                  <a:schemeClr val="bg1"/>
                </a:solidFill>
              </a:rPr>
              <a:t>Pourquoi un vendeur doit-il comprendre le fonctionnement de la pompe à chaleur ?</a:t>
            </a:r>
          </a:p>
        </p:txBody>
      </p:sp>
      <p:grpSp>
        <p:nvGrpSpPr>
          <p:cNvPr id="5" name="Groupe 7"/>
          <p:cNvGrpSpPr/>
          <p:nvPr/>
        </p:nvGrpSpPr>
        <p:grpSpPr>
          <a:xfrm>
            <a:off x="285720" y="1415356"/>
            <a:ext cx="3643338" cy="461665"/>
            <a:chOff x="357158" y="857232"/>
            <a:chExt cx="3643338" cy="461665"/>
          </a:xfrm>
        </p:grpSpPr>
        <p:sp>
          <p:nvSpPr>
            <p:cNvPr id="6" name="Rectangle 5"/>
            <p:cNvSpPr/>
            <p:nvPr/>
          </p:nvSpPr>
          <p:spPr>
            <a:xfrm>
              <a:off x="719353" y="857232"/>
              <a:ext cx="3281143" cy="461665"/>
            </a:xfrm>
            <a:prstGeom prst="rect">
              <a:avLst/>
            </a:prstGeom>
            <a:solidFill>
              <a:schemeClr val="bg1"/>
            </a:solidFill>
          </p:spPr>
          <p:txBody>
            <a:bodyPr wrap="square">
              <a:spAutoFit/>
            </a:bodyPr>
            <a:lstStyle/>
            <a:p>
              <a:r>
                <a:rPr lang="fr-FR" sz="2400" b="1" dirty="0" smtClean="0">
                  <a:solidFill>
                    <a:srgbClr val="002060"/>
                  </a:solidFill>
                </a:rPr>
                <a:t>L’argumentaire de vente</a:t>
              </a:r>
              <a:endParaRPr lang="fr-FR" sz="2400" b="1" dirty="0">
                <a:solidFill>
                  <a:srgbClr val="002060"/>
                </a:solidFill>
              </a:endParaRPr>
            </a:p>
          </p:txBody>
        </p:sp>
        <p:pic>
          <p:nvPicPr>
            <p:cNvPr id="7" name="Picture 17"/>
            <p:cNvPicPr>
              <a:picLocks noChangeAspect="1" noChangeArrowheads="1"/>
            </p:cNvPicPr>
            <p:nvPr/>
          </p:nvPicPr>
          <p:blipFill>
            <a:blip r:embed="rId4" cstate="print"/>
            <a:srcRect l="43556"/>
            <a:stretch>
              <a:fillRect/>
            </a:stretch>
          </p:blipFill>
          <p:spPr bwMode="auto">
            <a:xfrm>
              <a:off x="357158" y="966620"/>
              <a:ext cx="369887" cy="242888"/>
            </a:xfrm>
            <a:prstGeom prst="rect">
              <a:avLst/>
            </a:prstGeom>
            <a:solidFill>
              <a:schemeClr val="bg1"/>
            </a:solidFill>
            <a:ln w="9525">
              <a:noFill/>
              <a:round/>
              <a:headEnd/>
              <a:tailEnd/>
            </a:ln>
            <a:effectLst/>
          </p:spPr>
        </p:pic>
      </p:grpSp>
      <p:grpSp>
        <p:nvGrpSpPr>
          <p:cNvPr id="8" name="Groupe 7"/>
          <p:cNvGrpSpPr/>
          <p:nvPr/>
        </p:nvGrpSpPr>
        <p:grpSpPr>
          <a:xfrm>
            <a:off x="563742" y="1929787"/>
            <a:ext cx="8201096" cy="461665"/>
            <a:chOff x="205199" y="1816310"/>
            <a:chExt cx="7121964" cy="461665"/>
          </a:xfrm>
        </p:grpSpPr>
        <p:sp>
          <p:nvSpPr>
            <p:cNvPr id="9" name="Triangle isocèle 8"/>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0" name="ZoneTexte 9"/>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Economie d’électricité</a:t>
              </a:r>
              <a:endParaRPr lang="fr-FR" sz="2400" b="1" dirty="0">
                <a:solidFill>
                  <a:schemeClr val="tx2">
                    <a:lumMod val="75000"/>
                  </a:schemeClr>
                </a:solidFill>
                <a:latin typeface="Cambria" pitchFamily="18" charset="0"/>
              </a:endParaRPr>
            </a:p>
          </p:txBody>
        </p:sp>
      </p:grpSp>
      <p:grpSp>
        <p:nvGrpSpPr>
          <p:cNvPr id="11" name="Groupe 10"/>
          <p:cNvGrpSpPr/>
          <p:nvPr/>
        </p:nvGrpSpPr>
        <p:grpSpPr>
          <a:xfrm>
            <a:off x="563742" y="2474277"/>
            <a:ext cx="8201096" cy="461665"/>
            <a:chOff x="205199" y="1816310"/>
            <a:chExt cx="7121964" cy="461665"/>
          </a:xfrm>
        </p:grpSpPr>
        <p:sp>
          <p:nvSpPr>
            <p:cNvPr id="12" name="Triangle isocèle 11"/>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3" name="ZoneTexte 12"/>
            <p:cNvSpPr txBox="1"/>
            <p:nvPr/>
          </p:nvSpPr>
          <p:spPr>
            <a:xfrm>
              <a:off x="468857" y="1816310"/>
              <a:ext cx="6858306" cy="461665"/>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Jusqu’à 75% suivant les systèmes</a:t>
              </a:r>
              <a:endParaRPr lang="fr-FR" sz="2400" b="1" dirty="0">
                <a:solidFill>
                  <a:schemeClr val="tx2">
                    <a:lumMod val="75000"/>
                  </a:schemeClr>
                </a:solidFill>
                <a:latin typeface="Cambria" pitchFamily="18" charset="0"/>
              </a:endParaRPr>
            </a:p>
          </p:txBody>
        </p:sp>
      </p:grpSp>
      <p:grpSp>
        <p:nvGrpSpPr>
          <p:cNvPr id="14" name="Groupe 13"/>
          <p:cNvGrpSpPr/>
          <p:nvPr/>
        </p:nvGrpSpPr>
        <p:grpSpPr>
          <a:xfrm>
            <a:off x="563742" y="3018767"/>
            <a:ext cx="5188472" cy="1200329"/>
            <a:chOff x="205199" y="1816310"/>
            <a:chExt cx="4505753" cy="1200329"/>
          </a:xfrm>
        </p:grpSpPr>
        <p:sp>
          <p:nvSpPr>
            <p:cNvPr id="15" name="Triangle isocèle 14"/>
            <p:cNvSpPr/>
            <p:nvPr/>
          </p:nvSpPr>
          <p:spPr>
            <a:xfrm rot="5400000">
              <a:off x="152277" y="1956603"/>
              <a:ext cx="331522" cy="225678"/>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2">
                    <a:lumMod val="75000"/>
                  </a:schemeClr>
                </a:solidFill>
              </a:endParaRPr>
            </a:p>
          </p:txBody>
        </p:sp>
        <p:sp>
          <p:nvSpPr>
            <p:cNvPr id="16" name="ZoneTexte 15"/>
            <p:cNvSpPr txBox="1"/>
            <p:nvPr/>
          </p:nvSpPr>
          <p:spPr>
            <a:xfrm>
              <a:off x="468857" y="1816310"/>
              <a:ext cx="4242095" cy="1200329"/>
            </a:xfrm>
            <a:prstGeom prst="rect">
              <a:avLst/>
            </a:prstGeom>
            <a:noFill/>
          </p:spPr>
          <p:txBody>
            <a:bodyPr wrap="square" rtlCol="0">
              <a:spAutoFit/>
            </a:bodyPr>
            <a:lstStyle/>
            <a:p>
              <a:r>
                <a:rPr lang="fr-FR" sz="2400" dirty="0" smtClean="0">
                  <a:solidFill>
                    <a:schemeClr val="tx2">
                      <a:lumMod val="75000"/>
                    </a:schemeClr>
                  </a:solidFill>
                  <a:latin typeface="Calibri" pitchFamily="34" charset="0"/>
                  <a:ea typeface="Times New Roman" pitchFamily="18" charset="0"/>
                  <a:cs typeface="Times New Roman" pitchFamily="18" charset="0"/>
                </a:rPr>
                <a:t>Preuve apportée par l’explication thermodynamique du fonctionnement de la P.A.C.</a:t>
              </a:r>
              <a:endParaRPr lang="fr-FR" sz="2400" b="1" dirty="0">
                <a:solidFill>
                  <a:schemeClr val="tx2">
                    <a:lumMod val="75000"/>
                  </a:schemeClr>
                </a:solidFill>
                <a:latin typeface="Cambria" pitchFamily="18" charset="0"/>
              </a:endParaRPr>
            </a:p>
          </p:txBody>
        </p:sp>
      </p:grpSp>
      <p:grpSp>
        <p:nvGrpSpPr>
          <p:cNvPr id="23" name="Groupe 8"/>
          <p:cNvGrpSpPr/>
          <p:nvPr/>
        </p:nvGrpSpPr>
        <p:grpSpPr>
          <a:xfrm>
            <a:off x="-11875" y="6184075"/>
            <a:ext cx="9166762" cy="695495"/>
            <a:chOff x="-11875" y="6184075"/>
            <a:chExt cx="9166762" cy="695495"/>
          </a:xfrm>
        </p:grpSpPr>
        <p:grpSp>
          <p:nvGrpSpPr>
            <p:cNvPr id="24" name="Groupe 6"/>
            <p:cNvGrpSpPr/>
            <p:nvPr/>
          </p:nvGrpSpPr>
          <p:grpSpPr>
            <a:xfrm>
              <a:off x="-11875" y="6184075"/>
              <a:ext cx="9166762" cy="695495"/>
              <a:chOff x="-11875" y="6184075"/>
              <a:chExt cx="9166762" cy="695495"/>
            </a:xfrm>
          </p:grpSpPr>
          <p:cxnSp>
            <p:nvCxnSpPr>
              <p:cNvPr id="26" name="Connecteur droit 25"/>
              <p:cNvCxnSpPr/>
              <p:nvPr/>
            </p:nvCxnSpPr>
            <p:spPr>
              <a:xfrm>
                <a:off x="10887" y="6553205"/>
                <a:ext cx="9144000" cy="1588"/>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10887" y="6567055"/>
                <a:ext cx="9144000" cy="1588"/>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28" name="Picture 1"/>
              <p:cNvPicPr>
                <a:picLocks noChangeAspect="1" noChangeArrowheads="1"/>
              </p:cNvPicPr>
              <p:nvPr/>
            </p:nvPicPr>
            <p:blipFill>
              <a:blip r:embed="rId5"/>
              <a:srcRect/>
              <a:stretch>
                <a:fillRect/>
              </a:stretch>
            </p:blipFill>
            <p:spPr bwMode="auto">
              <a:xfrm>
                <a:off x="-11875" y="6184075"/>
                <a:ext cx="844060" cy="685800"/>
              </a:xfrm>
              <a:prstGeom prst="rect">
                <a:avLst/>
              </a:prstGeom>
              <a:noFill/>
              <a:ln w="9525">
                <a:solidFill>
                  <a:schemeClr val="accent6">
                    <a:lumMod val="75000"/>
                  </a:schemeClr>
                </a:solidFill>
                <a:miter lim="800000"/>
                <a:headEnd/>
                <a:tailEnd/>
              </a:ln>
              <a:effectLst/>
            </p:spPr>
          </p:pic>
          <p:sp>
            <p:nvSpPr>
              <p:cNvPr id="29" name="Rectangle 28"/>
              <p:cNvSpPr/>
              <p:nvPr/>
            </p:nvSpPr>
            <p:spPr>
              <a:xfrm>
                <a:off x="859990" y="6571793"/>
                <a:ext cx="2415661" cy="307777"/>
              </a:xfrm>
              <a:prstGeom prst="rect">
                <a:avLst/>
              </a:prstGeom>
            </p:spPr>
            <p:txBody>
              <a:bodyPr wrap="none">
                <a:spAutoFit/>
              </a:bodyPr>
              <a:lstStyle/>
              <a:p>
                <a:r>
                  <a:rPr lang="fr-FR" sz="1400" b="1" dirty="0" smtClean="0">
                    <a:solidFill>
                      <a:schemeClr val="tx2">
                        <a:lumMod val="75000"/>
                      </a:schemeClr>
                    </a:solidFill>
                  </a:rPr>
                  <a:t>www.francois-arago.org/btstc</a:t>
                </a:r>
                <a:endParaRPr lang="fr-FR" sz="1400" b="1" dirty="0">
                  <a:solidFill>
                    <a:schemeClr val="tx2">
                      <a:lumMod val="75000"/>
                    </a:schemeClr>
                  </a:solidFill>
                </a:endParaRPr>
              </a:p>
            </p:txBody>
          </p:sp>
        </p:grpSp>
        <p:pic>
          <p:nvPicPr>
            <p:cNvPr id="25" name="Picture 2"/>
            <p:cNvPicPr>
              <a:picLocks noChangeAspect="1" noChangeArrowheads="1"/>
            </p:cNvPicPr>
            <p:nvPr/>
          </p:nvPicPr>
          <p:blipFill>
            <a:blip r:embed="rId6" cstate="print"/>
            <a:srcRect/>
            <a:stretch>
              <a:fillRect/>
            </a:stretch>
          </p:blipFill>
          <p:spPr bwMode="auto">
            <a:xfrm>
              <a:off x="8572528" y="6243660"/>
              <a:ext cx="440124" cy="614340"/>
            </a:xfrm>
            <a:prstGeom prst="rect">
              <a:avLst/>
            </a:prstGeom>
            <a:noFill/>
            <a:ln w="9525">
              <a:noFill/>
              <a:miter lim="800000"/>
              <a:headEnd/>
              <a:tailEnd/>
            </a:ln>
            <a:effectLst/>
          </p:spPr>
        </p:pic>
      </p:grpSp>
      <p:grpSp>
        <p:nvGrpSpPr>
          <p:cNvPr id="45" name="Groupe 44"/>
          <p:cNvGrpSpPr/>
          <p:nvPr/>
        </p:nvGrpSpPr>
        <p:grpSpPr>
          <a:xfrm>
            <a:off x="2831833" y="4242391"/>
            <a:ext cx="5712314" cy="2019743"/>
            <a:chOff x="1401903" y="4042611"/>
            <a:chExt cx="6954253" cy="2461830"/>
          </a:xfrm>
        </p:grpSpPr>
        <p:grpSp>
          <p:nvGrpSpPr>
            <p:cNvPr id="34" name="Groupe 33"/>
            <p:cNvGrpSpPr/>
            <p:nvPr/>
          </p:nvGrpSpPr>
          <p:grpSpPr>
            <a:xfrm>
              <a:off x="3760091" y="4042611"/>
              <a:ext cx="2310065" cy="2310064"/>
              <a:chOff x="4804610" y="4660232"/>
              <a:chExt cx="1836822" cy="1836821"/>
            </a:xfrm>
          </p:grpSpPr>
          <p:sp>
            <p:nvSpPr>
              <p:cNvPr id="32" name="Secteurs 31"/>
              <p:cNvSpPr/>
              <p:nvPr/>
            </p:nvSpPr>
            <p:spPr>
              <a:xfrm rot="16200000">
                <a:off x="4908884" y="4764505"/>
                <a:ext cx="1732548" cy="1732548"/>
              </a:xfrm>
              <a:prstGeom prst="pie">
                <a:avLst/>
              </a:prstGeom>
              <a:solidFill>
                <a:srgbClr val="4F79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solidFill>
                    <a:schemeClr val="tx1"/>
                  </a:solidFill>
                </a:endParaRPr>
              </a:p>
            </p:txBody>
          </p:sp>
          <p:sp>
            <p:nvSpPr>
              <p:cNvPr id="33" name="Secteurs 32"/>
              <p:cNvSpPr/>
              <p:nvPr/>
            </p:nvSpPr>
            <p:spPr>
              <a:xfrm>
                <a:off x="4804610" y="4660232"/>
                <a:ext cx="1732548" cy="1732548"/>
              </a:xfrm>
              <a:prstGeom prst="pie">
                <a:avLst>
                  <a:gd name="adj1" fmla="val 10800000"/>
                  <a:gd name="adj2" fmla="val 1620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solidFill>
                    <a:schemeClr val="tx1"/>
                  </a:solidFill>
                </a:endParaRPr>
              </a:p>
            </p:txBody>
          </p:sp>
        </p:grpSp>
        <p:sp>
          <p:nvSpPr>
            <p:cNvPr id="35" name="ZoneTexte 34"/>
            <p:cNvSpPr txBox="1"/>
            <p:nvPr/>
          </p:nvSpPr>
          <p:spPr>
            <a:xfrm>
              <a:off x="4024788" y="5293893"/>
              <a:ext cx="2101515" cy="850484"/>
            </a:xfrm>
            <a:prstGeom prst="rect">
              <a:avLst/>
            </a:prstGeom>
            <a:noFill/>
          </p:spPr>
          <p:txBody>
            <a:bodyPr wrap="square" rtlCol="0">
              <a:spAutoFit/>
            </a:bodyPr>
            <a:lstStyle/>
            <a:p>
              <a:pPr algn="ctr"/>
              <a:r>
                <a:rPr lang="fr-FR" b="1" dirty="0" smtClean="0">
                  <a:solidFill>
                    <a:schemeClr val="bg1">
                      <a:lumMod val="95000"/>
                    </a:schemeClr>
                  </a:solidFill>
                </a:rPr>
                <a:t>Energie GRATUITE</a:t>
              </a:r>
              <a:endParaRPr lang="fr-FR" b="1" dirty="0">
                <a:solidFill>
                  <a:schemeClr val="bg1">
                    <a:lumMod val="95000"/>
                  </a:schemeClr>
                </a:solidFill>
              </a:endParaRPr>
            </a:p>
          </p:txBody>
        </p:sp>
        <p:sp>
          <p:nvSpPr>
            <p:cNvPr id="36" name="ZoneTexte 35"/>
            <p:cNvSpPr txBox="1"/>
            <p:nvPr/>
          </p:nvSpPr>
          <p:spPr>
            <a:xfrm>
              <a:off x="3310914" y="4756481"/>
              <a:ext cx="2101515" cy="404993"/>
            </a:xfrm>
            <a:prstGeom prst="rect">
              <a:avLst/>
            </a:prstGeom>
            <a:noFill/>
          </p:spPr>
          <p:txBody>
            <a:bodyPr wrap="square" rtlCol="0">
              <a:spAutoFit/>
            </a:bodyPr>
            <a:lstStyle/>
            <a:p>
              <a:pPr algn="ctr"/>
              <a:r>
                <a:rPr lang="fr-FR" sz="1400" b="1" dirty="0" smtClean="0"/>
                <a:t>Electricité</a:t>
              </a:r>
              <a:endParaRPr lang="fr-FR" sz="1400" b="1" dirty="0"/>
            </a:p>
          </p:txBody>
        </p:sp>
        <p:sp>
          <p:nvSpPr>
            <p:cNvPr id="37" name="Pentagone 36"/>
            <p:cNvSpPr/>
            <p:nvPr/>
          </p:nvSpPr>
          <p:spPr>
            <a:xfrm>
              <a:off x="6415061" y="4490806"/>
              <a:ext cx="1941095" cy="1550321"/>
            </a:xfrm>
            <a:prstGeom prst="homePlate">
              <a:avLst/>
            </a:prstGeom>
            <a:gradFill flip="none" rotWithShape="1">
              <a:gsLst>
                <a:gs pos="28000">
                  <a:srgbClr val="FF0000">
                    <a:alpha val="85000"/>
                  </a:srgbClr>
                </a:gs>
                <a:gs pos="50000">
                  <a:srgbClr val="FFC000">
                    <a:shade val="67500"/>
                    <a:satMod val="115000"/>
                  </a:srgbClr>
                </a:gs>
                <a:gs pos="100000">
                  <a:srgbClr val="FFC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latin typeface="Cambria" pitchFamily="18" charset="0"/>
                </a:rPr>
                <a:t>Chauffage 100%</a:t>
              </a:r>
              <a:endParaRPr lang="fr-FR" b="1" dirty="0">
                <a:latin typeface="Cambria" pitchFamily="18" charset="0"/>
              </a:endParaRPr>
            </a:p>
          </p:txBody>
        </p:sp>
        <p:grpSp>
          <p:nvGrpSpPr>
            <p:cNvPr id="44" name="Groupe 43"/>
            <p:cNvGrpSpPr/>
            <p:nvPr/>
          </p:nvGrpSpPr>
          <p:grpSpPr>
            <a:xfrm>
              <a:off x="1401903" y="4740441"/>
              <a:ext cx="2101515" cy="1764000"/>
              <a:chOff x="3858126" y="4740441"/>
              <a:chExt cx="2101515" cy="1764000"/>
            </a:xfrm>
          </p:grpSpPr>
          <p:sp>
            <p:nvSpPr>
              <p:cNvPr id="38" name="Flèche à angle droit 37"/>
              <p:cNvSpPr/>
              <p:nvPr/>
            </p:nvSpPr>
            <p:spPr>
              <a:xfrm rot="5400000" flipH="1">
                <a:off x="4070999" y="4623819"/>
                <a:ext cx="1764000" cy="1997243"/>
              </a:xfrm>
              <a:prstGeom prst="bentUpArrow">
                <a:avLst>
                  <a:gd name="adj1" fmla="val 44178"/>
                  <a:gd name="adj2" fmla="val 38014"/>
                  <a:gd name="adj3" fmla="val 27740"/>
                </a:avLst>
              </a:prstGeom>
              <a:solidFill>
                <a:srgbClr val="4F79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p>
            </p:txBody>
          </p:sp>
          <p:sp>
            <p:nvSpPr>
              <p:cNvPr id="39" name="ZoneTexte 38"/>
              <p:cNvSpPr txBox="1"/>
              <p:nvPr/>
            </p:nvSpPr>
            <p:spPr>
              <a:xfrm>
                <a:off x="3858126" y="5109408"/>
                <a:ext cx="2101515" cy="607489"/>
              </a:xfrm>
              <a:prstGeom prst="rect">
                <a:avLst/>
              </a:prstGeom>
              <a:noFill/>
            </p:spPr>
            <p:txBody>
              <a:bodyPr wrap="square" rtlCol="0">
                <a:spAutoFit/>
              </a:bodyPr>
              <a:lstStyle/>
              <a:p>
                <a:pPr algn="ctr"/>
                <a:r>
                  <a:rPr lang="fr-FR" sz="2400" b="1" dirty="0" smtClean="0">
                    <a:solidFill>
                      <a:schemeClr val="bg1">
                        <a:lumMod val="95000"/>
                      </a:schemeClr>
                    </a:solidFill>
                  </a:rPr>
                  <a:t>70 à 75%</a:t>
                </a:r>
                <a:endParaRPr lang="fr-FR" sz="2400" b="1" dirty="0">
                  <a:solidFill>
                    <a:schemeClr val="bg1">
                      <a:lumMod val="95000"/>
                    </a:schemeClr>
                  </a:solidFill>
                </a:endParaRPr>
              </a:p>
            </p:txBody>
          </p:sp>
        </p:grpSp>
        <p:grpSp>
          <p:nvGrpSpPr>
            <p:cNvPr id="43" name="Groupe 42"/>
            <p:cNvGrpSpPr/>
            <p:nvPr/>
          </p:nvGrpSpPr>
          <p:grpSpPr>
            <a:xfrm>
              <a:off x="1490135" y="4322180"/>
              <a:ext cx="1997242" cy="497305"/>
              <a:chOff x="3946358" y="4322180"/>
              <a:chExt cx="1997242" cy="497305"/>
            </a:xfrm>
          </p:grpSpPr>
          <p:sp>
            <p:nvSpPr>
              <p:cNvPr id="40" name="Flèche droite 39"/>
              <p:cNvSpPr/>
              <p:nvPr/>
            </p:nvSpPr>
            <p:spPr>
              <a:xfrm>
                <a:off x="3946358" y="4322180"/>
                <a:ext cx="1997242" cy="49730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dirty="0"/>
              </a:p>
            </p:txBody>
          </p:sp>
          <p:sp>
            <p:nvSpPr>
              <p:cNvPr id="42" name="ZoneTexte 41"/>
              <p:cNvSpPr txBox="1"/>
              <p:nvPr/>
            </p:nvSpPr>
            <p:spPr>
              <a:xfrm>
                <a:off x="4174959" y="4386165"/>
                <a:ext cx="1540041" cy="404992"/>
              </a:xfrm>
              <a:prstGeom prst="rect">
                <a:avLst/>
              </a:prstGeom>
              <a:noFill/>
            </p:spPr>
            <p:txBody>
              <a:bodyPr wrap="square" rtlCol="0">
                <a:spAutoFit/>
              </a:bodyPr>
              <a:lstStyle/>
              <a:p>
                <a:pPr algn="ctr"/>
                <a:r>
                  <a:rPr lang="fr-FR" sz="1400" b="1" dirty="0" smtClean="0"/>
                  <a:t>25%</a:t>
                </a:r>
                <a:endParaRPr lang="fr-FR" sz="1400" b="1" dirty="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childTnLst>
                          </p:cTn>
                        </p:par>
                        <p:par>
                          <p:cTn id="16" fill="hold">
                            <p:stCondLst>
                              <p:cond delay="5000"/>
                            </p:stCondLst>
                            <p:childTnLst>
                              <p:par>
                                <p:cTn id="17" presetID="53"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1000" fill="hold"/>
                                        <p:tgtEl>
                                          <p:spTgt spid="30"/>
                                        </p:tgtEl>
                                        <p:attrNameLst>
                                          <p:attrName>ppt_w</p:attrName>
                                        </p:attrNameLst>
                                      </p:cBhvr>
                                      <p:tavLst>
                                        <p:tav tm="0">
                                          <p:val>
                                            <p:fltVal val="0"/>
                                          </p:val>
                                        </p:tav>
                                        <p:tav tm="100000">
                                          <p:val>
                                            <p:strVal val="#ppt_w"/>
                                          </p:val>
                                        </p:tav>
                                      </p:tavLst>
                                    </p:anim>
                                    <p:anim calcmode="lin" valueType="num">
                                      <p:cBhvr>
                                        <p:cTn id="20" dur="1000" fill="hold"/>
                                        <p:tgtEl>
                                          <p:spTgt spid="30"/>
                                        </p:tgtEl>
                                        <p:attrNameLst>
                                          <p:attrName>ppt_h</p:attrName>
                                        </p:attrNameLst>
                                      </p:cBhvr>
                                      <p:tavLst>
                                        <p:tav tm="0">
                                          <p:val>
                                            <p:fltVal val="0"/>
                                          </p:val>
                                        </p:tav>
                                        <p:tav tm="100000">
                                          <p:val>
                                            <p:strVal val="#ppt_h"/>
                                          </p:val>
                                        </p:tav>
                                      </p:tavLst>
                                    </p:anim>
                                    <p:animEffect transition="in" filter="fade">
                                      <p:cBhvr>
                                        <p:cTn id="21" dur="1000"/>
                                        <p:tgtEl>
                                          <p:spTgt spid="30"/>
                                        </p:tgtEl>
                                      </p:cBhvr>
                                    </p:animEffect>
                                  </p:childTnLst>
                                </p:cTn>
                              </p:par>
                            </p:childTnLst>
                          </p:cTn>
                        </p:par>
                        <p:par>
                          <p:cTn id="22" fill="hold">
                            <p:stCondLst>
                              <p:cond delay="6000"/>
                            </p:stCondLst>
                            <p:childTnLst>
                              <p:par>
                                <p:cTn id="23" presetID="22" presetClass="entr" presetSubtype="8"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left)">
                                      <p:cBhvr>
                                        <p:cTn id="25" dur="1000"/>
                                        <p:tgtEl>
                                          <p:spTgt spid="45"/>
                                        </p:tgtEl>
                                      </p:cBhvr>
                                    </p:animEffect>
                                  </p:childTnLst>
                                </p:cTn>
                              </p:par>
                            </p:childTnLst>
                          </p:cTn>
                        </p:par>
                        <p:par>
                          <p:cTn id="26" fill="hold">
                            <p:stCondLst>
                              <p:cond delay="70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4701</TotalTime>
  <Words>2292</Words>
  <Application>Microsoft Office PowerPoint</Application>
  <PresentationFormat>Affichage à l'écran (4:3)</PresentationFormat>
  <Paragraphs>381</Paragraphs>
  <Slides>26</Slides>
  <Notes>26</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laborie</dc:creator>
  <cp:lastModifiedBy>Lorente christophe</cp:lastModifiedBy>
  <cp:revision>385</cp:revision>
  <dcterms:created xsi:type="dcterms:W3CDTF">2010-01-12T07:21:32Z</dcterms:created>
  <dcterms:modified xsi:type="dcterms:W3CDTF">2011-04-06T19:15:14Z</dcterms:modified>
</cp:coreProperties>
</file>