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85" r:id="rId2"/>
    <p:sldId id="278" r:id="rId3"/>
    <p:sldId id="284" r:id="rId4"/>
    <p:sldId id="276" r:id="rId5"/>
    <p:sldId id="269" r:id="rId6"/>
    <p:sldId id="277" r:id="rId7"/>
    <p:sldId id="279" r:id="rId8"/>
    <p:sldId id="274" r:id="rId9"/>
    <p:sldId id="275" r:id="rId10"/>
    <p:sldId id="287" r:id="rId11"/>
    <p:sldId id="271" r:id="rId12"/>
    <p:sldId id="282" r:id="rId13"/>
    <p:sldId id="281" r:id="rId14"/>
    <p:sldId id="272" r:id="rId15"/>
    <p:sldId id="288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60" autoAdjust="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30033-134D-4C2A-866E-7D90A395F374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2C29B-F223-440C-AB68-F37219959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5959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1A9E7-A4F8-4FE0-AAC6-436C87709454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26389-083F-48E4-9C7A-6291CF4BFE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839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26389-083F-48E4-9C7A-6291CF4BFE6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78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Constance de refroidissement : </a:t>
            </a:r>
            <a:r>
              <a:rPr lang="fr-FR" sz="1200" b="0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cette valeur en Wh/l/K/j donne la dépense énergétique pour maintenir 1l d'eau avec une différence de température avec l'extérieur de 1°C pendant 1 journée</a:t>
            </a:r>
          </a:p>
          <a:p>
            <a:r>
              <a:rPr lang="fr-FR" sz="1200" b="0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Equivalent à la résistance thermique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26389-083F-48E4-9C7A-6291CF4BFE6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6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matériau </a:t>
            </a:r>
            <a:r>
              <a:rPr lang="fr-F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réfractaire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résiste, sans se ramollir, à une exposition à la chaleur, dans un milieu à hautes températures,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26389-083F-48E4-9C7A-6291CF4BFE6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050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Glossaire :</a:t>
            </a:r>
          </a:p>
          <a:p>
            <a:r>
              <a:rPr lang="fr-FR" dirty="0" smtClean="0"/>
              <a:t> Eau dure</a:t>
            </a:r>
          </a:p>
          <a:p>
            <a:r>
              <a:rPr lang="fr-FR" dirty="0" smtClean="0"/>
              <a:t>Galvanisation</a:t>
            </a:r>
          </a:p>
          <a:p>
            <a:r>
              <a:rPr lang="fr-FR" dirty="0" smtClean="0"/>
              <a:t>Electrolyse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26389-083F-48E4-9C7A-6291CF4BFE6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522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BB7C-EAED-4809-A958-952AEAD75500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704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9894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18818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513339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08718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28915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72878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5F288-F467-4CC6-9120-C4D4A279E005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454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426C3-E9A9-4006-AEEF-B2814F92B6DF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91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13ED-DFEE-44FC-A0EF-927812F03E5E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67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02951-09AC-4052-8EE7-7623A97DD230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42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1032-639B-4003-AAC7-6CADC7ED36DE}" type="datetime1">
              <a:rPr lang="fr-FR" smtClean="0"/>
              <a:t>09/02/2019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24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9FB7-CA17-41EC-BC1A-0F735B871B18}" type="datetime1">
              <a:rPr lang="fr-FR" smtClean="0"/>
              <a:t>09/02/2019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63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D5E9-A13D-46F2-9D10-E520C0C8C5D8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87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59B7-0C65-4C77-92CF-F27D9BAE8F94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52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A713-A9AA-4D13-A967-DB58DF68F691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62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D0890-0B90-48E2-9F7B-4BFB1247E399}" type="datetime1">
              <a:rPr lang="fr-FR" smtClean="0"/>
              <a:t>09/02/2019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1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99C37F3-5592-407E-B959-BFC712EA9D0B}" type="datetime1">
              <a:rPr lang="fr-FR" smtClean="0"/>
              <a:t>09/02/2019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A6DE-6D5D-495F-BE64-E07DAE7C22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702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701" y="340148"/>
            <a:ext cx="6792547" cy="76944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Chauffe-eau électrique</a:t>
            </a:r>
            <a:endParaRPr lang="fr-FR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23528" y="1831087"/>
            <a:ext cx="6480720" cy="452431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FF00"/>
                </a:solidFill>
              </a:rPr>
              <a:t>En anglais ?</a:t>
            </a:r>
          </a:p>
          <a:p>
            <a:endParaRPr lang="fr-FR" sz="3200" b="1" dirty="0">
              <a:solidFill>
                <a:srgbClr val="FFFF00"/>
              </a:solidFill>
            </a:endParaRPr>
          </a:p>
          <a:p>
            <a:r>
              <a:rPr lang="fr-FR" sz="3200" b="1" dirty="0" smtClean="0">
                <a:solidFill>
                  <a:srgbClr val="FFFF00"/>
                </a:solidFill>
              </a:rPr>
              <a:t>Ballon d’eau chaude :</a:t>
            </a:r>
          </a:p>
          <a:p>
            <a:r>
              <a:rPr lang="fr-FR" sz="3200" b="1" dirty="0" smtClean="0">
                <a:solidFill>
                  <a:srgbClr val="FFFF00"/>
                </a:solidFill>
              </a:rPr>
              <a:t> </a:t>
            </a:r>
          </a:p>
          <a:p>
            <a:endParaRPr lang="fr-FR" sz="3200" b="1" dirty="0">
              <a:solidFill>
                <a:srgbClr val="FFFF00"/>
              </a:solidFill>
            </a:endParaRPr>
          </a:p>
          <a:p>
            <a:r>
              <a:rPr lang="fr-FR" sz="3200" b="1" dirty="0" smtClean="0">
                <a:solidFill>
                  <a:srgbClr val="FFFF00"/>
                </a:solidFill>
              </a:rPr>
              <a:t>Chauffe-eau électrique :</a:t>
            </a:r>
          </a:p>
          <a:p>
            <a:endParaRPr lang="fr-FR" sz="3200" b="1" dirty="0">
              <a:solidFill>
                <a:srgbClr val="FFFF00"/>
              </a:solidFill>
            </a:endParaRPr>
          </a:p>
          <a:p>
            <a:endParaRPr lang="fr-FR" sz="3200" b="1" dirty="0" smtClean="0">
              <a:solidFill>
                <a:srgbClr val="FFFF00"/>
              </a:solidFill>
            </a:endParaRPr>
          </a:p>
          <a:p>
            <a:r>
              <a:rPr lang="fr-FR" sz="3200" b="1" dirty="0" smtClean="0">
                <a:solidFill>
                  <a:srgbClr val="FFFF00"/>
                </a:solidFill>
              </a:rPr>
              <a:t> </a:t>
            </a:r>
            <a:endParaRPr lang="fr-FR" sz="3200" b="1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47664" y="3433906"/>
            <a:ext cx="323767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Hot water tank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11730" y="4894654"/>
            <a:ext cx="439248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Electric water </a:t>
            </a:r>
            <a:r>
              <a:rPr lang="fr-FR" sz="3200" b="1" dirty="0" err="1" smtClean="0">
                <a:solidFill>
                  <a:schemeClr val="bg1"/>
                </a:solidFill>
              </a:rPr>
              <a:t>heater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www.mychauffage.com/files/medias/Blog/difference-chauffe-eau-blinde-et-steatit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2" t="1371" r="17762" b="2634"/>
          <a:stretch/>
        </p:blipFill>
        <p:spPr bwMode="auto">
          <a:xfrm>
            <a:off x="6288138" y="1430606"/>
            <a:ext cx="2532333" cy="454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46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48" y="-99391"/>
            <a:ext cx="4954488" cy="43246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" y="4018820"/>
            <a:ext cx="9144000" cy="285522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508459" y="19660"/>
            <a:ext cx="365379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</a:rPr>
              <a:t>Q : Appareils d’isolation</a:t>
            </a:r>
          </a:p>
          <a:p>
            <a:pPr algn="ctr"/>
            <a:r>
              <a:rPr lang="fr-FR" sz="2000" b="1" dirty="0" smtClean="0">
                <a:solidFill>
                  <a:srgbClr val="FFFF00"/>
                </a:solidFill>
              </a:rPr>
              <a:t>K : Appareils </a:t>
            </a:r>
            <a:r>
              <a:rPr lang="fr-FR" sz="2000" b="1" dirty="0">
                <a:solidFill>
                  <a:srgbClr val="FFFF00"/>
                </a:solidFill>
              </a:rPr>
              <a:t>de </a:t>
            </a:r>
            <a:r>
              <a:rPr lang="fr-FR" sz="2000" b="1" dirty="0" smtClean="0">
                <a:solidFill>
                  <a:srgbClr val="FFFF00"/>
                </a:solidFill>
              </a:rPr>
              <a:t>coupure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3749039" y="2788920"/>
            <a:ext cx="3854301" cy="2910840"/>
          </a:xfrm>
          <a:custGeom>
            <a:avLst/>
            <a:gdLst>
              <a:gd name="connsiteX0" fmla="*/ 0 w 4069498"/>
              <a:gd name="connsiteY0" fmla="*/ 0 h 2910840"/>
              <a:gd name="connsiteX1" fmla="*/ 3550920 w 4069498"/>
              <a:gd name="connsiteY1" fmla="*/ 259080 h 2910840"/>
              <a:gd name="connsiteX2" fmla="*/ 3977640 w 4069498"/>
              <a:gd name="connsiteY2" fmla="*/ 2910840 h 2910840"/>
              <a:gd name="connsiteX0" fmla="*/ 0 w 3989381"/>
              <a:gd name="connsiteY0" fmla="*/ 0 h 2910840"/>
              <a:gd name="connsiteX1" fmla="*/ 2636520 w 3989381"/>
              <a:gd name="connsiteY1" fmla="*/ 807720 h 2910840"/>
              <a:gd name="connsiteX2" fmla="*/ 3977640 w 3989381"/>
              <a:gd name="connsiteY2" fmla="*/ 2910840 h 2910840"/>
              <a:gd name="connsiteX0" fmla="*/ 0 w 3989381"/>
              <a:gd name="connsiteY0" fmla="*/ 0 h 2910840"/>
              <a:gd name="connsiteX1" fmla="*/ 2636520 w 3989381"/>
              <a:gd name="connsiteY1" fmla="*/ 807720 h 2910840"/>
              <a:gd name="connsiteX2" fmla="*/ 3977640 w 3989381"/>
              <a:gd name="connsiteY2" fmla="*/ 2910840 h 2910840"/>
              <a:gd name="connsiteX0" fmla="*/ 0 w 3854301"/>
              <a:gd name="connsiteY0" fmla="*/ 0 h 2910840"/>
              <a:gd name="connsiteX1" fmla="*/ 2636520 w 3854301"/>
              <a:gd name="connsiteY1" fmla="*/ 807720 h 2910840"/>
              <a:gd name="connsiteX2" fmla="*/ 3840480 w 3854301"/>
              <a:gd name="connsiteY2" fmla="*/ 2910840 h 291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01" h="2910840">
                <a:moveTo>
                  <a:pt x="0" y="0"/>
                </a:moveTo>
                <a:cubicBezTo>
                  <a:pt x="1183640" y="86360"/>
                  <a:pt x="1727200" y="309880"/>
                  <a:pt x="2636520" y="807720"/>
                </a:cubicBezTo>
                <a:cubicBezTo>
                  <a:pt x="3299460" y="1292860"/>
                  <a:pt x="3958590" y="1827530"/>
                  <a:pt x="3840480" y="2910840"/>
                </a:cubicBezTo>
              </a:path>
            </a:pathLst>
          </a:custGeom>
          <a:noFill/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4541519" y="2087880"/>
            <a:ext cx="1112537" cy="2667000"/>
          </a:xfrm>
          <a:custGeom>
            <a:avLst/>
            <a:gdLst>
              <a:gd name="connsiteX0" fmla="*/ 0 w 1539252"/>
              <a:gd name="connsiteY0" fmla="*/ 0 h 2667000"/>
              <a:gd name="connsiteX1" fmla="*/ 1539240 w 1539252"/>
              <a:gd name="connsiteY1" fmla="*/ 624840 h 2667000"/>
              <a:gd name="connsiteX2" fmla="*/ 30480 w 1539252"/>
              <a:gd name="connsiteY2" fmla="*/ 2667000 h 2667000"/>
              <a:gd name="connsiteX0" fmla="*/ 0 w 1112537"/>
              <a:gd name="connsiteY0" fmla="*/ 0 h 2667000"/>
              <a:gd name="connsiteX1" fmla="*/ 1112520 w 1112537"/>
              <a:gd name="connsiteY1" fmla="*/ 670560 h 2667000"/>
              <a:gd name="connsiteX2" fmla="*/ 30480 w 1112537"/>
              <a:gd name="connsiteY2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2537" h="2667000">
                <a:moveTo>
                  <a:pt x="0" y="0"/>
                </a:moveTo>
                <a:cubicBezTo>
                  <a:pt x="767080" y="90170"/>
                  <a:pt x="1107440" y="226060"/>
                  <a:pt x="1112520" y="670560"/>
                </a:cubicBezTo>
                <a:cubicBezTo>
                  <a:pt x="1117600" y="1115060"/>
                  <a:pt x="30480" y="2667000"/>
                  <a:pt x="30480" y="2667000"/>
                </a:cubicBezTo>
              </a:path>
            </a:pathLst>
          </a:custGeom>
          <a:noFill/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>
            <a:off x="971600" y="3068960"/>
            <a:ext cx="504056" cy="1156329"/>
          </a:xfrm>
          <a:custGeom>
            <a:avLst/>
            <a:gdLst>
              <a:gd name="connsiteX0" fmla="*/ 914400 w 914400"/>
              <a:gd name="connsiteY0" fmla="*/ 0 h 1463040"/>
              <a:gd name="connsiteX1" fmla="*/ 259080 w 914400"/>
              <a:gd name="connsiteY1" fmla="*/ 1051560 h 1463040"/>
              <a:gd name="connsiteX2" fmla="*/ 0 w 914400"/>
              <a:gd name="connsiteY2" fmla="*/ 146304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463040">
                <a:moveTo>
                  <a:pt x="914400" y="0"/>
                </a:moveTo>
                <a:lnTo>
                  <a:pt x="259080" y="1051560"/>
                </a:lnTo>
                <a:cubicBezTo>
                  <a:pt x="106680" y="1295400"/>
                  <a:pt x="0" y="1463040"/>
                  <a:pt x="0" y="1463040"/>
                </a:cubicBezTo>
              </a:path>
            </a:pathLst>
          </a:custGeom>
          <a:noFill/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 8"/>
          <p:cNvSpPr/>
          <p:nvPr/>
        </p:nvSpPr>
        <p:spPr>
          <a:xfrm>
            <a:off x="99481" y="2971800"/>
            <a:ext cx="2566203" cy="1569720"/>
          </a:xfrm>
          <a:custGeom>
            <a:avLst/>
            <a:gdLst>
              <a:gd name="connsiteX0" fmla="*/ 479639 w 2566203"/>
              <a:gd name="connsiteY0" fmla="*/ 0 h 1569720"/>
              <a:gd name="connsiteX1" fmla="*/ 129119 w 2566203"/>
              <a:gd name="connsiteY1" fmla="*/ 350520 h 1569720"/>
              <a:gd name="connsiteX2" fmla="*/ 2399879 w 2566203"/>
              <a:gd name="connsiteY2" fmla="*/ 807720 h 1569720"/>
              <a:gd name="connsiteX3" fmla="*/ 2216999 w 2566203"/>
              <a:gd name="connsiteY3" fmla="*/ 1569720 h 156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6203" h="1569720">
                <a:moveTo>
                  <a:pt x="479639" y="0"/>
                </a:moveTo>
                <a:cubicBezTo>
                  <a:pt x="144359" y="107950"/>
                  <a:pt x="-190921" y="215900"/>
                  <a:pt x="129119" y="350520"/>
                </a:cubicBezTo>
                <a:cubicBezTo>
                  <a:pt x="449159" y="485140"/>
                  <a:pt x="2051899" y="604520"/>
                  <a:pt x="2399879" y="807720"/>
                </a:cubicBezTo>
                <a:cubicBezTo>
                  <a:pt x="2747859" y="1010920"/>
                  <a:pt x="2482429" y="1290320"/>
                  <a:pt x="2216999" y="1569720"/>
                </a:cubicBezTo>
              </a:path>
            </a:pathLst>
          </a:custGeom>
          <a:noFill/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/>
          <p:cNvSpPr/>
          <p:nvPr/>
        </p:nvSpPr>
        <p:spPr>
          <a:xfrm>
            <a:off x="2316480" y="3063240"/>
            <a:ext cx="3505200" cy="3322597"/>
          </a:xfrm>
          <a:custGeom>
            <a:avLst/>
            <a:gdLst>
              <a:gd name="connsiteX0" fmla="*/ 0 w 3505200"/>
              <a:gd name="connsiteY0" fmla="*/ 0 h 3322597"/>
              <a:gd name="connsiteX1" fmla="*/ 1066800 w 3505200"/>
              <a:gd name="connsiteY1" fmla="*/ 899160 h 3322597"/>
              <a:gd name="connsiteX2" fmla="*/ 914400 w 3505200"/>
              <a:gd name="connsiteY2" fmla="*/ 3169920 h 3322597"/>
              <a:gd name="connsiteX3" fmla="*/ 3505200 w 3505200"/>
              <a:gd name="connsiteY3" fmla="*/ 3108960 h 332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3322597">
                <a:moveTo>
                  <a:pt x="0" y="0"/>
                </a:moveTo>
                <a:cubicBezTo>
                  <a:pt x="457200" y="185420"/>
                  <a:pt x="914400" y="370840"/>
                  <a:pt x="1066800" y="899160"/>
                </a:cubicBezTo>
                <a:cubicBezTo>
                  <a:pt x="1219200" y="1427480"/>
                  <a:pt x="508000" y="2801620"/>
                  <a:pt x="914400" y="3169920"/>
                </a:cubicBezTo>
                <a:cubicBezTo>
                  <a:pt x="1320800" y="3538220"/>
                  <a:pt x="3078480" y="3126740"/>
                  <a:pt x="3505200" y="3108960"/>
                </a:cubicBezTo>
              </a:path>
            </a:pathLst>
          </a:custGeom>
          <a:noFill/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rot="2668242">
            <a:off x="4806862" y="1826269"/>
            <a:ext cx="1781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Relais de découplage EDF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57552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z="3200" b="1" smtClean="0">
                <a:solidFill>
                  <a:schemeClr val="tx1"/>
                </a:solidFill>
              </a:rPr>
              <a:pPr/>
              <a:t>11</a:t>
            </a:fld>
            <a:endParaRPr lang="fr-FR" sz="3200" b="1" dirty="0">
              <a:solidFill>
                <a:schemeClr val="tx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1" y="0"/>
            <a:ext cx="7856738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123728" y="5661248"/>
            <a:ext cx="38551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Schéma à compléter</a:t>
            </a:r>
            <a:endParaRPr lang="fr-FR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7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4" y="2184312"/>
            <a:ext cx="9144000" cy="285522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987824" y="908720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Relais de découplage EDF</a:t>
            </a:r>
            <a:endParaRPr lang="fr-FR" sz="2400" b="1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4067944" y="1739717"/>
            <a:ext cx="144016" cy="104121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2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52" y="-479"/>
            <a:ext cx="7849695" cy="685895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644008" y="106992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Relais de découplage EDF</a:t>
            </a:r>
            <a:endParaRPr lang="fr-FR" sz="1600" b="1" dirty="0">
              <a:solidFill>
                <a:schemeClr val="bg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6588224" y="1484784"/>
            <a:ext cx="576064" cy="16991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77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z="3200" b="1" smtClean="0">
                <a:solidFill>
                  <a:schemeClr val="tx1"/>
                </a:solidFill>
              </a:rPr>
              <a:pPr/>
              <a:t>14</a:t>
            </a:fld>
            <a:endParaRPr lang="fr-FR" sz="3200" b="1" dirty="0">
              <a:solidFill>
                <a:schemeClr val="tx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1" y="0"/>
            <a:ext cx="78567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547664" y="2276872"/>
            <a:ext cx="576064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 smtClean="0">
                <a:solidFill>
                  <a:srgbClr val="FFFF00"/>
                </a:solidFill>
              </a:rPr>
              <a:t>FIN</a:t>
            </a:r>
            <a:endParaRPr lang="fr-FR" sz="9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5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833" y="2276872"/>
            <a:ext cx="6699415" cy="420884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Modèle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VERTICAL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MURAL - 50 L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Contenance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du ballon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50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l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Puissance électrique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1200 watts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Hauteur : 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575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mm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Diamètre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505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mm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Poids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à vide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23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kg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Technologie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Stéatite</a:t>
            </a:r>
            <a:endParaRPr lang="fr-FR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Type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d'anode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Magnésium</a:t>
            </a:r>
            <a:endParaRPr lang="fr-FR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Durée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garantie pièces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2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ans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Durée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garantie cuve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5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ans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Temps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chauffe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2h26</a:t>
            </a:r>
            <a:endParaRPr lang="fr-FR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Constante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refroidissement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0,30 </a:t>
            </a:r>
            <a:r>
              <a:rPr lang="fr-FR" sz="2000" dirty="0">
                <a:solidFill>
                  <a:schemeClr val="bg1"/>
                </a:solidFill>
              </a:rPr>
              <a:t>Wh/l/K/j</a:t>
            </a:r>
            <a:endParaRPr lang="fr-FR" sz="20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www.mychauffage.com/files/medias/Blog/difference-chauffe-eau-blinde-et-steatit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2" t="1371" r="17762" b="2634"/>
          <a:stretch/>
        </p:blipFill>
        <p:spPr bwMode="auto">
          <a:xfrm>
            <a:off x="5364088" y="188640"/>
            <a:ext cx="3528392" cy="633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701" y="340148"/>
            <a:ext cx="6792547" cy="76944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Chauffe-eau électrique</a:t>
            </a:r>
            <a:endParaRPr lang="fr-FR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www.mychauffage.com/files/medias/Marques/logobig/1039_logo_atlantic-climatis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93316"/>
            <a:ext cx="2985117" cy="59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4833" y="6125234"/>
            <a:ext cx="6123351" cy="39641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Constante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refroidissement :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r>
              <a:rPr 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 0,30 </a:t>
            </a:r>
            <a:r>
              <a:rPr lang="fr-FR" sz="2000" dirty="0">
                <a:solidFill>
                  <a:schemeClr val="bg1"/>
                </a:solidFill>
              </a:rPr>
              <a:t>Wh/l/K/j</a:t>
            </a:r>
            <a:endParaRPr lang="fr-FR" sz="20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5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z="3200" b="1" smtClean="0">
                <a:solidFill>
                  <a:schemeClr val="tx1"/>
                </a:solidFill>
              </a:rPr>
              <a:pPr/>
              <a:t>3</a:t>
            </a:fld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1" y="340148"/>
            <a:ext cx="3954147" cy="14465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Chauffe-eau électrique</a:t>
            </a:r>
            <a:endParaRPr lang="fr-FR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48" y="24205"/>
            <a:ext cx="5178152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36912"/>
            <a:ext cx="2922240" cy="29222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44658" y="5733256"/>
            <a:ext cx="2088231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Contacteur double tarif</a:t>
            </a:r>
            <a:endParaRPr lang="fr-FR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riangle isocèle 1">
            <a:hlinkClick r:id="rId4" action="ppaction://hlinksldjump"/>
          </p:cNvPr>
          <p:cNvSpPr/>
          <p:nvPr/>
        </p:nvSpPr>
        <p:spPr>
          <a:xfrm>
            <a:off x="8653770" y="91845"/>
            <a:ext cx="288032" cy="248303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51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z="3200" b="1" smtClean="0">
                <a:solidFill>
                  <a:schemeClr val="tx1"/>
                </a:solidFill>
              </a:rPr>
              <a:pPr/>
              <a:t>4</a:t>
            </a:fld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1" y="340148"/>
            <a:ext cx="8952787" cy="14465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Chauffe-eau électrique</a:t>
            </a:r>
          </a:p>
          <a:p>
            <a:pPr algn="ctr"/>
            <a:r>
              <a:rPr lang="fr-FR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instantané</a:t>
            </a:r>
          </a:p>
        </p:txBody>
      </p:sp>
      <p:pic>
        <p:nvPicPr>
          <p:cNvPr id="4098" name="Imag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132856"/>
            <a:ext cx="3009965" cy="416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31110"/>
            <a:ext cx="4932040" cy="49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7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 txBox="1">
            <a:spLocks/>
          </p:cNvSpPr>
          <p:nvPr/>
        </p:nvSpPr>
        <p:spPr>
          <a:xfrm>
            <a:off x="1331835" y="193647"/>
            <a:ext cx="5688632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4200" b="1" dirty="0" smtClean="0"/>
              <a:t>Types de résistance</a:t>
            </a:r>
            <a:endParaRPr lang="fr-FR" dirty="0"/>
          </a:p>
        </p:txBody>
      </p:sp>
      <p:pic>
        <p:nvPicPr>
          <p:cNvPr id="3074" name="Picture 2" descr="Résultat de recherche d'images pour &quot;résistance blindé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2" y="1083639"/>
            <a:ext cx="5182805" cy="245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1089318"/>
            <a:ext cx="3443253" cy="2453240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72009" y="3505116"/>
            <a:ext cx="8807339" cy="508617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defPPr>
              <a:defRPr lang="fr-FR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l"/>
            <a:r>
              <a:rPr lang="fr-FR" dirty="0"/>
              <a:t>Résistance blindée ou thermoplongeur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29" y="4136235"/>
            <a:ext cx="5033655" cy="2660646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79292" y="4237141"/>
            <a:ext cx="3100352" cy="50861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400" b="1" dirty="0" smtClean="0">
                <a:solidFill>
                  <a:schemeClr val="bg1"/>
                </a:solidFill>
              </a:rPr>
              <a:t>Résistance stéatite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80006" y="1311933"/>
            <a:ext cx="2280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323233"/>
                </a:solidFill>
                <a:latin typeface="Arial" panose="020B0604020202020204" pitchFamily="34" charset="0"/>
              </a:rPr>
              <a:t>directement </a:t>
            </a:r>
            <a:r>
              <a:rPr lang="fr-FR" b="1" dirty="0" smtClean="0">
                <a:solidFill>
                  <a:srgbClr val="323233"/>
                </a:solidFill>
                <a:latin typeface="Arial" panose="020B0604020202020204" pitchFamily="34" charset="0"/>
              </a:rPr>
              <a:t>en </a:t>
            </a:r>
            <a:r>
              <a:rPr lang="fr-FR" b="1" dirty="0">
                <a:solidFill>
                  <a:srgbClr val="323233"/>
                </a:solidFill>
                <a:latin typeface="Arial" panose="020B0604020202020204" pitchFamily="34" charset="0"/>
              </a:rPr>
              <a:t>contact avec l’eau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6737364" y="3367402"/>
            <a:ext cx="2141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323233"/>
                </a:solidFill>
                <a:latin typeface="Arial" panose="020B0604020202020204" pitchFamily="34" charset="0"/>
              </a:rPr>
              <a:t>détartrage </a:t>
            </a:r>
            <a:r>
              <a:rPr lang="fr-FR" dirty="0" smtClean="0">
                <a:solidFill>
                  <a:srgbClr val="323233"/>
                </a:solidFill>
                <a:latin typeface="Arial" panose="020B0604020202020204" pitchFamily="34" charset="0"/>
              </a:rPr>
              <a:t>tous </a:t>
            </a:r>
            <a:r>
              <a:rPr lang="fr-FR" dirty="0">
                <a:solidFill>
                  <a:srgbClr val="323233"/>
                </a:solidFill>
                <a:latin typeface="Arial" panose="020B0604020202020204" pitchFamily="34" charset="0"/>
              </a:rPr>
              <a:t>les 2 ans environ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283159" y="5733256"/>
            <a:ext cx="3456384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Résistance placée 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</a:rPr>
              <a:t>dans un fourreau (un étui en acier émaillé)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4005064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84756" y="4703737"/>
            <a:ext cx="2671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Stéatite = Roche 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réfractaire </a:t>
            </a:r>
            <a:r>
              <a:rPr 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tendre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2974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701" y="340148"/>
            <a:ext cx="7656643" cy="76944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Contacteur double tarifs</a:t>
            </a:r>
            <a:endParaRPr lang="fr-FR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92413"/>
            <a:ext cx="2922240" cy="2922240"/>
          </a:xfrm>
          <a:prstGeom prst="rect">
            <a:avLst/>
          </a:prstGeom>
        </p:spPr>
      </p:pic>
      <p:pic>
        <p:nvPicPr>
          <p:cNvPr id="5122" name="Imag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893" y="4797477"/>
            <a:ext cx="1529941" cy="166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860032" y="5288906"/>
            <a:ext cx="34563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</a:tabLst>
            </a:pPr>
            <a:r>
              <a:rPr kumimoji="0" lang="fr-FR" altLang="fr-FR" sz="24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Commande manuelle à 3 positions :</a:t>
            </a:r>
            <a:endParaRPr kumimoji="0" lang="fr-FR" altLang="fr-FR" sz="12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179" y="1802702"/>
            <a:ext cx="3895252" cy="201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1" y="2838745"/>
            <a:ext cx="4211960" cy="40192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88640"/>
            <a:ext cx="9143999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Problème de la corrosion de la cuve</a:t>
            </a:r>
            <a:endParaRPr lang="fr-FR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624427" y="4351461"/>
            <a:ext cx="3947572" cy="2245931"/>
            <a:chOff x="0" y="4495437"/>
            <a:chExt cx="3947572" cy="2245931"/>
          </a:xfrm>
        </p:grpSpPr>
        <p:pic>
          <p:nvPicPr>
            <p:cNvPr id="2050" name="Picture 2" descr="Résultat de recherche d'images pour &quot;galvanisation électrolyse&quot;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16"/>
            <a:stretch/>
          </p:blipFill>
          <p:spPr bwMode="auto">
            <a:xfrm>
              <a:off x="0" y="4495437"/>
              <a:ext cx="3947572" cy="22459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787332" y="4675673"/>
              <a:ext cx="216024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4926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49263" algn="r"/>
                </a:tabLst>
              </a:pPr>
              <a:r>
                <a:rPr kumimoji="0" lang="fr-FR" altLang="fr-FR" sz="2400" b="1" i="0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Pièce galvanisée</a:t>
              </a:r>
              <a:endParaRPr kumimoji="0" lang="fr-FR" altLang="fr-FR" sz="12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032901"/>
            <a:ext cx="5582429" cy="305795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Image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4735" y="859348"/>
            <a:ext cx="819264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92973"/>
            <a:ext cx="9036496" cy="28367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A6DE-6D5D-495F-BE64-E07DAE7C22D5}" type="slidenum">
              <a:rPr lang="fr-FR" sz="3200" b="1" smtClean="0">
                <a:solidFill>
                  <a:schemeClr val="tx1"/>
                </a:solidFill>
              </a:rPr>
              <a:pPr/>
              <a:t>8</a:t>
            </a:fld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195736" y="0"/>
            <a:ext cx="7128792" cy="7920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4200" b="1" dirty="0" smtClean="0">
                <a:solidFill>
                  <a:schemeClr val="bg1"/>
                </a:solidFill>
              </a:rPr>
              <a:t>Schéma de principe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754" y="3326910"/>
            <a:ext cx="6141677" cy="313520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84247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hronogramme (a compléte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18428"/>
            <a:ext cx="8676456" cy="239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67544" y="60655"/>
            <a:ext cx="7128792" cy="792088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4200" b="1" dirty="0" smtClean="0">
                <a:solidFill>
                  <a:srgbClr val="FFFF00"/>
                </a:solidFill>
              </a:rPr>
              <a:t>Chronogramme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3302" y="1305794"/>
            <a:ext cx="136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Chauffe-eau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-34710" y="1825079"/>
            <a:ext cx="1582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Etat du contact</a:t>
            </a:r>
            <a:endParaRPr lang="fr-FR" sz="1400" b="1" dirty="0">
              <a:solidFill>
                <a:schemeClr val="bg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-66935" y="4028297"/>
            <a:ext cx="9210935" cy="2391630"/>
            <a:chOff x="-66935" y="4028297"/>
            <a:chExt cx="9210935" cy="239163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4028297"/>
              <a:ext cx="8676456" cy="2391630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-66935" y="4216263"/>
              <a:ext cx="13663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</a:rPr>
                <a:t>Chauffe-eau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-66935" y="4712006"/>
              <a:ext cx="1582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</a:rPr>
                <a:t>Etat du contact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06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>
    <a:spDef>
      <a:spPr>
        <a:noFill/>
        <a:ln w="57150">
          <a:solidFill>
            <a:schemeClr val="accent1">
              <a:lumMod val="60000"/>
              <a:lumOff val="40000"/>
            </a:schemeClr>
          </a:solidFill>
          <a:headEnd type="none" w="med" len="med"/>
          <a:tailEnd type="arrow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549</TotalTime>
  <Words>173</Words>
  <Application>Microsoft Office PowerPoint</Application>
  <PresentationFormat>Affichage à l'écran (4:3)</PresentationFormat>
  <Paragraphs>71</Paragraphs>
  <Slides>15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Skynet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Oliver</dc:creator>
  <cp:lastModifiedBy>admin</cp:lastModifiedBy>
  <cp:revision>149</cp:revision>
  <dcterms:created xsi:type="dcterms:W3CDTF">2011-10-27T15:17:56Z</dcterms:created>
  <dcterms:modified xsi:type="dcterms:W3CDTF">2019-02-09T12:48:29Z</dcterms:modified>
</cp:coreProperties>
</file>