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handoutMasterIdLst>
    <p:handoutMasterId r:id="rId26"/>
  </p:handoutMasterIdLst>
  <p:sldIdLst>
    <p:sldId id="269" r:id="rId2"/>
    <p:sldId id="273" r:id="rId3"/>
    <p:sldId id="274" r:id="rId4"/>
    <p:sldId id="275" r:id="rId5"/>
    <p:sldId id="290" r:id="rId6"/>
    <p:sldId id="279" r:id="rId7"/>
    <p:sldId id="281" r:id="rId8"/>
    <p:sldId id="282" r:id="rId9"/>
    <p:sldId id="256" r:id="rId10"/>
    <p:sldId id="257" r:id="rId11"/>
    <p:sldId id="266" r:id="rId12"/>
    <p:sldId id="287" r:id="rId13"/>
    <p:sldId id="267" r:id="rId14"/>
    <p:sldId id="268" r:id="rId15"/>
    <p:sldId id="293" r:id="rId16"/>
    <p:sldId id="288" r:id="rId17"/>
    <p:sldId id="291" r:id="rId18"/>
    <p:sldId id="289" r:id="rId19"/>
    <p:sldId id="283" r:id="rId20"/>
    <p:sldId id="284" r:id="rId21"/>
    <p:sldId id="285" r:id="rId22"/>
    <p:sldId id="264" r:id="rId23"/>
    <p:sldId id="286" r:id="rId24"/>
  </p:sldIdLst>
  <p:sldSz cx="10080625" cy="7559675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FF99FF"/>
    <a:srgbClr val="8080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80" y="66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7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fr-FR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Espace réservé de la date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fr-FR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Espace réservé du pied de page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fr-FR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Espace réservé du numéro de diapositive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F2CFEBC-9138-48D3-9055-3F4285BE201E}" type="slidenum">
              <a:t>‹N°›</a:t>
            </a:fld>
            <a:endParaRPr lang="fr-FR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810487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4" name="Espace réservé de l'en-tête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fr-F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fr-F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fr-F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fr-F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D12B6434-11E2-45ED-9815-0379C1D981C8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3292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fr-FR" sz="2000" b="0" i="0" u="none" strike="noStrike" kern="1200" cap="none">
        <a:ln>
          <a:noFill/>
        </a:ln>
        <a:latin typeface="Liberation Sans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186DB4F6-4324-40B8-A8EE-4A9F55855618}" type="slidenum">
              <a:rPr lang="fr-FR" altLang="fr-FR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2</a:t>
            </a:fld>
            <a:endParaRPr lang="fr-FR" altLang="fr-FR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1068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862925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186DB4F6-4324-40B8-A8EE-4A9F55855618}" type="slidenum">
              <a:rPr lang="fr-FR" altLang="fr-FR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4</a:t>
            </a:fld>
            <a:endParaRPr lang="fr-FR" altLang="fr-FR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1068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2791008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186DB4F6-4324-40B8-A8EE-4A9F55855618}" type="slidenum">
              <a:rPr lang="fr-FR" altLang="fr-FR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5</a:t>
            </a:fld>
            <a:endParaRPr lang="fr-FR" altLang="fr-FR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1068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2340532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3206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103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519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3237" y="657001"/>
            <a:ext cx="8279811" cy="3542820"/>
          </a:xfrm>
        </p:spPr>
        <p:txBody>
          <a:bodyPr anchor="b">
            <a:normAutofit/>
          </a:bodyPr>
          <a:lstStyle>
            <a:lvl1pPr algn="ctr">
              <a:defRPr sz="4409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237" y="4283816"/>
            <a:ext cx="8279811" cy="2446156"/>
          </a:xfrm>
        </p:spPr>
        <p:txBody>
          <a:bodyPr anchor="t">
            <a:normAutofit/>
          </a:bodyPr>
          <a:lstStyle>
            <a:lvl1pPr marL="0" indent="0" algn="ctr">
              <a:buNone/>
              <a:defRPr sz="1984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6DC9B54-543E-452A-9AF1-B38861D312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529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676" y="4825367"/>
            <a:ext cx="8172325" cy="1000356"/>
          </a:xfrm>
        </p:spPr>
        <p:txBody>
          <a:bodyPr anchor="b">
            <a:normAutofit/>
          </a:bodyPr>
          <a:lstStyle>
            <a:lvl1pPr algn="l">
              <a:defRPr sz="2205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1677" y="1098113"/>
            <a:ext cx="8049316" cy="3286139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1676" y="5825723"/>
            <a:ext cx="8172325" cy="900668"/>
          </a:xfrm>
        </p:spPr>
        <p:txBody>
          <a:bodyPr>
            <a:normAutofit/>
          </a:bodyPr>
          <a:lstStyle>
            <a:lvl1pPr marL="0" indent="0">
              <a:buNone/>
              <a:defRPr sz="154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11676" y="6813787"/>
            <a:ext cx="5883978" cy="402483"/>
          </a:xfrm>
        </p:spPr>
        <p:txBody>
          <a:bodyPr/>
          <a:lstStyle/>
          <a:p>
            <a:pPr lvl="0"/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0A346C9-186C-4395-B1E7-F377A6854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860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171" y="656999"/>
            <a:ext cx="8280878" cy="3458824"/>
          </a:xfrm>
        </p:spPr>
        <p:txBody>
          <a:bodyPr anchor="ctr">
            <a:normAutofit/>
          </a:bodyPr>
          <a:lstStyle>
            <a:lvl1pPr algn="l">
              <a:defRPr sz="3086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171" y="4787794"/>
            <a:ext cx="8280878" cy="1938597"/>
          </a:xfrm>
        </p:spPr>
        <p:txBody>
          <a:bodyPr anchor="ctr">
            <a:normAutofit/>
          </a:bodyPr>
          <a:lstStyle>
            <a:lvl1pPr marL="0" indent="0" algn="l">
              <a:buNone/>
              <a:defRPr sz="1984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0A346C9-186C-4395-B1E7-F377A6854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5198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43620" y="948295"/>
            <a:ext cx="504162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818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696879" y="3291427"/>
            <a:ext cx="504162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818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074" y="657000"/>
            <a:ext cx="7688477" cy="3355533"/>
          </a:xfrm>
        </p:spPr>
        <p:txBody>
          <a:bodyPr anchor="ctr">
            <a:normAutofit/>
          </a:bodyPr>
          <a:lstStyle>
            <a:lvl1pPr algn="l">
              <a:defRPr sz="3086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85134" y="4024117"/>
            <a:ext cx="7310358" cy="419982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543"/>
            </a:lvl1pPr>
            <a:lvl2pPr marL="503972" indent="0">
              <a:buFontTx/>
              <a:buNone/>
              <a:defRPr/>
            </a:lvl2pPr>
            <a:lvl3pPr marL="1007943" indent="0">
              <a:buFontTx/>
              <a:buNone/>
              <a:defRPr/>
            </a:lvl3pPr>
            <a:lvl4pPr marL="1511915" indent="0">
              <a:buFontTx/>
              <a:buNone/>
              <a:defRPr/>
            </a:lvl4pPr>
            <a:lvl5pPr marL="2015886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171" y="5116070"/>
            <a:ext cx="8280877" cy="1595931"/>
          </a:xfrm>
        </p:spPr>
        <p:txBody>
          <a:bodyPr anchor="ctr">
            <a:normAutofit/>
          </a:bodyPr>
          <a:lstStyle>
            <a:lvl1pPr marL="0" indent="0" algn="l">
              <a:buNone/>
              <a:defRPr sz="1984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0A346C9-186C-4395-B1E7-F377A6854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9890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171" y="3972264"/>
            <a:ext cx="8281831" cy="1619080"/>
          </a:xfrm>
        </p:spPr>
        <p:txBody>
          <a:bodyPr anchor="b">
            <a:normAutofit/>
          </a:bodyPr>
          <a:lstStyle>
            <a:lvl1pPr algn="l">
              <a:defRPr sz="3086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5113" y="5591344"/>
            <a:ext cx="8281832" cy="1135047"/>
          </a:xfrm>
        </p:spPr>
        <p:txBody>
          <a:bodyPr anchor="t">
            <a:normAutofit/>
          </a:bodyPr>
          <a:lstStyle>
            <a:lvl1pPr marL="0" indent="0" algn="l">
              <a:buNone/>
              <a:defRPr sz="1984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0A346C9-186C-4395-B1E7-F377A6854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42601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3620" y="830981"/>
            <a:ext cx="504162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818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695484" y="3174113"/>
            <a:ext cx="504162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818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074" y="657000"/>
            <a:ext cx="7688477" cy="3135390"/>
          </a:xfrm>
        </p:spPr>
        <p:txBody>
          <a:bodyPr anchor="ctr">
            <a:normAutofit/>
          </a:bodyPr>
          <a:lstStyle>
            <a:lvl1pPr algn="l">
              <a:defRPr sz="3086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02171" y="4283816"/>
            <a:ext cx="8281831" cy="1161467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205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171" y="5445283"/>
            <a:ext cx="8281831" cy="1281108"/>
          </a:xfrm>
        </p:spPr>
        <p:txBody>
          <a:bodyPr anchor="t">
            <a:normAutofit/>
          </a:bodyPr>
          <a:lstStyle>
            <a:lvl1pPr marL="0" indent="0" algn="l">
              <a:buNone/>
              <a:defRPr sz="1764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5039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0A346C9-186C-4395-B1E7-F377A6854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296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170" y="657000"/>
            <a:ext cx="8280877" cy="303884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086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02170" y="4059761"/>
            <a:ext cx="8280877" cy="115664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646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171" y="5216400"/>
            <a:ext cx="8280876" cy="1509991"/>
          </a:xfrm>
        </p:spPr>
        <p:txBody>
          <a:bodyPr anchor="t">
            <a:normAutofit/>
          </a:bodyPr>
          <a:lstStyle>
            <a:lvl1pPr marL="0" indent="0" algn="l">
              <a:buNone/>
              <a:defRPr sz="1764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5039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0A346C9-186C-4395-B1E7-F377A6854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202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02171" y="657000"/>
            <a:ext cx="8280877" cy="1446766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A9710B-F809-491F-B645-DBDE39D3C1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82340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22803" y="656999"/>
            <a:ext cx="1960245" cy="606939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2172" y="656999"/>
            <a:ext cx="6200220" cy="6069392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E71DD6-6F77-4126-A8B1-B8347AD145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429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0F283EE-FD6A-43DA-8021-6B2BA7ACD8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8936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237" y="3605339"/>
            <a:ext cx="8279811" cy="2009856"/>
          </a:xfrm>
        </p:spPr>
        <p:txBody>
          <a:bodyPr anchor="b">
            <a:normAutofit/>
          </a:bodyPr>
          <a:lstStyle>
            <a:lvl1pPr algn="r">
              <a:defRPr sz="3086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3237" y="5626005"/>
            <a:ext cx="8279811" cy="1100386"/>
          </a:xfrm>
        </p:spPr>
        <p:txBody>
          <a:bodyPr anchor="t">
            <a:normAutofit/>
          </a:bodyPr>
          <a:lstStyle>
            <a:lvl1pPr marL="0" indent="0" algn="r">
              <a:buNone/>
              <a:defRPr sz="1984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9E37935-9A53-4BFD-AFD2-B56B695B6D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229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2171" y="2271759"/>
            <a:ext cx="4062537" cy="4443796"/>
          </a:xfrm>
        </p:spPr>
        <p:txBody>
          <a:bodyPr>
            <a:normAutofit/>
          </a:bodyPr>
          <a:lstStyle>
            <a:lvl1pPr>
              <a:defRPr sz="1764"/>
            </a:lvl1pPr>
            <a:lvl2pPr>
              <a:defRPr sz="1543"/>
            </a:lvl2pPr>
            <a:lvl3pPr>
              <a:defRPr sz="1323"/>
            </a:lvl3pPr>
            <a:lvl4pPr>
              <a:defRPr sz="1213"/>
            </a:lvl4pPr>
            <a:lvl5pPr>
              <a:defRPr sz="1213"/>
            </a:lvl5pPr>
            <a:lvl6pPr>
              <a:defRPr sz="1213"/>
            </a:lvl6pPr>
            <a:lvl7pPr>
              <a:defRPr sz="1213"/>
            </a:lvl7pPr>
            <a:lvl8pPr>
              <a:defRPr sz="1213"/>
            </a:lvl8pPr>
            <a:lvl9pPr>
              <a:defRPr sz="1213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5918" y="2271758"/>
            <a:ext cx="4067130" cy="4443795"/>
          </a:xfrm>
        </p:spPr>
        <p:txBody>
          <a:bodyPr>
            <a:normAutofit/>
          </a:bodyPr>
          <a:lstStyle>
            <a:lvl1pPr>
              <a:defRPr sz="1764"/>
            </a:lvl1pPr>
            <a:lvl2pPr>
              <a:defRPr sz="1543"/>
            </a:lvl2pPr>
            <a:lvl3pPr>
              <a:defRPr sz="1323"/>
            </a:lvl3pPr>
            <a:lvl4pPr>
              <a:defRPr sz="1213"/>
            </a:lvl4pPr>
            <a:lvl5pPr>
              <a:defRPr sz="1213"/>
            </a:lvl5pPr>
            <a:lvl6pPr>
              <a:defRPr sz="1213"/>
            </a:lvl6pPr>
            <a:lvl7pPr>
              <a:defRPr sz="1213"/>
            </a:lvl7pPr>
            <a:lvl8pPr>
              <a:defRPr sz="1213"/>
            </a:lvl8pPr>
            <a:lvl9pPr>
              <a:defRPr sz="1213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0F6F5BB-1E76-4E39-8DAD-858503E8F1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4798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626" y="2271758"/>
            <a:ext cx="3745081" cy="808654"/>
          </a:xfrm>
        </p:spPr>
        <p:txBody>
          <a:bodyPr anchor="b">
            <a:noAutofit/>
          </a:bodyPr>
          <a:lstStyle>
            <a:lvl1pPr marL="0" indent="0">
              <a:buNone/>
              <a:defRPr sz="2425" b="0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2171" y="3071080"/>
            <a:ext cx="4062537" cy="3655312"/>
          </a:xfrm>
        </p:spPr>
        <p:txBody>
          <a:bodyPr anchor="t">
            <a:normAutofit/>
          </a:bodyPr>
          <a:lstStyle>
            <a:lvl1pPr>
              <a:defRPr sz="1764"/>
            </a:lvl1pPr>
            <a:lvl2pPr>
              <a:defRPr sz="1543"/>
            </a:lvl2pPr>
            <a:lvl3pPr>
              <a:defRPr sz="1323"/>
            </a:lvl3pPr>
            <a:lvl4pPr>
              <a:defRPr sz="1213"/>
            </a:lvl4pPr>
            <a:lvl5pPr>
              <a:defRPr sz="1213"/>
            </a:lvl5pPr>
            <a:lvl6pPr>
              <a:defRPr sz="1213"/>
            </a:lvl6pPr>
            <a:lvl7pPr>
              <a:defRPr sz="1213"/>
            </a:lvl7pPr>
            <a:lvl8pPr>
              <a:defRPr sz="1213"/>
            </a:lvl8pPr>
            <a:lvl9pPr>
              <a:defRPr sz="1213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3099" y="2271759"/>
            <a:ext cx="3769949" cy="799320"/>
          </a:xfrm>
        </p:spPr>
        <p:txBody>
          <a:bodyPr anchor="b">
            <a:noAutofit/>
          </a:bodyPr>
          <a:lstStyle>
            <a:lvl1pPr marL="0" indent="0">
              <a:buNone/>
              <a:defRPr sz="2425" b="0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33" y="3071080"/>
            <a:ext cx="4080669" cy="3655312"/>
          </a:xfrm>
        </p:spPr>
        <p:txBody>
          <a:bodyPr anchor="t">
            <a:normAutofit/>
          </a:bodyPr>
          <a:lstStyle>
            <a:lvl1pPr>
              <a:defRPr sz="1764"/>
            </a:lvl1pPr>
            <a:lvl2pPr>
              <a:defRPr sz="1543"/>
            </a:lvl2pPr>
            <a:lvl3pPr>
              <a:defRPr sz="1323"/>
            </a:lvl3pPr>
            <a:lvl4pPr>
              <a:defRPr sz="1213"/>
            </a:lvl4pPr>
            <a:lvl5pPr>
              <a:defRPr sz="1213"/>
            </a:lvl5pPr>
            <a:lvl6pPr>
              <a:defRPr sz="1213"/>
            </a:lvl6pPr>
            <a:lvl7pPr>
              <a:defRPr sz="1213"/>
            </a:lvl7pPr>
            <a:lvl8pPr>
              <a:defRPr sz="1213"/>
            </a:lvl8pPr>
            <a:lvl9pPr>
              <a:defRPr sz="1213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2C5E606-2AC8-4303-B719-8D38FD90FA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045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66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E7A2532-578F-4723-BAD4-17F7CE4194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052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C3189A8-FB0C-4B01-87C8-0DA3DFBCA4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359801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171" y="1934483"/>
            <a:ext cx="3009110" cy="1511935"/>
          </a:xfrm>
        </p:spPr>
        <p:txBody>
          <a:bodyPr anchor="b">
            <a:normAutofit/>
          </a:bodyPr>
          <a:lstStyle>
            <a:lvl1pPr algn="l">
              <a:defRPr sz="2425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1048" y="657000"/>
            <a:ext cx="4962000" cy="6069391"/>
          </a:xfrm>
        </p:spPr>
        <p:txBody>
          <a:bodyPr anchor="ctr">
            <a:normAutofit/>
          </a:bodyPr>
          <a:lstStyle>
            <a:lvl1pPr>
              <a:defRPr sz="1984"/>
            </a:lvl1pPr>
            <a:lvl2pPr>
              <a:defRPr sz="1764"/>
            </a:lvl2pPr>
            <a:lvl3pPr>
              <a:defRPr sz="1543"/>
            </a:lvl3pPr>
            <a:lvl4pPr>
              <a:defRPr sz="1323"/>
            </a:lvl4pPr>
            <a:lvl5pPr>
              <a:defRPr sz="1213"/>
            </a:lvl5pPr>
            <a:lvl6pPr>
              <a:defRPr sz="1213"/>
            </a:lvl6pPr>
            <a:lvl7pPr>
              <a:defRPr sz="1213"/>
            </a:lvl7pPr>
            <a:lvl8pPr>
              <a:defRPr sz="1213"/>
            </a:lvl8pPr>
            <a:lvl9pPr>
              <a:defRPr sz="1213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2171" y="3446418"/>
            <a:ext cx="3009110" cy="2015913"/>
          </a:xfrm>
        </p:spPr>
        <p:txBody>
          <a:bodyPr>
            <a:normAutofit/>
          </a:bodyPr>
          <a:lstStyle>
            <a:lvl1pPr marL="0" indent="0">
              <a:buNone/>
              <a:defRPr sz="176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C568A13-A67D-4FD6-809E-F18CF72442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1258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171" y="2092490"/>
            <a:ext cx="4876936" cy="1511935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80392" y="-20159"/>
            <a:ext cx="2756145" cy="7610073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1037" y="3604425"/>
            <a:ext cx="4876936" cy="2015913"/>
          </a:xfrm>
        </p:spPr>
        <p:txBody>
          <a:bodyPr>
            <a:normAutofit/>
          </a:bodyPr>
          <a:lstStyle>
            <a:lvl1pPr marL="0" indent="0">
              <a:buNone/>
              <a:defRPr sz="176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87009" y="6813787"/>
            <a:ext cx="792099" cy="402483"/>
          </a:xfrm>
        </p:spPr>
        <p:txBody>
          <a:bodyPr/>
          <a:lstStyle/>
          <a:p>
            <a:pPr lvl="0"/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02172" y="6813787"/>
            <a:ext cx="4084836" cy="402483"/>
          </a:xfrm>
        </p:spPr>
        <p:txBody>
          <a:bodyPr/>
          <a:lstStyle/>
          <a:p>
            <a:pPr lvl="0"/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846192" y="6813787"/>
            <a:ext cx="336446" cy="362937"/>
          </a:xfrm>
        </p:spPr>
        <p:txBody>
          <a:bodyPr/>
          <a:lstStyle/>
          <a:p>
            <a:pPr lvl="0"/>
            <a:fld id="{834A7086-E22D-4E62-A2BF-7CF20B30E0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682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2171" y="657000"/>
            <a:ext cx="8280877" cy="1446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172" y="2271758"/>
            <a:ext cx="8280876" cy="44546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22803" y="6810388"/>
            <a:ext cx="141934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2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pPr lvl="0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2172" y="6810388"/>
            <a:ext cx="620022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2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8166" y="6810388"/>
            <a:ext cx="45583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2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pPr lvl="0"/>
            <a:fld id="{B0A346C9-186C-4395-B1E7-F377A6854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41561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503972" rtl="0" eaLnBrk="1" latinLnBrk="0" hangingPunct="1">
        <a:spcBef>
          <a:spcPct val="0"/>
        </a:spcBef>
        <a:buNone/>
        <a:defRPr sz="3086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14982" indent="-314982" algn="l" defTabSz="503972" rtl="0" eaLnBrk="1" latinLnBrk="0" hangingPunct="1">
        <a:spcBef>
          <a:spcPct val="20000"/>
        </a:spcBef>
        <a:spcAft>
          <a:spcPts val="661"/>
        </a:spcAft>
        <a:buClr>
          <a:schemeClr val="tx1"/>
        </a:buClr>
        <a:buSzPct val="130000"/>
        <a:buFont typeface="Arial"/>
        <a:buChar char="•"/>
        <a:defRPr sz="1984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818954" indent="-314982" algn="l" defTabSz="503972" rtl="0" eaLnBrk="1" latinLnBrk="0" hangingPunct="1">
        <a:spcBef>
          <a:spcPct val="20000"/>
        </a:spcBef>
        <a:spcAft>
          <a:spcPts val="661"/>
        </a:spcAft>
        <a:buClr>
          <a:schemeClr val="tx1"/>
        </a:buClr>
        <a:buSzPct val="130000"/>
        <a:buFont typeface="Arial"/>
        <a:buChar char="•"/>
        <a:defRPr sz="1764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322925" indent="-314982" algn="l" defTabSz="503972" rtl="0" eaLnBrk="1" latinLnBrk="0" hangingPunct="1">
        <a:spcBef>
          <a:spcPct val="20000"/>
        </a:spcBef>
        <a:spcAft>
          <a:spcPts val="661"/>
        </a:spcAft>
        <a:buClr>
          <a:schemeClr val="tx1"/>
        </a:buClr>
        <a:buSzPct val="130000"/>
        <a:buFont typeface="Arial"/>
        <a:buChar char="•"/>
        <a:defRPr sz="1543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700904" indent="-188989" algn="l" defTabSz="503972" rtl="0" eaLnBrk="1" latinLnBrk="0" hangingPunct="1">
        <a:spcBef>
          <a:spcPct val="20000"/>
        </a:spcBef>
        <a:spcAft>
          <a:spcPts val="661"/>
        </a:spcAft>
        <a:buClr>
          <a:schemeClr val="tx1"/>
        </a:buClr>
        <a:buSzPct val="130000"/>
        <a:buFont typeface="Arial"/>
        <a:buChar char="•"/>
        <a:defRPr sz="1543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204876" indent="-188989" algn="l" defTabSz="503972" rtl="0" eaLnBrk="1" latinLnBrk="0" hangingPunct="1">
        <a:spcBef>
          <a:spcPct val="20000"/>
        </a:spcBef>
        <a:spcAft>
          <a:spcPts val="661"/>
        </a:spcAft>
        <a:buClr>
          <a:schemeClr val="tx1"/>
        </a:buClr>
        <a:buSzPct val="130000"/>
        <a:buFont typeface="Arial"/>
        <a:buChar char="•"/>
        <a:defRPr sz="1323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771844" indent="-251986" algn="l" defTabSz="503972" rtl="0" eaLnBrk="1" latinLnBrk="0" hangingPunct="1">
        <a:spcBef>
          <a:spcPct val="20000"/>
        </a:spcBef>
        <a:spcAft>
          <a:spcPts val="661"/>
        </a:spcAft>
        <a:buClr>
          <a:schemeClr val="tx1"/>
        </a:buClr>
        <a:buSzPct val="130000"/>
        <a:buFont typeface="Arial"/>
        <a:buChar char="•"/>
        <a:defRPr sz="1213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3275815" indent="-251986" algn="l" defTabSz="503972" rtl="0" eaLnBrk="1" latinLnBrk="0" hangingPunct="1">
        <a:spcBef>
          <a:spcPct val="20000"/>
        </a:spcBef>
        <a:spcAft>
          <a:spcPts val="661"/>
        </a:spcAft>
        <a:buClr>
          <a:schemeClr val="tx1"/>
        </a:buClr>
        <a:buSzPct val="130000"/>
        <a:buFont typeface="Arial"/>
        <a:buChar char="•"/>
        <a:defRPr sz="1213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779787" indent="-251986" algn="l" defTabSz="503972" rtl="0" eaLnBrk="1" latinLnBrk="0" hangingPunct="1">
        <a:spcBef>
          <a:spcPct val="20000"/>
        </a:spcBef>
        <a:spcAft>
          <a:spcPts val="661"/>
        </a:spcAft>
        <a:buClr>
          <a:schemeClr val="tx1"/>
        </a:buClr>
        <a:buSzPct val="130000"/>
        <a:buFont typeface="Arial"/>
        <a:buChar char="•"/>
        <a:defRPr sz="1213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4283758" indent="-251986" algn="l" defTabSz="503972" rtl="0" eaLnBrk="1" latinLnBrk="0" hangingPunct="1">
        <a:spcBef>
          <a:spcPct val="20000"/>
        </a:spcBef>
        <a:spcAft>
          <a:spcPts val="661"/>
        </a:spcAft>
        <a:buClr>
          <a:schemeClr val="tx1"/>
        </a:buClr>
        <a:buSzPct val="100000"/>
        <a:buFont typeface="Arial"/>
        <a:buChar char="•"/>
        <a:defRPr sz="1213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slide" Target="slide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11" Type="http://schemas.openxmlformats.org/officeDocument/2006/relationships/image" Target="../media/image9.png"/><Relationship Id="rId5" Type="http://schemas.openxmlformats.org/officeDocument/2006/relationships/image" Target="../media/image4.jpeg"/><Relationship Id="rId10" Type="http://schemas.openxmlformats.org/officeDocument/2006/relationships/slide" Target="slide23.xml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slide" Target="slide23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Relationship Id="rId6" Type="http://schemas.openxmlformats.org/officeDocument/2006/relationships/slide" Target="slide23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slide" Target="slide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slide" Target="slide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slide" Target="slide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9.png"/><Relationship Id="rId4" Type="http://schemas.openxmlformats.org/officeDocument/2006/relationships/slide" Target="slide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03237" y="657001"/>
            <a:ext cx="8279811" cy="1898700"/>
          </a:xfrm>
        </p:spPr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Les OAV techniques</a:t>
            </a:r>
            <a:br>
              <a:rPr lang="fr-FR" dirty="0" smtClean="0">
                <a:solidFill>
                  <a:schemeClr val="tx1"/>
                </a:solidFill>
              </a:rPr>
            </a:br>
            <a:r>
              <a:rPr lang="fr-FR" dirty="0" smtClean="0">
                <a:solidFill>
                  <a:schemeClr val="tx1"/>
                </a:solidFill>
              </a:rPr>
              <a:t>(Outils d’aide à la vente)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886530" y="3635821"/>
            <a:ext cx="8279811" cy="189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503972" rtl="0" eaLnBrk="1" latinLnBrk="0" hangingPunct="1">
              <a:spcBef>
                <a:spcPct val="0"/>
              </a:spcBef>
              <a:buNone/>
              <a:defRPr sz="4409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dirty="0" smtClean="0"/>
              <a:t>1TSTC</a:t>
            </a:r>
          </a:p>
          <a:p>
            <a:endParaRPr lang="fr-FR" dirty="0" smtClean="0"/>
          </a:p>
          <a:p>
            <a:r>
              <a:rPr lang="fr-FR" dirty="0" smtClean="0"/>
              <a:t>Joliot-Curie     rennes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789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575816" y="2195661"/>
            <a:ext cx="9072563" cy="3235325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fr-FR" sz="32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fr-FR" sz="32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fr-FR" sz="28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fr-FR" sz="24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fr-FR" sz="20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fr-FR" b="1" dirty="0"/>
              <a:t>Fondé en 1915 au Japon</a:t>
            </a:r>
          </a:p>
          <a:p>
            <a:pPr lvl="0"/>
            <a:r>
              <a:rPr lang="fr-FR" b="1" dirty="0"/>
              <a:t>Leader dans le secteur de l'outillage électroportatif</a:t>
            </a:r>
          </a:p>
          <a:p>
            <a:pPr lvl="0"/>
            <a:r>
              <a:rPr lang="fr-FR" b="1" dirty="0"/>
              <a:t>Présent dans plus de 150 pays</a:t>
            </a:r>
          </a:p>
          <a:p>
            <a:pPr lvl="0"/>
            <a:r>
              <a:rPr lang="fr-FR" b="1" dirty="0"/>
              <a:t>50 000 distributeurs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248224" y="516739"/>
            <a:ext cx="3795190" cy="1046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4676" y="0"/>
            <a:ext cx="885949" cy="3620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16" y="362001"/>
            <a:ext cx="88011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4676" y="0"/>
            <a:ext cx="885949" cy="362001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896" y="4883598"/>
            <a:ext cx="2808677" cy="2545005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Espace réservé du texte 2"/>
          <p:cNvSpPr txBox="1">
            <a:spLocks/>
          </p:cNvSpPr>
          <p:nvPr/>
        </p:nvSpPr>
        <p:spPr>
          <a:xfrm>
            <a:off x="1988855" y="5580037"/>
            <a:ext cx="7222037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fr-FR" sz="32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defPPr>
            <a:lvl1pPr marL="432000" marR="0" lvl="0" indent="-324000" algn="l" defTabSz="503972" rtl="0" eaLnBrk="1" latinLnBrk="0" hangingPunct="1">
              <a:spcBef>
                <a:spcPts val="0"/>
              </a:spcBef>
              <a:spcAft>
                <a:spcPts val="1414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32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1pPr>
            <a:lvl2pPr marL="864000" marR="0" lvl="1" indent="-324000" algn="l" defTabSz="503972" rtl="0" eaLnBrk="1" latinLnBrk="0" hangingPunct="1">
              <a:spcBef>
                <a:spcPts val="0"/>
              </a:spcBef>
              <a:spcAft>
                <a:spcPts val="1134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8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2pPr>
            <a:lvl3pPr marL="1295999" marR="0" lvl="2" indent="-288000" algn="l" defTabSz="503972" rtl="0" eaLnBrk="1" latinLnBrk="0" hangingPunct="1">
              <a:spcBef>
                <a:spcPts val="0"/>
              </a:spcBef>
              <a:spcAft>
                <a:spcPts val="850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4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3pPr>
            <a:lvl4pPr marL="1728000" marR="0" lvl="3" indent="-216000" algn="l" defTabSz="503972" rtl="0" eaLnBrk="1" latinLnBrk="0" hangingPunct="1">
              <a:spcBef>
                <a:spcPts val="0"/>
              </a:spcBef>
              <a:spcAft>
                <a:spcPts val="567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4pPr>
            <a:lvl5pPr marL="2160000" marR="0" lvl="4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5pPr>
            <a:lvl6pPr marL="2592000" marR="0" lvl="5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6pPr>
            <a:lvl7pPr marL="3024000" marR="0" lvl="6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7pPr>
            <a:lvl8pPr marL="3456000" marR="0" lvl="7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8pPr>
            <a:lvl9pPr marL="3887999" marR="0" lvl="8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9pPr>
          </a:lstStyle>
          <a:p>
            <a:pPr marL="108000" indent="0" algn="ctr">
              <a:buNone/>
            </a:pPr>
            <a:r>
              <a:rPr lang="fr-FR" b="1" dirty="0" smtClean="0"/>
              <a:t>Outils burineur</a:t>
            </a:r>
          </a:p>
        </p:txBody>
      </p:sp>
    </p:spTree>
    <p:extLst>
      <p:ext uri="{BB962C8B-B14F-4D97-AF65-F5344CB8AC3E}">
        <p14:creationId xmlns:p14="http://schemas.microsoft.com/office/powerpoint/2010/main" val="3745532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07" y="215441"/>
            <a:ext cx="7733947" cy="3816424"/>
          </a:xfrm>
          <a:prstGeom prst="rect">
            <a:avLst/>
          </a:prstGeom>
        </p:spPr>
      </p:pic>
      <p:sp>
        <p:nvSpPr>
          <p:cNvPr id="3" name="Espace réservé du texte 2"/>
          <p:cNvSpPr txBox="1">
            <a:spLocks/>
          </p:cNvSpPr>
          <p:nvPr/>
        </p:nvSpPr>
        <p:spPr>
          <a:xfrm>
            <a:off x="154607" y="4031865"/>
            <a:ext cx="7222037" cy="24122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fr-FR" sz="32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defPPr>
            <a:lvl1pPr marL="432000" marR="0" lvl="0" indent="-324000" algn="l" defTabSz="503972" rtl="0" eaLnBrk="1" latinLnBrk="0" hangingPunct="1">
              <a:spcBef>
                <a:spcPts val="0"/>
              </a:spcBef>
              <a:spcAft>
                <a:spcPts val="1414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32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1pPr>
            <a:lvl2pPr marL="864000" marR="0" lvl="1" indent="-324000" algn="l" defTabSz="503972" rtl="0" eaLnBrk="1" latinLnBrk="0" hangingPunct="1">
              <a:spcBef>
                <a:spcPts val="0"/>
              </a:spcBef>
              <a:spcAft>
                <a:spcPts val="1134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8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2pPr>
            <a:lvl3pPr marL="1295999" marR="0" lvl="2" indent="-288000" algn="l" defTabSz="503972" rtl="0" eaLnBrk="1" latinLnBrk="0" hangingPunct="1">
              <a:spcBef>
                <a:spcPts val="0"/>
              </a:spcBef>
              <a:spcAft>
                <a:spcPts val="850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4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3pPr>
            <a:lvl4pPr marL="1728000" marR="0" lvl="3" indent="-216000" algn="l" defTabSz="503972" rtl="0" eaLnBrk="1" latinLnBrk="0" hangingPunct="1">
              <a:spcBef>
                <a:spcPts val="0"/>
              </a:spcBef>
              <a:spcAft>
                <a:spcPts val="567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4pPr>
            <a:lvl5pPr marL="2160000" marR="0" lvl="4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5pPr>
            <a:lvl6pPr marL="2592000" marR="0" lvl="5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6pPr>
            <a:lvl7pPr marL="3024000" marR="0" lvl="6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7pPr>
            <a:lvl8pPr marL="3456000" marR="0" lvl="7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8pPr>
            <a:lvl9pPr marL="3887999" marR="0" lvl="8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9pPr>
          </a:lstStyle>
          <a:p>
            <a:pPr marL="108000" indent="0" algn="ctr">
              <a:buNone/>
            </a:pPr>
            <a:r>
              <a:rPr lang="fr-FR" b="1" dirty="0" smtClean="0"/>
              <a:t>Les poignées arrière et latérale sont entièrement isolées de la partie moteur et transmission</a:t>
            </a:r>
          </a:p>
          <a:p>
            <a:pPr marL="108000" indent="0" algn="ctr">
              <a:buNone/>
            </a:pPr>
            <a:r>
              <a:rPr lang="fr-FR" b="1" dirty="0" smtClean="0"/>
              <a:t> </a:t>
            </a:r>
            <a:r>
              <a:rPr lang="fr-FR" b="1" dirty="0" smtClean="0">
                <a:sym typeface="Wingdings" panose="05000000000000000000" pitchFamily="2" charset="2"/>
              </a:rPr>
              <a:t> réduction extrême des vibrations</a:t>
            </a:r>
            <a:endParaRPr lang="fr-FR" b="1" dirty="0" smtClean="0"/>
          </a:p>
        </p:txBody>
      </p:sp>
      <p:grpSp>
        <p:nvGrpSpPr>
          <p:cNvPr id="8" name="Groupe 7"/>
          <p:cNvGrpSpPr/>
          <p:nvPr/>
        </p:nvGrpSpPr>
        <p:grpSpPr>
          <a:xfrm>
            <a:off x="4274018" y="4283893"/>
            <a:ext cx="5700938" cy="3149879"/>
            <a:chOff x="4274018" y="4283893"/>
            <a:chExt cx="5700938" cy="3149879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88584" y="4283893"/>
              <a:ext cx="2486372" cy="3105583"/>
            </a:xfrm>
            <a:prstGeom prst="rect">
              <a:avLst/>
            </a:prstGeom>
          </p:spPr>
        </p:pic>
        <p:sp>
          <p:nvSpPr>
            <p:cNvPr id="5" name="Espace réservé du texte 2"/>
            <p:cNvSpPr txBox="1">
              <a:spLocks/>
            </p:cNvSpPr>
            <p:nvPr/>
          </p:nvSpPr>
          <p:spPr>
            <a:xfrm>
              <a:off x="4274018" y="6606263"/>
              <a:ext cx="3102626" cy="82750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defPPr marL="432000" marR="0" lvl="0" indent="-324000">
                <a:spcBef>
                  <a:spcPts val="0"/>
                </a:spcBef>
                <a:spcAft>
                  <a:spcPts val="1414"/>
                </a:spcAft>
                <a:buSzPct val="45000"/>
                <a:buFont typeface="StarSymbol"/>
                <a:buNone/>
                <a:defRPr lang="fr-FR" sz="3200" b="0" i="0" u="none" strike="noStrike" kern="1200" cap="none">
                  <a:ln>
                    <a:noFill/>
                  </a:ln>
                  <a:latin typeface="Liberation Sans" pitchFamily="18"/>
                  <a:ea typeface="Microsoft YaHei" pitchFamily="2"/>
                  <a:cs typeface="Mangal" pitchFamily="2"/>
                </a:defRPr>
              </a:defPPr>
              <a:lvl1pPr marL="432000" marR="0" lvl="0" indent="-324000" algn="l" defTabSz="503972" rtl="0" eaLnBrk="1" latinLnBrk="0" hangingPunct="1">
                <a:spcBef>
                  <a:spcPts val="0"/>
                </a:spcBef>
                <a:spcAft>
                  <a:spcPts val="1414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32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1pPr>
              <a:lvl2pPr marL="864000" marR="0" lvl="1" indent="-324000" algn="l" defTabSz="503972" rtl="0" eaLnBrk="1" latinLnBrk="0" hangingPunct="1">
                <a:spcBef>
                  <a:spcPts val="0"/>
                </a:spcBef>
                <a:spcAft>
                  <a:spcPts val="1134"/>
                </a:spcAft>
                <a:buClr>
                  <a:schemeClr val="tx1"/>
                </a:buClr>
                <a:buSzPct val="75000"/>
                <a:buFont typeface="StarSymbol"/>
                <a:buChar char="–"/>
                <a:defRPr lang="fr-FR" sz="28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2pPr>
              <a:lvl3pPr marL="1295999" marR="0" lvl="2" indent="-288000" algn="l" defTabSz="503972" rtl="0" eaLnBrk="1" latinLnBrk="0" hangingPunct="1">
                <a:spcBef>
                  <a:spcPts val="0"/>
                </a:spcBef>
                <a:spcAft>
                  <a:spcPts val="850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4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3pPr>
              <a:lvl4pPr marL="1728000" marR="0" lvl="3" indent="-216000" algn="l" defTabSz="503972" rtl="0" eaLnBrk="1" latinLnBrk="0" hangingPunct="1">
                <a:spcBef>
                  <a:spcPts val="0"/>
                </a:spcBef>
                <a:spcAft>
                  <a:spcPts val="567"/>
                </a:spcAft>
                <a:buClr>
                  <a:schemeClr val="tx1"/>
                </a:buClr>
                <a:buSzPct val="75000"/>
                <a:buFont typeface="StarSymbol"/>
                <a:buChar char="–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4pPr>
              <a:lvl5pPr marL="2160000" marR="0" lvl="4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5pPr>
              <a:lvl6pPr marL="2592000" marR="0" lvl="5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6pPr>
              <a:lvl7pPr marL="3024000" marR="0" lvl="6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7pPr>
              <a:lvl8pPr marL="3456000" marR="0" lvl="7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8pPr>
              <a:lvl9pPr marL="3887999" marR="0" lvl="8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9pPr>
            </a:lstStyle>
            <a:p>
              <a:pPr marL="108000" indent="0" algn="ctr">
                <a:buNone/>
              </a:pPr>
              <a:r>
                <a:rPr lang="fr-FR" b="1" dirty="0" smtClean="0"/>
                <a:t>Par 4 ressorts</a:t>
              </a:r>
            </a:p>
          </p:txBody>
        </p:sp>
        <p:sp>
          <p:nvSpPr>
            <p:cNvPr id="6" name="Forme libre 5"/>
            <p:cNvSpPr/>
            <p:nvPr/>
          </p:nvSpPr>
          <p:spPr>
            <a:xfrm>
              <a:off x="7210269" y="6880485"/>
              <a:ext cx="1079292" cy="239843"/>
            </a:xfrm>
            <a:custGeom>
              <a:avLst/>
              <a:gdLst>
                <a:gd name="connsiteX0" fmla="*/ 0 w 1079292"/>
                <a:gd name="connsiteY0" fmla="*/ 239843 h 239843"/>
                <a:gd name="connsiteX1" fmla="*/ 1079292 w 1079292"/>
                <a:gd name="connsiteY1" fmla="*/ 0 h 239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79292" h="239843">
                  <a:moveTo>
                    <a:pt x="0" y="239843"/>
                  </a:moveTo>
                  <a:lnTo>
                    <a:pt x="1079292" y="0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Forme libre 6"/>
            <p:cNvSpPr/>
            <p:nvPr/>
          </p:nvSpPr>
          <p:spPr>
            <a:xfrm>
              <a:off x="7140049" y="5075981"/>
              <a:ext cx="1149512" cy="1882217"/>
            </a:xfrm>
            <a:custGeom>
              <a:avLst/>
              <a:gdLst>
                <a:gd name="connsiteX0" fmla="*/ 0 w 1079292"/>
                <a:gd name="connsiteY0" fmla="*/ 239843 h 239843"/>
                <a:gd name="connsiteX1" fmla="*/ 1079292 w 1079292"/>
                <a:gd name="connsiteY1" fmla="*/ 0 h 239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79292" h="239843">
                  <a:moveTo>
                    <a:pt x="0" y="239843"/>
                  </a:moveTo>
                  <a:lnTo>
                    <a:pt x="1079292" y="0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9" name="Ellipse 8"/>
          <p:cNvSpPr/>
          <p:nvPr/>
        </p:nvSpPr>
        <p:spPr>
          <a:xfrm>
            <a:off x="154607" y="7236221"/>
            <a:ext cx="205185" cy="205185"/>
          </a:xfrm>
          <a:prstGeom prst="ellipse">
            <a:avLst/>
          </a:pr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511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4" y="971525"/>
            <a:ext cx="9562633" cy="5400600"/>
          </a:xfrm>
          <a:prstGeom prst="rect">
            <a:avLst/>
          </a:prstGeom>
        </p:spPr>
      </p:pic>
      <p:pic>
        <p:nvPicPr>
          <p:cNvPr id="4" name="Imag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4676" y="0"/>
            <a:ext cx="885949" cy="36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9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4676" y="0"/>
            <a:ext cx="885949" cy="362001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1295896" y="362001"/>
            <a:ext cx="7223181" cy="5490610"/>
            <a:chOff x="1521838" y="971525"/>
            <a:chExt cx="7223181" cy="5490610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1838" y="1084717"/>
              <a:ext cx="7223181" cy="5377418"/>
            </a:xfrm>
            <a:prstGeom prst="rect">
              <a:avLst/>
            </a:prstGeom>
          </p:spPr>
        </p:pic>
        <p:sp>
          <p:nvSpPr>
            <p:cNvPr id="4" name="Espace réservé du texte 2"/>
            <p:cNvSpPr txBox="1">
              <a:spLocks/>
            </p:cNvSpPr>
            <p:nvPr/>
          </p:nvSpPr>
          <p:spPr>
            <a:xfrm>
              <a:off x="2736056" y="971525"/>
              <a:ext cx="1944216" cy="9001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defPPr marL="432000" marR="0" lvl="0" indent="-324000">
                <a:spcBef>
                  <a:spcPts val="0"/>
                </a:spcBef>
                <a:spcAft>
                  <a:spcPts val="1414"/>
                </a:spcAft>
                <a:buSzPct val="45000"/>
                <a:buFont typeface="StarSymbol"/>
                <a:buNone/>
                <a:defRPr lang="fr-FR" sz="3200" b="0" i="0" u="none" strike="noStrike" kern="1200" cap="none">
                  <a:ln>
                    <a:noFill/>
                  </a:ln>
                  <a:latin typeface="Liberation Sans" pitchFamily="18"/>
                  <a:ea typeface="Microsoft YaHei" pitchFamily="2"/>
                  <a:cs typeface="Mangal" pitchFamily="2"/>
                </a:defRPr>
              </a:defPPr>
              <a:lvl1pPr marL="432000" marR="0" lvl="0" indent="-324000" algn="l" defTabSz="503972" rtl="0" eaLnBrk="1" latinLnBrk="0" hangingPunct="1">
                <a:spcBef>
                  <a:spcPts val="0"/>
                </a:spcBef>
                <a:spcAft>
                  <a:spcPts val="1414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32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1pPr>
              <a:lvl2pPr marL="864000" marR="0" lvl="1" indent="-324000" algn="l" defTabSz="503972" rtl="0" eaLnBrk="1" latinLnBrk="0" hangingPunct="1">
                <a:spcBef>
                  <a:spcPts val="0"/>
                </a:spcBef>
                <a:spcAft>
                  <a:spcPts val="1134"/>
                </a:spcAft>
                <a:buClr>
                  <a:schemeClr val="tx1"/>
                </a:buClr>
                <a:buSzPct val="75000"/>
                <a:buFont typeface="StarSymbol"/>
                <a:buChar char="–"/>
                <a:defRPr lang="fr-FR" sz="28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2pPr>
              <a:lvl3pPr marL="1295999" marR="0" lvl="2" indent="-288000" algn="l" defTabSz="503972" rtl="0" eaLnBrk="1" latinLnBrk="0" hangingPunct="1">
                <a:spcBef>
                  <a:spcPts val="0"/>
                </a:spcBef>
                <a:spcAft>
                  <a:spcPts val="850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4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3pPr>
              <a:lvl4pPr marL="1728000" marR="0" lvl="3" indent="-216000" algn="l" defTabSz="503972" rtl="0" eaLnBrk="1" latinLnBrk="0" hangingPunct="1">
                <a:spcBef>
                  <a:spcPts val="0"/>
                </a:spcBef>
                <a:spcAft>
                  <a:spcPts val="567"/>
                </a:spcAft>
                <a:buClr>
                  <a:schemeClr val="tx1"/>
                </a:buClr>
                <a:buSzPct val="75000"/>
                <a:buFont typeface="StarSymbol"/>
                <a:buChar char="–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4pPr>
              <a:lvl5pPr marL="2160000" marR="0" lvl="4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5pPr>
              <a:lvl6pPr marL="2592000" marR="0" lvl="5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6pPr>
              <a:lvl7pPr marL="3024000" marR="0" lvl="6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7pPr>
              <a:lvl8pPr marL="3456000" marR="0" lvl="7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8pPr>
              <a:lvl9pPr marL="3887999" marR="0" lvl="8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9pPr>
            </a:lstStyle>
            <a:p>
              <a:pPr marL="108000" indent="0" algn="ctr">
                <a:buNone/>
              </a:pPr>
              <a:r>
                <a:rPr lang="fr-FR" b="1" dirty="0" smtClean="0">
                  <a:solidFill>
                    <a:srgbClr val="0070C0"/>
                  </a:solidFill>
                </a:rPr>
                <a:t>Piston</a:t>
              </a:r>
            </a:p>
          </p:txBody>
        </p:sp>
        <p:sp>
          <p:nvSpPr>
            <p:cNvPr id="5" name="Espace réservé du texte 2"/>
            <p:cNvSpPr txBox="1">
              <a:spLocks/>
            </p:cNvSpPr>
            <p:nvPr/>
          </p:nvSpPr>
          <p:spPr>
            <a:xfrm>
              <a:off x="1521838" y="2386795"/>
              <a:ext cx="1944216" cy="9001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2500"/>
            </a:bodyPr>
            <a:lstStyle>
              <a:defPPr marL="432000" marR="0" lvl="0" indent="-324000">
                <a:spcBef>
                  <a:spcPts val="0"/>
                </a:spcBef>
                <a:spcAft>
                  <a:spcPts val="1414"/>
                </a:spcAft>
                <a:buSzPct val="45000"/>
                <a:buFont typeface="StarSymbol"/>
                <a:buNone/>
                <a:defRPr lang="fr-FR" sz="3200" b="0" i="0" u="none" strike="noStrike" kern="1200" cap="none">
                  <a:ln>
                    <a:noFill/>
                  </a:ln>
                  <a:latin typeface="Liberation Sans" pitchFamily="18"/>
                  <a:ea typeface="Microsoft YaHei" pitchFamily="2"/>
                  <a:cs typeface="Mangal" pitchFamily="2"/>
                </a:defRPr>
              </a:defPPr>
              <a:lvl1pPr marL="432000" marR="0" lvl="0" indent="-324000" algn="l" defTabSz="503972" rtl="0" eaLnBrk="1" latinLnBrk="0" hangingPunct="1">
                <a:spcBef>
                  <a:spcPts val="0"/>
                </a:spcBef>
                <a:spcAft>
                  <a:spcPts val="1414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32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1pPr>
              <a:lvl2pPr marL="864000" marR="0" lvl="1" indent="-324000" algn="l" defTabSz="503972" rtl="0" eaLnBrk="1" latinLnBrk="0" hangingPunct="1">
                <a:spcBef>
                  <a:spcPts val="0"/>
                </a:spcBef>
                <a:spcAft>
                  <a:spcPts val="1134"/>
                </a:spcAft>
                <a:buClr>
                  <a:schemeClr val="tx1"/>
                </a:buClr>
                <a:buSzPct val="75000"/>
                <a:buFont typeface="StarSymbol"/>
                <a:buChar char="–"/>
                <a:defRPr lang="fr-FR" sz="28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2pPr>
              <a:lvl3pPr marL="1295999" marR="0" lvl="2" indent="-288000" algn="l" defTabSz="503972" rtl="0" eaLnBrk="1" latinLnBrk="0" hangingPunct="1">
                <a:spcBef>
                  <a:spcPts val="0"/>
                </a:spcBef>
                <a:spcAft>
                  <a:spcPts val="850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4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3pPr>
              <a:lvl4pPr marL="1728000" marR="0" lvl="3" indent="-216000" algn="l" defTabSz="503972" rtl="0" eaLnBrk="1" latinLnBrk="0" hangingPunct="1">
                <a:spcBef>
                  <a:spcPts val="0"/>
                </a:spcBef>
                <a:spcAft>
                  <a:spcPts val="567"/>
                </a:spcAft>
                <a:buClr>
                  <a:schemeClr val="tx1"/>
                </a:buClr>
                <a:buSzPct val="75000"/>
                <a:buFont typeface="StarSymbol"/>
                <a:buChar char="–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4pPr>
              <a:lvl5pPr marL="2160000" marR="0" lvl="4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5pPr>
              <a:lvl6pPr marL="2592000" marR="0" lvl="5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6pPr>
              <a:lvl7pPr marL="3024000" marR="0" lvl="6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7pPr>
              <a:lvl8pPr marL="3456000" marR="0" lvl="7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8pPr>
              <a:lvl9pPr marL="3887999" marR="0" lvl="8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9pPr>
            </a:lstStyle>
            <a:p>
              <a:pPr marL="108000" indent="0" algn="ctr">
                <a:buNone/>
              </a:pPr>
              <a:r>
                <a:rPr lang="fr-FR" b="1" dirty="0">
                  <a:solidFill>
                    <a:srgbClr val="0070C0"/>
                  </a:solidFill>
                </a:rPr>
                <a:t>Frappeur</a:t>
              </a:r>
            </a:p>
          </p:txBody>
        </p:sp>
        <p:sp>
          <p:nvSpPr>
            <p:cNvPr id="6" name="Espace réservé du texte 2"/>
            <p:cNvSpPr txBox="1">
              <a:spLocks/>
            </p:cNvSpPr>
            <p:nvPr/>
          </p:nvSpPr>
          <p:spPr>
            <a:xfrm>
              <a:off x="6776554" y="1061558"/>
              <a:ext cx="1944216" cy="9001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defPPr marL="432000" marR="0" lvl="0" indent="-324000">
                <a:spcBef>
                  <a:spcPts val="0"/>
                </a:spcBef>
                <a:spcAft>
                  <a:spcPts val="1414"/>
                </a:spcAft>
                <a:buSzPct val="45000"/>
                <a:buFont typeface="StarSymbol"/>
                <a:buNone/>
                <a:defRPr lang="fr-FR" sz="3200" b="0" i="0" u="none" strike="noStrike" kern="1200" cap="none">
                  <a:ln>
                    <a:noFill/>
                  </a:ln>
                  <a:latin typeface="Liberation Sans" pitchFamily="18"/>
                  <a:ea typeface="Microsoft YaHei" pitchFamily="2"/>
                  <a:cs typeface="Mangal" pitchFamily="2"/>
                </a:defRPr>
              </a:defPPr>
              <a:lvl1pPr marL="432000" marR="0" lvl="0" indent="-324000" algn="l" defTabSz="503972" rtl="0" eaLnBrk="1" latinLnBrk="0" hangingPunct="1">
                <a:spcBef>
                  <a:spcPts val="0"/>
                </a:spcBef>
                <a:spcAft>
                  <a:spcPts val="1414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32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1pPr>
              <a:lvl2pPr marL="864000" marR="0" lvl="1" indent="-324000" algn="l" defTabSz="503972" rtl="0" eaLnBrk="1" latinLnBrk="0" hangingPunct="1">
                <a:spcBef>
                  <a:spcPts val="0"/>
                </a:spcBef>
                <a:spcAft>
                  <a:spcPts val="1134"/>
                </a:spcAft>
                <a:buClr>
                  <a:schemeClr val="tx1"/>
                </a:buClr>
                <a:buSzPct val="75000"/>
                <a:buFont typeface="StarSymbol"/>
                <a:buChar char="–"/>
                <a:defRPr lang="fr-FR" sz="28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2pPr>
              <a:lvl3pPr marL="1295999" marR="0" lvl="2" indent="-288000" algn="l" defTabSz="503972" rtl="0" eaLnBrk="1" latinLnBrk="0" hangingPunct="1">
                <a:spcBef>
                  <a:spcPts val="0"/>
                </a:spcBef>
                <a:spcAft>
                  <a:spcPts val="850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4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3pPr>
              <a:lvl4pPr marL="1728000" marR="0" lvl="3" indent="-216000" algn="l" defTabSz="503972" rtl="0" eaLnBrk="1" latinLnBrk="0" hangingPunct="1">
                <a:spcBef>
                  <a:spcPts val="0"/>
                </a:spcBef>
                <a:spcAft>
                  <a:spcPts val="567"/>
                </a:spcAft>
                <a:buClr>
                  <a:schemeClr val="tx1"/>
                </a:buClr>
                <a:buSzPct val="75000"/>
                <a:buFont typeface="StarSymbol"/>
                <a:buChar char="–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4pPr>
              <a:lvl5pPr marL="2160000" marR="0" lvl="4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5pPr>
              <a:lvl6pPr marL="2592000" marR="0" lvl="5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6pPr>
              <a:lvl7pPr marL="3024000" marR="0" lvl="6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7pPr>
              <a:lvl8pPr marL="3456000" marR="0" lvl="7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8pPr>
              <a:lvl9pPr marL="3887999" marR="0" lvl="8" indent="-216000" algn="l" defTabSz="503972" rtl="0" eaLnBrk="1" latinLnBrk="0" hangingPunct="1">
                <a:spcBef>
                  <a:spcPts val="0"/>
                </a:spcBef>
                <a:spcAft>
                  <a:spcPts val="283"/>
                </a:spcAft>
                <a:buClr>
                  <a:schemeClr val="tx1"/>
                </a:buClr>
                <a:buSzPct val="45000"/>
                <a:buFont typeface="StarSymbol"/>
                <a:buChar char="●"/>
                <a:defRPr lang="fr-FR" sz="2000" b="0" i="0" u="none" strike="noStrike" kern="1200" cap="none">
                  <a:ln>
                    <a:noFill/>
                  </a:ln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Liberation Sans" pitchFamily="18"/>
                  <a:ea typeface="Microsoft YaHei" pitchFamily="2"/>
                  <a:cs typeface="Mangal" pitchFamily="2"/>
                </a:defRPr>
              </a:lvl9pPr>
            </a:lstStyle>
            <a:p>
              <a:pPr marL="108000" indent="0" algn="ctr">
                <a:buNone/>
              </a:pPr>
              <a:r>
                <a:rPr lang="fr-FR" b="1" dirty="0" smtClean="0">
                  <a:solidFill>
                    <a:srgbClr val="0070C0"/>
                  </a:solidFill>
                </a:rPr>
                <a:t>Bielle</a:t>
              </a:r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1979972" y="3131765"/>
              <a:ext cx="972108" cy="1512168"/>
            </a:xfrm>
            <a:prstGeom prst="line">
              <a:avLst/>
            </a:prstGeom>
            <a:ln w="28575">
              <a:solidFill>
                <a:srgbClr val="0070C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>
              <a:off x="3730793" y="1735153"/>
              <a:ext cx="756292" cy="1900668"/>
            </a:xfrm>
            <a:prstGeom prst="line">
              <a:avLst/>
            </a:prstGeom>
            <a:ln w="28575">
              <a:solidFill>
                <a:srgbClr val="0070C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flipH="1">
              <a:off x="6386284" y="1735153"/>
              <a:ext cx="1212173" cy="876941"/>
            </a:xfrm>
            <a:prstGeom prst="line">
              <a:avLst/>
            </a:prstGeom>
            <a:ln w="28575">
              <a:solidFill>
                <a:srgbClr val="0070C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213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4676" y="0"/>
            <a:ext cx="885949" cy="36200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4428" y="1256207"/>
            <a:ext cx="4608512" cy="3562192"/>
          </a:xfrm>
          <a:prstGeom prst="rect">
            <a:avLst/>
          </a:prstGeom>
        </p:spPr>
      </p:pic>
      <p:sp>
        <p:nvSpPr>
          <p:cNvPr id="7" name="Espace réservé du texte 2"/>
          <p:cNvSpPr txBox="1">
            <a:spLocks/>
          </p:cNvSpPr>
          <p:nvPr/>
        </p:nvSpPr>
        <p:spPr>
          <a:xfrm>
            <a:off x="5198684" y="78360"/>
            <a:ext cx="1944216" cy="9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fr-FR" sz="32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defPPr>
            <a:lvl1pPr marL="432000" marR="0" lvl="0" indent="-324000" algn="l" defTabSz="503972" rtl="0" eaLnBrk="1" latinLnBrk="0" hangingPunct="1">
              <a:spcBef>
                <a:spcPts val="0"/>
              </a:spcBef>
              <a:spcAft>
                <a:spcPts val="1414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32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1pPr>
            <a:lvl2pPr marL="864000" marR="0" lvl="1" indent="-324000" algn="l" defTabSz="503972" rtl="0" eaLnBrk="1" latinLnBrk="0" hangingPunct="1">
              <a:spcBef>
                <a:spcPts val="0"/>
              </a:spcBef>
              <a:spcAft>
                <a:spcPts val="1134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8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2pPr>
            <a:lvl3pPr marL="1295999" marR="0" lvl="2" indent="-288000" algn="l" defTabSz="503972" rtl="0" eaLnBrk="1" latinLnBrk="0" hangingPunct="1">
              <a:spcBef>
                <a:spcPts val="0"/>
              </a:spcBef>
              <a:spcAft>
                <a:spcPts val="850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4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3pPr>
            <a:lvl4pPr marL="1728000" marR="0" lvl="3" indent="-216000" algn="l" defTabSz="503972" rtl="0" eaLnBrk="1" latinLnBrk="0" hangingPunct="1">
              <a:spcBef>
                <a:spcPts val="0"/>
              </a:spcBef>
              <a:spcAft>
                <a:spcPts val="567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4pPr>
            <a:lvl5pPr marL="2160000" marR="0" lvl="4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5pPr>
            <a:lvl6pPr marL="2592000" marR="0" lvl="5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6pPr>
            <a:lvl7pPr marL="3024000" marR="0" lvl="6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7pPr>
            <a:lvl8pPr marL="3456000" marR="0" lvl="7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8pPr>
            <a:lvl9pPr marL="3887999" marR="0" lvl="8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9pPr>
          </a:lstStyle>
          <a:p>
            <a:pPr marL="108000" indent="0" algn="ctr">
              <a:buNone/>
            </a:pPr>
            <a:r>
              <a:rPr lang="fr-FR" b="1" dirty="0" smtClean="0">
                <a:solidFill>
                  <a:srgbClr val="FFFF00"/>
                </a:solidFill>
              </a:rPr>
              <a:t>Piston</a:t>
            </a:r>
          </a:p>
        </p:txBody>
      </p:sp>
      <p:sp>
        <p:nvSpPr>
          <p:cNvPr id="8" name="Espace réservé du texte 2"/>
          <p:cNvSpPr txBox="1">
            <a:spLocks/>
          </p:cNvSpPr>
          <p:nvPr/>
        </p:nvSpPr>
        <p:spPr>
          <a:xfrm>
            <a:off x="2982485" y="-6789"/>
            <a:ext cx="1944216" cy="9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fr-FR" sz="32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defPPr>
            <a:lvl1pPr marL="108000" marR="0" lvl="0" indent="0" algn="ctr" defTabSz="503972">
              <a:spcBef>
                <a:spcPts val="0"/>
              </a:spcBef>
              <a:spcAft>
                <a:spcPts val="1414"/>
              </a:spcAft>
              <a:buClr>
                <a:schemeClr val="tx1"/>
              </a:buClr>
              <a:buSzPct val="45000"/>
              <a:buFont typeface="StarSymbol"/>
              <a:buNone/>
              <a:defRPr sz="3200" b="1" i="0" u="none" strike="noStrike" cap="none">
                <a:ln>
                  <a:noFill/>
                </a:ln>
                <a:solidFill>
                  <a:srgbClr val="FFFF00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1pPr>
            <a:lvl2pPr marL="864000" marR="0" lvl="1" indent="-324000" defTabSz="503972">
              <a:spcBef>
                <a:spcPts val="0"/>
              </a:spcBef>
              <a:spcAft>
                <a:spcPts val="1134"/>
              </a:spcAft>
              <a:buClr>
                <a:schemeClr val="tx1"/>
              </a:buClr>
              <a:buSzPct val="75000"/>
              <a:buFont typeface="StarSymbol"/>
              <a:buChar char="–"/>
              <a:defRPr sz="2800" b="0" i="0" u="none" strike="noStrike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2pPr>
            <a:lvl3pPr marL="1295999" marR="0" lvl="2" indent="-288000" defTabSz="503972">
              <a:spcBef>
                <a:spcPts val="0"/>
              </a:spcBef>
              <a:spcAft>
                <a:spcPts val="850"/>
              </a:spcAft>
              <a:buClr>
                <a:schemeClr val="tx1"/>
              </a:buClr>
              <a:buSzPct val="45000"/>
              <a:buFont typeface="StarSymbol"/>
              <a:buChar char="●"/>
              <a:defRPr sz="2400" b="0" i="0" u="none" strike="noStrike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3pPr>
            <a:lvl4pPr marL="1728000" marR="0" lvl="3" indent="-216000" defTabSz="503972">
              <a:spcBef>
                <a:spcPts val="0"/>
              </a:spcBef>
              <a:spcAft>
                <a:spcPts val="567"/>
              </a:spcAft>
              <a:buClr>
                <a:schemeClr val="tx1"/>
              </a:buClr>
              <a:buSzPct val="75000"/>
              <a:buFont typeface="StarSymbol"/>
              <a:buChar char="–"/>
              <a:defRPr sz="2000" b="0" i="0" u="none" strike="noStrike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4pPr>
            <a:lvl5pPr marL="2160000" marR="0" lvl="4" indent="-216000" defTabSz="503972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sz="2000" b="0" i="0" u="none" strike="noStrike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5pPr>
            <a:lvl6pPr marL="2592000" marR="0" lvl="5" indent="-216000" defTabSz="503972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sz="2000" b="0" i="0" u="none" strike="noStrike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6pPr>
            <a:lvl7pPr marL="3024000" marR="0" lvl="6" indent="-216000" defTabSz="503972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sz="2000" b="0" i="0" u="none" strike="noStrike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7pPr>
            <a:lvl8pPr marL="3456000" marR="0" lvl="7" indent="-216000" defTabSz="503972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sz="2000" b="0" i="0" u="none" strike="noStrike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8pPr>
            <a:lvl9pPr marL="3887999" marR="0" lvl="8" indent="-216000" defTabSz="503972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sz="2000" b="0" i="0" u="none" strike="noStrike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9pPr>
          </a:lstStyle>
          <a:p>
            <a:r>
              <a:rPr lang="fr-FR" dirty="0"/>
              <a:t>Frappeur</a:t>
            </a:r>
          </a:p>
        </p:txBody>
      </p:sp>
      <p:sp>
        <p:nvSpPr>
          <p:cNvPr id="9" name="Espace réservé du texte 2"/>
          <p:cNvSpPr txBox="1">
            <a:spLocks/>
          </p:cNvSpPr>
          <p:nvPr/>
        </p:nvSpPr>
        <p:spPr>
          <a:xfrm>
            <a:off x="6350812" y="5328495"/>
            <a:ext cx="1944216" cy="9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fr-FR" sz="32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defPPr>
            <a:lvl1pPr marL="432000" marR="0" lvl="0" indent="-324000" algn="l" defTabSz="503972" rtl="0" eaLnBrk="1" latinLnBrk="0" hangingPunct="1">
              <a:spcBef>
                <a:spcPts val="0"/>
              </a:spcBef>
              <a:spcAft>
                <a:spcPts val="1414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32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1pPr>
            <a:lvl2pPr marL="864000" marR="0" lvl="1" indent="-324000" algn="l" defTabSz="503972" rtl="0" eaLnBrk="1" latinLnBrk="0" hangingPunct="1">
              <a:spcBef>
                <a:spcPts val="0"/>
              </a:spcBef>
              <a:spcAft>
                <a:spcPts val="1134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8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2pPr>
            <a:lvl3pPr marL="1295999" marR="0" lvl="2" indent="-288000" algn="l" defTabSz="503972" rtl="0" eaLnBrk="1" latinLnBrk="0" hangingPunct="1">
              <a:spcBef>
                <a:spcPts val="0"/>
              </a:spcBef>
              <a:spcAft>
                <a:spcPts val="850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4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3pPr>
            <a:lvl4pPr marL="1728000" marR="0" lvl="3" indent="-216000" algn="l" defTabSz="503972" rtl="0" eaLnBrk="1" latinLnBrk="0" hangingPunct="1">
              <a:spcBef>
                <a:spcPts val="0"/>
              </a:spcBef>
              <a:spcAft>
                <a:spcPts val="567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4pPr>
            <a:lvl5pPr marL="2160000" marR="0" lvl="4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5pPr>
            <a:lvl6pPr marL="2592000" marR="0" lvl="5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6pPr>
            <a:lvl7pPr marL="3024000" marR="0" lvl="6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7pPr>
            <a:lvl8pPr marL="3456000" marR="0" lvl="7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8pPr>
            <a:lvl9pPr marL="3887999" marR="0" lvl="8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9pPr>
          </a:lstStyle>
          <a:p>
            <a:pPr marL="108000" indent="0" algn="ctr">
              <a:buNone/>
            </a:pPr>
            <a:r>
              <a:rPr lang="fr-FR" sz="3000" b="1" dirty="0" smtClean="0">
                <a:solidFill>
                  <a:srgbClr val="FFFF00"/>
                </a:solidFill>
              </a:rPr>
              <a:t>Ressort actif</a:t>
            </a:r>
            <a:endParaRPr lang="fr-FR" sz="3000" b="1" dirty="0">
              <a:solidFill>
                <a:srgbClr val="FFFF00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4190572" y="893311"/>
            <a:ext cx="468052" cy="1789915"/>
          </a:xfrm>
          <a:prstGeom prst="line">
            <a:avLst/>
          </a:prstGeom>
          <a:ln w="28575">
            <a:solidFill>
              <a:srgbClr val="FFFF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6206796" y="912677"/>
            <a:ext cx="756292" cy="1900668"/>
          </a:xfrm>
          <a:prstGeom prst="line">
            <a:avLst/>
          </a:prstGeom>
          <a:ln w="28575">
            <a:solidFill>
              <a:srgbClr val="FFFF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H="1" flipV="1">
            <a:off x="6062781" y="3368840"/>
            <a:ext cx="1080119" cy="2135839"/>
          </a:xfrm>
          <a:prstGeom prst="line">
            <a:avLst/>
          </a:prstGeom>
          <a:ln w="28575">
            <a:solidFill>
              <a:srgbClr val="FFFF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texte 2"/>
          <p:cNvSpPr txBox="1">
            <a:spLocks/>
          </p:cNvSpPr>
          <p:nvPr/>
        </p:nvSpPr>
        <p:spPr>
          <a:xfrm>
            <a:off x="187305" y="54925"/>
            <a:ext cx="2768402" cy="9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fr-FR" sz="32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defPPr>
            <a:lvl1pPr marL="432000" marR="0" lvl="0" indent="-324000" algn="l" defTabSz="503972" rtl="0" eaLnBrk="1" latinLnBrk="0" hangingPunct="1">
              <a:spcBef>
                <a:spcPts val="0"/>
              </a:spcBef>
              <a:spcAft>
                <a:spcPts val="1414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32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1pPr>
            <a:lvl2pPr marL="864000" marR="0" lvl="1" indent="-324000" algn="l" defTabSz="503972" rtl="0" eaLnBrk="1" latinLnBrk="0" hangingPunct="1">
              <a:spcBef>
                <a:spcPts val="0"/>
              </a:spcBef>
              <a:spcAft>
                <a:spcPts val="1134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8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2pPr>
            <a:lvl3pPr marL="1295999" marR="0" lvl="2" indent="-288000" algn="l" defTabSz="503972" rtl="0" eaLnBrk="1" latinLnBrk="0" hangingPunct="1">
              <a:spcBef>
                <a:spcPts val="0"/>
              </a:spcBef>
              <a:spcAft>
                <a:spcPts val="850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4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3pPr>
            <a:lvl4pPr marL="1728000" marR="0" lvl="3" indent="-216000" algn="l" defTabSz="503972" rtl="0" eaLnBrk="1" latinLnBrk="0" hangingPunct="1">
              <a:spcBef>
                <a:spcPts val="0"/>
              </a:spcBef>
              <a:spcAft>
                <a:spcPts val="567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4pPr>
            <a:lvl5pPr marL="2160000" marR="0" lvl="4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5pPr>
            <a:lvl6pPr marL="2592000" marR="0" lvl="5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6pPr>
            <a:lvl7pPr marL="3024000" marR="0" lvl="6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7pPr>
            <a:lvl8pPr marL="3456000" marR="0" lvl="7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8pPr>
            <a:lvl9pPr marL="3887999" marR="0" lvl="8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9pPr>
          </a:lstStyle>
          <a:p>
            <a:pPr marL="108000" indent="0" algn="ctr">
              <a:buNone/>
            </a:pPr>
            <a:r>
              <a:rPr lang="fr-FR" sz="3000" b="1" dirty="0" smtClean="0">
                <a:solidFill>
                  <a:srgbClr val="FFFF00"/>
                </a:solidFill>
              </a:rPr>
              <a:t>Outil (Burin)</a:t>
            </a:r>
            <a:endParaRPr lang="fr-FR" sz="3000" b="1" dirty="0">
              <a:solidFill>
                <a:srgbClr val="FFFF00"/>
              </a:solidFill>
            </a:endParaRPr>
          </a:p>
        </p:txBody>
      </p:sp>
      <p:cxnSp>
        <p:nvCxnSpPr>
          <p:cNvPr id="19" name="Connecteur droit 18"/>
          <p:cNvCxnSpPr/>
          <p:nvPr/>
        </p:nvCxnSpPr>
        <p:spPr>
          <a:xfrm>
            <a:off x="2012330" y="978460"/>
            <a:ext cx="1204181" cy="2221963"/>
          </a:xfrm>
          <a:prstGeom prst="line">
            <a:avLst/>
          </a:prstGeom>
          <a:ln w="28575">
            <a:solidFill>
              <a:srgbClr val="FFFF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u texte 2"/>
          <p:cNvSpPr txBox="1">
            <a:spLocks/>
          </p:cNvSpPr>
          <p:nvPr/>
        </p:nvSpPr>
        <p:spPr>
          <a:xfrm>
            <a:off x="180989" y="5096146"/>
            <a:ext cx="6297865" cy="19363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fr-FR" sz="32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defPPr>
            <a:lvl1pPr marL="432000" marR="0" lvl="0" indent="-324000" algn="l" defTabSz="503972" rtl="0" eaLnBrk="1" latinLnBrk="0" hangingPunct="1">
              <a:spcBef>
                <a:spcPts val="0"/>
              </a:spcBef>
              <a:spcAft>
                <a:spcPts val="1414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32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1pPr>
            <a:lvl2pPr marL="864000" marR="0" lvl="1" indent="-324000" algn="l" defTabSz="503972" rtl="0" eaLnBrk="1" latinLnBrk="0" hangingPunct="1">
              <a:spcBef>
                <a:spcPts val="0"/>
              </a:spcBef>
              <a:spcAft>
                <a:spcPts val="1134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8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2pPr>
            <a:lvl3pPr marL="1295999" marR="0" lvl="2" indent="-288000" algn="l" defTabSz="503972" rtl="0" eaLnBrk="1" latinLnBrk="0" hangingPunct="1">
              <a:spcBef>
                <a:spcPts val="0"/>
              </a:spcBef>
              <a:spcAft>
                <a:spcPts val="850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4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3pPr>
            <a:lvl4pPr marL="1728000" marR="0" lvl="3" indent="-216000" algn="l" defTabSz="503972" rtl="0" eaLnBrk="1" latinLnBrk="0" hangingPunct="1">
              <a:spcBef>
                <a:spcPts val="0"/>
              </a:spcBef>
              <a:spcAft>
                <a:spcPts val="567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4pPr>
            <a:lvl5pPr marL="2160000" marR="0" lvl="4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5pPr>
            <a:lvl6pPr marL="2592000" marR="0" lvl="5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6pPr>
            <a:lvl7pPr marL="3024000" marR="0" lvl="6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7pPr>
            <a:lvl8pPr marL="3456000" marR="0" lvl="7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8pPr>
            <a:lvl9pPr marL="3887999" marR="0" lvl="8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9pPr>
          </a:lstStyle>
          <a:p>
            <a:pPr marL="108000" indent="0" algn="ctr">
              <a:buNone/>
            </a:pPr>
            <a:r>
              <a:rPr lang="fr-FR" b="1" dirty="0" smtClean="0"/>
              <a:t>Le ressort actif permet d’absorber le retour de force du frappeur sur le burin</a:t>
            </a:r>
          </a:p>
        </p:txBody>
      </p:sp>
    </p:spTree>
    <p:extLst>
      <p:ext uri="{BB962C8B-B14F-4D97-AF65-F5344CB8AC3E}">
        <p14:creationId xmlns:p14="http://schemas.microsoft.com/office/powerpoint/2010/main" val="2369558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492" y="1150961"/>
            <a:ext cx="4610743" cy="3238952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2116566" y="2938781"/>
            <a:ext cx="408227" cy="36004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texte 2"/>
          <p:cNvSpPr txBox="1">
            <a:spLocks/>
          </p:cNvSpPr>
          <p:nvPr/>
        </p:nvSpPr>
        <p:spPr>
          <a:xfrm>
            <a:off x="1439912" y="0"/>
            <a:ext cx="4237633" cy="9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fr-FR" sz="32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defPPr>
            <a:lvl1pPr marL="432000" marR="0" lvl="0" indent="-324000" algn="l" defTabSz="503972" rtl="0" eaLnBrk="1" latinLnBrk="0" hangingPunct="1">
              <a:spcBef>
                <a:spcPts val="0"/>
              </a:spcBef>
              <a:spcAft>
                <a:spcPts val="1414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32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1pPr>
            <a:lvl2pPr marL="864000" marR="0" lvl="1" indent="-324000" algn="l" defTabSz="503972" rtl="0" eaLnBrk="1" latinLnBrk="0" hangingPunct="1">
              <a:spcBef>
                <a:spcPts val="0"/>
              </a:spcBef>
              <a:spcAft>
                <a:spcPts val="1134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8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2pPr>
            <a:lvl3pPr marL="1295999" marR="0" lvl="2" indent="-288000" algn="l" defTabSz="503972" rtl="0" eaLnBrk="1" latinLnBrk="0" hangingPunct="1">
              <a:spcBef>
                <a:spcPts val="0"/>
              </a:spcBef>
              <a:spcAft>
                <a:spcPts val="850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4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3pPr>
            <a:lvl4pPr marL="1728000" marR="0" lvl="3" indent="-216000" algn="l" defTabSz="503972" rtl="0" eaLnBrk="1" latinLnBrk="0" hangingPunct="1">
              <a:spcBef>
                <a:spcPts val="0"/>
              </a:spcBef>
              <a:spcAft>
                <a:spcPts val="567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4pPr>
            <a:lvl5pPr marL="2160000" marR="0" lvl="4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5pPr>
            <a:lvl6pPr marL="2592000" marR="0" lvl="5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6pPr>
            <a:lvl7pPr marL="3024000" marR="0" lvl="6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7pPr>
            <a:lvl8pPr marL="3456000" marR="0" lvl="7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8pPr>
            <a:lvl9pPr marL="3887999" marR="0" lvl="8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9pPr>
          </a:lstStyle>
          <a:p>
            <a:pPr marL="108000" indent="0" algn="ctr">
              <a:buNone/>
            </a:pPr>
            <a:r>
              <a:rPr lang="fr-FR" b="1" dirty="0" smtClean="0"/>
              <a:t>Deux contrepoids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7561707" y="2752279"/>
            <a:ext cx="433164" cy="373004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"/>
          <p:cNvSpPr txBox="1">
            <a:spLocks/>
          </p:cNvSpPr>
          <p:nvPr/>
        </p:nvSpPr>
        <p:spPr>
          <a:xfrm>
            <a:off x="-91069" y="4621229"/>
            <a:ext cx="10080625" cy="2497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fr-FR" sz="32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defPPr>
            <a:lvl1pPr marL="432000" marR="0" lvl="0" indent="-324000" algn="l" defTabSz="503972" rtl="0" eaLnBrk="1" latinLnBrk="0" hangingPunct="1">
              <a:spcBef>
                <a:spcPts val="0"/>
              </a:spcBef>
              <a:spcAft>
                <a:spcPts val="1414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32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1pPr>
            <a:lvl2pPr marL="864000" marR="0" lvl="1" indent="-324000" algn="l" defTabSz="503972" rtl="0" eaLnBrk="1" latinLnBrk="0" hangingPunct="1">
              <a:spcBef>
                <a:spcPts val="0"/>
              </a:spcBef>
              <a:spcAft>
                <a:spcPts val="1134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8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2pPr>
            <a:lvl3pPr marL="1295999" marR="0" lvl="2" indent="-288000" algn="l" defTabSz="503972" rtl="0" eaLnBrk="1" latinLnBrk="0" hangingPunct="1">
              <a:spcBef>
                <a:spcPts val="0"/>
              </a:spcBef>
              <a:spcAft>
                <a:spcPts val="850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4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3pPr>
            <a:lvl4pPr marL="1728000" marR="0" lvl="3" indent="-216000" algn="l" defTabSz="503972" rtl="0" eaLnBrk="1" latinLnBrk="0" hangingPunct="1">
              <a:spcBef>
                <a:spcPts val="0"/>
              </a:spcBef>
              <a:spcAft>
                <a:spcPts val="567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4pPr>
            <a:lvl5pPr marL="2160000" marR="0" lvl="4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5pPr>
            <a:lvl6pPr marL="2592000" marR="0" lvl="5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6pPr>
            <a:lvl7pPr marL="3024000" marR="0" lvl="6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7pPr>
            <a:lvl8pPr marL="3456000" marR="0" lvl="7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8pPr>
            <a:lvl9pPr marL="3887999" marR="0" lvl="8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9pPr>
          </a:lstStyle>
          <a:p>
            <a:pPr marL="108000" indent="0" algn="ctr">
              <a:buNone/>
            </a:pPr>
            <a:r>
              <a:rPr lang="fr-FR" b="1" dirty="0" smtClean="0"/>
              <a:t>Création de coussin d’air par pression   </a:t>
            </a:r>
            <a:r>
              <a:rPr lang="fr-FR" b="1" dirty="0" smtClean="0">
                <a:sym typeface="Wingdings" panose="05000000000000000000" pitchFamily="2" charset="2"/>
              </a:rPr>
              <a:t></a:t>
            </a:r>
            <a:endParaRPr lang="fr-FR" b="1" dirty="0" smtClean="0"/>
          </a:p>
          <a:p>
            <a:pPr marL="108000" indent="0" algn="ctr">
              <a:buNone/>
            </a:pPr>
            <a:r>
              <a:rPr lang="fr-FR" b="1" dirty="0" smtClean="0">
                <a:sym typeface="Wingdings" panose="05000000000000000000" pitchFamily="2" charset="2"/>
              </a:rPr>
              <a:t>Contrepoids repoussés dans la direction opposée aux piston et frappeur  </a:t>
            </a:r>
          </a:p>
          <a:p>
            <a:pPr marL="108000" indent="0" algn="ctr">
              <a:buNone/>
            </a:pPr>
            <a:r>
              <a:rPr lang="fr-FR" b="1" dirty="0" smtClean="0">
                <a:sym typeface="Wingdings" panose="05000000000000000000" pitchFamily="2" charset="2"/>
              </a:rPr>
              <a:t>Elimination des vibrations d’avant en arrière</a:t>
            </a:r>
            <a:endParaRPr lang="fr-FR" b="1" dirty="0" smtClean="0"/>
          </a:p>
        </p:txBody>
      </p:sp>
      <p:grpSp>
        <p:nvGrpSpPr>
          <p:cNvPr id="14" name="Groupe 13"/>
          <p:cNvGrpSpPr/>
          <p:nvPr/>
        </p:nvGrpSpPr>
        <p:grpSpPr>
          <a:xfrm>
            <a:off x="100342" y="708918"/>
            <a:ext cx="4848902" cy="3671916"/>
            <a:chOff x="143768" y="1066361"/>
            <a:chExt cx="4848902" cy="3671916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768" y="1499325"/>
              <a:ext cx="4848902" cy="3238952"/>
            </a:xfrm>
            <a:prstGeom prst="rect">
              <a:avLst/>
            </a:prstGeom>
          </p:spPr>
        </p:pic>
        <p:cxnSp>
          <p:nvCxnSpPr>
            <p:cNvPr id="10" name="Connecteur droit 9"/>
            <p:cNvCxnSpPr/>
            <p:nvPr/>
          </p:nvCxnSpPr>
          <p:spPr>
            <a:xfrm>
              <a:off x="3990065" y="1066362"/>
              <a:ext cx="114143" cy="1872419"/>
            </a:xfrm>
            <a:prstGeom prst="line">
              <a:avLst/>
            </a:prstGeom>
            <a:ln w="28575">
              <a:solidFill>
                <a:srgbClr val="0070C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flipH="1">
              <a:off x="2731388" y="1066361"/>
              <a:ext cx="937939" cy="1110721"/>
            </a:xfrm>
            <a:prstGeom prst="line">
              <a:avLst/>
            </a:prstGeom>
            <a:ln w="28575">
              <a:solidFill>
                <a:srgbClr val="0070C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1184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3211" y="683493"/>
            <a:ext cx="10862770" cy="619268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7488584" y="4211885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FF00"/>
                </a:solidFill>
              </a:rPr>
              <a:t>Ressort actif</a:t>
            </a:r>
            <a:endParaRPr lang="fr-FR" sz="2000" b="1" dirty="0">
              <a:solidFill>
                <a:srgbClr val="FFFF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118527" y="1907629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FFFF00"/>
                </a:solidFill>
              </a:rPr>
              <a:t>Architecture absorbant les vibrations</a:t>
            </a:r>
            <a:endParaRPr lang="fr-FR" sz="2000" b="1" dirty="0">
              <a:solidFill>
                <a:srgbClr val="FFFF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223888" y="6012085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FFFF00"/>
                </a:solidFill>
              </a:rPr>
              <a:t>Amortisseur de vibrations actif et dynamique</a:t>
            </a:r>
            <a:endParaRPr lang="fr-FR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39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08" y="2483693"/>
            <a:ext cx="5184576" cy="398327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35708"/>
            <a:ext cx="100806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sz="3600" b="1" dirty="0">
                <a:latin typeface="lvetica"/>
                <a:ea typeface="Times New Roman" panose="02020603050405020304" pitchFamily="18" charset="0"/>
                <a:cs typeface="lvetica"/>
              </a:rPr>
              <a:t>Témoin lumineux (vert = sous tension, rouge = charbons à remplacer)</a:t>
            </a:r>
            <a:endParaRPr lang="fr-FR" sz="3600" b="1" dirty="0"/>
          </a:p>
        </p:txBody>
      </p:sp>
      <p:sp>
        <p:nvSpPr>
          <p:cNvPr id="4" name="Rectangle 3"/>
          <p:cNvSpPr/>
          <p:nvPr/>
        </p:nvSpPr>
        <p:spPr>
          <a:xfrm>
            <a:off x="143768" y="1249020"/>
            <a:ext cx="38161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 err="1" smtClean="0">
                <a:solidFill>
                  <a:srgbClr val="FFFF00"/>
                </a:solidFill>
                <a:latin typeface="lvetica"/>
                <a:ea typeface="Times New Roman" panose="02020603050405020304" pitchFamily="18" charset="0"/>
                <a:cs typeface="lvetica"/>
              </a:rPr>
              <a:t>Cha</a:t>
            </a:r>
            <a:r>
              <a:rPr lang="x-none" sz="3600" b="1" dirty="0" smtClean="0">
                <a:solidFill>
                  <a:srgbClr val="FFFF00"/>
                </a:solidFill>
                <a:latin typeface="lvetica"/>
                <a:ea typeface="Times New Roman" panose="02020603050405020304" pitchFamily="18" charset="0"/>
                <a:cs typeface="lvetica"/>
              </a:rPr>
              <a:t>rbons </a:t>
            </a:r>
            <a:r>
              <a:rPr lang="fr-FR" sz="3600" b="1" dirty="0" smtClean="0">
                <a:solidFill>
                  <a:srgbClr val="FFFF00"/>
                </a:solidFill>
                <a:latin typeface="lvetica"/>
                <a:ea typeface="Times New Roman" panose="02020603050405020304" pitchFamily="18" charset="0"/>
                <a:cs typeface="lvetica"/>
              </a:rPr>
              <a:t> ??</a:t>
            </a:r>
            <a:endParaRPr lang="fr-FR" sz="36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Afficher l'image d'orig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424" y="1249020"/>
            <a:ext cx="3737699" cy="373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0850" y="5147989"/>
            <a:ext cx="1752845" cy="216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43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24088" y="243889"/>
            <a:ext cx="5989184" cy="668512"/>
          </a:xfrm>
          <a:solidFill>
            <a:schemeClr val="tx2"/>
          </a:solidFill>
          <a:ln w="38100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fr-FR" sz="3968" b="1" dirty="0">
                <a:solidFill>
                  <a:schemeClr val="bg1"/>
                </a:solidFill>
              </a:rPr>
              <a:t>La découverte client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381992" y="332081"/>
            <a:ext cx="2088000" cy="5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ZoneTexte 6"/>
          <p:cNvSpPr txBox="1"/>
          <p:nvPr/>
        </p:nvSpPr>
        <p:spPr>
          <a:xfrm>
            <a:off x="1421317" y="2187441"/>
            <a:ext cx="6746454" cy="4502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66" b="1" u="sng" dirty="0">
                <a:latin typeface="Arial" pitchFamily="34" charset="0"/>
                <a:cs typeface="Arial" pitchFamily="34" charset="0"/>
              </a:rPr>
              <a:t>Matériaux à </a:t>
            </a:r>
            <a:r>
              <a:rPr lang="fr-FR" sz="2866" b="1" u="sng" dirty="0" smtClean="0">
                <a:latin typeface="Arial" pitchFamily="34" charset="0"/>
                <a:cs typeface="Arial" pitchFamily="34" charset="0"/>
              </a:rPr>
              <a:t>percer, perforer, buriner</a:t>
            </a:r>
          </a:p>
          <a:p>
            <a:endParaRPr lang="fr-FR" sz="2866" b="1" u="sng" dirty="0">
              <a:latin typeface="Arial" pitchFamily="34" charset="0"/>
              <a:cs typeface="Arial" pitchFamily="34" charset="0"/>
            </a:endParaRPr>
          </a:p>
          <a:p>
            <a:endParaRPr lang="fr-FR" sz="2866" b="1" u="sng" dirty="0" smtClean="0">
              <a:latin typeface="Arial" pitchFamily="34" charset="0"/>
              <a:cs typeface="Arial" pitchFamily="34" charset="0"/>
            </a:endParaRPr>
          </a:p>
          <a:p>
            <a:endParaRPr lang="fr-FR" sz="2866" b="1" u="sng" dirty="0">
              <a:latin typeface="Arial" pitchFamily="34" charset="0"/>
              <a:cs typeface="Arial" pitchFamily="34" charset="0"/>
            </a:endParaRPr>
          </a:p>
          <a:p>
            <a:endParaRPr lang="fr-FR" sz="2866" b="1" u="sng" dirty="0" smtClean="0">
              <a:latin typeface="Arial" pitchFamily="34" charset="0"/>
              <a:cs typeface="Arial" pitchFamily="34" charset="0"/>
            </a:endParaRPr>
          </a:p>
          <a:p>
            <a:endParaRPr lang="fr-FR" sz="2866" b="1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2866" b="1" u="sng" dirty="0" smtClean="0">
                <a:latin typeface="Arial" pitchFamily="34" charset="0"/>
                <a:cs typeface="Arial" pitchFamily="34" charset="0"/>
              </a:rPr>
              <a:t>Le </a:t>
            </a:r>
            <a:r>
              <a:rPr lang="fr-FR" sz="2866" b="1" u="sng" dirty="0">
                <a:latin typeface="Arial" pitchFamily="34" charset="0"/>
                <a:cs typeface="Arial" pitchFamily="34" charset="0"/>
              </a:rPr>
              <a:t>lieu de travail</a:t>
            </a:r>
          </a:p>
          <a:p>
            <a:endParaRPr lang="fr-FR" sz="2866" b="1" u="sng" dirty="0">
              <a:latin typeface="Arial" pitchFamily="34" charset="0"/>
              <a:cs typeface="Arial" pitchFamily="34" charset="0"/>
            </a:endParaRPr>
          </a:p>
          <a:p>
            <a:endParaRPr lang="fr-FR" sz="2866" b="1" u="sng" dirty="0" smtClean="0">
              <a:latin typeface="Arial" pitchFamily="34" charset="0"/>
              <a:cs typeface="Arial" pitchFamily="34" charset="0"/>
            </a:endParaRPr>
          </a:p>
          <a:p>
            <a:endParaRPr lang="fr-FR" sz="2866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397742" y="7329488"/>
            <a:ext cx="72008" cy="73743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234751" y="7329488"/>
            <a:ext cx="72008" cy="73743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71760" y="7329488"/>
            <a:ext cx="72008" cy="73743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414770" y="1310271"/>
            <a:ext cx="7753001" cy="2313197"/>
          </a:xfrm>
          <a:prstGeom prst="rect">
            <a:avLst/>
          </a:prstGeom>
          <a:solidFill>
            <a:srgbClr val="00FFCC"/>
          </a:solidFill>
        </p:spPr>
        <p:txBody>
          <a:bodyPr wrap="square" rtlCol="0">
            <a:spAutoFit/>
          </a:bodyPr>
          <a:lstStyle/>
          <a:p>
            <a:r>
              <a:rPr lang="fr-FR" sz="2866" b="1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Matériaux à </a:t>
            </a:r>
            <a:r>
              <a:rPr lang="fr-FR" sz="2866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percer, perforer, buriner</a:t>
            </a:r>
            <a:endParaRPr lang="fr-FR" sz="2866" b="1" u="sng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1300247" lvl="2" indent="-503972">
              <a:buAutoNum type="alphaLcParenR"/>
            </a:pPr>
            <a:r>
              <a:rPr lang="fr-FR" sz="2866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 type </a:t>
            </a:r>
            <a:r>
              <a:rPr lang="fr-FR" sz="2866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(quels matériaux) ?</a:t>
            </a:r>
            <a:endParaRPr lang="fr-FR" sz="2866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1300247" lvl="2" indent="-503972">
              <a:buFont typeface="Arial"/>
              <a:buAutoNum type="alphaLcParenR"/>
            </a:pPr>
            <a:r>
              <a:rPr lang="fr-FR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Les profondeurs et les diamètres ?</a:t>
            </a:r>
          </a:p>
          <a:p>
            <a:pPr marL="1300247" lvl="2" indent="-503972">
              <a:buFont typeface="Arial"/>
              <a:buAutoNum type="alphaLcParenR"/>
            </a:pPr>
            <a:r>
              <a:rPr lang="fr-FR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Précision désirée</a:t>
            </a:r>
          </a:p>
          <a:p>
            <a:pPr marL="1300247" lvl="2" indent="-503972">
              <a:buFont typeface="Arial"/>
              <a:buAutoNum type="alphaLcParenR"/>
            </a:pPr>
            <a:r>
              <a:rPr lang="fr-FR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Les fréquences d’utilisation ?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81992" y="4008000"/>
            <a:ext cx="9307205" cy="3179460"/>
          </a:xfrm>
          <a:prstGeom prst="rect">
            <a:avLst/>
          </a:prstGeom>
          <a:solidFill>
            <a:srgbClr val="00FFCC"/>
          </a:solidFill>
        </p:spPr>
        <p:txBody>
          <a:bodyPr wrap="square" rtlCol="0">
            <a:spAutoFit/>
          </a:bodyPr>
          <a:lstStyle/>
          <a:p>
            <a:r>
              <a:rPr lang="fr-FR" sz="2866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 lieu de travail</a:t>
            </a:r>
            <a:endParaRPr lang="fr-FR" sz="2866" b="1" u="sng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1300247" lvl="2" indent="-503972">
              <a:buAutoNum type="alphaLcParenR"/>
            </a:pPr>
            <a:r>
              <a:rPr lang="fr-FR" sz="2866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Travail en intérieur ou en extérieur ?</a:t>
            </a:r>
          </a:p>
          <a:p>
            <a:pPr marL="1300247" lvl="2" indent="-503972">
              <a:buAutoNum type="alphaLcParenR"/>
            </a:pPr>
            <a:r>
              <a:rPr lang="fr-FR" sz="2866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Nécessité d’une autonomie ? Si oui durée désirée ?</a:t>
            </a:r>
          </a:p>
          <a:p>
            <a:pPr marL="1300247" lvl="2" indent="-503972">
              <a:buAutoNum type="alphaLcParenR"/>
            </a:pPr>
            <a:endParaRPr lang="fr-FR" sz="2866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1300247" lvl="2" indent="-503972">
              <a:buAutoNum type="alphaLcParenR"/>
            </a:pPr>
            <a:endParaRPr lang="fr-FR" sz="2866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796275" lvl="2"/>
            <a:r>
              <a:rPr lang="fr-FR" sz="2866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 nombre d’appareils désiré ?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8244408" y="946812"/>
            <a:ext cx="136815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3900" dirty="0" smtClean="0"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fr-FR" sz="239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6104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0" grpId="0" animBg="1"/>
      <p:bldP spid="11" grpId="0" animBg="1"/>
      <p:bldP spid="4" grpId="0" animBg="1"/>
      <p:bldP spid="6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49" y="-14331"/>
            <a:ext cx="4511500" cy="4831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410" y="5569085"/>
            <a:ext cx="2500268" cy="1702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881" y="3588556"/>
            <a:ext cx="2538678" cy="171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5125744" y="391028"/>
            <a:ext cx="4570193" cy="1446766"/>
          </a:xfr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fr-FR" b="1" dirty="0" smtClean="0">
                <a:solidFill>
                  <a:srgbClr val="FFFF0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 </a:t>
            </a:r>
            <a:r>
              <a:rPr lang="fr-FR" b="1" dirty="0">
                <a:solidFill>
                  <a:srgbClr val="FFFF0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Pince coupante électrique portative</a:t>
            </a:r>
          </a:p>
        </p:txBody>
      </p:sp>
      <p:pic>
        <p:nvPicPr>
          <p:cNvPr id="7" name="Image 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46" y="-14331"/>
            <a:ext cx="1954353" cy="277746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" name="Image 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416" y="1937114"/>
            <a:ext cx="3360782" cy="3368590"/>
          </a:xfrm>
          <a:prstGeom prst="rect">
            <a:avLst/>
          </a:prstGeom>
        </p:spPr>
      </p:pic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34" y="5077076"/>
            <a:ext cx="3477180" cy="2195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Image 8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94676" y="0"/>
            <a:ext cx="885949" cy="36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11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11920" y="0"/>
            <a:ext cx="6593344" cy="830997"/>
          </a:xfrm>
          <a:prstGeom prst="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450215" indent="-269875" algn="ctr">
              <a:spcAft>
                <a:spcPts val="0"/>
              </a:spcAft>
              <a:tabLst>
                <a:tab pos="630555" algn="l"/>
              </a:tabLst>
            </a:pPr>
            <a:r>
              <a:rPr lang="fr-FR" sz="48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Argumentaire CAP</a:t>
            </a:r>
            <a:endParaRPr lang="fr-FR" sz="48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971525"/>
            <a:ext cx="10080624" cy="1177245"/>
          </a:xfrm>
          <a:prstGeom prst="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450215" indent="-269875" algn="ctr">
              <a:tabLst>
                <a:tab pos="630555" algn="l"/>
              </a:tabLst>
            </a:pPr>
            <a:r>
              <a:rPr lang="fr-FR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Trouver </a:t>
            </a:r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deux arguments </a:t>
            </a:r>
            <a:r>
              <a:rPr lang="fr-FR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pour :</a:t>
            </a:r>
          </a:p>
          <a:p>
            <a:pPr marL="450215" indent="-269875" algn="ctr">
              <a:tabLst>
                <a:tab pos="630555" algn="l"/>
              </a:tabLst>
            </a:pP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637540" indent="-457200" algn="ctr">
              <a:buAutoNum type="arabicParenR"/>
              <a:tabLst>
                <a:tab pos="630555" algn="l"/>
              </a:tabLst>
            </a:pPr>
            <a:r>
              <a:rPr lang="fr-FR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Le </a:t>
            </a:r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responsable d’une </a:t>
            </a:r>
            <a:r>
              <a:rPr lang="fr-FR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société               2)  L’utilisateur</a:t>
            </a:r>
          </a:p>
          <a:p>
            <a:pPr marL="180340" algn="ctr">
              <a:tabLst>
                <a:tab pos="630555" algn="l"/>
              </a:tabLst>
            </a:pPr>
            <a:r>
              <a:rPr lang="fr-FR" sz="105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fr-FR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369106"/>
              </p:ext>
            </p:extLst>
          </p:nvPr>
        </p:nvGraphicFramePr>
        <p:xfrm>
          <a:off x="2" y="2470658"/>
          <a:ext cx="10053314" cy="48710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0110"/>
                <a:gridCol w="4608512"/>
                <a:gridCol w="2204692"/>
              </a:tblGrid>
              <a:tr h="424815"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Caractéristiques</a:t>
                      </a: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Avantages</a:t>
                      </a: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Preuves</a:t>
                      </a: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10870"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12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fonctions : perçage, perforateur</a:t>
                      </a:r>
                      <a:r>
                        <a:rPr lang="fr-FR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et burinage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105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 seul outil pour 3 fonctions </a:t>
                      </a: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réduction des</a:t>
                      </a:r>
                      <a:r>
                        <a:rPr lang="fr-FR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 investissements  gain d’argent</a:t>
                      </a:r>
                    </a:p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24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Plaquette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11505"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11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 moteur</a:t>
                      </a:r>
                      <a:r>
                        <a:rPr lang="fr-FR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ralentit hors charge (burineur)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Plus de précision </a:t>
                      </a:r>
                      <a:r>
                        <a:rPr lang="fr-FR" sz="2400" kern="120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travail mieux fait</a:t>
                      </a:r>
                    </a:p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Pas de frappe à vide</a:t>
                      </a:r>
                      <a:r>
                        <a:rPr lang="fr-FR" sz="2400" kern="1200" baseline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   moins de risque d’accident, moins de risque d’arrêt de travail</a:t>
                      </a:r>
                    </a:p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24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Démonstration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17" name="Groupe 16"/>
          <p:cNvGrpSpPr/>
          <p:nvPr/>
        </p:nvGrpSpPr>
        <p:grpSpPr>
          <a:xfrm>
            <a:off x="1367904" y="1402696"/>
            <a:ext cx="4752528" cy="1400463"/>
            <a:chOff x="1367904" y="1402696"/>
            <a:chExt cx="4752528" cy="1400463"/>
          </a:xfrm>
        </p:grpSpPr>
        <p:sp>
          <p:nvSpPr>
            <p:cNvPr id="13" name="Ellipse 12"/>
            <p:cNvSpPr/>
            <p:nvPr/>
          </p:nvSpPr>
          <p:spPr>
            <a:xfrm>
              <a:off x="1367904" y="1402696"/>
              <a:ext cx="4752528" cy="74607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4" name="Forme libre 13"/>
            <p:cNvSpPr/>
            <p:nvPr/>
          </p:nvSpPr>
          <p:spPr>
            <a:xfrm>
              <a:off x="2882534" y="2121032"/>
              <a:ext cx="859897" cy="682127"/>
            </a:xfrm>
            <a:custGeom>
              <a:avLst/>
              <a:gdLst>
                <a:gd name="connsiteX0" fmla="*/ 46377 w 1020737"/>
                <a:gd name="connsiteY0" fmla="*/ 6898 h 741416"/>
                <a:gd name="connsiteX1" fmla="*/ 91347 w 1020737"/>
                <a:gd name="connsiteY1" fmla="*/ 36878 h 741416"/>
                <a:gd name="connsiteX2" fmla="*/ 870836 w 1020737"/>
                <a:gd name="connsiteY2" fmla="*/ 291711 h 741416"/>
                <a:gd name="connsiteX3" fmla="*/ 1020737 w 1020737"/>
                <a:gd name="connsiteY3" fmla="*/ 741416 h 741416"/>
                <a:gd name="connsiteX0" fmla="*/ 30073 w 1004433"/>
                <a:gd name="connsiteY0" fmla="*/ 8391 h 742909"/>
                <a:gd name="connsiteX1" fmla="*/ 75043 w 1004433"/>
                <a:gd name="connsiteY1" fmla="*/ 38371 h 742909"/>
                <a:gd name="connsiteX2" fmla="*/ 569718 w 1004433"/>
                <a:gd name="connsiteY2" fmla="*/ 323184 h 742909"/>
                <a:gd name="connsiteX3" fmla="*/ 1004433 w 1004433"/>
                <a:gd name="connsiteY3" fmla="*/ 742909 h 742909"/>
                <a:gd name="connsiteX0" fmla="*/ 30073 w 607477"/>
                <a:gd name="connsiteY0" fmla="*/ 8391 h 712928"/>
                <a:gd name="connsiteX1" fmla="*/ 75043 w 607477"/>
                <a:gd name="connsiteY1" fmla="*/ 38371 h 712928"/>
                <a:gd name="connsiteX2" fmla="*/ 569718 w 607477"/>
                <a:gd name="connsiteY2" fmla="*/ 323184 h 712928"/>
                <a:gd name="connsiteX3" fmla="*/ 584709 w 607477"/>
                <a:gd name="connsiteY3" fmla="*/ 712928 h 712928"/>
                <a:gd name="connsiteX0" fmla="*/ 30073 w 617770"/>
                <a:gd name="connsiteY0" fmla="*/ 8391 h 712928"/>
                <a:gd name="connsiteX1" fmla="*/ 75043 w 617770"/>
                <a:gd name="connsiteY1" fmla="*/ 38371 h 712928"/>
                <a:gd name="connsiteX2" fmla="*/ 569718 w 617770"/>
                <a:gd name="connsiteY2" fmla="*/ 323184 h 712928"/>
                <a:gd name="connsiteX3" fmla="*/ 584709 w 617770"/>
                <a:gd name="connsiteY3" fmla="*/ 712928 h 712928"/>
                <a:gd name="connsiteX0" fmla="*/ 10226 w 589731"/>
                <a:gd name="connsiteY0" fmla="*/ 954 h 705491"/>
                <a:gd name="connsiteX1" fmla="*/ 174259 w 589731"/>
                <a:gd name="connsiteY1" fmla="*/ 97609 h 705491"/>
                <a:gd name="connsiteX2" fmla="*/ 549871 w 589731"/>
                <a:gd name="connsiteY2" fmla="*/ 315747 h 705491"/>
                <a:gd name="connsiteX3" fmla="*/ 564862 w 589731"/>
                <a:gd name="connsiteY3" fmla="*/ 705491 h 705491"/>
                <a:gd name="connsiteX0" fmla="*/ 13959 w 541076"/>
                <a:gd name="connsiteY0" fmla="*/ 1933 h 668370"/>
                <a:gd name="connsiteX1" fmla="*/ 125604 w 541076"/>
                <a:gd name="connsiteY1" fmla="*/ 60488 h 668370"/>
                <a:gd name="connsiteX2" fmla="*/ 501216 w 541076"/>
                <a:gd name="connsiteY2" fmla="*/ 278626 h 668370"/>
                <a:gd name="connsiteX3" fmla="*/ 516207 w 541076"/>
                <a:gd name="connsiteY3" fmla="*/ 668370 h 668370"/>
                <a:gd name="connsiteX0" fmla="*/ 4168 w 859897"/>
                <a:gd name="connsiteY0" fmla="*/ 1402 h 682127"/>
                <a:gd name="connsiteX1" fmla="*/ 444425 w 859897"/>
                <a:gd name="connsiteY1" fmla="*/ 74245 h 682127"/>
                <a:gd name="connsiteX2" fmla="*/ 820037 w 859897"/>
                <a:gd name="connsiteY2" fmla="*/ 292383 h 682127"/>
                <a:gd name="connsiteX3" fmla="*/ 835028 w 859897"/>
                <a:gd name="connsiteY3" fmla="*/ 682127 h 682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9897" h="682127">
                  <a:moveTo>
                    <a:pt x="4168" y="1402"/>
                  </a:moveTo>
                  <a:cubicBezTo>
                    <a:pt x="-42052" y="-7343"/>
                    <a:pt x="308447" y="25748"/>
                    <a:pt x="444425" y="74245"/>
                  </a:cubicBezTo>
                  <a:cubicBezTo>
                    <a:pt x="580403" y="122742"/>
                    <a:pt x="754937" y="191069"/>
                    <a:pt x="820037" y="292383"/>
                  </a:cubicBezTo>
                  <a:cubicBezTo>
                    <a:pt x="885137" y="393697"/>
                    <a:pt x="855640" y="604794"/>
                    <a:pt x="835028" y="68212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21" name="Image 20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99527" y="752112"/>
            <a:ext cx="2088000" cy="5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0" y="4859958"/>
            <a:ext cx="10053316" cy="24817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noFill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215776" y="7236221"/>
            <a:ext cx="216024" cy="221228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pic>
        <p:nvPicPr>
          <p:cNvPr id="23" name="Image 2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4676" y="0"/>
            <a:ext cx="885949" cy="36200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312482" y="2996026"/>
            <a:ext cx="6552366" cy="16710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noFill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614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9" grpId="0" animBg="1"/>
      <p:bldP spid="12" grpId="0" animBg="1"/>
      <p:bldP spid="12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11920" y="0"/>
            <a:ext cx="6593344" cy="830997"/>
          </a:xfrm>
          <a:prstGeom prst="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450215" indent="-269875" algn="ctr">
              <a:spcAft>
                <a:spcPts val="0"/>
              </a:spcAft>
              <a:tabLst>
                <a:tab pos="630555" algn="l"/>
              </a:tabLst>
            </a:pPr>
            <a:r>
              <a:rPr lang="fr-FR" sz="48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Argumentaire CAP</a:t>
            </a:r>
            <a:endParaRPr lang="fr-FR" sz="48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971525"/>
            <a:ext cx="10080624" cy="1177245"/>
          </a:xfrm>
          <a:prstGeom prst="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450215" indent="-269875" algn="ctr">
              <a:tabLst>
                <a:tab pos="630555" algn="l"/>
              </a:tabLst>
            </a:pPr>
            <a:r>
              <a:rPr lang="fr-FR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Trouver </a:t>
            </a:r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deux arguments </a:t>
            </a:r>
            <a:r>
              <a:rPr lang="fr-FR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pour :</a:t>
            </a:r>
          </a:p>
          <a:p>
            <a:pPr marL="450215" indent="-269875" algn="ctr">
              <a:tabLst>
                <a:tab pos="630555" algn="l"/>
              </a:tabLst>
            </a:pP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637540" indent="-457200" algn="ctr">
              <a:buAutoNum type="arabicParenR"/>
              <a:tabLst>
                <a:tab pos="630555" algn="l"/>
              </a:tabLst>
            </a:pPr>
            <a:r>
              <a:rPr lang="fr-FR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Le </a:t>
            </a:r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responsable d’une </a:t>
            </a:r>
            <a:r>
              <a:rPr lang="fr-FR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société               2)  L’utilisateur</a:t>
            </a:r>
          </a:p>
          <a:p>
            <a:pPr marL="180340" algn="ctr">
              <a:tabLst>
                <a:tab pos="630555" algn="l"/>
              </a:tabLst>
            </a:pPr>
            <a:r>
              <a:rPr lang="fr-FR" sz="105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fr-FR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683847"/>
              </p:ext>
            </p:extLst>
          </p:nvPr>
        </p:nvGraphicFramePr>
        <p:xfrm>
          <a:off x="2" y="2470658"/>
          <a:ext cx="10053314" cy="31813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34577"/>
                <a:gridCol w="4504008"/>
                <a:gridCol w="2814729"/>
              </a:tblGrid>
              <a:tr h="512238"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Caractéristiques</a:t>
                      </a: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Avantages</a:t>
                      </a: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Preuves</a:t>
                      </a: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334575"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Système anti-vibration (technologie AVT)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Moins de vibration</a:t>
                      </a:r>
                      <a:r>
                        <a:rPr lang="fr-FR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travail plus confortable et moins de risque de TMS</a:t>
                      </a: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Démonstration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34575"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Ergonomie Soft Grip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Meilleure prise en main </a:t>
                      </a: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travail plus confortable et moins de douleur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12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Démonstration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Ellipse 14"/>
          <p:cNvSpPr/>
          <p:nvPr/>
        </p:nvSpPr>
        <p:spPr>
          <a:xfrm>
            <a:off x="6527823" y="1376951"/>
            <a:ext cx="3154881" cy="746074"/>
          </a:xfrm>
          <a:prstGeom prst="ellipse">
            <a:avLst/>
          </a:pr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6" name="Forme libre 15"/>
          <p:cNvSpPr/>
          <p:nvPr/>
        </p:nvSpPr>
        <p:spPr>
          <a:xfrm>
            <a:off x="8739458" y="2106006"/>
            <a:ext cx="1209301" cy="665719"/>
          </a:xfrm>
          <a:custGeom>
            <a:avLst/>
            <a:gdLst>
              <a:gd name="connsiteX0" fmla="*/ 46377 w 1020737"/>
              <a:gd name="connsiteY0" fmla="*/ 6898 h 741416"/>
              <a:gd name="connsiteX1" fmla="*/ 91347 w 1020737"/>
              <a:gd name="connsiteY1" fmla="*/ 36878 h 741416"/>
              <a:gd name="connsiteX2" fmla="*/ 870836 w 1020737"/>
              <a:gd name="connsiteY2" fmla="*/ 291711 h 741416"/>
              <a:gd name="connsiteX3" fmla="*/ 1020737 w 1020737"/>
              <a:gd name="connsiteY3" fmla="*/ 741416 h 741416"/>
              <a:gd name="connsiteX0" fmla="*/ 46377 w 909719"/>
              <a:gd name="connsiteY0" fmla="*/ 111175 h 4578244"/>
              <a:gd name="connsiteX1" fmla="*/ 91347 w 909719"/>
              <a:gd name="connsiteY1" fmla="*/ 141155 h 4578244"/>
              <a:gd name="connsiteX2" fmla="*/ 870836 w 909719"/>
              <a:gd name="connsiteY2" fmla="*/ 395988 h 4578244"/>
              <a:gd name="connsiteX3" fmla="*/ 810875 w 909719"/>
              <a:gd name="connsiteY3" fmla="*/ 4578244 h 4578244"/>
              <a:gd name="connsiteX0" fmla="*/ 56046 w 1055647"/>
              <a:gd name="connsiteY0" fmla="*/ 204439 h 4671508"/>
              <a:gd name="connsiteX1" fmla="*/ 101016 w 1055647"/>
              <a:gd name="connsiteY1" fmla="*/ 234419 h 4671508"/>
              <a:gd name="connsiteX2" fmla="*/ 1030406 w 1055647"/>
              <a:gd name="connsiteY2" fmla="*/ 3232452 h 4671508"/>
              <a:gd name="connsiteX3" fmla="*/ 820544 w 1055647"/>
              <a:gd name="connsiteY3" fmla="*/ 4671508 h 4671508"/>
              <a:gd name="connsiteX0" fmla="*/ 1610 w 1140568"/>
              <a:gd name="connsiteY0" fmla="*/ 331 h 4467400"/>
              <a:gd name="connsiteX1" fmla="*/ 1080901 w 1140568"/>
              <a:gd name="connsiteY1" fmla="*/ 659898 h 4467400"/>
              <a:gd name="connsiteX2" fmla="*/ 975970 w 1140568"/>
              <a:gd name="connsiteY2" fmla="*/ 3028344 h 4467400"/>
              <a:gd name="connsiteX3" fmla="*/ 766108 w 1140568"/>
              <a:gd name="connsiteY3" fmla="*/ 4467400 h 4467400"/>
              <a:gd name="connsiteX0" fmla="*/ 1655 w 1201920"/>
              <a:gd name="connsiteY0" fmla="*/ 842 h 4467911"/>
              <a:gd name="connsiteX1" fmla="*/ 1080946 w 1201920"/>
              <a:gd name="connsiteY1" fmla="*/ 660409 h 4467911"/>
              <a:gd name="connsiteX2" fmla="*/ 1140907 w 1201920"/>
              <a:gd name="connsiteY2" fmla="*/ 3718403 h 4467911"/>
              <a:gd name="connsiteX3" fmla="*/ 766153 w 1201920"/>
              <a:gd name="connsiteY3" fmla="*/ 4467911 h 4467911"/>
              <a:gd name="connsiteX0" fmla="*/ 1655 w 1212144"/>
              <a:gd name="connsiteY0" fmla="*/ 842 h 4377970"/>
              <a:gd name="connsiteX1" fmla="*/ 1080946 w 1212144"/>
              <a:gd name="connsiteY1" fmla="*/ 660409 h 4377970"/>
              <a:gd name="connsiteX2" fmla="*/ 1140907 w 1212144"/>
              <a:gd name="connsiteY2" fmla="*/ 3718403 h 4377970"/>
              <a:gd name="connsiteX3" fmla="*/ 601261 w 1212144"/>
              <a:gd name="connsiteY3" fmla="*/ 4377970 h 4377970"/>
              <a:gd name="connsiteX0" fmla="*/ 1655 w 1222862"/>
              <a:gd name="connsiteY0" fmla="*/ 842 h 4467911"/>
              <a:gd name="connsiteX1" fmla="*/ 1080946 w 1222862"/>
              <a:gd name="connsiteY1" fmla="*/ 660409 h 4467911"/>
              <a:gd name="connsiteX2" fmla="*/ 1140907 w 1222862"/>
              <a:gd name="connsiteY2" fmla="*/ 3718403 h 4467911"/>
              <a:gd name="connsiteX3" fmla="*/ 436369 w 1222862"/>
              <a:gd name="connsiteY3" fmla="*/ 4467911 h 4467911"/>
              <a:gd name="connsiteX0" fmla="*/ 1655 w 1209301"/>
              <a:gd name="connsiteY0" fmla="*/ 842 h 4902626"/>
              <a:gd name="connsiteX1" fmla="*/ 1080946 w 1209301"/>
              <a:gd name="connsiteY1" fmla="*/ 660409 h 4902626"/>
              <a:gd name="connsiteX2" fmla="*/ 1140907 w 1209301"/>
              <a:gd name="connsiteY2" fmla="*/ 3718403 h 4902626"/>
              <a:gd name="connsiteX3" fmla="*/ 646231 w 1209301"/>
              <a:gd name="connsiteY3" fmla="*/ 4902626 h 4902626"/>
              <a:gd name="connsiteX0" fmla="*/ 1655 w 1209301"/>
              <a:gd name="connsiteY0" fmla="*/ 842 h 4902626"/>
              <a:gd name="connsiteX1" fmla="*/ 1080946 w 1209301"/>
              <a:gd name="connsiteY1" fmla="*/ 660409 h 4902626"/>
              <a:gd name="connsiteX2" fmla="*/ 1140907 w 1209301"/>
              <a:gd name="connsiteY2" fmla="*/ 3718403 h 4902626"/>
              <a:gd name="connsiteX3" fmla="*/ 646231 w 1209301"/>
              <a:gd name="connsiteY3" fmla="*/ 4902626 h 490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9301" h="4902626">
                <a:moveTo>
                  <a:pt x="1655" y="842"/>
                </a:moveTo>
                <a:cubicBezTo>
                  <a:pt x="-44565" y="-7903"/>
                  <a:pt x="891071" y="40816"/>
                  <a:pt x="1080946" y="660409"/>
                </a:cubicBezTo>
                <a:cubicBezTo>
                  <a:pt x="1270821" y="1280002"/>
                  <a:pt x="1213359" y="3011367"/>
                  <a:pt x="1140907" y="3718403"/>
                </a:cubicBezTo>
                <a:cubicBezTo>
                  <a:pt x="1068455" y="4425439"/>
                  <a:pt x="1183379" y="4857655"/>
                  <a:pt x="646231" y="4902626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215776" y="7236221"/>
            <a:ext cx="216024" cy="221228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3322406" y="6225981"/>
            <a:ext cx="2088000" cy="5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4676" y="0"/>
            <a:ext cx="885949" cy="36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37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672160" y="2267669"/>
            <a:ext cx="388843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500" b="1" dirty="0" smtClean="0"/>
              <a:t>FIN</a:t>
            </a:r>
            <a:endParaRPr lang="fr-FR" sz="11500" b="1" dirty="0"/>
          </a:p>
        </p:txBody>
      </p:sp>
      <p:pic>
        <p:nvPicPr>
          <p:cNvPr id="6" name="Imag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4676" y="0"/>
            <a:ext cx="885949" cy="3620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91840" y="395461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 smtClean="0"/>
              <a:t>MENU</a:t>
            </a:r>
            <a:endParaRPr lang="fr-FR" sz="4800" b="1" dirty="0"/>
          </a:p>
        </p:txBody>
      </p:sp>
      <p:sp>
        <p:nvSpPr>
          <p:cNvPr id="5" name="ZoneTexte 4">
            <a:hlinkClick r:id="rId2" action="ppaction://hlinksldjump"/>
          </p:cNvPr>
          <p:cNvSpPr txBox="1"/>
          <p:nvPr/>
        </p:nvSpPr>
        <p:spPr>
          <a:xfrm>
            <a:off x="3888184" y="4283893"/>
            <a:ext cx="4176464" cy="646331"/>
          </a:xfrm>
          <a:prstGeom prst="rect">
            <a:avLst/>
          </a:prstGeom>
          <a:solidFill>
            <a:srgbClr val="00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err="1" smtClean="0">
                <a:solidFill>
                  <a:schemeClr val="bg1"/>
                </a:solidFill>
              </a:rPr>
              <a:t>Perfo</a:t>
            </a:r>
            <a:r>
              <a:rPr lang="fr-FR" sz="3600" b="1" dirty="0" smtClean="0">
                <a:solidFill>
                  <a:schemeClr val="bg1"/>
                </a:solidFill>
              </a:rPr>
              <a:t>-Burineur</a:t>
            </a:r>
          </a:p>
        </p:txBody>
      </p:sp>
      <p:sp>
        <p:nvSpPr>
          <p:cNvPr id="6" name="ZoneTexte 5">
            <a:hlinkClick r:id="rId3" action="ppaction://hlinksldjump"/>
          </p:cNvPr>
          <p:cNvSpPr txBox="1"/>
          <p:nvPr/>
        </p:nvSpPr>
        <p:spPr>
          <a:xfrm>
            <a:off x="2304008" y="2123653"/>
            <a:ext cx="4176464" cy="646331"/>
          </a:xfrm>
          <a:prstGeom prst="rect">
            <a:avLst/>
          </a:prstGeom>
          <a:solidFill>
            <a:srgbClr val="00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chemeClr val="bg1"/>
                </a:solidFill>
              </a:rPr>
              <a:t>Pince coupante</a:t>
            </a:r>
          </a:p>
        </p:txBody>
      </p:sp>
    </p:spTree>
    <p:extLst>
      <p:ext uri="{BB962C8B-B14F-4D97-AF65-F5344CB8AC3E}">
        <p14:creationId xmlns:p14="http://schemas.microsoft.com/office/powerpoint/2010/main" val="384689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Imag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76" y="3945765"/>
            <a:ext cx="4627900" cy="3025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843" y="3563813"/>
            <a:ext cx="4928573" cy="3789903"/>
          </a:xfrm>
          <a:prstGeom prst="rect">
            <a:avLst/>
          </a:prstGeom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215776" y="181000"/>
            <a:ext cx="8792666" cy="1063251"/>
          </a:xfr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fr-FR" b="1" dirty="0" smtClean="0">
                <a:solidFill>
                  <a:srgbClr val="FFFF0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 </a:t>
            </a:r>
            <a:r>
              <a:rPr lang="fr-FR" b="1" dirty="0">
                <a:solidFill>
                  <a:srgbClr val="FFFF0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Pince coupante électrique portative</a:t>
            </a: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2376016" y="1619597"/>
            <a:ext cx="5673089" cy="1446766"/>
          </a:xfrm>
          <a:prstGeom prst="rect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503972">
              <a:spcBef>
                <a:spcPct val="0"/>
              </a:spcBef>
              <a:buNone/>
              <a:defRPr sz="3086" b="1" cap="all">
                <a:ln w="3175" cmpd="sng">
                  <a:noFill/>
                </a:ln>
                <a:solidFill>
                  <a:srgbClr val="FFFF0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fr-FR" dirty="0"/>
              <a:t>1) Plan de découverte ?</a:t>
            </a:r>
          </a:p>
          <a:p>
            <a:r>
              <a:rPr lang="fr-FR" dirty="0"/>
              <a:t>2) Arguments </a:t>
            </a:r>
            <a:r>
              <a:rPr lang="fr-FR" dirty="0" smtClean="0"/>
              <a:t>CAP ?</a:t>
            </a:r>
            <a:endParaRPr lang="fr-FR" dirty="0"/>
          </a:p>
        </p:txBody>
      </p:sp>
      <p:pic>
        <p:nvPicPr>
          <p:cNvPr id="9" name="Image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94676" y="0"/>
            <a:ext cx="885949" cy="36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06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184328" cy="1043533"/>
          </a:xfr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fr-FR" b="1" dirty="0" smtClean="0">
                <a:solidFill>
                  <a:srgbClr val="FFFF0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 </a:t>
            </a:r>
            <a:r>
              <a:rPr lang="fr-FR" b="1" dirty="0">
                <a:solidFill>
                  <a:srgbClr val="FFFF0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Pince coupante électrique portative</a:t>
            </a:r>
          </a:p>
        </p:txBody>
      </p:sp>
      <p:pic>
        <p:nvPicPr>
          <p:cNvPr id="8" name="Image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260" y="170600"/>
            <a:ext cx="3360782" cy="3368590"/>
          </a:xfrm>
          <a:prstGeom prst="rect">
            <a:avLst/>
          </a:prstGeom>
        </p:spPr>
      </p:pic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822876"/>
              </p:ext>
            </p:extLst>
          </p:nvPr>
        </p:nvGraphicFramePr>
        <p:xfrm>
          <a:off x="-32524" y="3347789"/>
          <a:ext cx="10080624" cy="39019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00284"/>
                <a:gridCol w="3012036"/>
                <a:gridCol w="4968304"/>
              </a:tblGrid>
              <a:tr h="31809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2400" b="1" dirty="0">
                          <a:effectLst/>
                        </a:rPr>
                        <a:t>Fonctions</a:t>
                      </a:r>
                      <a:endParaRPr lang="fr-FR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2400" b="1" dirty="0">
                          <a:effectLst/>
                        </a:rPr>
                        <a:t>Critères d’appréciation</a:t>
                      </a:r>
                      <a:endParaRPr lang="fr-FR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2400" b="1" dirty="0">
                          <a:effectLst/>
                        </a:rPr>
                        <a:t>Niveaux</a:t>
                      </a:r>
                      <a:endParaRPr lang="fr-FR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817945">
                <a:tc rowSpan="6">
                  <a:txBody>
                    <a:bodyPr/>
                    <a:lstStyle/>
                    <a:p>
                      <a:pPr marL="270510" indent="-180340">
                        <a:spcAft>
                          <a:spcPts val="0"/>
                        </a:spcAft>
                      </a:pPr>
                      <a:endParaRPr lang="fr-FR" sz="2000" dirty="0" smtClean="0">
                        <a:effectLst/>
                      </a:endParaRPr>
                    </a:p>
                    <a:p>
                      <a:pPr marL="270510" indent="-180340">
                        <a:spcAft>
                          <a:spcPts val="0"/>
                        </a:spcAft>
                      </a:pPr>
                      <a:r>
                        <a:rPr lang="fr-FR" sz="2000" b="1" dirty="0" smtClean="0">
                          <a:effectLst/>
                        </a:rPr>
                        <a:t>FP1 : </a:t>
                      </a:r>
                    </a:p>
                    <a:p>
                      <a:pPr marL="270510" indent="-180340">
                        <a:spcAft>
                          <a:spcPts val="0"/>
                        </a:spcAft>
                      </a:pPr>
                      <a:r>
                        <a:rPr lang="fr-FR" sz="2000" b="1" dirty="0" smtClean="0">
                          <a:effectLst/>
                        </a:rPr>
                        <a:t>Couper </a:t>
                      </a:r>
                    </a:p>
                    <a:p>
                      <a:pPr marL="270510" indent="-180340">
                        <a:spcAft>
                          <a:spcPts val="0"/>
                        </a:spcAft>
                      </a:pPr>
                      <a:r>
                        <a:rPr lang="fr-FR" sz="2000" b="1" dirty="0" smtClean="0">
                          <a:effectLst/>
                        </a:rPr>
                        <a:t>électriquement </a:t>
                      </a:r>
                    </a:p>
                    <a:p>
                      <a:pPr marL="270510" indent="-180340">
                        <a:spcAft>
                          <a:spcPts val="0"/>
                        </a:spcAft>
                      </a:pPr>
                      <a:r>
                        <a:rPr lang="fr-FR" sz="2000" b="1" dirty="0" smtClean="0">
                          <a:effectLst/>
                        </a:rPr>
                        <a:t>des matériaux</a:t>
                      </a:r>
                      <a:endParaRPr lang="fr-FR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94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29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64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86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59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Image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94676" y="0"/>
            <a:ext cx="885949" cy="36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50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5184328" cy="1043533"/>
          </a:xfr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fr-FR" b="1" dirty="0" smtClean="0">
                <a:solidFill>
                  <a:srgbClr val="FFFF0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 </a:t>
            </a:r>
            <a:r>
              <a:rPr lang="fr-FR" b="1" dirty="0">
                <a:solidFill>
                  <a:srgbClr val="FFFF0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Pince coupante électrique portative</a:t>
            </a:r>
          </a:p>
        </p:txBody>
      </p:sp>
      <p:pic>
        <p:nvPicPr>
          <p:cNvPr id="8" name="Imag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260" y="170600"/>
            <a:ext cx="3360782" cy="3368590"/>
          </a:xfrm>
          <a:prstGeom prst="rect">
            <a:avLst/>
          </a:prstGeom>
        </p:spPr>
      </p:pic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10980"/>
              </p:ext>
            </p:extLst>
          </p:nvPr>
        </p:nvGraphicFramePr>
        <p:xfrm>
          <a:off x="-32524" y="3347789"/>
          <a:ext cx="10080624" cy="40627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00284"/>
                <a:gridCol w="3012036"/>
                <a:gridCol w="4968304"/>
              </a:tblGrid>
              <a:tr h="31809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2400" b="1" dirty="0">
                          <a:effectLst/>
                        </a:rPr>
                        <a:t>Fonctions</a:t>
                      </a:r>
                      <a:endParaRPr lang="fr-FR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2400" b="1" dirty="0">
                          <a:effectLst/>
                        </a:rPr>
                        <a:t>Critères d’appréciation</a:t>
                      </a:r>
                      <a:endParaRPr lang="fr-FR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2400" b="1" dirty="0">
                          <a:effectLst/>
                        </a:rPr>
                        <a:t>Niveaux</a:t>
                      </a:r>
                      <a:endParaRPr lang="fr-FR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817945">
                <a:tc rowSpan="6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dirty="0">
                          <a:effectLst/>
                        </a:rPr>
                        <a:t> </a:t>
                      </a:r>
                    </a:p>
                    <a:p>
                      <a:pPr marL="270510" indent="-180340">
                        <a:spcAft>
                          <a:spcPts val="0"/>
                        </a:spcAft>
                      </a:pPr>
                      <a:r>
                        <a:rPr lang="fr-FR" sz="2000" b="1" dirty="0">
                          <a:effectLst/>
                        </a:rPr>
                        <a:t>FP1 : </a:t>
                      </a:r>
                      <a:endParaRPr lang="fr-FR" sz="2000" b="1" dirty="0" smtClean="0">
                        <a:effectLst/>
                      </a:endParaRPr>
                    </a:p>
                    <a:p>
                      <a:pPr marL="270510" indent="-180340">
                        <a:spcAft>
                          <a:spcPts val="0"/>
                        </a:spcAft>
                      </a:pPr>
                      <a:r>
                        <a:rPr lang="fr-FR" sz="2000" b="1" dirty="0" smtClean="0">
                          <a:effectLst/>
                        </a:rPr>
                        <a:t>Couper </a:t>
                      </a:r>
                    </a:p>
                    <a:p>
                      <a:pPr marL="270510" indent="-180340">
                        <a:spcAft>
                          <a:spcPts val="0"/>
                        </a:spcAft>
                      </a:pPr>
                      <a:r>
                        <a:rPr lang="fr-FR" sz="2000" b="1" dirty="0" smtClean="0">
                          <a:effectLst/>
                        </a:rPr>
                        <a:t>électriquement </a:t>
                      </a:r>
                    </a:p>
                    <a:p>
                      <a:pPr marL="270510" indent="-180340">
                        <a:spcAft>
                          <a:spcPts val="0"/>
                        </a:spcAft>
                      </a:pPr>
                      <a:r>
                        <a:rPr lang="fr-FR" sz="2000" b="1" dirty="0" smtClean="0">
                          <a:effectLst/>
                        </a:rPr>
                        <a:t>des </a:t>
                      </a:r>
                      <a:r>
                        <a:rPr lang="fr-FR" sz="2000" b="1" dirty="0">
                          <a:effectLst/>
                        </a:rPr>
                        <a:t>matériaux</a:t>
                      </a:r>
                      <a:endParaRPr lang="fr-FR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000" dirty="0">
                          <a:effectLst/>
                        </a:rPr>
                        <a:t>Types de matériaux</a:t>
                      </a: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000">
                          <a:effectLst/>
                        </a:rPr>
                        <a:t>Zinc, cuivre, câble, aluminium, tube en fer, plastique, grillage, chemin de câbles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94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000" dirty="0">
                          <a:effectLst/>
                        </a:rPr>
                        <a:t>Diamètres de coupe</a:t>
                      </a: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>
                          <a:effectLst/>
                        </a:rPr>
                        <a:t>Variable selon l’application (changement de la tête de l’outil)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29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000" dirty="0">
                          <a:effectLst/>
                        </a:rPr>
                        <a:t>Capacité d’effort</a:t>
                      </a: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dirty="0">
                          <a:effectLst/>
                        </a:rPr>
                        <a:t>De 900 à 1100 </a:t>
                      </a:r>
                      <a:r>
                        <a:rPr lang="fr-FR" sz="2000" dirty="0" err="1">
                          <a:effectLst/>
                        </a:rPr>
                        <a:t>daN</a:t>
                      </a:r>
                      <a:r>
                        <a:rPr lang="fr-FR" sz="2000" dirty="0">
                          <a:effectLst/>
                        </a:rPr>
                        <a:t> suivant tête de l’outil</a:t>
                      </a: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64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>
                          <a:effectLst/>
                        </a:rPr>
                        <a:t>Cadence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dirty="0">
                          <a:effectLst/>
                        </a:rPr>
                        <a:t>Jusqu’à 10 cycles par minutes</a:t>
                      </a: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86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>
                          <a:effectLst/>
                        </a:rPr>
                        <a:t>Autonomie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dirty="0">
                          <a:effectLst/>
                        </a:rPr>
                        <a:t>Jusqu’à 1000 cycles</a:t>
                      </a: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59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2000" dirty="0">
                          <a:effectLst/>
                        </a:rPr>
                        <a:t>Motorisation</a:t>
                      </a: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2000" dirty="0">
                          <a:effectLst/>
                        </a:rPr>
                        <a:t>Electrique</a:t>
                      </a:r>
                      <a:endParaRPr lang="fr-F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Image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4676" y="0"/>
            <a:ext cx="885949" cy="36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0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421317" y="2187441"/>
            <a:ext cx="6746454" cy="4061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66" b="1" u="sng" dirty="0">
                <a:latin typeface="Arial" pitchFamily="34" charset="0"/>
                <a:cs typeface="Arial" pitchFamily="34" charset="0"/>
              </a:rPr>
              <a:t>Matériaux à </a:t>
            </a:r>
            <a:r>
              <a:rPr lang="fr-FR" sz="2866" b="1" u="sng" dirty="0" smtClean="0">
                <a:latin typeface="Arial" pitchFamily="34" charset="0"/>
                <a:cs typeface="Arial" pitchFamily="34" charset="0"/>
              </a:rPr>
              <a:t>couper</a:t>
            </a:r>
            <a:endParaRPr lang="fr-FR" sz="2866" b="1" u="sng" dirty="0">
              <a:latin typeface="Arial" pitchFamily="34" charset="0"/>
              <a:cs typeface="Arial" pitchFamily="34" charset="0"/>
            </a:endParaRPr>
          </a:p>
          <a:p>
            <a:endParaRPr lang="fr-FR" sz="2866" b="1" u="sng" dirty="0" smtClean="0">
              <a:latin typeface="Arial" pitchFamily="34" charset="0"/>
              <a:cs typeface="Arial" pitchFamily="34" charset="0"/>
            </a:endParaRPr>
          </a:p>
          <a:p>
            <a:endParaRPr lang="fr-FR" sz="2866" b="1" u="sng" dirty="0">
              <a:latin typeface="Arial" pitchFamily="34" charset="0"/>
              <a:cs typeface="Arial" pitchFamily="34" charset="0"/>
            </a:endParaRPr>
          </a:p>
          <a:p>
            <a:endParaRPr lang="fr-FR" sz="2866" b="1" u="sng" dirty="0" smtClean="0">
              <a:latin typeface="Arial" pitchFamily="34" charset="0"/>
              <a:cs typeface="Arial" pitchFamily="34" charset="0"/>
            </a:endParaRPr>
          </a:p>
          <a:p>
            <a:endParaRPr lang="fr-FR" sz="2866" b="1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2866" b="1" u="sng" dirty="0" smtClean="0">
                <a:latin typeface="Arial" pitchFamily="34" charset="0"/>
                <a:cs typeface="Arial" pitchFamily="34" charset="0"/>
              </a:rPr>
              <a:t>Le </a:t>
            </a:r>
            <a:r>
              <a:rPr lang="fr-FR" sz="2866" b="1" u="sng" dirty="0">
                <a:latin typeface="Arial" pitchFamily="34" charset="0"/>
                <a:cs typeface="Arial" pitchFamily="34" charset="0"/>
              </a:rPr>
              <a:t>lieu de travail</a:t>
            </a:r>
          </a:p>
          <a:p>
            <a:endParaRPr lang="fr-FR" sz="2866" b="1" u="sng" dirty="0">
              <a:latin typeface="Arial" pitchFamily="34" charset="0"/>
              <a:cs typeface="Arial" pitchFamily="34" charset="0"/>
            </a:endParaRPr>
          </a:p>
          <a:p>
            <a:endParaRPr lang="fr-FR" sz="2866" b="1" u="sng" dirty="0" smtClean="0">
              <a:latin typeface="Arial" pitchFamily="34" charset="0"/>
              <a:cs typeface="Arial" pitchFamily="34" charset="0"/>
            </a:endParaRPr>
          </a:p>
          <a:p>
            <a:endParaRPr lang="fr-FR" sz="2866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65447"/>
            <a:ext cx="5989184" cy="668512"/>
          </a:xfrm>
          <a:solidFill>
            <a:schemeClr val="tx2"/>
          </a:solidFill>
          <a:ln w="38100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fr-FR" sz="3968" b="1" dirty="0">
                <a:solidFill>
                  <a:schemeClr val="bg1"/>
                </a:solidFill>
              </a:rPr>
              <a:t>La découverte client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76359" y="1337314"/>
            <a:ext cx="9308693" cy="23131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66" b="1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Matériaux à couper, à sectionner</a:t>
            </a:r>
          </a:p>
          <a:p>
            <a:pPr marL="1300247" lvl="2" indent="-503972">
              <a:buAutoNum type="alphaLcParenR"/>
            </a:pPr>
            <a:r>
              <a:rPr lang="fr-FR" sz="2866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 type </a:t>
            </a:r>
            <a:r>
              <a:rPr lang="fr-FR" sz="2866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(quels matériaux) ?</a:t>
            </a:r>
            <a:endParaRPr lang="fr-FR" sz="2866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1300247" lvl="2" indent="-503972">
              <a:buFont typeface="Arial"/>
              <a:buAutoNum type="alphaLcParenR"/>
            </a:pPr>
            <a:r>
              <a:rPr lang="fr-FR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Les formes ?</a:t>
            </a:r>
          </a:p>
          <a:p>
            <a:pPr marL="1300247" lvl="2" indent="-503972">
              <a:buFont typeface="Arial"/>
              <a:buAutoNum type="alphaLcParenR"/>
            </a:pPr>
            <a:r>
              <a:rPr lang="fr-FR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Les diamètres, épaisseurs ?</a:t>
            </a:r>
          </a:p>
          <a:p>
            <a:pPr marL="1300247" lvl="2" indent="-503972">
              <a:buFont typeface="Arial"/>
              <a:buAutoNum type="alphaLcParenR"/>
            </a:pPr>
            <a:r>
              <a:rPr lang="fr-FR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Les cadences de coupe désirées ?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59792" y="4067869"/>
            <a:ext cx="9307205" cy="317946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66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 lieu de travail</a:t>
            </a:r>
            <a:endParaRPr lang="fr-FR" sz="2866" b="1" u="sng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1300247" lvl="2" indent="-503972">
              <a:buAutoNum type="alphaLcParenR"/>
            </a:pPr>
            <a:r>
              <a:rPr lang="fr-FR" sz="2866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Fixe ou itinérant ? Si itinérant durée désirée d’autonomie ? </a:t>
            </a:r>
          </a:p>
          <a:p>
            <a:pPr marL="1300247" lvl="2" indent="-503972">
              <a:buAutoNum type="alphaLcParenR"/>
            </a:pPr>
            <a:r>
              <a:rPr lang="fr-FR" sz="2866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Description du poste de travail ?</a:t>
            </a:r>
          </a:p>
          <a:p>
            <a:pPr marL="1300247" lvl="2" indent="-503972">
              <a:buAutoNum type="alphaLcParenR"/>
            </a:pPr>
            <a:r>
              <a:rPr lang="fr-FR" sz="2866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Branchement électrique ?</a:t>
            </a:r>
          </a:p>
          <a:p>
            <a:pPr marL="1300247" lvl="2" indent="-503972">
              <a:buAutoNum type="alphaLcParenR"/>
            </a:pPr>
            <a:r>
              <a:rPr lang="fr-FR" sz="2866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Travail en hauteur ?</a:t>
            </a:r>
          </a:p>
          <a:p>
            <a:pPr marL="1300247" lvl="2" indent="-503972">
              <a:buAutoNum type="alphaLcParenR"/>
            </a:pPr>
            <a:endParaRPr lang="fr-FR" sz="2866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age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4676" y="0"/>
            <a:ext cx="885949" cy="362001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>
          <a:xfrm>
            <a:off x="92843" y="7224478"/>
            <a:ext cx="216024" cy="221228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431800" y="7224478"/>
            <a:ext cx="216024" cy="221228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146630">
            <a:off x="6919821" y="703284"/>
            <a:ext cx="2495898" cy="267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2206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  <p:bldP spid="6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295" y="0"/>
            <a:ext cx="6593344" cy="830997"/>
          </a:xfrm>
          <a:prstGeom prst="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450215" indent="-269875" algn="ctr">
              <a:spcAft>
                <a:spcPts val="0"/>
              </a:spcAft>
              <a:tabLst>
                <a:tab pos="630555" algn="l"/>
              </a:tabLst>
            </a:pPr>
            <a:r>
              <a:rPr lang="fr-FR" sz="48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Argumentaire CAP</a:t>
            </a:r>
            <a:endParaRPr lang="fr-FR" sz="48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971525"/>
            <a:ext cx="10080624" cy="1177245"/>
          </a:xfrm>
          <a:prstGeom prst="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450215" indent="-269875" algn="ctr">
              <a:tabLst>
                <a:tab pos="630555" algn="l"/>
              </a:tabLst>
            </a:pPr>
            <a:r>
              <a:rPr lang="fr-FR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Trouver </a:t>
            </a:r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deux arguments </a:t>
            </a:r>
            <a:r>
              <a:rPr lang="fr-FR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pour :</a:t>
            </a:r>
          </a:p>
          <a:p>
            <a:pPr marL="450215" indent="-269875" algn="ctr">
              <a:tabLst>
                <a:tab pos="630555" algn="l"/>
              </a:tabLst>
            </a:pP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637540" indent="-457200" algn="ctr">
              <a:buAutoNum type="arabicParenR"/>
              <a:tabLst>
                <a:tab pos="630555" algn="l"/>
              </a:tabLst>
            </a:pPr>
            <a:r>
              <a:rPr lang="fr-FR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Le </a:t>
            </a:r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responsable d’une </a:t>
            </a:r>
            <a:r>
              <a:rPr lang="fr-FR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société               2)  L’utilisateur</a:t>
            </a:r>
          </a:p>
          <a:p>
            <a:pPr marL="180340" algn="ctr">
              <a:tabLst>
                <a:tab pos="630555" algn="l"/>
              </a:tabLst>
            </a:pPr>
            <a:r>
              <a:rPr lang="fr-FR" sz="105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fr-FR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234356"/>
              </p:ext>
            </p:extLst>
          </p:nvPr>
        </p:nvGraphicFramePr>
        <p:xfrm>
          <a:off x="1" y="5661935"/>
          <a:ext cx="9289032" cy="17955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85679"/>
                <a:gridCol w="3251320"/>
                <a:gridCol w="3052033"/>
              </a:tblGrid>
              <a:tr h="42481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b="1" dirty="0">
                          <a:effectLst/>
                        </a:rPr>
                        <a:t>Caractéristiques</a:t>
                      </a:r>
                      <a:endParaRPr lang="fr-FR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b="1" dirty="0">
                          <a:effectLst/>
                        </a:rPr>
                        <a:t>Avantages</a:t>
                      </a:r>
                      <a:endParaRPr lang="fr-FR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b="1" dirty="0">
                          <a:effectLst/>
                        </a:rPr>
                        <a:t>Preuves</a:t>
                      </a:r>
                      <a:endParaRPr lang="fr-FR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</a:tr>
              <a:tr h="75919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Effort </a:t>
                      </a:r>
                      <a:r>
                        <a:rPr lang="fr-FR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opérateur : environ </a:t>
                      </a:r>
                      <a:r>
                        <a:rPr lang="fr-FR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1N</a:t>
                      </a:r>
                      <a:endParaRPr lang="fr-FR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Facilité d’utilisation</a:t>
                      </a:r>
                      <a:endParaRPr lang="fr-FR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Démonstration</a:t>
                      </a:r>
                      <a:endParaRPr lang="fr-FR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CC"/>
                    </a:solidFill>
                  </a:tcPr>
                </a:tc>
              </a:tr>
              <a:tr h="61150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Portable </a:t>
                      </a:r>
                      <a:r>
                        <a:rPr lang="fr-FR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à la </a:t>
                      </a:r>
                      <a:r>
                        <a:rPr lang="fr-FR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ceinture</a:t>
                      </a:r>
                      <a:endParaRPr lang="fr-FR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Facilité </a:t>
                      </a:r>
                      <a:r>
                        <a:rPr lang="fr-FR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d’utilisation</a:t>
                      </a:r>
                      <a:endParaRPr lang="fr-FR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Plaquette </a:t>
                      </a:r>
                      <a:r>
                        <a:rPr lang="fr-FR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 photo</a:t>
                      </a:r>
                      <a:endParaRPr lang="fr-FR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219245"/>
              </p:ext>
            </p:extLst>
          </p:nvPr>
        </p:nvGraphicFramePr>
        <p:xfrm>
          <a:off x="791840" y="2470658"/>
          <a:ext cx="9261475" cy="26384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19191"/>
                <a:gridCol w="4149254"/>
                <a:gridCol w="2593030"/>
              </a:tblGrid>
              <a:tr h="424815"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Caractéristiques</a:t>
                      </a: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Avantages</a:t>
                      </a: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Preuves</a:t>
                      </a: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</a:tr>
              <a:tr h="610870"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Jusqu’à 10 cycles par minute</a:t>
                      </a: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Rentabilité de l’investissement (gain de temps </a:t>
                      </a:r>
                      <a:r>
                        <a:rPr lang="fr-FR" sz="2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fr-FR" sz="2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gain d’argent)</a:t>
                      </a: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Démonstration</a:t>
                      </a: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CC"/>
                    </a:solidFill>
                  </a:tcPr>
                </a:tc>
              </a:tr>
              <a:tr h="611505"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Silencieux : 72 dB</a:t>
                      </a: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Ambiance de travail plus calme, salariés plus sereins, travail de meilleure qualité</a:t>
                      </a: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03972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Plaquette ou photo</a:t>
                      </a:r>
                    </a:p>
                  </a:txBody>
                  <a:tcPr marL="44450" marR="4445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CC"/>
                    </a:solidFill>
                  </a:tcPr>
                </a:tc>
              </a:tr>
            </a:tbl>
          </a:graphicData>
        </a:graphic>
      </p:graphicFrame>
      <p:grpSp>
        <p:nvGrpSpPr>
          <p:cNvPr id="17" name="Groupe 16"/>
          <p:cNvGrpSpPr/>
          <p:nvPr/>
        </p:nvGrpSpPr>
        <p:grpSpPr>
          <a:xfrm>
            <a:off x="1367904" y="1402696"/>
            <a:ext cx="4752528" cy="1430445"/>
            <a:chOff x="1367904" y="1402696"/>
            <a:chExt cx="4752528" cy="1430445"/>
          </a:xfrm>
        </p:grpSpPr>
        <p:sp>
          <p:nvSpPr>
            <p:cNvPr id="13" name="Ellipse 12"/>
            <p:cNvSpPr/>
            <p:nvPr/>
          </p:nvSpPr>
          <p:spPr>
            <a:xfrm>
              <a:off x="1367904" y="1402696"/>
              <a:ext cx="4752528" cy="74607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4" name="Forme libre 13"/>
            <p:cNvSpPr/>
            <p:nvPr/>
          </p:nvSpPr>
          <p:spPr>
            <a:xfrm>
              <a:off x="3116548" y="2091725"/>
              <a:ext cx="1020737" cy="741416"/>
            </a:xfrm>
            <a:custGeom>
              <a:avLst/>
              <a:gdLst>
                <a:gd name="connsiteX0" fmla="*/ 46377 w 1020737"/>
                <a:gd name="connsiteY0" fmla="*/ 6898 h 741416"/>
                <a:gd name="connsiteX1" fmla="*/ 91347 w 1020737"/>
                <a:gd name="connsiteY1" fmla="*/ 36878 h 741416"/>
                <a:gd name="connsiteX2" fmla="*/ 870836 w 1020737"/>
                <a:gd name="connsiteY2" fmla="*/ 291711 h 741416"/>
                <a:gd name="connsiteX3" fmla="*/ 1020737 w 1020737"/>
                <a:gd name="connsiteY3" fmla="*/ 741416 h 741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0737" h="741416">
                  <a:moveTo>
                    <a:pt x="46377" y="6898"/>
                  </a:moveTo>
                  <a:cubicBezTo>
                    <a:pt x="157" y="-1847"/>
                    <a:pt x="-46063" y="-10591"/>
                    <a:pt x="91347" y="36878"/>
                  </a:cubicBezTo>
                  <a:cubicBezTo>
                    <a:pt x="228757" y="84347"/>
                    <a:pt x="715938" y="174288"/>
                    <a:pt x="870836" y="291711"/>
                  </a:cubicBezTo>
                  <a:cubicBezTo>
                    <a:pt x="1025734" y="409134"/>
                    <a:pt x="1003249" y="666465"/>
                    <a:pt x="1020737" y="74141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8" name="Groupe 17"/>
          <p:cNvGrpSpPr/>
          <p:nvPr/>
        </p:nvGrpSpPr>
        <p:grpSpPr>
          <a:xfrm>
            <a:off x="6527823" y="1376951"/>
            <a:ext cx="3420936" cy="5139190"/>
            <a:chOff x="6527823" y="1376951"/>
            <a:chExt cx="3420936" cy="5139190"/>
          </a:xfrm>
        </p:grpSpPr>
        <p:sp>
          <p:nvSpPr>
            <p:cNvPr id="15" name="Ellipse 14"/>
            <p:cNvSpPr/>
            <p:nvPr/>
          </p:nvSpPr>
          <p:spPr>
            <a:xfrm>
              <a:off x="6527823" y="1376951"/>
              <a:ext cx="3154881" cy="74607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6" name="Forme libre 15"/>
            <p:cNvSpPr/>
            <p:nvPr/>
          </p:nvSpPr>
          <p:spPr>
            <a:xfrm>
              <a:off x="8739458" y="2106006"/>
              <a:ext cx="1209301" cy="4410135"/>
            </a:xfrm>
            <a:custGeom>
              <a:avLst/>
              <a:gdLst>
                <a:gd name="connsiteX0" fmla="*/ 46377 w 1020737"/>
                <a:gd name="connsiteY0" fmla="*/ 6898 h 741416"/>
                <a:gd name="connsiteX1" fmla="*/ 91347 w 1020737"/>
                <a:gd name="connsiteY1" fmla="*/ 36878 h 741416"/>
                <a:gd name="connsiteX2" fmla="*/ 870836 w 1020737"/>
                <a:gd name="connsiteY2" fmla="*/ 291711 h 741416"/>
                <a:gd name="connsiteX3" fmla="*/ 1020737 w 1020737"/>
                <a:gd name="connsiteY3" fmla="*/ 741416 h 741416"/>
                <a:gd name="connsiteX0" fmla="*/ 46377 w 909719"/>
                <a:gd name="connsiteY0" fmla="*/ 111175 h 4578244"/>
                <a:gd name="connsiteX1" fmla="*/ 91347 w 909719"/>
                <a:gd name="connsiteY1" fmla="*/ 141155 h 4578244"/>
                <a:gd name="connsiteX2" fmla="*/ 870836 w 909719"/>
                <a:gd name="connsiteY2" fmla="*/ 395988 h 4578244"/>
                <a:gd name="connsiteX3" fmla="*/ 810875 w 909719"/>
                <a:gd name="connsiteY3" fmla="*/ 4578244 h 4578244"/>
                <a:gd name="connsiteX0" fmla="*/ 56046 w 1055647"/>
                <a:gd name="connsiteY0" fmla="*/ 204439 h 4671508"/>
                <a:gd name="connsiteX1" fmla="*/ 101016 w 1055647"/>
                <a:gd name="connsiteY1" fmla="*/ 234419 h 4671508"/>
                <a:gd name="connsiteX2" fmla="*/ 1030406 w 1055647"/>
                <a:gd name="connsiteY2" fmla="*/ 3232452 h 4671508"/>
                <a:gd name="connsiteX3" fmla="*/ 820544 w 1055647"/>
                <a:gd name="connsiteY3" fmla="*/ 4671508 h 4671508"/>
                <a:gd name="connsiteX0" fmla="*/ 1610 w 1140568"/>
                <a:gd name="connsiteY0" fmla="*/ 331 h 4467400"/>
                <a:gd name="connsiteX1" fmla="*/ 1080901 w 1140568"/>
                <a:gd name="connsiteY1" fmla="*/ 659898 h 4467400"/>
                <a:gd name="connsiteX2" fmla="*/ 975970 w 1140568"/>
                <a:gd name="connsiteY2" fmla="*/ 3028344 h 4467400"/>
                <a:gd name="connsiteX3" fmla="*/ 766108 w 1140568"/>
                <a:gd name="connsiteY3" fmla="*/ 4467400 h 4467400"/>
                <a:gd name="connsiteX0" fmla="*/ 1655 w 1201920"/>
                <a:gd name="connsiteY0" fmla="*/ 842 h 4467911"/>
                <a:gd name="connsiteX1" fmla="*/ 1080946 w 1201920"/>
                <a:gd name="connsiteY1" fmla="*/ 660409 h 4467911"/>
                <a:gd name="connsiteX2" fmla="*/ 1140907 w 1201920"/>
                <a:gd name="connsiteY2" fmla="*/ 3718403 h 4467911"/>
                <a:gd name="connsiteX3" fmla="*/ 766153 w 1201920"/>
                <a:gd name="connsiteY3" fmla="*/ 4467911 h 4467911"/>
                <a:gd name="connsiteX0" fmla="*/ 1655 w 1212144"/>
                <a:gd name="connsiteY0" fmla="*/ 842 h 4377970"/>
                <a:gd name="connsiteX1" fmla="*/ 1080946 w 1212144"/>
                <a:gd name="connsiteY1" fmla="*/ 660409 h 4377970"/>
                <a:gd name="connsiteX2" fmla="*/ 1140907 w 1212144"/>
                <a:gd name="connsiteY2" fmla="*/ 3718403 h 4377970"/>
                <a:gd name="connsiteX3" fmla="*/ 601261 w 1212144"/>
                <a:gd name="connsiteY3" fmla="*/ 4377970 h 4377970"/>
                <a:gd name="connsiteX0" fmla="*/ 1655 w 1222862"/>
                <a:gd name="connsiteY0" fmla="*/ 842 h 4467911"/>
                <a:gd name="connsiteX1" fmla="*/ 1080946 w 1222862"/>
                <a:gd name="connsiteY1" fmla="*/ 660409 h 4467911"/>
                <a:gd name="connsiteX2" fmla="*/ 1140907 w 1222862"/>
                <a:gd name="connsiteY2" fmla="*/ 3718403 h 4467911"/>
                <a:gd name="connsiteX3" fmla="*/ 436369 w 1222862"/>
                <a:gd name="connsiteY3" fmla="*/ 4467911 h 4467911"/>
                <a:gd name="connsiteX0" fmla="*/ 1655 w 1209301"/>
                <a:gd name="connsiteY0" fmla="*/ 842 h 4902626"/>
                <a:gd name="connsiteX1" fmla="*/ 1080946 w 1209301"/>
                <a:gd name="connsiteY1" fmla="*/ 660409 h 4902626"/>
                <a:gd name="connsiteX2" fmla="*/ 1140907 w 1209301"/>
                <a:gd name="connsiteY2" fmla="*/ 3718403 h 4902626"/>
                <a:gd name="connsiteX3" fmla="*/ 646231 w 1209301"/>
                <a:gd name="connsiteY3" fmla="*/ 4902626 h 4902626"/>
                <a:gd name="connsiteX0" fmla="*/ 1655 w 1209301"/>
                <a:gd name="connsiteY0" fmla="*/ 842 h 4902626"/>
                <a:gd name="connsiteX1" fmla="*/ 1080946 w 1209301"/>
                <a:gd name="connsiteY1" fmla="*/ 660409 h 4902626"/>
                <a:gd name="connsiteX2" fmla="*/ 1140907 w 1209301"/>
                <a:gd name="connsiteY2" fmla="*/ 3718403 h 4902626"/>
                <a:gd name="connsiteX3" fmla="*/ 646231 w 1209301"/>
                <a:gd name="connsiteY3" fmla="*/ 4902626 h 4902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9301" h="4902626">
                  <a:moveTo>
                    <a:pt x="1655" y="842"/>
                  </a:moveTo>
                  <a:cubicBezTo>
                    <a:pt x="-44565" y="-7903"/>
                    <a:pt x="891071" y="40816"/>
                    <a:pt x="1080946" y="660409"/>
                  </a:cubicBezTo>
                  <a:cubicBezTo>
                    <a:pt x="1270821" y="1280002"/>
                    <a:pt x="1213359" y="3011367"/>
                    <a:pt x="1140907" y="3718403"/>
                  </a:cubicBezTo>
                  <a:cubicBezTo>
                    <a:pt x="1068455" y="4425439"/>
                    <a:pt x="1183379" y="4857655"/>
                    <a:pt x="646231" y="490262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" name="Ellipse 18"/>
          <p:cNvSpPr/>
          <p:nvPr/>
        </p:nvSpPr>
        <p:spPr>
          <a:xfrm>
            <a:off x="215776" y="7236221"/>
            <a:ext cx="216024" cy="221228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20" name="Ellipse 19"/>
          <p:cNvSpPr/>
          <p:nvPr/>
        </p:nvSpPr>
        <p:spPr>
          <a:xfrm>
            <a:off x="647575" y="7236221"/>
            <a:ext cx="216024" cy="221228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pic>
        <p:nvPicPr>
          <p:cNvPr id="21" name="Image 20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4676" y="0"/>
            <a:ext cx="885949" cy="362001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146630">
            <a:off x="7270253" y="-624374"/>
            <a:ext cx="2495898" cy="267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3077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218801"/>
              </p:ext>
            </p:extLst>
          </p:nvPr>
        </p:nvGraphicFramePr>
        <p:xfrm>
          <a:off x="1" y="425947"/>
          <a:ext cx="10080624" cy="71337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88770"/>
                <a:gridCol w="2939574"/>
                <a:gridCol w="4752280"/>
              </a:tblGrid>
              <a:tr h="234950">
                <a:tc rowSpan="1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dirty="0">
                          <a:effectLst/>
                        </a:rPr>
                        <a:t> </a:t>
                      </a:r>
                    </a:p>
                    <a:p>
                      <a:pPr marL="180340" indent="-18034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3200" dirty="0">
                          <a:effectLst/>
                        </a:rPr>
                        <a:t>FC1 </a:t>
                      </a:r>
                      <a:r>
                        <a:rPr lang="fr-FR" sz="3200" dirty="0" smtClean="0">
                          <a:effectLst/>
                        </a:rPr>
                        <a:t>:</a:t>
                      </a:r>
                    </a:p>
                    <a:p>
                      <a:pPr marL="180340" indent="-18034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3200" dirty="0" smtClean="0">
                          <a:effectLst/>
                        </a:rPr>
                        <a:t>Respecter</a:t>
                      </a:r>
                    </a:p>
                    <a:p>
                      <a:pPr marL="180340" indent="-18034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3200" dirty="0" smtClean="0">
                          <a:effectLst/>
                        </a:rPr>
                        <a:t>l’utilisateur</a:t>
                      </a:r>
                      <a:endParaRPr lang="fr-FR" sz="3200" dirty="0">
                        <a:effectLst/>
                      </a:endParaRPr>
                    </a:p>
                    <a:p>
                      <a:pPr marL="180340" indent="-18034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3200" dirty="0">
                          <a:effectLst/>
                        </a:rPr>
                        <a:t> </a:t>
                      </a:r>
                      <a:endParaRPr lang="fr-FR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800" dirty="0">
                          <a:effectLst/>
                        </a:rPr>
                        <a:t>Facilité de travail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800" dirty="0">
                          <a:effectLst/>
                        </a:rPr>
                        <a:t> </a:t>
                      </a:r>
                      <a:endParaRPr lang="fr-FR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2200" dirty="0">
                          <a:effectLst/>
                        </a:rPr>
                        <a:t>Armoire de commande fixe ou mobile sur secteur</a:t>
                      </a:r>
                      <a:endParaRPr lang="fr-FR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95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2200" dirty="0">
                          <a:effectLst/>
                        </a:rPr>
                        <a:t>Alimentation fixe ou portable à la ceinture (batterie)</a:t>
                      </a:r>
                      <a:endParaRPr lang="fr-FR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2200" dirty="0">
                          <a:effectLst/>
                        </a:rPr>
                        <a:t>Maniable et progressif</a:t>
                      </a:r>
                      <a:endParaRPr lang="fr-FR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2200" dirty="0">
                          <a:effectLst/>
                        </a:rPr>
                        <a:t>Liberté de mouvement</a:t>
                      </a:r>
                      <a:endParaRPr lang="fr-FR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1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2200" dirty="0">
                          <a:effectLst/>
                        </a:rPr>
                        <a:t>Jusqu’à 1000 cycles d’autonomie</a:t>
                      </a:r>
                      <a:endParaRPr lang="fr-FR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61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2200" dirty="0">
                          <a:effectLst/>
                        </a:rPr>
                        <a:t>L’outil développe un effort indépendant de l’effort fourni par l’opérateur</a:t>
                      </a:r>
                      <a:endParaRPr lang="fr-FR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61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2200" dirty="0">
                          <a:effectLst/>
                        </a:rPr>
                        <a:t>La tête suit en permanence la position demandée à la </a:t>
                      </a:r>
                      <a:r>
                        <a:rPr lang="fr-FR" sz="2200" dirty="0" smtClean="0">
                          <a:effectLst/>
                        </a:rPr>
                        <a:t>gâchette</a:t>
                      </a:r>
                      <a:endParaRPr lang="fr-FR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800" dirty="0">
                          <a:effectLst/>
                        </a:rPr>
                        <a:t>Niveau acoustique</a:t>
                      </a:r>
                      <a:endParaRPr lang="fr-FR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200" dirty="0">
                          <a:effectLst/>
                        </a:rPr>
                        <a:t>72 dB</a:t>
                      </a:r>
                      <a:endParaRPr lang="fr-FR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800" dirty="0">
                          <a:effectLst/>
                        </a:rPr>
                        <a:t>Masse de l’outil</a:t>
                      </a:r>
                      <a:endParaRPr lang="fr-FR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200" dirty="0">
                          <a:effectLst/>
                        </a:rPr>
                        <a:t>De 780 à 1500 gr selon l’application</a:t>
                      </a:r>
                      <a:endParaRPr lang="fr-FR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800" dirty="0">
                          <a:effectLst/>
                        </a:rPr>
                        <a:t>Effort opérateur</a:t>
                      </a:r>
                      <a:endParaRPr lang="fr-FR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200" dirty="0">
                          <a:effectLst/>
                        </a:rPr>
                        <a:t> Environ 1 N</a:t>
                      </a:r>
                      <a:endParaRPr lang="fr-FR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31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800" dirty="0">
                          <a:effectLst/>
                        </a:rPr>
                        <a:t>Sécurité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800" dirty="0">
                          <a:effectLst/>
                        </a:rPr>
                        <a:t> </a:t>
                      </a:r>
                      <a:endParaRPr lang="fr-FR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200" dirty="0">
                          <a:effectLst/>
                        </a:rPr>
                        <a:t>C’est l’opérateur qui contrôle les mouvements</a:t>
                      </a:r>
                      <a:endParaRPr lang="fr-FR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08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200" dirty="0">
                          <a:effectLst/>
                        </a:rPr>
                        <a:t>Très bonne </a:t>
                      </a:r>
                      <a:r>
                        <a:rPr lang="fr-FR" sz="2200" dirty="0" smtClean="0">
                          <a:effectLst/>
                        </a:rPr>
                        <a:t>visibilité</a:t>
                      </a:r>
                      <a:r>
                        <a:rPr lang="fr-FR" sz="2200" dirty="0">
                          <a:effectLst/>
                        </a:rPr>
                        <a:t> </a:t>
                      </a:r>
                      <a:endParaRPr lang="fr-FR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Image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4676" y="0"/>
            <a:ext cx="885949" cy="36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3073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>
          <a:xfrm>
            <a:off x="106693" y="484398"/>
            <a:ext cx="9072563" cy="567207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fr-FR" b="1" i="1" dirty="0"/>
              <a:t>Perforateur burineur SDS-Max HR 4013C</a:t>
            </a:r>
          </a:p>
        </p:txBody>
      </p:sp>
      <p:pic>
        <p:nvPicPr>
          <p:cNvPr id="3" name="Espace réservé pour une image  2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1692275"/>
            <a:ext cx="4384675" cy="4383088"/>
          </a:xfr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59792" y="4283893"/>
            <a:ext cx="2088000" cy="5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static.debonix.fr/media/catalog/product/h/r/hr4013c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843" y="1410421"/>
            <a:ext cx="5303680" cy="530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texte 2"/>
          <p:cNvSpPr txBox="1">
            <a:spLocks/>
          </p:cNvSpPr>
          <p:nvPr/>
        </p:nvSpPr>
        <p:spPr>
          <a:xfrm>
            <a:off x="0" y="6596598"/>
            <a:ext cx="4896544" cy="859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fr-FR" sz="32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Mangal" pitchFamily="2"/>
              </a:defRPr>
            </a:defPPr>
            <a:lvl1pPr marL="432000" marR="0" lvl="0" indent="-324000" algn="l" defTabSz="503972" rtl="0" eaLnBrk="1" latinLnBrk="0" hangingPunct="1">
              <a:spcBef>
                <a:spcPts val="0"/>
              </a:spcBef>
              <a:spcAft>
                <a:spcPts val="1414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32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1pPr>
            <a:lvl2pPr marL="864000" marR="0" lvl="1" indent="-324000" algn="l" defTabSz="503972" rtl="0" eaLnBrk="1" latinLnBrk="0" hangingPunct="1">
              <a:spcBef>
                <a:spcPts val="0"/>
              </a:spcBef>
              <a:spcAft>
                <a:spcPts val="1134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8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2pPr>
            <a:lvl3pPr marL="1295999" marR="0" lvl="2" indent="-288000" algn="l" defTabSz="503972" rtl="0" eaLnBrk="1" latinLnBrk="0" hangingPunct="1">
              <a:spcBef>
                <a:spcPts val="0"/>
              </a:spcBef>
              <a:spcAft>
                <a:spcPts val="850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4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3pPr>
            <a:lvl4pPr marL="1728000" marR="0" lvl="3" indent="-216000" algn="l" defTabSz="503972" rtl="0" eaLnBrk="1" latinLnBrk="0" hangingPunct="1">
              <a:spcBef>
                <a:spcPts val="0"/>
              </a:spcBef>
              <a:spcAft>
                <a:spcPts val="567"/>
              </a:spcAft>
              <a:buClr>
                <a:schemeClr val="tx1"/>
              </a:buClr>
              <a:buSzPct val="75000"/>
              <a:buFont typeface="StarSymbol"/>
              <a:buChar char="–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4pPr>
            <a:lvl5pPr marL="2160000" marR="0" lvl="4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5pPr>
            <a:lvl6pPr marL="2592000" marR="0" lvl="5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6pPr>
            <a:lvl7pPr marL="3024000" marR="0" lvl="6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7pPr>
            <a:lvl8pPr marL="3456000" marR="0" lvl="7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8pPr>
            <a:lvl9pPr marL="3887999" marR="0" lvl="8" indent="-216000" algn="l" defTabSz="503972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tx1"/>
              </a:buClr>
              <a:buSzPct val="45000"/>
              <a:buFont typeface="StarSymbol"/>
              <a:buChar char="●"/>
              <a:defRPr lang="fr-FR" sz="2000" b="0" i="0" u="none" strike="noStrike" kern="1200" cap="none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Liberation Sans" pitchFamily="18"/>
                <a:ea typeface="Microsoft YaHei" pitchFamily="2"/>
                <a:cs typeface="Mangal" pitchFamily="2"/>
              </a:defRPr>
            </a:lvl9pPr>
          </a:lstStyle>
          <a:p>
            <a:pPr marL="108000" indent="0">
              <a:buFont typeface="StarSymbol"/>
              <a:buNone/>
            </a:pPr>
            <a:r>
              <a:rPr lang="fr-FR" b="1" smtClean="0"/>
              <a:t>Le prix :  850 à 900 € TT</a:t>
            </a:r>
            <a:endParaRPr lang="fr-FR" b="1" dirty="0"/>
          </a:p>
        </p:txBody>
      </p:sp>
      <p:pic>
        <p:nvPicPr>
          <p:cNvPr id="7" name="Image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94676" y="0"/>
            <a:ext cx="885949" cy="3620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llage">
  <a:themeElements>
    <a:clrScheme name="Maillage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aillag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aillag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>
    <a:spDef>
      <a:spPr>
        <a:noFill/>
        <a:ln w="38100">
          <a:solidFill>
            <a:srgbClr val="FF0000"/>
          </a:solidFill>
          <a:headEnd type="none" w="med" len="med"/>
          <a:tailEnd type="arrow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aillage">
    <a:dk1>
      <a:sysClr val="windowText" lastClr="000000"/>
    </a:dk1>
    <a:lt1>
      <a:sysClr val="window" lastClr="FFFFFF"/>
    </a:lt1>
    <a:dk2>
      <a:srgbClr val="363D46"/>
    </a:dk2>
    <a:lt2>
      <a:srgbClr val="EBEBEB"/>
    </a:lt2>
    <a:accent1>
      <a:srgbClr val="6F6F6F"/>
    </a:accent1>
    <a:accent2>
      <a:srgbClr val="BFBFA5"/>
    </a:accent2>
    <a:accent3>
      <a:srgbClr val="DCD084"/>
    </a:accent3>
    <a:accent4>
      <a:srgbClr val="E7BF5F"/>
    </a:accent4>
    <a:accent5>
      <a:srgbClr val="E9A039"/>
    </a:accent5>
    <a:accent6>
      <a:srgbClr val="CF7133"/>
    </a:accent6>
    <a:hlink>
      <a:srgbClr val="F28943"/>
    </a:hlink>
    <a:folHlink>
      <a:srgbClr val="F1B76C"/>
    </a:folHlink>
  </a:clrScheme>
</a:themeOverride>
</file>

<file path=ppt/theme/themeOverride2.xml><?xml version="1.0" encoding="utf-8"?>
<a:themeOverride xmlns:a="http://schemas.openxmlformats.org/drawingml/2006/main">
  <a:clrScheme name="Maillage">
    <a:dk1>
      <a:sysClr val="windowText" lastClr="000000"/>
    </a:dk1>
    <a:lt1>
      <a:sysClr val="window" lastClr="FFFFFF"/>
    </a:lt1>
    <a:dk2>
      <a:srgbClr val="363D46"/>
    </a:dk2>
    <a:lt2>
      <a:srgbClr val="EBEBEB"/>
    </a:lt2>
    <a:accent1>
      <a:srgbClr val="6F6F6F"/>
    </a:accent1>
    <a:accent2>
      <a:srgbClr val="BFBFA5"/>
    </a:accent2>
    <a:accent3>
      <a:srgbClr val="DCD084"/>
    </a:accent3>
    <a:accent4>
      <a:srgbClr val="E7BF5F"/>
    </a:accent4>
    <a:accent5>
      <a:srgbClr val="E9A039"/>
    </a:accent5>
    <a:accent6>
      <a:srgbClr val="CF7133"/>
    </a:accent6>
    <a:hlink>
      <a:srgbClr val="F28943"/>
    </a:hlink>
    <a:folHlink>
      <a:srgbClr val="F1B76C"/>
    </a:folHlink>
  </a:clrScheme>
</a:themeOverride>
</file>

<file path=ppt/theme/themeOverride3.xml><?xml version="1.0" encoding="utf-8"?>
<a:themeOverride xmlns:a="http://schemas.openxmlformats.org/drawingml/2006/main">
  <a:clrScheme name="Maillage">
    <a:dk1>
      <a:sysClr val="windowText" lastClr="000000"/>
    </a:dk1>
    <a:lt1>
      <a:sysClr val="window" lastClr="FFFFFF"/>
    </a:lt1>
    <a:dk2>
      <a:srgbClr val="363D46"/>
    </a:dk2>
    <a:lt2>
      <a:srgbClr val="EBEBEB"/>
    </a:lt2>
    <a:accent1>
      <a:srgbClr val="6F6F6F"/>
    </a:accent1>
    <a:accent2>
      <a:srgbClr val="BFBFA5"/>
    </a:accent2>
    <a:accent3>
      <a:srgbClr val="DCD084"/>
    </a:accent3>
    <a:accent4>
      <a:srgbClr val="E7BF5F"/>
    </a:accent4>
    <a:accent5>
      <a:srgbClr val="E9A039"/>
    </a:accent5>
    <a:accent6>
      <a:srgbClr val="CF7133"/>
    </a:accent6>
    <a:hlink>
      <a:srgbClr val="F28943"/>
    </a:hlink>
    <a:folHlink>
      <a:srgbClr val="F1B76C"/>
    </a:folHlink>
  </a:clrScheme>
</a:themeOverride>
</file>

<file path=ppt/theme/themeOverride4.xml><?xml version="1.0" encoding="utf-8"?>
<a:themeOverride xmlns:a="http://schemas.openxmlformats.org/drawingml/2006/main">
  <a:clrScheme name="Maillage">
    <a:dk1>
      <a:sysClr val="windowText" lastClr="000000"/>
    </a:dk1>
    <a:lt1>
      <a:sysClr val="window" lastClr="FFFFFF"/>
    </a:lt1>
    <a:dk2>
      <a:srgbClr val="363D46"/>
    </a:dk2>
    <a:lt2>
      <a:srgbClr val="EBEBEB"/>
    </a:lt2>
    <a:accent1>
      <a:srgbClr val="6F6F6F"/>
    </a:accent1>
    <a:accent2>
      <a:srgbClr val="BFBFA5"/>
    </a:accent2>
    <a:accent3>
      <a:srgbClr val="DCD084"/>
    </a:accent3>
    <a:accent4>
      <a:srgbClr val="E7BF5F"/>
    </a:accent4>
    <a:accent5>
      <a:srgbClr val="E9A039"/>
    </a:accent5>
    <a:accent6>
      <a:srgbClr val="CF7133"/>
    </a:accent6>
    <a:hlink>
      <a:srgbClr val="F28943"/>
    </a:hlink>
    <a:folHlink>
      <a:srgbClr val="F1B76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</TotalTime>
  <Words>658</Words>
  <Application>Microsoft Office PowerPoint</Application>
  <PresentationFormat>Personnalisé</PresentationFormat>
  <Paragraphs>194</Paragraphs>
  <Slides>23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14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8" baseType="lpstr">
      <vt:lpstr>Microsoft YaHei</vt:lpstr>
      <vt:lpstr>Aharoni</vt:lpstr>
      <vt:lpstr>Arial</vt:lpstr>
      <vt:lpstr>Calibri</vt:lpstr>
      <vt:lpstr>Century Gothic</vt:lpstr>
      <vt:lpstr>Liberation Sans</vt:lpstr>
      <vt:lpstr>Liberation Serif</vt:lpstr>
      <vt:lpstr>lvetica</vt:lpstr>
      <vt:lpstr>Mangal</vt:lpstr>
      <vt:lpstr>Segoe UI</vt:lpstr>
      <vt:lpstr>StarSymbol</vt:lpstr>
      <vt:lpstr>Tahoma</vt:lpstr>
      <vt:lpstr>Times New Roman</vt:lpstr>
      <vt:lpstr>Wingdings</vt:lpstr>
      <vt:lpstr>Maillage</vt:lpstr>
      <vt:lpstr>Les OAV techniques (Outils d’aide à la vente)</vt:lpstr>
      <vt:lpstr> Pince coupante électrique portative</vt:lpstr>
      <vt:lpstr> Pince coupante électrique portative</vt:lpstr>
      <vt:lpstr> Pince coupante électrique portative</vt:lpstr>
      <vt:lpstr> Pince coupante électrique portative</vt:lpstr>
      <vt:lpstr>La découverte client</vt:lpstr>
      <vt:lpstr>Présentation PowerPoint</vt:lpstr>
      <vt:lpstr>Présentation PowerPoint</vt:lpstr>
      <vt:lpstr>Perforateur burineur SDS-Max HR 4013C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La découverte client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Perforateur burineur SDS-Max HR 4013C</dc:title>
  <dc:creator>xavier</dc:creator>
  <cp:lastModifiedBy>admin</cp:lastModifiedBy>
  <cp:revision>58</cp:revision>
  <dcterms:created xsi:type="dcterms:W3CDTF">2015-03-22T21:13:35Z</dcterms:created>
  <dcterms:modified xsi:type="dcterms:W3CDTF">2019-02-09T17:16:16Z</dcterms:modified>
</cp:coreProperties>
</file>