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>
        <p:scale>
          <a:sx n="73" d="100"/>
          <a:sy n="73" d="100"/>
        </p:scale>
        <p:origin x="-40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C35B7F-078A-47CB-9D5C-3C5BF35C5791}" type="doc">
      <dgm:prSet loTypeId="urn:microsoft.com/office/officeart/2005/8/layout/vProcess5" loCatId="process" qsTypeId="urn:microsoft.com/office/officeart/2005/8/quickstyle/3d6" qsCatId="3D" csTypeId="urn:microsoft.com/office/officeart/2005/8/colors/accent1_2#1" csCatId="accent1" phldr="1"/>
      <dgm:spPr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fr-FR"/>
        </a:p>
      </dgm:t>
    </dgm:pt>
    <dgm:pt modelId="{2828430E-FF06-4BA4-A432-86EAC8C41639}">
      <dgm:prSet phldrT="[Texte]"/>
      <dgm:spPr/>
      <dgm:t>
        <a:bodyPr/>
        <a:lstStyle/>
        <a:p>
          <a:r>
            <a:rPr lang="fr-FR" dirty="0" smtClean="0"/>
            <a:t>Formation technique aux produits et à la vente</a:t>
          </a:r>
          <a:endParaRPr lang="fr-FR" dirty="0"/>
        </a:p>
      </dgm:t>
    </dgm:pt>
    <dgm:pt modelId="{BC97AE82-318E-454C-8D6E-3DC4B6139FBE}" type="parTrans" cxnId="{4F199A54-7AC6-496D-B42E-DDFF614D2DB8}">
      <dgm:prSet/>
      <dgm:spPr/>
      <dgm:t>
        <a:bodyPr/>
        <a:lstStyle/>
        <a:p>
          <a:endParaRPr lang="fr-FR"/>
        </a:p>
      </dgm:t>
    </dgm:pt>
    <dgm:pt modelId="{40C7B9A2-6B28-4E8E-A3EC-37B5CFB38C9C}" type="sibTrans" cxnId="{4F199A54-7AC6-496D-B42E-DDFF614D2DB8}">
      <dgm:prSet/>
      <dgm:spPr/>
      <dgm:t>
        <a:bodyPr/>
        <a:lstStyle/>
        <a:p>
          <a:endParaRPr lang="fr-FR"/>
        </a:p>
      </dgm:t>
    </dgm:pt>
    <dgm:pt modelId="{67E9DBE4-737B-416D-B4F2-CAB5C2F0B81D}">
      <dgm:prSet phldrT="[Texte]"/>
      <dgm:spPr/>
      <dgm:t>
        <a:bodyPr/>
        <a:lstStyle/>
        <a:p>
          <a:r>
            <a:rPr lang="fr-FR" dirty="0" smtClean="0"/>
            <a:t>Prospection pour faire connaître l’outil</a:t>
          </a:r>
          <a:endParaRPr lang="fr-FR" dirty="0"/>
        </a:p>
      </dgm:t>
    </dgm:pt>
    <dgm:pt modelId="{72B02DAD-731E-4983-A7C0-984F7925E109}" type="parTrans" cxnId="{AEDD436D-5F90-4F51-8B04-ED9C8B58A4F7}">
      <dgm:prSet/>
      <dgm:spPr/>
      <dgm:t>
        <a:bodyPr/>
        <a:lstStyle/>
        <a:p>
          <a:endParaRPr lang="fr-FR"/>
        </a:p>
      </dgm:t>
    </dgm:pt>
    <dgm:pt modelId="{FCBA50A1-2EBC-48EA-9CAE-C621091FE470}" type="sibTrans" cxnId="{AEDD436D-5F90-4F51-8B04-ED9C8B58A4F7}">
      <dgm:prSet/>
      <dgm:spPr/>
      <dgm:t>
        <a:bodyPr/>
        <a:lstStyle/>
        <a:p>
          <a:endParaRPr lang="fr-FR"/>
        </a:p>
      </dgm:t>
    </dgm:pt>
    <dgm:pt modelId="{8667AD27-A8C6-449E-A23F-876012F9539A}">
      <dgm:prSet phldrT="[Texte]"/>
      <dgm:spPr/>
      <dgm:t>
        <a:bodyPr/>
        <a:lstStyle/>
        <a:p>
          <a:r>
            <a:rPr lang="fr-FR" dirty="0" smtClean="0"/>
            <a:t>Résultats et conclusions chiffrées</a:t>
          </a:r>
          <a:endParaRPr lang="fr-FR" dirty="0"/>
        </a:p>
      </dgm:t>
    </dgm:pt>
    <dgm:pt modelId="{7D5263FB-135F-4B08-BCB2-132F1A4C0BA9}" type="parTrans" cxnId="{2E761F47-9178-4A75-8DEE-B5C80454677D}">
      <dgm:prSet/>
      <dgm:spPr/>
      <dgm:t>
        <a:bodyPr/>
        <a:lstStyle/>
        <a:p>
          <a:endParaRPr lang="fr-FR"/>
        </a:p>
      </dgm:t>
    </dgm:pt>
    <dgm:pt modelId="{5C1BF44D-68D6-43EE-8B6B-13542FE2F995}" type="sibTrans" cxnId="{2E761F47-9178-4A75-8DEE-B5C80454677D}">
      <dgm:prSet/>
      <dgm:spPr/>
      <dgm:t>
        <a:bodyPr/>
        <a:lstStyle/>
        <a:p>
          <a:endParaRPr lang="fr-FR"/>
        </a:p>
      </dgm:t>
    </dgm:pt>
    <dgm:pt modelId="{AF4FD301-69B4-45D5-9DBF-2702C2EE2633}">
      <dgm:prSet/>
      <dgm:spPr/>
      <dgm:t>
        <a:bodyPr/>
        <a:lstStyle/>
        <a:p>
          <a:r>
            <a:rPr lang="fr-FR" dirty="0" smtClean="0"/>
            <a:t>Analyse du marché et de la concurrence en ligne</a:t>
          </a:r>
          <a:endParaRPr lang="fr-FR" dirty="0"/>
        </a:p>
      </dgm:t>
    </dgm:pt>
    <dgm:pt modelId="{60F8C264-B0B9-44B0-AA15-BD8BEFC54399}" type="parTrans" cxnId="{5983AE0D-F64C-4DBA-9488-7F11B75E1F1E}">
      <dgm:prSet/>
      <dgm:spPr/>
      <dgm:t>
        <a:bodyPr/>
        <a:lstStyle/>
        <a:p>
          <a:endParaRPr lang="fr-FR"/>
        </a:p>
      </dgm:t>
    </dgm:pt>
    <dgm:pt modelId="{49B1B8C1-25E9-4289-AF79-52D0AA96EBB0}" type="sibTrans" cxnId="{5983AE0D-F64C-4DBA-9488-7F11B75E1F1E}">
      <dgm:prSet/>
      <dgm:spPr/>
      <dgm:t>
        <a:bodyPr/>
        <a:lstStyle/>
        <a:p>
          <a:endParaRPr lang="fr-FR"/>
        </a:p>
      </dgm:t>
    </dgm:pt>
    <dgm:pt modelId="{231061D5-7AF2-484F-888E-6C0DBF0C96A9}">
      <dgm:prSet/>
      <dgm:spPr/>
      <dgm:t>
        <a:bodyPr/>
        <a:lstStyle/>
        <a:p>
          <a:r>
            <a:rPr lang="fr-FR" dirty="0" smtClean="0"/>
            <a:t>Création de la plateforme de vente en ligne</a:t>
          </a:r>
          <a:endParaRPr lang="fr-FR" dirty="0"/>
        </a:p>
      </dgm:t>
    </dgm:pt>
    <dgm:pt modelId="{62BFBFBB-8658-4583-84AE-E6D3E952E0D9}" type="parTrans" cxnId="{09B47F48-0D64-4706-9588-C6D8ABA49DDA}">
      <dgm:prSet/>
      <dgm:spPr/>
      <dgm:t>
        <a:bodyPr/>
        <a:lstStyle/>
        <a:p>
          <a:endParaRPr lang="fr-FR"/>
        </a:p>
      </dgm:t>
    </dgm:pt>
    <dgm:pt modelId="{BE69B50D-D2FD-48A4-9D93-2EA7DE2BF360}" type="sibTrans" cxnId="{09B47F48-0D64-4706-9588-C6D8ABA49DDA}">
      <dgm:prSet/>
      <dgm:spPr/>
      <dgm:t>
        <a:bodyPr/>
        <a:lstStyle/>
        <a:p>
          <a:endParaRPr lang="fr-FR"/>
        </a:p>
      </dgm:t>
    </dgm:pt>
    <dgm:pt modelId="{883ABA87-6D93-48A4-A729-C364AF908446}" type="pres">
      <dgm:prSet presAssocID="{3CC35B7F-078A-47CB-9D5C-3C5BF35C579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DECA132-5B1C-4A00-B863-F9EEA4EFAAAA}" type="pres">
      <dgm:prSet presAssocID="{3CC35B7F-078A-47CB-9D5C-3C5BF35C5791}" presName="dummyMaxCanvas" presStyleCnt="0">
        <dgm:presLayoutVars/>
      </dgm:prSet>
      <dgm:spPr/>
      <dgm:t>
        <a:bodyPr/>
        <a:lstStyle/>
        <a:p>
          <a:endParaRPr lang="fr-FR"/>
        </a:p>
      </dgm:t>
    </dgm:pt>
    <dgm:pt modelId="{9A1DD759-AA05-424B-A672-62102EF1C998}" type="pres">
      <dgm:prSet presAssocID="{3CC35B7F-078A-47CB-9D5C-3C5BF35C5791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148400-8530-4A2D-B9E3-104BFEEDE1D4}" type="pres">
      <dgm:prSet presAssocID="{3CC35B7F-078A-47CB-9D5C-3C5BF35C5791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1E9CDF-C34F-4F7E-A96F-6A074D634B6B}" type="pres">
      <dgm:prSet presAssocID="{3CC35B7F-078A-47CB-9D5C-3C5BF35C5791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4CC20D-F18D-4F1F-9226-0D395420F993}" type="pres">
      <dgm:prSet presAssocID="{3CC35B7F-078A-47CB-9D5C-3C5BF35C5791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7DE7986-FE97-48D7-A4AE-79313529AA32}" type="pres">
      <dgm:prSet presAssocID="{3CC35B7F-078A-47CB-9D5C-3C5BF35C5791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A9530E2-1701-4BF8-95E9-E5ECACD17363}" type="pres">
      <dgm:prSet presAssocID="{3CC35B7F-078A-47CB-9D5C-3C5BF35C5791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16D778-D393-4AF5-B797-17E93760C95A}" type="pres">
      <dgm:prSet presAssocID="{3CC35B7F-078A-47CB-9D5C-3C5BF35C5791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2BC9F-242F-47B0-8F56-BB31D1BE1C4E}" type="pres">
      <dgm:prSet presAssocID="{3CC35B7F-078A-47CB-9D5C-3C5BF35C5791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25D946-03CD-4F2F-8AEB-2E06543B90BB}" type="pres">
      <dgm:prSet presAssocID="{3CC35B7F-078A-47CB-9D5C-3C5BF35C5791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144450-5425-4842-9881-E6A9330AF0B0}" type="pres">
      <dgm:prSet presAssocID="{3CC35B7F-078A-47CB-9D5C-3C5BF35C5791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21F4B8-334D-42FB-8983-EB3D4062658D}" type="pres">
      <dgm:prSet presAssocID="{3CC35B7F-078A-47CB-9D5C-3C5BF35C5791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4E3239-448A-4B8D-BB5D-CDBEF4FE559B}" type="pres">
      <dgm:prSet presAssocID="{3CC35B7F-078A-47CB-9D5C-3C5BF35C5791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1ED536-A42F-4A28-BCCC-1CF44329829F}" type="pres">
      <dgm:prSet presAssocID="{3CC35B7F-078A-47CB-9D5C-3C5BF35C5791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874FBB-2C7B-4655-BD9C-B65293549700}" type="pres">
      <dgm:prSet presAssocID="{3CC35B7F-078A-47CB-9D5C-3C5BF35C5791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130B001-E12A-4623-8A1F-F4CB0AFAA6DE}" type="presOf" srcId="{231061D5-7AF2-484F-888E-6C0DBF0C96A9}" destId="{4A4E3239-448A-4B8D-BB5D-CDBEF4FE559B}" srcOrd="1" destOrd="0" presId="urn:microsoft.com/office/officeart/2005/8/layout/vProcess5"/>
    <dgm:cxn modelId="{39F9E209-E38C-4909-BB5D-67F07C1A18AF}" type="presOf" srcId="{FCBA50A1-2EBC-48EA-9CAE-C621091FE470}" destId="{DD25D946-03CD-4F2F-8AEB-2E06543B90BB}" srcOrd="0" destOrd="0" presId="urn:microsoft.com/office/officeart/2005/8/layout/vProcess5"/>
    <dgm:cxn modelId="{DAE9FA79-34C7-4527-8020-2E045AEC3B0C}" type="presOf" srcId="{2828430E-FF06-4BA4-A432-86EAC8C41639}" destId="{CC144450-5425-4842-9881-E6A9330AF0B0}" srcOrd="1" destOrd="0" presId="urn:microsoft.com/office/officeart/2005/8/layout/vProcess5"/>
    <dgm:cxn modelId="{4F199A54-7AC6-496D-B42E-DDFF614D2DB8}" srcId="{3CC35B7F-078A-47CB-9D5C-3C5BF35C5791}" destId="{2828430E-FF06-4BA4-A432-86EAC8C41639}" srcOrd="0" destOrd="0" parTransId="{BC97AE82-318E-454C-8D6E-3DC4B6139FBE}" sibTransId="{40C7B9A2-6B28-4E8E-A3EC-37B5CFB38C9C}"/>
    <dgm:cxn modelId="{51804476-6469-4A72-8369-022847668E0C}" type="presOf" srcId="{AF4FD301-69B4-45D5-9DBF-2702C2EE2633}" destId="{7F148400-8530-4A2D-B9E3-104BFEEDE1D4}" srcOrd="0" destOrd="0" presId="urn:microsoft.com/office/officeart/2005/8/layout/vProcess5"/>
    <dgm:cxn modelId="{68E2554B-FDDF-4DFE-9EAB-24E928DBB5FB}" type="presOf" srcId="{2828430E-FF06-4BA4-A432-86EAC8C41639}" destId="{9A1DD759-AA05-424B-A672-62102EF1C998}" srcOrd="0" destOrd="0" presId="urn:microsoft.com/office/officeart/2005/8/layout/vProcess5"/>
    <dgm:cxn modelId="{2CC14C37-63B9-42A7-9A58-1EF81549F18D}" type="presOf" srcId="{40C7B9A2-6B28-4E8E-A3EC-37B5CFB38C9C}" destId="{5A9530E2-1701-4BF8-95E9-E5ECACD17363}" srcOrd="0" destOrd="0" presId="urn:microsoft.com/office/officeart/2005/8/layout/vProcess5"/>
    <dgm:cxn modelId="{AEDD436D-5F90-4F51-8B04-ED9C8B58A4F7}" srcId="{3CC35B7F-078A-47CB-9D5C-3C5BF35C5791}" destId="{67E9DBE4-737B-416D-B4F2-CAB5C2F0B81D}" srcOrd="3" destOrd="0" parTransId="{72B02DAD-731E-4983-A7C0-984F7925E109}" sibTransId="{FCBA50A1-2EBC-48EA-9CAE-C621091FE470}"/>
    <dgm:cxn modelId="{A23C257D-221A-4E84-AB06-63E4751DD25E}" type="presOf" srcId="{8667AD27-A8C6-449E-A23F-876012F9539A}" destId="{F1874FBB-2C7B-4655-BD9C-B65293549700}" srcOrd="1" destOrd="0" presId="urn:microsoft.com/office/officeart/2005/8/layout/vProcess5"/>
    <dgm:cxn modelId="{2E761F47-9178-4A75-8DEE-B5C80454677D}" srcId="{3CC35B7F-078A-47CB-9D5C-3C5BF35C5791}" destId="{8667AD27-A8C6-449E-A23F-876012F9539A}" srcOrd="4" destOrd="0" parTransId="{7D5263FB-135F-4B08-BCB2-132F1A4C0BA9}" sibTransId="{5C1BF44D-68D6-43EE-8B6B-13542FE2F995}"/>
    <dgm:cxn modelId="{4638C399-9B1E-4328-9224-B7CEC0D40273}" type="presOf" srcId="{67E9DBE4-737B-416D-B4F2-CAB5C2F0B81D}" destId="{BC1ED536-A42F-4A28-BCCC-1CF44329829F}" srcOrd="1" destOrd="0" presId="urn:microsoft.com/office/officeart/2005/8/layout/vProcess5"/>
    <dgm:cxn modelId="{9036B322-9423-4EFF-A9ED-6EBB278425D1}" type="presOf" srcId="{8667AD27-A8C6-449E-A23F-876012F9539A}" destId="{C7DE7986-FE97-48D7-A4AE-79313529AA32}" srcOrd="0" destOrd="0" presId="urn:microsoft.com/office/officeart/2005/8/layout/vProcess5"/>
    <dgm:cxn modelId="{030EC93A-D147-477D-8F93-B5FFC314D8AD}" type="presOf" srcId="{49B1B8C1-25E9-4289-AF79-52D0AA96EBB0}" destId="{D016D778-D393-4AF5-B797-17E93760C95A}" srcOrd="0" destOrd="0" presId="urn:microsoft.com/office/officeart/2005/8/layout/vProcess5"/>
    <dgm:cxn modelId="{69EABE66-CC5F-4B8E-9002-723F804ABBAD}" type="presOf" srcId="{AF4FD301-69B4-45D5-9DBF-2702C2EE2633}" destId="{B121F4B8-334D-42FB-8983-EB3D4062658D}" srcOrd="1" destOrd="0" presId="urn:microsoft.com/office/officeart/2005/8/layout/vProcess5"/>
    <dgm:cxn modelId="{5983AE0D-F64C-4DBA-9488-7F11B75E1F1E}" srcId="{3CC35B7F-078A-47CB-9D5C-3C5BF35C5791}" destId="{AF4FD301-69B4-45D5-9DBF-2702C2EE2633}" srcOrd="1" destOrd="0" parTransId="{60F8C264-B0B9-44B0-AA15-BD8BEFC54399}" sibTransId="{49B1B8C1-25E9-4289-AF79-52D0AA96EBB0}"/>
    <dgm:cxn modelId="{09B47F48-0D64-4706-9588-C6D8ABA49DDA}" srcId="{3CC35B7F-078A-47CB-9D5C-3C5BF35C5791}" destId="{231061D5-7AF2-484F-888E-6C0DBF0C96A9}" srcOrd="2" destOrd="0" parTransId="{62BFBFBB-8658-4583-84AE-E6D3E952E0D9}" sibTransId="{BE69B50D-D2FD-48A4-9D93-2EA7DE2BF360}"/>
    <dgm:cxn modelId="{1914E032-44DF-4F1B-BE9D-35197DC53279}" type="presOf" srcId="{67E9DBE4-737B-416D-B4F2-CAB5C2F0B81D}" destId="{E84CC20D-F18D-4F1F-9226-0D395420F993}" srcOrd="0" destOrd="0" presId="urn:microsoft.com/office/officeart/2005/8/layout/vProcess5"/>
    <dgm:cxn modelId="{F354948C-11BF-4F38-90D4-355809BEA798}" type="presOf" srcId="{BE69B50D-D2FD-48A4-9D93-2EA7DE2BF360}" destId="{C9E2BC9F-242F-47B0-8F56-BB31D1BE1C4E}" srcOrd="0" destOrd="0" presId="urn:microsoft.com/office/officeart/2005/8/layout/vProcess5"/>
    <dgm:cxn modelId="{99297936-E59B-4873-88C2-BE1F74436F26}" type="presOf" srcId="{231061D5-7AF2-484F-888E-6C0DBF0C96A9}" destId="{181E9CDF-C34F-4F7E-A96F-6A074D634B6B}" srcOrd="0" destOrd="0" presId="urn:microsoft.com/office/officeart/2005/8/layout/vProcess5"/>
    <dgm:cxn modelId="{1E705FEF-E2DB-4039-BF46-710785E9F5A5}" type="presOf" srcId="{3CC35B7F-078A-47CB-9D5C-3C5BF35C5791}" destId="{883ABA87-6D93-48A4-A729-C364AF908446}" srcOrd="0" destOrd="0" presId="urn:microsoft.com/office/officeart/2005/8/layout/vProcess5"/>
    <dgm:cxn modelId="{5BA6746D-CE1D-48FB-B315-EA4B40DD157D}" type="presParOf" srcId="{883ABA87-6D93-48A4-A729-C364AF908446}" destId="{BDECA132-5B1C-4A00-B863-F9EEA4EFAAAA}" srcOrd="0" destOrd="0" presId="urn:microsoft.com/office/officeart/2005/8/layout/vProcess5"/>
    <dgm:cxn modelId="{1C9F5B5B-45C1-4FE9-A53B-DE0943C3DE6A}" type="presParOf" srcId="{883ABA87-6D93-48A4-A729-C364AF908446}" destId="{9A1DD759-AA05-424B-A672-62102EF1C998}" srcOrd="1" destOrd="0" presId="urn:microsoft.com/office/officeart/2005/8/layout/vProcess5"/>
    <dgm:cxn modelId="{C67B13A1-4E95-43E6-BD8D-1DE24C41C7ED}" type="presParOf" srcId="{883ABA87-6D93-48A4-A729-C364AF908446}" destId="{7F148400-8530-4A2D-B9E3-104BFEEDE1D4}" srcOrd="2" destOrd="0" presId="urn:microsoft.com/office/officeart/2005/8/layout/vProcess5"/>
    <dgm:cxn modelId="{774C1A99-F2AD-49AE-BE9B-471453771146}" type="presParOf" srcId="{883ABA87-6D93-48A4-A729-C364AF908446}" destId="{181E9CDF-C34F-4F7E-A96F-6A074D634B6B}" srcOrd="3" destOrd="0" presId="urn:microsoft.com/office/officeart/2005/8/layout/vProcess5"/>
    <dgm:cxn modelId="{B0F534CA-4D2A-436A-B250-99E5D82D0D59}" type="presParOf" srcId="{883ABA87-6D93-48A4-A729-C364AF908446}" destId="{E84CC20D-F18D-4F1F-9226-0D395420F993}" srcOrd="4" destOrd="0" presId="urn:microsoft.com/office/officeart/2005/8/layout/vProcess5"/>
    <dgm:cxn modelId="{914A3076-81C8-4253-B8F9-2CFAB4A070AF}" type="presParOf" srcId="{883ABA87-6D93-48A4-A729-C364AF908446}" destId="{C7DE7986-FE97-48D7-A4AE-79313529AA32}" srcOrd="5" destOrd="0" presId="urn:microsoft.com/office/officeart/2005/8/layout/vProcess5"/>
    <dgm:cxn modelId="{15F1D667-20DC-47EF-A1C7-B863F6873FEA}" type="presParOf" srcId="{883ABA87-6D93-48A4-A729-C364AF908446}" destId="{5A9530E2-1701-4BF8-95E9-E5ECACD17363}" srcOrd="6" destOrd="0" presId="urn:microsoft.com/office/officeart/2005/8/layout/vProcess5"/>
    <dgm:cxn modelId="{5B65790A-06B2-4252-B08E-B26AF65A9F5B}" type="presParOf" srcId="{883ABA87-6D93-48A4-A729-C364AF908446}" destId="{D016D778-D393-4AF5-B797-17E93760C95A}" srcOrd="7" destOrd="0" presId="urn:microsoft.com/office/officeart/2005/8/layout/vProcess5"/>
    <dgm:cxn modelId="{A11F9931-0D04-42EC-AD9E-87CB71AF3257}" type="presParOf" srcId="{883ABA87-6D93-48A4-A729-C364AF908446}" destId="{C9E2BC9F-242F-47B0-8F56-BB31D1BE1C4E}" srcOrd="8" destOrd="0" presId="urn:microsoft.com/office/officeart/2005/8/layout/vProcess5"/>
    <dgm:cxn modelId="{B919FC6D-DDBD-443B-BD57-6B7D83DC22E5}" type="presParOf" srcId="{883ABA87-6D93-48A4-A729-C364AF908446}" destId="{DD25D946-03CD-4F2F-8AEB-2E06543B90BB}" srcOrd="9" destOrd="0" presId="urn:microsoft.com/office/officeart/2005/8/layout/vProcess5"/>
    <dgm:cxn modelId="{188420D1-DA44-481B-806C-9DD7BF1189F1}" type="presParOf" srcId="{883ABA87-6D93-48A4-A729-C364AF908446}" destId="{CC144450-5425-4842-9881-E6A9330AF0B0}" srcOrd="10" destOrd="0" presId="urn:microsoft.com/office/officeart/2005/8/layout/vProcess5"/>
    <dgm:cxn modelId="{41E5E5B2-7019-42D6-89A4-849F79D817DA}" type="presParOf" srcId="{883ABA87-6D93-48A4-A729-C364AF908446}" destId="{B121F4B8-334D-42FB-8983-EB3D4062658D}" srcOrd="11" destOrd="0" presId="urn:microsoft.com/office/officeart/2005/8/layout/vProcess5"/>
    <dgm:cxn modelId="{3F7D5D27-706D-4554-A8B8-E5A5538A6005}" type="presParOf" srcId="{883ABA87-6D93-48A4-A729-C364AF908446}" destId="{4A4E3239-448A-4B8D-BB5D-CDBEF4FE559B}" srcOrd="12" destOrd="0" presId="urn:microsoft.com/office/officeart/2005/8/layout/vProcess5"/>
    <dgm:cxn modelId="{4BC1F852-2D21-4821-A2FF-8DFA0B003354}" type="presParOf" srcId="{883ABA87-6D93-48A4-A729-C364AF908446}" destId="{BC1ED536-A42F-4A28-BCCC-1CF44329829F}" srcOrd="13" destOrd="0" presId="urn:microsoft.com/office/officeart/2005/8/layout/vProcess5"/>
    <dgm:cxn modelId="{79B4C0E1-81FE-42E8-8A0B-369A67F17CD4}" type="presParOf" srcId="{883ABA87-6D93-48A4-A729-C364AF908446}" destId="{F1874FBB-2C7B-4655-BD9C-B6529354970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DD759-AA05-424B-A672-62102EF1C998}">
      <dsp:nvSpPr>
        <dsp:cNvPr id="0" name=""/>
        <dsp:cNvSpPr/>
      </dsp:nvSpPr>
      <dsp:spPr>
        <a:xfrm>
          <a:off x="0" y="0"/>
          <a:ext cx="604342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Formation technique aux produits et à la vente</a:t>
          </a:r>
          <a:endParaRPr lang="fr-FR" sz="1900" kern="1200" dirty="0"/>
        </a:p>
      </dsp:txBody>
      <dsp:txXfrm>
        <a:off x="21425" y="21425"/>
        <a:ext cx="5168468" cy="688670"/>
      </dsp:txXfrm>
    </dsp:sp>
    <dsp:sp modelId="{7F148400-8530-4A2D-B9E3-104BFEEDE1D4}">
      <dsp:nvSpPr>
        <dsp:cNvPr id="0" name=""/>
        <dsp:cNvSpPr/>
      </dsp:nvSpPr>
      <dsp:spPr>
        <a:xfrm>
          <a:off x="451294" y="833120"/>
          <a:ext cx="604342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Analyse du marché et de la concurrence en ligne</a:t>
          </a:r>
          <a:endParaRPr lang="fr-FR" sz="1900" kern="1200" dirty="0"/>
        </a:p>
      </dsp:txBody>
      <dsp:txXfrm>
        <a:off x="472719" y="854545"/>
        <a:ext cx="5073789" cy="688669"/>
      </dsp:txXfrm>
    </dsp:sp>
    <dsp:sp modelId="{181E9CDF-C34F-4F7E-A96F-6A074D634B6B}">
      <dsp:nvSpPr>
        <dsp:cNvPr id="0" name=""/>
        <dsp:cNvSpPr/>
      </dsp:nvSpPr>
      <dsp:spPr>
        <a:xfrm>
          <a:off x="902589" y="1666240"/>
          <a:ext cx="604342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Création de la plateforme de vente en ligne</a:t>
          </a:r>
          <a:endParaRPr lang="fr-FR" sz="1900" kern="1200" dirty="0"/>
        </a:p>
      </dsp:txBody>
      <dsp:txXfrm>
        <a:off x="924014" y="1687665"/>
        <a:ext cx="5073789" cy="688669"/>
      </dsp:txXfrm>
    </dsp:sp>
    <dsp:sp modelId="{E84CC20D-F18D-4F1F-9226-0D395420F993}">
      <dsp:nvSpPr>
        <dsp:cNvPr id="0" name=""/>
        <dsp:cNvSpPr/>
      </dsp:nvSpPr>
      <dsp:spPr>
        <a:xfrm>
          <a:off x="1353883" y="2499360"/>
          <a:ext cx="604342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Prospection pour faire connaître l’outil</a:t>
          </a:r>
          <a:endParaRPr lang="fr-FR" sz="1900" kern="1200" dirty="0"/>
        </a:p>
      </dsp:txBody>
      <dsp:txXfrm>
        <a:off x="1375308" y="2520785"/>
        <a:ext cx="5073789" cy="688669"/>
      </dsp:txXfrm>
    </dsp:sp>
    <dsp:sp modelId="{C7DE7986-FE97-48D7-A4AE-79313529AA32}">
      <dsp:nvSpPr>
        <dsp:cNvPr id="0" name=""/>
        <dsp:cNvSpPr/>
      </dsp:nvSpPr>
      <dsp:spPr>
        <a:xfrm>
          <a:off x="1805178" y="3332480"/>
          <a:ext cx="604342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Résultats et conclusions chiffrées</a:t>
          </a:r>
          <a:endParaRPr lang="fr-FR" sz="1900" kern="1200" dirty="0"/>
        </a:p>
      </dsp:txBody>
      <dsp:txXfrm>
        <a:off x="1826603" y="3353905"/>
        <a:ext cx="5073789" cy="688669"/>
      </dsp:txXfrm>
    </dsp:sp>
    <dsp:sp modelId="{5A9530E2-1701-4BF8-95E9-E5ECACD17363}">
      <dsp:nvSpPr>
        <dsp:cNvPr id="0" name=""/>
        <dsp:cNvSpPr/>
      </dsp:nvSpPr>
      <dsp:spPr>
        <a:xfrm>
          <a:off x="5567934" y="53441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/>
        </a:p>
      </dsp:txBody>
      <dsp:txXfrm>
        <a:off x="5674919" y="534416"/>
        <a:ext cx="261518" cy="357805"/>
      </dsp:txXfrm>
    </dsp:sp>
    <dsp:sp modelId="{D016D778-D393-4AF5-B797-17E93760C95A}">
      <dsp:nvSpPr>
        <dsp:cNvPr id="0" name=""/>
        <dsp:cNvSpPr/>
      </dsp:nvSpPr>
      <dsp:spPr>
        <a:xfrm>
          <a:off x="6019228" y="1367536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/>
        </a:p>
      </dsp:txBody>
      <dsp:txXfrm>
        <a:off x="6126213" y="1367536"/>
        <a:ext cx="261518" cy="357805"/>
      </dsp:txXfrm>
    </dsp:sp>
    <dsp:sp modelId="{C9E2BC9F-242F-47B0-8F56-BB31D1BE1C4E}">
      <dsp:nvSpPr>
        <dsp:cNvPr id="0" name=""/>
        <dsp:cNvSpPr/>
      </dsp:nvSpPr>
      <dsp:spPr>
        <a:xfrm>
          <a:off x="6470523" y="2188464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/>
        </a:p>
      </dsp:txBody>
      <dsp:txXfrm>
        <a:off x="6577508" y="2188464"/>
        <a:ext cx="261518" cy="357805"/>
      </dsp:txXfrm>
    </dsp:sp>
    <dsp:sp modelId="{DD25D946-03CD-4F2F-8AEB-2E06543B90BB}">
      <dsp:nvSpPr>
        <dsp:cNvPr id="0" name=""/>
        <dsp:cNvSpPr/>
      </dsp:nvSpPr>
      <dsp:spPr>
        <a:xfrm>
          <a:off x="6921817" y="302971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/>
        </a:p>
      </dsp:txBody>
      <dsp:txXfrm>
        <a:off x="7028802" y="3029712"/>
        <a:ext cx="261518" cy="357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A35C5-6231-4066-B556-B86E118C679C}" type="datetimeFigureOut">
              <a:rPr lang="fr-FR" smtClean="0"/>
              <a:t>24/03/2011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AE39B-02E8-422C-A46D-678825BDC8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625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821E5F4-5B9F-4605-9CB4-AF52DF087A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052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EE4CB7-5BCB-49E3-95E2-67FD9E2131F9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AD960-40A9-49EA-8013-3B311E8CE9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212D8-79BE-48C9-B890-62C71A5145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BF2A-D342-4604-B162-C0AD45A8B0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2E541-9A66-4684-B6E4-9DAE01EEC7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fr-FR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B073C-B99F-46A7-8142-3725E94A2F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310B6-1855-4AA7-AD16-A852D84858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2286-C934-43F1-9302-5FD5A18E88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B8415-A78E-459D-B88E-F104C05EBD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70834-F152-4332-8492-EFA41C32AB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82BD-CC7E-4CF2-A0F4-3709FD4419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6560-1DAD-4926-8855-1F053471F3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8D6E2F9-C038-4A81-988E-3DB3B43214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embaleo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6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5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4438" y="188913"/>
            <a:ext cx="6330950" cy="1779587"/>
          </a:xfrm>
        </p:spPr>
        <p:txBody>
          <a:bodyPr/>
          <a:lstStyle/>
          <a:p>
            <a:pPr eaLnBrk="1" hangingPunct="1"/>
            <a:r>
              <a:rPr lang="fr-FR" smtClean="0"/>
              <a:t>Trophées du commerce</a:t>
            </a:r>
            <a:br>
              <a:rPr lang="fr-FR" smtClean="0"/>
            </a:br>
            <a:r>
              <a:rPr lang="fr-FR" smtClean="0"/>
              <a:t>Inter Entreprise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1989138"/>
            <a:ext cx="6400800" cy="1473200"/>
          </a:xfrm>
        </p:spPr>
        <p:txBody>
          <a:bodyPr/>
          <a:lstStyle/>
          <a:p>
            <a:pPr eaLnBrk="1" hangingPunct="1"/>
            <a:r>
              <a:rPr lang="fr-FR" smtClean="0"/>
              <a:t>Charles Fievet / Enguerrand Deleurence</a:t>
            </a:r>
          </a:p>
          <a:p>
            <a:pPr eaLnBrk="1" hangingPunct="1"/>
            <a:r>
              <a:rPr lang="fr-FR" smtClean="0"/>
              <a:t>Gaston Berger / EMBALEO</a:t>
            </a:r>
          </a:p>
        </p:txBody>
      </p:sp>
      <p:pic>
        <p:nvPicPr>
          <p:cNvPr id="14340" name="Picture 5" descr="F:\Trophées TC\Dossier passage\Banque image\trophe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765175"/>
            <a:ext cx="1660525" cy="1343025"/>
          </a:xfrm>
          <a:prstGeom prst="rect">
            <a:avLst/>
          </a:prstGeom>
          <a:noFill/>
          <a:ln w="9525">
            <a:solidFill>
              <a:schemeClr val="tx1">
                <a:alpha val="30980"/>
              </a:schemeClr>
            </a:solidFill>
            <a:miter lim="800000"/>
            <a:headEnd/>
            <a:tailEnd/>
          </a:ln>
        </p:spPr>
      </p:pic>
      <p:pic>
        <p:nvPicPr>
          <p:cNvPr id="14341" name="Picture 8" descr="C:\Users\Charles\Desktop\Logo Embaleo Pack\logo_embale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357563"/>
            <a:ext cx="15541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F:\Trophées TC\Dossier passage\Banque image\CGI.jpg"/>
          <p:cNvPicPr>
            <a:picLocks noChangeAspect="1" noChangeArrowheads="1"/>
          </p:cNvPicPr>
          <p:nvPr/>
        </p:nvPicPr>
        <p:blipFill>
          <a:blip r:embed="rId5"/>
          <a:srcRect l="13712" t="6284" r="14091"/>
          <a:stretch>
            <a:fillRect/>
          </a:stretch>
        </p:blipFill>
        <p:spPr bwMode="auto">
          <a:xfrm>
            <a:off x="1835150" y="5589588"/>
            <a:ext cx="151288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Ministere education nationa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5445125"/>
            <a:ext cx="94773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F:\Trophées TC\Dossier passage\Gast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3357563"/>
            <a:ext cx="9080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3"/>
          <p:cNvSpPr>
            <a:spLocks noChangeArrowheads="1"/>
          </p:cNvSpPr>
          <p:nvPr/>
        </p:nvSpPr>
        <p:spPr bwMode="auto">
          <a:xfrm>
            <a:off x="3419475" y="2852738"/>
            <a:ext cx="5724525" cy="324008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fr-FR" sz="2800" u="sng" dirty="0">
                <a:solidFill>
                  <a:schemeClr val="tx2"/>
                </a:solidFill>
                <a:latin typeface="Candara" pitchFamily="34" charset="0"/>
              </a:rPr>
              <a:t>Sommaire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fr-FR" sz="1200" u="sng" dirty="0">
              <a:solidFill>
                <a:schemeClr val="tx2"/>
              </a:solidFill>
              <a:latin typeface="Candara" pitchFamily="34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fr-FR" sz="2400" dirty="0">
                <a:solidFill>
                  <a:schemeClr val="tx2"/>
                </a:solidFill>
                <a:latin typeface="Candara" pitchFamily="34" charset="0"/>
              </a:rPr>
              <a:t>Présentation Embaleo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fr-FR" sz="1400" dirty="0">
                <a:solidFill>
                  <a:schemeClr val="tx2"/>
                </a:solidFill>
                <a:latin typeface="Candara" pitchFamily="34" charset="0"/>
              </a:rPr>
              <a:t>	Faite par Enguerrand </a:t>
            </a:r>
            <a:r>
              <a:rPr lang="fr-FR" sz="1400" dirty="0" err="1">
                <a:solidFill>
                  <a:schemeClr val="tx2"/>
                </a:solidFill>
                <a:latin typeface="Candara" pitchFamily="34" charset="0"/>
              </a:rPr>
              <a:t>Deleurence</a:t>
            </a:r>
            <a:r>
              <a:rPr lang="fr-FR" sz="1400" dirty="0">
                <a:solidFill>
                  <a:schemeClr val="tx2"/>
                </a:solidFill>
                <a:latin typeface="Candara" pitchFamily="34" charset="0"/>
              </a:rPr>
              <a:t> (Tuteur)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fr-FR" sz="2400" dirty="0">
              <a:solidFill>
                <a:schemeClr val="tx2"/>
              </a:solidFill>
              <a:latin typeface="Candara" pitchFamily="34" charset="0"/>
            </a:endParaRP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fr-FR" sz="2400" dirty="0">
                <a:solidFill>
                  <a:schemeClr val="tx2"/>
                </a:solidFill>
                <a:latin typeface="Candara" pitchFamily="34" charset="0"/>
              </a:rPr>
              <a:t>Présentation Projet</a:t>
            </a:r>
          </a:p>
          <a:p>
            <a:pPr marL="1462088" lvl="4" indent="-22860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Ø"/>
            </a:pPr>
            <a:r>
              <a:rPr lang="fr-FR" sz="1600" dirty="0">
                <a:solidFill>
                  <a:schemeClr val="tx2"/>
                </a:solidFill>
                <a:latin typeface="Candara" pitchFamily="34" charset="0"/>
              </a:rPr>
              <a:t>En 5 étapes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fr-FR" sz="1400" dirty="0">
                <a:solidFill>
                  <a:schemeClr val="tx2"/>
                </a:solidFill>
                <a:latin typeface="Candara" pitchFamily="34" charset="0"/>
              </a:rPr>
              <a:t>	Faite par Charles Fievet (Etudiant TC)</a:t>
            </a:r>
          </a:p>
        </p:txBody>
      </p:sp>
      <p:pic>
        <p:nvPicPr>
          <p:cNvPr id="14346" name="Picture 3" descr="F:\Trophées TC\Dossier passage\Banque image\Diapo 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288" y="3644900"/>
            <a:ext cx="12636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" descr="F:\Trophées TC\Dossier passage\Banque image\Diapo 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89875" y="5084763"/>
            <a:ext cx="12541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2" descr="F:\Trophées TC\Dossier passage\Banque image\Diapo 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4868863"/>
            <a:ext cx="12636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AD960-40A9-49EA-8013-3B311E8CE9A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5724128" y="2579266"/>
            <a:ext cx="3312368" cy="3802062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hlinkClick r:id="rId2"/>
              </a:rPr>
              <a:t>www.embaleo.com</a:t>
            </a:r>
            <a:endParaRPr lang="fr-FR" dirty="0" smtClean="0"/>
          </a:p>
          <a:p>
            <a:pPr eaLnBrk="1" hangingPunct="1">
              <a:defRPr/>
            </a:pPr>
            <a:endParaRPr lang="fr-FR" dirty="0" smtClean="0"/>
          </a:p>
          <a:p>
            <a:pPr eaLnBrk="1" hangingPunct="1">
              <a:defRPr/>
            </a:pPr>
            <a:r>
              <a:rPr lang="fr-FR" dirty="0" smtClean="0"/>
              <a:t>S.A.R.L.</a:t>
            </a:r>
          </a:p>
          <a:p>
            <a:pPr eaLnBrk="1" hangingPunct="1">
              <a:defRPr/>
            </a:pPr>
            <a:endParaRPr lang="fr-FR" dirty="0" smtClean="0"/>
          </a:p>
          <a:p>
            <a:pPr eaLnBrk="1" hangingPunct="1">
              <a:defRPr/>
            </a:pPr>
            <a:r>
              <a:rPr lang="fr-FR" dirty="0" smtClean="0"/>
              <a:t>ZAE de l’Epinette</a:t>
            </a: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fr-FR" dirty="0"/>
              <a:t> </a:t>
            </a:r>
            <a:r>
              <a:rPr lang="fr-FR" dirty="0" smtClean="0"/>
              <a:t>   59850 Nieppe</a:t>
            </a:r>
          </a:p>
          <a:p>
            <a:pPr eaLnBrk="1" hangingPunct="1">
              <a:defRPr/>
            </a:pPr>
            <a:endParaRPr lang="fr-FR" dirty="0" smtClean="0"/>
          </a:p>
          <a:p>
            <a:pPr eaLnBrk="1" hangingPunct="1">
              <a:defRPr/>
            </a:pPr>
            <a:r>
              <a:rPr lang="fr-FR" dirty="0" smtClean="0"/>
              <a:t>Création en Mai 2010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Embaleo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556791"/>
            <a:ext cx="5328593" cy="4680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9" name="Picture 8" descr="C:\Users\Charles\Desktop\Logo Embaleo Pack\logo_embale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81000"/>
            <a:ext cx="1554163" cy="129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2E541-9A66-4684-B6E4-9DAE01EEC77A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871538" y="2564904"/>
            <a:ext cx="7639843" cy="3451225"/>
          </a:xfrm>
        </p:spPr>
        <p:txBody>
          <a:bodyPr/>
          <a:lstStyle/>
          <a:p>
            <a:pPr marL="0" indent="0" algn="just" eaLnBrk="1" hangingPunct="1">
              <a:buFont typeface="Symbol" pitchFamily="18" charset="2"/>
              <a:buNone/>
              <a:defRPr/>
            </a:pP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	Mettre en place et développer une </a:t>
            </a:r>
            <a:r>
              <a:rPr lang="fr-FR" dirty="0" smtClean="0">
                <a:solidFill>
                  <a:srgbClr val="FF0000"/>
                </a:solidFill>
              </a:rPr>
              <a:t>nouvelle forme de vente pour la société EMBALTEC </a:t>
            </a: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(via </a:t>
            </a: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la structure </a:t>
            </a: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EMBALEO) afin de proposer des </a:t>
            </a:r>
            <a:r>
              <a:rPr lang="fr-FR" dirty="0" smtClean="0">
                <a:solidFill>
                  <a:srgbClr val="FF0000"/>
                </a:solidFill>
              </a:rPr>
              <a:t>solutions e-commerçantes d’emballages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auprès d’une nouvelle cible de clientèle : </a:t>
            </a:r>
            <a:r>
              <a:rPr lang="fr-FR" dirty="0" smtClean="0">
                <a:solidFill>
                  <a:srgbClr val="FF0000"/>
                </a:solidFill>
              </a:rPr>
              <a:t>les T.P.E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(Très Petites Entreprises) et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les particuliers.</a:t>
            </a:r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dirty="0" smtClean="0"/>
              <a:t>Problématique et intitulé du projet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562600" y="1447800"/>
            <a:ext cx="2286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dirty="0">
                <a:solidFill>
                  <a:schemeClr val="bg1"/>
                </a:solidFill>
                <a:latin typeface="+mn-lt"/>
              </a:rPr>
              <a:t>Définition</a:t>
            </a:r>
          </a:p>
        </p:txBody>
      </p:sp>
      <p:pic>
        <p:nvPicPr>
          <p:cNvPr id="17413" name="Picture 8" descr="C:\Users\Charles\Desktop\Logo Embaleo Pack\logo_embal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876800"/>
            <a:ext cx="15541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èche droite 2"/>
          <p:cNvSpPr/>
          <p:nvPr/>
        </p:nvSpPr>
        <p:spPr>
          <a:xfrm>
            <a:off x="2743200" y="5257800"/>
            <a:ext cx="3886200" cy="61912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Nouveau besoin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758781" y="6324600"/>
            <a:ext cx="1752600" cy="36933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002060"/>
                </a:solidFill>
              </a:rPr>
              <a:t>Vente au détail</a:t>
            </a:r>
          </a:p>
        </p:txBody>
      </p:sp>
      <p:pic>
        <p:nvPicPr>
          <p:cNvPr id="17418" name="Picture 2" descr="F:\Trophées TC\Dossier passage\Banque image\Embalt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788" y="4876800"/>
            <a:ext cx="185261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34194" y="6325312"/>
            <a:ext cx="2209800" cy="36933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002060"/>
                </a:solidFill>
              </a:rPr>
              <a:t>Vente en demi-gros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2E541-9A66-4684-B6E4-9DAE01EEC77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cteur droit avec flèche 17"/>
          <p:cNvCxnSpPr/>
          <p:nvPr/>
        </p:nvCxnSpPr>
        <p:spPr>
          <a:xfrm>
            <a:off x="323528" y="6741368"/>
            <a:ext cx="8424936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07504" y="1906167"/>
            <a:ext cx="13319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sng" dirty="0">
                <a:latin typeface="+mn-lt"/>
              </a:rPr>
              <a:t>Semaines</a:t>
            </a:r>
          </a:p>
          <a:p>
            <a:pPr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fr-FR" dirty="0">
                <a:latin typeface="+mn-lt"/>
              </a:rPr>
              <a:t>1-2</a:t>
            </a:r>
          </a:p>
          <a:p>
            <a:pPr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fr-FR" dirty="0">
                <a:latin typeface="+mn-lt"/>
              </a:rPr>
              <a:t>3</a:t>
            </a:r>
          </a:p>
          <a:p>
            <a:pPr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fr-FR" dirty="0">
                <a:latin typeface="+mn-lt"/>
              </a:rPr>
              <a:t>4-6</a:t>
            </a:r>
          </a:p>
          <a:p>
            <a:pPr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fr-FR" dirty="0">
                <a:latin typeface="+mn-lt"/>
              </a:rPr>
              <a:t>7-14</a:t>
            </a:r>
          </a:p>
          <a:p>
            <a:pPr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>
              <a:spcBef>
                <a:spcPct val="50000"/>
              </a:spcBef>
            </a:pPr>
            <a:r>
              <a:rPr lang="fr-FR" dirty="0">
                <a:latin typeface="+mn-lt"/>
              </a:rPr>
              <a:t>14</a:t>
            </a:r>
          </a:p>
        </p:txBody>
      </p:sp>
      <p:pic>
        <p:nvPicPr>
          <p:cNvPr id="18441" name="Picture 4" descr="F:\Trophées TC\Dossier passage\Banque image\Contra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562600"/>
            <a:ext cx="7366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Méthodologie du projet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562600" y="1447800"/>
            <a:ext cx="2286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dirty="0">
                <a:solidFill>
                  <a:schemeClr val="bg1"/>
                </a:solidFill>
                <a:latin typeface="+mn-lt"/>
              </a:rPr>
              <a:t>Étapes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217104267"/>
              </p:ext>
            </p:extLst>
          </p:nvPr>
        </p:nvGraphicFramePr>
        <p:xfrm>
          <a:off x="152400" y="2362200"/>
          <a:ext cx="784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7" name="Picture 2" descr="F:\Trophées TC\Dossier passage\Banque image\Embaltec.jpg"/>
          <p:cNvPicPr>
            <a:picLocks noChangeAspect="1" noChangeArrowheads="1"/>
          </p:cNvPicPr>
          <p:nvPr/>
        </p:nvPicPr>
        <p:blipFill>
          <a:blip r:embed="rId8"/>
          <a:srcRect l="11345" t="4150" r="9367" b="5566"/>
          <a:stretch>
            <a:fillRect/>
          </a:stretch>
        </p:blipFill>
        <p:spPr bwMode="auto">
          <a:xfrm>
            <a:off x="6172200" y="2544763"/>
            <a:ext cx="698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C:\Users\Charles\Desktop\Logo Embaleo Pack\logo_embaleo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70800" y="4056063"/>
            <a:ext cx="67627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F:\Trophées TC\Dossier passage\Banque image\Embalhero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75513" y="3886200"/>
            <a:ext cx="4191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 descr="F:\Trophées TC\Dossier passage\Banque image\Carte de lille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00" y="4779963"/>
            <a:ext cx="676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5" descr="F:\Trophées TC\Dossier passage\Banque image\Raj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680200" y="32766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Connecteur droit avec flèche 3"/>
          <p:cNvCxnSpPr/>
          <p:nvPr/>
        </p:nvCxnSpPr>
        <p:spPr>
          <a:xfrm>
            <a:off x="107504" y="1988840"/>
            <a:ext cx="0" cy="4441642"/>
          </a:xfrm>
          <a:prstGeom prst="straightConnector1">
            <a:avLst/>
          </a:prstGeom>
          <a:ln>
            <a:gradFill>
              <a:gsLst>
                <a:gs pos="0">
                  <a:srgbClr val="C00000"/>
                </a:gs>
                <a:gs pos="9000">
                  <a:schemeClr val="bg1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9036496" y="1988842"/>
            <a:ext cx="0" cy="4441642"/>
          </a:xfrm>
          <a:prstGeom prst="straightConnector1">
            <a:avLst/>
          </a:prstGeom>
          <a:ln>
            <a:gradFill>
              <a:gsLst>
                <a:gs pos="0">
                  <a:srgbClr val="C00000"/>
                </a:gs>
                <a:gs pos="70000">
                  <a:schemeClr val="bg1"/>
                </a:gs>
                <a:gs pos="100000">
                  <a:schemeClr val="accent3">
                    <a:lumMod val="50000"/>
                  </a:schemeClr>
                </a:gs>
              </a:gsLst>
              <a:lin ang="5400000" scaled="0"/>
            </a:gra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4" name="Text Box 13"/>
          <p:cNvSpPr txBox="1">
            <a:spLocks noChangeArrowheads="1"/>
          </p:cNvSpPr>
          <p:nvPr/>
        </p:nvSpPr>
        <p:spPr bwMode="auto">
          <a:xfrm>
            <a:off x="7128321" y="1906169"/>
            <a:ext cx="19081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u="sng" dirty="0">
                <a:latin typeface="+mn-lt"/>
              </a:rPr>
              <a:t>Chiffre d’affaires</a:t>
            </a:r>
          </a:p>
          <a:p>
            <a:pPr algn="r"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 algn="r">
              <a:spcBef>
                <a:spcPct val="50000"/>
              </a:spcBef>
            </a:pPr>
            <a:r>
              <a:rPr lang="fr-FR" dirty="0">
                <a:latin typeface="+mn-lt"/>
              </a:rPr>
              <a:t>0 €</a:t>
            </a:r>
          </a:p>
          <a:p>
            <a:pPr algn="r"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 algn="r">
              <a:spcBef>
                <a:spcPct val="50000"/>
              </a:spcBef>
            </a:pPr>
            <a:r>
              <a:rPr lang="fr-FR" dirty="0">
                <a:latin typeface="+mn-lt"/>
              </a:rPr>
              <a:t>0 €</a:t>
            </a:r>
          </a:p>
          <a:p>
            <a:pPr algn="r"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 algn="r">
              <a:spcBef>
                <a:spcPct val="50000"/>
              </a:spcBef>
            </a:pPr>
            <a:r>
              <a:rPr lang="fr-FR" dirty="0">
                <a:latin typeface="+mn-lt"/>
              </a:rPr>
              <a:t>0  €</a:t>
            </a:r>
          </a:p>
          <a:p>
            <a:pPr algn="r"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 algn="r">
              <a:spcBef>
                <a:spcPct val="50000"/>
              </a:spcBef>
            </a:pPr>
            <a:r>
              <a:rPr lang="fr-FR" dirty="0">
                <a:latin typeface="+mn-lt"/>
              </a:rPr>
              <a:t>5000 €</a:t>
            </a:r>
          </a:p>
          <a:p>
            <a:pPr algn="r">
              <a:spcBef>
                <a:spcPct val="50000"/>
              </a:spcBef>
            </a:pPr>
            <a:endParaRPr lang="fr-FR" dirty="0">
              <a:latin typeface="+mn-lt"/>
            </a:endParaRPr>
          </a:p>
          <a:p>
            <a:pPr algn="r">
              <a:spcBef>
                <a:spcPct val="50000"/>
              </a:spcBef>
            </a:pPr>
            <a:r>
              <a:rPr lang="fr-FR" dirty="0">
                <a:latin typeface="+mn-lt"/>
              </a:rPr>
              <a:t>20000 €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4566" y="6453336"/>
            <a:ext cx="54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n-lt"/>
              </a:rPr>
              <a:t>Janvier 2010 à Décembre 2010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2E541-9A66-4684-B6E4-9DAE01EEC77A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899300" y="2399288"/>
            <a:ext cx="7408862" cy="3960440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Complémentarité des connaissances individuelles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Proposition d’embauche en CDI à partir de Juillet 2011</a:t>
            </a:r>
          </a:p>
          <a:p>
            <a:pPr lvl="4"/>
            <a:r>
              <a:rPr lang="fr-FR" dirty="0" smtClean="0"/>
              <a:t>Intégration d’un futur stagiaire BTS TC en Septembre 2011</a:t>
            </a:r>
            <a:r>
              <a:rPr lang="fr-FR" sz="1600" dirty="0"/>
              <a:t>	</a:t>
            </a:r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Bilan du partenariat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363796" y="3465454"/>
            <a:ext cx="27365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  <a:latin typeface="+mn-lt"/>
                <a:sym typeface="Wingdings 3"/>
              </a:rPr>
              <a:t>Création d’un portefeuille clients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  <a:latin typeface="+mn-lt"/>
                <a:sym typeface="Wingdings 3"/>
              </a:rPr>
              <a:t>Développement </a:t>
            </a:r>
            <a:r>
              <a:rPr lang="fr-FR" sz="1600" dirty="0">
                <a:solidFill>
                  <a:schemeClr val="tx2"/>
                </a:solidFill>
                <a:latin typeface="+mn-lt"/>
                <a:sym typeface="Wingdings 3"/>
              </a:rPr>
              <a:t>du chiffre d’affaires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672166" y="3690595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2"/>
                </a:solidFill>
                <a:latin typeface="+mn-lt"/>
                <a:sym typeface="Wingdings 3"/>
              </a:rPr>
              <a:t> </a:t>
            </a:r>
            <a:r>
              <a:rPr lang="fr-FR" sz="1600" dirty="0" smtClean="0">
                <a:solidFill>
                  <a:schemeClr val="tx2"/>
                </a:solidFill>
                <a:latin typeface="+mn-lt"/>
                <a:sym typeface="Wingdings 3"/>
              </a:rPr>
              <a:t> Synergie  </a:t>
            </a:r>
            <a:r>
              <a:rPr lang="fr-FR" sz="1600" dirty="0">
                <a:solidFill>
                  <a:schemeClr val="tx2"/>
                </a:solidFill>
                <a:latin typeface="+mn-lt"/>
                <a:sym typeface="Wingdings 3"/>
              </a:rPr>
              <a:t>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612576" y="3434676"/>
            <a:ext cx="45758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3488" lvl="4" indent="0" algn="ctr">
              <a:buNone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« Artistiques 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» / Communication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1233488" lvl="4" indent="0" algn="ctr">
              <a:buNone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 Techniques</a:t>
            </a:r>
          </a:p>
          <a:p>
            <a:pPr marL="1233488" lvl="4" indent="0" algn="ctr">
              <a:buNone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Commerciales</a:t>
            </a:r>
          </a:p>
          <a:p>
            <a:endParaRPr lang="fr-FR" dirty="0"/>
          </a:p>
        </p:txBody>
      </p:sp>
      <p:pic>
        <p:nvPicPr>
          <p:cNvPr id="7" name="Picture 8" descr="C:\Users\Charles\Desktop\Logo Embaleo Pack\logo_embal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9816" y="1484784"/>
            <a:ext cx="8639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F:\Trophées TC\Dossier passage\Gas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5054" y="1484784"/>
            <a:ext cx="50476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F:\Trophées TC\Dossier passage\Banque image\CGI.jpg"/>
          <p:cNvPicPr>
            <a:picLocks noChangeAspect="1" noChangeArrowheads="1"/>
          </p:cNvPicPr>
          <p:nvPr/>
        </p:nvPicPr>
        <p:blipFill>
          <a:blip r:embed="rId4"/>
          <a:srcRect l="13712" t="6284" r="14091"/>
          <a:stretch>
            <a:fillRect/>
          </a:stretch>
        </p:blipFill>
        <p:spPr bwMode="auto">
          <a:xfrm>
            <a:off x="7881775" y="6054052"/>
            <a:ext cx="916888" cy="66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Ministere education nationa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46307" y="6021288"/>
            <a:ext cx="574378" cy="66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2E541-9A66-4684-B6E4-9DAE01EEC77A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291</TotalTime>
  <Words>147</Words>
  <Application>Microsoft Office PowerPoint</Application>
  <PresentationFormat>Affichage à l'écran (4:3)</PresentationFormat>
  <Paragraphs>77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Vagues</vt:lpstr>
      <vt:lpstr>Trophées du commerce Inter Entreprise</vt:lpstr>
      <vt:lpstr>Embaleo</vt:lpstr>
      <vt:lpstr>Problématique et intitulé du projet</vt:lpstr>
      <vt:lpstr>Méthodologie du projet</vt:lpstr>
      <vt:lpstr>Bilan du partenariat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</dc:creator>
  <cp:lastModifiedBy>Charles</cp:lastModifiedBy>
  <cp:revision>51</cp:revision>
  <cp:lastPrinted>1601-01-01T00:00:00Z</cp:lastPrinted>
  <dcterms:created xsi:type="dcterms:W3CDTF">1601-01-01T00:00:00Z</dcterms:created>
  <dcterms:modified xsi:type="dcterms:W3CDTF">2011-03-24T09:06:06Z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