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"/>
  </p:notesMasterIdLst>
  <p:handoutMasterIdLst>
    <p:handoutMasterId r:id="rId8"/>
  </p:handoutMasterIdLst>
  <p:sldIdLst>
    <p:sldId id="302" r:id="rId2"/>
    <p:sldId id="423" r:id="rId3"/>
    <p:sldId id="350" r:id="rId4"/>
    <p:sldId id="424" r:id="rId5"/>
    <p:sldId id="358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99FF99"/>
    <a:srgbClr val="333399"/>
    <a:srgbClr val="000000"/>
    <a:srgbClr val="FFFF00"/>
    <a:srgbClr val="0000CC"/>
    <a:srgbClr val="FF505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5" autoAdjust="0"/>
    <p:restoredTop sz="88024" autoAdjust="0"/>
  </p:normalViewPr>
  <p:slideViewPr>
    <p:cSldViewPr snapToGrid="0">
      <p:cViewPr varScale="1">
        <p:scale>
          <a:sx n="45" d="100"/>
          <a:sy n="45" d="100"/>
        </p:scale>
        <p:origin x="-122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B2FEED-4454-4723-B6AE-481E58E0F827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5969EE98-F577-4CEB-BFB5-40B7F1750144}">
      <dgm:prSet phldrT="[Texte]"/>
      <dgm:spPr/>
      <dgm:t>
        <a:bodyPr/>
        <a:lstStyle/>
        <a:p>
          <a:r>
            <a:rPr lang="fr-FR" b="1" i="1" dirty="0" smtClean="0">
              <a:solidFill>
                <a:schemeClr val="accent6">
                  <a:lumMod val="75000"/>
                </a:schemeClr>
              </a:solidFill>
            </a:rPr>
            <a:t>Méthodologie</a:t>
          </a:r>
          <a:endParaRPr lang="fr-FR" b="1" i="1" dirty="0">
            <a:solidFill>
              <a:schemeClr val="accent6">
                <a:lumMod val="75000"/>
              </a:schemeClr>
            </a:solidFill>
          </a:endParaRPr>
        </a:p>
      </dgm:t>
    </dgm:pt>
    <dgm:pt modelId="{12C06293-0C0D-41CF-867A-B8D7C41A251F}" type="parTrans" cxnId="{8ECB00FD-1DD3-4050-A703-F86DF2D563BE}">
      <dgm:prSet/>
      <dgm:spPr/>
      <dgm:t>
        <a:bodyPr/>
        <a:lstStyle/>
        <a:p>
          <a:endParaRPr lang="fr-FR"/>
        </a:p>
      </dgm:t>
    </dgm:pt>
    <dgm:pt modelId="{3C624DA6-1980-4F7B-9875-C3F0BF756B69}" type="sibTrans" cxnId="{8ECB00FD-1DD3-4050-A703-F86DF2D563BE}">
      <dgm:prSet/>
      <dgm:spPr/>
      <dgm:t>
        <a:bodyPr/>
        <a:lstStyle/>
        <a:p>
          <a:endParaRPr lang="fr-FR"/>
        </a:p>
      </dgm:t>
    </dgm:pt>
    <dgm:pt modelId="{8BFD9924-D51B-45A3-A788-1840F9E28CE4}" type="pres">
      <dgm:prSet presAssocID="{49B2FEED-4454-4723-B6AE-481E58E0F827}" presName="Name0" presStyleCnt="0">
        <dgm:presLayoutVars>
          <dgm:dir/>
          <dgm:animLvl val="lvl"/>
          <dgm:resizeHandles val="exact"/>
        </dgm:presLayoutVars>
      </dgm:prSet>
      <dgm:spPr/>
    </dgm:pt>
    <dgm:pt modelId="{5EBE99E3-7CA8-4851-A7AC-6206864A7B18}" type="pres">
      <dgm:prSet presAssocID="{49B2FEED-4454-4723-B6AE-481E58E0F827}" presName="dummy" presStyleCnt="0"/>
      <dgm:spPr/>
    </dgm:pt>
    <dgm:pt modelId="{65BAAADC-DC14-4371-B48C-1C5EF1A09CBD}" type="pres">
      <dgm:prSet presAssocID="{49B2FEED-4454-4723-B6AE-481E58E0F827}" presName="linH" presStyleCnt="0"/>
      <dgm:spPr/>
    </dgm:pt>
    <dgm:pt modelId="{D3F3301F-FB6A-429E-A317-D479D9CE5D1B}" type="pres">
      <dgm:prSet presAssocID="{49B2FEED-4454-4723-B6AE-481E58E0F827}" presName="padding1" presStyleCnt="0"/>
      <dgm:spPr/>
    </dgm:pt>
    <dgm:pt modelId="{B3FE0A9B-ED25-4CD7-8089-089324E666FF}" type="pres">
      <dgm:prSet presAssocID="{5969EE98-F577-4CEB-BFB5-40B7F1750144}" presName="linV" presStyleCnt="0"/>
      <dgm:spPr/>
    </dgm:pt>
    <dgm:pt modelId="{F27E4968-B108-4E52-8E56-8299FBF4A7AB}" type="pres">
      <dgm:prSet presAssocID="{5969EE98-F577-4CEB-BFB5-40B7F1750144}" presName="spVertical1" presStyleCnt="0"/>
      <dgm:spPr/>
    </dgm:pt>
    <dgm:pt modelId="{34A87209-AD15-4856-93FD-0F313E0273D9}" type="pres">
      <dgm:prSet presAssocID="{5969EE98-F577-4CEB-BFB5-40B7F1750144}" presName="parTx" presStyleLbl="revTx" presStyleIdx="0" presStyleCnt="1" custLinFactNeighborX="-3968" custLinFactNeighborY="-162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7D6DD1D-99DB-43C3-9B10-0D4D677657C1}" type="pres">
      <dgm:prSet presAssocID="{5969EE98-F577-4CEB-BFB5-40B7F1750144}" presName="spVertical2" presStyleCnt="0"/>
      <dgm:spPr/>
    </dgm:pt>
    <dgm:pt modelId="{65334FF9-1BB5-4CAE-8BA1-448C11BC09DC}" type="pres">
      <dgm:prSet presAssocID="{5969EE98-F577-4CEB-BFB5-40B7F1750144}" presName="spVertical3" presStyleCnt="0"/>
      <dgm:spPr/>
    </dgm:pt>
    <dgm:pt modelId="{66192964-7B49-4C0F-ADD2-DB9092319855}" type="pres">
      <dgm:prSet presAssocID="{49B2FEED-4454-4723-B6AE-481E58E0F827}" presName="padding2" presStyleCnt="0"/>
      <dgm:spPr/>
    </dgm:pt>
    <dgm:pt modelId="{20422D8E-5480-4C1A-8E9A-4AEF8831EA73}" type="pres">
      <dgm:prSet presAssocID="{49B2FEED-4454-4723-B6AE-481E58E0F827}" presName="negArrow" presStyleCnt="0"/>
      <dgm:spPr/>
    </dgm:pt>
    <dgm:pt modelId="{14445ACB-B690-4F86-84B8-E6F365F220DB}" type="pres">
      <dgm:prSet presAssocID="{49B2FEED-4454-4723-B6AE-481E58E0F827}" presName="backgroundArrow" presStyleLbl="node1" presStyleIdx="0" presStyleCnt="1" custLinFactNeighborX="-29914" custLinFactNeighborY="-3713"/>
      <dgm:spPr/>
    </dgm:pt>
  </dgm:ptLst>
  <dgm:cxnLst>
    <dgm:cxn modelId="{8ECB00FD-1DD3-4050-A703-F86DF2D563BE}" srcId="{49B2FEED-4454-4723-B6AE-481E58E0F827}" destId="{5969EE98-F577-4CEB-BFB5-40B7F1750144}" srcOrd="0" destOrd="0" parTransId="{12C06293-0C0D-41CF-867A-B8D7C41A251F}" sibTransId="{3C624DA6-1980-4F7B-9875-C3F0BF756B69}"/>
    <dgm:cxn modelId="{567115F3-DDCD-4872-9116-D9C77678061F}" type="presOf" srcId="{5969EE98-F577-4CEB-BFB5-40B7F1750144}" destId="{34A87209-AD15-4856-93FD-0F313E0273D9}" srcOrd="0" destOrd="0" presId="urn:microsoft.com/office/officeart/2005/8/layout/hProcess3"/>
    <dgm:cxn modelId="{62250258-CB8A-4D37-BBD1-EEDB0D5E0336}" type="presOf" srcId="{49B2FEED-4454-4723-B6AE-481E58E0F827}" destId="{8BFD9924-D51B-45A3-A788-1840F9E28CE4}" srcOrd="0" destOrd="0" presId="urn:microsoft.com/office/officeart/2005/8/layout/hProcess3"/>
    <dgm:cxn modelId="{B4D6783C-8E98-45FB-965A-C8D5B82F2B75}" type="presParOf" srcId="{8BFD9924-D51B-45A3-A788-1840F9E28CE4}" destId="{5EBE99E3-7CA8-4851-A7AC-6206864A7B18}" srcOrd="0" destOrd="0" presId="urn:microsoft.com/office/officeart/2005/8/layout/hProcess3"/>
    <dgm:cxn modelId="{322DC438-A665-4CBC-922C-3BCFDA924E5D}" type="presParOf" srcId="{8BFD9924-D51B-45A3-A788-1840F9E28CE4}" destId="{65BAAADC-DC14-4371-B48C-1C5EF1A09CBD}" srcOrd="1" destOrd="0" presId="urn:microsoft.com/office/officeart/2005/8/layout/hProcess3"/>
    <dgm:cxn modelId="{30308CFA-393A-40CC-8C2D-9B4BF3B35FBD}" type="presParOf" srcId="{65BAAADC-DC14-4371-B48C-1C5EF1A09CBD}" destId="{D3F3301F-FB6A-429E-A317-D479D9CE5D1B}" srcOrd="0" destOrd="0" presId="urn:microsoft.com/office/officeart/2005/8/layout/hProcess3"/>
    <dgm:cxn modelId="{6FB0995D-8A74-4C83-8889-F7F5514EBADF}" type="presParOf" srcId="{65BAAADC-DC14-4371-B48C-1C5EF1A09CBD}" destId="{B3FE0A9B-ED25-4CD7-8089-089324E666FF}" srcOrd="1" destOrd="0" presId="urn:microsoft.com/office/officeart/2005/8/layout/hProcess3"/>
    <dgm:cxn modelId="{4F129AC2-21C4-4922-90FD-EA41CC6726FF}" type="presParOf" srcId="{B3FE0A9B-ED25-4CD7-8089-089324E666FF}" destId="{F27E4968-B108-4E52-8E56-8299FBF4A7AB}" srcOrd="0" destOrd="0" presId="urn:microsoft.com/office/officeart/2005/8/layout/hProcess3"/>
    <dgm:cxn modelId="{54E0C4DC-7EEC-47CE-B92A-B02363E11632}" type="presParOf" srcId="{B3FE0A9B-ED25-4CD7-8089-089324E666FF}" destId="{34A87209-AD15-4856-93FD-0F313E0273D9}" srcOrd="1" destOrd="0" presId="urn:microsoft.com/office/officeart/2005/8/layout/hProcess3"/>
    <dgm:cxn modelId="{11F65990-1453-4140-9CBF-EC3E63C4B9AB}" type="presParOf" srcId="{B3FE0A9B-ED25-4CD7-8089-089324E666FF}" destId="{97D6DD1D-99DB-43C3-9B10-0D4D677657C1}" srcOrd="2" destOrd="0" presId="urn:microsoft.com/office/officeart/2005/8/layout/hProcess3"/>
    <dgm:cxn modelId="{161CB0E9-4B8F-4055-A7FA-87A6EB4A6885}" type="presParOf" srcId="{B3FE0A9B-ED25-4CD7-8089-089324E666FF}" destId="{65334FF9-1BB5-4CAE-8BA1-448C11BC09DC}" srcOrd="3" destOrd="0" presId="urn:microsoft.com/office/officeart/2005/8/layout/hProcess3"/>
    <dgm:cxn modelId="{C5E5F8E4-6C05-4A57-AA90-3F8F4A229310}" type="presParOf" srcId="{65BAAADC-DC14-4371-B48C-1C5EF1A09CBD}" destId="{66192964-7B49-4C0F-ADD2-DB9092319855}" srcOrd="2" destOrd="0" presId="urn:microsoft.com/office/officeart/2005/8/layout/hProcess3"/>
    <dgm:cxn modelId="{945F21FD-E013-44CA-ACB7-EDA95C06FC3F}" type="presParOf" srcId="{65BAAADC-DC14-4371-B48C-1C5EF1A09CBD}" destId="{20422D8E-5480-4C1A-8E9A-4AEF8831EA73}" srcOrd="3" destOrd="0" presId="urn:microsoft.com/office/officeart/2005/8/layout/hProcess3"/>
    <dgm:cxn modelId="{5A0B2A32-54F2-421A-A44E-587106304E06}" type="presParOf" srcId="{65BAAADC-DC14-4371-B48C-1C5EF1A09CBD}" destId="{14445ACB-B690-4F86-84B8-E6F365F220D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970C1F-9181-457E-8F46-D580D2AA099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4528B51-0249-4D78-B090-2F317C8DD25C}">
      <dgm:prSet phldrT="[Texte]"/>
      <dgm:spPr>
        <a:solidFill>
          <a:srgbClr val="99FF99"/>
        </a:solidFill>
      </dgm:spPr>
      <dgm:t>
        <a:bodyPr/>
        <a:lstStyle/>
        <a:p>
          <a:r>
            <a:rPr lang="fr-FR" dirty="0" smtClean="0">
              <a:solidFill>
                <a:srgbClr val="C00000"/>
              </a:solidFill>
            </a:rPr>
            <a:t>1</a:t>
          </a:r>
          <a:endParaRPr lang="fr-FR" dirty="0">
            <a:solidFill>
              <a:srgbClr val="C00000"/>
            </a:solidFill>
          </a:endParaRPr>
        </a:p>
      </dgm:t>
    </dgm:pt>
    <dgm:pt modelId="{24B8F288-31F3-4E30-BE9D-85BB48AA16E1}" type="parTrans" cxnId="{4518485B-CA61-4445-AE52-EC445C36170F}">
      <dgm:prSet/>
      <dgm:spPr/>
      <dgm:t>
        <a:bodyPr/>
        <a:lstStyle/>
        <a:p>
          <a:endParaRPr lang="fr-FR"/>
        </a:p>
      </dgm:t>
    </dgm:pt>
    <dgm:pt modelId="{18BE1BFB-6C6D-487F-8B28-5D418F6F5EC8}" type="sibTrans" cxnId="{4518485B-CA61-4445-AE52-EC445C36170F}">
      <dgm:prSet/>
      <dgm:spPr/>
      <dgm:t>
        <a:bodyPr/>
        <a:lstStyle/>
        <a:p>
          <a:endParaRPr lang="fr-FR"/>
        </a:p>
      </dgm:t>
    </dgm:pt>
    <dgm:pt modelId="{2F42191E-CB14-41FE-AE20-D5358C62147F}">
      <dgm:prSet phldrT="[Texte]" custT="1"/>
      <dgm:spPr/>
      <dgm:t>
        <a:bodyPr/>
        <a:lstStyle/>
        <a:p>
          <a:pPr algn="ctr"/>
          <a:r>
            <a:rPr lang="fr-FR" sz="1400" b="1" dirty="0" smtClean="0">
              <a:solidFill>
                <a:srgbClr val="CC3300"/>
              </a:solidFill>
            </a:rPr>
            <a:t>Proposition du plan d’action</a:t>
          </a:r>
          <a:endParaRPr lang="fr-FR" sz="1400" b="1" dirty="0">
            <a:solidFill>
              <a:srgbClr val="CC3300"/>
            </a:solidFill>
          </a:endParaRPr>
        </a:p>
      </dgm:t>
    </dgm:pt>
    <dgm:pt modelId="{97378AE2-A157-4CD8-B433-AE793C794559}" type="parTrans" cxnId="{7E9663CE-9988-4BE9-9564-DBEF8870BB77}">
      <dgm:prSet/>
      <dgm:spPr/>
      <dgm:t>
        <a:bodyPr/>
        <a:lstStyle/>
        <a:p>
          <a:endParaRPr lang="fr-FR"/>
        </a:p>
      </dgm:t>
    </dgm:pt>
    <dgm:pt modelId="{2DE37E93-7AE1-4A93-8195-CBCB134D1BA6}" type="sibTrans" cxnId="{7E9663CE-9988-4BE9-9564-DBEF8870BB77}">
      <dgm:prSet/>
      <dgm:spPr/>
      <dgm:t>
        <a:bodyPr/>
        <a:lstStyle/>
        <a:p>
          <a:endParaRPr lang="fr-FR"/>
        </a:p>
      </dgm:t>
    </dgm:pt>
    <dgm:pt modelId="{2E6EC57D-8768-47B7-BEDF-22FA08D85EDB}">
      <dgm:prSet phldrT="[Texte]"/>
      <dgm:spPr>
        <a:solidFill>
          <a:srgbClr val="99FF99"/>
        </a:solidFill>
      </dgm:spPr>
      <dgm:t>
        <a:bodyPr/>
        <a:lstStyle/>
        <a:p>
          <a:r>
            <a:rPr lang="fr-FR" dirty="0" smtClean="0">
              <a:solidFill>
                <a:srgbClr val="002060"/>
              </a:solidFill>
            </a:rPr>
            <a:t>2</a:t>
          </a:r>
          <a:endParaRPr lang="fr-FR" dirty="0">
            <a:solidFill>
              <a:srgbClr val="002060"/>
            </a:solidFill>
          </a:endParaRPr>
        </a:p>
      </dgm:t>
    </dgm:pt>
    <dgm:pt modelId="{8D0DFFC4-5818-4014-91A8-410C1C89EBD9}" type="parTrans" cxnId="{4E2A3713-CC39-417F-B22D-B5933EF77178}">
      <dgm:prSet/>
      <dgm:spPr/>
      <dgm:t>
        <a:bodyPr/>
        <a:lstStyle/>
        <a:p>
          <a:endParaRPr lang="fr-FR"/>
        </a:p>
      </dgm:t>
    </dgm:pt>
    <dgm:pt modelId="{B36D631B-BAB1-4C43-B1FB-F158FE48688C}" type="sibTrans" cxnId="{4E2A3713-CC39-417F-B22D-B5933EF77178}">
      <dgm:prSet/>
      <dgm:spPr/>
      <dgm:t>
        <a:bodyPr/>
        <a:lstStyle/>
        <a:p>
          <a:endParaRPr lang="fr-FR"/>
        </a:p>
      </dgm:t>
    </dgm:pt>
    <dgm:pt modelId="{6CD6B0E8-CA63-4C8D-BC3D-41490846DDC2}">
      <dgm:prSet phldrT="[Texte]" custT="1"/>
      <dgm:spPr/>
      <dgm:t>
        <a:bodyPr/>
        <a:lstStyle/>
        <a:p>
          <a:pPr algn="ctr"/>
          <a:r>
            <a:rPr lang="fr-FR" sz="1400" b="1" dirty="0" smtClean="0">
              <a:solidFill>
                <a:srgbClr val="333399"/>
              </a:solidFill>
            </a:rPr>
            <a:t>Création et mise en œuvre des outils</a:t>
          </a:r>
          <a:endParaRPr lang="fr-FR" sz="1200" b="1" dirty="0">
            <a:solidFill>
              <a:srgbClr val="333399"/>
            </a:solidFill>
          </a:endParaRPr>
        </a:p>
      </dgm:t>
    </dgm:pt>
    <dgm:pt modelId="{90BCD1F1-60EA-4ECB-BF03-22BCBCB81672}" type="parTrans" cxnId="{E5230D47-425C-417D-A310-22EAC43FF630}">
      <dgm:prSet/>
      <dgm:spPr/>
      <dgm:t>
        <a:bodyPr/>
        <a:lstStyle/>
        <a:p>
          <a:endParaRPr lang="fr-FR"/>
        </a:p>
      </dgm:t>
    </dgm:pt>
    <dgm:pt modelId="{4EB5D124-4171-41A4-B4F8-972CF7F3DCF5}" type="sibTrans" cxnId="{E5230D47-425C-417D-A310-22EAC43FF630}">
      <dgm:prSet/>
      <dgm:spPr/>
      <dgm:t>
        <a:bodyPr/>
        <a:lstStyle/>
        <a:p>
          <a:endParaRPr lang="fr-FR"/>
        </a:p>
      </dgm:t>
    </dgm:pt>
    <dgm:pt modelId="{8B8EDBC3-4D48-42C5-8CC5-151CBEA72071}">
      <dgm:prSet phldrT="[Texte]"/>
      <dgm:spPr>
        <a:solidFill>
          <a:srgbClr val="99FF99"/>
        </a:solidFill>
      </dgm:spPr>
      <dgm:t>
        <a:bodyPr/>
        <a:lstStyle/>
        <a:p>
          <a:r>
            <a:rPr lang="fr-FR" dirty="0" smtClean="0">
              <a:solidFill>
                <a:srgbClr val="00B050"/>
              </a:solidFill>
            </a:rPr>
            <a:t>3</a:t>
          </a:r>
          <a:endParaRPr lang="fr-FR" dirty="0">
            <a:solidFill>
              <a:srgbClr val="00B050"/>
            </a:solidFill>
          </a:endParaRPr>
        </a:p>
      </dgm:t>
    </dgm:pt>
    <dgm:pt modelId="{A15BAB1A-5DE9-4A38-A381-BF9F4A931C14}" type="parTrans" cxnId="{10BB7653-F870-4E71-8558-ED337EAE21D2}">
      <dgm:prSet/>
      <dgm:spPr/>
      <dgm:t>
        <a:bodyPr/>
        <a:lstStyle/>
        <a:p>
          <a:endParaRPr lang="fr-FR"/>
        </a:p>
      </dgm:t>
    </dgm:pt>
    <dgm:pt modelId="{C8DC61EC-57B2-4E95-A138-800E339C8310}" type="sibTrans" cxnId="{10BB7653-F870-4E71-8558-ED337EAE21D2}">
      <dgm:prSet/>
      <dgm:spPr/>
      <dgm:t>
        <a:bodyPr/>
        <a:lstStyle/>
        <a:p>
          <a:endParaRPr lang="fr-FR"/>
        </a:p>
      </dgm:t>
    </dgm:pt>
    <dgm:pt modelId="{612B2B8C-5295-4184-807B-97BE0EC00486}">
      <dgm:prSet phldrT="[Texte]" custT="1"/>
      <dgm:spPr/>
      <dgm:t>
        <a:bodyPr/>
        <a:lstStyle/>
        <a:p>
          <a:pPr algn="ctr"/>
          <a:r>
            <a:rPr lang="fr-FR" sz="1400" b="1" dirty="0" smtClean="0">
              <a:solidFill>
                <a:srgbClr val="00B050"/>
              </a:solidFill>
            </a:rPr>
            <a:t>Prospection et suivi</a:t>
          </a:r>
          <a:endParaRPr lang="fr-FR" sz="1400" b="1" dirty="0">
            <a:solidFill>
              <a:srgbClr val="00B050"/>
            </a:solidFill>
          </a:endParaRPr>
        </a:p>
      </dgm:t>
    </dgm:pt>
    <dgm:pt modelId="{72509C54-7A30-4751-9C56-DF9A38EB9CC0}" type="parTrans" cxnId="{28AD5AFE-823B-4575-8748-B525F3948FE6}">
      <dgm:prSet/>
      <dgm:spPr/>
      <dgm:t>
        <a:bodyPr/>
        <a:lstStyle/>
        <a:p>
          <a:endParaRPr lang="fr-FR"/>
        </a:p>
      </dgm:t>
    </dgm:pt>
    <dgm:pt modelId="{D9B9A238-EDF1-41D8-8B88-955DC441759A}" type="sibTrans" cxnId="{28AD5AFE-823B-4575-8748-B525F3948FE6}">
      <dgm:prSet/>
      <dgm:spPr/>
      <dgm:t>
        <a:bodyPr/>
        <a:lstStyle/>
        <a:p>
          <a:endParaRPr lang="fr-FR"/>
        </a:p>
      </dgm:t>
    </dgm:pt>
    <dgm:pt modelId="{FCECBE6B-32C9-4BEC-A1BB-55F02B22D7B2}" type="pres">
      <dgm:prSet presAssocID="{A7970C1F-9181-457E-8F46-D580D2AA099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18A5F30-2CF5-42BF-8741-83FCED1E93EC}" type="pres">
      <dgm:prSet presAssocID="{74528B51-0249-4D78-B090-2F317C8DD25C}" presName="composite" presStyleCnt="0"/>
      <dgm:spPr/>
    </dgm:pt>
    <dgm:pt modelId="{51DEF208-E199-4620-A3C1-BBE259163C4D}" type="pres">
      <dgm:prSet presAssocID="{74528B51-0249-4D78-B090-2F317C8DD25C}" presName="parentText" presStyleLbl="alignNode1" presStyleIdx="0" presStyleCnt="3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E5A19C-FA7B-4475-88FB-11C4656FF755}" type="pres">
      <dgm:prSet presAssocID="{74528B51-0249-4D78-B090-2F317C8DD25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E492C1-6807-4C9D-A2FA-373AF7D21B04}" type="pres">
      <dgm:prSet presAssocID="{18BE1BFB-6C6D-487F-8B28-5D418F6F5EC8}" presName="sp" presStyleCnt="0"/>
      <dgm:spPr/>
    </dgm:pt>
    <dgm:pt modelId="{C53060BE-277A-4981-95B3-8C260B94F479}" type="pres">
      <dgm:prSet presAssocID="{2E6EC57D-8768-47B7-BEDF-22FA08D85EDB}" presName="composite" presStyleCnt="0"/>
      <dgm:spPr/>
    </dgm:pt>
    <dgm:pt modelId="{6CE5D1CC-AED9-484D-8CDD-9A1D9D832ECA}" type="pres">
      <dgm:prSet presAssocID="{2E6EC57D-8768-47B7-BEDF-22FA08D85ED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E332B4-AD7B-48C9-ADD3-AC616F8699AC}" type="pres">
      <dgm:prSet presAssocID="{2E6EC57D-8768-47B7-BEDF-22FA08D85EDB}" presName="descendantText" presStyleLbl="alignAcc1" presStyleIdx="1" presStyleCnt="3" custScaleX="10513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A0408B-6B93-4CF3-9DE6-59FFA679C3A0}" type="pres">
      <dgm:prSet presAssocID="{B36D631B-BAB1-4C43-B1FB-F158FE48688C}" presName="sp" presStyleCnt="0"/>
      <dgm:spPr/>
    </dgm:pt>
    <dgm:pt modelId="{B40A9A12-4388-44E9-B5F6-832C11775366}" type="pres">
      <dgm:prSet presAssocID="{8B8EDBC3-4D48-42C5-8CC5-151CBEA72071}" presName="composite" presStyleCnt="0"/>
      <dgm:spPr/>
    </dgm:pt>
    <dgm:pt modelId="{B112D541-C2B9-4EC6-A1DF-C4BC3411AC77}" type="pres">
      <dgm:prSet presAssocID="{8B8EDBC3-4D48-42C5-8CC5-151CBEA72071}" presName="parentText" presStyleLbl="alignNode1" presStyleIdx="2" presStyleCnt="3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3E015AC-B5FD-4B3D-8700-F67935A7EC8F}" type="pres">
      <dgm:prSet presAssocID="{8B8EDBC3-4D48-42C5-8CC5-151CBEA7207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E2A3713-CC39-417F-B22D-B5933EF77178}" srcId="{A7970C1F-9181-457E-8F46-D580D2AA0990}" destId="{2E6EC57D-8768-47B7-BEDF-22FA08D85EDB}" srcOrd="1" destOrd="0" parTransId="{8D0DFFC4-5818-4014-91A8-410C1C89EBD9}" sibTransId="{B36D631B-BAB1-4C43-B1FB-F158FE48688C}"/>
    <dgm:cxn modelId="{D79788E4-8533-42D1-B40C-E75A4AB75C1F}" type="presOf" srcId="{6CD6B0E8-CA63-4C8D-BC3D-41490846DDC2}" destId="{DDE332B4-AD7B-48C9-ADD3-AC616F8699AC}" srcOrd="0" destOrd="0" presId="urn:microsoft.com/office/officeart/2005/8/layout/chevron2"/>
    <dgm:cxn modelId="{483D9AF5-CBF5-46D9-8062-9DF79AA136B4}" type="presOf" srcId="{2F42191E-CB14-41FE-AE20-D5358C62147F}" destId="{F0E5A19C-FA7B-4475-88FB-11C4656FF755}" srcOrd="0" destOrd="0" presId="urn:microsoft.com/office/officeart/2005/8/layout/chevron2"/>
    <dgm:cxn modelId="{F9F7D99F-330A-40DF-9D2F-EBFC932DFA81}" type="presOf" srcId="{8B8EDBC3-4D48-42C5-8CC5-151CBEA72071}" destId="{B112D541-C2B9-4EC6-A1DF-C4BC3411AC77}" srcOrd="0" destOrd="0" presId="urn:microsoft.com/office/officeart/2005/8/layout/chevron2"/>
    <dgm:cxn modelId="{E5230D47-425C-417D-A310-22EAC43FF630}" srcId="{2E6EC57D-8768-47B7-BEDF-22FA08D85EDB}" destId="{6CD6B0E8-CA63-4C8D-BC3D-41490846DDC2}" srcOrd="0" destOrd="0" parTransId="{90BCD1F1-60EA-4ECB-BF03-22BCBCB81672}" sibTransId="{4EB5D124-4171-41A4-B4F8-972CF7F3DCF5}"/>
    <dgm:cxn modelId="{28AD5AFE-823B-4575-8748-B525F3948FE6}" srcId="{8B8EDBC3-4D48-42C5-8CC5-151CBEA72071}" destId="{612B2B8C-5295-4184-807B-97BE0EC00486}" srcOrd="0" destOrd="0" parTransId="{72509C54-7A30-4751-9C56-DF9A38EB9CC0}" sibTransId="{D9B9A238-EDF1-41D8-8B88-955DC441759A}"/>
    <dgm:cxn modelId="{7E9663CE-9988-4BE9-9564-DBEF8870BB77}" srcId="{74528B51-0249-4D78-B090-2F317C8DD25C}" destId="{2F42191E-CB14-41FE-AE20-D5358C62147F}" srcOrd="0" destOrd="0" parTransId="{97378AE2-A157-4CD8-B433-AE793C794559}" sibTransId="{2DE37E93-7AE1-4A93-8195-CBCB134D1BA6}"/>
    <dgm:cxn modelId="{4516A3F4-AA8D-4601-B717-906D267A2045}" type="presOf" srcId="{74528B51-0249-4D78-B090-2F317C8DD25C}" destId="{51DEF208-E199-4620-A3C1-BBE259163C4D}" srcOrd="0" destOrd="0" presId="urn:microsoft.com/office/officeart/2005/8/layout/chevron2"/>
    <dgm:cxn modelId="{4260F29E-B109-46A8-8409-BF9D6B789F52}" type="presOf" srcId="{A7970C1F-9181-457E-8F46-D580D2AA0990}" destId="{FCECBE6B-32C9-4BEC-A1BB-55F02B22D7B2}" srcOrd="0" destOrd="0" presId="urn:microsoft.com/office/officeart/2005/8/layout/chevron2"/>
    <dgm:cxn modelId="{4518485B-CA61-4445-AE52-EC445C36170F}" srcId="{A7970C1F-9181-457E-8F46-D580D2AA0990}" destId="{74528B51-0249-4D78-B090-2F317C8DD25C}" srcOrd="0" destOrd="0" parTransId="{24B8F288-31F3-4E30-BE9D-85BB48AA16E1}" sibTransId="{18BE1BFB-6C6D-487F-8B28-5D418F6F5EC8}"/>
    <dgm:cxn modelId="{DB1027ED-2BDF-477C-B82A-06DE44A28B00}" type="presOf" srcId="{2E6EC57D-8768-47B7-BEDF-22FA08D85EDB}" destId="{6CE5D1CC-AED9-484D-8CDD-9A1D9D832ECA}" srcOrd="0" destOrd="0" presId="urn:microsoft.com/office/officeart/2005/8/layout/chevron2"/>
    <dgm:cxn modelId="{2297D237-8A8D-4C29-AC04-A9C672EAA9FC}" type="presOf" srcId="{612B2B8C-5295-4184-807B-97BE0EC00486}" destId="{83E015AC-B5FD-4B3D-8700-F67935A7EC8F}" srcOrd="0" destOrd="0" presId="urn:microsoft.com/office/officeart/2005/8/layout/chevron2"/>
    <dgm:cxn modelId="{10BB7653-F870-4E71-8558-ED337EAE21D2}" srcId="{A7970C1F-9181-457E-8F46-D580D2AA0990}" destId="{8B8EDBC3-4D48-42C5-8CC5-151CBEA72071}" srcOrd="2" destOrd="0" parTransId="{A15BAB1A-5DE9-4A38-A381-BF9F4A931C14}" sibTransId="{C8DC61EC-57B2-4E95-A138-800E339C8310}"/>
    <dgm:cxn modelId="{BD5F012E-0622-4F46-BDF3-49821C573718}" type="presParOf" srcId="{FCECBE6B-32C9-4BEC-A1BB-55F02B22D7B2}" destId="{518A5F30-2CF5-42BF-8741-83FCED1E93EC}" srcOrd="0" destOrd="0" presId="urn:microsoft.com/office/officeart/2005/8/layout/chevron2"/>
    <dgm:cxn modelId="{272D3E5E-F2E4-4D7A-9A56-9EA8AA6516AA}" type="presParOf" srcId="{518A5F30-2CF5-42BF-8741-83FCED1E93EC}" destId="{51DEF208-E199-4620-A3C1-BBE259163C4D}" srcOrd="0" destOrd="0" presId="urn:microsoft.com/office/officeart/2005/8/layout/chevron2"/>
    <dgm:cxn modelId="{080622E1-C41F-4476-8B55-08668D7E0D5A}" type="presParOf" srcId="{518A5F30-2CF5-42BF-8741-83FCED1E93EC}" destId="{F0E5A19C-FA7B-4475-88FB-11C4656FF755}" srcOrd="1" destOrd="0" presId="urn:microsoft.com/office/officeart/2005/8/layout/chevron2"/>
    <dgm:cxn modelId="{B74BD08B-C039-48C1-AEC1-1F3063BF7BA9}" type="presParOf" srcId="{FCECBE6B-32C9-4BEC-A1BB-55F02B22D7B2}" destId="{96E492C1-6807-4C9D-A2FA-373AF7D21B04}" srcOrd="1" destOrd="0" presId="urn:microsoft.com/office/officeart/2005/8/layout/chevron2"/>
    <dgm:cxn modelId="{13444E5B-775D-498B-B708-9004EA642BD8}" type="presParOf" srcId="{FCECBE6B-32C9-4BEC-A1BB-55F02B22D7B2}" destId="{C53060BE-277A-4981-95B3-8C260B94F479}" srcOrd="2" destOrd="0" presId="urn:microsoft.com/office/officeart/2005/8/layout/chevron2"/>
    <dgm:cxn modelId="{8CA22BDC-230B-4B9A-BA9B-0A0CC3AD70CF}" type="presParOf" srcId="{C53060BE-277A-4981-95B3-8C260B94F479}" destId="{6CE5D1CC-AED9-484D-8CDD-9A1D9D832ECA}" srcOrd="0" destOrd="0" presId="urn:microsoft.com/office/officeart/2005/8/layout/chevron2"/>
    <dgm:cxn modelId="{3ADECFE3-363C-4C46-ABCF-8506669D1F67}" type="presParOf" srcId="{C53060BE-277A-4981-95B3-8C260B94F479}" destId="{DDE332B4-AD7B-48C9-ADD3-AC616F8699AC}" srcOrd="1" destOrd="0" presId="urn:microsoft.com/office/officeart/2005/8/layout/chevron2"/>
    <dgm:cxn modelId="{33A418ED-7368-4B73-B3CC-2CDE76A2E27E}" type="presParOf" srcId="{FCECBE6B-32C9-4BEC-A1BB-55F02B22D7B2}" destId="{57A0408B-6B93-4CF3-9DE6-59FFA679C3A0}" srcOrd="3" destOrd="0" presId="urn:microsoft.com/office/officeart/2005/8/layout/chevron2"/>
    <dgm:cxn modelId="{D63667F3-4B77-4C04-B2CC-C6E71050BF3C}" type="presParOf" srcId="{FCECBE6B-32C9-4BEC-A1BB-55F02B22D7B2}" destId="{B40A9A12-4388-44E9-B5F6-832C11775366}" srcOrd="4" destOrd="0" presId="urn:microsoft.com/office/officeart/2005/8/layout/chevron2"/>
    <dgm:cxn modelId="{0D0433D8-A9D1-4184-B455-AEB68F697B50}" type="presParOf" srcId="{B40A9A12-4388-44E9-B5F6-832C11775366}" destId="{B112D541-C2B9-4EC6-A1DF-C4BC3411AC77}" srcOrd="0" destOrd="0" presId="urn:microsoft.com/office/officeart/2005/8/layout/chevron2"/>
    <dgm:cxn modelId="{A87E6A82-097C-4323-8AC2-35250FA7E1A0}" type="presParOf" srcId="{B40A9A12-4388-44E9-B5F6-832C11775366}" destId="{83E015AC-B5FD-4B3D-8700-F67935A7EC8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047AA1-34E3-4D2A-9BF7-EB7E1F108A4F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5C0C652-FEE1-4523-B65D-FB20ECA5A2C7}">
      <dgm:prSet phldrT="[Texte]" custT="1"/>
      <dgm:spPr/>
      <dgm:t>
        <a:bodyPr/>
        <a:lstStyle/>
        <a:p>
          <a:r>
            <a:rPr lang="fr-FR" sz="1600" b="1" i="1" dirty="0" smtClean="0">
              <a:solidFill>
                <a:srgbClr val="7030A0"/>
              </a:solidFill>
            </a:rPr>
            <a:t>Définition</a:t>
          </a:r>
          <a:r>
            <a:rPr lang="fr-FR" sz="900" b="1" i="1" dirty="0" smtClean="0">
              <a:solidFill>
                <a:srgbClr val="7030A0"/>
              </a:solidFill>
            </a:rPr>
            <a:t> </a:t>
          </a:r>
          <a:r>
            <a:rPr lang="fr-FR" sz="1600" b="1" i="1" dirty="0" smtClean="0">
              <a:solidFill>
                <a:srgbClr val="7030A0"/>
              </a:solidFill>
            </a:rPr>
            <a:t>de la mission</a:t>
          </a:r>
          <a:endParaRPr lang="fr-FR" sz="800" b="1" i="1" dirty="0">
            <a:solidFill>
              <a:srgbClr val="7030A0"/>
            </a:solidFill>
          </a:endParaRPr>
        </a:p>
      </dgm:t>
    </dgm:pt>
    <dgm:pt modelId="{6B1536E6-C398-4EB1-ACDD-4426974921AC}" type="parTrans" cxnId="{32BACE92-5FCF-42A4-9F97-DBD165248FC3}">
      <dgm:prSet/>
      <dgm:spPr/>
      <dgm:t>
        <a:bodyPr/>
        <a:lstStyle/>
        <a:p>
          <a:endParaRPr lang="fr-FR"/>
        </a:p>
      </dgm:t>
    </dgm:pt>
    <dgm:pt modelId="{A7C5C3CC-B1B1-49BA-84E7-21D0F2EAFCB0}" type="sibTrans" cxnId="{32BACE92-5FCF-42A4-9F97-DBD165248FC3}">
      <dgm:prSet/>
      <dgm:spPr/>
      <dgm:t>
        <a:bodyPr/>
        <a:lstStyle/>
        <a:p>
          <a:endParaRPr lang="fr-FR"/>
        </a:p>
      </dgm:t>
    </dgm:pt>
    <dgm:pt modelId="{9F5C7906-3CD9-4D19-AEA0-E55C9A744858}">
      <dgm:prSet phldrT="[Texte]" custT="1"/>
      <dgm:spPr/>
      <dgm:t>
        <a:bodyPr/>
        <a:lstStyle/>
        <a:p>
          <a:pPr algn="ctr"/>
          <a:r>
            <a:rPr lang="fr-FR" sz="1600" b="1" i="1" dirty="0" smtClean="0">
              <a:solidFill>
                <a:srgbClr val="7030A0"/>
              </a:solidFill>
            </a:rPr>
            <a:t>Validation de la méthodologie</a:t>
          </a:r>
          <a:endParaRPr lang="fr-FR" sz="1600" b="1" i="1" dirty="0">
            <a:solidFill>
              <a:srgbClr val="7030A0"/>
            </a:solidFill>
          </a:endParaRPr>
        </a:p>
      </dgm:t>
    </dgm:pt>
    <dgm:pt modelId="{A1F67CA0-C9F2-431A-846C-668BFE3A6FEE}" type="parTrans" cxnId="{D9ACCF83-BD12-4BE4-8E76-FFEB976E450A}">
      <dgm:prSet/>
      <dgm:spPr/>
      <dgm:t>
        <a:bodyPr/>
        <a:lstStyle/>
        <a:p>
          <a:endParaRPr lang="fr-FR"/>
        </a:p>
      </dgm:t>
    </dgm:pt>
    <dgm:pt modelId="{A08D7A1E-7554-487F-8119-F65292C77EFF}" type="sibTrans" cxnId="{D9ACCF83-BD12-4BE4-8E76-FFEB976E450A}">
      <dgm:prSet/>
      <dgm:spPr/>
      <dgm:t>
        <a:bodyPr/>
        <a:lstStyle/>
        <a:p>
          <a:endParaRPr lang="fr-FR"/>
        </a:p>
      </dgm:t>
    </dgm:pt>
    <dgm:pt modelId="{8B527E8B-D271-46E2-9371-8F21D72AF0FF}">
      <dgm:prSet phldrT="[Texte]" custT="1"/>
      <dgm:spPr/>
      <dgm:t>
        <a:bodyPr/>
        <a:lstStyle/>
        <a:p>
          <a:r>
            <a:rPr lang="fr-FR" sz="1600" b="1" i="1" dirty="0" smtClean="0">
              <a:solidFill>
                <a:srgbClr val="7030A0"/>
              </a:solidFill>
            </a:rPr>
            <a:t>Pilotage et suivi</a:t>
          </a:r>
          <a:endParaRPr lang="fr-FR" sz="1600" b="1" i="1" dirty="0">
            <a:solidFill>
              <a:srgbClr val="7030A0"/>
            </a:solidFill>
          </a:endParaRPr>
        </a:p>
      </dgm:t>
    </dgm:pt>
    <dgm:pt modelId="{7C2DC628-07B0-4A4C-B331-2CA25CDAC01B}" type="parTrans" cxnId="{725A0675-27B1-4BBB-9D9B-C191C649570D}">
      <dgm:prSet/>
      <dgm:spPr/>
      <dgm:t>
        <a:bodyPr/>
        <a:lstStyle/>
        <a:p>
          <a:endParaRPr lang="fr-FR"/>
        </a:p>
      </dgm:t>
    </dgm:pt>
    <dgm:pt modelId="{AAFD405F-D348-4D84-8769-2176E06F087F}" type="sibTrans" cxnId="{725A0675-27B1-4BBB-9D9B-C191C649570D}">
      <dgm:prSet/>
      <dgm:spPr/>
      <dgm:t>
        <a:bodyPr/>
        <a:lstStyle/>
        <a:p>
          <a:endParaRPr lang="fr-FR"/>
        </a:p>
      </dgm:t>
    </dgm:pt>
    <dgm:pt modelId="{4798D1C2-B85B-4D4E-8E88-4E323D86C15A}" type="pres">
      <dgm:prSet presAssocID="{AD047AA1-34E3-4D2A-9BF7-EB7E1F108A4F}" presName="arrowDiagram" presStyleCnt="0">
        <dgm:presLayoutVars>
          <dgm:chMax val="5"/>
          <dgm:dir/>
          <dgm:resizeHandles val="exact"/>
        </dgm:presLayoutVars>
      </dgm:prSet>
      <dgm:spPr/>
    </dgm:pt>
    <dgm:pt modelId="{E7B5932F-E11B-40A7-8B11-7AAB86CE0EC5}" type="pres">
      <dgm:prSet presAssocID="{AD047AA1-34E3-4D2A-9BF7-EB7E1F108A4F}" presName="arrow" presStyleLbl="bgShp" presStyleIdx="0" presStyleCnt="1" custScaleX="124381" custLinFactNeighborX="2475" custLinFactNeighborY="32673"/>
      <dgm:spPr>
        <a:solidFill>
          <a:srgbClr val="FFC000"/>
        </a:solidFill>
      </dgm:spPr>
    </dgm:pt>
    <dgm:pt modelId="{C6B9E703-FFF9-47CF-82AB-AC122938BACF}" type="pres">
      <dgm:prSet presAssocID="{AD047AA1-34E3-4D2A-9BF7-EB7E1F108A4F}" presName="arrowDiagram3" presStyleCnt="0"/>
      <dgm:spPr/>
    </dgm:pt>
    <dgm:pt modelId="{C26B8B4A-022D-4D81-B654-2BB8870BF1D9}" type="pres">
      <dgm:prSet presAssocID="{E5C0C652-FEE1-4523-B65D-FB20ECA5A2C7}" presName="bullet3a" presStyleLbl="node1" presStyleIdx="0" presStyleCnt="3" custScaleX="222581" custScaleY="132332" custLinFactX="-66602" custLinFactY="-9271" custLinFactNeighborX="-100000" custLinFactNeighborY="-100000"/>
      <dgm:spPr>
        <a:solidFill>
          <a:srgbClr val="C00000"/>
        </a:solidFill>
      </dgm:spPr>
    </dgm:pt>
    <dgm:pt modelId="{2FC54144-4B8F-4DC6-94F1-C1471ABFD241}" type="pres">
      <dgm:prSet presAssocID="{E5C0C652-FEE1-4523-B65D-FB20ECA5A2C7}" presName="textBox3a" presStyleLbl="revTx" presStyleIdx="0" presStyleCnt="3" custScaleX="197221" custLinFactY="-59160" custLinFactNeighborX="-61140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2744BC-2762-4A22-958A-3B971C354FB2}" type="pres">
      <dgm:prSet presAssocID="{9F5C7906-3CD9-4D19-AEA0-E55C9A744858}" presName="bullet3b" presStyleLbl="node1" presStyleIdx="1" presStyleCnt="3" custLinFactX="129157" custLinFactY="-18496" custLinFactNeighborX="200000" custLinFactNeighborY="-100000"/>
      <dgm:spPr>
        <a:solidFill>
          <a:srgbClr val="CC3300"/>
        </a:solidFill>
      </dgm:spPr>
    </dgm:pt>
    <dgm:pt modelId="{7519863A-61AC-49A2-9050-67C2E19C6ED3}" type="pres">
      <dgm:prSet presAssocID="{9F5C7906-3CD9-4D19-AEA0-E55C9A744858}" presName="textBox3b" presStyleLbl="revTx" presStyleIdx="1" presStyleCnt="3" custScaleX="266584" custScaleY="56522" custLinFactNeighborX="33014" custLinFactNeighborY="-2558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3557A4-C2FD-42EF-AE10-C31E57A2CA1A}" type="pres">
      <dgm:prSet presAssocID="{8B527E8B-D271-46E2-9371-8F21D72AF0FF}" presName="bullet3c" presStyleLbl="node1" presStyleIdx="2" presStyleCnt="3" custLinFactX="200000" custLinFactNeighborX="247449" custLinFactNeighborY="-9521"/>
      <dgm:spPr>
        <a:solidFill>
          <a:srgbClr val="C00000"/>
        </a:solidFill>
      </dgm:spPr>
    </dgm:pt>
    <dgm:pt modelId="{6DBDBF9E-E0B0-46B2-B67E-E4CBE527FDA7}" type="pres">
      <dgm:prSet presAssocID="{8B527E8B-D271-46E2-9371-8F21D72AF0FF}" presName="textBox3c" presStyleLbl="revTx" presStyleIdx="2" presStyleCnt="3" custScaleX="167306" custScaleY="37318" custLinFactNeighborX="56725" custLinFactNeighborY="-7835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F18E18E-BB99-458E-B631-7A7DCE2E3F21}" type="presOf" srcId="{9F5C7906-3CD9-4D19-AEA0-E55C9A744858}" destId="{7519863A-61AC-49A2-9050-67C2E19C6ED3}" srcOrd="0" destOrd="0" presId="urn:microsoft.com/office/officeart/2005/8/layout/arrow2"/>
    <dgm:cxn modelId="{1EC629D3-EE9D-4AAD-AEE5-B44A881A1CBD}" type="presOf" srcId="{8B527E8B-D271-46E2-9371-8F21D72AF0FF}" destId="{6DBDBF9E-E0B0-46B2-B67E-E4CBE527FDA7}" srcOrd="0" destOrd="0" presId="urn:microsoft.com/office/officeart/2005/8/layout/arrow2"/>
    <dgm:cxn modelId="{8F483901-37DA-4554-813E-F4467099EE7A}" type="presOf" srcId="{E5C0C652-FEE1-4523-B65D-FB20ECA5A2C7}" destId="{2FC54144-4B8F-4DC6-94F1-C1471ABFD241}" srcOrd="0" destOrd="0" presId="urn:microsoft.com/office/officeart/2005/8/layout/arrow2"/>
    <dgm:cxn modelId="{09CB2D57-A3A3-4828-BC06-3851C65AAE79}" type="presOf" srcId="{AD047AA1-34E3-4D2A-9BF7-EB7E1F108A4F}" destId="{4798D1C2-B85B-4D4E-8E88-4E323D86C15A}" srcOrd="0" destOrd="0" presId="urn:microsoft.com/office/officeart/2005/8/layout/arrow2"/>
    <dgm:cxn modelId="{32BACE92-5FCF-42A4-9F97-DBD165248FC3}" srcId="{AD047AA1-34E3-4D2A-9BF7-EB7E1F108A4F}" destId="{E5C0C652-FEE1-4523-B65D-FB20ECA5A2C7}" srcOrd="0" destOrd="0" parTransId="{6B1536E6-C398-4EB1-ACDD-4426974921AC}" sibTransId="{A7C5C3CC-B1B1-49BA-84E7-21D0F2EAFCB0}"/>
    <dgm:cxn modelId="{D9ACCF83-BD12-4BE4-8E76-FFEB976E450A}" srcId="{AD047AA1-34E3-4D2A-9BF7-EB7E1F108A4F}" destId="{9F5C7906-3CD9-4D19-AEA0-E55C9A744858}" srcOrd="1" destOrd="0" parTransId="{A1F67CA0-C9F2-431A-846C-668BFE3A6FEE}" sibTransId="{A08D7A1E-7554-487F-8119-F65292C77EFF}"/>
    <dgm:cxn modelId="{725A0675-27B1-4BBB-9D9B-C191C649570D}" srcId="{AD047AA1-34E3-4D2A-9BF7-EB7E1F108A4F}" destId="{8B527E8B-D271-46E2-9371-8F21D72AF0FF}" srcOrd="2" destOrd="0" parTransId="{7C2DC628-07B0-4A4C-B331-2CA25CDAC01B}" sibTransId="{AAFD405F-D348-4D84-8769-2176E06F087F}"/>
    <dgm:cxn modelId="{1CA6D1F7-522B-403E-BA0D-547012F4222A}" type="presParOf" srcId="{4798D1C2-B85B-4D4E-8E88-4E323D86C15A}" destId="{E7B5932F-E11B-40A7-8B11-7AAB86CE0EC5}" srcOrd="0" destOrd="0" presId="urn:microsoft.com/office/officeart/2005/8/layout/arrow2"/>
    <dgm:cxn modelId="{AC3C6AF7-ED63-40AA-8779-12D1DABD16C2}" type="presParOf" srcId="{4798D1C2-B85B-4D4E-8E88-4E323D86C15A}" destId="{C6B9E703-FFF9-47CF-82AB-AC122938BACF}" srcOrd="1" destOrd="0" presId="urn:microsoft.com/office/officeart/2005/8/layout/arrow2"/>
    <dgm:cxn modelId="{06039256-472D-43FD-AF93-3105E7060BC3}" type="presParOf" srcId="{C6B9E703-FFF9-47CF-82AB-AC122938BACF}" destId="{C26B8B4A-022D-4D81-B654-2BB8870BF1D9}" srcOrd="0" destOrd="0" presId="urn:microsoft.com/office/officeart/2005/8/layout/arrow2"/>
    <dgm:cxn modelId="{A7BB4FD3-794D-41CB-BFC1-A8354D436A2D}" type="presParOf" srcId="{C6B9E703-FFF9-47CF-82AB-AC122938BACF}" destId="{2FC54144-4B8F-4DC6-94F1-C1471ABFD241}" srcOrd="1" destOrd="0" presId="urn:microsoft.com/office/officeart/2005/8/layout/arrow2"/>
    <dgm:cxn modelId="{C8EE2DF9-7491-4CF4-B8D2-CBFE73DE37F5}" type="presParOf" srcId="{C6B9E703-FFF9-47CF-82AB-AC122938BACF}" destId="{792744BC-2762-4A22-958A-3B971C354FB2}" srcOrd="2" destOrd="0" presId="urn:microsoft.com/office/officeart/2005/8/layout/arrow2"/>
    <dgm:cxn modelId="{BAC4D430-1B43-4EEE-81A7-3AC48AD32F50}" type="presParOf" srcId="{C6B9E703-FFF9-47CF-82AB-AC122938BACF}" destId="{7519863A-61AC-49A2-9050-67C2E19C6ED3}" srcOrd="3" destOrd="0" presId="urn:microsoft.com/office/officeart/2005/8/layout/arrow2"/>
    <dgm:cxn modelId="{1631A3D8-3D41-401A-B850-ECED5CA2F9FE}" type="presParOf" srcId="{C6B9E703-FFF9-47CF-82AB-AC122938BACF}" destId="{603557A4-C2FD-42EF-AE10-C31E57A2CA1A}" srcOrd="4" destOrd="0" presId="urn:microsoft.com/office/officeart/2005/8/layout/arrow2"/>
    <dgm:cxn modelId="{2D42A554-C7D8-43B3-8B76-E9FF0552CCF2}" type="presParOf" srcId="{C6B9E703-FFF9-47CF-82AB-AC122938BACF}" destId="{6DBDBF9E-E0B0-46B2-B67E-E4CBE527FDA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445ACB-B690-4F86-84B8-E6F365F220DB}">
      <dsp:nvSpPr>
        <dsp:cNvPr id="0" name=""/>
        <dsp:cNvSpPr/>
      </dsp:nvSpPr>
      <dsp:spPr>
        <a:xfrm>
          <a:off x="0" y="83959"/>
          <a:ext cx="1710267" cy="1152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A87209-AD15-4856-93FD-0F313E0273D9}">
      <dsp:nvSpPr>
        <dsp:cNvPr id="0" name=""/>
        <dsp:cNvSpPr/>
      </dsp:nvSpPr>
      <dsp:spPr>
        <a:xfrm>
          <a:off x="82354" y="367993"/>
          <a:ext cx="1401283" cy="57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1" kern="1200" dirty="0" smtClean="0">
              <a:solidFill>
                <a:schemeClr val="accent6">
                  <a:lumMod val="75000"/>
                </a:schemeClr>
              </a:solidFill>
            </a:rPr>
            <a:t>Méthodologie</a:t>
          </a:r>
          <a:endParaRPr lang="fr-FR" sz="1600" b="1" i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82354" y="367993"/>
        <a:ext cx="1401283" cy="576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DEF208-E199-4620-A3C1-BBE259163C4D}">
      <dsp:nvSpPr>
        <dsp:cNvPr id="0" name=""/>
        <dsp:cNvSpPr/>
      </dsp:nvSpPr>
      <dsp:spPr>
        <a:xfrm rot="5400000">
          <a:off x="-177334" y="163275"/>
          <a:ext cx="1071041" cy="749728"/>
        </a:xfrm>
        <a:prstGeom prst="chevron">
          <a:avLst/>
        </a:prstGeom>
        <a:solidFill>
          <a:srgbClr val="99FF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rgbClr val="C00000"/>
              </a:solidFill>
            </a:rPr>
            <a:t>1</a:t>
          </a:r>
          <a:endParaRPr lang="fr-FR" sz="2200" kern="1200" dirty="0">
            <a:solidFill>
              <a:srgbClr val="C00000"/>
            </a:solidFill>
          </a:endParaRPr>
        </a:p>
      </dsp:txBody>
      <dsp:txXfrm rot="5400000">
        <a:off x="-177334" y="163275"/>
        <a:ext cx="1071041" cy="749728"/>
      </dsp:txXfrm>
    </dsp:sp>
    <dsp:sp modelId="{F0E5A19C-FA7B-4475-88FB-11C4656FF755}">
      <dsp:nvSpPr>
        <dsp:cNvPr id="0" name=""/>
        <dsp:cNvSpPr/>
      </dsp:nvSpPr>
      <dsp:spPr>
        <a:xfrm rot="5400000">
          <a:off x="1034563" y="-298894"/>
          <a:ext cx="696176" cy="12992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kern="1200" dirty="0" smtClean="0">
              <a:solidFill>
                <a:srgbClr val="CC3300"/>
              </a:solidFill>
            </a:rPr>
            <a:t>Proposition du plan d’action</a:t>
          </a:r>
          <a:endParaRPr lang="fr-FR" sz="1400" b="1" kern="1200" dirty="0">
            <a:solidFill>
              <a:srgbClr val="CC3300"/>
            </a:solidFill>
          </a:endParaRPr>
        </a:p>
      </dsp:txBody>
      <dsp:txXfrm rot="5400000">
        <a:off x="1034563" y="-298894"/>
        <a:ext cx="696176" cy="1299204"/>
      </dsp:txXfrm>
    </dsp:sp>
    <dsp:sp modelId="{6CE5D1CC-AED9-484D-8CDD-9A1D9D832ECA}">
      <dsp:nvSpPr>
        <dsp:cNvPr id="0" name=""/>
        <dsp:cNvSpPr/>
      </dsp:nvSpPr>
      <dsp:spPr>
        <a:xfrm rot="5400000">
          <a:off x="-177334" y="1000969"/>
          <a:ext cx="1071041" cy="749728"/>
        </a:xfrm>
        <a:prstGeom prst="chevron">
          <a:avLst/>
        </a:prstGeom>
        <a:solidFill>
          <a:srgbClr val="99FF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rgbClr val="002060"/>
              </a:solidFill>
            </a:rPr>
            <a:t>2</a:t>
          </a:r>
          <a:endParaRPr lang="fr-FR" sz="2200" kern="1200" dirty="0">
            <a:solidFill>
              <a:srgbClr val="002060"/>
            </a:solidFill>
          </a:endParaRPr>
        </a:p>
      </dsp:txBody>
      <dsp:txXfrm rot="5400000">
        <a:off x="-177334" y="1000969"/>
        <a:ext cx="1071041" cy="749728"/>
      </dsp:txXfrm>
    </dsp:sp>
    <dsp:sp modelId="{DDE332B4-AD7B-48C9-ADD3-AC616F8699AC}">
      <dsp:nvSpPr>
        <dsp:cNvPr id="0" name=""/>
        <dsp:cNvSpPr/>
      </dsp:nvSpPr>
      <dsp:spPr>
        <a:xfrm rot="5400000">
          <a:off x="1034563" y="505442"/>
          <a:ext cx="696176" cy="13659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kern="1200" dirty="0" smtClean="0">
              <a:solidFill>
                <a:srgbClr val="333399"/>
              </a:solidFill>
            </a:rPr>
            <a:t>Création et mise en œuvre des outils</a:t>
          </a:r>
          <a:endParaRPr lang="fr-FR" sz="1200" b="1" kern="1200" dirty="0">
            <a:solidFill>
              <a:srgbClr val="333399"/>
            </a:solidFill>
          </a:endParaRPr>
        </a:p>
      </dsp:txBody>
      <dsp:txXfrm rot="5400000">
        <a:off x="1034563" y="505442"/>
        <a:ext cx="696176" cy="1365918"/>
      </dsp:txXfrm>
    </dsp:sp>
    <dsp:sp modelId="{B112D541-C2B9-4EC6-A1DF-C4BC3411AC77}">
      <dsp:nvSpPr>
        <dsp:cNvPr id="0" name=""/>
        <dsp:cNvSpPr/>
      </dsp:nvSpPr>
      <dsp:spPr>
        <a:xfrm rot="5400000">
          <a:off x="-177334" y="1838663"/>
          <a:ext cx="1071041" cy="749728"/>
        </a:xfrm>
        <a:prstGeom prst="chevron">
          <a:avLst/>
        </a:prstGeom>
        <a:solidFill>
          <a:srgbClr val="99FF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>
              <a:solidFill>
                <a:srgbClr val="00B050"/>
              </a:solidFill>
            </a:rPr>
            <a:t>3</a:t>
          </a:r>
          <a:endParaRPr lang="fr-FR" sz="2200" kern="1200" dirty="0">
            <a:solidFill>
              <a:srgbClr val="00B050"/>
            </a:solidFill>
          </a:endParaRPr>
        </a:p>
      </dsp:txBody>
      <dsp:txXfrm rot="5400000">
        <a:off x="-177334" y="1838663"/>
        <a:ext cx="1071041" cy="749728"/>
      </dsp:txXfrm>
    </dsp:sp>
    <dsp:sp modelId="{83E015AC-B5FD-4B3D-8700-F67935A7EC8F}">
      <dsp:nvSpPr>
        <dsp:cNvPr id="0" name=""/>
        <dsp:cNvSpPr/>
      </dsp:nvSpPr>
      <dsp:spPr>
        <a:xfrm rot="5400000">
          <a:off x="1034563" y="1376493"/>
          <a:ext cx="696176" cy="12992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kern="1200" dirty="0" smtClean="0">
              <a:solidFill>
                <a:srgbClr val="00B050"/>
              </a:solidFill>
            </a:rPr>
            <a:t>Prospection et suivi</a:t>
          </a:r>
          <a:endParaRPr lang="fr-FR" sz="1400" b="1" kern="1200" dirty="0">
            <a:solidFill>
              <a:srgbClr val="00B050"/>
            </a:solidFill>
          </a:endParaRPr>
        </a:p>
      </dsp:txBody>
      <dsp:txXfrm rot="5400000">
        <a:off x="1034563" y="1376493"/>
        <a:ext cx="696176" cy="12992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B5932F-E11B-40A7-8B11-7AAB86CE0EC5}">
      <dsp:nvSpPr>
        <dsp:cNvPr id="0" name=""/>
        <dsp:cNvSpPr/>
      </dsp:nvSpPr>
      <dsp:spPr>
        <a:xfrm>
          <a:off x="6" y="0"/>
          <a:ext cx="3403593" cy="1710266"/>
        </a:xfrm>
        <a:prstGeom prst="swooshArrow">
          <a:avLst>
            <a:gd name="adj1" fmla="val 25000"/>
            <a:gd name="adj2" fmla="val 25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6B8B4A-022D-4D81-B654-2BB8870BF1D9}">
      <dsp:nvSpPr>
        <dsp:cNvPr id="0" name=""/>
        <dsp:cNvSpPr/>
      </dsp:nvSpPr>
      <dsp:spPr>
        <a:xfrm>
          <a:off x="518974" y="1091180"/>
          <a:ext cx="158359" cy="94150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C54144-4B8F-4DC6-94F1-C1471ABFD241}">
      <dsp:nvSpPr>
        <dsp:cNvPr id="0" name=""/>
        <dsp:cNvSpPr/>
      </dsp:nvSpPr>
      <dsp:spPr>
        <a:xfrm>
          <a:off x="16931" y="429323"/>
          <a:ext cx="1257455" cy="494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99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1" kern="1200" dirty="0" smtClean="0">
              <a:solidFill>
                <a:srgbClr val="7030A0"/>
              </a:solidFill>
            </a:rPr>
            <a:t>Définition</a:t>
          </a:r>
          <a:r>
            <a:rPr lang="fr-FR" sz="900" b="1" i="1" kern="1200" dirty="0" smtClean="0">
              <a:solidFill>
                <a:srgbClr val="7030A0"/>
              </a:solidFill>
            </a:rPr>
            <a:t> </a:t>
          </a:r>
          <a:r>
            <a:rPr lang="fr-FR" sz="1600" b="1" i="1" kern="1200" dirty="0" smtClean="0">
              <a:solidFill>
                <a:srgbClr val="7030A0"/>
              </a:solidFill>
            </a:rPr>
            <a:t>de la mission</a:t>
          </a:r>
          <a:endParaRPr lang="fr-FR" sz="800" b="1" i="1" kern="1200" dirty="0">
            <a:solidFill>
              <a:srgbClr val="7030A0"/>
            </a:solidFill>
          </a:endParaRPr>
        </a:p>
      </dsp:txBody>
      <dsp:txXfrm>
        <a:off x="16931" y="429323"/>
        <a:ext cx="1257455" cy="494266"/>
      </dsp:txXfrm>
    </dsp:sp>
    <dsp:sp modelId="{792744BC-2762-4A22-958A-3B971C354FB2}">
      <dsp:nvSpPr>
        <dsp:cNvPr id="0" name=""/>
        <dsp:cNvSpPr/>
      </dsp:nvSpPr>
      <dsp:spPr>
        <a:xfrm>
          <a:off x="1732458" y="563175"/>
          <a:ext cx="128612" cy="128612"/>
        </a:xfrm>
        <a:prstGeom prst="ellipse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19863A-61AC-49A2-9050-67C2E19C6ED3}">
      <dsp:nvSpPr>
        <dsp:cNvPr id="0" name=""/>
        <dsp:cNvSpPr/>
      </dsp:nvSpPr>
      <dsp:spPr>
        <a:xfrm>
          <a:off x="1043232" y="744126"/>
          <a:ext cx="1750769" cy="525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49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1" kern="1200" dirty="0" smtClean="0">
              <a:solidFill>
                <a:srgbClr val="7030A0"/>
              </a:solidFill>
            </a:rPr>
            <a:t>Validation de la méthodologie</a:t>
          </a:r>
          <a:endParaRPr lang="fr-FR" sz="1600" b="1" i="1" kern="1200" dirty="0">
            <a:solidFill>
              <a:srgbClr val="7030A0"/>
            </a:solidFill>
          </a:endParaRPr>
        </a:p>
      </dsp:txBody>
      <dsp:txXfrm>
        <a:off x="1043232" y="744126"/>
        <a:ext cx="1750769" cy="525872"/>
      </dsp:txXfrm>
    </dsp:sp>
    <dsp:sp modelId="{603557A4-C2FD-42EF-AE10-C31E57A2CA1A}">
      <dsp:nvSpPr>
        <dsp:cNvPr id="0" name=""/>
        <dsp:cNvSpPr/>
      </dsp:nvSpPr>
      <dsp:spPr>
        <a:xfrm>
          <a:off x="2860243" y="415762"/>
          <a:ext cx="177867" cy="177867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DBF9E-E0B0-46B2-B67E-E4CBE527FDA7}">
      <dsp:nvSpPr>
        <dsp:cNvPr id="0" name=""/>
        <dsp:cNvSpPr/>
      </dsp:nvSpPr>
      <dsp:spPr>
        <a:xfrm>
          <a:off x="2304830" y="0"/>
          <a:ext cx="1098769" cy="443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248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1" kern="1200" dirty="0" smtClean="0">
              <a:solidFill>
                <a:srgbClr val="7030A0"/>
              </a:solidFill>
            </a:rPr>
            <a:t>Pilotage et suivi</a:t>
          </a:r>
          <a:endParaRPr lang="fr-FR" sz="1600" b="1" i="1" kern="1200" dirty="0">
            <a:solidFill>
              <a:srgbClr val="7030A0"/>
            </a:solidFill>
          </a:endParaRPr>
        </a:p>
      </dsp:txBody>
      <dsp:txXfrm>
        <a:off x="2304830" y="0"/>
        <a:ext cx="1098769" cy="443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FD4B42F-492F-4389-A924-E1FC1055DDA4}" type="datetimeFigureOut">
              <a:rPr lang="fr-FR"/>
              <a:pPr>
                <a:defRPr/>
              </a:pPr>
              <a:t>29/03/2011</a:t>
            </a:fld>
            <a:endParaRPr lang="fr-FR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F2F60B2-E3A9-41BF-8B0B-42AA96B2BB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31D554B-24A9-49E5-A9D2-11AE1AB0A87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7B7C35-AB9D-4801-9E07-A029B8AE19D0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 anchor="b"/>
          <a:lstStyle/>
          <a:p>
            <a:pPr algn="r"/>
            <a:fld id="{8FD19E89-DF38-40E6-A6AD-AFAB3B5B5BBE}" type="slidenum">
              <a:rPr lang="fr-FR" sz="1200">
                <a:solidFill>
                  <a:schemeClr val="tx1"/>
                </a:solidFill>
              </a:rPr>
              <a:pPr algn="r"/>
              <a:t>1</a:t>
            </a:fld>
            <a:endParaRPr lang="fr-FR" sz="120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 lIns="91427" tIns="45713" rIns="91427" bIns="4571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marL="152400" indent="-152400">
              <a:lnSpc>
                <a:spcPct val="80000"/>
              </a:lnSpc>
            </a:pPr>
            <a:r>
              <a:rPr lang="fr-FR" sz="800" b="1" smtClean="0">
                <a:ea typeface="ＭＳ Ｐゴシック"/>
                <a:cs typeface="ＭＳ Ｐゴシック"/>
              </a:rPr>
              <a:t>Le service Elite c'est avant tout une équipe d'Experts.</a:t>
            </a:r>
          </a:p>
          <a:p>
            <a:pPr marL="152400" indent="-152400">
              <a:lnSpc>
                <a:spcPct val="80000"/>
              </a:lnSpc>
            </a:pPr>
            <a:endParaRPr lang="fr-FR" sz="800" b="1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Il ont plusieurs années d'expérience chez Otis et utilisent des technologies informatiques de pointe pour visualiser à distance la situation de l'ascenseur. </a:t>
            </a:r>
          </a:p>
          <a:p>
            <a:pPr marL="152400" indent="-152400">
              <a:lnSpc>
                <a:spcPct val="80000"/>
              </a:lnSpc>
            </a:pPr>
            <a:endParaRPr lang="fr-FR" sz="800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1/ Il est amené à diagnostiquer l'état de fonctionnement de l'ascenseur lorsque :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r>
              <a:rPr lang="fr-FR" sz="800" smtClean="0">
                <a:ea typeface="ＭＳ Ｐゴシック"/>
                <a:cs typeface="ＭＳ Ｐゴシック"/>
              </a:rPr>
              <a:t>Un appel a été enregistré à Otis Line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r>
              <a:rPr lang="fr-FR" sz="800" smtClean="0">
                <a:ea typeface="ＭＳ Ｐゴシック"/>
                <a:cs typeface="ＭＳ Ｐゴシック"/>
              </a:rPr>
              <a:t>La télésurveillance REM5 envoie une alarme de dysfonctionnement.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endParaRPr lang="fr-FR" sz="800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2/Ces informations arrivent alors sur l'écran de l'expert comme une nouvelle tache à traiter.</a:t>
            </a:r>
          </a:p>
          <a:p>
            <a:pPr marL="152400" indent="-152400">
              <a:lnSpc>
                <a:spcPct val="80000"/>
              </a:lnSpc>
            </a:pPr>
            <a:endParaRPr lang="fr-FR" sz="800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Pour établir son diagnostic, l'expert  a recours : 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r>
              <a:rPr lang="fr-FR" sz="800" smtClean="0">
                <a:ea typeface="ＭＳ Ｐゴシック"/>
                <a:cs typeface="ＭＳ Ｐゴシック"/>
              </a:rPr>
              <a:t>A un historique des pannes de l'ascenseur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r>
              <a:rPr lang="fr-FR" sz="800" smtClean="0">
                <a:ea typeface="ＭＳ Ｐゴシック"/>
                <a:cs typeface="ＭＳ Ｐゴシック"/>
              </a:rPr>
              <a:t>Des données statistiques envoyées par le REM 5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r>
              <a:rPr lang="fr-FR" sz="800" smtClean="0">
                <a:ea typeface="ＭＳ Ｐゴシック"/>
                <a:cs typeface="ＭＳ Ｐゴシック"/>
              </a:rPr>
              <a:t>Ainsi que la possibilité de rentrer dans le logiciel de fonctionnement du contrôleur MCS OTIS</a:t>
            </a:r>
          </a:p>
          <a:p>
            <a:pPr marL="152400" indent="-152400">
              <a:lnSpc>
                <a:spcPct val="80000"/>
              </a:lnSpc>
            </a:pPr>
            <a:endParaRPr lang="fr-FR" sz="800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3/Une fois son diagnostic établit, il peut :</a:t>
            </a: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- Remettre l'appareil en service (lorsqu'il s'agit de pannes liées à un défaut électronique)</a:t>
            </a:r>
          </a:p>
          <a:p>
            <a:pPr marL="152400" indent="-152400">
              <a:lnSpc>
                <a:spcPct val="80000"/>
              </a:lnSpc>
              <a:buFontTx/>
              <a:buChar char="-"/>
            </a:pPr>
            <a:r>
              <a:rPr lang="fr-FR" sz="800" smtClean="0">
                <a:ea typeface="ＭＳ Ｐゴシック"/>
                <a:cs typeface="ＭＳ Ｐゴシック"/>
              </a:rPr>
              <a:t>Transmettre le diagnostic au technicien, afin d'orienter son action une fois rendu sur place.</a:t>
            </a:r>
          </a:p>
          <a:p>
            <a:pPr marL="152400" indent="-152400">
              <a:lnSpc>
                <a:spcPct val="80000"/>
              </a:lnSpc>
            </a:pPr>
            <a:endParaRPr lang="fr-FR" sz="800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4/ Une fois l'intervention effectuée, le technicien rend compte de son intervention à l'aide de son OUTITEC2 qui fonctionne en temps réel via le réseau GPRS.</a:t>
            </a:r>
          </a:p>
          <a:p>
            <a:pPr marL="152400" indent="-152400">
              <a:lnSpc>
                <a:spcPct val="80000"/>
              </a:lnSpc>
            </a:pPr>
            <a:endParaRPr lang="fr-FR" sz="800" smtClean="0">
              <a:ea typeface="ＭＳ Ｐゴシック"/>
              <a:cs typeface="ＭＳ Ｐゴシック"/>
            </a:endParaRPr>
          </a:p>
          <a:p>
            <a:pPr marL="152400" indent="-152400">
              <a:lnSpc>
                <a:spcPct val="80000"/>
              </a:lnSpc>
            </a:pPr>
            <a:r>
              <a:rPr lang="fr-FR" sz="800" smtClean="0">
                <a:ea typeface="ＭＳ Ｐゴシック"/>
                <a:cs typeface="ＭＳ Ｐゴシック"/>
              </a:rPr>
              <a:t>5 et 6/ Le compte-rendu de l'intervention de l'expert ou du technicien, arrivent en temps réel via un e-mail adressé au client.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0C3736-766D-4986-9BAA-84A091024D7C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9F2D37-542E-4C23-9E29-D28F2EF3955A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9EAF1-9632-43AB-98B3-44917C52E6D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B847-6325-4741-9AA6-D6B56CBF14C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 descr="Image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lum bright="12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 dirty="0">
              <a:latin typeface="Verdana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47700"/>
            <a:ext cx="9134475" cy="1365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22353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D1663D6-240D-4787-8F78-033E5FA0556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7593" name="Rectangle 9" descr="Image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>
              <a:latin typeface="Verdana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47700"/>
            <a:ext cx="9134475" cy="1365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22353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8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1" r:id="rId5"/>
    <p:sldLayoutId id="2147483662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6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7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QuickStyle" Target="../diagrams/quickStyle3.xml"/><Relationship Id="rId3" Type="http://schemas.openxmlformats.org/officeDocument/2006/relationships/image" Target="../media/image5.jpeg"/><Relationship Id="rId7" Type="http://schemas.openxmlformats.org/officeDocument/2006/relationships/diagramLayout" Target="../diagrams/layout2.xml"/><Relationship Id="rId12" Type="http://schemas.openxmlformats.org/officeDocument/2006/relationships/diagramLayout" Target="../diagrams/layou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diagramData" Target="../diagrams/data3.xml"/><Relationship Id="rId5" Type="http://schemas.openxmlformats.org/officeDocument/2006/relationships/image" Target="../media/image19.png"/><Relationship Id="rId15" Type="http://schemas.microsoft.com/office/2007/relationships/diagramDrawing" Target="../diagrams/drawing3.xml"/><Relationship Id="rId10" Type="http://schemas.microsoft.com/office/2007/relationships/diagramDrawing" Target="../diagrams/drawing2.xml"/><Relationship Id="rId4" Type="http://schemas.openxmlformats.org/officeDocument/2006/relationships/image" Target="../media/image18.jpeg"/><Relationship Id="rId9" Type="http://schemas.openxmlformats.org/officeDocument/2006/relationships/diagramColors" Target="../diagrams/colors2.xml"/><Relationship Id="rId14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323891" y="3067009"/>
            <a:ext cx="22499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>
                <a:solidFill>
                  <a:srgbClr val="000099"/>
                </a:solidFill>
              </a:rPr>
              <a:t>OTIS France :</a:t>
            </a:r>
          </a:p>
        </p:txBody>
      </p:sp>
      <p:pic>
        <p:nvPicPr>
          <p:cNvPr id="16389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719" y="3575824"/>
            <a:ext cx="1697038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8" name="Rectangle 3"/>
          <p:cNvSpPr>
            <a:spLocks noChangeArrowheads="1"/>
          </p:cNvSpPr>
          <p:nvPr/>
        </p:nvSpPr>
        <p:spPr bwMode="auto">
          <a:xfrm>
            <a:off x="3036195" y="4165601"/>
            <a:ext cx="5413539" cy="231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65000"/>
              </a:lnSpc>
              <a:spcBef>
                <a:spcPct val="50000"/>
              </a:spcBef>
            </a:pPr>
            <a:endParaRPr lang="fr-FR" sz="2400" dirty="0">
              <a:solidFill>
                <a:schemeClr val="accent2"/>
              </a:solidFill>
            </a:endParaRPr>
          </a:p>
          <a:p>
            <a:pPr marL="342900" indent="-342900" eaLnBrk="0" hangingPunct="0">
              <a:lnSpc>
                <a:spcPct val="65000"/>
              </a:lnSpc>
              <a:spcBef>
                <a:spcPct val="50000"/>
              </a:spcBef>
            </a:pPr>
            <a:endParaRPr lang="fr-FR" sz="2400" dirty="0">
              <a:solidFill>
                <a:schemeClr val="accent2"/>
              </a:solidFill>
            </a:endParaRPr>
          </a:p>
          <a:p>
            <a:pPr marL="342900" indent="-342900" eaLnBrk="0" hangingPunct="0">
              <a:lnSpc>
                <a:spcPct val="6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fr-FR" sz="2400" dirty="0">
                <a:solidFill>
                  <a:srgbClr val="C00000"/>
                </a:solidFill>
              </a:rPr>
              <a:t>2 Millions €  de CA en </a:t>
            </a:r>
            <a:r>
              <a:rPr lang="fr-FR" sz="2400" dirty="0" smtClean="0">
                <a:solidFill>
                  <a:srgbClr val="C00000"/>
                </a:solidFill>
              </a:rPr>
              <a:t>2010</a:t>
            </a:r>
            <a:endParaRPr lang="fr-FR" sz="2400" dirty="0">
              <a:solidFill>
                <a:srgbClr val="C00000"/>
              </a:solidFill>
            </a:endParaRPr>
          </a:p>
          <a:p>
            <a:pPr marL="342900" indent="-342900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fr-FR" sz="2400" dirty="0">
                <a:solidFill>
                  <a:srgbClr val="C00000"/>
                </a:solidFill>
              </a:rPr>
              <a:t>750 </a:t>
            </a:r>
            <a:r>
              <a:rPr lang="fr-FR" sz="2400" dirty="0" smtClean="0">
                <a:solidFill>
                  <a:srgbClr val="C00000"/>
                </a:solidFill>
              </a:rPr>
              <a:t>ascenseurs :Syndics, gérants d’immeuble, immeubles de bureau et centres commerciaux</a:t>
            </a:r>
            <a:endParaRPr lang="fr-FR" sz="2400" dirty="0">
              <a:solidFill>
                <a:srgbClr val="C00000"/>
              </a:solidFill>
            </a:endParaRPr>
          </a:p>
          <a:p>
            <a:pPr marL="342900" indent="-342900" eaLnBrk="0" hangingPunct="0">
              <a:lnSpc>
                <a:spcPct val="65000"/>
              </a:lnSpc>
              <a:spcBef>
                <a:spcPct val="50000"/>
              </a:spcBef>
              <a:buFontTx/>
              <a:buChar char="•"/>
            </a:pPr>
            <a:endParaRPr lang="fr-FR" sz="2400" b="1" dirty="0">
              <a:solidFill>
                <a:schemeClr val="accent2"/>
              </a:solidFill>
            </a:endParaRPr>
          </a:p>
          <a:p>
            <a:pPr marL="342900" indent="-342900" eaLnBrk="0" hangingPunct="0">
              <a:lnSpc>
                <a:spcPct val="65000"/>
              </a:lnSpc>
              <a:spcBef>
                <a:spcPct val="50000"/>
              </a:spcBef>
            </a:pP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21733" y="1100666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>
                <a:solidFill>
                  <a:srgbClr val="000099"/>
                </a:solidFill>
              </a:rPr>
              <a:t>OTIS Monde :</a:t>
            </a: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5016" y="1643917"/>
            <a:ext cx="1320800" cy="1220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313" name="Picture 25" descr="Sans tit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252" y="5139400"/>
            <a:ext cx="1898282" cy="1447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2" descr="Sans tit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630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1" descr="Sans-titre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7863" y="52388"/>
            <a:ext cx="280511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 txBox="1">
            <a:spLocks/>
          </p:cNvSpPr>
          <p:nvPr/>
        </p:nvSpPr>
        <p:spPr bwMode="auto">
          <a:xfrm>
            <a:off x="2971148" y="1240855"/>
            <a:ext cx="617285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60000"/>
              </a:spcBef>
              <a:buFont typeface="Arial" charset="0"/>
              <a:buChar char="•"/>
            </a:pPr>
            <a:r>
              <a:rPr lang="fr-FR" sz="2400" b="1" dirty="0">
                <a:solidFill>
                  <a:srgbClr val="000099"/>
                </a:solidFill>
              </a:rPr>
              <a:t>1,7 millions </a:t>
            </a:r>
            <a:r>
              <a:rPr lang="fr-FR" sz="2400" dirty="0">
                <a:solidFill>
                  <a:srgbClr val="000099"/>
                </a:solidFill>
              </a:rPr>
              <a:t>d'ascenseurs et escalators sous contrat de </a:t>
            </a:r>
            <a:r>
              <a:rPr lang="fr-FR" sz="2400" dirty="0" smtClean="0">
                <a:solidFill>
                  <a:srgbClr val="000099"/>
                </a:solidFill>
              </a:rPr>
              <a:t>maintenance</a:t>
            </a:r>
            <a:endParaRPr lang="fr-FR" sz="2400" dirty="0">
              <a:solidFill>
                <a:srgbClr val="000099"/>
              </a:solidFill>
            </a:endParaRPr>
          </a:p>
          <a:p>
            <a:pPr marL="342900" indent="-342900">
              <a:spcBef>
                <a:spcPct val="60000"/>
              </a:spcBef>
              <a:buFont typeface="Arial" charset="0"/>
              <a:buChar char="•"/>
            </a:pPr>
            <a:r>
              <a:rPr lang="fr-FR" sz="2400" b="1" u="sng" dirty="0">
                <a:solidFill>
                  <a:srgbClr val="000099"/>
                </a:solidFill>
              </a:rPr>
              <a:t>Numéro 1</a:t>
            </a:r>
            <a:r>
              <a:rPr lang="fr-FR" sz="2400" b="1" dirty="0">
                <a:solidFill>
                  <a:srgbClr val="000099"/>
                </a:solidFill>
              </a:rPr>
              <a:t> </a:t>
            </a:r>
            <a:r>
              <a:rPr lang="fr-FR" sz="2400" dirty="0">
                <a:solidFill>
                  <a:srgbClr val="000099"/>
                </a:solidFill>
              </a:rPr>
              <a:t>Mondial 36</a:t>
            </a:r>
            <a:r>
              <a:rPr lang="fr-FR" sz="2400" dirty="0" smtClean="0">
                <a:solidFill>
                  <a:srgbClr val="000099"/>
                </a:solidFill>
              </a:rPr>
              <a:t>% du marché</a:t>
            </a:r>
            <a:endParaRPr lang="fr-FR" sz="2400" dirty="0">
              <a:solidFill>
                <a:srgbClr val="000099"/>
              </a:solidFill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024553" y="3071732"/>
            <a:ext cx="4888523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60000"/>
              </a:spcBef>
              <a:buFont typeface="Arial" charset="0"/>
              <a:buChar char="•"/>
            </a:pPr>
            <a:r>
              <a:rPr lang="fr-FR" sz="2400" dirty="0">
                <a:solidFill>
                  <a:srgbClr val="000099"/>
                </a:solidFill>
              </a:rPr>
              <a:t>64 agences</a:t>
            </a:r>
          </a:p>
          <a:p>
            <a:pPr marL="342900" indent="-342900">
              <a:spcBef>
                <a:spcPct val="60000"/>
              </a:spcBef>
              <a:buFont typeface="Arial" charset="0"/>
              <a:buChar char="•"/>
            </a:pPr>
            <a:r>
              <a:rPr lang="fr-FR" sz="2400" dirty="0">
                <a:solidFill>
                  <a:srgbClr val="000099"/>
                </a:solidFill>
              </a:rPr>
              <a:t>30 Millions de passagers </a:t>
            </a:r>
            <a:r>
              <a:rPr lang="fr-FR" sz="2400" dirty="0" smtClean="0">
                <a:solidFill>
                  <a:srgbClr val="000099"/>
                </a:solidFill>
              </a:rPr>
              <a:t>/ </a:t>
            </a:r>
            <a:r>
              <a:rPr lang="fr-FR" sz="2400" dirty="0">
                <a:solidFill>
                  <a:srgbClr val="000099"/>
                </a:solidFill>
              </a:rPr>
              <a:t>jour</a:t>
            </a:r>
          </a:p>
          <a:p>
            <a:pPr marL="342900" indent="-342900">
              <a:spcBef>
                <a:spcPct val="60000"/>
              </a:spcBef>
              <a:buFont typeface="Arial" charset="0"/>
              <a:buChar char="•"/>
            </a:pPr>
            <a:r>
              <a:rPr lang="fr-FR" sz="2400" dirty="0">
                <a:solidFill>
                  <a:srgbClr val="000099"/>
                </a:solidFill>
              </a:rPr>
              <a:t>1,2 Milliards €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304800" y="4672460"/>
            <a:ext cx="257386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>
                <a:solidFill>
                  <a:srgbClr val="000099"/>
                </a:solidFill>
              </a:rPr>
              <a:t>OTIS Boulogne :</a:t>
            </a:r>
          </a:p>
        </p:txBody>
      </p:sp>
      <p:sp>
        <p:nvSpPr>
          <p:cNvPr id="43" name="Oval 7"/>
          <p:cNvSpPr>
            <a:spLocks noChangeArrowheads="1"/>
          </p:cNvSpPr>
          <p:nvPr/>
        </p:nvSpPr>
        <p:spPr bwMode="auto">
          <a:xfrm>
            <a:off x="457161" y="5998024"/>
            <a:ext cx="669925" cy="4921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Verdan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0" y="0"/>
            <a:ext cx="7913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1</a:t>
            </a:r>
          </a:p>
        </p:txBody>
      </p:sp>
      <p:pic>
        <p:nvPicPr>
          <p:cNvPr id="19" name="Picture 24" descr="Sans tit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9309" y="5452534"/>
            <a:ext cx="1371324" cy="103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0" descr="Sans titre 3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9163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1" descr="callcenter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-34000"/>
          </a:blip>
          <a:srcRect/>
          <a:stretch>
            <a:fillRect/>
          </a:stretch>
        </p:blipFill>
        <p:spPr bwMode="auto">
          <a:xfrm>
            <a:off x="1062038" y="1022350"/>
            <a:ext cx="1101725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srgbClr val="CC3300">
                <a:alpha val="7000"/>
              </a:srgbClr>
            </a:innerShdw>
          </a:effectLst>
          <a:scene3d>
            <a:camera prst="orthographicFront">
              <a:rot lat="0" lon="19799991" rev="0"/>
            </a:camera>
            <a:lightRig rig="threePt" dir="t"/>
          </a:scene3d>
          <a:sp3d>
            <a:bevelB w="152400" h="50800" prst="softRound"/>
          </a:sp3d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1104900" y="2849563"/>
            <a:ext cx="1069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b="1">
                <a:solidFill>
                  <a:schemeClr val="tx1"/>
                </a:solidFill>
              </a:rPr>
              <a:t>Client Otis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714375" y="5900738"/>
            <a:ext cx="1641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b="1">
                <a:solidFill>
                  <a:schemeClr val="tx1"/>
                </a:solidFill>
              </a:rPr>
              <a:t>Technicien Otis</a:t>
            </a: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6326188" y="5691188"/>
            <a:ext cx="19319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b="1">
                <a:solidFill>
                  <a:schemeClr val="tx1"/>
                </a:solidFill>
              </a:rPr>
              <a:t>Envoi d'un technicien Otis</a:t>
            </a:r>
          </a:p>
        </p:txBody>
      </p:sp>
      <p:sp>
        <p:nvSpPr>
          <p:cNvPr id="20486" name="Oval 44"/>
          <p:cNvSpPr>
            <a:spLocks noChangeArrowheads="1"/>
          </p:cNvSpPr>
          <p:nvPr/>
        </p:nvSpPr>
        <p:spPr bwMode="auto">
          <a:xfrm>
            <a:off x="2987675" y="2492375"/>
            <a:ext cx="2501900" cy="25161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4346" name="Line 45"/>
          <p:cNvSpPr>
            <a:spLocks noChangeShapeType="1"/>
          </p:cNvSpPr>
          <p:nvPr/>
        </p:nvSpPr>
        <p:spPr bwMode="auto">
          <a:xfrm rot="445930">
            <a:off x="2379663" y="2174875"/>
            <a:ext cx="976312" cy="493713"/>
          </a:xfrm>
          <a:prstGeom prst="line">
            <a:avLst/>
          </a:prstGeom>
          <a:noFill/>
          <a:ln w="38100">
            <a:solidFill>
              <a:schemeClr val="accent3">
                <a:lumMod val="50000"/>
              </a:schemeClr>
            </a:solidFill>
            <a:prstDash val="sysDash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488" name="Line 46"/>
          <p:cNvSpPr>
            <a:spLocks noChangeShapeType="1"/>
          </p:cNvSpPr>
          <p:nvPr/>
        </p:nvSpPr>
        <p:spPr bwMode="auto">
          <a:xfrm flipH="1" flipV="1">
            <a:off x="2249488" y="2386013"/>
            <a:ext cx="911225" cy="63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89" name="Line 47"/>
          <p:cNvSpPr>
            <a:spLocks noChangeShapeType="1"/>
          </p:cNvSpPr>
          <p:nvPr/>
        </p:nvSpPr>
        <p:spPr bwMode="auto">
          <a:xfrm flipH="1">
            <a:off x="4927600" y="1840972"/>
            <a:ext cx="1237722" cy="868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90" name="Line 48"/>
          <p:cNvSpPr>
            <a:spLocks noChangeShapeType="1"/>
          </p:cNvSpPr>
          <p:nvPr/>
        </p:nvSpPr>
        <p:spPr bwMode="auto">
          <a:xfrm flipV="1">
            <a:off x="5520267" y="3352800"/>
            <a:ext cx="54186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91" name="Line 49"/>
          <p:cNvSpPr>
            <a:spLocks noChangeShapeType="1"/>
          </p:cNvSpPr>
          <p:nvPr/>
        </p:nvSpPr>
        <p:spPr bwMode="auto">
          <a:xfrm flipV="1">
            <a:off x="2282825" y="4149725"/>
            <a:ext cx="736600" cy="454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92" name="Line 50"/>
          <p:cNvSpPr>
            <a:spLocks noChangeShapeType="1"/>
          </p:cNvSpPr>
          <p:nvPr/>
        </p:nvSpPr>
        <p:spPr bwMode="auto">
          <a:xfrm>
            <a:off x="5468938" y="3998913"/>
            <a:ext cx="779462" cy="581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93" name="Line 51"/>
          <p:cNvSpPr>
            <a:spLocks noChangeShapeType="1"/>
          </p:cNvSpPr>
          <p:nvPr/>
        </p:nvSpPr>
        <p:spPr bwMode="auto">
          <a:xfrm flipH="1">
            <a:off x="2452688" y="5697538"/>
            <a:ext cx="3781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94" name="Text Box 52"/>
          <p:cNvSpPr txBox="1">
            <a:spLocks noChangeArrowheads="1"/>
          </p:cNvSpPr>
          <p:nvPr/>
        </p:nvSpPr>
        <p:spPr bwMode="auto">
          <a:xfrm>
            <a:off x="2195513" y="1401763"/>
            <a:ext cx="1584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Communication</a:t>
            </a:r>
            <a:br>
              <a:rPr lang="en-US" sz="1400">
                <a:solidFill>
                  <a:schemeClr val="tx1"/>
                </a:solidFill>
              </a:rPr>
            </a:br>
            <a:r>
              <a:rPr lang="en-US" sz="1400">
                <a:solidFill>
                  <a:schemeClr val="tx1"/>
                </a:solidFill>
              </a:rPr>
              <a:t> client</a:t>
            </a:r>
          </a:p>
        </p:txBody>
      </p:sp>
      <p:sp>
        <p:nvSpPr>
          <p:cNvPr id="20496" name="Text Box 54"/>
          <p:cNvSpPr txBox="1">
            <a:spLocks noChangeArrowheads="1"/>
          </p:cNvSpPr>
          <p:nvPr/>
        </p:nvSpPr>
        <p:spPr bwMode="auto">
          <a:xfrm>
            <a:off x="771525" y="3856038"/>
            <a:ext cx="172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Communication au sein de l'équipe Elite</a:t>
            </a:r>
            <a:endParaRPr lang="en-US" sz="1200" baseline="30000">
              <a:solidFill>
                <a:schemeClr val="tx1"/>
              </a:solidFill>
            </a:endParaRPr>
          </a:p>
        </p:txBody>
      </p:sp>
      <p:sp>
        <p:nvSpPr>
          <p:cNvPr id="20498" name="Text Box 57"/>
          <p:cNvSpPr txBox="1">
            <a:spLocks noChangeArrowheads="1"/>
          </p:cNvSpPr>
          <p:nvPr/>
        </p:nvSpPr>
        <p:spPr bwMode="auto">
          <a:xfrm>
            <a:off x="3334808" y="4498447"/>
            <a:ext cx="19653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Expert </a:t>
            </a:r>
            <a:r>
              <a:rPr lang="en-US" sz="1600" dirty="0" smtClean="0">
                <a:solidFill>
                  <a:schemeClr val="tx1"/>
                </a:solidFill>
              </a:rPr>
              <a:t>Elite: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pilotage de la remise en service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499" name="Oval 58"/>
          <p:cNvSpPr>
            <a:spLocks noChangeArrowheads="1"/>
          </p:cNvSpPr>
          <p:nvPr/>
        </p:nvSpPr>
        <p:spPr bwMode="auto">
          <a:xfrm>
            <a:off x="3216805" y="2001838"/>
            <a:ext cx="390525" cy="423862"/>
          </a:xfrm>
          <a:prstGeom prst="ellipse">
            <a:avLst/>
          </a:prstGeom>
          <a:solidFill>
            <a:srgbClr val="99FF99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/>
              <a:t>1</a:t>
            </a:r>
          </a:p>
        </p:txBody>
      </p:sp>
      <p:sp>
        <p:nvSpPr>
          <p:cNvPr id="20500" name="Oval 59"/>
          <p:cNvSpPr>
            <a:spLocks noChangeArrowheads="1"/>
          </p:cNvSpPr>
          <p:nvPr/>
        </p:nvSpPr>
        <p:spPr bwMode="auto">
          <a:xfrm>
            <a:off x="5305425" y="2597150"/>
            <a:ext cx="390525" cy="423863"/>
          </a:xfrm>
          <a:prstGeom prst="ellipse">
            <a:avLst/>
          </a:prstGeom>
          <a:solidFill>
            <a:srgbClr val="99CC00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 dirty="0"/>
              <a:t>2</a:t>
            </a:r>
          </a:p>
        </p:txBody>
      </p:sp>
      <p:sp>
        <p:nvSpPr>
          <p:cNvPr id="20501" name="Oval 60"/>
          <p:cNvSpPr>
            <a:spLocks noChangeArrowheads="1"/>
          </p:cNvSpPr>
          <p:nvPr/>
        </p:nvSpPr>
        <p:spPr bwMode="auto">
          <a:xfrm>
            <a:off x="5624513" y="4682066"/>
            <a:ext cx="390525" cy="423863"/>
          </a:xfrm>
          <a:prstGeom prst="ellipse">
            <a:avLst/>
          </a:prstGeom>
          <a:solidFill>
            <a:schemeClr val="folHlink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/>
              <a:t>3</a:t>
            </a:r>
          </a:p>
        </p:txBody>
      </p:sp>
      <p:sp>
        <p:nvSpPr>
          <p:cNvPr id="20502" name="Oval 61"/>
          <p:cNvSpPr>
            <a:spLocks noChangeArrowheads="1"/>
          </p:cNvSpPr>
          <p:nvPr/>
        </p:nvSpPr>
        <p:spPr bwMode="auto">
          <a:xfrm>
            <a:off x="4171950" y="5831416"/>
            <a:ext cx="390525" cy="423863"/>
          </a:xfrm>
          <a:prstGeom prst="ellipse">
            <a:avLst/>
          </a:prstGeom>
          <a:solidFill>
            <a:schemeClr val="folHlink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 dirty="0"/>
              <a:t>4</a:t>
            </a:r>
          </a:p>
        </p:txBody>
      </p:sp>
      <p:sp>
        <p:nvSpPr>
          <p:cNvPr id="20503" name="Oval 62"/>
          <p:cNvSpPr>
            <a:spLocks noChangeArrowheads="1"/>
          </p:cNvSpPr>
          <p:nvPr/>
        </p:nvSpPr>
        <p:spPr bwMode="auto">
          <a:xfrm>
            <a:off x="2320925" y="4667250"/>
            <a:ext cx="390525" cy="423863"/>
          </a:xfrm>
          <a:prstGeom prst="ellipse">
            <a:avLst/>
          </a:prstGeom>
          <a:solidFill>
            <a:schemeClr val="folHlink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/>
              <a:t>5</a:t>
            </a:r>
          </a:p>
        </p:txBody>
      </p:sp>
      <p:sp>
        <p:nvSpPr>
          <p:cNvPr id="20504" name="Oval 63"/>
          <p:cNvSpPr>
            <a:spLocks noChangeArrowheads="1"/>
          </p:cNvSpPr>
          <p:nvPr/>
        </p:nvSpPr>
        <p:spPr bwMode="auto">
          <a:xfrm>
            <a:off x="2444750" y="2809875"/>
            <a:ext cx="390525" cy="423863"/>
          </a:xfrm>
          <a:prstGeom prst="ellipse">
            <a:avLst/>
          </a:prstGeom>
          <a:solidFill>
            <a:srgbClr val="99CC00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/>
              <a:t>6</a:t>
            </a:r>
          </a:p>
        </p:txBody>
      </p:sp>
      <p:sp>
        <p:nvSpPr>
          <p:cNvPr id="20505" name="Oval 64"/>
          <p:cNvSpPr>
            <a:spLocks noChangeArrowheads="1"/>
          </p:cNvSpPr>
          <p:nvPr/>
        </p:nvSpPr>
        <p:spPr bwMode="auto">
          <a:xfrm>
            <a:off x="8185680" y="1092729"/>
            <a:ext cx="390525" cy="423862"/>
          </a:xfrm>
          <a:prstGeom prst="ellipse">
            <a:avLst/>
          </a:prstGeom>
          <a:solidFill>
            <a:srgbClr val="99CC00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5188"/>
            <a:r>
              <a:rPr lang="en-US" sz="2400" dirty="0"/>
              <a:t>1</a:t>
            </a:r>
          </a:p>
        </p:txBody>
      </p:sp>
      <p:sp>
        <p:nvSpPr>
          <p:cNvPr id="20506" name="Text Box 67"/>
          <p:cNvSpPr txBox="1">
            <a:spLocks noChangeArrowheads="1"/>
          </p:cNvSpPr>
          <p:nvPr/>
        </p:nvSpPr>
        <p:spPr bwMode="auto">
          <a:xfrm>
            <a:off x="7843838" y="1717147"/>
            <a:ext cx="13001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Panne de l'ascenseur</a:t>
            </a:r>
          </a:p>
        </p:txBody>
      </p:sp>
      <p:pic>
        <p:nvPicPr>
          <p:cNvPr id="20507" name="Picture 33" descr="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1063" y="2925763"/>
            <a:ext cx="16859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Picture 35" descr="outite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9313" y="4579938"/>
            <a:ext cx="13462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36" descr="voitu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5875" y="4333875"/>
            <a:ext cx="1743075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32"/>
          <p:cNvSpPr/>
          <p:nvPr/>
        </p:nvSpPr>
        <p:spPr>
          <a:xfrm>
            <a:off x="2013706" y="0"/>
            <a:ext cx="4817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4800" b="1" kern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Le</a:t>
            </a:r>
            <a:r>
              <a:rPr lang="fr-FR" b="1" kern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 </a:t>
            </a:r>
            <a:r>
              <a:rPr lang="fr-FR" sz="4800" b="1" kern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service Elite</a:t>
            </a:r>
            <a:endParaRPr lang="fr-FR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 flipH="1">
            <a:off x="0" y="0"/>
            <a:ext cx="7913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2</a:t>
            </a:r>
            <a:endParaRPr lang="fr-FR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09771" y="1074207"/>
            <a:ext cx="747712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107" y="2544206"/>
            <a:ext cx="963844" cy="1105044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</p:pic>
      <p:sp>
        <p:nvSpPr>
          <p:cNvPr id="36" name="ZoneTexte 41"/>
          <p:cNvSpPr txBox="1">
            <a:spLocks noChangeArrowheads="1"/>
          </p:cNvSpPr>
          <p:nvPr/>
        </p:nvSpPr>
        <p:spPr bwMode="auto">
          <a:xfrm>
            <a:off x="4250265" y="929218"/>
            <a:ext cx="176106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800" dirty="0">
                <a:solidFill>
                  <a:srgbClr val="C00000"/>
                </a:solidFill>
              </a:rPr>
              <a:t>Module de télésurveillance REM5</a:t>
            </a:r>
          </a:p>
        </p:txBody>
      </p:sp>
      <p:sp>
        <p:nvSpPr>
          <p:cNvPr id="37" name="ZoneTexte 40"/>
          <p:cNvSpPr txBox="1">
            <a:spLocks noChangeArrowheads="1"/>
          </p:cNvSpPr>
          <p:nvPr/>
        </p:nvSpPr>
        <p:spPr bwMode="auto">
          <a:xfrm>
            <a:off x="5468937" y="3690408"/>
            <a:ext cx="3675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>
                <a:solidFill>
                  <a:srgbClr val="C00000"/>
                </a:solidFill>
              </a:rPr>
              <a:t>Contrôleur de manœuvre MCS</a:t>
            </a:r>
          </a:p>
        </p:txBody>
      </p:sp>
      <p:pic>
        <p:nvPicPr>
          <p:cNvPr id="20497" name="Picture 2" descr="Gen2 hoistway rev_clear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/>
          <a:stretch>
            <a:fillRect/>
          </a:stretch>
        </p:blipFill>
        <p:spPr bwMode="auto">
          <a:xfrm>
            <a:off x="7064904" y="818621"/>
            <a:ext cx="9620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48" descr="EDE"/>
          <p:cNvSpPr>
            <a:spLocks noChangeArrowheads="1"/>
          </p:cNvSpPr>
          <p:nvPr/>
        </p:nvSpPr>
        <p:spPr bwMode="auto">
          <a:xfrm>
            <a:off x="406400" y="2116667"/>
            <a:ext cx="673100" cy="871539"/>
          </a:xfrm>
          <a:prstGeom prst="rect">
            <a:avLst/>
          </a:prstGeom>
          <a:blipFill dpi="0" rotWithShape="1">
            <a:blip r:embed="rId11" cstate="print">
              <a:lum bright="-12000"/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2167467" y="3282950"/>
            <a:ext cx="1149350" cy="527050"/>
          </a:xfrm>
          <a:prstGeom prst="rect">
            <a:avLst/>
          </a:prstGeom>
          <a:solidFill>
            <a:srgbClr val="6666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E-mails en temps réel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0" descr="Sans titre 3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9163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328738" y="3074988"/>
            <a:ext cx="3816350" cy="358775"/>
            <a:chOff x="838" y="1934"/>
            <a:chExt cx="2404" cy="226"/>
          </a:xfrm>
        </p:grpSpPr>
        <p:sp>
          <p:nvSpPr>
            <p:cNvPr id="6" name="Rectangle 47"/>
            <p:cNvSpPr>
              <a:spLocks noChangeArrowheads="1"/>
            </p:cNvSpPr>
            <p:nvPr/>
          </p:nvSpPr>
          <p:spPr bwMode="auto">
            <a:xfrm>
              <a:off x="847" y="1979"/>
              <a:ext cx="1996" cy="181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2" name="Rectangle 48"/>
            <p:cNvSpPr>
              <a:spLocks noChangeArrowheads="1"/>
            </p:cNvSpPr>
            <p:nvPr/>
          </p:nvSpPr>
          <p:spPr bwMode="auto">
            <a:xfrm>
              <a:off x="2888" y="1979"/>
              <a:ext cx="272" cy="181"/>
            </a:xfrm>
            <a:prstGeom prst="rect">
              <a:avLst/>
            </a:prstGeom>
            <a:solidFill>
              <a:srgbClr val="66FF33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3" name="Rectangle 49"/>
            <p:cNvSpPr>
              <a:spLocks noChangeArrowheads="1"/>
            </p:cNvSpPr>
            <p:nvPr/>
          </p:nvSpPr>
          <p:spPr bwMode="auto">
            <a:xfrm>
              <a:off x="838" y="1934"/>
              <a:ext cx="363" cy="181"/>
            </a:xfrm>
            <a:prstGeom prst="rect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 sz="1600">
                <a:latin typeface="Times New Roman" pitchFamily="18" charset="0"/>
              </a:endParaRPr>
            </a:p>
          </p:txBody>
        </p:sp>
        <p:sp>
          <p:nvSpPr>
            <p:cNvPr id="109618" name="AutoShape 50"/>
            <p:cNvSpPr>
              <a:spLocks noChangeArrowheads="1"/>
            </p:cNvSpPr>
            <p:nvPr/>
          </p:nvSpPr>
          <p:spPr bwMode="auto">
            <a:xfrm>
              <a:off x="3061" y="1935"/>
              <a:ext cx="181" cy="182"/>
            </a:xfrm>
            <a:prstGeom prst="star5">
              <a:avLst/>
            </a:prstGeom>
            <a:solidFill>
              <a:srgbClr val="FFFF00"/>
            </a:solidFill>
            <a:ln w="12700" cap="sq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22555" name="Line 9"/>
          <p:cNvSpPr>
            <a:spLocks noChangeShapeType="1"/>
          </p:cNvSpPr>
          <p:nvPr/>
        </p:nvSpPr>
        <p:spPr bwMode="auto">
          <a:xfrm>
            <a:off x="1257300" y="4657725"/>
            <a:ext cx="6408738" cy="1588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22556" name="Line 10"/>
          <p:cNvSpPr>
            <a:spLocks noChangeShapeType="1"/>
          </p:cNvSpPr>
          <p:nvPr/>
        </p:nvSpPr>
        <p:spPr bwMode="auto">
          <a:xfrm flipV="1">
            <a:off x="1257300" y="1490663"/>
            <a:ext cx="0" cy="3167062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22557" name="Text Box 34"/>
          <p:cNvSpPr txBox="1">
            <a:spLocks noChangeArrowheads="1"/>
          </p:cNvSpPr>
          <p:nvPr/>
        </p:nvSpPr>
        <p:spPr bwMode="auto">
          <a:xfrm>
            <a:off x="3576638" y="4706938"/>
            <a:ext cx="3121025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>
                <a:solidFill>
                  <a:schemeClr val="tx1"/>
                </a:solidFill>
              </a:rPr>
              <a:t>Délai d’intervention contractuel</a:t>
            </a:r>
          </a:p>
        </p:txBody>
      </p:sp>
      <p:sp>
        <p:nvSpPr>
          <p:cNvPr id="22558" name="Rectangle 35"/>
          <p:cNvSpPr>
            <a:spLocks noChangeArrowheads="1"/>
          </p:cNvSpPr>
          <p:nvPr/>
        </p:nvSpPr>
        <p:spPr bwMode="auto">
          <a:xfrm>
            <a:off x="360363" y="5708650"/>
            <a:ext cx="576262" cy="287338"/>
          </a:xfrm>
          <a:prstGeom prst="rect">
            <a:avLst/>
          </a:prstGeom>
          <a:solidFill>
            <a:srgbClr val="0000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fr-FR" sz="1600">
              <a:latin typeface="Times New Roman" pitchFamily="18" charset="0"/>
            </a:endParaRPr>
          </a:p>
        </p:txBody>
      </p:sp>
      <p:sp>
        <p:nvSpPr>
          <p:cNvPr id="22559" name="Rectangle 36"/>
          <p:cNvSpPr>
            <a:spLocks noChangeArrowheads="1"/>
          </p:cNvSpPr>
          <p:nvPr/>
        </p:nvSpPr>
        <p:spPr bwMode="auto">
          <a:xfrm>
            <a:off x="4425950" y="5167313"/>
            <a:ext cx="576263" cy="287337"/>
          </a:xfrm>
          <a:prstGeom prst="rect">
            <a:avLst/>
          </a:prstGeom>
          <a:solidFill>
            <a:srgbClr val="66FF33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560" name="Rectangle 37"/>
          <p:cNvSpPr>
            <a:spLocks noChangeArrowheads="1"/>
          </p:cNvSpPr>
          <p:nvPr/>
        </p:nvSpPr>
        <p:spPr bwMode="auto">
          <a:xfrm>
            <a:off x="360363" y="5167313"/>
            <a:ext cx="576262" cy="287337"/>
          </a:xfrm>
          <a:prstGeom prst="rect">
            <a:avLst/>
          </a:prstGeom>
          <a:solidFill>
            <a:srgbClr val="FF66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561" name="Text Box 38"/>
          <p:cNvSpPr txBox="1">
            <a:spLocks noChangeArrowheads="1"/>
          </p:cNvSpPr>
          <p:nvPr/>
        </p:nvSpPr>
        <p:spPr bwMode="auto">
          <a:xfrm>
            <a:off x="930275" y="5599113"/>
            <a:ext cx="2951163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chemeClr val="tx1"/>
                </a:solidFill>
              </a:rPr>
              <a:t>Diagnostic de la panne</a:t>
            </a:r>
          </a:p>
        </p:txBody>
      </p:sp>
      <p:sp>
        <p:nvSpPr>
          <p:cNvPr id="22562" name="Text Box 39"/>
          <p:cNvSpPr txBox="1">
            <a:spLocks noChangeArrowheads="1"/>
          </p:cNvSpPr>
          <p:nvPr/>
        </p:nvSpPr>
        <p:spPr bwMode="auto">
          <a:xfrm>
            <a:off x="5113338" y="5167313"/>
            <a:ext cx="3455987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>
                <a:solidFill>
                  <a:schemeClr val="tx1"/>
                </a:solidFill>
              </a:rPr>
              <a:t>Intervention sur l’appareil</a:t>
            </a:r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1328738" y="4013200"/>
            <a:ext cx="1225550" cy="357188"/>
            <a:chOff x="838" y="2525"/>
            <a:chExt cx="772" cy="225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255" y="2569"/>
              <a:ext cx="272" cy="181"/>
            </a:xfrm>
            <a:prstGeom prst="rect">
              <a:avLst/>
            </a:prstGeom>
            <a:solidFill>
              <a:srgbClr val="66FF33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Rectangle 53"/>
            <p:cNvSpPr>
              <a:spLocks noChangeArrowheads="1"/>
            </p:cNvSpPr>
            <p:nvPr/>
          </p:nvSpPr>
          <p:spPr bwMode="auto">
            <a:xfrm>
              <a:off x="838" y="2569"/>
              <a:ext cx="363" cy="181"/>
            </a:xfrm>
            <a:prstGeom prst="rect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 sz="1600">
                <a:latin typeface="Times New Roman" pitchFamily="18" charset="0"/>
              </a:endParaRPr>
            </a:p>
          </p:txBody>
        </p:sp>
        <p:sp>
          <p:nvSpPr>
            <p:cNvPr id="109622" name="AutoShape 54"/>
            <p:cNvSpPr>
              <a:spLocks noChangeArrowheads="1"/>
            </p:cNvSpPr>
            <p:nvPr/>
          </p:nvSpPr>
          <p:spPr bwMode="auto">
            <a:xfrm>
              <a:off x="1429" y="2525"/>
              <a:ext cx="181" cy="182"/>
            </a:xfrm>
            <a:prstGeom prst="star5">
              <a:avLst/>
            </a:prstGeom>
            <a:solidFill>
              <a:srgbClr val="FFFF00"/>
            </a:solidFill>
            <a:ln w="12700" cap="sq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grpSp>
        <p:nvGrpSpPr>
          <p:cNvPr id="4" name="Group 96"/>
          <p:cNvGrpSpPr>
            <a:grpSpLocks/>
          </p:cNvGrpSpPr>
          <p:nvPr/>
        </p:nvGrpSpPr>
        <p:grpSpPr bwMode="auto">
          <a:xfrm>
            <a:off x="1343025" y="1708150"/>
            <a:ext cx="6251575" cy="790575"/>
            <a:chOff x="847" y="752"/>
            <a:chExt cx="3938" cy="498"/>
          </a:xfrm>
        </p:grpSpPr>
        <p:sp>
          <p:nvSpPr>
            <p:cNvPr id="22569" name="Rectangle 2"/>
            <p:cNvSpPr>
              <a:spLocks noChangeArrowheads="1"/>
            </p:cNvSpPr>
            <p:nvPr/>
          </p:nvSpPr>
          <p:spPr bwMode="auto">
            <a:xfrm>
              <a:off x="847" y="797"/>
              <a:ext cx="1996" cy="181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0" name="Rectangle 3"/>
            <p:cNvSpPr>
              <a:spLocks noChangeArrowheads="1"/>
            </p:cNvSpPr>
            <p:nvPr/>
          </p:nvSpPr>
          <p:spPr bwMode="auto">
            <a:xfrm>
              <a:off x="2888" y="797"/>
              <a:ext cx="363" cy="181"/>
            </a:xfrm>
            <a:prstGeom prst="rect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 sz="1600">
                <a:latin typeface="Times New Roman" pitchFamily="18" charset="0"/>
              </a:endParaRPr>
            </a:p>
          </p:txBody>
        </p:sp>
        <p:sp>
          <p:nvSpPr>
            <p:cNvPr id="22571" name="Rectangle 4"/>
            <p:cNvSpPr>
              <a:spLocks noChangeArrowheads="1"/>
            </p:cNvSpPr>
            <p:nvPr/>
          </p:nvSpPr>
          <p:spPr bwMode="auto">
            <a:xfrm>
              <a:off x="3296" y="797"/>
              <a:ext cx="1089" cy="181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2" name="Rectangle 5"/>
            <p:cNvSpPr>
              <a:spLocks noChangeArrowheads="1"/>
            </p:cNvSpPr>
            <p:nvPr/>
          </p:nvSpPr>
          <p:spPr bwMode="auto">
            <a:xfrm>
              <a:off x="3296" y="1069"/>
              <a:ext cx="272" cy="181"/>
            </a:xfrm>
            <a:prstGeom prst="rect">
              <a:avLst/>
            </a:prstGeom>
            <a:solidFill>
              <a:srgbClr val="66FF33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3" name="Rectangle 6"/>
            <p:cNvSpPr>
              <a:spLocks noChangeArrowheads="1"/>
            </p:cNvSpPr>
            <p:nvPr/>
          </p:nvSpPr>
          <p:spPr bwMode="auto">
            <a:xfrm>
              <a:off x="847" y="1069"/>
              <a:ext cx="1996" cy="181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74" name="Rectangle 7"/>
            <p:cNvSpPr>
              <a:spLocks noChangeArrowheads="1"/>
            </p:cNvSpPr>
            <p:nvPr/>
          </p:nvSpPr>
          <p:spPr bwMode="auto">
            <a:xfrm>
              <a:off x="2888" y="1069"/>
              <a:ext cx="363" cy="181"/>
            </a:xfrm>
            <a:prstGeom prst="rect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 sz="1600">
                <a:latin typeface="Times New Roman" pitchFamily="18" charset="0"/>
              </a:endParaRPr>
            </a:p>
          </p:txBody>
        </p:sp>
        <p:sp>
          <p:nvSpPr>
            <p:cNvPr id="22575" name="Rectangle 8"/>
            <p:cNvSpPr>
              <a:spLocks noChangeArrowheads="1"/>
            </p:cNvSpPr>
            <p:nvPr/>
          </p:nvSpPr>
          <p:spPr bwMode="auto">
            <a:xfrm>
              <a:off x="4430" y="797"/>
              <a:ext cx="272" cy="181"/>
            </a:xfrm>
            <a:prstGeom prst="rect">
              <a:avLst/>
            </a:prstGeom>
            <a:solidFill>
              <a:srgbClr val="66FF33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9629" name="AutoShape 61"/>
            <p:cNvSpPr>
              <a:spLocks noChangeArrowheads="1"/>
            </p:cNvSpPr>
            <p:nvPr/>
          </p:nvSpPr>
          <p:spPr bwMode="auto">
            <a:xfrm>
              <a:off x="3492" y="1025"/>
              <a:ext cx="181" cy="182"/>
            </a:xfrm>
            <a:prstGeom prst="star5">
              <a:avLst/>
            </a:prstGeom>
            <a:solidFill>
              <a:srgbClr val="FFFF00"/>
            </a:solidFill>
            <a:ln w="12700" cap="sq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9630" name="AutoShape 62"/>
            <p:cNvSpPr>
              <a:spLocks noChangeArrowheads="1"/>
            </p:cNvSpPr>
            <p:nvPr/>
          </p:nvSpPr>
          <p:spPr bwMode="auto">
            <a:xfrm>
              <a:off x="4604" y="752"/>
              <a:ext cx="181" cy="182"/>
            </a:xfrm>
            <a:prstGeom prst="star5">
              <a:avLst/>
            </a:prstGeom>
            <a:solidFill>
              <a:srgbClr val="FFFF00"/>
            </a:solidFill>
            <a:ln w="12700" cap="sq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109631" name="AutoShape 63"/>
          <p:cNvSpPr>
            <a:spLocks noChangeArrowheads="1"/>
          </p:cNvSpPr>
          <p:nvPr/>
        </p:nvSpPr>
        <p:spPr bwMode="auto">
          <a:xfrm>
            <a:off x="4570413" y="5707063"/>
            <a:ext cx="287337" cy="288925"/>
          </a:xfrm>
          <a:prstGeom prst="star5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2578" name="Text Box 66"/>
          <p:cNvSpPr txBox="1">
            <a:spLocks noChangeArrowheads="1"/>
          </p:cNvSpPr>
          <p:nvPr/>
        </p:nvSpPr>
        <p:spPr bwMode="auto">
          <a:xfrm>
            <a:off x="2078038" y="4706938"/>
            <a:ext cx="763587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b="1">
                <a:solidFill>
                  <a:schemeClr val="tx1"/>
                </a:solidFill>
              </a:rPr>
              <a:t>45 min</a:t>
            </a:r>
          </a:p>
        </p:txBody>
      </p:sp>
      <p:sp>
        <p:nvSpPr>
          <p:cNvPr id="22579" name="Text Box 68"/>
          <p:cNvSpPr txBox="1">
            <a:spLocks noChangeArrowheads="1"/>
          </p:cNvSpPr>
          <p:nvPr/>
        </p:nvSpPr>
        <p:spPr bwMode="auto">
          <a:xfrm>
            <a:off x="0" y="6248400"/>
            <a:ext cx="91440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b="1">
                <a:solidFill>
                  <a:srgbClr val="333399"/>
                </a:solidFill>
              </a:rPr>
              <a:t>Intervention de l’ Expert du Pôle Technique en moins de 45 minutes</a:t>
            </a:r>
          </a:p>
        </p:txBody>
      </p:sp>
      <p:sp>
        <p:nvSpPr>
          <p:cNvPr id="22580" name="Text Box 18"/>
          <p:cNvSpPr txBox="1">
            <a:spLocks noChangeArrowheads="1"/>
          </p:cNvSpPr>
          <p:nvPr/>
        </p:nvSpPr>
        <p:spPr bwMode="auto">
          <a:xfrm>
            <a:off x="6209771" y="3393016"/>
            <a:ext cx="1766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 dirty="0" smtClean="0">
                <a:solidFill>
                  <a:schemeClr val="tx1"/>
                </a:solidFill>
                <a:latin typeface="Arial Narrow" pitchFamily="34" charset="0"/>
              </a:rPr>
              <a:t>Avec Elite</a:t>
            </a:r>
            <a:endParaRPr lang="fr-FR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2581" name="Text Box 18"/>
          <p:cNvSpPr txBox="1">
            <a:spLocks noChangeArrowheads="1"/>
          </p:cNvSpPr>
          <p:nvPr/>
        </p:nvSpPr>
        <p:spPr bwMode="auto">
          <a:xfrm>
            <a:off x="7564966" y="3325283"/>
            <a:ext cx="441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00" b="1" dirty="0">
                <a:solidFill>
                  <a:schemeClr val="tx1"/>
                </a:solidFill>
              </a:rPr>
              <a:t>TM</a:t>
            </a:r>
          </a:p>
        </p:txBody>
      </p: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1330325" y="3508375"/>
            <a:ext cx="3671888" cy="430213"/>
            <a:chOff x="839" y="2207"/>
            <a:chExt cx="2313" cy="271"/>
          </a:xfrm>
        </p:grpSpPr>
        <p:sp>
          <p:nvSpPr>
            <p:cNvPr id="22564" name="Rectangle 56"/>
            <p:cNvSpPr>
              <a:spLocks noChangeArrowheads="1"/>
            </p:cNvSpPr>
            <p:nvPr/>
          </p:nvSpPr>
          <p:spPr bwMode="auto">
            <a:xfrm>
              <a:off x="839" y="2297"/>
              <a:ext cx="1996" cy="181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5" name="Rectangle 57"/>
            <p:cNvSpPr>
              <a:spLocks noChangeArrowheads="1"/>
            </p:cNvSpPr>
            <p:nvPr/>
          </p:nvSpPr>
          <p:spPr bwMode="auto">
            <a:xfrm>
              <a:off x="2880" y="2297"/>
              <a:ext cx="272" cy="181"/>
            </a:xfrm>
            <a:prstGeom prst="rect">
              <a:avLst/>
            </a:prstGeom>
            <a:solidFill>
              <a:srgbClr val="66FF33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6" name="Rectangle 58"/>
            <p:cNvSpPr>
              <a:spLocks noChangeArrowheads="1"/>
            </p:cNvSpPr>
            <p:nvPr/>
          </p:nvSpPr>
          <p:spPr bwMode="auto">
            <a:xfrm>
              <a:off x="1256" y="2252"/>
              <a:ext cx="272" cy="181"/>
            </a:xfrm>
            <a:prstGeom prst="rect">
              <a:avLst/>
            </a:prstGeom>
            <a:solidFill>
              <a:srgbClr val="66FF33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7" name="Rectangle 59"/>
            <p:cNvSpPr>
              <a:spLocks noChangeArrowheads="1"/>
            </p:cNvSpPr>
            <p:nvPr/>
          </p:nvSpPr>
          <p:spPr bwMode="auto">
            <a:xfrm>
              <a:off x="839" y="2252"/>
              <a:ext cx="363" cy="181"/>
            </a:xfrm>
            <a:prstGeom prst="rect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fr-FR" sz="1600">
                <a:latin typeface="Times New Roman" pitchFamily="18" charset="0"/>
              </a:endParaRPr>
            </a:p>
          </p:txBody>
        </p:sp>
        <p:sp>
          <p:nvSpPr>
            <p:cNvPr id="109628" name="AutoShape 60"/>
            <p:cNvSpPr>
              <a:spLocks noChangeArrowheads="1"/>
            </p:cNvSpPr>
            <p:nvPr/>
          </p:nvSpPr>
          <p:spPr bwMode="auto">
            <a:xfrm>
              <a:off x="1430" y="2207"/>
              <a:ext cx="181" cy="182"/>
            </a:xfrm>
            <a:prstGeom prst="star5">
              <a:avLst/>
            </a:prstGeom>
            <a:solidFill>
              <a:srgbClr val="FFFF00"/>
            </a:solidFill>
            <a:ln w="12700" cap="sq">
              <a:solidFill>
                <a:srgbClr val="FFFF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22588" name="Text Box 18"/>
          <p:cNvSpPr txBox="1">
            <a:spLocks noChangeArrowheads="1"/>
          </p:cNvSpPr>
          <p:nvPr/>
        </p:nvSpPr>
        <p:spPr bwMode="auto">
          <a:xfrm>
            <a:off x="6043613" y="2214563"/>
            <a:ext cx="1766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b="1">
                <a:solidFill>
                  <a:schemeClr val="tx1"/>
                </a:solidFill>
                <a:latin typeface="Arial Narrow" pitchFamily="34" charset="0"/>
              </a:rPr>
              <a:t>Sans Elite</a:t>
            </a:r>
          </a:p>
        </p:txBody>
      </p:sp>
      <p:sp>
        <p:nvSpPr>
          <p:cNvPr id="22589" name="Text Box 18"/>
          <p:cNvSpPr txBox="1">
            <a:spLocks noChangeArrowheads="1"/>
          </p:cNvSpPr>
          <p:nvPr/>
        </p:nvSpPr>
        <p:spPr bwMode="auto">
          <a:xfrm>
            <a:off x="7369175" y="2185988"/>
            <a:ext cx="441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00">
                <a:solidFill>
                  <a:schemeClr val="tx1"/>
                </a:solidFill>
              </a:rPr>
              <a:t>TM</a:t>
            </a:r>
          </a:p>
        </p:txBody>
      </p:sp>
      <p:sp>
        <p:nvSpPr>
          <p:cNvPr id="22590" name="Text Box 62"/>
          <p:cNvSpPr txBox="1">
            <a:spLocks noChangeArrowheads="1"/>
          </p:cNvSpPr>
          <p:nvPr/>
        </p:nvSpPr>
        <p:spPr bwMode="auto">
          <a:xfrm>
            <a:off x="936625" y="5167313"/>
            <a:ext cx="381635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Déplacement </a:t>
            </a:r>
            <a:r>
              <a:rPr lang="fr-FR" sz="2000" b="1" dirty="0">
                <a:solidFill>
                  <a:schemeClr val="tx1"/>
                </a:solidFill>
                <a:ea typeface="ＭＳ Ｐゴシック"/>
                <a:cs typeface="ＭＳ Ｐゴシック"/>
              </a:rPr>
              <a:t>du technicien</a:t>
            </a:r>
          </a:p>
        </p:txBody>
      </p:sp>
      <p:sp>
        <p:nvSpPr>
          <p:cNvPr id="22591" name="Text Box 63"/>
          <p:cNvSpPr txBox="1">
            <a:spLocks noChangeArrowheads="1"/>
          </p:cNvSpPr>
          <p:nvPr/>
        </p:nvSpPr>
        <p:spPr bwMode="auto">
          <a:xfrm>
            <a:off x="5135563" y="5599113"/>
            <a:ext cx="2806700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>
                <a:solidFill>
                  <a:schemeClr val="tx1"/>
                </a:solidFill>
                <a:ea typeface="ＭＳ Ｐゴシック"/>
                <a:cs typeface="ＭＳ Ｐゴシック"/>
              </a:rPr>
              <a:t>Remise en service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159965" y="0"/>
            <a:ext cx="693010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800" b="1" kern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Les avantages clients</a:t>
            </a:r>
            <a:endParaRPr lang="fr-FR" sz="4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Rectangle 57"/>
          <p:cNvSpPr/>
          <p:nvPr/>
        </p:nvSpPr>
        <p:spPr>
          <a:xfrm flipH="1">
            <a:off x="0" y="0"/>
            <a:ext cx="7913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3</a:t>
            </a:r>
            <a:endParaRPr lang="fr-FR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0" descr="Sans titre 3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9163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57158" y="0"/>
            <a:ext cx="8786842" cy="86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800" b="1" kern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Arial" pitchFamily="34" charset="0"/>
              </a:rPr>
              <a:t>Le projet commercial</a:t>
            </a:r>
            <a:endParaRPr lang="fr-FR" sz="4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0" y="0"/>
            <a:ext cx="7913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4</a:t>
            </a:r>
            <a:endParaRPr lang="fr-FR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97399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dirty="0" smtClean="0">
                <a:solidFill>
                  <a:srgbClr val="FF0000"/>
                </a:solidFill>
              </a:rPr>
              <a:t>Comment </a:t>
            </a:r>
            <a:r>
              <a:rPr lang="fr-FR" sz="2400" b="1" dirty="0">
                <a:solidFill>
                  <a:srgbClr val="FF0000"/>
                </a:solidFill>
              </a:rPr>
              <a:t>développer le portefeuille clients </a:t>
            </a:r>
            <a:r>
              <a:rPr lang="fr-FR" sz="2400" b="1" dirty="0" smtClean="0">
                <a:solidFill>
                  <a:srgbClr val="FF0000"/>
                </a:solidFill>
              </a:rPr>
              <a:t>sur </a:t>
            </a:r>
            <a:r>
              <a:rPr lang="fr-FR" sz="2400" b="1" dirty="0">
                <a:solidFill>
                  <a:srgbClr val="FF0000"/>
                </a:solidFill>
              </a:rPr>
              <a:t>notre zone de chalandise </a:t>
            </a:r>
            <a:r>
              <a:rPr lang="fr-FR" sz="2400" b="1" dirty="0" smtClean="0">
                <a:solidFill>
                  <a:srgbClr val="FF0000"/>
                </a:solidFill>
              </a:rPr>
              <a:t>?</a:t>
            </a:r>
            <a:endParaRPr lang="fr-FR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-2" y="3957587"/>
          <a:ext cx="4944534" cy="2841622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472267"/>
                <a:gridCol w="2472267"/>
              </a:tblGrid>
              <a:tr h="606955">
                <a:tc>
                  <a:txBody>
                    <a:bodyPr/>
                    <a:lstStyle/>
                    <a:p>
                      <a:pPr algn="ctr"/>
                      <a:r>
                        <a:rPr lang="fr-FR" sz="2000" i="1" dirty="0" smtClean="0">
                          <a:solidFill>
                            <a:srgbClr val="FFC000"/>
                          </a:solidFill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Objectifs Qualitatifs</a:t>
                      </a:r>
                      <a:endParaRPr lang="fr-FR" sz="2000" b="1" i="1" dirty="0">
                        <a:solidFill>
                          <a:srgbClr val="FFC000"/>
                        </a:solidFill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i="1" dirty="0" smtClean="0">
                          <a:solidFill>
                            <a:srgbClr val="FFC000"/>
                          </a:solidFill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Objectifs Quantitatifs</a:t>
                      </a:r>
                      <a:endParaRPr lang="fr-FR" sz="2000" b="1" i="1" dirty="0">
                        <a:solidFill>
                          <a:srgbClr val="FFC000"/>
                        </a:solidFill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870849">
                <a:tc>
                  <a:txBody>
                    <a:bodyPr/>
                    <a:lstStyle/>
                    <a:p>
                      <a:pPr algn="ctr"/>
                      <a:r>
                        <a:rPr lang="fr-FR" sz="2000" i="1" dirty="0" smtClean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Développer le portefeuille clients de l’agence</a:t>
                      </a:r>
                      <a:endParaRPr lang="fr-FR" sz="2000" b="0" i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i="1" dirty="0" smtClean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Rendez-vous : 15</a:t>
                      </a:r>
                      <a:endParaRPr lang="fr-FR" sz="2000" b="0" i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1134742">
                <a:tc>
                  <a:txBody>
                    <a:bodyPr/>
                    <a:lstStyle/>
                    <a:p>
                      <a:pPr algn="ctr"/>
                      <a:r>
                        <a:rPr lang="fr-FR" sz="2000" i="1" dirty="0" smtClean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Faire connaitre le service Elite auprès des prospects</a:t>
                      </a:r>
                      <a:endParaRPr lang="fr-FR" sz="2000" b="0" i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i="1" dirty="0" smtClean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Contrats à signer : 5</a:t>
                      </a:r>
                      <a:endParaRPr lang="fr-FR" sz="2000" b="0" i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e 54"/>
          <p:cNvGrpSpPr>
            <a:grpSpLocks/>
          </p:cNvGrpSpPr>
          <p:nvPr/>
        </p:nvGrpSpPr>
        <p:grpSpPr bwMode="auto">
          <a:xfrm>
            <a:off x="4792133" y="1828800"/>
            <a:ext cx="4351867" cy="4622800"/>
            <a:chOff x="219075" y="915988"/>
            <a:chExt cx="5626100" cy="5324875"/>
          </a:xfrm>
        </p:grpSpPr>
        <p:sp>
          <p:nvSpPr>
            <p:cNvPr id="8" name="Rectangle 7"/>
            <p:cNvSpPr/>
            <p:nvPr/>
          </p:nvSpPr>
          <p:spPr bwMode="auto">
            <a:xfrm>
              <a:off x="869317" y="4373176"/>
              <a:ext cx="4164390" cy="71471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>
                <a:defRPr/>
              </a:pPr>
              <a:endParaRPr lang="fr-FR" dirty="0">
                <a:latin typeface="Verdana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869317" y="3220801"/>
              <a:ext cx="4164390" cy="717346"/>
            </a:xfrm>
            <a:prstGeom prst="rect">
              <a:avLst/>
            </a:prstGeom>
            <a:solidFill>
              <a:srgbClr val="FF5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>
                <a:defRPr/>
              </a:pPr>
              <a:endParaRPr lang="fr-FR" dirty="0">
                <a:latin typeface="Verdana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869317" y="2067978"/>
              <a:ext cx="4164390" cy="71359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>
                <a:defRPr/>
              </a:pPr>
              <a:endParaRPr lang="fr-FR" dirty="0">
                <a:latin typeface="Verdana" pitchFamily="34" charset="0"/>
              </a:endParaRPr>
            </a:p>
          </p:txBody>
        </p:sp>
        <p:grpSp>
          <p:nvGrpSpPr>
            <p:cNvPr id="11" name="Rectangle 9"/>
            <p:cNvGrpSpPr>
              <a:grpSpLocks/>
            </p:cNvGrpSpPr>
            <p:nvPr/>
          </p:nvGrpSpPr>
          <p:grpSpPr bwMode="auto">
            <a:xfrm>
              <a:off x="790575" y="915988"/>
              <a:ext cx="4310063" cy="949325"/>
              <a:chOff x="1743" y="753"/>
              <a:chExt cx="2189" cy="307"/>
            </a:xfrm>
          </p:grpSpPr>
          <p:pic>
            <p:nvPicPr>
              <p:cNvPr id="22" name="Rectangle 9"/>
              <p:cNvPicPr>
                <a:picLocks noChangeArrowheads="1"/>
              </p:cNvPicPr>
              <p:nvPr/>
            </p:nvPicPr>
            <p:blipFill>
              <a:blip r:embed="rId3" cstate="print">
                <a:lum bright="18000"/>
              </a:blip>
              <a:srcRect/>
              <a:stretch>
                <a:fillRect/>
              </a:stretch>
            </p:blipFill>
            <p:spPr bwMode="auto">
              <a:xfrm>
                <a:off x="1743" y="753"/>
                <a:ext cx="2189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 Box 12"/>
              <p:cNvSpPr txBox="1">
                <a:spLocks noChangeArrowheads="1"/>
              </p:cNvSpPr>
              <p:nvPr/>
            </p:nvSpPr>
            <p:spPr bwMode="auto">
              <a:xfrm>
                <a:off x="1783" y="777"/>
                <a:ext cx="211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Verdana" pitchFamily="34" charset="0"/>
                </a:endParaRPr>
              </a:p>
            </p:txBody>
          </p:sp>
        </p:grpSp>
        <p:sp>
          <p:nvSpPr>
            <p:cNvPr id="12" name="ZoneTexte 6"/>
            <p:cNvSpPr txBox="1">
              <a:spLocks noChangeArrowheads="1"/>
            </p:cNvSpPr>
            <p:nvPr/>
          </p:nvSpPr>
          <p:spPr bwMode="auto">
            <a:xfrm>
              <a:off x="848099" y="963815"/>
              <a:ext cx="4464050" cy="45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  <a:cs typeface="Arial" charset="0"/>
                </a:rPr>
                <a:t>Création du fichier prospects</a:t>
              </a:r>
            </a:p>
          </p:txBody>
        </p:sp>
        <p:sp>
          <p:nvSpPr>
            <p:cNvPr id="13" name="ZoneTexte 11"/>
            <p:cNvSpPr txBox="1">
              <a:spLocks noChangeArrowheads="1"/>
            </p:cNvSpPr>
            <p:nvPr/>
          </p:nvSpPr>
          <p:spPr bwMode="auto">
            <a:xfrm>
              <a:off x="219075" y="2044281"/>
              <a:ext cx="5626100" cy="815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  <a:cs typeface="Arial" charset="0"/>
                </a:rPr>
                <a:t>Prise de </a:t>
              </a:r>
              <a:r>
                <a:rPr lang="fr-FR" sz="2000" b="1" dirty="0" smtClean="0">
                  <a:solidFill>
                    <a:schemeClr val="tx1"/>
                  </a:solidFill>
                  <a:cs typeface="Arial" charset="0"/>
                </a:rPr>
                <a:t>contact et </a:t>
              </a:r>
            </a:p>
            <a:p>
              <a:pPr algn="ctr"/>
              <a:r>
                <a:rPr lang="fr-FR" sz="2000" b="1" dirty="0" smtClean="0">
                  <a:solidFill>
                    <a:schemeClr val="tx1"/>
                  </a:solidFill>
                  <a:cs typeface="Arial" charset="0"/>
                </a:rPr>
                <a:t>Envoi documentations</a:t>
              </a:r>
              <a:endParaRPr lang="fr-FR" sz="20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4" name="ZoneTexte 98"/>
            <p:cNvSpPr txBox="1">
              <a:spLocks noChangeArrowheads="1"/>
            </p:cNvSpPr>
            <p:nvPr/>
          </p:nvSpPr>
          <p:spPr bwMode="auto">
            <a:xfrm>
              <a:off x="508000" y="4486096"/>
              <a:ext cx="5000625" cy="45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000" b="1">
                  <a:solidFill>
                    <a:schemeClr val="tx1"/>
                  </a:solidFill>
                  <a:cs typeface="Arial" charset="0"/>
                </a:rPr>
                <a:t>Prise de rendez-vous</a:t>
              </a:r>
            </a:p>
          </p:txBody>
        </p:sp>
        <p:sp>
          <p:nvSpPr>
            <p:cNvPr id="15" name="ZoneTexte 11"/>
            <p:cNvSpPr txBox="1">
              <a:spLocks noChangeArrowheads="1"/>
            </p:cNvSpPr>
            <p:nvPr/>
          </p:nvSpPr>
          <p:spPr bwMode="auto">
            <a:xfrm>
              <a:off x="508000" y="3331646"/>
              <a:ext cx="5000625" cy="452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000" b="1">
                  <a:solidFill>
                    <a:schemeClr val="tx1"/>
                  </a:solidFill>
                  <a:cs typeface="Arial" charset="0"/>
                </a:rPr>
                <a:t>Relance téléphonique</a:t>
              </a:r>
            </a:p>
          </p:txBody>
        </p:sp>
        <p:sp>
          <p:nvSpPr>
            <p:cNvPr id="16" name="Flèche vers le bas 7"/>
            <p:cNvSpPr/>
            <p:nvPr/>
          </p:nvSpPr>
          <p:spPr>
            <a:xfrm>
              <a:off x="2702998" y="1760325"/>
              <a:ext cx="418489" cy="304491"/>
            </a:xfrm>
            <a:prstGeom prst="down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17" name="Flèche vers le bas 7"/>
            <p:cNvSpPr/>
            <p:nvPr/>
          </p:nvSpPr>
          <p:spPr>
            <a:xfrm>
              <a:off x="2702998" y="2840741"/>
              <a:ext cx="418489" cy="338022"/>
            </a:xfrm>
            <a:prstGeom prst="down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18" name="Flèche vers le bas 7"/>
            <p:cNvSpPr/>
            <p:nvPr/>
          </p:nvSpPr>
          <p:spPr>
            <a:xfrm>
              <a:off x="2702998" y="3996755"/>
              <a:ext cx="418489" cy="338021"/>
            </a:xfrm>
            <a:prstGeom prst="down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19" name="Rectangle 13"/>
            <p:cNvSpPr/>
            <p:nvPr/>
          </p:nvSpPr>
          <p:spPr bwMode="auto">
            <a:xfrm>
              <a:off x="869317" y="5527274"/>
              <a:ext cx="4164390" cy="71358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>
                <a:defRPr/>
              </a:pPr>
              <a:endParaRPr lang="fr-FR" dirty="0">
                <a:latin typeface="Verdana" pitchFamily="34" charset="0"/>
              </a:endParaRPr>
            </a:p>
          </p:txBody>
        </p:sp>
        <p:sp>
          <p:nvSpPr>
            <p:cNvPr id="20" name="Flèche vers le bas 7"/>
            <p:cNvSpPr/>
            <p:nvPr/>
          </p:nvSpPr>
          <p:spPr>
            <a:xfrm>
              <a:off x="2702998" y="5144845"/>
              <a:ext cx="418489" cy="338021"/>
            </a:xfrm>
            <a:prstGeom prst="down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21" name="ZoneTexte 9"/>
            <p:cNvSpPr txBox="1">
              <a:spLocks noChangeArrowheads="1"/>
            </p:cNvSpPr>
            <p:nvPr/>
          </p:nvSpPr>
          <p:spPr bwMode="auto">
            <a:xfrm>
              <a:off x="579438" y="5636926"/>
              <a:ext cx="5000625" cy="45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000" b="1">
                  <a:solidFill>
                    <a:schemeClr val="tx1"/>
                  </a:solidFill>
                  <a:cs typeface="Arial" charset="0"/>
                </a:rPr>
                <a:t>Négociation et signature</a:t>
              </a:r>
            </a:p>
          </p:txBody>
        </p:sp>
      </p:grp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867" y="1952625"/>
            <a:ext cx="2421467" cy="18058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211666" y="2075391"/>
            <a:ext cx="26685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BOULOGNE – ISSY  </a:t>
            </a:r>
            <a:endParaRPr lang="en-US" sz="18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57200" y="2641600"/>
            <a:ext cx="2116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solidFill>
                  <a:srgbClr val="CC3300"/>
                </a:solidFill>
              </a:rPr>
              <a:t>Segment cible Hôtels</a:t>
            </a:r>
            <a:endParaRPr lang="fr-FR" sz="2400" i="1" dirty="0">
              <a:solidFill>
                <a:srgbClr val="CC3300"/>
              </a:solidFill>
            </a:endParaRPr>
          </a:p>
        </p:txBody>
      </p:sp>
      <p:graphicFrame>
        <p:nvGraphicFramePr>
          <p:cNvPr id="27" name="Diagramme 26"/>
          <p:cNvGraphicFramePr/>
          <p:nvPr/>
        </p:nvGraphicFramePr>
        <p:xfrm>
          <a:off x="3149600" y="2285999"/>
          <a:ext cx="1710267" cy="1405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Tableau 111"/>
          <p:cNvGraphicFramePr>
            <a:graphicFrameLocks noGrp="1"/>
          </p:cNvGraphicFramePr>
          <p:nvPr/>
        </p:nvGraphicFramePr>
        <p:xfrm>
          <a:off x="390769" y="4436531"/>
          <a:ext cx="3717559" cy="202223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24474"/>
                <a:gridCol w="1143865"/>
                <a:gridCol w="1249220"/>
              </a:tblGrid>
              <a:tr h="1120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Objectif contrat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 smtClean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Réalisé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%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1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5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solidFill>
                            <a:srgbClr val="C00000"/>
                          </a:solidFill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2</a:t>
                      </a:r>
                      <a:endParaRPr lang="fr-FR" sz="2000" b="1" dirty="0">
                        <a:solidFill>
                          <a:srgbClr val="C00000"/>
                        </a:solidFill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40%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1" name="Tableau 90"/>
          <p:cNvGraphicFramePr>
            <a:graphicFrameLocks noGrp="1"/>
          </p:cNvGraphicFramePr>
          <p:nvPr/>
        </p:nvGraphicFramePr>
        <p:xfrm>
          <a:off x="4470575" y="4284133"/>
          <a:ext cx="4300891" cy="218570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95614"/>
                <a:gridCol w="1195614"/>
                <a:gridCol w="1029558"/>
                <a:gridCol w="880105"/>
              </a:tblGrid>
              <a:tr h="10265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Hôtels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Objectif RDV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 smtClean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Réalisé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%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591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15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solidFill>
                            <a:srgbClr val="C00000"/>
                          </a:solidFill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10</a:t>
                      </a:r>
                      <a:endParaRPr lang="fr-FR" sz="2000" b="1" dirty="0">
                        <a:solidFill>
                          <a:srgbClr val="C00000"/>
                        </a:solidFill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b="1" dirty="0">
                          <a:effectLst>
                            <a:glow rad="635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75%</a:t>
                      </a:r>
                      <a:endParaRPr lang="fr-FR" sz="2000" b="1" dirty="0">
                        <a:effectLst>
                          <a:glow rad="635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4579" name="Picture 60" descr="Sans titre 3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9163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57158" y="0"/>
            <a:ext cx="8786842" cy="86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800" b="1" kern="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Arial" pitchFamily="34" charset="0"/>
              </a:rPr>
              <a:t>Le </a:t>
            </a:r>
            <a:r>
              <a:rPr lang="fr-FR" sz="4800" b="1" kern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Arial" pitchFamily="34" charset="0"/>
              </a:rPr>
              <a:t>bilan  </a:t>
            </a:r>
            <a:endParaRPr lang="fr-FR" sz="4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228600" y="3809218"/>
            <a:ext cx="535989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Arial" pitchFamily="34" charset="0"/>
              </a:rPr>
              <a:t>Tableaux de bords</a:t>
            </a:r>
            <a:endParaRPr lang="fr-FR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115" name="Rectangle 114"/>
          <p:cNvSpPr/>
          <p:nvPr/>
        </p:nvSpPr>
        <p:spPr>
          <a:xfrm flipH="1">
            <a:off x="0" y="0"/>
            <a:ext cx="7913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5</a:t>
            </a:r>
          </a:p>
        </p:txBody>
      </p:sp>
      <p:pic>
        <p:nvPicPr>
          <p:cNvPr id="57" name="Picture 7" descr="cogan_nico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00991">
            <a:off x="437756" y="1420497"/>
            <a:ext cx="1061647" cy="127176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8" name="Picture 1" descr="jimm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84236" flipH="1">
            <a:off x="5489541" y="1403404"/>
            <a:ext cx="1081654" cy="137820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0" name="ZoneTexte 59"/>
          <p:cNvSpPr txBox="1"/>
          <p:nvPr/>
        </p:nvSpPr>
        <p:spPr>
          <a:xfrm>
            <a:off x="4470402" y="2912533"/>
            <a:ext cx="201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C00000"/>
                </a:solidFill>
              </a:rPr>
              <a:t>Etudiant: Jimmy MASSON</a:t>
            </a:r>
            <a:endParaRPr lang="fr-FR" sz="1800" b="1" dirty="0">
              <a:solidFill>
                <a:srgbClr val="C00000"/>
              </a:solidFill>
            </a:endParaRPr>
          </a:p>
        </p:txBody>
      </p:sp>
      <p:graphicFrame>
        <p:nvGraphicFramePr>
          <p:cNvPr id="62" name="Diagramme 61"/>
          <p:cNvGraphicFramePr/>
          <p:nvPr/>
        </p:nvGraphicFramePr>
        <p:xfrm>
          <a:off x="6813713" y="1162539"/>
          <a:ext cx="2048933" cy="2751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70" name="Diagramme 69"/>
          <p:cNvGraphicFramePr/>
          <p:nvPr/>
        </p:nvGraphicFramePr>
        <p:xfrm>
          <a:off x="1761068" y="1507068"/>
          <a:ext cx="3403600" cy="1710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59" name="ZoneTexte 58"/>
          <p:cNvSpPr txBox="1"/>
          <p:nvPr/>
        </p:nvSpPr>
        <p:spPr>
          <a:xfrm>
            <a:off x="220134" y="2912534"/>
            <a:ext cx="2015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C00000"/>
                </a:solidFill>
              </a:rPr>
              <a:t>Tuteur: Nicolas COGAN</a:t>
            </a:r>
            <a:endParaRPr lang="fr-FR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nception personnalisée">
  <a:themeElements>
    <a:clrScheme name="1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6146</TotalTime>
  <Words>492</Words>
  <Application>Microsoft Office PowerPoint</Application>
  <PresentationFormat>Affichage à l'écran (4:3)</PresentationFormat>
  <Paragraphs>118</Paragraphs>
  <Slides>5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1_Conception personnalisée</vt:lpstr>
      <vt:lpstr>Diapositive 1</vt:lpstr>
      <vt:lpstr>Diapositive 2</vt:lpstr>
      <vt:lpstr>Diapositive 3</vt:lpstr>
      <vt:lpstr>Diapositive 4</vt:lpstr>
      <vt:lpstr>Diapositive 5</vt:lpstr>
    </vt:vector>
  </TitlesOfParts>
  <Company>United Technologies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xbdrl</dc:creator>
  <cp:lastModifiedBy>Olive</cp:lastModifiedBy>
  <cp:revision>571</cp:revision>
  <dcterms:created xsi:type="dcterms:W3CDTF">2009-09-29T12:43:52Z</dcterms:created>
  <dcterms:modified xsi:type="dcterms:W3CDTF">2011-03-29T08:25:47Z</dcterms:modified>
</cp:coreProperties>
</file>