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theme/theme3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4"/>
    <p:sldMasterId id="2147483696" r:id="rId5"/>
    <p:sldMasterId id="2147483689" r:id="rId6"/>
    <p:sldMasterId id="2147483691" r:id="rId7"/>
  </p:sldMasterIdLst>
  <p:notesMasterIdLst>
    <p:notesMasterId r:id="rId26"/>
  </p:notesMasterIdLst>
  <p:handoutMasterIdLst>
    <p:handoutMasterId r:id="rId27"/>
  </p:handoutMasterIdLst>
  <p:sldIdLst>
    <p:sldId id="256" r:id="rId8"/>
    <p:sldId id="306" r:id="rId9"/>
    <p:sldId id="307" r:id="rId10"/>
    <p:sldId id="308" r:id="rId11"/>
    <p:sldId id="311" r:id="rId12"/>
    <p:sldId id="309" r:id="rId13"/>
    <p:sldId id="310" r:id="rId14"/>
    <p:sldId id="313" r:id="rId15"/>
    <p:sldId id="322" r:id="rId16"/>
    <p:sldId id="312" r:id="rId17"/>
    <p:sldId id="314" r:id="rId18"/>
    <p:sldId id="315" r:id="rId19"/>
    <p:sldId id="316" r:id="rId20"/>
    <p:sldId id="317" r:id="rId21"/>
    <p:sldId id="318" r:id="rId22"/>
    <p:sldId id="319" r:id="rId23"/>
    <p:sldId id="320" r:id="rId24"/>
    <p:sldId id="321" r:id="rId25"/>
  </p:sldIdLst>
  <p:sldSz cx="9144000" cy="6858000" type="screen4x3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F99B39F-D01B-2000-9F6A-6FCA4474EAED}" v="4" dt="2021-03-12T17:04:19.219"/>
    <p1510:client id="{4A99B39F-704F-2000-9F29-96269534CFD3}" v="158" dt="2021-03-12T17:08:41.200"/>
    <p1510:client id="{8B1A791F-8EC7-4076-8785-9CA94545A49D}" v="1" dt="2021-03-26T13:45:19.18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4" autoAdjust="0"/>
    <p:restoredTop sz="94671" autoAdjust="0"/>
  </p:normalViewPr>
  <p:slideViewPr>
    <p:cSldViewPr>
      <p:cViewPr>
        <p:scale>
          <a:sx n="100" d="100"/>
          <a:sy n="100" d="100"/>
        </p:scale>
        <p:origin x="528" y="-3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4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presProps" Target="presProp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Relationship Id="rId8" Type="http://schemas.openxmlformats.org/officeDocument/2006/relationships/slide" Target="slides/slid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ominique CATOIR" userId="S::dominique.catoir@collaboratif-dne.fr::f60189a6-72c4-4dec-830d-05ac92a74f98" providerId="AD" clId="Web-{0F99B39F-D01B-2000-9F6A-6FCA4474EAED}"/>
    <pc:docChg chg="modSld">
      <pc:chgData name="Dominique CATOIR" userId="S::dominique.catoir@collaboratif-dne.fr::f60189a6-72c4-4dec-830d-05ac92a74f98" providerId="AD" clId="Web-{0F99B39F-D01B-2000-9F6A-6FCA4474EAED}" dt="2021-03-12T17:04:19.219" v="3"/>
      <pc:docMkLst>
        <pc:docMk/>
      </pc:docMkLst>
      <pc:sldChg chg="modSp">
        <pc:chgData name="Dominique CATOIR" userId="S::dominique.catoir@collaboratif-dne.fr::f60189a6-72c4-4dec-830d-05ac92a74f98" providerId="AD" clId="Web-{0F99B39F-D01B-2000-9F6A-6FCA4474EAED}" dt="2021-03-12T17:04:19.219" v="3"/>
        <pc:sldMkLst>
          <pc:docMk/>
          <pc:sldMk cId="1839117381" sldId="313"/>
        </pc:sldMkLst>
        <pc:graphicFrameChg chg="mod modGraphic">
          <ac:chgData name="Dominique CATOIR" userId="S::dominique.catoir@collaboratif-dne.fr::f60189a6-72c4-4dec-830d-05ac92a74f98" providerId="AD" clId="Web-{0F99B39F-D01B-2000-9F6A-6FCA4474EAED}" dt="2021-03-12T17:04:19.219" v="3"/>
          <ac:graphicFrameMkLst>
            <pc:docMk/>
            <pc:sldMk cId="1839117381" sldId="313"/>
            <ac:graphicFrameMk id="5" creationId="{00000000-0000-0000-0000-000000000000}"/>
          </ac:graphicFrameMkLst>
        </pc:graphicFrameChg>
      </pc:sldChg>
    </pc:docChg>
  </pc:docChgLst>
  <pc:docChgLst>
    <pc:chgData name="Guest User" userId="S::urn:spo:anon#ec45401813c41f8978930dad256c4dc1b9a9226d8ea3804c4b69de67c734cdee::" providerId="AD" clId="Web-{8B1A791F-8EC7-4076-8785-9CA94545A49D}"/>
    <pc:docChg chg="addSld">
      <pc:chgData name="Guest User" userId="S::urn:spo:anon#ec45401813c41f8978930dad256c4dc1b9a9226d8ea3804c4b69de67c734cdee::" providerId="AD" clId="Web-{8B1A791F-8EC7-4076-8785-9CA94545A49D}" dt="2021-03-26T13:45:19.189" v="0"/>
      <pc:docMkLst>
        <pc:docMk/>
      </pc:docMkLst>
      <pc:sldChg chg="new">
        <pc:chgData name="Guest User" userId="S::urn:spo:anon#ec45401813c41f8978930dad256c4dc1b9a9226d8ea3804c4b69de67c734cdee::" providerId="AD" clId="Web-{8B1A791F-8EC7-4076-8785-9CA94545A49D}" dt="2021-03-26T13:45:19.189" v="0"/>
        <pc:sldMkLst>
          <pc:docMk/>
          <pc:sldMk cId="3326482362" sldId="322"/>
        </pc:sldMkLst>
      </pc:sldChg>
    </pc:docChg>
  </pc:docChgLst>
  <pc:docChgLst>
    <pc:chgData name="Dominique CATOIR" userId="S::dominique.catoir@collaboratif-dne.fr::f60189a6-72c4-4dec-830d-05ac92a74f98" providerId="AD" clId="Web-{4A99B39F-704F-2000-9F29-96269534CFD3}"/>
    <pc:docChg chg="modSld">
      <pc:chgData name="Dominique CATOIR" userId="S::dominique.catoir@collaboratif-dne.fr::f60189a6-72c4-4dec-830d-05ac92a74f98" providerId="AD" clId="Web-{4A99B39F-704F-2000-9F29-96269534CFD3}" dt="2021-03-12T17:08:35.200" v="24"/>
      <pc:docMkLst>
        <pc:docMk/>
      </pc:docMkLst>
      <pc:sldChg chg="delSp delAnim">
        <pc:chgData name="Dominique CATOIR" userId="S::dominique.catoir@collaboratif-dne.fr::f60189a6-72c4-4dec-830d-05ac92a74f98" providerId="AD" clId="Web-{4A99B39F-704F-2000-9F29-96269534CFD3}" dt="2021-03-12T17:07:19.011" v="0"/>
        <pc:sldMkLst>
          <pc:docMk/>
          <pc:sldMk cId="3449712901" sldId="256"/>
        </pc:sldMkLst>
        <pc:picChg chg="del">
          <ac:chgData name="Dominique CATOIR" userId="S::dominique.catoir@collaboratif-dne.fr::f60189a6-72c4-4dec-830d-05ac92a74f98" providerId="AD" clId="Web-{4A99B39F-704F-2000-9F29-96269534CFD3}" dt="2021-03-12T17:07:19.011" v="0"/>
          <ac:picMkLst>
            <pc:docMk/>
            <pc:sldMk cId="3449712901" sldId="256"/>
            <ac:picMk id="5" creationId="{00000000-0000-0000-0000-000000000000}"/>
          </ac:picMkLst>
        </pc:picChg>
      </pc:sldChg>
      <pc:sldChg chg="modSp">
        <pc:chgData name="Dominique CATOIR" userId="S::dominique.catoir@collaboratif-dne.fr::f60189a6-72c4-4dec-830d-05ac92a74f98" providerId="AD" clId="Web-{4A99B39F-704F-2000-9F29-96269534CFD3}" dt="2021-03-12T17:07:23.292" v="4"/>
        <pc:sldMkLst>
          <pc:docMk/>
          <pc:sldMk cId="54170846" sldId="306"/>
        </pc:sldMkLst>
        <pc:graphicFrameChg chg="mod modGraphic">
          <ac:chgData name="Dominique CATOIR" userId="S::dominique.catoir@collaboratif-dne.fr::f60189a6-72c4-4dec-830d-05ac92a74f98" providerId="AD" clId="Web-{4A99B39F-704F-2000-9F29-96269534CFD3}" dt="2021-03-12T17:07:23.292" v="4"/>
          <ac:graphicFrameMkLst>
            <pc:docMk/>
            <pc:sldMk cId="54170846" sldId="306"/>
            <ac:graphicFrameMk id="9" creationId="{00000000-0000-0000-0000-000000000000}"/>
          </ac:graphicFrameMkLst>
        </pc:graphicFrameChg>
      </pc:sldChg>
      <pc:sldChg chg="modSp">
        <pc:chgData name="Dominique CATOIR" userId="S::dominique.catoir@collaboratif-dne.fr::f60189a6-72c4-4dec-830d-05ac92a74f98" providerId="AD" clId="Web-{4A99B39F-704F-2000-9F29-96269534CFD3}" dt="2021-03-12T17:08:35.200" v="24"/>
        <pc:sldMkLst>
          <pc:docMk/>
          <pc:sldMk cId="1839117381" sldId="313"/>
        </pc:sldMkLst>
        <pc:graphicFrameChg chg="mod modGraphic">
          <ac:chgData name="Dominique CATOIR" userId="S::dominique.catoir@collaboratif-dne.fr::f60189a6-72c4-4dec-830d-05ac92a74f98" providerId="AD" clId="Web-{4A99B39F-704F-2000-9F29-96269534CFD3}" dt="2021-03-12T17:08:35.200" v="24"/>
          <ac:graphicFrameMkLst>
            <pc:docMk/>
            <pc:sldMk cId="1839117381" sldId="313"/>
            <ac:graphicFrameMk id="5" creationId="{00000000-0000-0000-0000-000000000000}"/>
          </ac:graphicFrameMkLst>
        </pc:graphicFrame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F5DEF9-74D4-4657-B188-3F0C46B16070}" type="datetimeFigureOut">
              <a:rPr lang="fr-FR" smtClean="0"/>
              <a:t>26/03/2021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9D997D-9B81-4B56-9B3A-1B32AC615CE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86970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3D538F-4FC1-4B8A-B515-9D34CC5A139B}" type="datetimeFigureOut">
              <a:rPr lang="fr-FR" smtClean="0"/>
              <a:t>26/03/2021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B669CA-A650-483F-9B85-67827F5D28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38789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B669CA-A650-483F-9B85-67827F5D288E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77362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ge de présentation ou de part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090609" y="976320"/>
            <a:ext cx="7894637" cy="2433895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90609" y="3472208"/>
            <a:ext cx="7596190" cy="1752600"/>
          </a:xfrm>
        </p:spPr>
        <p:txBody>
          <a:bodyPr/>
          <a:lstStyle>
            <a:lvl1pPr marL="0" indent="0" algn="l">
              <a:buNone/>
              <a:defRPr>
                <a:solidFill>
                  <a:srgbClr val="68308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54D5A-192B-4B07-8F58-250CDD527E5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36744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BBC0B-A19B-498E-AB8C-430E77AD806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0408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BBC0B-A19B-498E-AB8C-430E77AD806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24745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BBC0B-A19B-498E-AB8C-430E77AD806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38951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BBC0B-A19B-498E-AB8C-430E77AD806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6552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de sous-part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249851" y="6390910"/>
            <a:ext cx="351529" cy="365125"/>
          </a:xfrm>
        </p:spPr>
        <p:txBody>
          <a:bodyPr/>
          <a:lstStyle/>
          <a:p>
            <a:fld id="{C6B7B3CB-E3BA-F74C-AB76-86EFC5843CD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/>
          </p:nvPr>
        </p:nvSpPr>
        <p:spPr>
          <a:xfrm>
            <a:off x="1095375" y="4121150"/>
            <a:ext cx="7505700" cy="1814513"/>
          </a:xfrm>
        </p:spPr>
        <p:txBody>
          <a:bodyPr>
            <a:normAutofit/>
          </a:bodyPr>
          <a:lstStyle>
            <a:lvl1pPr>
              <a:defRPr sz="1500"/>
            </a:lvl1pPr>
            <a:lvl2pPr marL="457200" indent="-457200">
              <a:buNone/>
              <a:defRPr sz="1500"/>
            </a:lvl2pPr>
            <a:lvl3pPr marL="457200" indent="-457200">
              <a:buNone/>
              <a:defRPr sz="1500"/>
            </a:lvl3pPr>
            <a:lvl4pPr marL="457200" indent="-457200">
              <a:buNone/>
              <a:defRPr sz="1500"/>
            </a:lvl4pPr>
            <a:lvl5pPr marL="457200" indent="-457200">
              <a:buNone/>
              <a:defRPr sz="1500"/>
            </a:lvl5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4"/>
          </p:nvPr>
        </p:nvSpPr>
        <p:spPr>
          <a:xfrm>
            <a:off x="1095375" y="2705101"/>
            <a:ext cx="7505700" cy="1156980"/>
          </a:xfrm>
        </p:spPr>
        <p:txBody>
          <a:bodyPr>
            <a:noAutofit/>
          </a:bodyPr>
          <a:lstStyle>
            <a:lvl1pPr marL="0" indent="0">
              <a:buFont typeface="Arial"/>
              <a:buNone/>
              <a:defRPr sz="3000"/>
            </a:lvl1pPr>
            <a:lvl2pPr marL="0" indent="0">
              <a:buNone/>
              <a:defRPr sz="3000"/>
            </a:lvl2pPr>
            <a:lvl3pPr marL="0" indent="0">
              <a:buNone/>
              <a:defRPr sz="3000"/>
            </a:lvl3pPr>
            <a:lvl4pPr marL="0" indent="0">
              <a:buNone/>
              <a:defRPr sz="3000"/>
            </a:lvl4pPr>
            <a:lvl5pPr marL="0" indent="0">
              <a:buNone/>
              <a:defRPr sz="3000"/>
            </a:lvl5pPr>
          </a:lstStyle>
          <a:p>
            <a:pPr lvl="0"/>
            <a:r>
              <a:rPr lang="fr-FR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40243255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de contenu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6685B-2977-D546-9E3D-3CA676A47F0C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6" name="Espace réservé du texte 6"/>
          <p:cNvSpPr>
            <a:spLocks noGrp="1"/>
          </p:cNvSpPr>
          <p:nvPr>
            <p:ph type="body" sz="quarter" idx="13" hasCustomPrompt="1"/>
          </p:nvPr>
        </p:nvSpPr>
        <p:spPr>
          <a:xfrm>
            <a:off x="804863" y="1471083"/>
            <a:ext cx="7881937" cy="4598988"/>
          </a:xfrm>
        </p:spPr>
        <p:txBody>
          <a:bodyPr/>
          <a:lstStyle>
            <a:lvl1pPr marL="177800" marR="0" indent="-1778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00000"/>
              <a:buFont typeface="Arial"/>
              <a:buChar char="■"/>
              <a:tabLst/>
              <a:defRPr>
                <a:solidFill>
                  <a:srgbClr val="683086"/>
                </a:solidFill>
              </a:defRPr>
            </a:lvl1pPr>
            <a:lvl2pPr marL="627063" marR="0" indent="-16986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683086"/>
              </a:buClr>
              <a:buSzTx/>
              <a:buFont typeface="Arial Italic"/>
              <a:buChar char="■"/>
              <a:tabLst/>
              <a:defRPr/>
            </a:lvl2pPr>
            <a:lvl3pPr marL="627063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lvl3pPr>
            <a:lvl4pPr marL="627063" marR="0" indent="1778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683086"/>
              </a:buClr>
              <a:buSzTx/>
              <a:buFont typeface="Arial"/>
              <a:buChar char="–"/>
              <a:tabLst/>
              <a:defRPr/>
            </a:lvl4pPr>
            <a:lvl5pPr marL="80645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lvl5pPr>
          </a:lstStyle>
          <a:p>
            <a:pPr lvl="0"/>
            <a:r>
              <a:rPr lang="fr-FR" dirty="0"/>
              <a:t> 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3397919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age de contenu avec texte et graphiq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05400" y="1476296"/>
            <a:ext cx="7881400" cy="4525963"/>
          </a:xfrm>
        </p:spPr>
        <p:txBody>
          <a:bodyPr/>
          <a:lstStyle>
            <a:lvl1pPr marL="177800" marR="0" indent="-1778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00000"/>
              <a:buFont typeface="Arial"/>
              <a:buChar char="■"/>
              <a:tabLst/>
              <a:defRPr>
                <a:solidFill>
                  <a:srgbClr val="683086"/>
                </a:solidFill>
              </a:defRPr>
            </a:lvl1pPr>
            <a:lvl2pPr marL="627063" marR="0" indent="-16986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683086"/>
              </a:buClr>
              <a:buSzTx/>
              <a:buFont typeface="Arial Italic"/>
              <a:buChar char="■"/>
              <a:tabLst/>
              <a:defRPr/>
            </a:lvl2pPr>
            <a:lvl3pPr marL="627063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lvl3pPr>
            <a:lvl4pPr marL="627063" marR="0" indent="1778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683086"/>
              </a:buClr>
              <a:buSzTx/>
              <a:buFont typeface="Arial"/>
              <a:buChar char="–"/>
              <a:tabLst/>
              <a:defRPr/>
            </a:lvl4pPr>
            <a:lvl5pPr marL="80645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lvl5pPr>
          </a:lstStyle>
          <a:p>
            <a:pPr lvl="0"/>
            <a:r>
              <a:rPr lang="fr-FR" dirty="0"/>
              <a:t> 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6685B-2977-D546-9E3D-3CA676A47F0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15392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6685B-2977-D546-9E3D-3CA676A47F0C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3" hasCustomPrompt="1"/>
          </p:nvPr>
        </p:nvSpPr>
        <p:spPr>
          <a:xfrm>
            <a:off x="804863" y="1469378"/>
            <a:ext cx="7881937" cy="4397375"/>
          </a:xfrm>
        </p:spPr>
        <p:txBody>
          <a:bodyPr/>
          <a:lstStyle>
            <a:lvl1pPr>
              <a:buClr>
                <a:srgbClr val="683086"/>
              </a:buClr>
              <a:defRPr>
                <a:solidFill>
                  <a:srgbClr val="000000"/>
                </a:solidFill>
              </a:defRPr>
            </a:lvl1pPr>
          </a:lstStyle>
          <a:p>
            <a:pPr lvl="0"/>
            <a:r>
              <a:rPr lang="fr-FR" dirty="0"/>
              <a:t> 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9171729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08773" y="69692"/>
            <a:ext cx="8004162" cy="828574"/>
          </a:xfrm>
        </p:spPr>
        <p:txBody>
          <a:bodyPr anchor="b">
            <a:normAutofit/>
          </a:bodyPr>
          <a:lstStyle>
            <a:lvl1pPr algn="l">
              <a:defRPr sz="3000" b="0"/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77333" y="1494531"/>
            <a:ext cx="7923066" cy="323304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77333" y="5367338"/>
            <a:ext cx="7923066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6685B-2977-D546-9E3D-3CA676A47F0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0925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71600" y="1052736"/>
            <a:ext cx="7772400" cy="1470025"/>
          </a:xfrm>
        </p:spPr>
        <p:txBody>
          <a:bodyPr/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54D5A-192B-4B07-8F58-250CDD527E53}" type="slidenum">
              <a:rPr lang="fr-FR" smtClean="0"/>
              <a:t>‹#›</a:t>
            </a:fld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BBAEE7B9-44D3-4D49-ADC3-FC194FE080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79512" y="5622245"/>
            <a:ext cx="1192088" cy="1081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59102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BBC0B-A19B-498E-AB8C-430E77AD806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92190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BBC0B-A19B-498E-AB8C-430E77AD806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34034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BBC0B-A19B-498E-AB8C-430E77AD806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486448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BBC0B-A19B-498E-AB8C-430E77AD806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0749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BBC0B-A19B-498E-AB8C-430E77AD806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19264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BBC0B-A19B-498E-AB8C-430E77AD806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57694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BBC0B-A19B-498E-AB8C-430E77AD806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76221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.jpeg"/><Relationship Id="rId5" Type="http://schemas.openxmlformats.org/officeDocument/2006/relationships/theme" Target="../theme/theme4.xml"/><Relationship Id="rId4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097485" y="915840"/>
            <a:ext cx="7982797" cy="25489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 dirty="0"/>
              <a:t>CLIQUEZ ET MODIFIEZ </a:t>
            </a:r>
            <a:br>
              <a:rPr lang="fr-FR" dirty="0"/>
            </a:br>
            <a:r>
              <a:rPr lang="fr-FR" dirty="0"/>
              <a:t>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097486" y="3464803"/>
            <a:ext cx="7589313" cy="12492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197502" y="6390910"/>
            <a:ext cx="4038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rgbClr val="404040"/>
                </a:solidFill>
              </a:defRPr>
            </a:lvl1pPr>
          </a:lstStyle>
          <a:p>
            <a:fld id="{95654D5A-192B-4B07-8F58-250CDD527E53}" type="slidenum">
              <a:rPr lang="fr-FR" smtClean="0"/>
              <a:t>‹#›</a:t>
            </a:fld>
            <a:endParaRPr lang="fr-FR"/>
          </a:p>
        </p:txBody>
      </p:sp>
      <p:cxnSp>
        <p:nvCxnSpPr>
          <p:cNvPr id="16" name="Connecteur droit 15"/>
          <p:cNvCxnSpPr/>
          <p:nvPr/>
        </p:nvCxnSpPr>
        <p:spPr>
          <a:xfrm>
            <a:off x="698885" y="5516417"/>
            <a:ext cx="6290733" cy="0"/>
          </a:xfrm>
          <a:prstGeom prst="line">
            <a:avLst/>
          </a:prstGeom>
          <a:ln w="57150" cap="rnd" cmpd="sng">
            <a:solidFill>
              <a:srgbClr val="683086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/>
          <p:cNvCxnSpPr/>
          <p:nvPr/>
        </p:nvCxnSpPr>
        <p:spPr>
          <a:xfrm flipV="1">
            <a:off x="6995213" y="4489080"/>
            <a:ext cx="1519767" cy="1024465"/>
          </a:xfrm>
          <a:prstGeom prst="line">
            <a:avLst/>
          </a:prstGeom>
          <a:ln w="57150" cap="rnd" cmpd="sng">
            <a:solidFill>
              <a:srgbClr val="683086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/>
          <p:cNvCxnSpPr/>
          <p:nvPr/>
        </p:nvCxnSpPr>
        <p:spPr>
          <a:xfrm flipH="1" flipV="1">
            <a:off x="698885" y="0"/>
            <a:ext cx="295" cy="5507953"/>
          </a:xfrm>
          <a:prstGeom prst="line">
            <a:avLst/>
          </a:prstGeom>
          <a:ln w="57150" cap="rnd" cmpd="sng">
            <a:solidFill>
              <a:srgbClr val="683086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9642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7" r:id="rId2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0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1600" kern="1200">
          <a:solidFill>
            <a:srgbClr val="68308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1BBC0B-A19B-498E-AB8C-430E77AD806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05970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095183" y="697997"/>
            <a:ext cx="7781697" cy="20063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095182" y="2704320"/>
            <a:ext cx="7781697" cy="11807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</a:t>
            </a:r>
            <a:br>
              <a:rPr lang="fr-FR" dirty="0"/>
            </a:br>
            <a:r>
              <a:rPr lang="fr-FR" dirty="0"/>
              <a:t>les styles du texte du masque</a:t>
            </a:r>
          </a:p>
          <a:p>
            <a:pPr lvl="0"/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249851" y="6390910"/>
            <a:ext cx="3515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rgbClr val="000000"/>
                </a:solidFill>
              </a:defRPr>
            </a:lvl1pPr>
          </a:lstStyle>
          <a:p>
            <a:fld id="{C6B7B3CB-E3BA-F74C-AB76-86EFC5843CD6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9" name="Image 11" descr="2014_MENESRlogo_horizontal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105" y="6180053"/>
            <a:ext cx="1656184" cy="463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" name="Connecteur droit 14"/>
          <p:cNvCxnSpPr/>
          <p:nvPr/>
        </p:nvCxnSpPr>
        <p:spPr>
          <a:xfrm>
            <a:off x="698885" y="3893512"/>
            <a:ext cx="6290733" cy="0"/>
          </a:xfrm>
          <a:prstGeom prst="line">
            <a:avLst/>
          </a:prstGeom>
          <a:ln w="57150" cap="rnd" cmpd="sng">
            <a:solidFill>
              <a:srgbClr val="683086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/>
          <p:cNvCxnSpPr/>
          <p:nvPr/>
        </p:nvCxnSpPr>
        <p:spPr>
          <a:xfrm flipV="1">
            <a:off x="6995213" y="2866175"/>
            <a:ext cx="1519767" cy="1024465"/>
          </a:xfrm>
          <a:prstGeom prst="line">
            <a:avLst/>
          </a:prstGeom>
          <a:ln w="57150" cap="rnd" cmpd="sng">
            <a:solidFill>
              <a:srgbClr val="683086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/>
          <p:cNvCxnSpPr/>
          <p:nvPr/>
        </p:nvCxnSpPr>
        <p:spPr>
          <a:xfrm flipH="1" flipV="1">
            <a:off x="699180" y="0"/>
            <a:ext cx="1" cy="3885049"/>
          </a:xfrm>
          <a:prstGeom prst="line">
            <a:avLst/>
          </a:prstGeom>
          <a:ln w="57150" cap="rnd" cmpd="sng">
            <a:solidFill>
              <a:srgbClr val="683086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Espace réservé du pied de page 4"/>
          <p:cNvSpPr txBox="1">
            <a:spLocks/>
          </p:cNvSpPr>
          <p:nvPr/>
        </p:nvSpPr>
        <p:spPr>
          <a:xfrm>
            <a:off x="6989618" y="6390910"/>
            <a:ext cx="11603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kern="1200" cap="all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>
              <a:solidFill>
                <a:srgbClr val="1B8ED9"/>
              </a:solidFill>
            </a:endParaRPr>
          </a:p>
          <a:p>
            <a:pPr>
              <a:lnSpc>
                <a:spcPts val="1320"/>
              </a:lnSpc>
            </a:pPr>
            <a:r>
              <a:rPr lang="fr-F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JJ/MM/AAAA</a:t>
            </a:r>
          </a:p>
          <a:p>
            <a:endParaRPr lang="fr-FR" dirty="0"/>
          </a:p>
        </p:txBody>
      </p:sp>
      <p:sp>
        <p:nvSpPr>
          <p:cNvPr id="12" name="Espace réservé du pied de page 4"/>
          <p:cNvSpPr txBox="1">
            <a:spLocks/>
          </p:cNvSpPr>
          <p:nvPr/>
        </p:nvSpPr>
        <p:spPr>
          <a:xfrm>
            <a:off x="2357525" y="6146185"/>
            <a:ext cx="3120150" cy="6768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kern="1200" cap="all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>
              <a:solidFill>
                <a:srgbClr val="1B8ED9"/>
              </a:solidFill>
            </a:endParaRPr>
          </a:p>
          <a:p>
            <a:pPr>
              <a:lnSpc>
                <a:spcPts val="1320"/>
              </a:lnSpc>
            </a:pPr>
            <a:r>
              <a:rPr lang="fr-FR" b="1" dirty="0">
                <a:solidFill>
                  <a:srgbClr val="683086"/>
                </a:solidFill>
              </a:rPr>
              <a:t>IGEN</a:t>
            </a:r>
            <a:br>
              <a:rPr lang="fr-FR" dirty="0">
                <a:solidFill>
                  <a:srgbClr val="00919D"/>
                </a:solidFill>
              </a:rPr>
            </a:br>
            <a:r>
              <a:rPr lang="fr-F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titre de la présentation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17411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4400" kern="1200">
          <a:solidFill>
            <a:srgbClr val="683086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05400" y="0"/>
            <a:ext cx="7881400" cy="12869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05400" y="1476022"/>
            <a:ext cx="7881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 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149942" y="6390910"/>
            <a:ext cx="4504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rgbClr val="404040"/>
                </a:solidFill>
              </a:defRPr>
            </a:lvl1pPr>
          </a:lstStyle>
          <a:p>
            <a:fld id="{A786685B-2977-D546-9E3D-3CA676A47F0C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9" name="Image 11" descr="2014_MENESRlogo_horizontal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105" y="6180053"/>
            <a:ext cx="1656184" cy="463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Connecteur droit 12"/>
          <p:cNvCxnSpPr/>
          <p:nvPr/>
        </p:nvCxnSpPr>
        <p:spPr>
          <a:xfrm>
            <a:off x="698885" y="1295400"/>
            <a:ext cx="7173849" cy="0"/>
          </a:xfrm>
          <a:prstGeom prst="line">
            <a:avLst/>
          </a:prstGeom>
          <a:ln w="57150" cap="rnd" cmpd="sng">
            <a:solidFill>
              <a:srgbClr val="683086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/>
          <p:cNvCxnSpPr/>
          <p:nvPr/>
        </p:nvCxnSpPr>
        <p:spPr>
          <a:xfrm flipV="1">
            <a:off x="7872734" y="872640"/>
            <a:ext cx="642246" cy="419889"/>
          </a:xfrm>
          <a:prstGeom prst="line">
            <a:avLst/>
          </a:prstGeom>
          <a:ln w="57150" cap="rnd" cmpd="sng">
            <a:solidFill>
              <a:srgbClr val="683086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/>
          <p:cNvCxnSpPr/>
          <p:nvPr/>
        </p:nvCxnSpPr>
        <p:spPr>
          <a:xfrm flipH="1" flipV="1">
            <a:off x="699180" y="0"/>
            <a:ext cx="1" cy="1286937"/>
          </a:xfrm>
          <a:prstGeom prst="line">
            <a:avLst/>
          </a:prstGeom>
          <a:ln w="57150" cap="rnd" cmpd="sng">
            <a:solidFill>
              <a:srgbClr val="683086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Espace réservé du pied de page 4"/>
          <p:cNvSpPr txBox="1">
            <a:spLocks/>
          </p:cNvSpPr>
          <p:nvPr/>
        </p:nvSpPr>
        <p:spPr>
          <a:xfrm>
            <a:off x="6989618" y="6390910"/>
            <a:ext cx="11603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kern="1200" cap="all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>
              <a:solidFill>
                <a:srgbClr val="1B8ED9"/>
              </a:solidFill>
            </a:endParaRPr>
          </a:p>
          <a:p>
            <a:pPr>
              <a:lnSpc>
                <a:spcPts val="1320"/>
              </a:lnSpc>
            </a:pPr>
            <a:r>
              <a:rPr lang="fr-F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JJ/MM/AAAA</a:t>
            </a:r>
          </a:p>
          <a:p>
            <a:endParaRPr lang="fr-FR" dirty="0"/>
          </a:p>
        </p:txBody>
      </p:sp>
      <p:sp>
        <p:nvSpPr>
          <p:cNvPr id="14" name="Espace réservé du pied de page 4"/>
          <p:cNvSpPr txBox="1">
            <a:spLocks/>
          </p:cNvSpPr>
          <p:nvPr/>
        </p:nvSpPr>
        <p:spPr>
          <a:xfrm>
            <a:off x="2357525" y="6146185"/>
            <a:ext cx="3120150" cy="6768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kern="1200" cap="all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>
              <a:solidFill>
                <a:srgbClr val="1B8ED9"/>
              </a:solidFill>
            </a:endParaRPr>
          </a:p>
          <a:p>
            <a:pPr>
              <a:lnSpc>
                <a:spcPts val="1320"/>
              </a:lnSpc>
            </a:pPr>
            <a:r>
              <a:rPr lang="fr-FR" b="1" dirty="0">
                <a:solidFill>
                  <a:srgbClr val="683086"/>
                </a:solidFill>
              </a:rPr>
              <a:t>IGEN</a:t>
            </a:r>
            <a:br>
              <a:rPr lang="fr-FR" dirty="0">
                <a:solidFill>
                  <a:srgbClr val="00919D"/>
                </a:solidFill>
              </a:rPr>
            </a:br>
            <a:r>
              <a:rPr lang="fr-F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titre de la présentation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31756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000" kern="1200" cap="all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177800" indent="-177800" algn="l" defTabSz="457200" rtl="0" eaLnBrk="1" latinLnBrk="0" hangingPunct="1">
        <a:spcBef>
          <a:spcPct val="20000"/>
        </a:spcBef>
        <a:buSzPct val="100000"/>
        <a:buFont typeface="Arial"/>
        <a:buChar char="■"/>
        <a:defRPr sz="2000" kern="1200">
          <a:solidFill>
            <a:srgbClr val="683086"/>
          </a:solidFill>
          <a:latin typeface="+mn-lt"/>
          <a:ea typeface="+mn-ea"/>
          <a:cs typeface="+mn-cs"/>
        </a:defRPr>
      </a:lvl1pPr>
      <a:lvl2pPr marL="627063" indent="-169863" algn="l" defTabSz="457200" rtl="0" eaLnBrk="1" latinLnBrk="0" hangingPunct="1">
        <a:spcBef>
          <a:spcPct val="20000"/>
        </a:spcBef>
        <a:buClr>
          <a:srgbClr val="683086"/>
        </a:buClr>
        <a:buFont typeface="Arial Italic"/>
        <a:buChar char="■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627063" indent="0" algn="l" defTabSz="457200" rtl="0" eaLnBrk="1" latinLnBrk="0" hangingPunct="1">
        <a:spcBef>
          <a:spcPct val="20000"/>
        </a:spcBef>
        <a:buFont typeface="Arial"/>
        <a:buNone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627063" indent="177800" algn="l" defTabSz="457200" rtl="0" eaLnBrk="1" latinLnBrk="0" hangingPunct="1">
        <a:spcBef>
          <a:spcPct val="20000"/>
        </a:spcBef>
        <a:buClr>
          <a:srgbClr val="683086"/>
        </a:buClr>
        <a:buFont typeface="Arial"/>
        <a:buChar char="–"/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806450" indent="0" algn="l" defTabSz="457200" rtl="0" eaLnBrk="1" latinLnBrk="0" hangingPunct="1">
        <a:spcBef>
          <a:spcPct val="20000"/>
        </a:spcBef>
        <a:buFont typeface="Arial"/>
        <a:buNone/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55576" y="908720"/>
            <a:ext cx="7628384" cy="1296144"/>
          </a:xfrm>
        </p:spPr>
        <p:txBody>
          <a:bodyPr>
            <a:normAutofit fontScale="90000"/>
          </a:bodyPr>
          <a:lstStyle/>
          <a:p>
            <a:pPr algn="ctr"/>
            <a:br>
              <a:rPr lang="fr-FR" sz="4000" b="1" cap="all" dirty="0"/>
            </a:br>
            <a:br>
              <a:rPr lang="fr-FR" b="1" cap="all" dirty="0"/>
            </a:br>
            <a:r>
              <a:rPr lang="fr-FR" b="1" cap="all" dirty="0"/>
              <a:t>   </a:t>
            </a:r>
            <a:br>
              <a:rPr lang="fr-FR" sz="2700" dirty="0"/>
            </a:br>
            <a:br>
              <a:rPr lang="fr-FR" sz="2700" dirty="0"/>
            </a:br>
            <a:br>
              <a:rPr lang="fr-FR" sz="2700" dirty="0"/>
            </a:br>
            <a:br>
              <a:rPr lang="fr-FR" sz="2700" b="1" cap="all" dirty="0"/>
            </a:br>
            <a:br>
              <a:rPr lang="fr-FR" sz="2700" b="1" cap="all" dirty="0"/>
            </a:br>
            <a:br>
              <a:rPr lang="fr-FR" dirty="0"/>
            </a:b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15616" y="1418901"/>
            <a:ext cx="7416824" cy="3672408"/>
          </a:xfrm>
        </p:spPr>
        <p:txBody>
          <a:bodyPr>
            <a:normAutofit/>
          </a:bodyPr>
          <a:lstStyle/>
          <a:p>
            <a:endParaRPr lang="fr-FR" sz="2400" b="1" dirty="0">
              <a:solidFill>
                <a:srgbClr val="7030A0"/>
              </a:solidFill>
            </a:endParaRPr>
          </a:p>
          <a:p>
            <a:endParaRPr lang="fr-FR" b="1" dirty="0"/>
          </a:p>
          <a:p>
            <a:endParaRPr lang="fr-FR" b="1" dirty="0"/>
          </a:p>
          <a:p>
            <a:r>
              <a:rPr lang="fr-FR" dirty="0"/>
              <a:t>C</a:t>
            </a:r>
          </a:p>
        </p:txBody>
      </p:sp>
      <p:sp>
        <p:nvSpPr>
          <p:cNvPr id="4" name="Rectangle 3"/>
          <p:cNvSpPr/>
          <p:nvPr/>
        </p:nvSpPr>
        <p:spPr>
          <a:xfrm>
            <a:off x="2348716" y="453575"/>
            <a:ext cx="4950623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2000" b="1" cap="all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BTS Commerce international</a:t>
            </a:r>
          </a:p>
          <a:p>
            <a:pPr algn="ctr"/>
            <a:r>
              <a:rPr lang="fr-FR" sz="1400" b="1" cap="all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Séminaire NATIONAL 12 MARS 2021</a:t>
            </a: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54D5A-192B-4B07-8F58-250CDD527E53}" type="slidenum">
              <a:rPr lang="fr-FR" smtClean="0"/>
              <a:t>1</a:t>
            </a:fld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899592" y="1862674"/>
            <a:ext cx="583264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/>
              <a:t>Simulations de répartitions de services</a:t>
            </a:r>
          </a:p>
          <a:p>
            <a:pPr algn="ctr"/>
            <a:endParaRPr lang="fr-FR" b="1" dirty="0"/>
          </a:p>
          <a:p>
            <a:pPr algn="ctr"/>
            <a:r>
              <a:rPr lang="fr-FR" b="1" dirty="0"/>
              <a:t>Principes et points de vigilance liés à la mise en œuvre de la réforme</a:t>
            </a:r>
          </a:p>
          <a:p>
            <a:pPr algn="ctr"/>
            <a:endParaRPr lang="fr-FR" b="1" dirty="0"/>
          </a:p>
          <a:p>
            <a:endParaRPr lang="fr-FR" b="1" dirty="0"/>
          </a:p>
          <a:p>
            <a:endParaRPr lang="fr-FR" b="1" dirty="0"/>
          </a:p>
          <a:p>
            <a:endParaRPr lang="fr-FR" b="1" dirty="0"/>
          </a:p>
          <a:p>
            <a:r>
              <a:rPr lang="fr-FR" b="1" dirty="0"/>
              <a:t>Corinne Pasco, IA-IPR académie de Paris</a:t>
            </a:r>
          </a:p>
          <a:p>
            <a:r>
              <a:rPr lang="fr-FR" b="1" dirty="0"/>
              <a:t>Christophe </a:t>
            </a:r>
            <a:r>
              <a:rPr lang="fr-FR" b="1" dirty="0" err="1"/>
              <a:t>Cornolti</a:t>
            </a:r>
            <a:r>
              <a:rPr lang="fr-FR" b="1" dirty="0"/>
              <a:t>, IA-IPR académie Nancy-Metz</a:t>
            </a:r>
          </a:p>
          <a:p>
            <a:r>
              <a:rPr lang="fr-FR" b="1" dirty="0"/>
              <a:t>Thierry </a:t>
            </a:r>
            <a:r>
              <a:rPr lang="fr-FR" b="1" dirty="0" err="1"/>
              <a:t>Fleuranceau</a:t>
            </a:r>
            <a:r>
              <a:rPr lang="fr-FR" b="1" dirty="0"/>
              <a:t>, IA-IPR académie de Toulouse</a:t>
            </a:r>
          </a:p>
        </p:txBody>
      </p:sp>
    </p:spTree>
    <p:extLst>
      <p:ext uri="{BB962C8B-B14F-4D97-AF65-F5344CB8AC3E}">
        <p14:creationId xmlns:p14="http://schemas.microsoft.com/office/powerpoint/2010/main" val="34497129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07802" y="191291"/>
            <a:ext cx="7772400" cy="1470025"/>
          </a:xfrm>
        </p:spPr>
        <p:txBody>
          <a:bodyPr/>
          <a:lstStyle/>
          <a:p>
            <a:r>
              <a:rPr lang="fr-FR" b="1" dirty="0"/>
              <a:t>Répartition de service en économie gestion </a:t>
            </a:r>
            <a:br>
              <a:rPr lang="fr-FR" dirty="0"/>
            </a:br>
            <a:br>
              <a:rPr lang="fr-FR" dirty="0"/>
            </a:br>
            <a:r>
              <a:rPr lang="fr-FR" dirty="0"/>
              <a:t>Situation 2 : Classe dédoublée ; 3 professeurs, bloc 2 non partagé</a:t>
            </a:r>
            <a:br>
              <a:rPr lang="fr-FR" dirty="0"/>
            </a:br>
            <a:r>
              <a:rPr lang="fr-FR" dirty="0"/>
              <a:t>Coordination entre RCI et MOI, pas optimal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54D5A-192B-4B07-8F58-250CDD527E53}" type="slidenum">
              <a:rPr lang="fr-FR" smtClean="0"/>
              <a:t>10</a:t>
            </a:fld>
            <a:endParaRPr lang="fr-FR"/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5340177"/>
              </p:ext>
            </p:extLst>
          </p:nvPr>
        </p:nvGraphicFramePr>
        <p:xfrm>
          <a:off x="833563" y="1924135"/>
          <a:ext cx="7920878" cy="337889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653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910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9105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9035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276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2769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2769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8212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Professeur 1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Professeur 2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Professeur 3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760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BTS</a:t>
                      </a:r>
                      <a:r>
                        <a:rPr lang="fr-FR" sz="2000" baseline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1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BTS2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BTS</a:t>
                      </a:r>
                      <a:r>
                        <a:rPr lang="fr-FR" sz="2000" baseline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1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BTS2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BTS</a:t>
                      </a:r>
                      <a:r>
                        <a:rPr lang="fr-FR" sz="2000" baseline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1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BTS2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</a:rPr>
                        <a:t>RCI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2 + (2)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2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</a:rPr>
                        <a:t>RCI </a:t>
                      </a:r>
                      <a:r>
                        <a:rPr lang="fr-FR" sz="1800" dirty="0" err="1">
                          <a:effectLst/>
                        </a:rPr>
                        <a:t>co</a:t>
                      </a:r>
                      <a:r>
                        <a:rPr lang="fr-FR" sz="1800" dirty="0">
                          <a:effectLst/>
                        </a:rPr>
                        <a:t>-intervention</a:t>
                      </a:r>
                      <a:r>
                        <a:rPr lang="fr-FR" sz="1800" baseline="0" dirty="0">
                          <a:effectLst/>
                        </a:rPr>
                        <a:t> </a:t>
                      </a:r>
                      <a:r>
                        <a:rPr lang="fr-FR" sz="1800" dirty="0">
                          <a:effectLst/>
                        </a:rPr>
                        <a:t>anglais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(1)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(2)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</a:rPr>
                        <a:t>MOI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3 + (2)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4 + (2)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</a:rPr>
                        <a:t>DCI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dirty="0">
                          <a:effectLst/>
                        </a:rPr>
                        <a:t>2 +(2)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dirty="0">
                          <a:effectLst/>
                        </a:rPr>
                        <a:t>3 + (2)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CEJM</a:t>
                      </a: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Préparation et suivi de césure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TOTAL</a:t>
                      </a: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474589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28980" y="116632"/>
            <a:ext cx="7772400" cy="504056"/>
          </a:xfrm>
        </p:spPr>
        <p:txBody>
          <a:bodyPr/>
          <a:lstStyle/>
          <a:p>
            <a:r>
              <a:rPr lang="fr-FR" dirty="0"/>
              <a:t>Situation de transition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54D5A-192B-4B07-8F58-250CDD527E53}" type="slidenum">
              <a:rPr lang="fr-FR" smtClean="0"/>
              <a:t>11</a:t>
            </a:fld>
            <a:endParaRPr lang="fr-FR"/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5167923"/>
              </p:ext>
            </p:extLst>
          </p:nvPr>
        </p:nvGraphicFramePr>
        <p:xfrm>
          <a:off x="1043608" y="1268760"/>
          <a:ext cx="6656637" cy="277895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6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6050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4421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6024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Référentiel 2021</a:t>
                      </a: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Référentiel 2017</a:t>
                      </a: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03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>
                          <a:effectLst/>
                        </a:rPr>
                        <a:t> </a:t>
                      </a:r>
                      <a:endParaRPr lang="fr-F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>
                          <a:effectLst/>
                        </a:rPr>
                        <a:t>1</a:t>
                      </a:r>
                      <a:r>
                        <a:rPr lang="fr-FR" sz="1600" baseline="30000">
                          <a:effectLst/>
                        </a:rPr>
                        <a:t>ère</a:t>
                      </a:r>
                      <a:r>
                        <a:rPr lang="fr-FR" sz="1600">
                          <a:effectLst/>
                        </a:rPr>
                        <a:t> année</a:t>
                      </a:r>
                      <a:endParaRPr lang="fr-F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fr-FR" sz="16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>
                          <a:effectLst/>
                        </a:rPr>
                        <a:t>2</a:t>
                      </a:r>
                      <a:r>
                        <a:rPr lang="fr-FR" sz="1600" baseline="30000">
                          <a:effectLst/>
                        </a:rPr>
                        <a:t>ème</a:t>
                      </a:r>
                      <a:r>
                        <a:rPr lang="fr-FR" sz="1600">
                          <a:effectLst/>
                        </a:rPr>
                        <a:t> année</a:t>
                      </a:r>
                      <a:endParaRPr lang="fr-F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03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RCI</a:t>
                      </a: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>
                          <a:effectLst/>
                        </a:rPr>
                        <a:t>2 + (2)</a:t>
                      </a:r>
                      <a:endParaRPr lang="fr-F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 dirty="0">
                          <a:solidFill>
                            <a:schemeClr val="bg1"/>
                          </a:solidFill>
                          <a:effectLst/>
                        </a:rPr>
                        <a:t>Prospection SC</a:t>
                      </a:r>
                      <a:endParaRPr lang="fr-FR" sz="16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2</a:t>
                      </a: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03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RCI + anglais</a:t>
                      </a: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>
                          <a:effectLst/>
                        </a:rPr>
                        <a:t>(1)</a:t>
                      </a:r>
                      <a:endParaRPr lang="fr-F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 dirty="0">
                          <a:solidFill>
                            <a:schemeClr val="bg1"/>
                          </a:solidFill>
                          <a:effectLst/>
                        </a:rPr>
                        <a:t>Négo vente</a:t>
                      </a:r>
                      <a:endParaRPr lang="fr-FR" sz="16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3 + (2)</a:t>
                      </a: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03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>
                          <a:effectLst/>
                        </a:rPr>
                        <a:t>MOI</a:t>
                      </a:r>
                      <a:endParaRPr lang="fr-F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>
                          <a:effectLst/>
                        </a:rPr>
                        <a:t>3 + (2)</a:t>
                      </a:r>
                      <a:endParaRPr lang="fr-F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 dirty="0">
                          <a:solidFill>
                            <a:schemeClr val="bg1"/>
                          </a:solidFill>
                          <a:effectLst/>
                        </a:rPr>
                        <a:t>Négo vente LVE</a:t>
                      </a:r>
                      <a:endParaRPr lang="fr-FR" sz="16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2</a:t>
                      </a: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03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>
                          <a:effectLst/>
                        </a:rPr>
                        <a:t>DCI</a:t>
                      </a:r>
                      <a:endParaRPr lang="fr-F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>
                          <a:effectLst/>
                        </a:rPr>
                        <a:t>3 + (2)</a:t>
                      </a:r>
                      <a:endParaRPr lang="fr-F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 dirty="0">
                          <a:solidFill>
                            <a:schemeClr val="bg1"/>
                          </a:solidFill>
                          <a:effectLst/>
                        </a:rPr>
                        <a:t>GOIE</a:t>
                      </a:r>
                      <a:endParaRPr lang="fr-FR" sz="16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5 + (2)</a:t>
                      </a: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203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 </a:t>
                      </a: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/>
                </a:tc>
                <a:tc>
                  <a:txBody>
                    <a:bodyPr/>
                    <a:lstStyle/>
                    <a:p>
                      <a:endParaRPr lang="fr-FR" b="1" dirty="0">
                        <a:solidFill>
                          <a:schemeClr val="bg1"/>
                        </a:solidFill>
                      </a:endParaRPr>
                    </a:p>
                  </a:txBody>
                  <a:tcPr marL="26501" marR="26501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marL="26501" marR="26501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03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CEJM</a:t>
                      </a: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4</a:t>
                      </a: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 dirty="0">
                          <a:solidFill>
                            <a:schemeClr val="bg1"/>
                          </a:solidFill>
                          <a:effectLst/>
                        </a:rPr>
                        <a:t>Economie –Droit </a:t>
                      </a:r>
                      <a:endParaRPr lang="fr-FR" sz="16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4</a:t>
                      </a: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203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 </a:t>
                      </a: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>
                          <a:effectLst/>
                        </a:rPr>
                        <a:t> </a:t>
                      </a:r>
                      <a:endParaRPr lang="fr-F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 dirty="0">
                          <a:solidFill>
                            <a:schemeClr val="bg1"/>
                          </a:solidFill>
                          <a:effectLst/>
                        </a:rPr>
                        <a:t>Management</a:t>
                      </a:r>
                      <a:endParaRPr lang="fr-FR" sz="16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2</a:t>
                      </a: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203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Préparation Suivi de </a:t>
                      </a:r>
                      <a:r>
                        <a:rPr lang="fr-FR" sz="16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cesure</a:t>
                      </a: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26501" marR="265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Aide au partenariat</a:t>
                      </a:r>
                      <a:r>
                        <a:rPr lang="fr-FR" sz="1600" b="1" baseline="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et à la mobilité</a:t>
                      </a:r>
                      <a:endParaRPr lang="fr-FR" sz="16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2</a:t>
                      </a:r>
                    </a:p>
                  </a:txBody>
                  <a:tcPr marL="26501" marR="26501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74894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71600" y="188641"/>
            <a:ext cx="7772400" cy="792088"/>
          </a:xfrm>
        </p:spPr>
        <p:txBody>
          <a:bodyPr/>
          <a:lstStyle/>
          <a:p>
            <a:r>
              <a:rPr lang="fr-FR" dirty="0"/>
              <a:t>Section non dédoublée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54D5A-192B-4B07-8F58-250CDD527E53}" type="slidenum">
              <a:rPr lang="fr-FR" smtClean="0"/>
              <a:t>12</a:t>
            </a:fld>
            <a:endParaRPr lang="fr-FR"/>
          </a:p>
        </p:txBody>
      </p:sp>
      <p:graphicFrame>
        <p:nvGraphicFramePr>
          <p:cNvPr id="6" name="Tableau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8226533"/>
              </p:ext>
            </p:extLst>
          </p:nvPr>
        </p:nvGraphicFramePr>
        <p:xfrm>
          <a:off x="899592" y="1124744"/>
          <a:ext cx="6635256" cy="286449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584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95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295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5844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2959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2959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09214"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Professeur 1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146" marR="68146" marT="0" marB="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Professeur 2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146" marR="68146" marT="0" marB="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921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</a:rPr>
                        <a:t>MOI 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146" marR="6814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</a:rPr>
                        <a:t>5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146" marR="6814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146" marR="6814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b="1" dirty="0">
                          <a:solidFill>
                            <a:schemeClr val="bg1"/>
                          </a:solidFill>
                          <a:effectLst/>
                        </a:rPr>
                        <a:t>DCI</a:t>
                      </a:r>
                      <a:endParaRPr lang="fr-FR" sz="18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146" marR="68146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</a:rPr>
                        <a:t>5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146" marR="6814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146" marR="68146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921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</a:rPr>
                        <a:t>RCI 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146" marR="6814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</a:rPr>
                        <a:t>2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146" marR="6814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146" marR="6814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b="1" dirty="0">
                          <a:solidFill>
                            <a:schemeClr val="bg1"/>
                          </a:solidFill>
                          <a:effectLst/>
                        </a:rPr>
                        <a:t>RCI</a:t>
                      </a:r>
                      <a:endParaRPr lang="fr-FR" sz="18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146" marR="68146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</a:rPr>
                        <a:t>2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146" marR="6814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146" marR="68146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921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</a:rPr>
                        <a:t>RCI A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146" marR="6814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</a:rPr>
                        <a:t>0,5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146" marR="6814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146" marR="6814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b="1" dirty="0">
                          <a:solidFill>
                            <a:schemeClr val="bg1"/>
                          </a:solidFill>
                          <a:effectLst/>
                        </a:rPr>
                        <a:t>RCI A</a:t>
                      </a:r>
                      <a:endParaRPr lang="fr-FR" sz="18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146" marR="68146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</a:rPr>
                        <a:t>0,5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146" marR="6814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146" marR="68146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921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</a:rPr>
                        <a:t>GOIE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146" marR="6814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146" marR="6814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</a:rPr>
                        <a:t>7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146" marR="6814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b="1" dirty="0">
                          <a:solidFill>
                            <a:schemeClr val="bg1"/>
                          </a:solidFill>
                          <a:effectLst/>
                        </a:rPr>
                        <a:t>PSC</a:t>
                      </a:r>
                      <a:endParaRPr lang="fr-FR" sz="18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146" marR="68146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146" marR="6814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146" marR="68146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09214">
                <a:tc grid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</a:rPr>
                        <a:t> 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146" marR="68146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b="1" dirty="0">
                          <a:solidFill>
                            <a:schemeClr val="bg1"/>
                          </a:solidFill>
                          <a:effectLst/>
                        </a:rPr>
                        <a:t>Négo Vente</a:t>
                      </a:r>
                      <a:endParaRPr lang="fr-FR" sz="18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146" marR="68146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146" marR="6814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8146" marR="68146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0921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</a:rPr>
                        <a:t>TOTAL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146" marR="68146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</a:rPr>
                        <a:t>14,5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146" marR="68146" marT="0" marB="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b="1" dirty="0">
                          <a:solidFill>
                            <a:schemeClr val="bg1"/>
                          </a:solidFill>
                          <a:effectLst/>
                        </a:rPr>
                        <a:t>TOTAL</a:t>
                      </a:r>
                      <a:endParaRPr lang="fr-FR" sz="18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146" marR="68146" marT="0" marB="0">
                    <a:solidFill>
                      <a:srgbClr val="0070C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</a:rPr>
                        <a:t>14,5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146" marR="68146" marT="0" marB="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532954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28980" y="44624"/>
            <a:ext cx="7772400" cy="1224135"/>
          </a:xfrm>
        </p:spPr>
        <p:txBody>
          <a:bodyPr/>
          <a:lstStyle/>
          <a:p>
            <a:r>
              <a:rPr lang="fr-FR" dirty="0"/>
              <a:t>Section dédoublée</a:t>
            </a:r>
            <a:br>
              <a:rPr lang="fr-FR" dirty="0"/>
            </a:br>
            <a:r>
              <a:rPr lang="fr-FR" dirty="0"/>
              <a:t>2 professeurs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54D5A-192B-4B07-8F58-250CDD527E53}" type="slidenum">
              <a:rPr lang="fr-FR" smtClean="0"/>
              <a:t>13</a:t>
            </a:fld>
            <a:endParaRPr lang="fr-FR"/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8730014"/>
              </p:ext>
            </p:extLst>
          </p:nvPr>
        </p:nvGraphicFramePr>
        <p:xfrm>
          <a:off x="1043608" y="1268758"/>
          <a:ext cx="6984776" cy="316835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458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465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4580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4657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52622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b="1" dirty="0">
                          <a:effectLst/>
                        </a:rPr>
                        <a:t>Professeur 1</a:t>
                      </a:r>
                      <a:endParaRPr lang="fr-FR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146" marR="68146" marT="0" marB="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b="1">
                          <a:effectLst/>
                        </a:rPr>
                        <a:t>Professeur 2</a:t>
                      </a:r>
                      <a:endParaRPr lang="fr-FR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146" marR="68146" marT="0" marB="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262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b="1" dirty="0">
                          <a:effectLst/>
                        </a:rPr>
                        <a:t>MOI </a:t>
                      </a:r>
                      <a:endParaRPr lang="fr-FR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146" marR="6814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b="1" dirty="0">
                          <a:effectLst/>
                        </a:rPr>
                        <a:t>3 + (2)</a:t>
                      </a:r>
                      <a:endParaRPr lang="fr-FR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146" marR="6814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b="1" dirty="0">
                          <a:solidFill>
                            <a:schemeClr val="bg1"/>
                          </a:solidFill>
                          <a:effectLst/>
                        </a:rPr>
                        <a:t>DCI</a:t>
                      </a:r>
                      <a:endParaRPr lang="fr-FR" sz="18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146" marR="68146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b="1">
                          <a:effectLst/>
                        </a:rPr>
                        <a:t>3 + (2)</a:t>
                      </a:r>
                      <a:endParaRPr lang="fr-FR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146" marR="68146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262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b="1">
                          <a:effectLst/>
                        </a:rPr>
                        <a:t>RCI </a:t>
                      </a:r>
                      <a:endParaRPr lang="fr-FR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146" marR="6814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b="1">
                          <a:effectLst/>
                        </a:rPr>
                        <a:t>1 + (1)</a:t>
                      </a:r>
                      <a:endParaRPr lang="fr-FR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146" marR="6814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b="1" dirty="0">
                          <a:solidFill>
                            <a:schemeClr val="bg1"/>
                          </a:solidFill>
                          <a:effectLst/>
                        </a:rPr>
                        <a:t>RCI</a:t>
                      </a:r>
                      <a:endParaRPr lang="fr-FR" sz="18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146" marR="68146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b="1" dirty="0">
                          <a:effectLst/>
                        </a:rPr>
                        <a:t>1 + (1)</a:t>
                      </a:r>
                      <a:endParaRPr lang="fr-FR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146" marR="68146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262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b="1">
                          <a:effectLst/>
                        </a:rPr>
                        <a:t>RCI A</a:t>
                      </a:r>
                      <a:endParaRPr lang="fr-FR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146" marR="6814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b="1">
                          <a:effectLst/>
                        </a:rPr>
                        <a:t>(0,5)</a:t>
                      </a:r>
                      <a:endParaRPr lang="fr-FR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146" marR="6814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b="1" dirty="0">
                          <a:solidFill>
                            <a:schemeClr val="bg1"/>
                          </a:solidFill>
                          <a:effectLst/>
                        </a:rPr>
                        <a:t>RCI A</a:t>
                      </a:r>
                      <a:endParaRPr lang="fr-FR" sz="18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146" marR="68146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b="1" dirty="0">
                          <a:effectLst/>
                        </a:rPr>
                        <a:t>(0,5)</a:t>
                      </a:r>
                      <a:endParaRPr lang="fr-FR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146" marR="68146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262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b="1">
                          <a:effectLst/>
                        </a:rPr>
                        <a:t>GOIE</a:t>
                      </a:r>
                      <a:endParaRPr lang="fr-FR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146" marR="6814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b="1">
                          <a:effectLst/>
                        </a:rPr>
                        <a:t>5 + (2) </a:t>
                      </a:r>
                      <a:endParaRPr lang="fr-FR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146" marR="6814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b="1" dirty="0">
                          <a:solidFill>
                            <a:schemeClr val="bg1"/>
                          </a:solidFill>
                          <a:effectLst/>
                        </a:rPr>
                        <a:t>PSC</a:t>
                      </a:r>
                      <a:endParaRPr lang="fr-FR" sz="18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146" marR="68146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b="1" dirty="0">
                          <a:effectLst/>
                        </a:rPr>
                        <a:t>2</a:t>
                      </a:r>
                      <a:endParaRPr lang="fr-FR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146" marR="68146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2622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b="1" dirty="0">
                          <a:effectLst/>
                        </a:rPr>
                        <a:t> </a:t>
                      </a:r>
                      <a:endParaRPr lang="fr-FR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146" marR="68146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b="1" dirty="0">
                          <a:solidFill>
                            <a:schemeClr val="bg1"/>
                          </a:solidFill>
                          <a:effectLst/>
                        </a:rPr>
                        <a:t>Négo Vente</a:t>
                      </a:r>
                      <a:endParaRPr lang="fr-FR" sz="18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146" marR="68146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b="1" dirty="0">
                          <a:effectLst/>
                        </a:rPr>
                        <a:t>3 + (2)</a:t>
                      </a:r>
                      <a:endParaRPr lang="fr-FR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146" marR="68146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262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b="1">
                          <a:effectLst/>
                        </a:rPr>
                        <a:t>TOTAL</a:t>
                      </a:r>
                      <a:endParaRPr lang="fr-FR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146" marR="6814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b="1">
                          <a:effectLst/>
                        </a:rPr>
                        <a:t>19,5</a:t>
                      </a:r>
                      <a:endParaRPr lang="fr-FR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146" marR="6814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b="1" dirty="0">
                          <a:solidFill>
                            <a:schemeClr val="bg1"/>
                          </a:solidFill>
                          <a:effectLst/>
                        </a:rPr>
                        <a:t>TOTAL</a:t>
                      </a:r>
                      <a:endParaRPr lang="fr-FR" sz="18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146" marR="68146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b="1" dirty="0">
                          <a:effectLst/>
                        </a:rPr>
                        <a:t>19,5</a:t>
                      </a:r>
                      <a:endParaRPr lang="fr-FR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146" marR="68146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565635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55576" y="116632"/>
            <a:ext cx="7772400" cy="1470025"/>
          </a:xfrm>
        </p:spPr>
        <p:txBody>
          <a:bodyPr/>
          <a:lstStyle/>
          <a:p>
            <a:r>
              <a:rPr lang="fr-FR" dirty="0"/>
              <a:t>Section dédoublée</a:t>
            </a:r>
            <a:br>
              <a:rPr lang="fr-FR" dirty="0"/>
            </a:br>
            <a:r>
              <a:rPr lang="fr-FR" dirty="0"/>
              <a:t>3 professeurs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54D5A-192B-4B07-8F58-250CDD527E53}" type="slidenum">
              <a:rPr lang="fr-FR" smtClean="0"/>
              <a:t>14</a:t>
            </a:fld>
            <a:endParaRPr lang="fr-FR"/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7802257"/>
              </p:ext>
            </p:extLst>
          </p:nvPr>
        </p:nvGraphicFramePr>
        <p:xfrm>
          <a:off x="982719" y="1484784"/>
          <a:ext cx="7045664" cy="302433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740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51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29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7401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7479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7479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76064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</a:rPr>
                        <a:t>Professeur 1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</a:rPr>
                        <a:t>Professeur 2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</a:rPr>
                        <a:t>Professeur 3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605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</a:rPr>
                        <a:t>MOI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</a:rPr>
                        <a:t>3 + (2)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b="1" dirty="0">
                          <a:solidFill>
                            <a:schemeClr val="bg1"/>
                          </a:solidFill>
                          <a:effectLst/>
                        </a:rPr>
                        <a:t>RCI</a:t>
                      </a:r>
                      <a:endParaRPr lang="fr-FR" sz="18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</a:rPr>
                        <a:t>1 + (1)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b="1" dirty="0">
                          <a:solidFill>
                            <a:schemeClr val="bg1"/>
                          </a:solidFill>
                          <a:effectLst/>
                        </a:rPr>
                        <a:t>RCI</a:t>
                      </a:r>
                      <a:endParaRPr lang="fr-FR" sz="18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</a:rPr>
                        <a:t>1 + (1)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605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</a:rPr>
                        <a:t>GOIE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</a:rPr>
                        <a:t>5 + (2)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b="1" dirty="0">
                          <a:solidFill>
                            <a:schemeClr val="bg1"/>
                          </a:solidFill>
                          <a:effectLst/>
                        </a:rPr>
                        <a:t>RCI A</a:t>
                      </a:r>
                      <a:endParaRPr lang="fr-FR" sz="18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</a:rPr>
                        <a:t>(0,5)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b="1" dirty="0">
                          <a:solidFill>
                            <a:schemeClr val="bg1"/>
                          </a:solidFill>
                          <a:effectLst/>
                        </a:rPr>
                        <a:t>RCI A</a:t>
                      </a:r>
                      <a:endParaRPr lang="fr-FR" sz="18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</a:rPr>
                        <a:t>(0,5)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605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</a:rPr>
                        <a:t> 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</a:rPr>
                        <a:t> 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b="1" dirty="0">
                          <a:solidFill>
                            <a:schemeClr val="bg1"/>
                          </a:solidFill>
                          <a:effectLst/>
                        </a:rPr>
                        <a:t>Négo Vente</a:t>
                      </a:r>
                      <a:endParaRPr lang="fr-FR" sz="18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</a:rPr>
                        <a:t>3 + (2)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b="1" dirty="0">
                          <a:solidFill>
                            <a:schemeClr val="bg1"/>
                          </a:solidFill>
                          <a:effectLst/>
                        </a:rPr>
                        <a:t>DCI</a:t>
                      </a:r>
                      <a:endParaRPr lang="fr-FR" sz="18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</a:rPr>
                        <a:t>3 + (2)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40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</a:rPr>
                        <a:t> 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</a:rPr>
                        <a:t> 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solidFill>
                            <a:schemeClr val="bg1"/>
                          </a:solidFill>
                          <a:effectLst/>
                        </a:rPr>
                        <a:t>PSC</a:t>
                      </a:r>
                      <a:endParaRPr lang="fr-FR" sz="18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</a:rPr>
                        <a:t>1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b="1" dirty="0">
                          <a:solidFill>
                            <a:schemeClr val="bg1"/>
                          </a:solidFill>
                          <a:effectLst/>
                        </a:rPr>
                        <a:t>PSC</a:t>
                      </a:r>
                      <a:endParaRPr lang="fr-FR" sz="18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</a:rPr>
                        <a:t>1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1605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</a:rPr>
                        <a:t>TOTAL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</a:rPr>
                        <a:t>16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</a:rPr>
                        <a:t> 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</a:rPr>
                        <a:t>12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</a:rPr>
                        <a:t> 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</a:rPr>
                        <a:t>12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971600" y="4745218"/>
            <a:ext cx="5976664" cy="787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CEJM en BTS 1 : 4 heures,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Economie Droit : 4h et Management 2 h : en BTS 2</a:t>
            </a:r>
            <a:endParaRPr lang="fr-FR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78318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71600" y="332656"/>
            <a:ext cx="7772400" cy="1470025"/>
          </a:xfrm>
        </p:spPr>
        <p:txBody>
          <a:bodyPr/>
          <a:lstStyle/>
          <a:p>
            <a:r>
              <a:rPr lang="fr-FR" dirty="0"/>
              <a:t>Les principes et points de vigilance, en synthèse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259632" y="1340768"/>
            <a:ext cx="6400800" cy="3672408"/>
          </a:xfrm>
        </p:spPr>
        <p:txBody>
          <a:bodyPr>
            <a:normAutofit fontScale="77500" lnSpcReduction="20000"/>
          </a:bodyPr>
          <a:lstStyle/>
          <a:p>
            <a:endParaRPr lang="fr-FR" dirty="0"/>
          </a:p>
          <a:p>
            <a:pPr algn="just"/>
            <a:r>
              <a:rPr lang="fr-FR" b="1" dirty="0"/>
              <a:t>Pour une professionnalisation optimale …</a:t>
            </a:r>
          </a:p>
          <a:p>
            <a:pPr algn="just"/>
            <a:endParaRPr lang="fr-FR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FR" dirty="0"/>
              <a:t>Des blocs de compétences distincts mais </a:t>
            </a:r>
            <a:r>
              <a:rPr lang="fr-FR" b="1" dirty="0"/>
              <a:t>en interaction </a:t>
            </a:r>
            <a:r>
              <a:rPr lang="fr-FR" dirty="0"/>
              <a:t>(écriture opérationnelle du référentiel et attentes de la profession </a:t>
            </a:r>
            <a:r>
              <a:rPr lang="fr-FR" dirty="0">
                <a:sym typeface="Wingdings" panose="05000000000000000000" pitchFamily="2" charset="2"/>
              </a:rPr>
              <a:t> </a:t>
            </a:r>
            <a:r>
              <a:rPr lang="fr-FR" dirty="0"/>
              <a:t>relier les trois blocs : logique métier, logique scientifique)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fr-FR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FR" dirty="0"/>
              <a:t>Un éventuel partage des blocs ? Des conditions à bien penser (risques de compartimenter) </a:t>
            </a:r>
            <a:r>
              <a:rPr lang="fr-FR" dirty="0">
                <a:sym typeface="Wingdings" panose="05000000000000000000" pitchFamily="2" charset="2"/>
              </a:rPr>
              <a:t> mutualisation et stratégies pédagogiques</a:t>
            </a:r>
            <a:endParaRPr lang="fr-FR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fr-FR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FR" dirty="0"/>
              <a:t>Une approche linguistique (anglais) ancrée dans un contexte culturel et professionnel  RCI (a) </a:t>
            </a:r>
            <a:r>
              <a:rPr lang="fr-FR" dirty="0">
                <a:sym typeface="Wingdings" panose="05000000000000000000" pitchFamily="2" charset="2"/>
              </a:rPr>
              <a:t> préparer les contextes et penser la </a:t>
            </a:r>
            <a:r>
              <a:rPr lang="fr-FR" dirty="0" err="1"/>
              <a:t>co</a:t>
            </a:r>
            <a:r>
              <a:rPr lang="fr-FR" dirty="0"/>
              <a:t>-animation.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fr-FR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FR" dirty="0"/>
              <a:t>Le numérique (suppression du cours dédié : informatique commerciale ; déployé au sein des trois blocs </a:t>
            </a:r>
            <a:r>
              <a:rPr lang="fr-FR" dirty="0">
                <a:sym typeface="Wingdings" panose="05000000000000000000" pitchFamily="2" charset="2"/>
              </a:rPr>
              <a:t> </a:t>
            </a:r>
            <a:r>
              <a:rPr lang="fr-FR" dirty="0"/>
              <a:t>PIX et attestation dossier pro E4)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fr-FR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FR" dirty="0"/>
              <a:t>Les stages (durée, "moins fléchés", les 3 blocs concernés  + supports dossiers pro E4 et E6) </a:t>
            </a:r>
            <a:r>
              <a:rPr lang="fr-FR" dirty="0">
                <a:sym typeface="Wingdings" panose="05000000000000000000" pitchFamily="2" charset="2"/>
              </a:rPr>
              <a:t> </a:t>
            </a:r>
            <a:r>
              <a:rPr lang="fr-FR" dirty="0"/>
              <a:t>progression et stratégie pédagogique</a:t>
            </a:r>
          </a:p>
          <a:p>
            <a:pPr algn="just"/>
            <a:endParaRPr lang="fr-FR" dirty="0"/>
          </a:p>
          <a:p>
            <a:pPr algn="just"/>
            <a:r>
              <a:rPr lang="fr-FR" b="1" dirty="0"/>
              <a:t>CCL : Former les étudiants : un travail d’équipe.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54D5A-192B-4B07-8F58-250CDD527E53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92091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28980" y="404665"/>
            <a:ext cx="7772400" cy="792088"/>
          </a:xfrm>
        </p:spPr>
        <p:txBody>
          <a:bodyPr/>
          <a:lstStyle/>
          <a:p>
            <a:r>
              <a:rPr lang="fr-FR" dirty="0"/>
              <a:t>Les principes et points de vigilance, en synthèse (suite)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812237" y="1052736"/>
            <a:ext cx="7487436" cy="4320479"/>
          </a:xfrm>
        </p:spPr>
        <p:txBody>
          <a:bodyPr>
            <a:normAutofit fontScale="77500" lnSpcReduction="20000"/>
          </a:bodyPr>
          <a:lstStyle/>
          <a:p>
            <a:pPr algn="l"/>
            <a:r>
              <a:rPr lang="fr-FR" b="1" dirty="0"/>
              <a:t>Pour une professionnalisation optimale : une entrée pédagogique et didactique par les compétences</a:t>
            </a:r>
          </a:p>
          <a:p>
            <a:pPr algn="l"/>
            <a:endParaRPr lang="fr-FR" b="1" dirty="0"/>
          </a:p>
          <a:p>
            <a:pPr algn="l"/>
            <a:r>
              <a:rPr lang="fr-FR" b="1" dirty="0"/>
              <a:t>« Le titulaire du diplôme fait preuve </a:t>
            </a:r>
            <a:r>
              <a:rPr lang="fr-FR" b="1" u="sng" dirty="0"/>
              <a:t>d’adaptabilité</a:t>
            </a:r>
            <a:r>
              <a:rPr lang="fr-FR" b="1" dirty="0"/>
              <a:t> aux interlocuteurs et </a:t>
            </a:r>
            <a:r>
              <a:rPr lang="fr-FR" b="1" u="sng" dirty="0"/>
              <a:t>aux contextes d’exercice</a:t>
            </a:r>
            <a:r>
              <a:rPr lang="fr-FR" b="1" dirty="0"/>
              <a:t> »</a:t>
            </a:r>
          </a:p>
          <a:p>
            <a:pPr algn="l"/>
            <a:endParaRPr lang="fr-FR" b="1" dirty="0"/>
          </a:p>
          <a:p>
            <a:pPr algn="l"/>
            <a:r>
              <a:rPr lang="fr-FR" b="1" dirty="0"/>
              <a:t>Importance de la notion de compétence</a:t>
            </a:r>
          </a:p>
          <a:p>
            <a:pPr algn="l"/>
            <a:r>
              <a:rPr lang="fr-FR" b="1" dirty="0"/>
              <a:t> </a:t>
            </a:r>
            <a:r>
              <a:rPr lang="fr-FR" dirty="0"/>
              <a:t>-gage de polyvalence, d’une meilleure professionnalisation et employabilité</a:t>
            </a:r>
          </a:p>
          <a:p>
            <a:pPr algn="l"/>
            <a:endParaRPr lang="fr-FR" dirty="0"/>
          </a:p>
          <a:p>
            <a:pPr algn="l"/>
            <a:r>
              <a:rPr lang="fr-FR" dirty="0"/>
              <a:t>Liberté pédagogique et proposition </a:t>
            </a:r>
            <a:r>
              <a:rPr lang="fr-FR" dirty="0">
                <a:sym typeface="Wingdings" panose="05000000000000000000" pitchFamily="2" charset="2"/>
              </a:rPr>
              <a:t>: </a:t>
            </a:r>
          </a:p>
          <a:p>
            <a:pPr marL="285750" lvl="1" indent="-285750" algn="l">
              <a:buFont typeface="Wingdings" panose="05000000000000000000" pitchFamily="2" charset="2"/>
              <a:buChar char="à"/>
            </a:pP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Mises en situations professionnelles pour construire : </a:t>
            </a:r>
          </a:p>
          <a:p>
            <a:pPr marL="742950" lvl="2" indent="-285750" algn="l">
              <a:buFont typeface="Wingdings" panose="05000000000000000000" pitchFamily="2" charset="2"/>
              <a:buChar char="à"/>
            </a:pP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Une vision métier (diversité des entreprises, des missions, des compétences)</a:t>
            </a:r>
          </a:p>
          <a:p>
            <a:pPr marL="742950" lvl="2" indent="-285750" algn="l">
              <a:buFont typeface="Wingdings" panose="05000000000000000000" pitchFamily="2" charset="2"/>
              <a:buChar char="à"/>
            </a:pP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Construire les compétences et savoirs de façon progressive (diversité, niveaux de difficultés et de technicité), </a:t>
            </a:r>
          </a:p>
          <a:p>
            <a:pPr marL="742950" lvl="2" indent="-285750" algn="l">
              <a:buFont typeface="Wingdings" panose="05000000000000000000" pitchFamily="2" charset="2"/>
              <a:buChar char="à"/>
            </a:pP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contextualisée, transversale, puis de façon plus approfondie selon une logique spiralaire/incrémentale</a:t>
            </a:r>
          </a:p>
          <a:p>
            <a:pPr marL="742950" lvl="2" indent="-285750" algn="l">
              <a:buFont typeface="Wingdings" panose="05000000000000000000" pitchFamily="2" charset="2"/>
              <a:buChar char="à"/>
            </a:pP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pour éviter un apprentissage "catalogue" et hors sol chez les étudiants</a:t>
            </a:r>
          </a:p>
          <a:p>
            <a:pPr marL="742950" lvl="2" indent="-285750" algn="l">
              <a:buFont typeface="Wingdings" panose="05000000000000000000" pitchFamily="2" charset="2"/>
              <a:buChar char="à"/>
            </a:pPr>
            <a:endParaRPr lang="fr-FR" sz="1200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742950" lvl="2" indent="-285750" algn="l">
              <a:buFont typeface="Wingdings" panose="05000000000000000000" pitchFamily="2" charset="2"/>
              <a:buChar char="à"/>
            </a:pPr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CCL : Un travail par contextes et non par chapitres</a:t>
            </a:r>
          </a:p>
          <a:p>
            <a:pPr marL="742950" lvl="2" indent="-285750" algn="l">
              <a:buFont typeface="Wingdings" panose="05000000000000000000" pitchFamily="2" charset="2"/>
              <a:buChar char="à"/>
            </a:pPr>
            <a:endParaRPr lang="fr-FR" sz="1200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285750" lvl="1" indent="-285750" algn="l">
              <a:buFont typeface="Wingdings" panose="05000000000000000000" pitchFamily="2" charset="2"/>
              <a:buChar char="à"/>
            </a:pP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Des exemples : </a:t>
            </a:r>
          </a:p>
          <a:p>
            <a:pPr marL="742950" lvl="2" indent="-285750" algn="l">
              <a:buFont typeface="Wingdings" panose="05000000000000000000" pitchFamily="2" charset="2"/>
              <a:buChar char="à"/>
            </a:pP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Cas </a:t>
            </a:r>
            <a:r>
              <a:rPr lang="fr-FR" sz="120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Euristide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(MOI)  Cas simple – difficulté progressive  Vision globale développée </a:t>
            </a:r>
          </a:p>
          <a:p>
            <a:pPr marL="457200" lvl="2" algn="l"/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en début d’année, modalités de construction de la trace écrite des étudiants : des schémas, des</a:t>
            </a:r>
          </a:p>
          <a:p>
            <a:pPr marL="457200" lvl="2" algn="l"/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cours complétés au fur et à mesure…</a:t>
            </a:r>
          </a:p>
          <a:p>
            <a:pPr marL="742950" lvl="2" indent="-285750" algn="l">
              <a:buFont typeface="Wingdings" panose="05000000000000000000" pitchFamily="2" charset="2"/>
              <a:buChar char="à"/>
            </a:pP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Cas </a:t>
            </a:r>
            <a:r>
              <a:rPr lang="fr-FR" sz="120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Sodistrans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(MOI)</a:t>
            </a:r>
          </a:p>
          <a:p>
            <a:pPr marL="742950" lvl="2" indent="-285750" algn="l">
              <a:buFont typeface="Wingdings" panose="05000000000000000000" pitchFamily="2" charset="2"/>
              <a:buChar char="à"/>
            </a:pP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Cas </a:t>
            </a:r>
            <a:r>
              <a:rPr lang="fr-FR" sz="120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Melvita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/ Bob Carlton (DCI)</a:t>
            </a:r>
          </a:p>
          <a:p>
            <a:pPr marL="742950" lvl="2" indent="-285750" algn="l">
              <a:buFont typeface="Wingdings" panose="05000000000000000000" pitchFamily="2" charset="2"/>
              <a:buChar char="à"/>
            </a:pP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Etc.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54D5A-192B-4B07-8F58-250CDD527E53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03342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71600" y="332656"/>
            <a:ext cx="7772400" cy="1470025"/>
          </a:xfrm>
        </p:spPr>
        <p:txBody>
          <a:bodyPr/>
          <a:lstStyle/>
          <a:p>
            <a:r>
              <a:rPr lang="fr-FR" dirty="0"/>
              <a:t>Les principes et points de vigilance, en synthèse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828980" y="1412776"/>
            <a:ext cx="7772400" cy="4752528"/>
          </a:xfrm>
        </p:spPr>
        <p:txBody>
          <a:bodyPr/>
          <a:lstStyle/>
          <a:p>
            <a:r>
              <a:rPr lang="fr-FR" dirty="0"/>
              <a:t>L’importance des langues dans la formation et la certification</a:t>
            </a:r>
          </a:p>
          <a:p>
            <a:endParaRPr lang="fr-FR" dirty="0"/>
          </a:p>
          <a:p>
            <a:pPr algn="l"/>
            <a:r>
              <a:rPr lang="fr-FR" i="1" dirty="0"/>
              <a:t>Volume horaire (ex : en 1A) : </a:t>
            </a:r>
          </a:p>
          <a:p>
            <a:pPr algn="l"/>
            <a:r>
              <a:rPr lang="fr-FR" dirty="0"/>
              <a:t>-L’anglais + RCI (A) :  4h+1h/semaine en 1A</a:t>
            </a:r>
          </a:p>
          <a:p>
            <a:pPr algn="l"/>
            <a:r>
              <a:rPr lang="fr-FR" dirty="0"/>
              <a:t>-La LV2 : 4h/semaine </a:t>
            </a:r>
          </a:p>
          <a:p>
            <a:pPr algn="l"/>
            <a:r>
              <a:rPr lang="fr-FR" dirty="0"/>
              <a:t>(volume horaire hebdomadaire total : 29h)</a:t>
            </a:r>
          </a:p>
          <a:p>
            <a:pPr algn="l"/>
            <a:endParaRPr lang="fr-FR" i="1" dirty="0"/>
          </a:p>
          <a:p>
            <a:pPr algn="l"/>
            <a:r>
              <a:rPr lang="fr-FR" i="1" dirty="0"/>
              <a:t>Certification : </a:t>
            </a:r>
          </a:p>
          <a:p>
            <a:pPr algn="l"/>
            <a:r>
              <a:rPr lang="fr-FR" dirty="0"/>
              <a:t>RCI en anglais et en français : </a:t>
            </a:r>
            <a:r>
              <a:rPr lang="fr-FR" dirty="0" err="1"/>
              <a:t>coef</a:t>
            </a:r>
            <a:r>
              <a:rPr lang="fr-FR" dirty="0"/>
              <a:t> 7</a:t>
            </a:r>
          </a:p>
          <a:p>
            <a:pPr algn="l"/>
            <a:r>
              <a:rPr lang="fr-FR" dirty="0"/>
              <a:t>LV2 : </a:t>
            </a:r>
            <a:r>
              <a:rPr lang="fr-FR" dirty="0" err="1"/>
              <a:t>coef</a:t>
            </a:r>
            <a:r>
              <a:rPr lang="fr-FR" dirty="0"/>
              <a:t> 3</a:t>
            </a:r>
          </a:p>
          <a:p>
            <a:pPr marL="285750" indent="-285750" algn="l">
              <a:buFont typeface="Wingdings" panose="05000000000000000000" pitchFamily="2" charset="2"/>
              <a:buChar char="à"/>
            </a:pPr>
            <a:r>
              <a:rPr lang="fr-FR" dirty="0" err="1">
                <a:sym typeface="Wingdings" panose="05000000000000000000" pitchFamily="2" charset="2"/>
              </a:rPr>
              <a:t>Coef</a:t>
            </a:r>
            <a:r>
              <a:rPr lang="fr-FR" dirty="0">
                <a:sym typeface="Wingdings" panose="05000000000000000000" pitchFamily="2" charset="2"/>
              </a:rPr>
              <a:t> total BTS CI : 25 (hors EF)</a:t>
            </a:r>
            <a:r>
              <a:rPr lang="fr-FR" dirty="0"/>
              <a:t> </a:t>
            </a:r>
          </a:p>
          <a:p>
            <a:pPr algn="l"/>
            <a:r>
              <a:rPr lang="fr-FR" dirty="0"/>
              <a:t>+ des documents en anglais peuvent être présents en épreuve E5</a:t>
            </a:r>
          </a:p>
          <a:p>
            <a:pPr algn="l"/>
            <a:endParaRPr lang="fr-FR" dirty="0"/>
          </a:p>
          <a:p>
            <a:pPr algn="l"/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54D5A-192B-4B07-8F58-250CDD527E53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15676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71600" y="332657"/>
            <a:ext cx="7772400" cy="576064"/>
          </a:xfrm>
        </p:spPr>
        <p:txBody>
          <a:bodyPr/>
          <a:lstStyle/>
          <a:p>
            <a:r>
              <a:rPr lang="fr-FR" dirty="0"/>
              <a:t>Les principes et points de vigilance, en synthèse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31640" y="931395"/>
            <a:ext cx="6400800" cy="3937765"/>
          </a:xfrm>
        </p:spPr>
        <p:txBody>
          <a:bodyPr/>
          <a:lstStyle/>
          <a:p>
            <a:r>
              <a:rPr lang="fr-FR" dirty="0"/>
              <a:t>La certification</a:t>
            </a:r>
          </a:p>
          <a:p>
            <a:pPr algn="l"/>
            <a:r>
              <a:rPr lang="fr-FR" dirty="0"/>
              <a:t>BTS CI : </a:t>
            </a:r>
            <a:r>
              <a:rPr lang="fr-FR" dirty="0" err="1"/>
              <a:t>coef</a:t>
            </a:r>
            <a:r>
              <a:rPr lang="fr-FR" dirty="0"/>
              <a:t> 25 (Epreuves ponctuelles : </a:t>
            </a:r>
            <a:r>
              <a:rPr lang="fr-FR" dirty="0" err="1"/>
              <a:t>coef</a:t>
            </a:r>
            <a:r>
              <a:rPr lang="fr-FR" dirty="0"/>
              <a:t> : 14 ; Epreuves CCF : </a:t>
            </a:r>
            <a:r>
              <a:rPr lang="fr-FR" dirty="0" err="1"/>
              <a:t>coef</a:t>
            </a:r>
            <a:r>
              <a:rPr lang="fr-FR" dirty="0"/>
              <a:t> : 11)</a:t>
            </a:r>
            <a:endParaRPr lang="fr-FR" dirty="0">
              <a:sym typeface="Wingdings" panose="05000000000000000000" pitchFamily="2" charset="2"/>
            </a:endParaRPr>
          </a:p>
          <a:p>
            <a:r>
              <a:rPr lang="fr-FR" dirty="0">
                <a:sym typeface="Wingdings" panose="05000000000000000000" pitchFamily="2" charset="2"/>
              </a:rPr>
              <a:t>Certification des blocs professionnels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54D5A-192B-4B07-8F58-250CDD527E53}" type="slidenum">
              <a:rPr lang="fr-FR" smtClean="0"/>
              <a:t>18</a:t>
            </a:fld>
            <a:endParaRPr lang="fr-FR"/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6413959"/>
              </p:ext>
            </p:extLst>
          </p:nvPr>
        </p:nvGraphicFramePr>
        <p:xfrm>
          <a:off x="971600" y="2060847"/>
          <a:ext cx="6984776" cy="292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46194">
                  <a:extLst>
                    <a:ext uri="{9D8B030D-6E8A-4147-A177-3AD203B41FA5}">
                      <a16:colId xmlns:a16="http://schemas.microsoft.com/office/drawing/2014/main" val="2054634484"/>
                    </a:ext>
                  </a:extLst>
                </a:gridCol>
                <a:gridCol w="1746194">
                  <a:extLst>
                    <a:ext uri="{9D8B030D-6E8A-4147-A177-3AD203B41FA5}">
                      <a16:colId xmlns:a16="http://schemas.microsoft.com/office/drawing/2014/main" val="2610299851"/>
                    </a:ext>
                  </a:extLst>
                </a:gridCol>
                <a:gridCol w="1746194">
                  <a:extLst>
                    <a:ext uri="{9D8B030D-6E8A-4147-A177-3AD203B41FA5}">
                      <a16:colId xmlns:a16="http://schemas.microsoft.com/office/drawing/2014/main" val="2738999952"/>
                    </a:ext>
                  </a:extLst>
                </a:gridCol>
                <a:gridCol w="1746194">
                  <a:extLst>
                    <a:ext uri="{9D8B030D-6E8A-4147-A177-3AD203B41FA5}">
                      <a16:colId xmlns:a16="http://schemas.microsoft.com/office/drawing/2014/main" val="40139916"/>
                    </a:ext>
                  </a:extLst>
                </a:gridCol>
              </a:tblGrid>
              <a:tr h="567063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RCI en anglais et français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MOI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DCI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4186880"/>
                  </a:ext>
                </a:extLst>
              </a:tr>
              <a:tr h="567063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Forme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CCF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Ponctuelle écrite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CCF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3008740"/>
                  </a:ext>
                </a:extLst>
              </a:tr>
              <a:tr h="810090"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1 ou plusieurs situations(s) d’évaluation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1 situation d’évaluation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8575432"/>
                  </a:ext>
                </a:extLst>
              </a:tr>
              <a:tr h="324036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durée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4 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5559562"/>
                  </a:ext>
                </a:extLst>
              </a:tr>
              <a:tr h="324036">
                <a:tc>
                  <a:txBody>
                    <a:bodyPr/>
                    <a:lstStyle/>
                    <a:p>
                      <a:pPr algn="ctr"/>
                      <a:r>
                        <a:rPr lang="fr-FR" dirty="0" err="1"/>
                        <a:t>Coef</a:t>
                      </a:r>
                      <a:r>
                        <a:rPr lang="fr-FR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84339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628944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899592" y="7935"/>
            <a:ext cx="8028384" cy="3505944"/>
          </a:xfrm>
        </p:spPr>
        <p:txBody>
          <a:bodyPr>
            <a:normAutofit/>
          </a:bodyPr>
          <a:lstStyle/>
          <a:p>
            <a:pPr algn="l"/>
            <a:r>
              <a:rPr lang="fr-FR" sz="2000" b="1" dirty="0"/>
              <a:t>Grille horaire 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54D5A-192B-4B07-8F58-250CDD527E53}" type="slidenum">
              <a:rPr lang="fr-FR" smtClean="0"/>
              <a:t>2</a:t>
            </a:fld>
            <a:endParaRPr lang="fr-FR"/>
          </a:p>
        </p:txBody>
      </p:sp>
      <p:graphicFrame>
        <p:nvGraphicFramePr>
          <p:cNvPr id="9" name="Tableau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5535686"/>
              </p:ext>
            </p:extLst>
          </p:nvPr>
        </p:nvGraphicFramePr>
        <p:xfrm>
          <a:off x="867691" y="404664"/>
          <a:ext cx="7632849" cy="550786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6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747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392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719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2928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1519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16024"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Référentiel 2021</a:t>
                      </a: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Référentiel 2017</a:t>
                      </a: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03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1</a:t>
                      </a:r>
                      <a:r>
                        <a:rPr lang="fr-FR" sz="1600" baseline="30000" dirty="0">
                          <a:effectLst/>
                        </a:rPr>
                        <a:t>ère</a:t>
                      </a:r>
                      <a:r>
                        <a:rPr lang="fr-FR" sz="1600" dirty="0">
                          <a:effectLst/>
                        </a:rPr>
                        <a:t> année</a:t>
                      </a: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2</a:t>
                      </a:r>
                      <a:r>
                        <a:rPr lang="fr-FR" sz="1600" baseline="30000" dirty="0">
                          <a:effectLst/>
                        </a:rPr>
                        <a:t>ème</a:t>
                      </a:r>
                      <a:r>
                        <a:rPr lang="fr-FR" sz="1600" dirty="0">
                          <a:effectLst/>
                        </a:rPr>
                        <a:t> année</a:t>
                      </a: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fr-FR" sz="16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1</a:t>
                      </a:r>
                      <a:r>
                        <a:rPr lang="fr-FR" sz="1600" baseline="30000" dirty="0">
                          <a:effectLst/>
                        </a:rPr>
                        <a:t>ère</a:t>
                      </a:r>
                      <a:r>
                        <a:rPr lang="fr-FR" sz="1600" dirty="0">
                          <a:effectLst/>
                        </a:rPr>
                        <a:t> année</a:t>
                      </a: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2</a:t>
                      </a:r>
                      <a:r>
                        <a:rPr lang="fr-FR" sz="1600" baseline="30000" dirty="0">
                          <a:effectLst/>
                        </a:rPr>
                        <a:t>ème</a:t>
                      </a:r>
                      <a:r>
                        <a:rPr lang="fr-FR" sz="1600" dirty="0">
                          <a:effectLst/>
                        </a:rPr>
                        <a:t> année</a:t>
                      </a: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03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RCI</a:t>
                      </a: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2 + (2)</a:t>
                      </a: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2</a:t>
                      </a: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 dirty="0">
                          <a:solidFill>
                            <a:schemeClr val="bg1"/>
                          </a:solidFill>
                          <a:effectLst/>
                        </a:rPr>
                        <a:t>Etude et veille</a:t>
                      </a:r>
                      <a:endParaRPr lang="fr-FR" sz="16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4 + (2)</a:t>
                      </a: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03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RCI en anglais</a:t>
                      </a: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(1)</a:t>
                      </a: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(2)</a:t>
                      </a: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 dirty="0">
                          <a:solidFill>
                            <a:schemeClr val="bg1"/>
                          </a:solidFill>
                          <a:effectLst/>
                        </a:rPr>
                        <a:t>Informatique Com</a:t>
                      </a:r>
                      <a:endParaRPr lang="fr-FR" sz="16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0 + (3)</a:t>
                      </a: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03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MOI</a:t>
                      </a: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3 + (2)</a:t>
                      </a: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4 + (2)</a:t>
                      </a: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 dirty="0">
                          <a:solidFill>
                            <a:schemeClr val="bg1"/>
                          </a:solidFill>
                          <a:effectLst/>
                        </a:rPr>
                        <a:t>Prospection SC</a:t>
                      </a:r>
                      <a:endParaRPr lang="fr-FR" sz="16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2 + (2)</a:t>
                      </a: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2</a:t>
                      </a: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03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DCI</a:t>
                      </a: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3 + (2)</a:t>
                      </a: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2 +(2)</a:t>
                      </a: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 dirty="0">
                          <a:solidFill>
                            <a:schemeClr val="bg1"/>
                          </a:solidFill>
                          <a:effectLst/>
                        </a:rPr>
                        <a:t>CMI</a:t>
                      </a:r>
                      <a:endParaRPr lang="fr-FR" sz="16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2</a:t>
                      </a: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203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 dirty="0">
                          <a:solidFill>
                            <a:schemeClr val="bg1"/>
                          </a:solidFill>
                          <a:effectLst/>
                        </a:rPr>
                        <a:t>Négo vente</a:t>
                      </a:r>
                      <a:endParaRPr lang="fr-FR" sz="16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3 + (2)</a:t>
                      </a: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03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 dirty="0">
                          <a:solidFill>
                            <a:schemeClr val="bg1"/>
                          </a:solidFill>
                          <a:effectLst/>
                        </a:rPr>
                        <a:t>Négo vente LVE</a:t>
                      </a:r>
                      <a:endParaRPr lang="fr-FR" sz="16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2</a:t>
                      </a: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203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 dirty="0">
                          <a:solidFill>
                            <a:schemeClr val="bg1"/>
                          </a:solidFill>
                          <a:effectLst/>
                        </a:rPr>
                        <a:t>GOIE</a:t>
                      </a:r>
                      <a:endParaRPr lang="fr-FR" sz="16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5 + (2)</a:t>
                      </a: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203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Anglais</a:t>
                      </a: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3 + (1)</a:t>
                      </a: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2 + (1)</a:t>
                      </a: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 dirty="0">
                          <a:solidFill>
                            <a:schemeClr val="bg1"/>
                          </a:solidFill>
                          <a:effectLst/>
                        </a:rPr>
                        <a:t>Anglais</a:t>
                      </a:r>
                      <a:endParaRPr lang="fr-FR" sz="16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2 + (1)</a:t>
                      </a: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2 + (1)</a:t>
                      </a: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203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LV2</a:t>
                      </a: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3 + (1)</a:t>
                      </a: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2 + (1)</a:t>
                      </a: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 dirty="0">
                          <a:solidFill>
                            <a:schemeClr val="bg1"/>
                          </a:solidFill>
                          <a:effectLst/>
                        </a:rPr>
                        <a:t>LVB</a:t>
                      </a:r>
                      <a:endParaRPr lang="fr-FR" sz="16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2 + (1)</a:t>
                      </a: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2 + (1)</a:t>
                      </a: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203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CEJM</a:t>
                      </a: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4</a:t>
                      </a: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4</a:t>
                      </a: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 dirty="0">
                          <a:solidFill>
                            <a:schemeClr val="bg1"/>
                          </a:solidFill>
                          <a:effectLst/>
                        </a:rPr>
                        <a:t>Economie </a:t>
                      </a:r>
                      <a:endParaRPr lang="fr-FR" sz="16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2</a:t>
                      </a: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2</a:t>
                      </a: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203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 dirty="0">
                          <a:solidFill>
                            <a:schemeClr val="bg1"/>
                          </a:solidFill>
                          <a:effectLst/>
                        </a:rPr>
                        <a:t>Droit</a:t>
                      </a:r>
                      <a:endParaRPr lang="fr-FR" sz="16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2</a:t>
                      </a: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2</a:t>
                      </a: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203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 dirty="0">
                          <a:solidFill>
                            <a:schemeClr val="bg1"/>
                          </a:solidFill>
                          <a:effectLst/>
                        </a:rPr>
                        <a:t>Management</a:t>
                      </a:r>
                      <a:endParaRPr lang="fr-FR" sz="16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2</a:t>
                      </a: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2</a:t>
                      </a: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203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CGE</a:t>
                      </a: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1 + (1)</a:t>
                      </a: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1 + (1)</a:t>
                      </a: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 dirty="0">
                          <a:solidFill>
                            <a:schemeClr val="bg1"/>
                          </a:solidFill>
                          <a:effectLst/>
                        </a:rPr>
                        <a:t>CGE</a:t>
                      </a:r>
                      <a:endParaRPr lang="fr-FR" sz="16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1 + (1)</a:t>
                      </a: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1 + (1)</a:t>
                      </a: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203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fr-FR" sz="16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203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TOTAL</a:t>
                      </a: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19 + (10)</a:t>
                      </a: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17 + (9)</a:t>
                      </a: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 dirty="0">
                          <a:solidFill>
                            <a:schemeClr val="bg1"/>
                          </a:solidFill>
                          <a:effectLst/>
                        </a:rPr>
                        <a:t>TOTAL</a:t>
                      </a:r>
                      <a:endParaRPr lang="fr-FR" sz="16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19 + (10)</a:t>
                      </a: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21 + (7)</a:t>
                      </a: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203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Coût enseignants</a:t>
                      </a: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39</a:t>
                      </a: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35</a:t>
                      </a: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 dirty="0">
                          <a:solidFill>
                            <a:schemeClr val="bg1"/>
                          </a:solidFill>
                          <a:effectLst/>
                        </a:rPr>
                        <a:t>Coût enseignants</a:t>
                      </a:r>
                      <a:endParaRPr lang="fr-FR" sz="16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39</a:t>
                      </a: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35</a:t>
                      </a:r>
                    </a:p>
                  </a:txBody>
                  <a:tcPr marL="26501" marR="26501" marT="0" marB="0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203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  <a:latin typeface="Calibri"/>
                          <a:ea typeface="Calibri" panose="020F0502020204030204" pitchFamily="34" charset="0"/>
                          <a:cs typeface="Times New Roman"/>
                        </a:rPr>
                        <a:t>Préparation Suivi de </a:t>
                      </a:r>
                      <a:r>
                        <a:rPr lang="fr-FR" sz="1600">
                          <a:effectLst/>
                          <a:latin typeface="Calibri"/>
                          <a:ea typeface="Calibri" panose="020F0502020204030204" pitchFamily="34" charset="0"/>
                          <a:cs typeface="Times New Roman"/>
                        </a:rPr>
                        <a:t>césure</a:t>
                      </a: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26501" marR="265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26501" marR="265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Aide au partenariat</a:t>
                      </a:r>
                      <a:r>
                        <a:rPr lang="fr-FR" sz="1600" b="1" baseline="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et à la mobilité</a:t>
                      </a:r>
                      <a:endParaRPr lang="fr-FR" sz="16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26501" marR="265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2</a:t>
                      </a:r>
                    </a:p>
                  </a:txBody>
                  <a:tcPr marL="26501" marR="26501" marT="0" marB="0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203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LV 3</a:t>
                      </a:r>
                    </a:p>
                  </a:txBody>
                  <a:tcPr marL="26501" marR="265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26501" marR="265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26501" marR="265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LV</a:t>
                      </a:r>
                      <a:r>
                        <a:rPr lang="fr-FR" sz="1600" b="1" baseline="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C</a:t>
                      </a:r>
                      <a:endParaRPr lang="fr-FR" sz="16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01" marR="26501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26501" marR="265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2</a:t>
                      </a:r>
                    </a:p>
                  </a:txBody>
                  <a:tcPr marL="26501" marR="26501" marT="0" marB="0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1708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55576" y="476672"/>
            <a:ext cx="7772400" cy="5040560"/>
          </a:xfrm>
        </p:spPr>
        <p:txBody>
          <a:bodyPr/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fr-FR" b="1" dirty="0"/>
              <a:t>Conséquences en termes d’organisation pédagogique </a:t>
            </a:r>
            <a:br>
              <a:rPr lang="fr-FR" dirty="0"/>
            </a:br>
            <a:br>
              <a:rPr lang="fr-FR" dirty="0"/>
            </a:br>
            <a:r>
              <a:rPr lang="fr-FR" dirty="0"/>
              <a:t>Quelques principes  :</a:t>
            </a:r>
            <a:br>
              <a:rPr lang="fr-FR" dirty="0"/>
            </a:br>
            <a:br>
              <a:rPr lang="fr-FR" dirty="0"/>
            </a:br>
            <a:r>
              <a:rPr lang="fr-FR" dirty="0"/>
              <a:t>- CEJM est pris en charge par 1 seul enseignant </a:t>
            </a:r>
            <a:br>
              <a:rPr lang="fr-FR" dirty="0"/>
            </a:br>
            <a:r>
              <a:rPr lang="fr-FR" dirty="0"/>
              <a:t>(sur 1 ou 2 années),</a:t>
            </a:r>
            <a:br>
              <a:rPr lang="fr-FR" dirty="0"/>
            </a:br>
            <a:br>
              <a:rPr lang="fr-FR" dirty="0"/>
            </a:br>
            <a:r>
              <a:rPr lang="fr-FR" dirty="0"/>
              <a:t>- le professeur d’anglais intervient en anglais et en RCI anglais, </a:t>
            </a:r>
            <a:br>
              <a:rPr lang="fr-FR" dirty="0"/>
            </a:br>
            <a:br>
              <a:rPr lang="fr-FR" dirty="0"/>
            </a:br>
            <a:r>
              <a:rPr lang="fr-FR" dirty="0"/>
              <a:t>- le suivi des étudiants par promotion en RCI, MOI et DCI est souhaitable compte tenu de l’approche pédagogique </a:t>
            </a:r>
            <a:r>
              <a:rPr lang="fr-FR" dirty="0" err="1"/>
              <a:t>spiralaire</a:t>
            </a:r>
            <a:br>
              <a:rPr lang="fr-FR" dirty="0"/>
            </a:br>
            <a:br>
              <a:rPr lang="fr-FR" dirty="0"/>
            </a:br>
            <a:r>
              <a:rPr lang="fr-FR" dirty="0"/>
              <a:t>- le partage des enseignements de RCI entre des professeurs en charge de MOI et DCI est pertinent</a:t>
            </a:r>
            <a:br>
              <a:rPr lang="fr-FR" dirty="0"/>
            </a:br>
            <a:br>
              <a:rPr lang="fr-FR" dirty="0"/>
            </a:br>
            <a:br>
              <a:rPr lang="fr-FR" dirty="0"/>
            </a:br>
            <a:br>
              <a:rPr lang="fr-FR" dirty="0"/>
            </a:b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54D5A-192B-4B07-8F58-250CDD527E53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509675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93812" y="-1251520"/>
            <a:ext cx="7772400" cy="5040560"/>
          </a:xfrm>
        </p:spPr>
        <p:txBody>
          <a:bodyPr/>
          <a:lstStyle/>
          <a:p>
            <a:r>
              <a:rPr lang="fr-FR" b="1" dirty="0"/>
              <a:t>Répartition de service en économie gestion </a:t>
            </a:r>
            <a:br>
              <a:rPr lang="fr-FR" dirty="0"/>
            </a:br>
            <a:br>
              <a:rPr lang="fr-FR" dirty="0"/>
            </a:br>
            <a:r>
              <a:rPr lang="fr-FR" dirty="0"/>
              <a:t>Situation 1 : Classe non dédoublée</a:t>
            </a:r>
            <a:br>
              <a:rPr lang="fr-FR" dirty="0"/>
            </a:br>
            <a:br>
              <a:rPr lang="fr-FR" dirty="0"/>
            </a:br>
            <a:r>
              <a:rPr lang="fr-FR" dirty="0"/>
              <a:t>Un professeur unique par promotion qui la suit sur les 2 années</a:t>
            </a:r>
            <a:br>
              <a:rPr lang="fr-FR" dirty="0"/>
            </a:br>
            <a:br>
              <a:rPr lang="fr-FR" dirty="0"/>
            </a:b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54D5A-192B-4B07-8F58-250CDD527E53}" type="slidenum">
              <a:rPr lang="fr-FR" smtClean="0"/>
              <a:t>4</a:t>
            </a:fld>
            <a:endParaRPr lang="fr-FR"/>
          </a:p>
        </p:txBody>
      </p:sp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0266884"/>
              </p:ext>
            </p:extLst>
          </p:nvPr>
        </p:nvGraphicFramePr>
        <p:xfrm>
          <a:off x="798329" y="1988840"/>
          <a:ext cx="7272807" cy="218160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7016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989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5760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 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1</a:t>
                      </a:r>
                      <a:r>
                        <a:rPr lang="fr-FR" sz="2000" baseline="30000" dirty="0">
                          <a:effectLst/>
                        </a:rPr>
                        <a:t>ère</a:t>
                      </a:r>
                      <a:r>
                        <a:rPr lang="fr-FR" sz="2000" dirty="0">
                          <a:effectLst/>
                        </a:rPr>
                        <a:t> année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>
                          <a:effectLst/>
                        </a:rPr>
                        <a:t>2</a:t>
                      </a:r>
                      <a:r>
                        <a:rPr lang="fr-FR" sz="2000" baseline="30000">
                          <a:effectLst/>
                        </a:rPr>
                        <a:t>ème</a:t>
                      </a:r>
                      <a:r>
                        <a:rPr lang="fr-FR" sz="2000">
                          <a:effectLst/>
                        </a:rPr>
                        <a:t> année</a:t>
                      </a:r>
                      <a:endParaRPr lang="fr-F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RCI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2 + (2)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2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RCI en </a:t>
                      </a:r>
                      <a:r>
                        <a:rPr lang="fr-FR" sz="2000" dirty="0" err="1">
                          <a:effectLst/>
                        </a:rPr>
                        <a:t>co</a:t>
                      </a:r>
                      <a:r>
                        <a:rPr lang="fr-FR" sz="2000" dirty="0">
                          <a:effectLst/>
                        </a:rPr>
                        <a:t>-intervention</a:t>
                      </a:r>
                      <a:r>
                        <a:rPr lang="fr-FR" sz="2000" baseline="0" dirty="0">
                          <a:effectLst/>
                        </a:rPr>
                        <a:t> </a:t>
                      </a:r>
                      <a:r>
                        <a:rPr lang="fr-FR" sz="2000" dirty="0">
                          <a:effectLst/>
                        </a:rPr>
                        <a:t>en anglais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(1)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(2)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MOI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3 + (2)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4 + (2)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>
                          <a:effectLst/>
                        </a:rPr>
                        <a:t>DCI</a:t>
                      </a:r>
                      <a:endParaRPr lang="fr-F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3 + (2)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2 +(2)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 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 15 h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 14 h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Préparation  et suivi de césure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5" name="ZoneTexte 4"/>
          <p:cNvSpPr txBox="1"/>
          <p:nvPr/>
        </p:nvSpPr>
        <p:spPr>
          <a:xfrm>
            <a:off x="899592" y="4653136"/>
            <a:ext cx="4032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CEJM : 4 h en BTS 1 et 4 h en BTS 2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182310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93812" y="-1251520"/>
            <a:ext cx="7772400" cy="5040560"/>
          </a:xfrm>
        </p:spPr>
        <p:txBody>
          <a:bodyPr/>
          <a:lstStyle/>
          <a:p>
            <a:r>
              <a:rPr lang="fr-FR" b="1" dirty="0"/>
              <a:t>Répartition de service en économie gestion </a:t>
            </a:r>
            <a:br>
              <a:rPr lang="fr-FR" dirty="0"/>
            </a:br>
            <a:br>
              <a:rPr lang="fr-FR" dirty="0"/>
            </a:br>
            <a:r>
              <a:rPr lang="fr-FR" dirty="0"/>
              <a:t>Situation 1 : Classe non dédoublée</a:t>
            </a:r>
            <a:br>
              <a:rPr lang="fr-FR" dirty="0"/>
            </a:br>
            <a:br>
              <a:rPr lang="fr-FR" dirty="0"/>
            </a:br>
            <a:r>
              <a:rPr lang="fr-FR" dirty="0"/>
              <a:t>2 professeurs suivent la promotion et partagent le bloc 1</a:t>
            </a:r>
            <a:br>
              <a:rPr lang="fr-FR" dirty="0"/>
            </a:br>
            <a:br>
              <a:rPr lang="fr-FR" dirty="0"/>
            </a:b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54D5A-192B-4B07-8F58-250CDD527E53}" type="slidenum">
              <a:rPr lang="fr-FR" smtClean="0"/>
              <a:t>5</a:t>
            </a:fld>
            <a:endParaRPr lang="fr-FR"/>
          </a:p>
        </p:txBody>
      </p:sp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8924857"/>
              </p:ext>
            </p:extLst>
          </p:nvPr>
        </p:nvGraphicFramePr>
        <p:xfrm>
          <a:off x="798329" y="1988840"/>
          <a:ext cx="7272807" cy="24932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2696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2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240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2326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2326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5760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 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Professeur 1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Professeur 2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BTS 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BTS2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BTS1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BTS2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</a:rPr>
                        <a:t>RCI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fr-FR" sz="2000" baseline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+ (1)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+(1)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</a:rPr>
                        <a:t>RCI en </a:t>
                      </a:r>
                      <a:r>
                        <a:rPr lang="fr-FR" sz="1800" dirty="0" err="1">
                          <a:effectLst/>
                        </a:rPr>
                        <a:t>co</a:t>
                      </a:r>
                      <a:r>
                        <a:rPr lang="fr-FR" sz="1800" dirty="0">
                          <a:effectLst/>
                        </a:rPr>
                        <a:t>-intervention</a:t>
                      </a:r>
                      <a:r>
                        <a:rPr lang="fr-FR" sz="1800" baseline="0" dirty="0">
                          <a:effectLst/>
                        </a:rPr>
                        <a:t> </a:t>
                      </a:r>
                      <a:r>
                        <a:rPr lang="fr-FR" sz="1800" dirty="0">
                          <a:effectLst/>
                        </a:rPr>
                        <a:t>en anglais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(0,5)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(1)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(0,5)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(1)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</a:rPr>
                        <a:t>MOI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3 + (2)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dirty="0">
                          <a:effectLst/>
                        </a:rPr>
                        <a:t>4 + (2)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</a:rPr>
                        <a:t>DCI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dirty="0">
                          <a:effectLst/>
                        </a:rPr>
                        <a:t>3 + (2)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2 +(2)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</a:rPr>
                        <a:t> 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15,5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 13,5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Préparation  et suivi de césure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7" name="ZoneTexte 6"/>
          <p:cNvSpPr txBox="1"/>
          <p:nvPr/>
        </p:nvSpPr>
        <p:spPr>
          <a:xfrm>
            <a:off x="796532" y="4878894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CEJM : 4 h en BTS 1 et 4 h en BTS 2</a:t>
            </a:r>
          </a:p>
        </p:txBody>
      </p:sp>
    </p:spTree>
    <p:extLst>
      <p:ext uri="{BB962C8B-B14F-4D97-AF65-F5344CB8AC3E}">
        <p14:creationId xmlns:p14="http://schemas.microsoft.com/office/powerpoint/2010/main" val="2814165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3568" y="-1539552"/>
            <a:ext cx="7772400" cy="5040560"/>
          </a:xfrm>
        </p:spPr>
        <p:txBody>
          <a:bodyPr/>
          <a:lstStyle/>
          <a:p>
            <a:br>
              <a:rPr lang="fr-FR" b="1" dirty="0"/>
            </a:br>
            <a:r>
              <a:rPr lang="fr-FR" b="1" dirty="0"/>
              <a:t>Répartition de service en économie gestion </a:t>
            </a:r>
            <a:br>
              <a:rPr lang="fr-FR" dirty="0"/>
            </a:br>
            <a:br>
              <a:rPr lang="fr-FR" dirty="0"/>
            </a:br>
            <a:r>
              <a:rPr lang="fr-FR" dirty="0"/>
              <a:t>Situation 2 : Classe dédoublée ; </a:t>
            </a:r>
            <a:br>
              <a:rPr lang="fr-FR" dirty="0"/>
            </a:br>
            <a:r>
              <a:rPr lang="fr-FR" dirty="0"/>
              <a:t>2 professeurs,</a:t>
            </a:r>
            <a:br>
              <a:rPr lang="fr-FR" dirty="0"/>
            </a:br>
            <a:r>
              <a:rPr lang="fr-FR" dirty="0"/>
              <a:t>RCI est partagé entre les 2 professeurs </a:t>
            </a:r>
            <a:br>
              <a:rPr lang="fr-FR" dirty="0"/>
            </a:br>
            <a:br>
              <a:rPr lang="fr-FR" dirty="0"/>
            </a:b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54D5A-192B-4B07-8F58-250CDD527E53}" type="slidenum">
              <a:rPr lang="fr-FR" smtClean="0"/>
              <a:t>6</a:t>
            </a:fld>
            <a:endParaRPr lang="fr-FR"/>
          </a:p>
        </p:txBody>
      </p:sp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2974854"/>
              </p:ext>
            </p:extLst>
          </p:nvPr>
        </p:nvGraphicFramePr>
        <p:xfrm>
          <a:off x="755576" y="1700808"/>
          <a:ext cx="7920881" cy="280492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600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220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264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2559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4638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5760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Professeur 1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Professeur 2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760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BTS</a:t>
                      </a:r>
                      <a:r>
                        <a:rPr lang="fr-FR" sz="2000" baseline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1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BTS2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BTS</a:t>
                      </a:r>
                      <a:r>
                        <a:rPr lang="fr-FR" sz="2000" baseline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1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BTS2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RCI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1 + (1)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dirty="0">
                          <a:effectLst/>
                        </a:rPr>
                        <a:t>1 + (1)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RCI en </a:t>
                      </a:r>
                      <a:r>
                        <a:rPr lang="fr-FR" sz="2000" dirty="0" err="1">
                          <a:effectLst/>
                        </a:rPr>
                        <a:t>co</a:t>
                      </a:r>
                      <a:r>
                        <a:rPr lang="fr-FR" sz="2000" dirty="0">
                          <a:effectLst/>
                        </a:rPr>
                        <a:t>-intervention</a:t>
                      </a:r>
                      <a:r>
                        <a:rPr lang="fr-FR" sz="2000" baseline="0" dirty="0">
                          <a:effectLst/>
                        </a:rPr>
                        <a:t> </a:t>
                      </a:r>
                      <a:r>
                        <a:rPr lang="fr-FR" sz="2000" dirty="0">
                          <a:effectLst/>
                        </a:rPr>
                        <a:t>en anglais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(0,5)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dirty="0">
                          <a:effectLst/>
                          <a:latin typeface="+mn-lt"/>
                          <a:ea typeface="+mn-ea"/>
                          <a:cs typeface="+mn-cs"/>
                        </a:rPr>
                        <a:t>(1)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(0,5)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(1)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>
                          <a:effectLst/>
                        </a:rPr>
                        <a:t>MOI</a:t>
                      </a:r>
                      <a:endParaRPr lang="fr-F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3 + (2)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4 + (2)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>
                          <a:effectLst/>
                        </a:rPr>
                        <a:t>DCI</a:t>
                      </a:r>
                      <a:endParaRPr lang="fr-F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dirty="0">
                          <a:effectLst/>
                        </a:rPr>
                        <a:t>3 + (2)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dirty="0">
                          <a:effectLst/>
                        </a:rPr>
                        <a:t>2 +(2)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TOTAL</a:t>
                      </a: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Préparation et suivi de césure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582219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3568" y="-1539552"/>
            <a:ext cx="7772400" cy="5040560"/>
          </a:xfrm>
        </p:spPr>
        <p:txBody>
          <a:bodyPr/>
          <a:lstStyle/>
          <a:p>
            <a:r>
              <a:rPr lang="fr-FR" b="1" dirty="0"/>
              <a:t>Répartition de service en économie gestion </a:t>
            </a:r>
            <a:br>
              <a:rPr lang="fr-FR" dirty="0"/>
            </a:br>
            <a:br>
              <a:rPr lang="fr-FR" dirty="0"/>
            </a:br>
            <a:r>
              <a:rPr lang="fr-FR" dirty="0"/>
              <a:t>Situation 2 : Classe dédoublée ; 3 professeurs, 1 par bloc</a:t>
            </a:r>
            <a:br>
              <a:rPr lang="fr-FR" dirty="0"/>
            </a:br>
            <a:r>
              <a:rPr lang="fr-FR" dirty="0"/>
              <a:t>Nécessite un vrai travail en équipe </a:t>
            </a:r>
            <a:br>
              <a:rPr lang="fr-FR" dirty="0"/>
            </a:br>
            <a:br>
              <a:rPr lang="fr-FR" dirty="0"/>
            </a:br>
            <a:br>
              <a:rPr lang="fr-FR" dirty="0"/>
            </a:b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54D5A-192B-4B07-8F58-250CDD527E53}" type="slidenum">
              <a:rPr lang="fr-FR" smtClean="0"/>
              <a:t>7</a:t>
            </a:fld>
            <a:endParaRPr lang="fr-FR"/>
          </a:p>
        </p:txBody>
      </p:sp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9205532"/>
              </p:ext>
            </p:extLst>
          </p:nvPr>
        </p:nvGraphicFramePr>
        <p:xfrm>
          <a:off x="827584" y="1484784"/>
          <a:ext cx="7920878" cy="337889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653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910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9105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9035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276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2769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2769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8212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Professeur 1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Professeur 2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Professeur 3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760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BTS</a:t>
                      </a:r>
                      <a:r>
                        <a:rPr lang="fr-FR" sz="2000" baseline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1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BTS2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BTS</a:t>
                      </a:r>
                      <a:r>
                        <a:rPr lang="fr-FR" sz="2000" baseline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1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BTS2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BTS</a:t>
                      </a:r>
                      <a:r>
                        <a:rPr lang="fr-FR" sz="2000" baseline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1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BTS2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</a:rPr>
                        <a:t>RCI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</a:rPr>
                        <a:t>2 + (2)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</a:rPr>
                        <a:t>RCI </a:t>
                      </a:r>
                      <a:r>
                        <a:rPr lang="fr-FR" sz="1800" dirty="0" err="1">
                          <a:effectLst/>
                        </a:rPr>
                        <a:t>co</a:t>
                      </a:r>
                      <a:r>
                        <a:rPr lang="fr-FR" sz="1800" dirty="0">
                          <a:effectLst/>
                        </a:rPr>
                        <a:t>-intervention anglais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  <a:latin typeface="+mn-lt"/>
                          <a:ea typeface="+mn-ea"/>
                          <a:cs typeface="+mn-cs"/>
                        </a:rPr>
                        <a:t>(1)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(2)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</a:rPr>
                        <a:t>MOI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3 + (2)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4 + (2)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</a:rPr>
                        <a:t>DCI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dirty="0">
                          <a:effectLst/>
                        </a:rPr>
                        <a:t>3 + (2)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dirty="0">
                          <a:effectLst/>
                        </a:rPr>
                        <a:t>2 +(2)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CEJM</a:t>
                      </a: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Préparation et suivi de césure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TOTAL</a:t>
                      </a: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FR" dirty="0"/>
                        <a:t>19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FR" dirty="0"/>
                        <a:t>17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228600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33563" y="11557"/>
            <a:ext cx="7772400" cy="1470025"/>
          </a:xfrm>
        </p:spPr>
        <p:txBody>
          <a:bodyPr/>
          <a:lstStyle/>
          <a:p>
            <a:r>
              <a:rPr lang="fr-FR" b="1" dirty="0"/>
              <a:t>Répartition de service en économie gestion </a:t>
            </a:r>
            <a:br>
              <a:rPr lang="fr-FR" dirty="0"/>
            </a:br>
            <a:br>
              <a:rPr lang="fr-FR" dirty="0"/>
            </a:br>
            <a:r>
              <a:rPr lang="fr-FR" dirty="0"/>
              <a:t>Situation 2 : Classe dédoublée ; 3 professeurs, bloc 2 non partagé</a:t>
            </a:r>
            <a:br>
              <a:rPr lang="fr-FR" dirty="0"/>
            </a:br>
            <a:r>
              <a:rPr lang="fr-FR" dirty="0"/>
              <a:t>Coordination entre RCI et MOI, Suivi de cohorte à assurer entre professeur de 1</a:t>
            </a:r>
            <a:r>
              <a:rPr lang="fr-FR" baseline="30000" dirty="0"/>
              <a:t>ère</a:t>
            </a:r>
            <a:r>
              <a:rPr lang="fr-FR" dirty="0"/>
              <a:t> et 2</a:t>
            </a:r>
            <a:r>
              <a:rPr lang="fr-FR" baseline="30000" dirty="0"/>
              <a:t>ème</a:t>
            </a:r>
            <a:r>
              <a:rPr lang="fr-FR" dirty="0"/>
              <a:t> année en RCI et DCI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54D5A-192B-4B07-8F58-250CDD527E53}" type="slidenum">
              <a:rPr lang="fr-FR" smtClean="0"/>
              <a:t>8</a:t>
            </a:fld>
            <a:endParaRPr lang="fr-FR"/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6138173"/>
              </p:ext>
            </p:extLst>
          </p:nvPr>
        </p:nvGraphicFramePr>
        <p:xfrm>
          <a:off x="759324" y="2276872"/>
          <a:ext cx="7920878" cy="337889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653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910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9105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9035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276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2769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2769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8212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Professeur 1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Professeur 2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Professeur 3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760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BTS</a:t>
                      </a:r>
                      <a:r>
                        <a:rPr lang="fr-FR" sz="2000" baseline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1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BTS2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BTS</a:t>
                      </a:r>
                      <a:r>
                        <a:rPr lang="fr-FR" sz="2000" baseline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1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BTS2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BTS</a:t>
                      </a:r>
                      <a:r>
                        <a:rPr lang="fr-FR" sz="2000" baseline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1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BTS2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</a:rPr>
                        <a:t>RCI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2 + (2)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2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</a:rPr>
                        <a:t>RCI </a:t>
                      </a:r>
                      <a:r>
                        <a:rPr lang="fr-FR" sz="1800" dirty="0" err="1">
                          <a:effectLst/>
                        </a:rPr>
                        <a:t>co</a:t>
                      </a:r>
                      <a:r>
                        <a:rPr lang="fr-FR" sz="1800" dirty="0">
                          <a:effectLst/>
                        </a:rPr>
                        <a:t>-intervention</a:t>
                      </a:r>
                      <a:r>
                        <a:rPr lang="fr-FR" sz="1800" baseline="0" dirty="0">
                          <a:effectLst/>
                        </a:rPr>
                        <a:t> </a:t>
                      </a:r>
                      <a:r>
                        <a:rPr lang="fr-FR" sz="1800" dirty="0">
                          <a:effectLst/>
                        </a:rPr>
                        <a:t>anglais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(1)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(2)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</a:rPr>
                        <a:t>MOI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3 + (2)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4 + (2)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</a:rPr>
                        <a:t>DCI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dirty="0">
                          <a:effectLst/>
                        </a:rPr>
                        <a:t>3 + (2)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dirty="0">
                          <a:effectLst/>
                        </a:rPr>
                        <a:t>2 +(2)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CEJM</a:t>
                      </a: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endParaRPr lang="fr-FR" dirty="0"/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Préparation et suivi de césure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2000" dirty="0">
                        <a:effectLst/>
                        <a:latin typeface="Calibri"/>
                        <a:ea typeface="Calibri" panose="020F0502020204030204" pitchFamily="34" charset="0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2000" dirty="0">
                        <a:effectLst/>
                        <a:latin typeface="Calibri"/>
                        <a:ea typeface="Calibri" panose="020F0502020204030204" pitchFamily="34" charset="0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TOTAL</a:t>
                      </a: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FR" dirty="0"/>
                        <a:t>20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91173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35DBC2-69B1-4A32-A8F5-F9132CCE470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A3F8614-B056-418A-9C18-8BBDC32A46C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099C48-F107-4B9B-9735-A8C5BA9859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54D5A-192B-4B07-8F58-250CDD527E53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482362"/>
      </p:ext>
    </p:extLst>
  </p:cSld>
  <p:clrMapOvr>
    <a:masterClrMapping/>
  </p:clrMapOvr>
</p:sld>
</file>

<file path=ppt/theme/theme1.xml><?xml version="1.0" encoding="utf-8"?>
<a:theme xmlns:a="http://schemas.openxmlformats.org/drawingml/2006/main" name="page de presentation et de parti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page de sous-parti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pages de contenus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2E5A9004F45A47B45CFFCA2FE83213" ma:contentTypeVersion="0" ma:contentTypeDescription="Crée un document." ma:contentTypeScope="" ma:versionID="ac63f06ebf25c6db757b6b2a2d232dc5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efe331b061e72866024fe28ebad680d1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1A19934-CAFE-442C-8153-8E6DE3492BB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037699E6-A91D-4D01-99B3-6F8B280651E8}">
  <ds:schemaRefs>
    <ds:schemaRef ds:uri="http://schemas.openxmlformats.org/package/2006/metadata/core-properties"/>
    <ds:schemaRef ds:uri="http://schemas.microsoft.com/office/infopath/2007/PartnerControls"/>
    <ds:schemaRef ds:uri="http://schemas.microsoft.com/office/2006/documentManagement/types"/>
    <ds:schemaRef ds:uri="http://www.w3.org/XML/1998/namespace"/>
    <ds:schemaRef ds:uri="http://schemas.microsoft.com/office/2006/metadata/properties"/>
    <ds:schemaRef ds:uri="http://purl.org/dc/terms/"/>
    <ds:schemaRef ds:uri="http://purl.org/dc/elements/1.1/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52A9BC00-8B9D-4E8B-9064-97360E19282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2015-matrice-powerpoint-IGEN</Template>
  <TotalTime>1398</TotalTime>
  <Words>1818</Words>
  <Application>Microsoft Office PowerPoint</Application>
  <PresentationFormat>On-screen Show (4:3)</PresentationFormat>
  <Paragraphs>539</Paragraphs>
  <Slides>18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page de presentation et de partie</vt:lpstr>
      <vt:lpstr>Conception personnalisée</vt:lpstr>
      <vt:lpstr>page de sous-partie</vt:lpstr>
      <vt:lpstr>pages de contenus</vt:lpstr>
      <vt:lpstr>           </vt:lpstr>
      <vt:lpstr>PowerPoint Presentation</vt:lpstr>
      <vt:lpstr>Conséquences en termes d’organisation pédagogique   Quelques principes  :  - CEJM est pris en charge par 1 seul enseignant  (sur 1 ou 2 années),  - le professeur d’anglais intervient en anglais et en RCI anglais,   - le suivi des étudiants par promotion en RCI, MOI et DCI est souhaitable compte tenu de l’approche pédagogique spiralaire  - le partage des enseignements de RCI entre des professeurs en charge de MOI et DCI est pertinent    </vt:lpstr>
      <vt:lpstr>Répartition de service en économie gestion   Situation 1 : Classe non dédoublée  Un professeur unique par promotion qui la suit sur les 2 années  </vt:lpstr>
      <vt:lpstr>Répartition de service en économie gestion   Situation 1 : Classe non dédoublée  2 professeurs suivent la promotion et partagent le bloc 1  </vt:lpstr>
      <vt:lpstr> Répartition de service en économie gestion   Situation 2 : Classe dédoublée ;  2 professeurs, RCI est partagé entre les 2 professeurs   </vt:lpstr>
      <vt:lpstr>Répartition de service en économie gestion   Situation 2 : Classe dédoublée ; 3 professeurs, 1 par bloc Nécessite un vrai travail en équipe    </vt:lpstr>
      <vt:lpstr>Répartition de service en économie gestion   Situation 2 : Classe dédoublée ; 3 professeurs, bloc 2 non partagé Coordination entre RCI et MOI, Suivi de cohorte à assurer entre professeur de 1ère et 2ème année en RCI et DCI</vt:lpstr>
      <vt:lpstr>PowerPoint Presentation</vt:lpstr>
      <vt:lpstr>Répartition de service en économie gestion   Situation 2 : Classe dédoublée ; 3 professeurs, bloc 2 non partagé Coordination entre RCI et MOI, pas optimal</vt:lpstr>
      <vt:lpstr>Situation de transition </vt:lpstr>
      <vt:lpstr>Section non dédoublée</vt:lpstr>
      <vt:lpstr>Section dédoublée 2 professeurs</vt:lpstr>
      <vt:lpstr>Section dédoublée 3 professeurs</vt:lpstr>
      <vt:lpstr>Les principes et points de vigilance, en synthèse</vt:lpstr>
      <vt:lpstr>Les principes et points de vigilance, en synthèse (suite)</vt:lpstr>
      <vt:lpstr>Les principes et points de vigilance, en synthèse</vt:lpstr>
      <vt:lpstr>Les principes et points de vigilance, en synthèse</vt:lpstr>
    </vt:vector>
  </TitlesOfParts>
  <Company>Ministere de l'Education Nationale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Rapport d’opportunitÉ  BACCALAURÉAT PROFESSIONNEL ACCUEIL – RELATION CLIENTS ET USAGERS</dc:title>
  <dc:creator>D Catoir</dc:creator>
  <cp:lastModifiedBy>FLEURANCEAU THIERRY</cp:lastModifiedBy>
  <cp:revision>191</cp:revision>
  <cp:lastPrinted>2021-03-11T12:15:42Z</cp:lastPrinted>
  <dcterms:created xsi:type="dcterms:W3CDTF">2016-10-26T09:10:31Z</dcterms:created>
  <dcterms:modified xsi:type="dcterms:W3CDTF">2021-03-26T13:45:19Z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0x0101003D2E5A9004F45A47B45CFFCA2FE83213</vt:lpwstr>
  </property>
</Properties>
</file>