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theme/theme3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4"/>
    <p:sldMasterId id="2147483696" r:id="rId5"/>
    <p:sldMasterId id="2147483689" r:id="rId6"/>
    <p:sldMasterId id="2147483691" r:id="rId7"/>
  </p:sldMasterIdLst>
  <p:notesMasterIdLst>
    <p:notesMasterId r:id="rId18"/>
  </p:notesMasterIdLst>
  <p:handoutMasterIdLst>
    <p:handoutMasterId r:id="rId19"/>
  </p:handoutMasterIdLst>
  <p:sldIdLst>
    <p:sldId id="256" r:id="rId8"/>
    <p:sldId id="306" r:id="rId9"/>
    <p:sldId id="307" r:id="rId10"/>
    <p:sldId id="313" r:id="rId11"/>
    <p:sldId id="308" r:id="rId12"/>
    <p:sldId id="309" r:id="rId13"/>
    <p:sldId id="310" r:id="rId14"/>
    <p:sldId id="311" r:id="rId15"/>
    <p:sldId id="312" r:id="rId16"/>
    <p:sldId id="314" r:id="rId1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00"/>
    <a:srgbClr val="00D6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6E7B29F-90FD-2000-9F6A-60769F596ED2}" v="48" dt="2021-03-10T13:14:29.232"/>
    <p1510:client id="{2CD7CDAE-7DC3-C0AD-A495-9F8BC2F952E5}" v="88" dt="2021-03-11T12:42:39.080"/>
    <p1510:client id="{59E8B19F-B08E-2000-9F6A-6B81DF28071A}" v="222" dt="2021-03-07T11:05:23.152"/>
    <p1510:client id="{CB5CBA9F-A002-2000-BDF2-F1950CF768F9}" v="4" dt="2021-04-02T17:30:02.962"/>
    <p1510:client id="{E642B19F-B05B-2000-9F6A-898C31607D32}" v="1" dt="2021-03-05T10:49:31.52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4671" autoAdjust="0"/>
  </p:normalViewPr>
  <p:slideViewPr>
    <p:cSldViewPr>
      <p:cViewPr varScale="1">
        <p:scale>
          <a:sx n="69" d="100"/>
          <a:sy n="69" d="100"/>
        </p:scale>
        <p:origin x="1428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24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tableStyles" Target="tableStyles.xml"/><Relationship Id="rId10" Type="http://schemas.openxmlformats.org/officeDocument/2006/relationships/slide" Target="slides/slide3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ominique CATOIR" userId="S::dominique.catoir@collaboratif-dne.fr::f60189a6-72c4-4dec-830d-05ac92a74f98" providerId="AD" clId="Web-{E642B19F-B05B-2000-9F6A-898C31607D32}"/>
    <pc:docChg chg="modSld">
      <pc:chgData name="Dominique CATOIR" userId="S::dominique.catoir@collaboratif-dne.fr::f60189a6-72c4-4dec-830d-05ac92a74f98" providerId="AD" clId="Web-{E642B19F-B05B-2000-9F6A-898C31607D32}" dt="2021-03-05T10:49:31.520" v="0"/>
      <pc:docMkLst>
        <pc:docMk/>
      </pc:docMkLst>
      <pc:sldChg chg="delSp delAnim">
        <pc:chgData name="Dominique CATOIR" userId="S::dominique.catoir@collaboratif-dne.fr::f60189a6-72c4-4dec-830d-05ac92a74f98" providerId="AD" clId="Web-{E642B19F-B05B-2000-9F6A-898C31607D32}" dt="2021-03-05T10:49:31.520" v="0"/>
        <pc:sldMkLst>
          <pc:docMk/>
          <pc:sldMk cId="3449712901" sldId="256"/>
        </pc:sldMkLst>
        <pc:picChg chg="del">
          <ac:chgData name="Dominique CATOIR" userId="S::dominique.catoir@collaboratif-dne.fr::f60189a6-72c4-4dec-830d-05ac92a74f98" providerId="AD" clId="Web-{E642B19F-B05B-2000-9F6A-898C31607D32}" dt="2021-03-05T10:49:31.520" v="0"/>
          <ac:picMkLst>
            <pc:docMk/>
            <pc:sldMk cId="3449712901" sldId="256"/>
            <ac:picMk id="5" creationId="{00000000-0000-0000-0000-000000000000}"/>
          </ac:picMkLst>
        </pc:picChg>
      </pc:sldChg>
    </pc:docChg>
  </pc:docChgLst>
  <pc:docChgLst>
    <pc:chgData name="Dominique CATOIR" userId="S::dominique.catoir@collaboratif-dne.fr::f60189a6-72c4-4dec-830d-05ac92a74f98" providerId="AD" clId="Web-{2CD7CDAE-7DC3-C0AD-A495-9F8BC2F952E5}"/>
    <pc:docChg chg="modSld">
      <pc:chgData name="Dominique CATOIR" userId="S::dominique.catoir@collaboratif-dne.fr::f60189a6-72c4-4dec-830d-05ac92a74f98" providerId="AD" clId="Web-{2CD7CDAE-7DC3-C0AD-A495-9F8BC2F952E5}" dt="2021-03-11T12:42:36.970" v="46" actId="20577"/>
      <pc:docMkLst>
        <pc:docMk/>
      </pc:docMkLst>
      <pc:sldChg chg="addSp modSp">
        <pc:chgData name="Dominique CATOIR" userId="S::dominique.catoir@collaboratif-dne.fr::f60189a6-72c4-4dec-830d-05ac92a74f98" providerId="AD" clId="Web-{2CD7CDAE-7DC3-C0AD-A495-9F8BC2F952E5}" dt="2021-03-11T12:42:36.970" v="46" actId="20577"/>
        <pc:sldMkLst>
          <pc:docMk/>
          <pc:sldMk cId="3449712901" sldId="256"/>
        </pc:sldMkLst>
        <pc:spChg chg="add mod">
          <ac:chgData name="Dominique CATOIR" userId="S::dominique.catoir@collaboratif-dne.fr::f60189a6-72c4-4dec-830d-05ac92a74f98" providerId="AD" clId="Web-{2CD7CDAE-7DC3-C0AD-A495-9F8BC2F952E5}" dt="2021-03-11T12:42:36.970" v="46" actId="20577"/>
          <ac:spMkLst>
            <pc:docMk/>
            <pc:sldMk cId="3449712901" sldId="256"/>
            <ac:spMk id="5" creationId="{CE957A3B-B1A6-44C3-BB42-59416C225E53}"/>
          </ac:spMkLst>
        </pc:spChg>
      </pc:sldChg>
    </pc:docChg>
  </pc:docChgLst>
  <pc:docChgLst>
    <pc:chgData name="Utilisateur invité" userId="S::urn:spo:anon#ec45401813c41f8978930dad256c4dc1b9a9226d8ea3804c4b69de67c734cdee::" providerId="AD" clId="Web-{59E8B19F-B08E-2000-9F6A-6B81DF28071A}"/>
    <pc:docChg chg="modSld">
      <pc:chgData name="Utilisateur invité" userId="S::urn:spo:anon#ec45401813c41f8978930dad256c4dc1b9a9226d8ea3804c4b69de67c734cdee::" providerId="AD" clId="Web-{59E8B19F-B08E-2000-9F6A-6B81DF28071A}" dt="2021-03-07T11:05:21.887" v="108" actId="20577"/>
      <pc:docMkLst>
        <pc:docMk/>
      </pc:docMkLst>
      <pc:sldChg chg="modSp">
        <pc:chgData name="Utilisateur invité" userId="S::urn:spo:anon#ec45401813c41f8978930dad256c4dc1b9a9226d8ea3804c4b69de67c734cdee::" providerId="AD" clId="Web-{59E8B19F-B08E-2000-9F6A-6B81DF28071A}" dt="2021-03-07T11:05:21.887" v="108" actId="20577"/>
        <pc:sldMkLst>
          <pc:docMk/>
          <pc:sldMk cId="2557350462" sldId="314"/>
        </pc:sldMkLst>
        <pc:spChg chg="mod">
          <ac:chgData name="Utilisateur invité" userId="S::urn:spo:anon#ec45401813c41f8978930dad256c4dc1b9a9226d8ea3804c4b69de67c734cdee::" providerId="AD" clId="Web-{59E8B19F-B08E-2000-9F6A-6B81DF28071A}" dt="2021-03-07T11:05:21.887" v="108" actId="20577"/>
          <ac:spMkLst>
            <pc:docMk/>
            <pc:sldMk cId="2557350462" sldId="314"/>
            <ac:spMk id="3" creationId="{0EC7BA74-6D08-4CA5-92A1-083FD64A94F7}"/>
          </ac:spMkLst>
        </pc:spChg>
      </pc:sldChg>
    </pc:docChg>
  </pc:docChgLst>
  <pc:docChgLst>
    <pc:chgData name="Utilisateur invité" userId="S::urn:spo:anon#ec45401813c41f8978930dad256c4dc1b9a9226d8ea3804c4b69de67c734cdee::" providerId="AD" clId="Web-{CB5CBA9F-A002-2000-BDF2-F1950CF768F9}"/>
    <pc:docChg chg="addSld delSld">
      <pc:chgData name="Utilisateur invité" userId="S::urn:spo:anon#ec45401813c41f8978930dad256c4dc1b9a9226d8ea3804c4b69de67c734cdee::" providerId="AD" clId="Web-{CB5CBA9F-A002-2000-BDF2-F1950CF768F9}" dt="2021-04-02T17:30:02.962" v="3"/>
      <pc:docMkLst>
        <pc:docMk/>
      </pc:docMkLst>
      <pc:sldChg chg="add del replId">
        <pc:chgData name="Utilisateur invité" userId="S::urn:spo:anon#ec45401813c41f8978930dad256c4dc1b9a9226d8ea3804c4b69de67c734cdee::" providerId="AD" clId="Web-{CB5CBA9F-A002-2000-BDF2-F1950CF768F9}" dt="2021-04-02T17:29:32.290" v="1"/>
        <pc:sldMkLst>
          <pc:docMk/>
          <pc:sldMk cId="461820832" sldId="315"/>
        </pc:sldMkLst>
      </pc:sldChg>
      <pc:sldChg chg="add del replId">
        <pc:chgData name="Utilisateur invité" userId="S::urn:spo:anon#ec45401813c41f8978930dad256c4dc1b9a9226d8ea3804c4b69de67c734cdee::" providerId="AD" clId="Web-{CB5CBA9F-A002-2000-BDF2-F1950CF768F9}" dt="2021-04-02T17:30:02.962" v="3"/>
        <pc:sldMkLst>
          <pc:docMk/>
          <pc:sldMk cId="1446588123" sldId="315"/>
        </pc:sldMkLst>
      </pc:sldChg>
    </pc:docChg>
  </pc:docChgLst>
  <pc:docChgLst>
    <pc:chgData name="Utilisateur invité" userId="S::urn:spo:anon#ec45401813c41f8978930dad256c4dc1b9a9226d8ea3804c4b69de67c734cdee::" providerId="AD" clId="Web-{26E7B29F-90FD-2000-9F6A-60769F596ED2}"/>
    <pc:docChg chg="modSld">
      <pc:chgData name="Utilisateur invité" userId="S::urn:spo:anon#ec45401813c41f8978930dad256c4dc1b9a9226d8ea3804c4b69de67c734cdee::" providerId="AD" clId="Web-{26E7B29F-90FD-2000-9F6A-60769F596ED2}" dt="2021-03-10T13:14:28.435" v="21" actId="20577"/>
      <pc:docMkLst>
        <pc:docMk/>
      </pc:docMkLst>
      <pc:sldChg chg="modSp">
        <pc:chgData name="Utilisateur invité" userId="S::urn:spo:anon#ec45401813c41f8978930dad256c4dc1b9a9226d8ea3804c4b69de67c734cdee::" providerId="AD" clId="Web-{26E7B29F-90FD-2000-9F6A-60769F596ED2}" dt="2021-03-10T13:14:28.435" v="21" actId="20577"/>
        <pc:sldMkLst>
          <pc:docMk/>
          <pc:sldMk cId="2557350462" sldId="314"/>
        </pc:sldMkLst>
        <pc:spChg chg="mod">
          <ac:chgData name="Utilisateur invité" userId="S::urn:spo:anon#ec45401813c41f8978930dad256c4dc1b9a9226d8ea3804c4b69de67c734cdee::" providerId="AD" clId="Web-{26E7B29F-90FD-2000-9F6A-60769F596ED2}" dt="2021-03-10T13:14:28.435" v="21" actId="20577"/>
          <ac:spMkLst>
            <pc:docMk/>
            <pc:sldMk cId="2557350462" sldId="314"/>
            <ac:spMk id="3" creationId="{0EC7BA74-6D08-4CA5-92A1-083FD64A94F7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F5DEF9-74D4-4657-B188-3F0C46B16070}" type="datetimeFigureOut">
              <a:rPr lang="fr-FR" smtClean="0"/>
              <a:t>02/04/2021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9D997D-9B81-4B56-9B3A-1B32AC615CE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86970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3D538F-4FC1-4B8A-B515-9D34CC5A139B}" type="datetimeFigureOut">
              <a:rPr lang="fr-FR" smtClean="0"/>
              <a:t>02/04/2021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B669CA-A650-483F-9B85-67827F5D28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38789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B669CA-A650-483F-9B85-67827F5D288E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77362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ge de présentation ou de part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090609" y="976320"/>
            <a:ext cx="7894637" cy="2433895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90609" y="3472208"/>
            <a:ext cx="7596190" cy="1752600"/>
          </a:xfrm>
        </p:spPr>
        <p:txBody>
          <a:bodyPr/>
          <a:lstStyle>
            <a:lvl1pPr marL="0" indent="0" algn="l">
              <a:buNone/>
              <a:defRPr>
                <a:solidFill>
                  <a:srgbClr val="68308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54D5A-192B-4B07-8F58-250CDD527E5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3674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BC0B-A19B-498E-AB8C-430E77AD80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0408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BC0B-A19B-498E-AB8C-430E77AD80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24745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BC0B-A19B-498E-AB8C-430E77AD80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38951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BC0B-A19B-498E-AB8C-430E77AD80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6552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de sous-part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249851" y="6390910"/>
            <a:ext cx="351529" cy="365125"/>
          </a:xfrm>
        </p:spPr>
        <p:txBody>
          <a:bodyPr/>
          <a:lstStyle/>
          <a:p>
            <a:fld id="{C6B7B3CB-E3BA-F74C-AB76-86EFC5843CD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/>
          </p:nvPr>
        </p:nvSpPr>
        <p:spPr>
          <a:xfrm>
            <a:off x="1095375" y="4121150"/>
            <a:ext cx="7505700" cy="1814513"/>
          </a:xfrm>
        </p:spPr>
        <p:txBody>
          <a:bodyPr>
            <a:normAutofit/>
          </a:bodyPr>
          <a:lstStyle>
            <a:lvl1pPr>
              <a:defRPr sz="1500"/>
            </a:lvl1pPr>
            <a:lvl2pPr marL="457200" indent="-457200">
              <a:buNone/>
              <a:defRPr sz="1500"/>
            </a:lvl2pPr>
            <a:lvl3pPr marL="457200" indent="-457200">
              <a:buNone/>
              <a:defRPr sz="1500"/>
            </a:lvl3pPr>
            <a:lvl4pPr marL="457200" indent="-457200">
              <a:buNone/>
              <a:defRPr sz="1500"/>
            </a:lvl4pPr>
            <a:lvl5pPr marL="457200" indent="-457200">
              <a:buNone/>
              <a:defRPr sz="1500"/>
            </a:lvl5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4"/>
          </p:nvPr>
        </p:nvSpPr>
        <p:spPr>
          <a:xfrm>
            <a:off x="1095375" y="2705101"/>
            <a:ext cx="7505700" cy="1156980"/>
          </a:xfrm>
        </p:spPr>
        <p:txBody>
          <a:bodyPr>
            <a:noAutofit/>
          </a:bodyPr>
          <a:lstStyle>
            <a:lvl1pPr marL="0" indent="0">
              <a:buFont typeface="Arial"/>
              <a:buNone/>
              <a:defRPr sz="3000"/>
            </a:lvl1pPr>
            <a:lvl2pPr marL="0" indent="0">
              <a:buNone/>
              <a:defRPr sz="3000"/>
            </a:lvl2pPr>
            <a:lvl3pPr marL="0" indent="0">
              <a:buNone/>
              <a:defRPr sz="3000"/>
            </a:lvl3pPr>
            <a:lvl4pPr marL="0" indent="0">
              <a:buNone/>
              <a:defRPr sz="3000"/>
            </a:lvl4pPr>
            <a:lvl5pPr marL="0" indent="0">
              <a:buNone/>
              <a:defRPr sz="3000"/>
            </a:lvl5pPr>
          </a:lstStyle>
          <a:p>
            <a:pPr lvl="0"/>
            <a:r>
              <a:rPr lang="fr-FR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40243255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de contenu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6" name="Espace réservé du texte 6"/>
          <p:cNvSpPr>
            <a:spLocks noGrp="1"/>
          </p:cNvSpPr>
          <p:nvPr>
            <p:ph type="body" sz="quarter" idx="13" hasCustomPrompt="1"/>
          </p:nvPr>
        </p:nvSpPr>
        <p:spPr>
          <a:xfrm>
            <a:off x="804863" y="1471083"/>
            <a:ext cx="7881937" cy="4598988"/>
          </a:xfrm>
        </p:spPr>
        <p:txBody>
          <a:bodyPr/>
          <a:lstStyle>
            <a:lvl1pPr marL="177800" marR="0" indent="-1778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00000"/>
              <a:buFont typeface="Arial"/>
              <a:buChar char="■"/>
              <a:tabLst/>
              <a:defRPr>
                <a:solidFill>
                  <a:srgbClr val="683086"/>
                </a:solidFill>
              </a:defRPr>
            </a:lvl1pPr>
            <a:lvl2pPr marL="627063" marR="0" indent="-16986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83086"/>
              </a:buClr>
              <a:buSzTx/>
              <a:buFont typeface="Arial Italic"/>
              <a:buChar char="■"/>
              <a:tabLst/>
              <a:defRPr/>
            </a:lvl2pPr>
            <a:lvl3pPr marL="627063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lvl3pPr>
            <a:lvl4pPr marL="627063" marR="0" indent="1778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83086"/>
              </a:buClr>
              <a:buSzTx/>
              <a:buFont typeface="Arial"/>
              <a:buChar char="–"/>
              <a:tabLst/>
              <a:defRPr/>
            </a:lvl4pPr>
            <a:lvl5pPr marL="80645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lvl5pPr>
          </a:lstStyle>
          <a:p>
            <a:pPr lvl="0"/>
            <a:r>
              <a:rPr lang="fr-FR" dirty="0"/>
              <a:t> 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3397919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age de contenu avec texte et graphiq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05400" y="1476296"/>
            <a:ext cx="7881400" cy="4525963"/>
          </a:xfrm>
        </p:spPr>
        <p:txBody>
          <a:bodyPr/>
          <a:lstStyle>
            <a:lvl1pPr marL="177800" marR="0" indent="-1778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00000"/>
              <a:buFont typeface="Arial"/>
              <a:buChar char="■"/>
              <a:tabLst/>
              <a:defRPr>
                <a:solidFill>
                  <a:srgbClr val="683086"/>
                </a:solidFill>
              </a:defRPr>
            </a:lvl1pPr>
            <a:lvl2pPr marL="627063" marR="0" indent="-16986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83086"/>
              </a:buClr>
              <a:buSzTx/>
              <a:buFont typeface="Arial Italic"/>
              <a:buChar char="■"/>
              <a:tabLst/>
              <a:defRPr/>
            </a:lvl2pPr>
            <a:lvl3pPr marL="627063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lvl3pPr>
            <a:lvl4pPr marL="627063" marR="0" indent="1778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83086"/>
              </a:buClr>
              <a:buSzTx/>
              <a:buFont typeface="Arial"/>
              <a:buChar char="–"/>
              <a:tabLst/>
              <a:defRPr/>
            </a:lvl4pPr>
            <a:lvl5pPr marL="80645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lvl5pPr>
          </a:lstStyle>
          <a:p>
            <a:pPr lvl="0"/>
            <a:r>
              <a:rPr lang="fr-FR" dirty="0"/>
              <a:t> 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15392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3" hasCustomPrompt="1"/>
          </p:nvPr>
        </p:nvSpPr>
        <p:spPr>
          <a:xfrm>
            <a:off x="804863" y="1469378"/>
            <a:ext cx="7881937" cy="4397375"/>
          </a:xfrm>
        </p:spPr>
        <p:txBody>
          <a:bodyPr/>
          <a:lstStyle>
            <a:lvl1pPr>
              <a:buClr>
                <a:srgbClr val="683086"/>
              </a:buClr>
              <a:defRPr>
                <a:solidFill>
                  <a:srgbClr val="000000"/>
                </a:solidFill>
              </a:defRPr>
            </a:lvl1pPr>
          </a:lstStyle>
          <a:p>
            <a:pPr lvl="0"/>
            <a:r>
              <a:rPr lang="fr-FR" dirty="0"/>
              <a:t> 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9171729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08773" y="69692"/>
            <a:ext cx="8004162" cy="828574"/>
          </a:xfrm>
        </p:spPr>
        <p:txBody>
          <a:bodyPr anchor="b">
            <a:normAutofit/>
          </a:bodyPr>
          <a:lstStyle>
            <a:lvl1pPr algn="l">
              <a:defRPr sz="3000" b="0"/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77333" y="1494531"/>
            <a:ext cx="7923066" cy="323304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77333" y="5367338"/>
            <a:ext cx="7923066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0925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71600" y="1052736"/>
            <a:ext cx="7772400" cy="1470025"/>
          </a:xfrm>
        </p:spPr>
        <p:txBody>
          <a:bodyPr/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54D5A-192B-4B07-8F58-250CDD527E53}" type="slidenum">
              <a:rPr lang="fr-FR" smtClean="0"/>
              <a:t>‹#›</a:t>
            </a:fld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BBAEE7B9-44D3-4D49-ADC3-FC194FE080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79512" y="5622245"/>
            <a:ext cx="1192088" cy="1081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9102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BC0B-A19B-498E-AB8C-430E77AD80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9219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BC0B-A19B-498E-AB8C-430E77AD80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34034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BC0B-A19B-498E-AB8C-430E77AD80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86448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BC0B-A19B-498E-AB8C-430E77AD80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0749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BC0B-A19B-498E-AB8C-430E77AD80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1926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BC0B-A19B-498E-AB8C-430E77AD80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5769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BC0B-A19B-498E-AB8C-430E77AD80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76221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.jpeg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097485" y="915840"/>
            <a:ext cx="7982797" cy="25489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dirty="0"/>
              <a:t>CLIQUEZ ET MODIFIEZ </a:t>
            </a:r>
            <a:br>
              <a:rPr lang="fr-FR" dirty="0"/>
            </a:br>
            <a:r>
              <a:rPr lang="fr-FR" dirty="0"/>
              <a:t>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097486" y="3464803"/>
            <a:ext cx="7589313" cy="12492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197502" y="6390910"/>
            <a:ext cx="4038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rgbClr val="404040"/>
                </a:solidFill>
              </a:defRPr>
            </a:lvl1pPr>
          </a:lstStyle>
          <a:p>
            <a:fld id="{95654D5A-192B-4B07-8F58-250CDD527E53}" type="slidenum">
              <a:rPr lang="fr-FR" smtClean="0"/>
              <a:t>‹#›</a:t>
            </a:fld>
            <a:endParaRPr lang="fr-FR"/>
          </a:p>
        </p:txBody>
      </p:sp>
      <p:cxnSp>
        <p:nvCxnSpPr>
          <p:cNvPr id="16" name="Connecteur droit 15"/>
          <p:cNvCxnSpPr/>
          <p:nvPr/>
        </p:nvCxnSpPr>
        <p:spPr>
          <a:xfrm>
            <a:off x="698885" y="5516417"/>
            <a:ext cx="6290733" cy="0"/>
          </a:xfrm>
          <a:prstGeom prst="line">
            <a:avLst/>
          </a:prstGeom>
          <a:ln w="57150" cap="rnd" cmpd="sng">
            <a:solidFill>
              <a:srgbClr val="683086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/>
        </p:nvCxnSpPr>
        <p:spPr>
          <a:xfrm flipV="1">
            <a:off x="6995213" y="4489080"/>
            <a:ext cx="1519767" cy="1024465"/>
          </a:xfrm>
          <a:prstGeom prst="line">
            <a:avLst/>
          </a:prstGeom>
          <a:ln w="57150" cap="rnd" cmpd="sng">
            <a:solidFill>
              <a:srgbClr val="683086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/>
          <p:cNvCxnSpPr/>
          <p:nvPr/>
        </p:nvCxnSpPr>
        <p:spPr>
          <a:xfrm flipH="1" flipV="1">
            <a:off x="698885" y="0"/>
            <a:ext cx="295" cy="5507953"/>
          </a:xfrm>
          <a:prstGeom prst="line">
            <a:avLst/>
          </a:prstGeom>
          <a:ln w="57150" cap="rnd" cmpd="sng">
            <a:solidFill>
              <a:srgbClr val="683086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9642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7" r:id="rId2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0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1600" kern="1200">
          <a:solidFill>
            <a:srgbClr val="68308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1BBC0B-A19B-498E-AB8C-430E77AD80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0597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095183" y="697997"/>
            <a:ext cx="7781697" cy="20063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095182" y="2704320"/>
            <a:ext cx="7781697" cy="11807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</a:t>
            </a:r>
            <a:br>
              <a:rPr lang="fr-FR" dirty="0"/>
            </a:br>
            <a:r>
              <a:rPr lang="fr-FR" dirty="0"/>
              <a:t>les styles du texte du masque</a:t>
            </a:r>
          </a:p>
          <a:p>
            <a:pPr lvl="0"/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249851" y="6390910"/>
            <a:ext cx="3515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rgbClr val="000000"/>
                </a:solidFill>
              </a:defRPr>
            </a:lvl1pPr>
          </a:lstStyle>
          <a:p>
            <a:fld id="{C6B7B3CB-E3BA-F74C-AB76-86EFC5843CD6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9" name="Image 11" descr="2014_MENESRlogo_horizontal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105" y="6180053"/>
            <a:ext cx="1656184" cy="463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Connecteur droit 14"/>
          <p:cNvCxnSpPr/>
          <p:nvPr/>
        </p:nvCxnSpPr>
        <p:spPr>
          <a:xfrm>
            <a:off x="698885" y="3893512"/>
            <a:ext cx="6290733" cy="0"/>
          </a:xfrm>
          <a:prstGeom prst="line">
            <a:avLst/>
          </a:prstGeom>
          <a:ln w="57150" cap="rnd" cmpd="sng">
            <a:solidFill>
              <a:srgbClr val="683086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/>
        </p:nvCxnSpPr>
        <p:spPr>
          <a:xfrm flipV="1">
            <a:off x="6995213" y="2866175"/>
            <a:ext cx="1519767" cy="1024465"/>
          </a:xfrm>
          <a:prstGeom prst="line">
            <a:avLst/>
          </a:prstGeom>
          <a:ln w="57150" cap="rnd" cmpd="sng">
            <a:solidFill>
              <a:srgbClr val="683086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/>
        </p:nvCxnSpPr>
        <p:spPr>
          <a:xfrm flipH="1" flipV="1">
            <a:off x="699180" y="0"/>
            <a:ext cx="1" cy="3885049"/>
          </a:xfrm>
          <a:prstGeom prst="line">
            <a:avLst/>
          </a:prstGeom>
          <a:ln w="57150" cap="rnd" cmpd="sng">
            <a:solidFill>
              <a:srgbClr val="683086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Espace réservé du pied de page 4"/>
          <p:cNvSpPr txBox="1">
            <a:spLocks/>
          </p:cNvSpPr>
          <p:nvPr/>
        </p:nvSpPr>
        <p:spPr>
          <a:xfrm>
            <a:off x="6989618" y="6390910"/>
            <a:ext cx="11603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kern="1200" cap="all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>
              <a:solidFill>
                <a:srgbClr val="1B8ED9"/>
              </a:solidFill>
            </a:endParaRPr>
          </a:p>
          <a:p>
            <a:pPr>
              <a:lnSpc>
                <a:spcPts val="1320"/>
              </a:lnSpc>
            </a:pPr>
            <a:r>
              <a:rPr lang="fr-F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JJ/MM/AAAA</a:t>
            </a:r>
          </a:p>
          <a:p>
            <a:endParaRPr lang="fr-FR" dirty="0"/>
          </a:p>
        </p:txBody>
      </p:sp>
      <p:sp>
        <p:nvSpPr>
          <p:cNvPr id="12" name="Espace réservé du pied de page 4"/>
          <p:cNvSpPr txBox="1">
            <a:spLocks/>
          </p:cNvSpPr>
          <p:nvPr/>
        </p:nvSpPr>
        <p:spPr>
          <a:xfrm>
            <a:off x="2357525" y="6146185"/>
            <a:ext cx="3120150" cy="6768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kern="1200" cap="all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>
              <a:solidFill>
                <a:srgbClr val="1B8ED9"/>
              </a:solidFill>
            </a:endParaRPr>
          </a:p>
          <a:p>
            <a:pPr>
              <a:lnSpc>
                <a:spcPts val="1320"/>
              </a:lnSpc>
            </a:pPr>
            <a:r>
              <a:rPr lang="fr-FR" b="1" dirty="0">
                <a:solidFill>
                  <a:srgbClr val="683086"/>
                </a:solidFill>
              </a:rPr>
              <a:t>IGEN</a:t>
            </a:r>
            <a:br>
              <a:rPr lang="fr-FR" dirty="0">
                <a:solidFill>
                  <a:srgbClr val="00919D"/>
                </a:solidFill>
              </a:rPr>
            </a:br>
            <a:r>
              <a:rPr lang="fr-F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titre de la présentation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17411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rgbClr val="683086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05400" y="0"/>
            <a:ext cx="7881400" cy="12869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05400" y="1476022"/>
            <a:ext cx="7881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 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149942" y="6390910"/>
            <a:ext cx="4504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rgbClr val="404040"/>
                </a:solidFill>
              </a:defRPr>
            </a:lvl1pPr>
          </a:lstStyle>
          <a:p>
            <a:fld id="{A786685B-2977-D546-9E3D-3CA676A47F0C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9" name="Image 11" descr="2014_MENESRlogo_horizontal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105" y="6180053"/>
            <a:ext cx="1656184" cy="463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Connecteur droit 12"/>
          <p:cNvCxnSpPr/>
          <p:nvPr/>
        </p:nvCxnSpPr>
        <p:spPr>
          <a:xfrm>
            <a:off x="698885" y="1295400"/>
            <a:ext cx="7173849" cy="0"/>
          </a:xfrm>
          <a:prstGeom prst="line">
            <a:avLst/>
          </a:prstGeom>
          <a:ln w="57150" cap="rnd" cmpd="sng">
            <a:solidFill>
              <a:srgbClr val="683086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/>
        </p:nvCxnSpPr>
        <p:spPr>
          <a:xfrm flipV="1">
            <a:off x="7872734" y="872640"/>
            <a:ext cx="642246" cy="419889"/>
          </a:xfrm>
          <a:prstGeom prst="line">
            <a:avLst/>
          </a:prstGeom>
          <a:ln w="57150" cap="rnd" cmpd="sng">
            <a:solidFill>
              <a:srgbClr val="683086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/>
          <p:cNvCxnSpPr/>
          <p:nvPr/>
        </p:nvCxnSpPr>
        <p:spPr>
          <a:xfrm flipH="1" flipV="1">
            <a:off x="699180" y="0"/>
            <a:ext cx="1" cy="1286937"/>
          </a:xfrm>
          <a:prstGeom prst="line">
            <a:avLst/>
          </a:prstGeom>
          <a:ln w="57150" cap="rnd" cmpd="sng">
            <a:solidFill>
              <a:srgbClr val="683086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Espace réservé du pied de page 4"/>
          <p:cNvSpPr txBox="1">
            <a:spLocks/>
          </p:cNvSpPr>
          <p:nvPr/>
        </p:nvSpPr>
        <p:spPr>
          <a:xfrm>
            <a:off x="6989618" y="6390910"/>
            <a:ext cx="11603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kern="1200" cap="all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>
              <a:solidFill>
                <a:srgbClr val="1B8ED9"/>
              </a:solidFill>
            </a:endParaRPr>
          </a:p>
          <a:p>
            <a:pPr>
              <a:lnSpc>
                <a:spcPts val="1320"/>
              </a:lnSpc>
            </a:pPr>
            <a:r>
              <a:rPr lang="fr-F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JJ/MM/AAAA</a:t>
            </a:r>
          </a:p>
          <a:p>
            <a:endParaRPr lang="fr-FR" dirty="0"/>
          </a:p>
        </p:txBody>
      </p:sp>
      <p:sp>
        <p:nvSpPr>
          <p:cNvPr id="14" name="Espace réservé du pied de page 4"/>
          <p:cNvSpPr txBox="1">
            <a:spLocks/>
          </p:cNvSpPr>
          <p:nvPr/>
        </p:nvSpPr>
        <p:spPr>
          <a:xfrm>
            <a:off x="2357525" y="6146185"/>
            <a:ext cx="3120150" cy="6768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kern="1200" cap="all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>
              <a:solidFill>
                <a:srgbClr val="1B8ED9"/>
              </a:solidFill>
            </a:endParaRPr>
          </a:p>
          <a:p>
            <a:pPr>
              <a:lnSpc>
                <a:spcPts val="1320"/>
              </a:lnSpc>
            </a:pPr>
            <a:r>
              <a:rPr lang="fr-FR" b="1" dirty="0">
                <a:solidFill>
                  <a:srgbClr val="683086"/>
                </a:solidFill>
              </a:rPr>
              <a:t>IGEN</a:t>
            </a:r>
            <a:br>
              <a:rPr lang="fr-FR" dirty="0">
                <a:solidFill>
                  <a:srgbClr val="00919D"/>
                </a:solidFill>
              </a:rPr>
            </a:br>
            <a:r>
              <a:rPr lang="fr-F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titre de la présentation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31756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000" kern="1200" cap="all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177800" indent="-177800" algn="l" defTabSz="457200" rtl="0" eaLnBrk="1" latinLnBrk="0" hangingPunct="1">
        <a:spcBef>
          <a:spcPct val="20000"/>
        </a:spcBef>
        <a:buSzPct val="100000"/>
        <a:buFont typeface="Arial"/>
        <a:buChar char="■"/>
        <a:defRPr sz="2000" kern="1200">
          <a:solidFill>
            <a:srgbClr val="683086"/>
          </a:solidFill>
          <a:latin typeface="+mn-lt"/>
          <a:ea typeface="+mn-ea"/>
          <a:cs typeface="+mn-cs"/>
        </a:defRPr>
      </a:lvl1pPr>
      <a:lvl2pPr marL="627063" indent="-169863" algn="l" defTabSz="457200" rtl="0" eaLnBrk="1" latinLnBrk="0" hangingPunct="1">
        <a:spcBef>
          <a:spcPct val="20000"/>
        </a:spcBef>
        <a:buClr>
          <a:srgbClr val="683086"/>
        </a:buClr>
        <a:buFont typeface="Arial Italic"/>
        <a:buChar char="■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627063" indent="0" algn="l" defTabSz="457200" rtl="0" eaLnBrk="1" latinLnBrk="0" hangingPunct="1">
        <a:spcBef>
          <a:spcPct val="20000"/>
        </a:spcBef>
        <a:buFont typeface="Arial"/>
        <a:buNone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627063" indent="177800" algn="l" defTabSz="457200" rtl="0" eaLnBrk="1" latinLnBrk="0" hangingPunct="1">
        <a:spcBef>
          <a:spcPct val="20000"/>
        </a:spcBef>
        <a:buClr>
          <a:srgbClr val="683086"/>
        </a:buClr>
        <a:buFont typeface="Arial"/>
        <a:buChar char="–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806450" indent="0" algn="l" defTabSz="457200" rtl="0" eaLnBrk="1" latinLnBrk="0" hangingPunct="1">
        <a:spcBef>
          <a:spcPct val="20000"/>
        </a:spcBef>
        <a:buFont typeface="Arial"/>
        <a:buNone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55576" y="908720"/>
            <a:ext cx="7628384" cy="1296144"/>
          </a:xfrm>
        </p:spPr>
        <p:txBody>
          <a:bodyPr>
            <a:normAutofit fontScale="90000"/>
          </a:bodyPr>
          <a:lstStyle/>
          <a:p>
            <a:pPr algn="ctr"/>
            <a:br>
              <a:rPr lang="fr-FR" sz="4000" b="1" cap="all" dirty="0"/>
            </a:br>
            <a:br>
              <a:rPr lang="fr-FR" b="1" cap="all" dirty="0"/>
            </a:br>
            <a:r>
              <a:rPr lang="fr-FR" b="1" cap="all" dirty="0"/>
              <a:t>   </a:t>
            </a:r>
            <a:br>
              <a:rPr lang="fr-FR" sz="2700" dirty="0"/>
            </a:br>
            <a:br>
              <a:rPr lang="fr-FR" sz="2700" dirty="0"/>
            </a:br>
            <a:br>
              <a:rPr lang="fr-FR" sz="2700" dirty="0"/>
            </a:br>
            <a:br>
              <a:rPr lang="fr-FR" sz="2700" b="1" cap="all" dirty="0"/>
            </a:br>
            <a:br>
              <a:rPr lang="fr-FR" sz="2700" b="1" cap="all" dirty="0"/>
            </a:br>
            <a:br>
              <a:rPr lang="fr-FR" dirty="0"/>
            </a:b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15616" y="1418901"/>
            <a:ext cx="7416824" cy="3672408"/>
          </a:xfrm>
        </p:spPr>
        <p:txBody>
          <a:bodyPr>
            <a:normAutofit/>
          </a:bodyPr>
          <a:lstStyle/>
          <a:p>
            <a:endParaRPr lang="fr-FR" sz="2400" b="1" dirty="0">
              <a:solidFill>
                <a:srgbClr val="7030A0"/>
              </a:solidFill>
            </a:endParaRPr>
          </a:p>
          <a:p>
            <a:endParaRPr lang="fr-FR" b="1" dirty="0"/>
          </a:p>
          <a:p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2348716" y="453575"/>
            <a:ext cx="4950623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000" b="1" cap="all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BTS Commerce international</a:t>
            </a:r>
          </a:p>
          <a:p>
            <a:pPr algn="ctr"/>
            <a:r>
              <a:rPr lang="fr-FR" sz="1400" b="1" cap="all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Séminaire NATIONAL 12 MARS 2021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54D5A-192B-4B07-8F58-250CDD527E53}" type="slidenum">
              <a:rPr lang="fr-FR" smtClean="0"/>
              <a:t>1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85D65287-7FE4-4A9A-86F3-6811315C1B20}"/>
              </a:ext>
            </a:extLst>
          </p:cNvPr>
          <p:cNvSpPr txBox="1"/>
          <p:nvPr/>
        </p:nvSpPr>
        <p:spPr>
          <a:xfrm>
            <a:off x="1293404" y="1281679"/>
            <a:ext cx="65527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  <a:r>
              <a:rPr lang="fr-FR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loc de compétence 3 :  </a:t>
            </a:r>
          </a:p>
          <a:p>
            <a:pPr algn="ctr"/>
            <a:r>
              <a:rPr lang="fr-FR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Participer au développement commercial international </a:t>
            </a:r>
            <a:endParaRPr lang="fr-FR" sz="2400" b="1" dirty="0"/>
          </a:p>
        </p:txBody>
      </p:sp>
      <p:graphicFrame>
        <p:nvGraphicFramePr>
          <p:cNvPr id="9" name="Tableau 8">
            <a:extLst>
              <a:ext uri="{FF2B5EF4-FFF2-40B4-BE49-F238E27FC236}">
                <a16:creationId xmlns:a16="http://schemas.microsoft.com/office/drawing/2014/main" id="{84034D40-D251-4B47-B707-04A431FFD5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0611874"/>
              </p:ext>
            </p:extLst>
          </p:nvPr>
        </p:nvGraphicFramePr>
        <p:xfrm>
          <a:off x="1138979" y="2482289"/>
          <a:ext cx="7023010" cy="144016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64811">
                  <a:extLst>
                    <a:ext uri="{9D8B030D-6E8A-4147-A177-3AD203B41FA5}">
                      <a16:colId xmlns:a16="http://schemas.microsoft.com/office/drawing/2014/main" val="3127758799"/>
                    </a:ext>
                  </a:extLst>
                </a:gridCol>
                <a:gridCol w="525086">
                  <a:extLst>
                    <a:ext uri="{9D8B030D-6E8A-4147-A177-3AD203B41FA5}">
                      <a16:colId xmlns:a16="http://schemas.microsoft.com/office/drawing/2014/main" val="496897911"/>
                    </a:ext>
                  </a:extLst>
                </a:gridCol>
                <a:gridCol w="880288">
                  <a:extLst>
                    <a:ext uri="{9D8B030D-6E8A-4147-A177-3AD203B41FA5}">
                      <a16:colId xmlns:a16="http://schemas.microsoft.com/office/drawing/2014/main" val="505783093"/>
                    </a:ext>
                  </a:extLst>
                </a:gridCol>
                <a:gridCol w="880288">
                  <a:extLst>
                    <a:ext uri="{9D8B030D-6E8A-4147-A177-3AD203B41FA5}">
                      <a16:colId xmlns:a16="http://schemas.microsoft.com/office/drawing/2014/main" val="1515806643"/>
                    </a:ext>
                  </a:extLst>
                </a:gridCol>
                <a:gridCol w="547477">
                  <a:extLst>
                    <a:ext uri="{9D8B030D-6E8A-4147-A177-3AD203B41FA5}">
                      <a16:colId xmlns:a16="http://schemas.microsoft.com/office/drawing/2014/main" val="780966691"/>
                    </a:ext>
                  </a:extLst>
                </a:gridCol>
                <a:gridCol w="862530">
                  <a:extLst>
                    <a:ext uri="{9D8B030D-6E8A-4147-A177-3AD203B41FA5}">
                      <a16:colId xmlns:a16="http://schemas.microsoft.com/office/drawing/2014/main" val="2107709012"/>
                    </a:ext>
                  </a:extLst>
                </a:gridCol>
                <a:gridCol w="862530">
                  <a:extLst>
                    <a:ext uri="{9D8B030D-6E8A-4147-A177-3AD203B41FA5}">
                      <a16:colId xmlns:a16="http://schemas.microsoft.com/office/drawing/2014/main" val="2583001865"/>
                    </a:ext>
                  </a:extLst>
                </a:gridCol>
              </a:tblGrid>
              <a:tr h="272861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100">
                          <a:effectLst/>
                        </a:rPr>
                        <a:t>Modules de formation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100">
                          <a:effectLst/>
                        </a:rPr>
                        <a:t>1</a:t>
                      </a:r>
                      <a:r>
                        <a:rPr lang="fr-FR" sz="1100" baseline="30000">
                          <a:effectLst/>
                        </a:rPr>
                        <a:t>ère</a:t>
                      </a:r>
                      <a:r>
                        <a:rPr lang="fr-FR" sz="1100">
                          <a:effectLst/>
                        </a:rPr>
                        <a:t> année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100">
                          <a:effectLst/>
                        </a:rPr>
                        <a:t>2</a:t>
                      </a:r>
                      <a:r>
                        <a:rPr lang="fr-FR" sz="1100" baseline="30000">
                          <a:effectLst/>
                        </a:rPr>
                        <a:t>ème</a:t>
                      </a:r>
                      <a:r>
                        <a:rPr lang="fr-FR" sz="1100">
                          <a:effectLst/>
                        </a:rPr>
                        <a:t> année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895049"/>
                  </a:ext>
                </a:extLst>
              </a:tr>
              <a:tr h="53608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100" b="1" dirty="0">
                          <a:effectLst/>
                        </a:rPr>
                        <a:t>Cours</a:t>
                      </a:r>
                      <a:endParaRPr lang="fr-FR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100" b="1" dirty="0">
                          <a:effectLst/>
                        </a:rPr>
                        <a:t>TD</a:t>
                      </a:r>
                      <a:endParaRPr lang="fr-FR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100" b="1" dirty="0">
                          <a:effectLst/>
                        </a:rPr>
                        <a:t>Professeur</a:t>
                      </a:r>
                      <a:endParaRPr lang="fr-FR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100" b="1" dirty="0">
                          <a:effectLst/>
                        </a:rPr>
                        <a:t>Cours</a:t>
                      </a:r>
                      <a:endParaRPr lang="fr-FR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100" b="1" dirty="0">
                          <a:effectLst/>
                        </a:rPr>
                        <a:t>TD</a:t>
                      </a:r>
                      <a:endParaRPr lang="fr-FR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100" b="1" dirty="0">
                          <a:effectLst/>
                        </a:rPr>
                        <a:t>Professeur</a:t>
                      </a:r>
                      <a:endParaRPr lang="fr-FR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2336508147"/>
                  </a:ext>
                </a:extLst>
              </a:tr>
              <a:tr h="6312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100" dirty="0">
                          <a:effectLst/>
                        </a:rPr>
                        <a:t>Développement commercial international 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100" b="1">
                          <a:effectLst/>
                        </a:rPr>
                        <a:t>3</a:t>
                      </a:r>
                      <a:endParaRPr lang="fr-FR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100" b="1">
                          <a:effectLst/>
                        </a:rPr>
                        <a:t>2</a:t>
                      </a:r>
                      <a:endParaRPr lang="fr-FR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100" b="1">
                          <a:effectLst/>
                        </a:rPr>
                        <a:t>7</a:t>
                      </a:r>
                      <a:endParaRPr lang="fr-FR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100" b="1">
                          <a:effectLst/>
                        </a:rPr>
                        <a:t>2</a:t>
                      </a:r>
                      <a:endParaRPr lang="fr-FR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100" b="1">
                          <a:effectLst/>
                        </a:rPr>
                        <a:t>2</a:t>
                      </a:r>
                      <a:endParaRPr lang="fr-FR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100" b="1" dirty="0">
                          <a:effectLst/>
                        </a:rPr>
                        <a:t>6</a:t>
                      </a:r>
                      <a:endParaRPr lang="fr-FR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777201359"/>
                  </a:ext>
                </a:extLst>
              </a:tr>
            </a:tbl>
          </a:graphicData>
        </a:graphic>
      </p:graphicFrame>
      <p:sp>
        <p:nvSpPr>
          <p:cNvPr id="5" name="ZoneTexte 4">
            <a:extLst>
              <a:ext uri="{FF2B5EF4-FFF2-40B4-BE49-F238E27FC236}">
                <a16:creationId xmlns:a16="http://schemas.microsoft.com/office/drawing/2014/main" id="{CE957A3B-B1A6-44C3-BB42-59416C225E53}"/>
              </a:ext>
            </a:extLst>
          </p:cNvPr>
          <p:cNvSpPr txBox="1"/>
          <p:nvPr/>
        </p:nvSpPr>
        <p:spPr>
          <a:xfrm>
            <a:off x="1187570" y="4278702"/>
            <a:ext cx="3763992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r-FR" i="1" dirty="0">
                <a:cs typeface="Calibri"/>
              </a:rPr>
              <a:t>Magalie BOURREL, professeure</a:t>
            </a:r>
          </a:p>
          <a:p>
            <a:r>
              <a:rPr lang="fr-FR" i="1" dirty="0">
                <a:cs typeface="Calibri"/>
              </a:rPr>
              <a:t>Frédéric MORELLE, professeur</a:t>
            </a:r>
          </a:p>
        </p:txBody>
      </p:sp>
    </p:spTree>
    <p:extLst>
      <p:ext uri="{BB962C8B-B14F-4D97-AF65-F5344CB8AC3E}">
        <p14:creationId xmlns:p14="http://schemas.microsoft.com/office/powerpoint/2010/main" val="34497129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0EC7BA74-6D08-4CA5-92A1-083FD64A94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27584" y="1268760"/>
            <a:ext cx="7128792" cy="3888432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tx1"/>
                </a:solidFill>
                <a:latin typeface="+mn-lt"/>
              </a:rPr>
              <a:t>Annexes proposées : </a:t>
            </a:r>
          </a:p>
          <a:p>
            <a:pPr algn="l"/>
            <a:endParaRPr lang="fr-FR" dirty="0">
              <a:solidFill>
                <a:schemeClr val="tx1"/>
              </a:solidFill>
              <a:latin typeface="+mn-lt"/>
            </a:endParaRPr>
          </a:p>
          <a:p>
            <a:pPr marL="742950" lvl="1" indent="-285750" algn="l">
              <a:buFontTx/>
              <a:buChar char="-"/>
            </a:pPr>
            <a:r>
              <a:rPr lang="fr-FR" sz="1600" dirty="0">
                <a:solidFill>
                  <a:schemeClr val="tx1"/>
                </a:solidFill>
              </a:rPr>
              <a:t>Outils</a:t>
            </a:r>
            <a:r>
              <a:rPr lang="fr-FR" sz="1600" dirty="0">
                <a:solidFill>
                  <a:schemeClr val="tx1"/>
                </a:solidFill>
                <a:latin typeface="+mn-lt"/>
              </a:rPr>
              <a:t> numériques et digitaux</a:t>
            </a:r>
            <a:r>
              <a:rPr lang="fr-FR" sz="1600" dirty="0">
                <a:solidFill>
                  <a:schemeClr val="tx1"/>
                </a:solidFill>
              </a:rPr>
              <a:t> </a:t>
            </a:r>
            <a:endParaRPr lang="fr-FR" sz="1600" dirty="0">
              <a:solidFill>
                <a:schemeClr val="tx1"/>
              </a:solidFill>
              <a:latin typeface="+mn-lt"/>
              <a:cs typeface="Calibri"/>
            </a:endParaRPr>
          </a:p>
          <a:p>
            <a:pPr marL="742950" lvl="1" indent="-285750" algn="l">
              <a:buFontTx/>
              <a:buChar char="-"/>
            </a:pPr>
            <a:r>
              <a:rPr lang="fr-FR" sz="1600" dirty="0">
                <a:solidFill>
                  <a:schemeClr val="tx1"/>
                </a:solidFill>
                <a:latin typeface="+mn-lt"/>
              </a:rPr>
              <a:t>Sources incontournables </a:t>
            </a:r>
            <a:r>
              <a:rPr lang="fr-FR" sz="1600" dirty="0">
                <a:solidFill>
                  <a:schemeClr val="tx1"/>
                </a:solidFill>
              </a:rPr>
              <a:t>en STS CI</a:t>
            </a:r>
            <a:endParaRPr lang="fr-FR" sz="1600" dirty="0">
              <a:solidFill>
                <a:schemeClr val="tx1"/>
              </a:solidFill>
              <a:latin typeface="+mn-lt"/>
              <a:cs typeface="Calibri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fr-FR" dirty="0">
              <a:solidFill>
                <a:schemeClr val="tx1"/>
              </a:solidFill>
              <a:latin typeface="+mn-lt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tx1"/>
                </a:solidFill>
                <a:latin typeface="+mn-lt"/>
                <a:cs typeface="Arial"/>
              </a:rPr>
              <a:t>Ressources à venir : </a:t>
            </a:r>
            <a:endParaRPr lang="fr-FR" dirty="0">
              <a:solidFill>
                <a:schemeClr val="tx1"/>
              </a:solidFill>
              <a:latin typeface="+mn-lt"/>
            </a:endParaRPr>
          </a:p>
          <a:p>
            <a:pPr algn="l"/>
            <a:endParaRPr lang="fr-FR" dirty="0">
              <a:solidFill>
                <a:schemeClr val="tx1"/>
              </a:solidFill>
              <a:latin typeface="+mn-lt"/>
            </a:endParaRPr>
          </a:p>
          <a:p>
            <a:pPr marL="742950" lvl="1" indent="-285750" algn="l">
              <a:buFontTx/>
              <a:buChar char="-"/>
            </a:pPr>
            <a:r>
              <a:rPr lang="fr-FR" sz="1600" dirty="0">
                <a:solidFill>
                  <a:schemeClr val="tx1"/>
                </a:solidFill>
              </a:rPr>
              <a:t>Mises en situations professionnelles  : "Melvita", "Bob Carlton"...</a:t>
            </a:r>
            <a:endParaRPr lang="fr-FR" sz="1600" dirty="0">
              <a:solidFill>
                <a:schemeClr val="tx1"/>
              </a:solidFill>
              <a:latin typeface="+mn-lt"/>
              <a:cs typeface="Calibri"/>
            </a:endParaRPr>
          </a:p>
          <a:p>
            <a:pPr marL="742950" lvl="1" indent="-285750" algn="l">
              <a:buFontTx/>
              <a:buChar char="-"/>
            </a:pPr>
            <a:r>
              <a:rPr lang="fr-FR" sz="1600" dirty="0">
                <a:solidFill>
                  <a:schemeClr val="tx1"/>
                </a:solidFill>
                <a:cs typeface="Calibri"/>
              </a:rPr>
              <a:t>Proposition de progression sur les deux années de formation</a:t>
            </a:r>
            <a:endParaRPr lang="fr-FR" sz="1600" dirty="0">
              <a:solidFill>
                <a:schemeClr val="tx1"/>
              </a:solidFill>
              <a:latin typeface="+mn-lt"/>
              <a:cs typeface="Calibri"/>
            </a:endParaRPr>
          </a:p>
          <a:p>
            <a:pPr lvl="1" algn="l"/>
            <a:endParaRPr lang="fr-FR" sz="1600" dirty="0">
              <a:solidFill>
                <a:schemeClr val="tx1"/>
              </a:solidFill>
              <a:latin typeface="+mn-lt"/>
              <a:cs typeface="Calibri"/>
            </a:endParaRPr>
          </a:p>
          <a:p>
            <a:pPr algn="l"/>
            <a:r>
              <a:rPr lang="fr-FR" dirty="0">
                <a:solidFill>
                  <a:schemeClr val="tx1"/>
                </a:solidFill>
                <a:latin typeface="+mn-lt"/>
              </a:rPr>
              <a:t>	</a:t>
            </a:r>
          </a:p>
          <a:p>
            <a:pPr algn="l"/>
            <a:r>
              <a:rPr lang="fr-FR" dirty="0">
                <a:solidFill>
                  <a:schemeClr val="tx1"/>
                </a:solidFill>
                <a:latin typeface="+mn-lt"/>
              </a:rPr>
              <a:t> 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5F15433-9137-4C91-9227-7BD8984FDA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54D5A-192B-4B07-8F58-250CDD527E53}" type="slidenum">
              <a:rPr lang="fr-FR" smtClean="0"/>
              <a:t>10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CB9864BF-7E69-4D97-85A4-D5D89D18A6A8}"/>
              </a:ext>
            </a:extLst>
          </p:cNvPr>
          <p:cNvSpPr txBox="1"/>
          <p:nvPr/>
        </p:nvSpPr>
        <p:spPr>
          <a:xfrm>
            <a:off x="755576" y="260648"/>
            <a:ext cx="7632848" cy="5386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300" dirty="0">
                <a:cs typeface="Arial" panose="020B0604020202020204" pitchFamily="34" charset="0"/>
              </a:rPr>
              <a:t>Bloc 3 Développement commercial international</a:t>
            </a:r>
            <a:br>
              <a:rPr lang="fr-FR" dirty="0">
                <a:cs typeface="Arial" panose="020B0604020202020204" pitchFamily="34" charset="0"/>
              </a:rPr>
            </a:br>
            <a:r>
              <a:rPr lang="fr-FR" sz="1600" b="1" dirty="0">
                <a:cs typeface="Arial" panose="020B0604020202020204" pitchFamily="34" charset="0"/>
              </a:rPr>
              <a:t>Les ressources mises à disposition : </a:t>
            </a:r>
          </a:p>
        </p:txBody>
      </p:sp>
    </p:spTree>
    <p:extLst>
      <p:ext uri="{BB962C8B-B14F-4D97-AF65-F5344CB8AC3E}">
        <p14:creationId xmlns:p14="http://schemas.microsoft.com/office/powerpoint/2010/main" val="25573504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Hexagone 33">
            <a:extLst>
              <a:ext uri="{FF2B5EF4-FFF2-40B4-BE49-F238E27FC236}">
                <a16:creationId xmlns:a16="http://schemas.microsoft.com/office/drawing/2014/main" id="{DE746DAD-B8E5-4EE2-841C-F9FC31AAAF7C}"/>
              </a:ext>
            </a:extLst>
          </p:cNvPr>
          <p:cNvSpPr/>
          <p:nvPr/>
        </p:nvSpPr>
        <p:spPr>
          <a:xfrm>
            <a:off x="4521161" y="590147"/>
            <a:ext cx="2232248" cy="787965"/>
          </a:xfrm>
          <a:prstGeom prst="hexagon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971600" y="332656"/>
            <a:ext cx="8028384" cy="504056"/>
          </a:xfrm>
        </p:spPr>
        <p:txBody>
          <a:bodyPr>
            <a:normAutofit/>
          </a:bodyPr>
          <a:lstStyle/>
          <a:p>
            <a:pPr algn="l"/>
            <a:r>
              <a:rPr lang="fr-FR" b="1" dirty="0">
                <a:solidFill>
                  <a:schemeClr val="tx1"/>
                </a:solidFill>
              </a:rPr>
              <a:t>Articulation entre les 3 blocs :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54D5A-192B-4B07-8F58-250CDD527E53}" type="slidenum">
              <a:rPr lang="fr-FR" smtClean="0"/>
              <a:t>2</a:t>
            </a:fld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598AC39-950F-43A1-AD36-4B7DE52A4546}"/>
              </a:ext>
            </a:extLst>
          </p:cNvPr>
          <p:cNvSpPr txBox="1"/>
          <p:nvPr/>
        </p:nvSpPr>
        <p:spPr>
          <a:xfrm>
            <a:off x="971600" y="908720"/>
            <a:ext cx="842154" cy="4392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vert="wordArtVert" wrap="square" rtlCol="0">
            <a:spAutoFit/>
          </a:bodyPr>
          <a:lstStyle/>
          <a:p>
            <a:pPr algn="ctr"/>
            <a:r>
              <a:rPr lang="fr-FR" dirty="0"/>
              <a:t>Environnement complexe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A0571D7-6F19-4147-98F0-515DD41636B0}"/>
              </a:ext>
            </a:extLst>
          </p:cNvPr>
          <p:cNvSpPr/>
          <p:nvPr/>
        </p:nvSpPr>
        <p:spPr>
          <a:xfrm>
            <a:off x="3156942" y="1700808"/>
            <a:ext cx="4727426" cy="259228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EC72F369-5E1F-46C0-B22B-BA4568703164}"/>
              </a:ext>
            </a:extLst>
          </p:cNvPr>
          <p:cNvSpPr txBox="1"/>
          <p:nvPr/>
        </p:nvSpPr>
        <p:spPr>
          <a:xfrm>
            <a:off x="3419872" y="2505670"/>
            <a:ext cx="1008112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D.C.I.</a:t>
            </a:r>
          </a:p>
          <a:p>
            <a:pPr algn="ctr"/>
            <a:r>
              <a:rPr lang="fr-FR" b="1" dirty="0">
                <a:solidFill>
                  <a:srgbClr val="FF0000"/>
                </a:solidFill>
              </a:rPr>
              <a:t>Activité de veille</a:t>
            </a:r>
          </a:p>
        </p:txBody>
      </p:sp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4DA238A5-17FE-419F-9842-2E23D844F371}"/>
              </a:ext>
            </a:extLst>
          </p:cNvPr>
          <p:cNvCxnSpPr/>
          <p:nvPr/>
        </p:nvCxnSpPr>
        <p:spPr>
          <a:xfrm>
            <a:off x="1907704" y="1412776"/>
            <a:ext cx="1440160" cy="115212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6704D734-3256-4151-A4CE-5F2EBC5930EC}"/>
              </a:ext>
            </a:extLst>
          </p:cNvPr>
          <p:cNvCxnSpPr/>
          <p:nvPr/>
        </p:nvCxnSpPr>
        <p:spPr>
          <a:xfrm>
            <a:off x="1907704" y="2505670"/>
            <a:ext cx="1440160" cy="34726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B0BE661F-4713-423D-AEFC-1D007F5A5030}"/>
              </a:ext>
            </a:extLst>
          </p:cNvPr>
          <p:cNvCxnSpPr/>
          <p:nvPr/>
        </p:nvCxnSpPr>
        <p:spPr>
          <a:xfrm>
            <a:off x="1885762" y="3284984"/>
            <a:ext cx="1462102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6" name="Connecteur droit avec flèche 15">
            <a:extLst>
              <a:ext uri="{FF2B5EF4-FFF2-40B4-BE49-F238E27FC236}">
                <a16:creationId xmlns:a16="http://schemas.microsoft.com/office/drawing/2014/main" id="{C5AF275A-06FC-4161-88B0-D7AFD7E979C4}"/>
              </a:ext>
            </a:extLst>
          </p:cNvPr>
          <p:cNvCxnSpPr/>
          <p:nvPr/>
        </p:nvCxnSpPr>
        <p:spPr>
          <a:xfrm flipV="1">
            <a:off x="1907704" y="3501008"/>
            <a:ext cx="1440160" cy="64807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8" name="Connecteur droit avec flèche 17">
            <a:extLst>
              <a:ext uri="{FF2B5EF4-FFF2-40B4-BE49-F238E27FC236}">
                <a16:creationId xmlns:a16="http://schemas.microsoft.com/office/drawing/2014/main" id="{A904D6CE-78E7-403F-9B20-8B32FEB996CC}"/>
              </a:ext>
            </a:extLst>
          </p:cNvPr>
          <p:cNvCxnSpPr/>
          <p:nvPr/>
        </p:nvCxnSpPr>
        <p:spPr>
          <a:xfrm flipV="1">
            <a:off x="2051720" y="3717033"/>
            <a:ext cx="1440160" cy="129614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2" name="Ellipse 21">
            <a:extLst>
              <a:ext uri="{FF2B5EF4-FFF2-40B4-BE49-F238E27FC236}">
                <a16:creationId xmlns:a16="http://schemas.microsoft.com/office/drawing/2014/main" id="{32E186A3-B4E5-4FB1-87D5-E4655F1EA6AA}"/>
              </a:ext>
            </a:extLst>
          </p:cNvPr>
          <p:cNvSpPr/>
          <p:nvPr/>
        </p:nvSpPr>
        <p:spPr>
          <a:xfrm>
            <a:off x="5148064" y="2505670"/>
            <a:ext cx="1127214" cy="995338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735872D8-FEC9-4D7A-9D15-37669B20ADC1}"/>
              </a:ext>
            </a:extLst>
          </p:cNvPr>
          <p:cNvSpPr txBox="1"/>
          <p:nvPr/>
        </p:nvSpPr>
        <p:spPr>
          <a:xfrm>
            <a:off x="5171612" y="2818673"/>
            <a:ext cx="10801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SIM</a:t>
            </a:r>
          </a:p>
        </p:txBody>
      </p:sp>
      <p:sp>
        <p:nvSpPr>
          <p:cNvPr id="23" name="Flèche : double flèche horizontale 22">
            <a:extLst>
              <a:ext uri="{FF2B5EF4-FFF2-40B4-BE49-F238E27FC236}">
                <a16:creationId xmlns:a16="http://schemas.microsoft.com/office/drawing/2014/main" id="{BDBD2DF7-A470-4947-AD60-75E280DF92F9}"/>
              </a:ext>
            </a:extLst>
          </p:cNvPr>
          <p:cNvSpPr/>
          <p:nvPr/>
        </p:nvSpPr>
        <p:spPr>
          <a:xfrm rot="19801929">
            <a:off x="6238175" y="2330565"/>
            <a:ext cx="682012" cy="357430"/>
          </a:xfrm>
          <a:prstGeom prst="leftRightArrow">
            <a:avLst/>
          </a:prstGeom>
          <a:gradFill>
            <a:gsLst>
              <a:gs pos="71000">
                <a:srgbClr val="6DA1E6"/>
              </a:gs>
              <a:gs pos="43000">
                <a:srgbClr val="FFFF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Flèche : double flèche horizontale 23">
            <a:extLst>
              <a:ext uri="{FF2B5EF4-FFF2-40B4-BE49-F238E27FC236}">
                <a16:creationId xmlns:a16="http://schemas.microsoft.com/office/drawing/2014/main" id="{ECB33D9F-2885-41B3-9704-508269C118E4}"/>
              </a:ext>
            </a:extLst>
          </p:cNvPr>
          <p:cNvSpPr/>
          <p:nvPr/>
        </p:nvSpPr>
        <p:spPr>
          <a:xfrm rot="2186796">
            <a:off x="6226779" y="3318277"/>
            <a:ext cx="682012" cy="357430"/>
          </a:xfrm>
          <a:prstGeom prst="leftRightArrow">
            <a:avLst/>
          </a:prstGeom>
          <a:gradFill>
            <a:gsLst>
              <a:gs pos="71000">
                <a:srgbClr val="6DA1E6"/>
              </a:gs>
              <a:gs pos="43000">
                <a:srgbClr val="FFFF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Flèche : double flèche horizontale 24">
            <a:extLst>
              <a:ext uri="{FF2B5EF4-FFF2-40B4-BE49-F238E27FC236}">
                <a16:creationId xmlns:a16="http://schemas.microsoft.com/office/drawing/2014/main" id="{19EC7B36-0E52-41A5-B6C4-241B4069E456}"/>
              </a:ext>
            </a:extLst>
          </p:cNvPr>
          <p:cNvSpPr/>
          <p:nvPr/>
        </p:nvSpPr>
        <p:spPr>
          <a:xfrm>
            <a:off x="4459474" y="2861305"/>
            <a:ext cx="682012" cy="357430"/>
          </a:xfrm>
          <a:prstGeom prst="leftRightArrow">
            <a:avLst/>
          </a:prstGeom>
          <a:gradFill>
            <a:gsLst>
              <a:gs pos="71000">
                <a:srgbClr val="6DA1E6"/>
              </a:gs>
              <a:gs pos="43000">
                <a:srgbClr val="FFFF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B53ABADA-3983-4228-B34C-DECFDA4E1639}"/>
              </a:ext>
            </a:extLst>
          </p:cNvPr>
          <p:cNvSpPr txBox="1"/>
          <p:nvPr/>
        </p:nvSpPr>
        <p:spPr>
          <a:xfrm>
            <a:off x="6948264" y="1916832"/>
            <a:ext cx="769374" cy="369332"/>
          </a:xfrm>
          <a:prstGeom prst="rect">
            <a:avLst/>
          </a:prstGeom>
          <a:noFill/>
          <a:ln>
            <a:solidFill>
              <a:schemeClr val="accent1">
                <a:shade val="95000"/>
                <a:satMod val="10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/>
              <a:t>R.C.I.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AAFFA168-71D1-48D4-8B7C-F215C65D9153}"/>
              </a:ext>
            </a:extLst>
          </p:cNvPr>
          <p:cNvSpPr txBox="1"/>
          <p:nvPr/>
        </p:nvSpPr>
        <p:spPr>
          <a:xfrm>
            <a:off x="6948264" y="3717033"/>
            <a:ext cx="769374" cy="369332"/>
          </a:xfrm>
          <a:prstGeom prst="rect">
            <a:avLst/>
          </a:prstGeom>
          <a:noFill/>
          <a:ln>
            <a:solidFill>
              <a:schemeClr val="accent1">
                <a:shade val="95000"/>
                <a:satMod val="10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/>
              <a:t>M.O.I.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F9BFF7C-0941-4CF3-9358-9663DD1DB256}"/>
              </a:ext>
            </a:extLst>
          </p:cNvPr>
          <p:cNvSpPr txBox="1"/>
          <p:nvPr/>
        </p:nvSpPr>
        <p:spPr>
          <a:xfrm>
            <a:off x="4640947" y="724509"/>
            <a:ext cx="19926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/>
              <a:t>Développement international</a:t>
            </a:r>
          </a:p>
        </p:txBody>
      </p:sp>
      <p:sp>
        <p:nvSpPr>
          <p:cNvPr id="30" name="Flèche : chevron 29">
            <a:extLst>
              <a:ext uri="{FF2B5EF4-FFF2-40B4-BE49-F238E27FC236}">
                <a16:creationId xmlns:a16="http://schemas.microsoft.com/office/drawing/2014/main" id="{995B7C2C-A91F-4259-B9F4-2A4912BBC362}"/>
              </a:ext>
            </a:extLst>
          </p:cNvPr>
          <p:cNvSpPr/>
          <p:nvPr/>
        </p:nvSpPr>
        <p:spPr>
          <a:xfrm rot="18813918">
            <a:off x="4059747" y="2081662"/>
            <a:ext cx="432048" cy="409929"/>
          </a:xfrm>
          <a:prstGeom prst="chevron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1" name="Flèche : chevron 30">
            <a:extLst>
              <a:ext uri="{FF2B5EF4-FFF2-40B4-BE49-F238E27FC236}">
                <a16:creationId xmlns:a16="http://schemas.microsoft.com/office/drawing/2014/main" id="{10B77DAE-8CBC-4C15-A088-BFCDE892B7D6}"/>
              </a:ext>
            </a:extLst>
          </p:cNvPr>
          <p:cNvSpPr/>
          <p:nvPr/>
        </p:nvSpPr>
        <p:spPr>
          <a:xfrm rot="18813918">
            <a:off x="4324258" y="1815632"/>
            <a:ext cx="432048" cy="409929"/>
          </a:xfrm>
          <a:prstGeom prst="chevron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2" name="Flèche : chevron 31">
            <a:extLst>
              <a:ext uri="{FF2B5EF4-FFF2-40B4-BE49-F238E27FC236}">
                <a16:creationId xmlns:a16="http://schemas.microsoft.com/office/drawing/2014/main" id="{BD3C361F-B044-42BE-BF83-A3AA8BE38F57}"/>
              </a:ext>
            </a:extLst>
          </p:cNvPr>
          <p:cNvSpPr/>
          <p:nvPr/>
        </p:nvSpPr>
        <p:spPr>
          <a:xfrm rot="18813918">
            <a:off x="4546796" y="1560211"/>
            <a:ext cx="432048" cy="409929"/>
          </a:xfrm>
          <a:prstGeom prst="chevron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3" name="Flèche : chevron 32">
            <a:extLst>
              <a:ext uri="{FF2B5EF4-FFF2-40B4-BE49-F238E27FC236}">
                <a16:creationId xmlns:a16="http://schemas.microsoft.com/office/drawing/2014/main" id="{8A0848BC-3C3A-44E1-8EA5-5B9A903BCFD3}"/>
              </a:ext>
            </a:extLst>
          </p:cNvPr>
          <p:cNvSpPr/>
          <p:nvPr/>
        </p:nvSpPr>
        <p:spPr>
          <a:xfrm rot="18813918">
            <a:off x="4776840" y="1304790"/>
            <a:ext cx="432048" cy="409929"/>
          </a:xfrm>
          <a:prstGeom prst="chevron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5" name="Flèche : courbe vers le bas 34">
            <a:extLst>
              <a:ext uri="{FF2B5EF4-FFF2-40B4-BE49-F238E27FC236}">
                <a16:creationId xmlns:a16="http://schemas.microsoft.com/office/drawing/2014/main" id="{951392CB-094D-456C-B75B-A17877DB333F}"/>
              </a:ext>
            </a:extLst>
          </p:cNvPr>
          <p:cNvSpPr/>
          <p:nvPr/>
        </p:nvSpPr>
        <p:spPr>
          <a:xfrm rot="3987821">
            <a:off x="6241322" y="1282876"/>
            <a:ext cx="3432586" cy="1757954"/>
          </a:xfrm>
          <a:prstGeom prst="curvedDownArrow">
            <a:avLst>
              <a:gd name="adj1" fmla="val 11946"/>
              <a:gd name="adj2" fmla="val 46309"/>
              <a:gd name="adj3" fmla="val 2174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6" name="Flèche : courbe vers le bas 35">
            <a:extLst>
              <a:ext uri="{FF2B5EF4-FFF2-40B4-BE49-F238E27FC236}">
                <a16:creationId xmlns:a16="http://schemas.microsoft.com/office/drawing/2014/main" id="{878172CD-8DF7-4571-BAEA-D569825296C6}"/>
              </a:ext>
            </a:extLst>
          </p:cNvPr>
          <p:cNvSpPr/>
          <p:nvPr/>
        </p:nvSpPr>
        <p:spPr>
          <a:xfrm rot="2318972">
            <a:off x="6541339" y="1236556"/>
            <a:ext cx="1373521" cy="488840"/>
          </a:xfrm>
          <a:prstGeom prst="curved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1708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E4528877-00B1-43A0-ACEC-F6D037968B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6328" y="268372"/>
            <a:ext cx="6768752" cy="2232248"/>
          </a:xfrm>
        </p:spPr>
        <p:txBody>
          <a:bodyPr>
            <a:normAutofit fontScale="25000" lnSpcReduction="20000"/>
          </a:bodyPr>
          <a:lstStyle/>
          <a:p>
            <a:pPr algn="l">
              <a:lnSpc>
                <a:spcPct val="107000"/>
              </a:lnSpc>
              <a:spcAft>
                <a:spcPts val="800"/>
              </a:spcAft>
            </a:pPr>
            <a:r>
              <a:rPr lang="fr-FR" sz="56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 compétences au service du développement international des entreprises : </a:t>
            </a:r>
            <a:r>
              <a:rPr lang="fr-FR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marL="342900" lvl="0" indent="-342900" algn="l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fr-FR" sz="64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Réaliser une veille sur l’environnement global de l’entreprise</a:t>
            </a:r>
          </a:p>
          <a:p>
            <a:pPr marL="342900" lvl="0" indent="-342900" algn="l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fr-FR" sz="64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Analyser et synthétiser les informations sur un marché cible</a:t>
            </a:r>
          </a:p>
          <a:p>
            <a:pPr marL="342900" lvl="0" indent="-342900" algn="l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fr-FR" sz="6400" dirty="0">
                <a:solidFill>
                  <a:srgbClr val="00CC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Recenser et identifier des modalités de déploiement sur un marché cible</a:t>
            </a:r>
          </a:p>
          <a:p>
            <a:pPr marL="342900" lvl="0" indent="-342900" algn="l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fr-FR" sz="6400" dirty="0">
                <a:solidFill>
                  <a:srgbClr val="00CC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Contribuer aux démarches d’adaptation liées au développement </a:t>
            </a:r>
            <a:r>
              <a:rPr lang="fr-FR" sz="6400" dirty="0">
                <a:solidFill>
                  <a:srgbClr val="00CC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international de l’entreprise</a:t>
            </a:r>
          </a:p>
          <a:p>
            <a:pPr marL="342900" lvl="0" indent="-342900" algn="l">
              <a:lnSpc>
                <a:spcPct val="120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fr-FR" sz="6400" dirty="0">
                <a:solidFill>
                  <a:srgbClr val="00B0F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Participer à la prospection commerciale</a:t>
            </a:r>
          </a:p>
          <a:p>
            <a:endParaRPr lang="fr-FR" sz="1200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0EA7B22-7C62-4E41-8BBC-D90D78AF32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54D5A-192B-4B07-8F58-250CDD527E53}" type="slidenum">
              <a:rPr lang="fr-FR" smtClean="0"/>
              <a:t>3</a:t>
            </a:fld>
            <a:endParaRPr lang="fr-FR"/>
          </a:p>
        </p:txBody>
      </p:sp>
      <p:sp>
        <p:nvSpPr>
          <p:cNvPr id="7" name="Flèche : bas 6">
            <a:extLst>
              <a:ext uri="{FF2B5EF4-FFF2-40B4-BE49-F238E27FC236}">
                <a16:creationId xmlns:a16="http://schemas.microsoft.com/office/drawing/2014/main" id="{4B487E4B-AF64-4856-B1AF-DFDEC4AE170C}"/>
              </a:ext>
            </a:extLst>
          </p:cNvPr>
          <p:cNvSpPr/>
          <p:nvPr/>
        </p:nvSpPr>
        <p:spPr>
          <a:xfrm>
            <a:off x="1458920" y="2503323"/>
            <a:ext cx="432048" cy="792088"/>
          </a:xfrm>
          <a:prstGeom prst="down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F9D5F98E-EA8D-47AC-86AD-1422081393FE}"/>
              </a:ext>
            </a:extLst>
          </p:cNvPr>
          <p:cNvSpPr txBox="1"/>
          <p:nvPr/>
        </p:nvSpPr>
        <p:spPr>
          <a:xfrm>
            <a:off x="827584" y="3289270"/>
            <a:ext cx="1744928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400" dirty="0">
                <a:solidFill>
                  <a:srgbClr val="FF0000"/>
                </a:solidFill>
              </a:rPr>
              <a:t>Préparation des décisions de développement commercial international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1000461C-BFFC-4946-8C19-801780853C38}"/>
              </a:ext>
            </a:extLst>
          </p:cNvPr>
          <p:cNvSpPr txBox="1"/>
          <p:nvPr/>
        </p:nvSpPr>
        <p:spPr>
          <a:xfrm>
            <a:off x="2619414" y="3744325"/>
            <a:ext cx="2376265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400" dirty="0">
                <a:solidFill>
                  <a:srgbClr val="00CC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Proposition d’une/des modalité(s) de déploiement pertinente(s) pour l’entreprise et formulation des préconisations concernant les adaptations éventuelles</a:t>
            </a:r>
          </a:p>
        </p:txBody>
      </p:sp>
      <p:sp>
        <p:nvSpPr>
          <p:cNvPr id="13" name="Flèche : bas 12">
            <a:extLst>
              <a:ext uri="{FF2B5EF4-FFF2-40B4-BE49-F238E27FC236}">
                <a16:creationId xmlns:a16="http://schemas.microsoft.com/office/drawing/2014/main" id="{2BD28DF5-63EC-44DA-B94B-552B40F117DD}"/>
              </a:ext>
            </a:extLst>
          </p:cNvPr>
          <p:cNvSpPr/>
          <p:nvPr/>
        </p:nvSpPr>
        <p:spPr>
          <a:xfrm>
            <a:off x="3547150" y="2503322"/>
            <a:ext cx="432048" cy="1214769"/>
          </a:xfrm>
          <a:prstGeom prst="downArrow">
            <a:avLst/>
          </a:prstGeom>
          <a:solidFill>
            <a:srgbClr val="00D66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Flèche : bas 13">
            <a:extLst>
              <a:ext uri="{FF2B5EF4-FFF2-40B4-BE49-F238E27FC236}">
                <a16:creationId xmlns:a16="http://schemas.microsoft.com/office/drawing/2014/main" id="{B5ACF590-110F-449E-846A-F61C54684567}"/>
              </a:ext>
            </a:extLst>
          </p:cNvPr>
          <p:cNvSpPr/>
          <p:nvPr/>
        </p:nvSpPr>
        <p:spPr>
          <a:xfrm>
            <a:off x="5970317" y="2507690"/>
            <a:ext cx="432048" cy="1717765"/>
          </a:xfrm>
          <a:prstGeom prst="downArrow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09F945DD-B4B4-4B51-96E6-D07E73D40160}"/>
              </a:ext>
            </a:extLst>
          </p:cNvPr>
          <p:cNvSpPr txBox="1"/>
          <p:nvPr/>
        </p:nvSpPr>
        <p:spPr>
          <a:xfrm>
            <a:off x="5220072" y="4221087"/>
            <a:ext cx="2088232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400" dirty="0">
                <a:solidFill>
                  <a:srgbClr val="00B0F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Participation aux actions de prospection en tenant compte des spécificités interculturelles du/des pays ciblé(s)</a:t>
            </a:r>
          </a:p>
        </p:txBody>
      </p:sp>
    </p:spTree>
    <p:extLst>
      <p:ext uri="{BB962C8B-B14F-4D97-AF65-F5344CB8AC3E}">
        <p14:creationId xmlns:p14="http://schemas.microsoft.com/office/powerpoint/2010/main" val="33621942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E4528877-00B1-43A0-ACEC-F6D037968B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6328" y="296652"/>
            <a:ext cx="6768752" cy="2232248"/>
          </a:xfrm>
        </p:spPr>
        <p:txBody>
          <a:bodyPr>
            <a:normAutofit fontScale="25000" lnSpcReduction="20000"/>
          </a:bodyPr>
          <a:lstStyle/>
          <a:p>
            <a:pPr algn="l">
              <a:lnSpc>
                <a:spcPct val="107000"/>
              </a:lnSpc>
              <a:spcAft>
                <a:spcPts val="800"/>
              </a:spcAft>
            </a:pPr>
            <a:r>
              <a:rPr lang="fr-FR" sz="56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Importance du numérique au cœur des </a:t>
            </a:r>
            <a:r>
              <a:rPr lang="fr-FR" sz="56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5 compétences : </a:t>
            </a:r>
            <a:r>
              <a:rPr lang="fr-FR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marL="342900" lvl="0" indent="-342900" algn="l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fr-FR" sz="64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Réaliser une veille sur l’environnement global de l’entreprise</a:t>
            </a:r>
          </a:p>
          <a:p>
            <a:pPr marL="342900" lvl="0" indent="-342900" algn="l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fr-FR" sz="64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Analyser et synthétiser les informations sur un marché cible</a:t>
            </a:r>
          </a:p>
          <a:p>
            <a:pPr marL="342900" lvl="0" indent="-342900" algn="l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fr-FR" sz="6400" dirty="0">
                <a:solidFill>
                  <a:srgbClr val="00CC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Recenser et identifier des modalités de déploiement sur un marché cible</a:t>
            </a:r>
          </a:p>
          <a:p>
            <a:pPr marL="342900" lvl="0" indent="-342900" algn="l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fr-FR" sz="6400" dirty="0">
                <a:solidFill>
                  <a:srgbClr val="00CC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Contribuer aux démarches d’adaptation liées au développement </a:t>
            </a:r>
            <a:r>
              <a:rPr lang="fr-FR" sz="6400" dirty="0">
                <a:solidFill>
                  <a:srgbClr val="00CC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international de l’entreprise</a:t>
            </a:r>
          </a:p>
          <a:p>
            <a:pPr marL="342900" lvl="0" indent="-342900" algn="l">
              <a:lnSpc>
                <a:spcPct val="120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fr-FR" sz="6400" dirty="0">
                <a:solidFill>
                  <a:srgbClr val="00B0F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Participer à la prospection commerciale</a:t>
            </a:r>
          </a:p>
          <a:p>
            <a:endParaRPr lang="fr-FR" sz="1200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0EA7B22-7C62-4E41-8BBC-D90D78AF32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54D5A-192B-4B07-8F58-250CDD527E53}" type="slidenum">
              <a:rPr lang="fr-FR" smtClean="0"/>
              <a:t>4</a:t>
            </a:fld>
            <a:endParaRPr lang="fr-FR"/>
          </a:p>
        </p:txBody>
      </p:sp>
      <p:sp>
        <p:nvSpPr>
          <p:cNvPr id="7" name="Flèche : bas 6">
            <a:extLst>
              <a:ext uri="{FF2B5EF4-FFF2-40B4-BE49-F238E27FC236}">
                <a16:creationId xmlns:a16="http://schemas.microsoft.com/office/drawing/2014/main" id="{4B487E4B-AF64-4856-B1AF-DFDEC4AE170C}"/>
              </a:ext>
            </a:extLst>
          </p:cNvPr>
          <p:cNvSpPr/>
          <p:nvPr/>
        </p:nvSpPr>
        <p:spPr>
          <a:xfrm>
            <a:off x="1690321" y="2528900"/>
            <a:ext cx="432048" cy="792088"/>
          </a:xfrm>
          <a:prstGeom prst="down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F9D5F98E-EA8D-47AC-86AD-1422081393FE}"/>
              </a:ext>
            </a:extLst>
          </p:cNvPr>
          <p:cNvSpPr txBox="1"/>
          <p:nvPr/>
        </p:nvSpPr>
        <p:spPr>
          <a:xfrm>
            <a:off x="755575" y="3289270"/>
            <a:ext cx="2502279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400" dirty="0">
                <a:solidFill>
                  <a:srgbClr val="FF0000"/>
                </a:solidFill>
              </a:rPr>
              <a:t>Sites web et outils digitaux liés à la veille</a:t>
            </a:r>
          </a:p>
          <a:p>
            <a:pPr algn="ctr"/>
            <a:r>
              <a:rPr lang="fr-FR" sz="1400" dirty="0">
                <a:solidFill>
                  <a:srgbClr val="FF0000"/>
                </a:solidFill>
              </a:rPr>
              <a:t>Traitement de la qualité de l’information</a:t>
            </a:r>
          </a:p>
          <a:p>
            <a:pPr algn="ctr"/>
            <a:r>
              <a:rPr lang="fr-FR" sz="1400" dirty="0">
                <a:solidFill>
                  <a:srgbClr val="FF0000"/>
                </a:solidFill>
              </a:rPr>
              <a:t>Outils de travail collaboratif et de partage de l’information</a:t>
            </a:r>
          </a:p>
          <a:p>
            <a:pPr algn="ctr"/>
            <a:r>
              <a:rPr lang="fr-FR" sz="1400" dirty="0">
                <a:solidFill>
                  <a:srgbClr val="FF0000"/>
                </a:solidFill>
              </a:rPr>
              <a:t>Mise à disposition de l’information</a:t>
            </a:r>
          </a:p>
          <a:p>
            <a:pPr algn="ctr"/>
            <a:r>
              <a:rPr lang="fr-FR" sz="1400" dirty="0">
                <a:solidFill>
                  <a:srgbClr val="FF0000"/>
                </a:solidFill>
              </a:rPr>
              <a:t>SIM</a:t>
            </a:r>
          </a:p>
          <a:p>
            <a:pPr algn="ctr"/>
            <a:r>
              <a:rPr lang="fr-FR" sz="1400" dirty="0">
                <a:solidFill>
                  <a:srgbClr val="FF0000"/>
                </a:solidFill>
              </a:rPr>
              <a:t>RS</a:t>
            </a:r>
          </a:p>
        </p:txBody>
      </p:sp>
      <p:sp>
        <p:nvSpPr>
          <p:cNvPr id="13" name="Flèche : bas 12">
            <a:extLst>
              <a:ext uri="{FF2B5EF4-FFF2-40B4-BE49-F238E27FC236}">
                <a16:creationId xmlns:a16="http://schemas.microsoft.com/office/drawing/2014/main" id="{2BD28DF5-63EC-44DA-B94B-552B40F117DD}"/>
              </a:ext>
            </a:extLst>
          </p:cNvPr>
          <p:cNvSpPr/>
          <p:nvPr/>
        </p:nvSpPr>
        <p:spPr>
          <a:xfrm>
            <a:off x="4141182" y="2522900"/>
            <a:ext cx="432048" cy="1214769"/>
          </a:xfrm>
          <a:prstGeom prst="downArrow">
            <a:avLst/>
          </a:prstGeom>
          <a:solidFill>
            <a:srgbClr val="00D66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Flèche : bas 13">
            <a:extLst>
              <a:ext uri="{FF2B5EF4-FFF2-40B4-BE49-F238E27FC236}">
                <a16:creationId xmlns:a16="http://schemas.microsoft.com/office/drawing/2014/main" id="{B5ACF590-110F-449E-846A-F61C54684567}"/>
              </a:ext>
            </a:extLst>
          </p:cNvPr>
          <p:cNvSpPr/>
          <p:nvPr/>
        </p:nvSpPr>
        <p:spPr>
          <a:xfrm>
            <a:off x="6336196" y="2516111"/>
            <a:ext cx="432048" cy="1416945"/>
          </a:xfrm>
          <a:prstGeom prst="downArrow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09F945DD-B4B4-4B51-96E6-D07E73D40160}"/>
              </a:ext>
            </a:extLst>
          </p:cNvPr>
          <p:cNvSpPr txBox="1"/>
          <p:nvPr/>
        </p:nvSpPr>
        <p:spPr>
          <a:xfrm>
            <a:off x="5580112" y="3933056"/>
            <a:ext cx="1944216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400" dirty="0">
                <a:solidFill>
                  <a:srgbClr val="00B0F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Outils d’e-mailing</a:t>
            </a:r>
          </a:p>
          <a:p>
            <a:pPr algn="ctr"/>
            <a:r>
              <a:rPr lang="fr-FR" sz="1400" dirty="0">
                <a:solidFill>
                  <a:srgbClr val="00B0F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Prospection digitale</a:t>
            </a:r>
          </a:p>
          <a:p>
            <a:pPr algn="ctr"/>
            <a:r>
              <a:rPr lang="fr-FR" sz="1400" dirty="0">
                <a:solidFill>
                  <a:srgbClr val="00B0F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Indicateurs de performance spécifique</a:t>
            </a:r>
          </a:p>
          <a:p>
            <a:pPr algn="ctr"/>
            <a:r>
              <a:rPr lang="fr-FR" sz="1400" dirty="0">
                <a:solidFill>
                  <a:srgbClr val="00B0F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CRM</a:t>
            </a:r>
          </a:p>
          <a:p>
            <a:pPr algn="ctr"/>
            <a:r>
              <a:rPr lang="fr-FR" sz="1400" dirty="0">
                <a:solidFill>
                  <a:srgbClr val="00B0F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RS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32E39586-B7AF-49B7-BF62-35770BECDCD1}"/>
              </a:ext>
            </a:extLst>
          </p:cNvPr>
          <p:cNvSpPr txBox="1"/>
          <p:nvPr/>
        </p:nvSpPr>
        <p:spPr>
          <a:xfrm>
            <a:off x="3257854" y="3720156"/>
            <a:ext cx="2161506" cy="1600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400" dirty="0">
                <a:solidFill>
                  <a:srgbClr val="00CC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Matrice de sélection</a:t>
            </a:r>
          </a:p>
          <a:p>
            <a:pPr algn="ctr"/>
            <a:r>
              <a:rPr lang="fr-FR" sz="1400" dirty="0">
                <a:solidFill>
                  <a:srgbClr val="00CC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Tableau de bord</a:t>
            </a:r>
          </a:p>
          <a:p>
            <a:pPr algn="ctr"/>
            <a:r>
              <a:rPr lang="fr-FR" sz="1400" dirty="0">
                <a:solidFill>
                  <a:srgbClr val="00CC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Sites des organismes de soutien</a:t>
            </a:r>
          </a:p>
          <a:p>
            <a:pPr algn="ctr"/>
            <a:r>
              <a:rPr lang="fr-FR" sz="1400" dirty="0">
                <a:solidFill>
                  <a:srgbClr val="00CC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Marketing digital</a:t>
            </a:r>
          </a:p>
          <a:p>
            <a:pPr algn="ctr"/>
            <a:r>
              <a:rPr lang="fr-FR" sz="1400" dirty="0">
                <a:solidFill>
                  <a:srgbClr val="00CC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RS</a:t>
            </a:r>
          </a:p>
          <a:p>
            <a:pPr algn="ctr"/>
            <a:endParaRPr lang="fr-FR" sz="1400" dirty="0">
              <a:solidFill>
                <a:srgbClr val="00CC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93200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B2F93E79-A9E6-4654-B164-73C03BB968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21106" y="202570"/>
            <a:ext cx="7701788" cy="576064"/>
          </a:xfrm>
        </p:spPr>
        <p:txBody>
          <a:bodyPr>
            <a:normAutofit lnSpcReduction="10000"/>
          </a:bodyPr>
          <a:lstStyle/>
          <a:p>
            <a:pPr algn="l"/>
            <a:r>
              <a:rPr lang="fr-FR" sz="1300" dirty="0">
                <a:solidFill>
                  <a:schemeClr val="tx1"/>
                </a:solidFill>
                <a:latin typeface="+mn-lt"/>
              </a:rPr>
              <a:t>Bloc 3 Développement commercial international</a:t>
            </a:r>
          </a:p>
          <a:p>
            <a:pPr algn="l"/>
            <a:r>
              <a:rPr lang="fr-FR" b="1" dirty="0">
                <a:solidFill>
                  <a:schemeClr val="tx1"/>
                </a:solidFill>
                <a:latin typeface="+mn-lt"/>
              </a:rPr>
              <a:t>Compétence : </a:t>
            </a:r>
            <a:r>
              <a:rPr lang="fr-FR" b="1" dirty="0"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</a:rPr>
              <a:t>Réaliser une veille sur l’environnement global de l’entreprise</a:t>
            </a:r>
          </a:p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C631998-BD56-43B2-BC1B-C35EBC4956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54D5A-192B-4B07-8F58-250CDD527E53}" type="slidenum">
              <a:rPr lang="fr-FR" smtClean="0"/>
              <a:t>5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80609949-BAD6-4AFC-8179-D07C6DA4D303}"/>
              </a:ext>
            </a:extLst>
          </p:cNvPr>
          <p:cNvSpPr txBox="1"/>
          <p:nvPr/>
        </p:nvSpPr>
        <p:spPr>
          <a:xfrm>
            <a:off x="721106" y="692696"/>
            <a:ext cx="8315390" cy="53707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00B0F0"/>
                </a:solidFill>
                <a:cs typeface="Arial" panose="020B0604020202020204" pitchFamily="34" charset="0"/>
              </a:rPr>
              <a:t>Continuité : </a:t>
            </a:r>
          </a:p>
          <a:p>
            <a:pPr marL="742950" lvl="1" indent="-285750">
              <a:lnSpc>
                <a:spcPct val="150000"/>
              </a:lnSpc>
              <a:buFontTx/>
              <a:buChar char="-"/>
            </a:pPr>
            <a:r>
              <a:rPr lang="fr-FR" sz="1600" dirty="0">
                <a:solidFill>
                  <a:srgbClr val="00B0F0"/>
                </a:solidFill>
                <a:cs typeface="Arial" panose="020B0604020202020204" pitchFamily="34" charset="0"/>
              </a:rPr>
              <a:t>Compétences E41 : Mener une veille permanente</a:t>
            </a:r>
          </a:p>
          <a:p>
            <a:pPr marL="742950" lvl="1" indent="-285750">
              <a:lnSpc>
                <a:spcPct val="150000"/>
              </a:lnSpc>
              <a:buFontTx/>
              <a:buChar char="-"/>
            </a:pPr>
            <a:r>
              <a:rPr lang="fr-FR" sz="1600" dirty="0">
                <a:solidFill>
                  <a:srgbClr val="00B0F0"/>
                </a:solidFill>
                <a:cs typeface="Arial" panose="020B0604020202020204" pitchFamily="34" charset="0"/>
              </a:rPr>
              <a:t>Compétences E42 : C</a:t>
            </a:r>
            <a:r>
              <a:rPr lang="fr-FR" sz="1600" dirty="0">
                <a:solidFill>
                  <a:srgbClr val="00B0F0"/>
                </a:solidFill>
              </a:rPr>
              <a:t>ollecter et traiter l’information disponible, Organiser et évaluer le processus, Mettre à jour et enrichir le SIC, Mener un veille informationnelle méthodique</a:t>
            </a:r>
            <a:endParaRPr lang="fr-FR" sz="1600" dirty="0">
              <a:solidFill>
                <a:srgbClr val="00B0F0"/>
              </a:solidFill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00B050"/>
                </a:solidFill>
                <a:cs typeface="Arial" panose="020B0604020202020204" pitchFamily="34" charset="0"/>
              </a:rPr>
              <a:t>Rupture : </a:t>
            </a:r>
          </a:p>
          <a:p>
            <a:pPr marL="742950" lvl="1" indent="-285750">
              <a:lnSpc>
                <a:spcPct val="150000"/>
              </a:lnSpc>
              <a:buFontTx/>
              <a:buChar char="-"/>
            </a:pPr>
            <a:r>
              <a:rPr lang="fr-FR" sz="1600" dirty="0">
                <a:solidFill>
                  <a:srgbClr val="00B050"/>
                </a:solidFill>
                <a:cs typeface="Arial" panose="020B0604020202020204" pitchFamily="34" charset="0"/>
              </a:rPr>
              <a:t>Un environnement plus complexe</a:t>
            </a:r>
          </a:p>
          <a:p>
            <a:pPr marL="742950" lvl="1" indent="-285750">
              <a:lnSpc>
                <a:spcPct val="150000"/>
              </a:lnSpc>
              <a:buFontTx/>
              <a:buChar char="-"/>
            </a:pPr>
            <a:r>
              <a:rPr lang="fr-FR" sz="1600" dirty="0">
                <a:solidFill>
                  <a:srgbClr val="00B050"/>
                </a:solidFill>
                <a:cs typeface="Arial" panose="020B0604020202020204" pitchFamily="34" charset="0"/>
              </a:rPr>
              <a:t>Une évolution des outils de veille et de partage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accent6">
                    <a:lumMod val="75000"/>
                  </a:schemeClr>
                </a:solidFill>
                <a:cs typeface="Arial" panose="020B0604020202020204" pitchFamily="34" charset="0"/>
              </a:rPr>
              <a:t>Préconisations : </a:t>
            </a:r>
          </a:p>
          <a:p>
            <a:pPr marL="742950" lvl="1" indent="-285750">
              <a:lnSpc>
                <a:spcPct val="150000"/>
              </a:lnSpc>
              <a:buFontTx/>
              <a:buChar char="-"/>
            </a:pPr>
            <a:r>
              <a:rPr lang="fr-FR" sz="1600" dirty="0">
                <a:solidFill>
                  <a:schemeClr val="accent6">
                    <a:lumMod val="75000"/>
                  </a:schemeClr>
                </a:solidFill>
                <a:cs typeface="Arial" panose="020B0604020202020204" pitchFamily="34" charset="0"/>
              </a:rPr>
              <a:t>La veille = des principes généraux mais des adaptations liées au type de structure et aux objectifs</a:t>
            </a:r>
          </a:p>
          <a:p>
            <a:pPr marL="742950" lvl="1" indent="-285750">
              <a:lnSpc>
                <a:spcPct val="150000"/>
              </a:lnSpc>
              <a:buFontTx/>
              <a:buChar char="-"/>
            </a:pPr>
            <a:r>
              <a:rPr lang="fr-FR" sz="1600" dirty="0">
                <a:solidFill>
                  <a:schemeClr val="accent6">
                    <a:lumMod val="75000"/>
                  </a:schemeClr>
                </a:solidFill>
                <a:cs typeface="Arial" panose="020B0604020202020204" pitchFamily="34" charset="0"/>
              </a:rPr>
              <a:t>Des mises en situation qui permettent concrètement l’utilisation des outils </a:t>
            </a:r>
          </a:p>
          <a:p>
            <a:pPr marL="742950" lvl="1" indent="-285750">
              <a:lnSpc>
                <a:spcPct val="150000"/>
              </a:lnSpc>
              <a:buFontTx/>
              <a:buChar char="-"/>
            </a:pPr>
            <a:r>
              <a:rPr lang="fr-FR" sz="1600" dirty="0">
                <a:solidFill>
                  <a:schemeClr val="accent6">
                    <a:lumMod val="75000"/>
                  </a:schemeClr>
                </a:solidFill>
                <a:cs typeface="Arial" panose="020B0604020202020204" pitchFamily="34" charset="0"/>
              </a:rPr>
              <a:t>Lien avec RCI : Partager l’information ; SIC</a:t>
            </a:r>
          </a:p>
          <a:p>
            <a:pPr marL="742950" lvl="1" indent="-285750">
              <a:lnSpc>
                <a:spcPct val="150000"/>
              </a:lnSpc>
              <a:buFontTx/>
              <a:buChar char="-"/>
            </a:pPr>
            <a:r>
              <a:rPr lang="fr-FR" sz="1600" dirty="0">
                <a:solidFill>
                  <a:schemeClr val="accent6">
                    <a:lumMod val="75000"/>
                  </a:schemeClr>
                </a:solidFill>
                <a:cs typeface="Arial" panose="020B0604020202020204" pitchFamily="34" charset="0"/>
              </a:rPr>
              <a:t>Lien avec CEJM : </a:t>
            </a:r>
            <a:r>
              <a:rPr lang="fr-FR" sz="1800" b="0" i="0" u="none" strike="noStrike" dirty="0">
                <a:solidFill>
                  <a:schemeClr val="accent6">
                    <a:lumMod val="75000"/>
                  </a:schemeClr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fr-FR" sz="1600" b="0" i="0" u="none" strike="noStrike" dirty="0">
                <a:solidFill>
                  <a:schemeClr val="accent6">
                    <a:lumMod val="75000"/>
                  </a:schemeClr>
                </a:solidFill>
                <a:effectLst/>
                <a:latin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fr-FR" sz="1600" dirty="0">
                <a:solidFill>
                  <a:schemeClr val="accent6">
                    <a:lumMod val="75000"/>
                  </a:schemeClr>
                </a:solidFill>
                <a:cs typeface="Arial" panose="020B0604020202020204" pitchFamily="34" charset="0"/>
              </a:rPr>
              <a:t>hème 4</a:t>
            </a:r>
            <a:endParaRPr lang="fr-FR" sz="1400" dirty="0">
              <a:solidFill>
                <a:schemeClr val="accent6">
                  <a:lumMod val="75000"/>
                </a:schemeClr>
              </a:solidFill>
            </a:endParaRPr>
          </a:p>
          <a:p>
            <a:pPr lvl="1"/>
            <a:endParaRPr lang="fr-FR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25585356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2DA930A1-369D-4C60-A3A4-E7051630ED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6224" y="562646"/>
            <a:ext cx="8485902" cy="5530650"/>
          </a:xfrm>
        </p:spPr>
        <p:txBody>
          <a:bodyPr>
            <a:noAutofit/>
          </a:bodyPr>
          <a:lstStyle/>
          <a:p>
            <a:pPr marL="285750" indent="-285750" algn="l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00B0F0"/>
                </a:solidFill>
                <a:latin typeface="+mn-lt"/>
                <a:cs typeface="Arial" panose="020B0604020202020204" pitchFamily="34" charset="0"/>
              </a:rPr>
              <a:t>Continuité : </a:t>
            </a:r>
          </a:p>
          <a:p>
            <a:pPr lvl="1" algn="l">
              <a:lnSpc>
                <a:spcPct val="120000"/>
              </a:lnSpc>
              <a:spcBef>
                <a:spcPts val="0"/>
              </a:spcBef>
            </a:pPr>
            <a:r>
              <a:rPr lang="fr-FR" sz="1600" dirty="0">
                <a:solidFill>
                  <a:srgbClr val="00B0F0"/>
                </a:solidFill>
              </a:rPr>
              <a:t>-	Compétence E41 : </a:t>
            </a:r>
            <a:r>
              <a:rPr lang="fr-FR" sz="1600" dirty="0">
                <a:solidFill>
                  <a:srgbClr val="00B0F0"/>
                </a:solidFill>
                <a:cs typeface="Arial" panose="020B0604020202020204" pitchFamily="34" charset="0"/>
              </a:rPr>
              <a:t>Analyser et établir la synthèse de l’information collectée  </a:t>
            </a:r>
          </a:p>
          <a:p>
            <a:pPr lvl="1" algn="l">
              <a:lnSpc>
                <a:spcPct val="120000"/>
              </a:lnSpc>
              <a:spcBef>
                <a:spcPts val="0"/>
              </a:spcBef>
            </a:pPr>
            <a:r>
              <a:rPr lang="fr-FR" sz="1600" dirty="0">
                <a:solidFill>
                  <a:srgbClr val="00B0F0"/>
                </a:solidFill>
              </a:rPr>
              <a:t>-	Compétence E42 : Utiliser des techniques appropriées pour collecter et traiter 	l’information , Communiquer pour préparer la décision</a:t>
            </a:r>
          </a:p>
          <a:p>
            <a:pPr lvl="1" algn="l">
              <a:lnSpc>
                <a:spcPct val="120000"/>
              </a:lnSpc>
              <a:spcBef>
                <a:spcPts val="0"/>
              </a:spcBef>
            </a:pPr>
            <a:r>
              <a:rPr lang="fr-FR" sz="1600" dirty="0">
                <a:solidFill>
                  <a:schemeClr val="tx1"/>
                </a:solidFill>
              </a:rPr>
              <a:t>	</a:t>
            </a:r>
          </a:p>
          <a:p>
            <a:pPr marL="285750" indent="-285750" algn="l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00B050"/>
                </a:solidFill>
                <a:latin typeface="+mn-lt"/>
              </a:rPr>
              <a:t>Rupture : </a:t>
            </a:r>
          </a:p>
          <a:p>
            <a:pPr lvl="1" algn="l">
              <a:lnSpc>
                <a:spcPct val="120000"/>
              </a:lnSpc>
              <a:spcBef>
                <a:spcPts val="0"/>
              </a:spcBef>
            </a:pPr>
            <a:r>
              <a:rPr lang="fr-FR" sz="1600" dirty="0">
                <a:solidFill>
                  <a:srgbClr val="00B050"/>
                </a:solidFill>
                <a:cs typeface="Arial" panose="020B0604020202020204" pitchFamily="34" charset="0"/>
              </a:rPr>
              <a:t>-	Pas de démarche d’étude de marché primaire à réaliser</a:t>
            </a:r>
          </a:p>
          <a:p>
            <a:pPr lvl="1" algn="l">
              <a:lnSpc>
                <a:spcPct val="120000"/>
              </a:lnSpc>
              <a:spcBef>
                <a:spcPts val="0"/>
              </a:spcBef>
            </a:pPr>
            <a:r>
              <a:rPr lang="fr-FR" sz="1600" dirty="0">
                <a:solidFill>
                  <a:srgbClr val="00B050"/>
                </a:solidFill>
                <a:cs typeface="Arial" panose="020B0604020202020204" pitchFamily="34" charset="0"/>
              </a:rPr>
              <a:t>-	 Une représentation cartographique du monde à réaffirmer</a:t>
            </a:r>
          </a:p>
          <a:p>
            <a:pPr lvl="1" algn="l">
              <a:lnSpc>
                <a:spcPct val="120000"/>
              </a:lnSpc>
              <a:spcBef>
                <a:spcPts val="0"/>
              </a:spcBef>
            </a:pPr>
            <a:endParaRPr lang="fr-FR" sz="1600" dirty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marL="285750" indent="-285750" algn="l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Préconisations : </a:t>
            </a:r>
          </a:p>
          <a:p>
            <a:pPr marL="742950" lvl="1" indent="-285750" algn="l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fr-FR" sz="1600" dirty="0">
                <a:solidFill>
                  <a:schemeClr val="accent6">
                    <a:lumMod val="75000"/>
                  </a:schemeClr>
                </a:solidFill>
              </a:rPr>
              <a:t>Les mises en situation proposées peuvent s’inspirer des études de cas d’EVME :</a:t>
            </a:r>
          </a:p>
          <a:p>
            <a:pPr lvl="1" algn="l">
              <a:lnSpc>
                <a:spcPct val="120000"/>
              </a:lnSpc>
              <a:spcBef>
                <a:spcPts val="0"/>
              </a:spcBef>
            </a:pPr>
            <a:r>
              <a:rPr lang="fr-FR" sz="1400" b="1" i="1" dirty="0">
                <a:solidFill>
                  <a:schemeClr val="accent6">
                    <a:lumMod val="75000"/>
                  </a:schemeClr>
                </a:solidFill>
              </a:rPr>
              <a:t>Un contexte entreprise + des informations pays à analyser + recherche d’opportunités/menaces				</a:t>
            </a:r>
            <a:r>
              <a:rPr lang="fr-FR" sz="1400" b="1" dirty="0">
                <a:solidFill>
                  <a:srgbClr val="FF0000"/>
                </a:solidFill>
              </a:rPr>
              <a:t>Remontée d’information efficiente pour la prise de décision</a:t>
            </a:r>
          </a:p>
          <a:p>
            <a:pPr lvl="1" algn="l">
              <a:lnSpc>
                <a:spcPct val="120000"/>
              </a:lnSpc>
              <a:spcBef>
                <a:spcPts val="0"/>
              </a:spcBef>
            </a:pPr>
            <a:r>
              <a:rPr lang="fr-FR" sz="1600" dirty="0">
                <a:solidFill>
                  <a:schemeClr val="accent6">
                    <a:lumMod val="75000"/>
                  </a:schemeClr>
                </a:solidFill>
              </a:rPr>
              <a:t>-	Lien avec MOI : Evaluer les risques</a:t>
            </a:r>
          </a:p>
          <a:p>
            <a:pPr lvl="1" algn="l">
              <a:lnSpc>
                <a:spcPct val="120000"/>
              </a:lnSpc>
              <a:spcBef>
                <a:spcPts val="0"/>
              </a:spcBef>
            </a:pPr>
            <a:r>
              <a:rPr lang="fr-FR" sz="1600" dirty="0">
                <a:solidFill>
                  <a:schemeClr val="accent6">
                    <a:lumMod val="75000"/>
                  </a:schemeClr>
                </a:solidFill>
              </a:rPr>
              <a:t>-	Lien avec CEJM : Thème 2 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F20BB15-B351-480D-AD15-060EC42C60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54D5A-192B-4B07-8F58-250CDD527E53}" type="slidenum">
              <a:rPr lang="fr-FR" smtClean="0"/>
              <a:t>6</a:t>
            </a:fld>
            <a:endParaRPr lang="fr-FR"/>
          </a:p>
        </p:txBody>
      </p:sp>
      <p:sp>
        <p:nvSpPr>
          <p:cNvPr id="5" name="Sous-titre 2">
            <a:extLst>
              <a:ext uri="{FF2B5EF4-FFF2-40B4-BE49-F238E27FC236}">
                <a16:creationId xmlns:a16="http://schemas.microsoft.com/office/drawing/2014/main" id="{C9D15520-F08C-48A6-A9B7-B934B4705DB6}"/>
              </a:ext>
            </a:extLst>
          </p:cNvPr>
          <p:cNvSpPr txBox="1">
            <a:spLocks/>
          </p:cNvSpPr>
          <p:nvPr/>
        </p:nvSpPr>
        <p:spPr>
          <a:xfrm>
            <a:off x="773578" y="101965"/>
            <a:ext cx="7596844" cy="518723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1700" dirty="0">
                <a:solidFill>
                  <a:schemeClr val="tx1"/>
                </a:solidFill>
                <a:latin typeface="+mn-lt"/>
              </a:rPr>
              <a:t>Bloc 3 Développement commercial international</a:t>
            </a:r>
          </a:p>
          <a:p>
            <a:pPr algn="l"/>
            <a:r>
              <a:rPr lang="fr-FR" sz="2100" b="1" dirty="0">
                <a:solidFill>
                  <a:schemeClr val="tx1"/>
                </a:solidFill>
                <a:latin typeface="+mn-lt"/>
              </a:rPr>
              <a:t>Compétence : </a:t>
            </a:r>
            <a:r>
              <a:rPr lang="fr-FR" sz="2100" b="1" dirty="0"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Analyser et synthétiser les informations sur un marché cible</a:t>
            </a:r>
            <a:endParaRPr lang="fr-FR" sz="21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/>
            <a:endParaRPr lang="fr-FR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dirty="0"/>
          </a:p>
        </p:txBody>
      </p:sp>
      <p:sp>
        <p:nvSpPr>
          <p:cNvPr id="2" name="Flèche : droite 1">
            <a:extLst>
              <a:ext uri="{FF2B5EF4-FFF2-40B4-BE49-F238E27FC236}">
                <a16:creationId xmlns:a16="http://schemas.microsoft.com/office/drawing/2014/main" id="{608B9A50-DD4F-4FB9-9979-AAC78A17344A}"/>
              </a:ext>
            </a:extLst>
          </p:cNvPr>
          <p:cNvSpPr/>
          <p:nvPr/>
        </p:nvSpPr>
        <p:spPr>
          <a:xfrm>
            <a:off x="1547664" y="4149080"/>
            <a:ext cx="504056" cy="144016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09046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4F6A2893-546A-4D54-88AA-A77C1B28BE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49546" y="692696"/>
            <a:ext cx="8142934" cy="4896544"/>
          </a:xfrm>
        </p:spPr>
        <p:txBody>
          <a:bodyPr>
            <a:normAutofit fontScale="85000" lnSpcReduction="20000"/>
          </a:bodyPr>
          <a:lstStyle/>
          <a:p>
            <a:pPr marL="285750" indent="-285750" algn="l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fr-FR" sz="1900" dirty="0">
                <a:solidFill>
                  <a:srgbClr val="00B0F0"/>
                </a:solidFill>
                <a:latin typeface="+mn-lt"/>
              </a:rPr>
              <a:t>Continuité : </a:t>
            </a:r>
          </a:p>
          <a:p>
            <a:pPr marL="742950" lvl="1" indent="-285750" algn="l">
              <a:lnSpc>
                <a:spcPct val="200000"/>
              </a:lnSpc>
              <a:buFontTx/>
              <a:buChar char="-"/>
            </a:pPr>
            <a:r>
              <a:rPr lang="fr-FR" sz="1900" dirty="0">
                <a:solidFill>
                  <a:srgbClr val="00B0F0"/>
                </a:solidFill>
                <a:latin typeface="+mn-lt"/>
              </a:rPr>
              <a:t>Compétences E41 </a:t>
            </a:r>
            <a:r>
              <a:rPr lang="fr-FR" sz="1900" dirty="0">
                <a:solidFill>
                  <a:srgbClr val="00B0F0"/>
                </a:solidFill>
              </a:rPr>
              <a:t>: Collecter de l’information à l’étranger, Analyser et sélectionner l’information, Repérer les contraintes, Être attentif aux opportunités/menaces…</a:t>
            </a:r>
          </a:p>
          <a:p>
            <a:pPr marL="742950" lvl="1" indent="-285750" algn="l">
              <a:lnSpc>
                <a:spcPct val="200000"/>
              </a:lnSpc>
              <a:buFontTx/>
              <a:buChar char="-"/>
            </a:pPr>
            <a:r>
              <a:rPr lang="fr-FR" sz="1900" dirty="0">
                <a:solidFill>
                  <a:srgbClr val="00B0F0"/>
                </a:solidFill>
              </a:rPr>
              <a:t>Compétences E51 : Identifier et sélectionner les cibles</a:t>
            </a:r>
          </a:p>
          <a:p>
            <a:pPr marL="285750" indent="-285750" algn="l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fr-FR" sz="1900" dirty="0">
                <a:solidFill>
                  <a:srgbClr val="00B050"/>
                </a:solidFill>
                <a:latin typeface="+mn-lt"/>
              </a:rPr>
              <a:t>Rupture : </a:t>
            </a:r>
          </a:p>
          <a:p>
            <a:pPr marL="742950" lvl="1" indent="-285750" algn="l">
              <a:lnSpc>
                <a:spcPct val="200000"/>
              </a:lnSpc>
              <a:buFontTx/>
              <a:buChar char="-"/>
            </a:pPr>
            <a:r>
              <a:rPr lang="fr-FR" sz="1900" dirty="0">
                <a:solidFill>
                  <a:srgbClr val="00B050"/>
                </a:solidFill>
                <a:cs typeface="Arial" panose="020B0604020202020204" pitchFamily="34" charset="0"/>
              </a:rPr>
              <a:t>Focus sur l’importance du choix des partenaires du déploiement</a:t>
            </a:r>
          </a:p>
          <a:p>
            <a:pPr marL="742950" lvl="1" indent="-285750" algn="l">
              <a:lnSpc>
                <a:spcPct val="200000"/>
              </a:lnSpc>
              <a:buFontTx/>
              <a:buChar char="-"/>
            </a:pPr>
            <a:r>
              <a:rPr lang="fr-FR" sz="1900" dirty="0">
                <a:solidFill>
                  <a:srgbClr val="00B050"/>
                </a:solidFill>
                <a:cs typeface="Arial" panose="020B0604020202020204" pitchFamily="34" charset="0"/>
              </a:rPr>
              <a:t>Les aides à l’export : un écosystème complexe et évolutif</a:t>
            </a:r>
          </a:p>
          <a:p>
            <a:pPr marL="285750" indent="-285750" algn="l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fr-FR" sz="19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Préconisations : </a:t>
            </a:r>
          </a:p>
          <a:p>
            <a:pPr marL="742950" lvl="1" indent="-285750" algn="l">
              <a:lnSpc>
                <a:spcPct val="200000"/>
              </a:lnSpc>
              <a:buFontTx/>
              <a:buChar char="-"/>
            </a:pPr>
            <a:r>
              <a:rPr lang="fr-FR" sz="1900" dirty="0">
                <a:solidFill>
                  <a:schemeClr val="accent6">
                    <a:lumMod val="75000"/>
                  </a:schemeClr>
                </a:solidFill>
              </a:rPr>
              <a:t>Les aides à l’export doivent être appréhendées à travers des cas concrets</a:t>
            </a:r>
            <a:endParaRPr lang="fr-FR" sz="1900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  <a:p>
            <a:pPr marL="742950" lvl="1" indent="-285750" algn="l">
              <a:lnSpc>
                <a:spcPct val="200000"/>
              </a:lnSpc>
              <a:buFontTx/>
              <a:buChar char="-"/>
            </a:pPr>
            <a:r>
              <a:rPr lang="fr-FR" sz="1900" dirty="0">
                <a:solidFill>
                  <a:schemeClr val="accent6">
                    <a:lumMod val="75000"/>
                  </a:schemeClr>
                </a:solidFill>
              </a:rPr>
              <a:t>Lien avec CEJM : Thème 6</a:t>
            </a:r>
            <a:endParaRPr lang="fr-FR" sz="1900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  <a:p>
            <a:pPr marL="285750" indent="-285750" algn="l">
              <a:lnSpc>
                <a:spcPct val="200000"/>
              </a:lnSpc>
              <a:buFontTx/>
              <a:buChar char="-"/>
            </a:pPr>
            <a:endParaRPr lang="fr-FR" dirty="0">
              <a:solidFill>
                <a:schemeClr val="tx1"/>
              </a:solidFill>
              <a:latin typeface="+mn-lt"/>
            </a:endParaRPr>
          </a:p>
          <a:p>
            <a:pPr marL="285750" indent="-285750" algn="l">
              <a:lnSpc>
                <a:spcPct val="200000"/>
              </a:lnSpc>
              <a:buFont typeface="Arial" panose="020B0604020202020204" pitchFamily="34" charset="0"/>
              <a:buChar char="•"/>
            </a:pPr>
            <a:endParaRPr lang="fr-FR" dirty="0">
              <a:solidFill>
                <a:schemeClr val="tx1"/>
              </a:solidFill>
            </a:endParaRPr>
          </a:p>
          <a:p>
            <a:pPr algn="l"/>
            <a:endParaRPr lang="fr-FR" dirty="0">
              <a:solidFill>
                <a:schemeClr val="tx1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fr-FR" dirty="0">
              <a:solidFill>
                <a:schemeClr val="tx1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E30D912-CF2C-4FAD-BFBD-17C5F768D1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54D5A-192B-4B07-8F58-250CDD527E53}" type="slidenum">
              <a:rPr lang="fr-FR" smtClean="0"/>
              <a:t>7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E4F8D9A-5147-4D16-AED4-4876729C8802}"/>
              </a:ext>
            </a:extLst>
          </p:cNvPr>
          <p:cNvSpPr txBox="1"/>
          <p:nvPr/>
        </p:nvSpPr>
        <p:spPr>
          <a:xfrm>
            <a:off x="749546" y="260648"/>
            <a:ext cx="7848872" cy="5386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fr-FR" sz="1300" dirty="0">
                <a:solidFill>
                  <a:schemeClr val="tx1"/>
                </a:solidFill>
                <a:cs typeface="Arial" panose="020B0604020202020204" pitchFamily="34" charset="0"/>
              </a:rPr>
              <a:t>Bloc 3 Développement commercial international</a:t>
            </a:r>
          </a:p>
          <a:p>
            <a:pPr algn="l"/>
            <a:r>
              <a:rPr lang="fr-FR" sz="1600" b="1" dirty="0">
                <a:solidFill>
                  <a:schemeClr val="tx1"/>
                </a:solidFill>
                <a:cs typeface="Arial" panose="020B0604020202020204" pitchFamily="34" charset="0"/>
              </a:rPr>
              <a:t>Compétence : Recenser et identifier des modalités de déploiement sur un marché cible</a:t>
            </a:r>
            <a:endParaRPr lang="fr-FR" sz="1600" b="1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00671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45E9FC4-70E9-410B-A123-EB1098807C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7280" y="260648"/>
            <a:ext cx="8085200" cy="864096"/>
          </a:xfrm>
        </p:spPr>
        <p:txBody>
          <a:bodyPr/>
          <a:lstStyle/>
          <a:p>
            <a:r>
              <a:rPr lang="fr-FR" sz="1300" dirty="0">
                <a:latin typeface="+mn-lt"/>
              </a:rPr>
              <a:t>Bloc 3 Développement commercial international</a:t>
            </a:r>
            <a:br>
              <a:rPr lang="fr-FR" dirty="0"/>
            </a:br>
            <a:r>
              <a:rPr lang="fr-FR" sz="1600" b="1" dirty="0">
                <a:latin typeface="+mn-lt"/>
              </a:rPr>
              <a:t>Compétence : </a:t>
            </a:r>
            <a:r>
              <a:rPr lang="fr-FR" sz="1600" b="1" u="none" strike="noStrike" dirty="0">
                <a:solidFill>
                  <a:srgbClr val="000000"/>
                </a:solidFill>
                <a:effectLst/>
                <a:latin typeface="+mn-lt"/>
              </a:rPr>
              <a:t>Contribuer aux démarches d’adaptation liées au développement international de l’entreprise</a:t>
            </a:r>
            <a:endParaRPr lang="fr-FR" sz="1600" b="1" dirty="0">
              <a:latin typeface="+mn-lt"/>
            </a:endParaRP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F048FAA5-6F5B-42DC-B790-643A691FEA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3568" y="764704"/>
            <a:ext cx="8352928" cy="4968552"/>
          </a:xfrm>
        </p:spPr>
        <p:txBody>
          <a:bodyPr>
            <a:normAutofit fontScale="77500" lnSpcReduction="20000"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endParaRPr lang="fr-FR" dirty="0">
              <a:solidFill>
                <a:schemeClr val="tx1"/>
              </a:solidFill>
            </a:endParaRPr>
          </a:p>
          <a:p>
            <a:pPr marL="285750" indent="-285750" algn="l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fr-FR" sz="1900" dirty="0">
                <a:solidFill>
                  <a:srgbClr val="00B0F0"/>
                </a:solidFill>
                <a:latin typeface="+mn-lt"/>
              </a:rPr>
              <a:t>Continuité : </a:t>
            </a:r>
          </a:p>
          <a:p>
            <a:pPr marL="742950" lvl="1" indent="-285750" algn="l">
              <a:lnSpc>
                <a:spcPct val="200000"/>
              </a:lnSpc>
              <a:buFontTx/>
              <a:buChar char="-"/>
            </a:pPr>
            <a:r>
              <a:rPr lang="fr-FR" sz="1900" dirty="0">
                <a:solidFill>
                  <a:srgbClr val="00B0F0"/>
                </a:solidFill>
                <a:latin typeface="+mn-lt"/>
              </a:rPr>
              <a:t>Compétences E41 : Formuler des recommandations, Adopter un raisonnement commercial</a:t>
            </a:r>
          </a:p>
          <a:p>
            <a:pPr marL="742950" lvl="1" indent="-285750" algn="l">
              <a:lnSpc>
                <a:spcPct val="200000"/>
              </a:lnSpc>
              <a:buFontTx/>
              <a:buChar char="-"/>
            </a:pPr>
            <a:r>
              <a:rPr lang="fr-FR" sz="1900" dirty="0">
                <a:solidFill>
                  <a:srgbClr val="00B0F0"/>
                </a:solidFill>
                <a:latin typeface="+mn-lt"/>
              </a:rPr>
              <a:t>Compétences E51 : </a:t>
            </a:r>
            <a:r>
              <a:rPr lang="fr-FR" sz="1900" dirty="0">
                <a:solidFill>
                  <a:srgbClr val="00B0F0"/>
                </a:solidFill>
              </a:rPr>
              <a:t>Prendre en compte les différences culturelles</a:t>
            </a:r>
            <a:endParaRPr lang="fr-FR" sz="1900" dirty="0">
              <a:solidFill>
                <a:srgbClr val="00B0F0"/>
              </a:solidFill>
              <a:latin typeface="+mn-lt"/>
            </a:endParaRPr>
          </a:p>
          <a:p>
            <a:pPr marL="285750" indent="-285750" algn="l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fr-FR" sz="2100" dirty="0">
                <a:solidFill>
                  <a:srgbClr val="00B050"/>
                </a:solidFill>
                <a:latin typeface="+mn-lt"/>
              </a:rPr>
              <a:t>Rupture : </a:t>
            </a:r>
          </a:p>
          <a:p>
            <a:pPr marL="742950" lvl="1" indent="-285750" algn="l">
              <a:lnSpc>
                <a:spcPct val="200000"/>
              </a:lnSpc>
              <a:buFontTx/>
              <a:buChar char="-"/>
            </a:pPr>
            <a:r>
              <a:rPr lang="fr-FR" sz="2100" dirty="0">
                <a:solidFill>
                  <a:srgbClr val="00B050"/>
                </a:solidFill>
                <a:cs typeface="Arial" panose="020B0604020202020204" pitchFamily="34" charset="0"/>
              </a:rPr>
              <a:t>Etude de faisabilité : contours à préciser davantage</a:t>
            </a:r>
          </a:p>
          <a:p>
            <a:pPr marL="742950" lvl="1" indent="-285750" algn="l">
              <a:lnSpc>
                <a:spcPct val="200000"/>
              </a:lnSpc>
              <a:buFontTx/>
              <a:buChar char="-"/>
            </a:pPr>
            <a:r>
              <a:rPr lang="fr-FR" sz="2100" dirty="0">
                <a:solidFill>
                  <a:srgbClr val="00B050"/>
                </a:solidFill>
                <a:cs typeface="Arial" panose="020B0604020202020204" pitchFamily="34" charset="0"/>
              </a:rPr>
              <a:t>Pas de réalisation du diagnostic export dans sa globalité</a:t>
            </a:r>
          </a:p>
          <a:p>
            <a:pPr marL="285750" indent="-285750" algn="l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fr-FR" sz="19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Préconisations : </a:t>
            </a:r>
          </a:p>
          <a:p>
            <a:pPr marL="742950" lvl="1" indent="-285750" algn="l">
              <a:lnSpc>
                <a:spcPct val="200000"/>
              </a:lnSpc>
              <a:buFontTx/>
              <a:buChar char="-"/>
            </a:pPr>
            <a:r>
              <a:rPr lang="fr-FR" sz="19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Lien avec RCI : Propos</a:t>
            </a:r>
            <a:r>
              <a:rPr lang="fr-FR" sz="1900" dirty="0">
                <a:solidFill>
                  <a:schemeClr val="accent6">
                    <a:lumMod val="75000"/>
                  </a:schemeClr>
                </a:solidFill>
              </a:rPr>
              <a:t>ition de solutions adaptées à chaque situation</a:t>
            </a:r>
            <a:endParaRPr lang="fr-FR" sz="1900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  <a:p>
            <a:pPr marL="742950" lvl="1" indent="-285750" algn="l">
              <a:lnSpc>
                <a:spcPct val="200000"/>
              </a:lnSpc>
              <a:buFontTx/>
              <a:buChar char="-"/>
            </a:pPr>
            <a:r>
              <a:rPr lang="fr-FR" sz="1900" dirty="0">
                <a:solidFill>
                  <a:schemeClr val="accent6">
                    <a:lumMod val="75000"/>
                  </a:schemeClr>
                </a:solidFill>
              </a:rPr>
              <a:t>Lien avec CEJM : Thème 6</a:t>
            </a:r>
            <a:endParaRPr lang="fr-FR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17B81B9-F272-46CE-8308-618FFD8B4B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54D5A-192B-4B07-8F58-250CDD527E53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61819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0EC7BA74-6D08-4CA5-92A1-083FD64A94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55576" y="609796"/>
            <a:ext cx="8388424" cy="4907436"/>
          </a:xfrm>
        </p:spPr>
        <p:txBody>
          <a:bodyPr>
            <a:noAutofit/>
          </a:bodyPr>
          <a:lstStyle/>
          <a:p>
            <a:pPr marL="285750" indent="-285750" algn="l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rgbClr val="00B0F0"/>
                </a:solidFill>
                <a:latin typeface="+mn-lt"/>
              </a:rPr>
              <a:t>Continuité : </a:t>
            </a:r>
          </a:p>
          <a:p>
            <a:pPr marL="742950" lvl="1" indent="-285750" algn="l">
              <a:lnSpc>
                <a:spcPct val="200000"/>
              </a:lnSpc>
              <a:buFontTx/>
              <a:buChar char="-"/>
            </a:pPr>
            <a:r>
              <a:rPr lang="fr-FR" sz="1400" dirty="0">
                <a:solidFill>
                  <a:srgbClr val="00B0F0"/>
                </a:solidFill>
                <a:latin typeface="+mn-lt"/>
              </a:rPr>
              <a:t>Compétences E41 : Organiser les priorités, établir un planning, être autonome</a:t>
            </a:r>
          </a:p>
          <a:p>
            <a:pPr marL="742950" lvl="1" indent="-285750" algn="l">
              <a:lnSpc>
                <a:spcPct val="200000"/>
              </a:lnSpc>
              <a:buFontTx/>
              <a:buChar char="-"/>
            </a:pPr>
            <a:r>
              <a:rPr lang="fr-FR" sz="1400" dirty="0">
                <a:solidFill>
                  <a:srgbClr val="00B0F0"/>
                </a:solidFill>
                <a:latin typeface="+mn-lt"/>
              </a:rPr>
              <a:t>Compétences E42 : MAJ du SIC, Utilisation/MAJ d’une BDD, Communiquer pour préparer la décision</a:t>
            </a:r>
          </a:p>
          <a:p>
            <a:pPr marL="742950" lvl="1" indent="-285750" algn="l">
              <a:lnSpc>
                <a:spcPct val="200000"/>
              </a:lnSpc>
              <a:buFontTx/>
              <a:buChar char="-"/>
            </a:pPr>
            <a:r>
              <a:rPr lang="fr-FR" sz="1400" dirty="0">
                <a:solidFill>
                  <a:srgbClr val="00B0F0"/>
                </a:solidFill>
                <a:latin typeface="+mn-lt"/>
              </a:rPr>
              <a:t>Compétences E51 : Ensemble des compétences…</a:t>
            </a:r>
          </a:p>
          <a:p>
            <a:pPr marL="285750" indent="-285750" algn="l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00B050"/>
                </a:solidFill>
                <a:latin typeface="+mn-lt"/>
              </a:rPr>
              <a:t>Rupture : </a:t>
            </a:r>
          </a:p>
          <a:p>
            <a:pPr marL="742950" lvl="1" indent="-285750" algn="l">
              <a:lnSpc>
                <a:spcPct val="200000"/>
              </a:lnSpc>
              <a:buFontTx/>
              <a:buChar char="-"/>
            </a:pPr>
            <a:r>
              <a:rPr lang="fr-FR" sz="1600" dirty="0">
                <a:solidFill>
                  <a:srgbClr val="00B050"/>
                </a:solidFill>
                <a:cs typeface="Arial" panose="020B0604020202020204" pitchFamily="34" charset="0"/>
              </a:rPr>
              <a:t>Focaliser sur le rôle support de l’équipe commerciale</a:t>
            </a:r>
          </a:p>
          <a:p>
            <a:pPr marL="742950" lvl="1" indent="-285750" algn="l">
              <a:lnSpc>
                <a:spcPct val="200000"/>
              </a:lnSpc>
              <a:buFontTx/>
              <a:buChar char="-"/>
            </a:pPr>
            <a:r>
              <a:rPr lang="fr-FR" sz="1600" dirty="0">
                <a:solidFill>
                  <a:srgbClr val="00B050"/>
                </a:solidFill>
                <a:cs typeface="Arial" panose="020B0604020202020204" pitchFamily="34" charset="0"/>
              </a:rPr>
              <a:t>Point de fusion des compétences</a:t>
            </a:r>
          </a:p>
          <a:p>
            <a:pPr marL="285750" indent="-285750" algn="l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Préconisations : </a:t>
            </a:r>
          </a:p>
          <a:p>
            <a:pPr marL="742950" lvl="1" indent="-285750" algn="l">
              <a:lnSpc>
                <a:spcPct val="200000"/>
              </a:lnSpc>
              <a:buFontTx/>
              <a:buChar char="-"/>
            </a:pPr>
            <a:r>
              <a:rPr lang="fr-FR" sz="1400" dirty="0">
                <a:solidFill>
                  <a:schemeClr val="accent6">
                    <a:lumMod val="75000"/>
                  </a:schemeClr>
                </a:solidFill>
              </a:rPr>
              <a:t>L</a:t>
            </a:r>
            <a:r>
              <a:rPr lang="fr-FR" sz="14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ien avec RCI : Communication, Animation d’un réseau professionnel</a:t>
            </a:r>
          </a:p>
          <a:p>
            <a:pPr marL="742950" lvl="1" indent="-285750" algn="l">
              <a:lnSpc>
                <a:spcPct val="200000"/>
              </a:lnSpc>
              <a:buFontTx/>
              <a:buChar char="-"/>
            </a:pPr>
            <a:r>
              <a:rPr lang="fr-FR" sz="14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Conseil : Utiliser le terrain de stage et/ou r</a:t>
            </a:r>
            <a:r>
              <a:rPr lang="fr-FR" sz="1400" dirty="0">
                <a:solidFill>
                  <a:schemeClr val="accent6">
                    <a:lumMod val="75000"/>
                  </a:schemeClr>
                </a:solidFill>
              </a:rPr>
              <a:t>éaliser une mission de prospection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5F15433-9137-4C91-9227-7BD8984FDA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54D5A-192B-4B07-8F58-250CDD527E53}" type="slidenum">
              <a:rPr lang="fr-FR" smtClean="0"/>
              <a:t>9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CB9864BF-7E69-4D97-85A4-D5D89D18A6A8}"/>
              </a:ext>
            </a:extLst>
          </p:cNvPr>
          <p:cNvSpPr txBox="1"/>
          <p:nvPr/>
        </p:nvSpPr>
        <p:spPr>
          <a:xfrm>
            <a:off x="730549" y="101965"/>
            <a:ext cx="7632848" cy="5386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300" dirty="0">
                <a:cs typeface="Arial" panose="020B0604020202020204" pitchFamily="34" charset="0"/>
              </a:rPr>
              <a:t>Bloc 3 Développement commercial international</a:t>
            </a:r>
            <a:b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600" b="1" dirty="0">
                <a:cs typeface="Arial" panose="020B0604020202020204" pitchFamily="34" charset="0"/>
              </a:rPr>
              <a:t>Compétence : Participer à la prospection commerciale</a:t>
            </a:r>
          </a:p>
        </p:txBody>
      </p:sp>
    </p:spTree>
    <p:extLst>
      <p:ext uri="{BB962C8B-B14F-4D97-AF65-F5344CB8AC3E}">
        <p14:creationId xmlns:p14="http://schemas.microsoft.com/office/powerpoint/2010/main" val="531249802"/>
      </p:ext>
    </p:extLst>
  </p:cSld>
  <p:clrMapOvr>
    <a:masterClrMapping/>
  </p:clrMapOvr>
</p:sld>
</file>

<file path=ppt/theme/theme1.xml><?xml version="1.0" encoding="utf-8"?>
<a:theme xmlns:a="http://schemas.openxmlformats.org/drawingml/2006/main" name="page de presentation et de parti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page de sous-parti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pages de contenus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2E5A9004F45A47B45CFFCA2FE83213" ma:contentTypeVersion="0" ma:contentTypeDescription="Crée un document." ma:contentTypeScope="" ma:versionID="ac63f06ebf25c6db757b6b2a2d232dc5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efe331b061e72866024fe28ebad680d1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8F7FB49-612D-4232-8EB4-DF9FCD8F1EF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1286DEF6-B77F-4A8A-A0F2-E8727957E661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6B8162CF-0E69-406A-9963-88994B46E4E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2015-matrice-powerpoint-IGEN</Template>
  <TotalTime>0</TotalTime>
  <Words>826</Words>
  <Application>Microsoft Office PowerPoint</Application>
  <PresentationFormat>On-screen Show (4:3)</PresentationFormat>
  <Paragraphs>150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page de presentation et de partie</vt:lpstr>
      <vt:lpstr>Conception personnalisée</vt:lpstr>
      <vt:lpstr>page de sous-partie</vt:lpstr>
      <vt:lpstr>pages de contenus</vt:lpstr>
      <vt:lpstr>        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Bloc 3 Développement commercial international Compétence : Contribuer aux démarches d’adaptation liées au développement international de l’entreprise</vt:lpstr>
      <vt:lpstr>PowerPoint Presentation</vt:lpstr>
      <vt:lpstr>PowerPoint Presentation</vt:lpstr>
    </vt:vector>
  </TitlesOfParts>
  <Company>Ministere de l'Education Nationale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Rapport d’opportunitÉ  BACCALAURÉAT PROFESSIONNEL ACCUEIL – RELATION CLIENTS ET USAGERS</dc:title>
  <dc:creator>D Catoir</dc:creator>
  <cp:lastModifiedBy>FLEURANCEAU THIERRY</cp:lastModifiedBy>
  <cp:revision>238</cp:revision>
  <cp:lastPrinted>2020-06-23T15:29:54Z</cp:lastPrinted>
  <dcterms:created xsi:type="dcterms:W3CDTF">2016-10-26T09:10:31Z</dcterms:created>
  <dcterms:modified xsi:type="dcterms:W3CDTF">2021-04-02T17:30:07Z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0x0101003D2E5A9004F45A47B45CFFCA2FE83213</vt:lpwstr>
  </property>
</Properties>
</file>