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4"/>
  </p:notesMasterIdLst>
  <p:sldIdLst>
    <p:sldId id="256" r:id="rId5"/>
    <p:sldId id="257" r:id="rId6"/>
    <p:sldId id="258" r:id="rId7"/>
    <p:sldId id="259" r:id="rId8"/>
    <p:sldId id="260" r:id="rId9"/>
    <p:sldId id="261" r:id="rId10"/>
    <p:sldId id="262" r:id="rId11"/>
    <p:sldId id="263" r:id="rId12"/>
    <p:sldId id="264" r:id="rId1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5" roundtripDataSignature="AMtx7minst8RZQlgcsTXfrpW/5o8ph6/d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BB2D10-99F9-4CBE-858B-5F23153A7BF4}" v="28" dt="2021-03-11T06:54:57.780"/>
    <p1510:client id="{B83EB39F-306A-2000-9F6A-64F5543B550E}" v="5" dt="2021-03-11T14:45:19.9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44" autoAdjust="0"/>
    <p:restoredTop sz="58212" autoAdjust="0"/>
  </p:normalViewPr>
  <p:slideViewPr>
    <p:cSldViewPr snapToGrid="0">
      <p:cViewPr varScale="1">
        <p:scale>
          <a:sx n="42" d="100"/>
          <a:sy n="42" d="100"/>
        </p:scale>
        <p:origin x="2052"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customschemas.google.com/relationships/presentationmetadata" Target="metadata"/><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Utilisateur invité" userId="S::urn:spo:anon#ec45401813c41f8978930dad256c4dc1b9a9226d8ea3804c4b69de67c734cdee::" providerId="AD" clId="Web-{35BB2D10-99F9-4CBE-858B-5F23153A7BF4}"/>
    <pc:docChg chg="modSld">
      <pc:chgData name="Utilisateur invité" userId="S::urn:spo:anon#ec45401813c41f8978930dad256c4dc1b9a9226d8ea3804c4b69de67c734cdee::" providerId="AD" clId="Web-{35BB2D10-99F9-4CBE-858B-5F23153A7BF4}" dt="2021-03-11T06:54:57.780" v="19" actId="1076"/>
      <pc:docMkLst>
        <pc:docMk/>
      </pc:docMkLst>
      <pc:sldChg chg="modSp">
        <pc:chgData name="Utilisateur invité" userId="S::urn:spo:anon#ec45401813c41f8978930dad256c4dc1b9a9226d8ea3804c4b69de67c734cdee::" providerId="AD" clId="Web-{35BB2D10-99F9-4CBE-858B-5F23153A7BF4}" dt="2021-03-11T06:53:11.450" v="0" actId="1076"/>
        <pc:sldMkLst>
          <pc:docMk/>
          <pc:sldMk cId="0" sldId="256"/>
        </pc:sldMkLst>
        <pc:spChg chg="mod">
          <ac:chgData name="Utilisateur invité" userId="S::urn:spo:anon#ec45401813c41f8978930dad256c4dc1b9a9226d8ea3804c4b69de67c734cdee::" providerId="AD" clId="Web-{35BB2D10-99F9-4CBE-858B-5F23153A7BF4}" dt="2021-03-11T06:53:11.450" v="0" actId="1076"/>
          <ac:spMkLst>
            <pc:docMk/>
            <pc:sldMk cId="0" sldId="256"/>
            <ac:spMk id="33" creationId="{00000000-0000-0000-0000-000000000000}"/>
          </ac:spMkLst>
        </pc:spChg>
      </pc:sldChg>
      <pc:sldChg chg="modSp">
        <pc:chgData name="Utilisateur invité" userId="S::urn:spo:anon#ec45401813c41f8978930dad256c4dc1b9a9226d8ea3804c4b69de67c734cdee::" providerId="AD" clId="Web-{35BB2D10-99F9-4CBE-858B-5F23153A7BF4}" dt="2021-03-11T06:54:12.826" v="18" actId="1076"/>
        <pc:sldMkLst>
          <pc:docMk/>
          <pc:sldMk cId="0" sldId="260"/>
        </pc:sldMkLst>
        <pc:spChg chg="mod">
          <ac:chgData name="Utilisateur invité" userId="S::urn:spo:anon#ec45401813c41f8978930dad256c4dc1b9a9226d8ea3804c4b69de67c734cdee::" providerId="AD" clId="Web-{35BB2D10-99F9-4CBE-858B-5F23153A7BF4}" dt="2021-03-11T06:54:12.826" v="18" actId="1076"/>
          <ac:spMkLst>
            <pc:docMk/>
            <pc:sldMk cId="0" sldId="260"/>
            <ac:spMk id="62" creationId="{00000000-0000-0000-0000-000000000000}"/>
          </ac:spMkLst>
        </pc:spChg>
        <pc:spChg chg="mod">
          <ac:chgData name="Utilisateur invité" userId="S::urn:spo:anon#ec45401813c41f8978930dad256c4dc1b9a9226d8ea3804c4b69de67c734cdee::" providerId="AD" clId="Web-{35BB2D10-99F9-4CBE-858B-5F23153A7BF4}" dt="2021-03-11T06:54:09.576" v="17" actId="20577"/>
          <ac:spMkLst>
            <pc:docMk/>
            <pc:sldMk cId="0" sldId="260"/>
            <ac:spMk id="63" creationId="{00000000-0000-0000-0000-000000000000}"/>
          </ac:spMkLst>
        </pc:spChg>
      </pc:sldChg>
      <pc:sldChg chg="modSp">
        <pc:chgData name="Utilisateur invité" userId="S::urn:spo:anon#ec45401813c41f8978930dad256c4dc1b9a9226d8ea3804c4b69de67c734cdee::" providerId="AD" clId="Web-{35BB2D10-99F9-4CBE-858B-5F23153A7BF4}" dt="2021-03-11T06:54:57.780" v="19" actId="1076"/>
        <pc:sldMkLst>
          <pc:docMk/>
          <pc:sldMk cId="0" sldId="263"/>
        </pc:sldMkLst>
        <pc:spChg chg="mod">
          <ac:chgData name="Utilisateur invité" userId="S::urn:spo:anon#ec45401813c41f8978930dad256c4dc1b9a9226d8ea3804c4b69de67c734cdee::" providerId="AD" clId="Web-{35BB2D10-99F9-4CBE-858B-5F23153A7BF4}" dt="2021-03-11T06:54:57.780" v="19" actId="1076"/>
          <ac:spMkLst>
            <pc:docMk/>
            <pc:sldMk cId="0" sldId="263"/>
            <ac:spMk id="84" creationId="{00000000-0000-0000-0000-000000000000}"/>
          </ac:spMkLst>
        </pc:spChg>
      </pc:sldChg>
    </pc:docChg>
  </pc:docChgLst>
  <pc:docChgLst>
    <pc:chgData name="Dominique CATOIR" userId="S::dominique.catoir@collaboratif-dne.fr::f60189a6-72c4-4dec-830d-05ac92a74f98" providerId="AD" clId="Web-{B83EB39F-306A-2000-9F6A-64F5543B550E}"/>
    <pc:docChg chg="modSld">
      <pc:chgData name="Dominique CATOIR" userId="S::dominique.catoir@collaboratif-dne.fr::f60189a6-72c4-4dec-830d-05ac92a74f98" providerId="AD" clId="Web-{B83EB39F-306A-2000-9F6A-64F5543B550E}" dt="2021-03-11T14:45:19.155" v="1" actId="20577"/>
      <pc:docMkLst>
        <pc:docMk/>
      </pc:docMkLst>
      <pc:sldChg chg="modSp">
        <pc:chgData name="Dominique CATOIR" userId="S::dominique.catoir@collaboratif-dne.fr::f60189a6-72c4-4dec-830d-05ac92a74f98" providerId="AD" clId="Web-{B83EB39F-306A-2000-9F6A-64F5543B550E}" dt="2021-03-11T14:45:19.155" v="1" actId="20577"/>
        <pc:sldMkLst>
          <pc:docMk/>
          <pc:sldMk cId="0" sldId="261"/>
        </pc:sldMkLst>
        <pc:spChg chg="mod">
          <ac:chgData name="Dominique CATOIR" userId="S::dominique.catoir@collaboratif-dne.fr::f60189a6-72c4-4dec-830d-05ac92a74f98" providerId="AD" clId="Web-{B83EB39F-306A-2000-9F6A-64F5543B550E}" dt="2021-03-11T14:45:19.155" v="1" actId="20577"/>
          <ac:spMkLst>
            <pc:docMk/>
            <pc:sldMk cId="0" sldId="261"/>
            <ac:spMk id="6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
        <p:cNvGrpSpPr/>
        <p:nvPr/>
      </p:nvGrpSpPr>
      <p:grpSpPr>
        <a:xfrm>
          <a:off x="0" y="0"/>
          <a:ext cx="0" cy="0"/>
          <a:chOff x="0" y="0"/>
          <a:chExt cx="0" cy="0"/>
        </a:xfrm>
      </p:grpSpPr>
      <p:sp>
        <p:nvSpPr>
          <p:cNvPr id="28" name="Google Shape;28;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 name="Google Shape;29;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Le BTS Commerce International a été créé en 2007 et a fait l’objet de plusieurs modifications, la dernière datant de 2012. Ce programme est dispensé dans plus de 200 établissements et le nombre d’étudiants, en constante progression s’élève à environ 5500 (fois 2 BTS1+BTS2). Il a semblé opportun d’étudier l’opportunité de la rénovation de ce diplôme pour les raisons suivantes: 1. La place croissante et l’évolution du commerce international et des métiers de l’import-export dans l’économie française. 2. les rénovations des autres BTS dits commerciaux et 3. La réécriture des référentiels en bloc de compétence.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fr-FR" dirty="0"/>
              <a:t>En Novembre 2018, un groupe de travail a été créé sous la direction de Dominique Catoir, Inspecteur Général en charge du diplôme. Il était constitué de 10 membres aux compétences complémentaires: de professeurs du BTS CI, d’inspecteurs académiques et de professionnels. Le rapport d’opportunité a été établi sur la base d’une quarantaine entretiens avec des dirigeants d’entreprises ayant une activité internationale, d’enquêtes effectuées auprès d’enseignants, de plus de 4000 réponses d’étudiants et d’anciens élèves et d’auditions avec des personnalités choisies pour leur expertise dans certains domaines clés. </a:t>
            </a:r>
            <a:endParaRPr dirty="0"/>
          </a:p>
        </p:txBody>
      </p:sp>
      <p:sp>
        <p:nvSpPr>
          <p:cNvPr id="30" name="Google Shape;30;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Google Shape;38;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a:t>Il ressort du rapport d’opportunité que ce diplôme, le seul à placer l’international au centre de son cursus , bénéficie d’une excellente réputation aussi bien auprès des enseignants et des étudiants que des entreprises. 60% des diplômés exercent un métier lié à l’international.  Parmi les spécificités de ce diplôme, le stage à l’étranger et le co-enseignement sont plébiscités. Bien que la majorité des étudiants de BTS CI continuent leurs études en école de commerce ou à l’université, ce rapport a également mis en lumière le besoin existant de jeunes diplômés Bac+2 formés aux métiers de l’international et en particulier à l'administration des ventes et dans l’assistance import/export.</a:t>
            </a:r>
            <a:endParaRPr/>
          </a:p>
        </p:txBody>
      </p:sp>
      <p:sp>
        <p:nvSpPr>
          <p:cNvPr id="39" name="Google Shape;39;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Google Shape;45;gc4da6fbd3e_0_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a:t>Évolutions économiques: L’évolution de l’environnement international impacte les entreprises et les métiers, notamment en raison de la concurrence accrue entre les différents acteurs et de la monté en puissance des services. Par ailleurs, nous notons l’émergence de nouveaux métiers, notamment dans l’administration des ventes, courroie de transmission entre l’entreprise et ses clients.</a:t>
            </a:r>
            <a:endParaRPr/>
          </a:p>
          <a:p>
            <a:pPr marL="0" lvl="0" indent="0" algn="l" rtl="0">
              <a:spcBef>
                <a:spcPts val="0"/>
              </a:spcBef>
              <a:spcAft>
                <a:spcPts val="0"/>
              </a:spcAft>
              <a:buNone/>
            </a:pPr>
            <a:r>
              <a:rPr lang="fr-FR"/>
              <a:t>Évolutions techniques et technologiques:  Le e-commerce et d’une manière générale, le développement de l’offre de service augmentent rapidement. Cette évolution a été accélérée par les contraintes rencontrées par les entreprises depuis l’apparition du Covid-19.</a:t>
            </a:r>
            <a:endParaRPr/>
          </a:p>
          <a:p>
            <a:pPr marL="0" lvl="0" indent="0" algn="l" rtl="0">
              <a:spcBef>
                <a:spcPts val="0"/>
              </a:spcBef>
              <a:spcAft>
                <a:spcPts val="0"/>
              </a:spcAft>
              <a:buNone/>
            </a:pPr>
            <a:r>
              <a:rPr lang="fr-FR"/>
              <a:t>Évolutions organisationnelles: Nous observons une augmentation du travail en mode projet et une hiérarchie davantage transversale que verticale qui nécessite l'acquisition de compétences écrites et orale et une familiarisation accrue à l’interculturel. </a:t>
            </a:r>
            <a:endParaRPr/>
          </a:p>
          <a:p>
            <a:pPr marL="0" lvl="0" indent="0" algn="l" rtl="0">
              <a:spcBef>
                <a:spcPts val="0"/>
              </a:spcBef>
              <a:spcAft>
                <a:spcPts val="0"/>
              </a:spcAft>
              <a:buNone/>
            </a:pPr>
            <a:r>
              <a:rPr lang="fr-FR"/>
              <a:t>Évolutions réglementaires: La réglementation est renforcée et complexifiée. </a:t>
            </a:r>
            <a:endParaRPr/>
          </a:p>
          <a:p>
            <a:pPr marL="0" lvl="0" indent="0" algn="l" rtl="0">
              <a:spcBef>
                <a:spcPts val="0"/>
              </a:spcBef>
              <a:spcAft>
                <a:spcPts val="0"/>
              </a:spcAft>
              <a:buNone/>
            </a:pPr>
            <a:r>
              <a:rPr lang="fr-FR"/>
              <a:t>Évolutions liées aux risques: Là encore, nous assistons à une augmentation des types de risques, que ce soit des risques liés à la cyber-criminalité, aux environnements politiques ou encore aux risques de crédit. </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46" name="Google Shape;46;gc4da6fbd3e_0_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c4da6fbd3e_0_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dirty="0"/>
              <a:t>Maîtrise de l’anglais: 56% des étudiants choisissent le BTS CI pour développer leur niveau de langue et 76% d’entre eux considèrent que les langues étrangères sont utiles à leur emploi. Toutefois, l’anglais est prépondérant: 42% des stages ont lieu dans un pays anglo-saxon et 91% des personnes en poste mentionnent l’anglais comme langue utilisée dans le cadre de leur fonction, l’espagnol arrivant loin derrière avec 33% de mentions. </a:t>
            </a:r>
            <a:endParaRPr dirty="0"/>
          </a:p>
          <a:p>
            <a:pPr marL="0" lvl="0" indent="0" algn="l" rtl="0">
              <a:spcBef>
                <a:spcPts val="0"/>
              </a:spcBef>
              <a:spcAft>
                <a:spcPts val="0"/>
              </a:spcAft>
              <a:buNone/>
            </a:pPr>
            <a:r>
              <a:rPr lang="fr-FR" dirty="0"/>
              <a:t>Techniques du commerce international: Les techniques les plus mentionnées sont les procédures douanières et notamment les législations et règlementations nationales et internationales, la </a:t>
            </a:r>
            <a:r>
              <a:rPr lang="fr-FR" dirty="0" err="1"/>
              <a:t>supply</a:t>
            </a:r>
            <a:r>
              <a:rPr lang="fr-FR" dirty="0"/>
              <a:t> </a:t>
            </a:r>
            <a:r>
              <a:rPr lang="fr-FR" dirty="0" err="1"/>
              <a:t>chain</a:t>
            </a:r>
            <a:r>
              <a:rPr lang="fr-FR" dirty="0"/>
              <a:t> et la gestion des risques. </a:t>
            </a:r>
            <a:endParaRPr dirty="0"/>
          </a:p>
          <a:p>
            <a:pPr marL="0" lvl="0" indent="0" algn="l" rtl="0">
              <a:spcBef>
                <a:spcPts val="0"/>
              </a:spcBef>
              <a:spcAft>
                <a:spcPts val="0"/>
              </a:spcAft>
              <a:buNone/>
            </a:pPr>
            <a:r>
              <a:rPr lang="fr-FR" dirty="0"/>
              <a:t>Relation clients/fournisseurs: La relation entre un client et son fournisseur évolue et devient un enjeu encore plus central dans la qualité de service. Dès lors, il devient indispensable d’être capable de communiquer et de comprendre les différences culturelles qu’il peut y avoir avec son interlocuteur. La dimension relationnelle prend donc une place centrale au sein de la relation client-fournisseur. Il est en effet indispensable de se montrer disponible et de bien saisir la complexité des situations et de savoir gérer les aléas quotidiens et les imprévus. </a:t>
            </a:r>
            <a:endParaRPr dirty="0"/>
          </a:p>
          <a:p>
            <a:pPr marL="0" lvl="0" indent="0" algn="l" rtl="0">
              <a:spcBef>
                <a:spcPts val="0"/>
              </a:spcBef>
              <a:spcAft>
                <a:spcPts val="0"/>
              </a:spcAft>
              <a:buNone/>
            </a:pPr>
            <a:r>
              <a:rPr lang="fr-FR" dirty="0"/>
              <a:t>Digitalisation: La dématérialisation des données, l’utilisation d’outils de </a:t>
            </a:r>
            <a:r>
              <a:rPr lang="fr-FR" dirty="0" err="1"/>
              <a:t>reporting</a:t>
            </a:r>
            <a:r>
              <a:rPr lang="fr-FR" dirty="0"/>
              <a:t>, d’ERP et de CRM ainsi que la maîtrise des outils collaboratifs font partie des compétences exigées par les entreprises. </a:t>
            </a:r>
            <a:endParaRPr dirty="0"/>
          </a:p>
          <a:p>
            <a:pPr marL="0" lvl="0" indent="0" algn="l" rtl="0">
              <a:spcBef>
                <a:spcPts val="0"/>
              </a:spcBef>
              <a:spcAft>
                <a:spcPts val="0"/>
              </a:spcAft>
              <a:buNone/>
            </a:pPr>
            <a:r>
              <a:rPr lang="fr-FR" dirty="0"/>
              <a:t>Veille: La paradigme a changé. Les entreprises n’attendent plus de diplômés Bac+2 de réaliser des études de marché mais davantage d’être capable de les analyser et de mettre en place une veille permanente. </a:t>
            </a:r>
            <a:endParaRPr dirty="0"/>
          </a:p>
          <a:p>
            <a:pPr marL="0" lvl="0" indent="0" algn="l" rtl="0">
              <a:spcBef>
                <a:spcPts val="0"/>
              </a:spcBef>
              <a:spcAft>
                <a:spcPts val="0"/>
              </a:spcAft>
              <a:buNone/>
            </a:pPr>
            <a:r>
              <a:rPr lang="fr-FR" dirty="0"/>
              <a:t>Communication: 50% des dirigeants d’entreprises interrogés soulignent l’insuffisante qualité rédactionnelle des diplômés du BTS CI</a:t>
            </a:r>
            <a:endParaRPr dirty="0"/>
          </a:p>
          <a:p>
            <a:pPr marL="0" lvl="0" indent="0" algn="l" rtl="0">
              <a:spcBef>
                <a:spcPts val="0"/>
              </a:spcBef>
              <a:spcAft>
                <a:spcPts val="0"/>
              </a:spcAft>
              <a:buNone/>
            </a:pPr>
            <a:r>
              <a:rPr lang="fr-FR" dirty="0"/>
              <a:t>Adaptation/Esprit d’initiative: Les deux dernières compétences, davantage relationnelles soulignent bien que si le savoir faire reste essentiel, le savoir-être occupe une place de plus en plus importante</a:t>
            </a:r>
            <a:endParaRPr dirty="0"/>
          </a:p>
          <a:p>
            <a:pPr marL="0" lvl="0" indent="0" algn="l" rtl="0">
              <a:lnSpc>
                <a:spcPct val="115000"/>
              </a:lnSpc>
              <a:spcBef>
                <a:spcPts val="0"/>
              </a:spcBef>
              <a:spcAft>
                <a:spcPts val="0"/>
              </a:spcAft>
              <a:buNone/>
            </a:pPr>
            <a:endParaRPr dirty="0"/>
          </a:p>
          <a:p>
            <a:pPr marL="0" lvl="0" indent="0" algn="l" rtl="0">
              <a:spcBef>
                <a:spcPts val="0"/>
              </a:spcBef>
              <a:spcAft>
                <a:spcPts val="0"/>
              </a:spcAft>
              <a:buNone/>
            </a:pPr>
            <a:endParaRPr dirty="0"/>
          </a:p>
        </p:txBody>
      </p:sp>
      <p:sp>
        <p:nvSpPr>
          <p:cNvPr id="53" name="Google Shape;53;gc4da6fbd3e_0_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c4da6fbd3e_0_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dirty="0"/>
              <a:t>La gestion et le suivi de la relation commerciale dans un </a:t>
            </a:r>
            <a:r>
              <a:rPr lang="fr-FR" b="1" dirty="0"/>
              <a:t>contexte interculturel </a:t>
            </a:r>
            <a:r>
              <a:rPr lang="fr-FR" dirty="0"/>
              <a:t>occupent une place primordiale dans les activités quotidiennes de</a:t>
            </a:r>
            <a:r>
              <a:rPr lang="fr-FR" b="1" dirty="0"/>
              <a:t> l’assistant import/export</a:t>
            </a:r>
            <a:r>
              <a:rPr lang="fr-FR" dirty="0"/>
              <a:t>. Il est responsable de l’exécution des contrats d’achat/vente à l’international.</a:t>
            </a:r>
            <a:endParaRPr dirty="0"/>
          </a:p>
          <a:p>
            <a:pPr marL="0" lvl="0" indent="0" algn="l" rtl="0">
              <a:spcBef>
                <a:spcPts val="0"/>
              </a:spcBef>
              <a:spcAft>
                <a:spcPts val="0"/>
              </a:spcAft>
              <a:buNone/>
            </a:pPr>
            <a:r>
              <a:rPr lang="fr-FR" dirty="0"/>
              <a:t>la capacité à </a:t>
            </a:r>
            <a:r>
              <a:rPr lang="fr-FR" b="1" dirty="0"/>
              <a:t>communiquer</a:t>
            </a:r>
            <a:r>
              <a:rPr lang="fr-FR" dirty="0"/>
              <a:t>, négocier, traduire les exigences des clients et des fournisseurs en solutions adaptées et organiser les </a:t>
            </a:r>
            <a:r>
              <a:rPr lang="fr-FR" b="1" dirty="0"/>
              <a:t>opérations d’import/export</a:t>
            </a:r>
            <a:r>
              <a:rPr lang="fr-FR" dirty="0"/>
              <a:t>, en français et </a:t>
            </a:r>
            <a:r>
              <a:rPr lang="fr-FR" b="1" dirty="0"/>
              <a:t>en anglais</a:t>
            </a:r>
            <a:r>
              <a:rPr lang="fr-FR" b="1" i="1" dirty="0"/>
              <a:t> </a:t>
            </a:r>
            <a:r>
              <a:rPr lang="fr-FR" dirty="0"/>
              <a:t>(le cas échéant dans une autre langue) permet le développement et la pérennisation des courants d’affaires.</a:t>
            </a:r>
            <a:endParaRPr dirty="0"/>
          </a:p>
          <a:p>
            <a:pPr marL="0" lvl="0" indent="0" algn="l" rtl="0">
              <a:spcBef>
                <a:spcPts val="0"/>
              </a:spcBef>
              <a:spcAft>
                <a:spcPts val="0"/>
              </a:spcAft>
              <a:buNone/>
            </a:pPr>
            <a:r>
              <a:rPr lang="fr-FR" dirty="0"/>
              <a:t>Il </a:t>
            </a:r>
            <a:r>
              <a:rPr lang="fr-FR" b="1" dirty="0"/>
              <a:t>participe</a:t>
            </a:r>
            <a:r>
              <a:rPr lang="fr-FR" dirty="0"/>
              <a:t> à l’élaboration des propositions commerciales, aux actions de promotion et de prospection. Par une activité de </a:t>
            </a:r>
            <a:r>
              <a:rPr lang="fr-FR" b="1" dirty="0"/>
              <a:t>veille globale </a:t>
            </a:r>
            <a:r>
              <a:rPr lang="fr-FR" dirty="0"/>
              <a:t>et par une analyse de l’information, il contribue à la préparation des décisions de développement commercial international.</a:t>
            </a:r>
            <a:endParaRPr dirty="0"/>
          </a:p>
          <a:p>
            <a:pPr marL="0" lvl="0" indent="0" algn="l" rtl="0">
              <a:spcBef>
                <a:spcPts val="0"/>
              </a:spcBef>
              <a:spcAft>
                <a:spcPts val="0"/>
              </a:spcAft>
              <a:buNone/>
            </a:pPr>
            <a:endParaRPr dirty="0"/>
          </a:p>
          <a:p>
            <a:pPr marL="0" lvl="0" indent="0" algn="ctr" rtl="0">
              <a:spcBef>
                <a:spcPts val="0"/>
              </a:spcBef>
              <a:spcAft>
                <a:spcPts val="0"/>
              </a:spcAft>
              <a:buNone/>
            </a:pPr>
            <a:r>
              <a:rPr lang="fr-FR" sz="1800" dirty="0">
                <a:solidFill>
                  <a:schemeClr val="lt1"/>
                </a:solidFill>
              </a:rPr>
              <a:t>L’ensemble de ses missions s’exerce dans un contexte </a:t>
            </a:r>
            <a:r>
              <a:rPr lang="fr-FR" sz="1800" b="1" dirty="0">
                <a:solidFill>
                  <a:schemeClr val="lt1"/>
                </a:solidFill>
              </a:rPr>
              <a:t>interculturel multilingue et numérique</a:t>
            </a:r>
            <a:endParaRPr sz="1400" dirty="0">
              <a:latin typeface="Arial"/>
              <a:ea typeface="Arial"/>
              <a:cs typeface="Arial"/>
              <a:sym typeface="Arial"/>
            </a:endParaRPr>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Clr>
                <a:schemeClr val="dk1"/>
              </a:buClr>
              <a:buFont typeface="Arial"/>
              <a:buNone/>
            </a:pPr>
            <a:endParaRPr dirty="0"/>
          </a:p>
          <a:p>
            <a:pPr marL="0" lvl="0" indent="0" algn="l" rtl="0">
              <a:spcBef>
                <a:spcPts val="0"/>
              </a:spcBef>
              <a:spcAft>
                <a:spcPts val="0"/>
              </a:spcAft>
              <a:buNone/>
            </a:pPr>
            <a:endParaRPr dirty="0"/>
          </a:p>
        </p:txBody>
      </p:sp>
      <p:sp>
        <p:nvSpPr>
          <p:cNvPr id="60" name="Google Shape;60;gc4da6fbd3e_0_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7" name="Google Shape;67;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 name="Google Shape;75;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 name="Google Shape;82;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9" name="Google Shape;89;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type="title">
  <p:cSld name="TITLE">
    <p:spTree>
      <p:nvGrpSpPr>
        <p:cNvPr id="1" name="Shape 16"/>
        <p:cNvGrpSpPr/>
        <p:nvPr/>
      </p:nvGrpSpPr>
      <p:grpSpPr>
        <a:xfrm>
          <a:off x="0" y="0"/>
          <a:ext cx="0" cy="0"/>
          <a:chOff x="0" y="0"/>
          <a:chExt cx="0" cy="0"/>
        </a:xfrm>
      </p:grpSpPr>
      <p:sp>
        <p:nvSpPr>
          <p:cNvPr id="17" name="Google Shape;17;p17"/>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17"/>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9" name="Google Shape;19;p17"/>
          <p:cNvSpPr txBox="1">
            <a:spLocks noGrp="1"/>
          </p:cNvSpPr>
          <p:nvPr>
            <p:ph type="sldNum" idx="12"/>
          </p:nvPr>
        </p:nvSpPr>
        <p:spPr>
          <a:xfrm>
            <a:off x="8197502" y="6390910"/>
            <a:ext cx="40387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page de fin - Contact">
  <p:cSld name="page de fin - Contact">
    <p:spTree>
      <p:nvGrpSpPr>
        <p:cNvPr id="1" name="Shape 20"/>
        <p:cNvGrpSpPr/>
        <p:nvPr/>
      </p:nvGrpSpPr>
      <p:grpSpPr>
        <a:xfrm>
          <a:off x="0" y="0"/>
          <a:ext cx="0" cy="0"/>
          <a:chOff x="0" y="0"/>
          <a:chExt cx="0" cy="0"/>
        </a:xfrm>
      </p:grpSpPr>
      <p:sp>
        <p:nvSpPr>
          <p:cNvPr id="21" name="Google Shape;21;p18"/>
          <p:cNvSpPr txBox="1">
            <a:spLocks noGrp="1"/>
          </p:cNvSpPr>
          <p:nvPr>
            <p:ph type="title"/>
          </p:nvPr>
        </p:nvSpPr>
        <p:spPr>
          <a:xfrm>
            <a:off x="1097486" y="3283200"/>
            <a:ext cx="5897726" cy="210816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rgbClr val="3F3F3F"/>
              </a:buClr>
              <a:buSzPts val="1500"/>
              <a:buFont typeface="Calibri"/>
              <a:buNone/>
              <a:defRPr sz="1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18"/>
          <p:cNvSpPr txBox="1">
            <a:spLocks noGrp="1"/>
          </p:cNvSpPr>
          <p:nvPr>
            <p:ph type="sldNum" idx="12"/>
          </p:nvPr>
        </p:nvSpPr>
        <p:spPr>
          <a:xfrm>
            <a:off x="8197502" y="6390910"/>
            <a:ext cx="40387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Page de présentation ou de partie">
  <p:cSld name="Page de présentation ou de partie">
    <p:spTree>
      <p:nvGrpSpPr>
        <p:cNvPr id="1" name="Shape 23"/>
        <p:cNvGrpSpPr/>
        <p:nvPr/>
      </p:nvGrpSpPr>
      <p:grpSpPr>
        <a:xfrm>
          <a:off x="0" y="0"/>
          <a:ext cx="0" cy="0"/>
          <a:chOff x="0" y="0"/>
          <a:chExt cx="0" cy="0"/>
        </a:xfrm>
      </p:grpSpPr>
      <p:sp>
        <p:nvSpPr>
          <p:cNvPr id="24" name="Google Shape;24;p19"/>
          <p:cNvSpPr txBox="1">
            <a:spLocks noGrp="1"/>
          </p:cNvSpPr>
          <p:nvPr>
            <p:ph type="ctrTitle"/>
          </p:nvPr>
        </p:nvSpPr>
        <p:spPr>
          <a:xfrm>
            <a:off x="1090609" y="976320"/>
            <a:ext cx="7894637" cy="243389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9"/>
          <p:cNvSpPr txBox="1">
            <a:spLocks noGrp="1"/>
          </p:cNvSpPr>
          <p:nvPr>
            <p:ph type="subTitle" idx="1"/>
          </p:nvPr>
        </p:nvSpPr>
        <p:spPr>
          <a:xfrm>
            <a:off x="1090609" y="3472208"/>
            <a:ext cx="7596190" cy="1752600"/>
          </a:xfrm>
          <a:prstGeom prst="rect">
            <a:avLst/>
          </a:prstGeom>
          <a:noFill/>
          <a:ln>
            <a:noFill/>
          </a:ln>
        </p:spPr>
        <p:txBody>
          <a:bodyPr spcFirstLastPara="1" wrap="square" lIns="91425" tIns="45700" rIns="91425" bIns="45700" anchor="t" anchorCtr="0">
            <a:normAutofit/>
          </a:bodyPr>
          <a:lstStyle>
            <a:lvl1pPr lvl="0" algn="l">
              <a:spcBef>
                <a:spcPts val="640"/>
              </a:spcBef>
              <a:spcAft>
                <a:spcPts val="0"/>
              </a:spcAft>
              <a:buClr>
                <a:srgbClr val="683086"/>
              </a:buClr>
              <a:buSzPts val="3200"/>
              <a:buNone/>
              <a:defRPr>
                <a:solidFill>
                  <a:srgbClr val="683086"/>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26" name="Google Shape;26;p19"/>
          <p:cNvSpPr txBox="1">
            <a:spLocks noGrp="1"/>
          </p:cNvSpPr>
          <p:nvPr>
            <p:ph type="sldNum" idx="12"/>
          </p:nvPr>
        </p:nvSpPr>
        <p:spPr>
          <a:xfrm>
            <a:off x="8197502" y="6390910"/>
            <a:ext cx="40387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6"/>
          <p:cNvSpPr txBox="1">
            <a:spLocks noGrp="1"/>
          </p:cNvSpPr>
          <p:nvPr>
            <p:ph type="title"/>
          </p:nvPr>
        </p:nvSpPr>
        <p:spPr>
          <a:xfrm>
            <a:off x="1097485" y="915840"/>
            <a:ext cx="7982797" cy="2548962"/>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Clr>
                <a:srgbClr val="3F3F3F"/>
              </a:buClr>
              <a:buSzPts val="5000"/>
              <a:buFont typeface="Calibri"/>
              <a:buNone/>
              <a:defRPr sz="5000" b="0" i="0" u="none" strike="noStrike" cap="none">
                <a:solidFill>
                  <a:srgbClr val="3F3F3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6"/>
          <p:cNvSpPr txBox="1">
            <a:spLocks noGrp="1"/>
          </p:cNvSpPr>
          <p:nvPr>
            <p:ph type="body" idx="1"/>
          </p:nvPr>
        </p:nvSpPr>
        <p:spPr>
          <a:xfrm>
            <a:off x="1097486" y="3464803"/>
            <a:ext cx="7589313" cy="1249263"/>
          </a:xfrm>
          <a:prstGeom prst="rect">
            <a:avLst/>
          </a:prstGeom>
          <a:noFill/>
          <a:ln>
            <a:noFill/>
          </a:ln>
        </p:spPr>
        <p:txBody>
          <a:bodyPr spcFirstLastPara="1" wrap="square" lIns="91425" tIns="45700" rIns="91425" bIns="45700" anchor="t" anchorCtr="0">
            <a:normAutofit/>
          </a:bodyPr>
          <a:lstStyle>
            <a:lvl1pPr marL="457200" marR="0" lvl="0" indent="-228600" algn="l" rtl="0">
              <a:spcBef>
                <a:spcPts val="640"/>
              </a:spcBef>
              <a:spcAft>
                <a:spcPts val="0"/>
              </a:spcAft>
              <a:buClr>
                <a:srgbClr val="683086"/>
              </a:buClr>
              <a:buSzPts val="3200"/>
              <a:buFont typeface="Arial"/>
              <a:buNone/>
              <a:defRPr sz="3200" b="0" i="0" u="none" strike="noStrike" cap="none">
                <a:solidFill>
                  <a:srgbClr val="683086"/>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6"/>
          <p:cNvSpPr txBox="1">
            <a:spLocks noGrp="1"/>
          </p:cNvSpPr>
          <p:nvPr>
            <p:ph type="sldNum" idx="12"/>
          </p:nvPr>
        </p:nvSpPr>
        <p:spPr>
          <a:xfrm>
            <a:off x="8197502" y="6390910"/>
            <a:ext cx="403878"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00" b="1" i="0" u="none" strike="noStrike" cap="none">
                <a:solidFill>
                  <a:srgbClr val="404040"/>
                </a:solidFill>
                <a:latin typeface="Calibri"/>
                <a:ea typeface="Calibri"/>
                <a:cs typeface="Calibri"/>
                <a:sym typeface="Calibri"/>
              </a:defRPr>
            </a:lvl1pPr>
            <a:lvl2pPr marL="0" marR="0" lvl="1" indent="0" algn="r" rtl="0">
              <a:spcBef>
                <a:spcPts val="0"/>
              </a:spcBef>
              <a:buNone/>
              <a:defRPr sz="1000" b="1" i="0" u="none" strike="noStrike" cap="none">
                <a:solidFill>
                  <a:srgbClr val="404040"/>
                </a:solidFill>
                <a:latin typeface="Calibri"/>
                <a:ea typeface="Calibri"/>
                <a:cs typeface="Calibri"/>
                <a:sym typeface="Calibri"/>
              </a:defRPr>
            </a:lvl2pPr>
            <a:lvl3pPr marL="0" marR="0" lvl="2" indent="0" algn="r" rtl="0">
              <a:spcBef>
                <a:spcPts val="0"/>
              </a:spcBef>
              <a:buNone/>
              <a:defRPr sz="1000" b="1" i="0" u="none" strike="noStrike" cap="none">
                <a:solidFill>
                  <a:srgbClr val="404040"/>
                </a:solidFill>
                <a:latin typeface="Calibri"/>
                <a:ea typeface="Calibri"/>
                <a:cs typeface="Calibri"/>
                <a:sym typeface="Calibri"/>
              </a:defRPr>
            </a:lvl3pPr>
            <a:lvl4pPr marL="0" marR="0" lvl="3" indent="0" algn="r" rtl="0">
              <a:spcBef>
                <a:spcPts val="0"/>
              </a:spcBef>
              <a:buNone/>
              <a:defRPr sz="1000" b="1" i="0" u="none" strike="noStrike" cap="none">
                <a:solidFill>
                  <a:srgbClr val="404040"/>
                </a:solidFill>
                <a:latin typeface="Calibri"/>
                <a:ea typeface="Calibri"/>
                <a:cs typeface="Calibri"/>
                <a:sym typeface="Calibri"/>
              </a:defRPr>
            </a:lvl4pPr>
            <a:lvl5pPr marL="0" marR="0" lvl="4" indent="0" algn="r" rtl="0">
              <a:spcBef>
                <a:spcPts val="0"/>
              </a:spcBef>
              <a:buNone/>
              <a:defRPr sz="1000" b="1" i="0" u="none" strike="noStrike" cap="none">
                <a:solidFill>
                  <a:srgbClr val="404040"/>
                </a:solidFill>
                <a:latin typeface="Calibri"/>
                <a:ea typeface="Calibri"/>
                <a:cs typeface="Calibri"/>
                <a:sym typeface="Calibri"/>
              </a:defRPr>
            </a:lvl5pPr>
            <a:lvl6pPr marL="0" marR="0" lvl="5" indent="0" algn="r" rtl="0">
              <a:spcBef>
                <a:spcPts val="0"/>
              </a:spcBef>
              <a:buNone/>
              <a:defRPr sz="1000" b="1" i="0" u="none" strike="noStrike" cap="none">
                <a:solidFill>
                  <a:srgbClr val="404040"/>
                </a:solidFill>
                <a:latin typeface="Calibri"/>
                <a:ea typeface="Calibri"/>
                <a:cs typeface="Calibri"/>
                <a:sym typeface="Calibri"/>
              </a:defRPr>
            </a:lvl6pPr>
            <a:lvl7pPr marL="0" marR="0" lvl="6" indent="0" algn="r" rtl="0">
              <a:spcBef>
                <a:spcPts val="0"/>
              </a:spcBef>
              <a:buNone/>
              <a:defRPr sz="1000" b="1" i="0" u="none" strike="noStrike" cap="none">
                <a:solidFill>
                  <a:srgbClr val="404040"/>
                </a:solidFill>
                <a:latin typeface="Calibri"/>
                <a:ea typeface="Calibri"/>
                <a:cs typeface="Calibri"/>
                <a:sym typeface="Calibri"/>
              </a:defRPr>
            </a:lvl7pPr>
            <a:lvl8pPr marL="0" marR="0" lvl="7" indent="0" algn="r" rtl="0">
              <a:spcBef>
                <a:spcPts val="0"/>
              </a:spcBef>
              <a:buNone/>
              <a:defRPr sz="1000" b="1" i="0" u="none" strike="noStrike" cap="none">
                <a:solidFill>
                  <a:srgbClr val="404040"/>
                </a:solidFill>
                <a:latin typeface="Calibri"/>
                <a:ea typeface="Calibri"/>
                <a:cs typeface="Calibri"/>
                <a:sym typeface="Calibri"/>
              </a:defRPr>
            </a:lvl8pPr>
            <a:lvl9pPr marL="0" marR="0" lvl="8" indent="0" algn="r" rtl="0">
              <a:spcBef>
                <a:spcPts val="0"/>
              </a:spcBef>
              <a:buNone/>
              <a:defRPr sz="1000" b="1" i="0" u="none" strike="noStrike" cap="none">
                <a:solidFill>
                  <a:srgbClr val="404040"/>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cxnSp>
        <p:nvCxnSpPr>
          <p:cNvPr id="13" name="Google Shape;13;p16"/>
          <p:cNvCxnSpPr/>
          <p:nvPr/>
        </p:nvCxnSpPr>
        <p:spPr>
          <a:xfrm>
            <a:off x="698885" y="5516417"/>
            <a:ext cx="6290733" cy="0"/>
          </a:xfrm>
          <a:prstGeom prst="straightConnector1">
            <a:avLst/>
          </a:prstGeom>
          <a:noFill/>
          <a:ln w="57150" cap="rnd" cmpd="sng">
            <a:solidFill>
              <a:srgbClr val="683086"/>
            </a:solidFill>
            <a:prstDash val="solid"/>
            <a:round/>
            <a:headEnd type="none" w="sm" len="sm"/>
            <a:tailEnd type="none" w="sm" len="sm"/>
          </a:ln>
        </p:spPr>
      </p:cxnSp>
      <p:cxnSp>
        <p:nvCxnSpPr>
          <p:cNvPr id="14" name="Google Shape;14;p16"/>
          <p:cNvCxnSpPr/>
          <p:nvPr/>
        </p:nvCxnSpPr>
        <p:spPr>
          <a:xfrm rot="10800000" flipH="1">
            <a:off x="6995213" y="4489080"/>
            <a:ext cx="1519767" cy="1024465"/>
          </a:xfrm>
          <a:prstGeom prst="straightConnector1">
            <a:avLst/>
          </a:prstGeom>
          <a:noFill/>
          <a:ln w="57150" cap="rnd" cmpd="sng">
            <a:solidFill>
              <a:srgbClr val="683086"/>
            </a:solidFill>
            <a:prstDash val="solid"/>
            <a:round/>
            <a:headEnd type="none" w="sm" len="sm"/>
            <a:tailEnd type="none" w="sm" len="sm"/>
          </a:ln>
        </p:spPr>
      </p:cxnSp>
      <p:cxnSp>
        <p:nvCxnSpPr>
          <p:cNvPr id="15" name="Google Shape;15;p16"/>
          <p:cNvCxnSpPr/>
          <p:nvPr/>
        </p:nvCxnSpPr>
        <p:spPr>
          <a:xfrm rot="10800000">
            <a:off x="698885" y="0"/>
            <a:ext cx="295" cy="5507953"/>
          </a:xfrm>
          <a:prstGeom prst="straightConnector1">
            <a:avLst/>
          </a:prstGeom>
          <a:noFill/>
          <a:ln w="57150" cap="rnd" cmpd="sng">
            <a:solidFill>
              <a:srgbClr val="683086"/>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1"/>
        <p:cNvGrpSpPr/>
        <p:nvPr/>
      </p:nvGrpSpPr>
      <p:grpSpPr>
        <a:xfrm>
          <a:off x="0" y="0"/>
          <a:ext cx="0" cy="0"/>
          <a:chOff x="0" y="0"/>
          <a:chExt cx="0" cy="0"/>
        </a:xfrm>
      </p:grpSpPr>
      <p:sp>
        <p:nvSpPr>
          <p:cNvPr id="32" name="Google Shape;32;p1"/>
          <p:cNvSpPr txBox="1">
            <a:spLocks noGrp="1"/>
          </p:cNvSpPr>
          <p:nvPr>
            <p:ph type="ctrTitle"/>
          </p:nvPr>
        </p:nvSpPr>
        <p:spPr>
          <a:xfrm>
            <a:off x="755576" y="908720"/>
            <a:ext cx="7628384" cy="1296144"/>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rgbClr val="3F3F3F"/>
              </a:buClr>
              <a:buSzPct val="100000"/>
              <a:buFont typeface="Calibri"/>
              <a:buNone/>
            </a:pPr>
            <a:br>
              <a:rPr lang="fr-FR" sz="4000" b="1" cap="none"/>
            </a:br>
            <a:br>
              <a:rPr lang="fr-FR" b="1" cap="none"/>
            </a:br>
            <a:r>
              <a:rPr lang="fr-FR" b="1" cap="none"/>
              <a:t>   </a:t>
            </a:r>
            <a:br>
              <a:rPr lang="fr-FR" sz="2700"/>
            </a:br>
            <a:br>
              <a:rPr lang="fr-FR" sz="2700"/>
            </a:br>
            <a:br>
              <a:rPr lang="fr-FR" sz="2700"/>
            </a:br>
            <a:br>
              <a:rPr lang="fr-FR" sz="2700" b="1" cap="none"/>
            </a:br>
            <a:br>
              <a:rPr lang="fr-FR" sz="2700" b="1" cap="none"/>
            </a:br>
            <a:br>
              <a:rPr lang="fr-FR"/>
            </a:br>
            <a:endParaRPr/>
          </a:p>
        </p:txBody>
      </p:sp>
      <p:sp>
        <p:nvSpPr>
          <p:cNvPr id="33" name="Google Shape;33;p1"/>
          <p:cNvSpPr txBox="1">
            <a:spLocks noGrp="1"/>
          </p:cNvSpPr>
          <p:nvPr>
            <p:ph type="subTitle" idx="1"/>
          </p:nvPr>
        </p:nvSpPr>
        <p:spPr>
          <a:xfrm>
            <a:off x="640557" y="911035"/>
            <a:ext cx="8388424" cy="4883040"/>
          </a:xfrm>
          <a:prstGeom prst="rect">
            <a:avLst/>
          </a:prstGeom>
          <a:noFill/>
          <a:ln>
            <a:noFill/>
          </a:ln>
        </p:spPr>
        <p:txBody>
          <a:bodyPr spcFirstLastPara="1" wrap="square" lIns="91425" tIns="45700" rIns="91425" bIns="45700" anchor="t" anchorCtr="0">
            <a:normAutofit fontScale="77500" lnSpcReduction="20000"/>
          </a:bodyPr>
          <a:lstStyle/>
          <a:p>
            <a:pPr marL="0" lvl="0" indent="0" algn="ctr" rtl="0">
              <a:spcBef>
                <a:spcPts val="0"/>
              </a:spcBef>
              <a:spcAft>
                <a:spcPts val="0"/>
              </a:spcAft>
              <a:buClr>
                <a:srgbClr val="888888"/>
              </a:buClr>
              <a:buSzPct val="100000"/>
              <a:buNone/>
            </a:pPr>
            <a:r>
              <a:rPr lang="fr-FR" sz="2400" b="1" cap="none" dirty="0"/>
              <a:t>LE RAPPORT D’OPPORTUNITÉ</a:t>
            </a:r>
            <a:r>
              <a:rPr lang="fr-FR" sz="2400" b="1" cap="none" dirty="0">
                <a:solidFill>
                  <a:srgbClr val="7030A0"/>
                </a:solidFill>
              </a:rPr>
              <a:t> </a:t>
            </a:r>
            <a:endParaRPr dirty="0"/>
          </a:p>
          <a:p>
            <a:pPr marL="0" lvl="0" indent="0" algn="ctr" rtl="0">
              <a:spcBef>
                <a:spcPts val="336"/>
              </a:spcBef>
              <a:spcAft>
                <a:spcPts val="0"/>
              </a:spcAft>
              <a:buClr>
                <a:srgbClr val="7030A0"/>
              </a:buClr>
              <a:buSzPct val="100000"/>
              <a:buNone/>
            </a:pPr>
            <a:r>
              <a:rPr lang="fr-FR" sz="2400" b="1" dirty="0">
                <a:solidFill>
                  <a:srgbClr val="7030A0"/>
                </a:solidFill>
              </a:rPr>
              <a:t>a été présenté à la 15</a:t>
            </a:r>
            <a:r>
              <a:rPr lang="fr-FR" sz="2400" b="1" baseline="30000" dirty="0">
                <a:solidFill>
                  <a:srgbClr val="7030A0"/>
                </a:solidFill>
              </a:rPr>
              <a:t>e</a:t>
            </a:r>
            <a:r>
              <a:rPr lang="fr-FR" sz="2400" b="1" dirty="0">
                <a:solidFill>
                  <a:srgbClr val="7030A0"/>
                </a:solidFill>
              </a:rPr>
              <a:t> Commission professionnelle consultative, le 19 mars 2019</a:t>
            </a:r>
            <a:endParaRPr dirty="0"/>
          </a:p>
          <a:p>
            <a:pPr marL="0" lvl="0" indent="0" algn="ctr" rtl="0">
              <a:spcBef>
                <a:spcPts val="336"/>
              </a:spcBef>
              <a:spcAft>
                <a:spcPts val="0"/>
              </a:spcAft>
              <a:buClr>
                <a:srgbClr val="888888"/>
              </a:buClr>
              <a:buSzPct val="100000"/>
              <a:buNone/>
            </a:pPr>
            <a:endParaRPr sz="2400" b="1" dirty="0">
              <a:solidFill>
                <a:srgbClr val="7030A0"/>
              </a:solidFill>
            </a:endParaRPr>
          </a:p>
          <a:p>
            <a:pPr marL="0" lvl="0" indent="0" algn="ctr" rtl="0">
              <a:spcBef>
                <a:spcPts val="336"/>
              </a:spcBef>
              <a:spcAft>
                <a:spcPts val="0"/>
              </a:spcAft>
              <a:buClr>
                <a:srgbClr val="888888"/>
              </a:buClr>
              <a:buSzPct val="100000"/>
              <a:buNone/>
            </a:pPr>
            <a:r>
              <a:rPr lang="fr-FR" sz="2400" b="1" cap="none" dirty="0"/>
              <a:t>LE RÉFÉRENTIEL D’ACTIVITÉS PROFESSIONNELLES </a:t>
            </a:r>
            <a:endParaRPr dirty="0"/>
          </a:p>
          <a:p>
            <a:pPr marL="0" lvl="0" indent="0" algn="ctr" rtl="0">
              <a:spcBef>
                <a:spcPts val="336"/>
              </a:spcBef>
              <a:spcAft>
                <a:spcPts val="0"/>
              </a:spcAft>
              <a:buClr>
                <a:srgbClr val="7030A0"/>
              </a:buClr>
              <a:buSzPct val="100000"/>
              <a:buNone/>
            </a:pPr>
            <a:r>
              <a:rPr lang="fr-FR" sz="2400" b="1" dirty="0">
                <a:solidFill>
                  <a:srgbClr val="7030A0"/>
                </a:solidFill>
              </a:rPr>
              <a:t>a été validé par la 15</a:t>
            </a:r>
            <a:r>
              <a:rPr lang="fr-FR" sz="2400" b="1" baseline="30000" dirty="0">
                <a:solidFill>
                  <a:srgbClr val="7030A0"/>
                </a:solidFill>
              </a:rPr>
              <a:t>e</a:t>
            </a:r>
            <a:r>
              <a:rPr lang="fr-FR" sz="2400" b="1" dirty="0">
                <a:solidFill>
                  <a:srgbClr val="7030A0"/>
                </a:solidFill>
              </a:rPr>
              <a:t> Commission professionnelle consultative, le 11 juillet 2019</a:t>
            </a:r>
            <a:r>
              <a:rPr lang="fr-FR" sz="2400" b="1" cap="none" dirty="0">
                <a:solidFill>
                  <a:srgbClr val="7030A0"/>
                </a:solidFill>
              </a:rPr>
              <a:t> </a:t>
            </a:r>
            <a:endParaRPr sz="2400" b="1" cap="none" dirty="0">
              <a:solidFill>
                <a:srgbClr val="7030A0"/>
              </a:solidFill>
            </a:endParaRPr>
          </a:p>
          <a:p>
            <a:pPr marL="0" lvl="0" indent="0" algn="ctr" rtl="0">
              <a:spcBef>
                <a:spcPts val="336"/>
              </a:spcBef>
              <a:spcAft>
                <a:spcPts val="0"/>
              </a:spcAft>
              <a:buClr>
                <a:srgbClr val="888888"/>
              </a:buClr>
              <a:buSzPct val="100000"/>
              <a:buNone/>
            </a:pPr>
            <a:endParaRPr sz="2400" b="1" dirty="0">
              <a:solidFill>
                <a:srgbClr val="7030A0"/>
              </a:solidFill>
            </a:endParaRPr>
          </a:p>
          <a:p>
            <a:pPr marL="0" lvl="0" indent="0" algn="ctr" rtl="0">
              <a:spcBef>
                <a:spcPts val="336"/>
              </a:spcBef>
              <a:spcAft>
                <a:spcPts val="0"/>
              </a:spcAft>
              <a:buClr>
                <a:srgbClr val="888888"/>
              </a:buClr>
              <a:buSzPct val="100000"/>
              <a:buNone/>
            </a:pPr>
            <a:r>
              <a:rPr lang="fr-FR" sz="2400" b="1" cap="none" dirty="0"/>
              <a:t>LE RÉFÉRENTIEL DU BTS COMMERCE INTERNATIONAL</a:t>
            </a:r>
            <a:endParaRPr sz="2400" b="1" dirty="0">
              <a:solidFill>
                <a:srgbClr val="7030A0"/>
              </a:solidFill>
            </a:endParaRPr>
          </a:p>
          <a:p>
            <a:pPr marL="0" lvl="0" indent="0" algn="ctr" rtl="0">
              <a:spcBef>
                <a:spcPts val="336"/>
              </a:spcBef>
              <a:spcAft>
                <a:spcPts val="0"/>
              </a:spcAft>
              <a:buClr>
                <a:srgbClr val="7030A0"/>
              </a:buClr>
              <a:buSzPct val="100000"/>
              <a:buNone/>
            </a:pPr>
            <a:r>
              <a:rPr lang="fr-FR" sz="2400" b="1" dirty="0">
                <a:solidFill>
                  <a:srgbClr val="7030A0"/>
                </a:solidFill>
              </a:rPr>
              <a:t>Avis favorable du Conseil supérieur de l’éducation, le 30 juin 2020</a:t>
            </a:r>
            <a:endParaRPr dirty="0"/>
          </a:p>
          <a:p>
            <a:pPr marL="0" lvl="0" indent="0" algn="ctr" rtl="0">
              <a:spcBef>
                <a:spcPts val="336"/>
              </a:spcBef>
              <a:spcAft>
                <a:spcPts val="0"/>
              </a:spcAft>
              <a:buClr>
                <a:srgbClr val="7030A0"/>
              </a:buClr>
              <a:buSzPct val="100000"/>
              <a:buNone/>
            </a:pPr>
            <a:r>
              <a:rPr lang="fr-FR" sz="2400" b="1" dirty="0">
                <a:solidFill>
                  <a:srgbClr val="7030A0"/>
                </a:solidFill>
              </a:rPr>
              <a:t>Avis favorable du Conseil national de l’enseignement supérieur et de la recherche, le 6 juillet 2020</a:t>
            </a:r>
          </a:p>
          <a:p>
            <a:pPr marL="0" lvl="0" indent="0" algn="ctr" rtl="0">
              <a:spcBef>
                <a:spcPts val="336"/>
              </a:spcBef>
              <a:spcAft>
                <a:spcPts val="0"/>
              </a:spcAft>
              <a:buClr>
                <a:srgbClr val="7030A0"/>
              </a:buClr>
              <a:buSzPct val="100000"/>
              <a:buNone/>
            </a:pPr>
            <a:endParaRPr dirty="0"/>
          </a:p>
          <a:p>
            <a:pPr marL="0" lvl="0" indent="0">
              <a:spcBef>
                <a:spcPts val="336"/>
              </a:spcBef>
              <a:buSzPct val="100000"/>
            </a:pPr>
            <a:r>
              <a:rPr lang="fr-FR" sz="2900" b="1" dirty="0">
                <a:solidFill>
                  <a:srgbClr val="7030A0"/>
                </a:solidFill>
              </a:rPr>
              <a:t>La nouvelle commission professionnelle consultative Commerce  a donné un avis favorable à l’unanimité sur le référentiel du BTS Commerce international, le </a:t>
            </a:r>
          </a:p>
          <a:p>
            <a:pPr marL="0" lvl="0" indent="0">
              <a:spcBef>
                <a:spcPts val="336"/>
              </a:spcBef>
              <a:buSzPct val="100000"/>
            </a:pPr>
            <a:r>
              <a:rPr lang="fr-FR" sz="2900" b="1" dirty="0">
                <a:solidFill>
                  <a:srgbClr val="7030A0"/>
                </a:solidFill>
              </a:rPr>
              <a:t>17 novembre 2020</a:t>
            </a:r>
            <a:endParaRPr sz="2900" b="1" dirty="0">
              <a:solidFill>
                <a:srgbClr val="7030A0"/>
              </a:solidFill>
            </a:endParaRPr>
          </a:p>
          <a:p>
            <a:pPr marL="0" lvl="0" indent="0" algn="l" rtl="0">
              <a:spcBef>
                <a:spcPts val="336"/>
              </a:spcBef>
              <a:spcAft>
                <a:spcPts val="0"/>
              </a:spcAft>
              <a:buClr>
                <a:srgbClr val="7030A0"/>
              </a:buClr>
              <a:buSzPct val="75000"/>
              <a:buNone/>
            </a:pPr>
            <a:endParaRPr dirty="0"/>
          </a:p>
          <a:p>
            <a:pPr marL="0" lvl="0" indent="0" algn="ctr" rtl="0">
              <a:spcBef>
                <a:spcPts val="336"/>
              </a:spcBef>
              <a:spcAft>
                <a:spcPts val="0"/>
              </a:spcAft>
              <a:buClr>
                <a:srgbClr val="888888"/>
              </a:buClr>
              <a:buSzPct val="100000"/>
              <a:buNone/>
            </a:pPr>
            <a:endParaRPr sz="2400" b="1" dirty="0">
              <a:solidFill>
                <a:srgbClr val="7030A0"/>
              </a:solidFill>
            </a:endParaRPr>
          </a:p>
          <a:p>
            <a:pPr marL="0" lvl="0" indent="0" algn="ctr" rtl="0">
              <a:spcBef>
                <a:spcPts val="448"/>
              </a:spcBef>
              <a:spcAft>
                <a:spcPts val="0"/>
              </a:spcAft>
              <a:buClr>
                <a:srgbClr val="888888"/>
              </a:buClr>
              <a:buSzPct val="100000"/>
              <a:buNone/>
            </a:pPr>
            <a:endParaRPr b="1" dirty="0"/>
          </a:p>
          <a:p>
            <a:pPr marL="0" lvl="0" indent="0" algn="ctr" rtl="0">
              <a:spcBef>
                <a:spcPts val="448"/>
              </a:spcBef>
              <a:spcAft>
                <a:spcPts val="0"/>
              </a:spcAft>
              <a:buClr>
                <a:srgbClr val="888888"/>
              </a:buClr>
              <a:buSzPct val="100000"/>
              <a:buNone/>
            </a:pPr>
            <a:endParaRPr dirty="0"/>
          </a:p>
        </p:txBody>
      </p:sp>
      <p:sp>
        <p:nvSpPr>
          <p:cNvPr id="34" name="Google Shape;34;p1"/>
          <p:cNvSpPr/>
          <p:nvPr/>
        </p:nvSpPr>
        <p:spPr>
          <a:xfrm>
            <a:off x="1691680" y="404664"/>
            <a:ext cx="5904656"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3200" b="1" i="0" u="none" strike="noStrike" cap="none">
                <a:solidFill>
                  <a:srgbClr val="0070C0"/>
                </a:solidFill>
                <a:latin typeface="Calibri"/>
                <a:ea typeface="Calibri"/>
                <a:cs typeface="Calibri"/>
                <a:sym typeface="Calibri"/>
              </a:rPr>
              <a:t>BTS COMMERCE INTERNATIONAL</a:t>
            </a:r>
            <a:endParaRPr sz="3200">
              <a:solidFill>
                <a:schemeClr val="dk1"/>
              </a:solidFill>
              <a:latin typeface="Calibri"/>
              <a:ea typeface="Calibri"/>
              <a:cs typeface="Calibri"/>
              <a:sym typeface="Calibri"/>
            </a:endParaRPr>
          </a:p>
        </p:txBody>
      </p:sp>
      <p:sp>
        <p:nvSpPr>
          <p:cNvPr id="36" name="Google Shape;36;p1"/>
          <p:cNvSpPr txBox="1">
            <a:spLocks noGrp="1"/>
          </p:cNvSpPr>
          <p:nvPr>
            <p:ph type="sldNum" idx="12"/>
          </p:nvPr>
        </p:nvSpPr>
        <p:spPr>
          <a:xfrm>
            <a:off x="8197502" y="6390910"/>
            <a:ext cx="403878"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FR"/>
              <a:t>1</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Google Shape;41;p3"/>
          <p:cNvSpPr txBox="1"/>
          <p:nvPr/>
        </p:nvSpPr>
        <p:spPr>
          <a:xfrm>
            <a:off x="809623" y="1196753"/>
            <a:ext cx="8236500" cy="4248600"/>
          </a:xfrm>
          <a:prstGeom prst="rect">
            <a:avLst/>
          </a:prstGeom>
          <a:noFill/>
          <a:ln>
            <a:noFill/>
          </a:ln>
        </p:spPr>
        <p:txBody>
          <a:bodyPr spcFirstLastPara="1" wrap="square" lIns="91425" tIns="45700" rIns="91425" bIns="45700" anchor="t" anchorCtr="0">
            <a:normAutofit fontScale="47500" lnSpcReduction="20000"/>
          </a:bodyPr>
          <a:lstStyle/>
          <a:p>
            <a:pPr marL="0" marR="0" lvl="0" indent="0" algn="l" rtl="0">
              <a:spcBef>
                <a:spcPts val="0"/>
              </a:spcBef>
              <a:spcAft>
                <a:spcPts val="0"/>
              </a:spcAft>
              <a:buClr>
                <a:srgbClr val="683086"/>
              </a:buClr>
              <a:buSzPct val="100000"/>
              <a:buFont typeface="Arial"/>
              <a:buNone/>
            </a:pPr>
            <a:endParaRPr sz="3200">
              <a:solidFill>
                <a:srgbClr val="683086"/>
              </a:solidFill>
              <a:latin typeface="Calibri"/>
              <a:ea typeface="Calibri"/>
              <a:cs typeface="Calibri"/>
              <a:sym typeface="Calibri"/>
            </a:endParaRPr>
          </a:p>
          <a:p>
            <a:pPr marL="457200" marR="0" lvl="0" indent="0" algn="l" rtl="0">
              <a:spcBef>
                <a:spcPts val="0"/>
              </a:spcBef>
              <a:spcAft>
                <a:spcPts val="0"/>
              </a:spcAft>
              <a:buNone/>
            </a:pPr>
            <a:endParaRPr sz="5500">
              <a:solidFill>
                <a:srgbClr val="683086"/>
              </a:solidFill>
              <a:latin typeface="Calibri"/>
              <a:ea typeface="Calibri"/>
              <a:cs typeface="Calibri"/>
              <a:sym typeface="Calibri"/>
            </a:endParaRPr>
          </a:p>
          <a:p>
            <a:pPr marL="457200" marR="0" lvl="0" indent="-394493" algn="l" rtl="0">
              <a:spcBef>
                <a:spcPts val="0"/>
              </a:spcBef>
              <a:spcAft>
                <a:spcPts val="0"/>
              </a:spcAft>
              <a:buClr>
                <a:srgbClr val="683086"/>
              </a:buClr>
              <a:buSzPct val="100000"/>
              <a:buFont typeface="Calibri"/>
              <a:buChar char="●"/>
            </a:pPr>
            <a:r>
              <a:rPr lang="fr-FR" sz="5500">
                <a:solidFill>
                  <a:srgbClr val="683086"/>
                </a:solidFill>
                <a:latin typeface="Calibri"/>
                <a:ea typeface="Calibri"/>
                <a:cs typeface="Calibri"/>
                <a:sym typeface="Calibri"/>
              </a:rPr>
              <a:t>Le BTS CI, la seule formation à dimension internationale à Bac + 2</a:t>
            </a:r>
            <a:endParaRPr sz="5500">
              <a:solidFill>
                <a:srgbClr val="683086"/>
              </a:solidFill>
              <a:latin typeface="Calibri"/>
              <a:ea typeface="Calibri"/>
              <a:cs typeface="Calibri"/>
              <a:sym typeface="Calibri"/>
            </a:endParaRPr>
          </a:p>
          <a:p>
            <a:pPr marL="457200" marR="0" lvl="0" indent="0" algn="l" rtl="0">
              <a:spcBef>
                <a:spcPts val="0"/>
              </a:spcBef>
              <a:spcAft>
                <a:spcPts val="0"/>
              </a:spcAft>
              <a:buNone/>
            </a:pPr>
            <a:endParaRPr sz="5500">
              <a:solidFill>
                <a:srgbClr val="683086"/>
              </a:solidFill>
              <a:latin typeface="Calibri"/>
              <a:ea typeface="Calibri"/>
              <a:cs typeface="Calibri"/>
              <a:sym typeface="Calibri"/>
            </a:endParaRPr>
          </a:p>
          <a:p>
            <a:pPr marL="457200" lvl="0" indent="-394493" algn="l" rtl="0">
              <a:spcBef>
                <a:spcPts val="448"/>
              </a:spcBef>
              <a:spcAft>
                <a:spcPts val="0"/>
              </a:spcAft>
              <a:buClr>
                <a:srgbClr val="683086"/>
              </a:buClr>
              <a:buSzPct val="100000"/>
              <a:buFont typeface="Calibri"/>
              <a:buChar char="●"/>
            </a:pPr>
            <a:r>
              <a:rPr lang="fr-FR" sz="5500">
                <a:solidFill>
                  <a:srgbClr val="683086"/>
                </a:solidFill>
                <a:latin typeface="Calibri"/>
                <a:ea typeface="Calibri"/>
                <a:cs typeface="Calibri"/>
                <a:sym typeface="Calibri"/>
              </a:rPr>
              <a:t>Une formation généraliste appréciée </a:t>
            </a:r>
            <a:endParaRPr sz="5500">
              <a:solidFill>
                <a:srgbClr val="683086"/>
              </a:solidFill>
              <a:latin typeface="Calibri"/>
              <a:ea typeface="Calibri"/>
              <a:cs typeface="Calibri"/>
              <a:sym typeface="Calibri"/>
            </a:endParaRPr>
          </a:p>
          <a:p>
            <a:pPr marL="457200" marR="0" lvl="0" indent="0" algn="l" rtl="0">
              <a:spcBef>
                <a:spcPts val="448"/>
              </a:spcBef>
              <a:spcAft>
                <a:spcPts val="0"/>
              </a:spcAft>
              <a:buNone/>
            </a:pPr>
            <a:endParaRPr sz="5500"/>
          </a:p>
          <a:p>
            <a:pPr marL="457200" marR="0" lvl="0" indent="-394493" algn="l" rtl="0">
              <a:spcBef>
                <a:spcPts val="448"/>
              </a:spcBef>
              <a:spcAft>
                <a:spcPts val="0"/>
              </a:spcAft>
              <a:buClr>
                <a:srgbClr val="683086"/>
              </a:buClr>
              <a:buSzPct val="100000"/>
              <a:buFont typeface="Calibri"/>
              <a:buChar char="●"/>
            </a:pPr>
            <a:r>
              <a:rPr lang="fr-FR" sz="5500">
                <a:solidFill>
                  <a:srgbClr val="683086"/>
                </a:solidFill>
                <a:latin typeface="Calibri"/>
                <a:ea typeface="Calibri"/>
                <a:cs typeface="Calibri"/>
                <a:sym typeface="Calibri"/>
              </a:rPr>
              <a:t>Des compétences en Techniques du Commerce international reconnues</a:t>
            </a:r>
            <a:endParaRPr sz="5500">
              <a:solidFill>
                <a:srgbClr val="683086"/>
              </a:solidFill>
              <a:latin typeface="Calibri"/>
              <a:ea typeface="Calibri"/>
              <a:cs typeface="Calibri"/>
              <a:sym typeface="Calibri"/>
            </a:endParaRPr>
          </a:p>
          <a:p>
            <a:pPr marL="457200" marR="0" lvl="0" indent="0" algn="l" rtl="0">
              <a:spcBef>
                <a:spcPts val="448"/>
              </a:spcBef>
              <a:spcAft>
                <a:spcPts val="0"/>
              </a:spcAft>
              <a:buNone/>
            </a:pPr>
            <a:endParaRPr sz="5500">
              <a:solidFill>
                <a:srgbClr val="683086"/>
              </a:solidFill>
              <a:latin typeface="Calibri"/>
              <a:ea typeface="Calibri"/>
              <a:cs typeface="Calibri"/>
              <a:sym typeface="Calibri"/>
            </a:endParaRPr>
          </a:p>
          <a:p>
            <a:pPr marL="457200" lvl="0" indent="-394493" algn="l" rtl="0">
              <a:spcBef>
                <a:spcPts val="448"/>
              </a:spcBef>
              <a:spcAft>
                <a:spcPts val="0"/>
              </a:spcAft>
              <a:buClr>
                <a:srgbClr val="683086"/>
              </a:buClr>
              <a:buSzPct val="100000"/>
              <a:buFont typeface="Calibri"/>
              <a:buChar char="●"/>
            </a:pPr>
            <a:r>
              <a:rPr lang="fr-FR" sz="5500">
                <a:solidFill>
                  <a:srgbClr val="683086"/>
                </a:solidFill>
                <a:latin typeface="Calibri"/>
                <a:ea typeface="Calibri"/>
                <a:cs typeface="Calibri"/>
                <a:sym typeface="Calibri"/>
              </a:rPr>
              <a:t>Des besoins de recrutement au niveau Bac + 2</a:t>
            </a:r>
            <a:endParaRPr sz="5500">
              <a:solidFill>
                <a:srgbClr val="683086"/>
              </a:solidFill>
              <a:latin typeface="Calibri"/>
              <a:ea typeface="Calibri"/>
              <a:cs typeface="Calibri"/>
              <a:sym typeface="Calibri"/>
            </a:endParaRPr>
          </a:p>
          <a:p>
            <a:pPr marL="0" marR="0" lvl="0" indent="0" algn="l" rtl="0">
              <a:spcBef>
                <a:spcPts val="448"/>
              </a:spcBef>
              <a:spcAft>
                <a:spcPts val="0"/>
              </a:spcAft>
              <a:buClr>
                <a:srgbClr val="683086"/>
              </a:buClr>
              <a:buSzPct val="100000"/>
              <a:buFont typeface="Arial"/>
              <a:buNone/>
            </a:pPr>
            <a:endParaRPr sz="3200">
              <a:solidFill>
                <a:srgbClr val="683086"/>
              </a:solidFill>
              <a:latin typeface="Calibri"/>
              <a:ea typeface="Calibri"/>
              <a:cs typeface="Calibri"/>
              <a:sym typeface="Calibri"/>
            </a:endParaRPr>
          </a:p>
          <a:p>
            <a:pPr marL="0" marR="0" lvl="0" indent="0" algn="l" rtl="0">
              <a:spcBef>
                <a:spcPts val="448"/>
              </a:spcBef>
              <a:spcAft>
                <a:spcPts val="0"/>
              </a:spcAft>
              <a:buClr>
                <a:srgbClr val="683086"/>
              </a:buClr>
              <a:buSzPct val="100000"/>
              <a:buFont typeface="Arial"/>
              <a:buNone/>
            </a:pPr>
            <a:r>
              <a:rPr lang="fr-FR" sz="3200">
                <a:solidFill>
                  <a:srgbClr val="683086"/>
                </a:solidFill>
                <a:latin typeface="Calibri"/>
                <a:ea typeface="Calibri"/>
                <a:cs typeface="Calibri"/>
                <a:sym typeface="Calibri"/>
              </a:rPr>
              <a:t>	</a:t>
            </a:r>
            <a:endParaRPr/>
          </a:p>
        </p:txBody>
      </p:sp>
      <p:sp>
        <p:nvSpPr>
          <p:cNvPr id="42" name="Google Shape;42;p3"/>
          <p:cNvSpPr txBox="1"/>
          <p:nvPr/>
        </p:nvSpPr>
        <p:spPr>
          <a:xfrm>
            <a:off x="985835" y="114301"/>
            <a:ext cx="7211667" cy="1082452"/>
          </a:xfrm>
          <a:prstGeom prst="rect">
            <a:avLst/>
          </a:prstGeom>
          <a:noFill/>
          <a:ln>
            <a:noFill/>
          </a:ln>
        </p:spPr>
        <p:txBody>
          <a:bodyPr spcFirstLastPara="1" wrap="square" lIns="91425" tIns="45700" rIns="91425" bIns="45700" anchor="t" anchorCtr="0">
            <a:normAutofit fontScale="70000" lnSpcReduction="20000"/>
          </a:bodyPr>
          <a:lstStyle/>
          <a:p>
            <a:pPr marL="0" marR="0" lvl="0" indent="0" algn="ctr" rtl="0">
              <a:spcBef>
                <a:spcPts val="0"/>
              </a:spcBef>
              <a:spcAft>
                <a:spcPts val="0"/>
              </a:spcAft>
              <a:buClr>
                <a:schemeClr val="accent1"/>
              </a:buClr>
              <a:buSzPct val="100000"/>
              <a:buFont typeface="Calibri"/>
              <a:buNone/>
            </a:pPr>
            <a:br>
              <a:rPr lang="fr-FR" sz="3600">
                <a:solidFill>
                  <a:schemeClr val="accent1"/>
                </a:solidFill>
                <a:latin typeface="Calibri"/>
                <a:ea typeface="Calibri"/>
                <a:cs typeface="Calibri"/>
                <a:sym typeface="Calibri"/>
              </a:rPr>
            </a:br>
            <a:br>
              <a:rPr lang="fr-FR" sz="3600">
                <a:solidFill>
                  <a:schemeClr val="accent1"/>
                </a:solidFill>
                <a:latin typeface="Calibri"/>
                <a:ea typeface="Calibri"/>
                <a:cs typeface="Calibri"/>
                <a:sym typeface="Calibri"/>
              </a:rPr>
            </a:br>
            <a:r>
              <a:rPr lang="fr-FR" sz="4400" b="1">
                <a:solidFill>
                  <a:schemeClr val="dk1"/>
                </a:solidFill>
                <a:latin typeface="Calibri"/>
                <a:ea typeface="Calibri"/>
                <a:cs typeface="Calibri"/>
                <a:sym typeface="Calibri"/>
              </a:rPr>
              <a:t>Rapport d’opportunité</a:t>
            </a:r>
            <a:endParaRPr/>
          </a:p>
        </p:txBody>
      </p:sp>
      <p:sp>
        <p:nvSpPr>
          <p:cNvPr id="43" name="Google Shape;43;p3"/>
          <p:cNvSpPr txBox="1">
            <a:spLocks noGrp="1"/>
          </p:cNvSpPr>
          <p:nvPr>
            <p:ph type="sldNum" idx="12"/>
          </p:nvPr>
        </p:nvSpPr>
        <p:spPr>
          <a:xfrm>
            <a:off x="8197502" y="6390910"/>
            <a:ext cx="403878"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FR"/>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Google Shape;48;gc4da6fbd3e_0_10"/>
          <p:cNvSpPr txBox="1"/>
          <p:nvPr/>
        </p:nvSpPr>
        <p:spPr>
          <a:xfrm>
            <a:off x="809625" y="1196749"/>
            <a:ext cx="8236500" cy="5342400"/>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None/>
            </a:pPr>
            <a:endParaRPr sz="2200">
              <a:solidFill>
                <a:srgbClr val="683086"/>
              </a:solidFill>
              <a:latin typeface="Calibri"/>
              <a:ea typeface="Calibri"/>
              <a:cs typeface="Calibri"/>
              <a:sym typeface="Calibri"/>
            </a:endParaRPr>
          </a:p>
          <a:p>
            <a:pPr marL="0" marR="0" lvl="0" indent="0" algn="l" rtl="0">
              <a:lnSpc>
                <a:spcPct val="90000"/>
              </a:lnSpc>
              <a:spcBef>
                <a:spcPts val="0"/>
              </a:spcBef>
              <a:spcAft>
                <a:spcPts val="0"/>
              </a:spcAft>
              <a:buNone/>
            </a:pPr>
            <a:r>
              <a:rPr lang="fr-FR" sz="2200">
                <a:solidFill>
                  <a:srgbClr val="683086"/>
                </a:solidFill>
                <a:latin typeface="Calibri"/>
                <a:ea typeface="Calibri"/>
                <a:cs typeface="Calibri"/>
                <a:sym typeface="Calibri"/>
              </a:rPr>
              <a:t>Depuis la dernière rénovation, des évolutions majeures et multiples:</a:t>
            </a:r>
            <a:endParaRPr sz="2200">
              <a:solidFill>
                <a:srgbClr val="683086"/>
              </a:solidFill>
              <a:latin typeface="Calibri"/>
              <a:ea typeface="Calibri"/>
              <a:cs typeface="Calibri"/>
              <a:sym typeface="Calibri"/>
            </a:endParaRPr>
          </a:p>
          <a:p>
            <a:pPr marL="0" marR="0" lvl="0" indent="0" algn="l" rtl="0">
              <a:lnSpc>
                <a:spcPct val="90000"/>
              </a:lnSpc>
              <a:spcBef>
                <a:spcPts val="0"/>
              </a:spcBef>
              <a:spcAft>
                <a:spcPts val="0"/>
              </a:spcAft>
              <a:buNone/>
            </a:pPr>
            <a:endParaRPr sz="2200">
              <a:solidFill>
                <a:srgbClr val="683086"/>
              </a:solidFill>
              <a:latin typeface="Calibri"/>
              <a:ea typeface="Calibri"/>
              <a:cs typeface="Calibri"/>
              <a:sym typeface="Calibri"/>
            </a:endParaRPr>
          </a:p>
          <a:p>
            <a:pPr marL="457200" marR="0" lvl="0" indent="-368300" algn="l" rtl="0">
              <a:lnSpc>
                <a:spcPct val="90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Évolutions économiques</a:t>
            </a:r>
            <a:endParaRPr sz="2200">
              <a:solidFill>
                <a:srgbClr val="683086"/>
              </a:solidFill>
              <a:latin typeface="Calibri"/>
              <a:ea typeface="Calibri"/>
              <a:cs typeface="Calibri"/>
              <a:sym typeface="Calibri"/>
            </a:endParaRPr>
          </a:p>
          <a:p>
            <a:pPr marL="457200" marR="0" lvl="0" indent="0" algn="l" rtl="0">
              <a:lnSpc>
                <a:spcPct val="90000"/>
              </a:lnSpc>
              <a:spcBef>
                <a:spcPts val="0"/>
              </a:spcBef>
              <a:spcAft>
                <a:spcPts val="0"/>
              </a:spcAft>
              <a:buNone/>
            </a:pPr>
            <a:endParaRPr sz="2200">
              <a:solidFill>
                <a:srgbClr val="683086"/>
              </a:solidFill>
              <a:latin typeface="Calibri"/>
              <a:ea typeface="Calibri"/>
              <a:cs typeface="Calibri"/>
              <a:sym typeface="Calibri"/>
            </a:endParaRPr>
          </a:p>
          <a:p>
            <a:pPr marL="457200" marR="0" lvl="0" indent="-368300" algn="l" rtl="0">
              <a:lnSpc>
                <a:spcPct val="90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Évolutions techniques et technologiques</a:t>
            </a:r>
            <a:endParaRPr sz="2200">
              <a:solidFill>
                <a:srgbClr val="683086"/>
              </a:solidFill>
              <a:latin typeface="Calibri"/>
              <a:ea typeface="Calibri"/>
              <a:cs typeface="Calibri"/>
              <a:sym typeface="Calibri"/>
            </a:endParaRPr>
          </a:p>
          <a:p>
            <a:pPr marL="457200" marR="0" lvl="0" indent="0" algn="l" rtl="0">
              <a:lnSpc>
                <a:spcPct val="90000"/>
              </a:lnSpc>
              <a:spcBef>
                <a:spcPts val="0"/>
              </a:spcBef>
              <a:spcAft>
                <a:spcPts val="0"/>
              </a:spcAft>
              <a:buNone/>
            </a:pPr>
            <a:endParaRPr sz="2200">
              <a:solidFill>
                <a:srgbClr val="683086"/>
              </a:solidFill>
              <a:latin typeface="Calibri"/>
              <a:ea typeface="Calibri"/>
              <a:cs typeface="Calibri"/>
              <a:sym typeface="Calibri"/>
            </a:endParaRPr>
          </a:p>
          <a:p>
            <a:pPr marL="457200" marR="0" lvl="0" indent="-368300" algn="l" rtl="0">
              <a:lnSpc>
                <a:spcPct val="90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Évolutions organisationnelles</a:t>
            </a:r>
            <a:endParaRPr sz="2200">
              <a:solidFill>
                <a:srgbClr val="683086"/>
              </a:solidFill>
              <a:latin typeface="Calibri"/>
              <a:ea typeface="Calibri"/>
              <a:cs typeface="Calibri"/>
              <a:sym typeface="Calibri"/>
            </a:endParaRPr>
          </a:p>
          <a:p>
            <a:pPr marL="457200" marR="0" lvl="0" indent="0" algn="l" rtl="0">
              <a:lnSpc>
                <a:spcPct val="90000"/>
              </a:lnSpc>
              <a:spcBef>
                <a:spcPts val="0"/>
              </a:spcBef>
              <a:spcAft>
                <a:spcPts val="0"/>
              </a:spcAft>
              <a:buNone/>
            </a:pPr>
            <a:endParaRPr sz="2200">
              <a:solidFill>
                <a:srgbClr val="683086"/>
              </a:solidFill>
              <a:latin typeface="Calibri"/>
              <a:ea typeface="Calibri"/>
              <a:cs typeface="Calibri"/>
              <a:sym typeface="Calibri"/>
            </a:endParaRPr>
          </a:p>
          <a:p>
            <a:pPr marL="457200" marR="0" lvl="0" indent="-368300" algn="l" rtl="0">
              <a:lnSpc>
                <a:spcPct val="90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Évolutions réglementaires</a:t>
            </a:r>
            <a:endParaRPr sz="2200">
              <a:solidFill>
                <a:srgbClr val="683086"/>
              </a:solidFill>
              <a:latin typeface="Calibri"/>
              <a:ea typeface="Calibri"/>
              <a:cs typeface="Calibri"/>
              <a:sym typeface="Calibri"/>
            </a:endParaRPr>
          </a:p>
          <a:p>
            <a:pPr marL="457200" marR="0" lvl="0" indent="0" algn="l" rtl="0">
              <a:lnSpc>
                <a:spcPct val="90000"/>
              </a:lnSpc>
              <a:spcBef>
                <a:spcPts val="0"/>
              </a:spcBef>
              <a:spcAft>
                <a:spcPts val="0"/>
              </a:spcAft>
              <a:buNone/>
            </a:pPr>
            <a:endParaRPr sz="2200">
              <a:solidFill>
                <a:srgbClr val="683086"/>
              </a:solidFill>
              <a:latin typeface="Calibri"/>
              <a:ea typeface="Calibri"/>
              <a:cs typeface="Calibri"/>
              <a:sym typeface="Calibri"/>
            </a:endParaRPr>
          </a:p>
          <a:p>
            <a:pPr marL="457200" marR="0" lvl="0" indent="-368300" algn="l" rtl="0">
              <a:lnSpc>
                <a:spcPct val="90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Évolutions des risques</a:t>
            </a:r>
            <a:endParaRPr sz="2200">
              <a:solidFill>
                <a:srgbClr val="683086"/>
              </a:solidFill>
              <a:latin typeface="Calibri"/>
              <a:ea typeface="Calibri"/>
              <a:cs typeface="Calibri"/>
              <a:sym typeface="Calibri"/>
            </a:endParaRPr>
          </a:p>
        </p:txBody>
      </p:sp>
      <p:sp>
        <p:nvSpPr>
          <p:cNvPr id="49" name="Google Shape;49;gc4da6fbd3e_0_10"/>
          <p:cNvSpPr txBox="1"/>
          <p:nvPr/>
        </p:nvSpPr>
        <p:spPr>
          <a:xfrm>
            <a:off x="985835" y="114301"/>
            <a:ext cx="7211700" cy="1082400"/>
          </a:xfrm>
          <a:prstGeom prst="rect">
            <a:avLst/>
          </a:prstGeom>
          <a:noFill/>
          <a:ln>
            <a:noFill/>
          </a:ln>
        </p:spPr>
        <p:txBody>
          <a:bodyPr spcFirstLastPara="1" wrap="square" lIns="91425" tIns="45700" rIns="91425" bIns="45700" anchor="t" anchorCtr="0">
            <a:normAutofit fontScale="70000" lnSpcReduction="20000"/>
          </a:bodyPr>
          <a:lstStyle/>
          <a:p>
            <a:pPr marL="0" marR="0" lvl="0" indent="0" algn="ctr" rtl="0">
              <a:spcBef>
                <a:spcPts val="0"/>
              </a:spcBef>
              <a:spcAft>
                <a:spcPts val="0"/>
              </a:spcAft>
              <a:buClr>
                <a:schemeClr val="accent1"/>
              </a:buClr>
              <a:buSzPct val="100000"/>
              <a:buFont typeface="Calibri"/>
              <a:buNone/>
            </a:pPr>
            <a:br>
              <a:rPr lang="fr-FR" sz="3600">
                <a:solidFill>
                  <a:schemeClr val="accent1"/>
                </a:solidFill>
                <a:latin typeface="Calibri"/>
                <a:ea typeface="Calibri"/>
                <a:cs typeface="Calibri"/>
                <a:sym typeface="Calibri"/>
              </a:rPr>
            </a:br>
            <a:br>
              <a:rPr lang="fr-FR" sz="3600">
                <a:solidFill>
                  <a:schemeClr val="accent1"/>
                </a:solidFill>
                <a:latin typeface="Calibri"/>
                <a:ea typeface="Calibri"/>
                <a:cs typeface="Calibri"/>
                <a:sym typeface="Calibri"/>
              </a:rPr>
            </a:br>
            <a:r>
              <a:rPr lang="fr-FR" sz="4400" b="1">
                <a:solidFill>
                  <a:schemeClr val="dk1"/>
                </a:solidFill>
                <a:latin typeface="Calibri"/>
                <a:ea typeface="Calibri"/>
                <a:cs typeface="Calibri"/>
                <a:sym typeface="Calibri"/>
              </a:rPr>
              <a:t>Rapport d’opportunité</a:t>
            </a:r>
            <a:endParaRPr/>
          </a:p>
        </p:txBody>
      </p:sp>
      <p:sp>
        <p:nvSpPr>
          <p:cNvPr id="50" name="Google Shape;50;gc4da6fbd3e_0_10"/>
          <p:cNvSpPr txBox="1">
            <a:spLocks noGrp="1"/>
          </p:cNvSpPr>
          <p:nvPr>
            <p:ph type="sldNum" idx="12"/>
          </p:nvPr>
        </p:nvSpPr>
        <p:spPr>
          <a:xfrm>
            <a:off x="8197502" y="6390910"/>
            <a:ext cx="4038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FR"/>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gc4da6fbd3e_0_23"/>
          <p:cNvSpPr txBox="1"/>
          <p:nvPr/>
        </p:nvSpPr>
        <p:spPr>
          <a:xfrm>
            <a:off x="809625" y="1196749"/>
            <a:ext cx="8236500" cy="5342400"/>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None/>
            </a:pPr>
            <a:r>
              <a:rPr lang="fr-FR" sz="2200">
                <a:solidFill>
                  <a:srgbClr val="683086"/>
                </a:solidFill>
                <a:latin typeface="Calibri"/>
                <a:ea typeface="Calibri"/>
                <a:cs typeface="Calibri"/>
                <a:sym typeface="Calibri"/>
              </a:rPr>
              <a:t>Il ressort de ces évolutions un besoin renforcé de maîtriser les compétences suivantes:</a:t>
            </a:r>
            <a:endParaRPr sz="2200">
              <a:solidFill>
                <a:srgbClr val="683086"/>
              </a:solidFill>
              <a:latin typeface="Calibri"/>
              <a:ea typeface="Calibri"/>
              <a:cs typeface="Calibri"/>
              <a:sym typeface="Calibri"/>
            </a:endParaRPr>
          </a:p>
          <a:p>
            <a:pPr marL="0" marR="0" lvl="0" indent="0" algn="l" rtl="0">
              <a:lnSpc>
                <a:spcPct val="50000"/>
              </a:lnSpc>
              <a:spcBef>
                <a:spcPts val="0"/>
              </a:spcBef>
              <a:spcAft>
                <a:spcPts val="0"/>
              </a:spcAft>
              <a:buNone/>
            </a:pPr>
            <a:endParaRPr sz="2200">
              <a:solidFill>
                <a:srgbClr val="683086"/>
              </a:solidFill>
              <a:latin typeface="Calibri"/>
              <a:ea typeface="Calibri"/>
              <a:cs typeface="Calibri"/>
              <a:sym typeface="Calibri"/>
            </a:endParaRPr>
          </a:p>
          <a:p>
            <a:pPr marL="457200" marR="0" lvl="0" indent="-368300" algn="l" rtl="0">
              <a:lnSpc>
                <a:spcPct val="115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Maîtrise de l’anglais</a:t>
            </a:r>
            <a:endParaRPr sz="2200">
              <a:solidFill>
                <a:srgbClr val="683086"/>
              </a:solidFill>
              <a:latin typeface="Calibri"/>
              <a:ea typeface="Calibri"/>
              <a:cs typeface="Calibri"/>
              <a:sym typeface="Calibri"/>
            </a:endParaRPr>
          </a:p>
          <a:p>
            <a:pPr marL="457200" marR="0" lvl="0" indent="-368300" algn="l" rtl="0">
              <a:lnSpc>
                <a:spcPct val="115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Techniques du commerce international</a:t>
            </a:r>
            <a:endParaRPr sz="2200">
              <a:solidFill>
                <a:srgbClr val="683086"/>
              </a:solidFill>
              <a:latin typeface="Calibri"/>
              <a:ea typeface="Calibri"/>
              <a:cs typeface="Calibri"/>
              <a:sym typeface="Calibri"/>
            </a:endParaRPr>
          </a:p>
          <a:p>
            <a:pPr marL="457200" marR="0" lvl="0" indent="-368300" algn="l" rtl="0">
              <a:lnSpc>
                <a:spcPct val="115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Relation client/fournisseur et sa dimension interculturelle</a:t>
            </a:r>
            <a:endParaRPr sz="2200">
              <a:solidFill>
                <a:srgbClr val="683086"/>
              </a:solidFill>
              <a:latin typeface="Calibri"/>
              <a:ea typeface="Calibri"/>
              <a:cs typeface="Calibri"/>
              <a:sym typeface="Calibri"/>
            </a:endParaRPr>
          </a:p>
          <a:p>
            <a:pPr marL="457200" marR="0" lvl="0" indent="-368300" algn="l" rtl="0">
              <a:lnSpc>
                <a:spcPct val="115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Digitalisation</a:t>
            </a:r>
            <a:endParaRPr sz="2200">
              <a:solidFill>
                <a:srgbClr val="683086"/>
              </a:solidFill>
              <a:latin typeface="Calibri"/>
              <a:ea typeface="Calibri"/>
              <a:cs typeface="Calibri"/>
              <a:sym typeface="Calibri"/>
            </a:endParaRPr>
          </a:p>
          <a:p>
            <a:pPr marL="457200" marR="0" lvl="0" indent="-368300" algn="l" rtl="0">
              <a:lnSpc>
                <a:spcPct val="115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Veille sur l’environnement des entreprises</a:t>
            </a:r>
            <a:endParaRPr sz="2200">
              <a:solidFill>
                <a:srgbClr val="683086"/>
              </a:solidFill>
              <a:latin typeface="Calibri"/>
              <a:ea typeface="Calibri"/>
              <a:cs typeface="Calibri"/>
              <a:sym typeface="Calibri"/>
            </a:endParaRPr>
          </a:p>
          <a:p>
            <a:pPr marL="457200" marR="0" lvl="0" indent="-368300" algn="l" rtl="0">
              <a:lnSpc>
                <a:spcPct val="115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Communication écrite et orale</a:t>
            </a:r>
            <a:endParaRPr sz="2200">
              <a:solidFill>
                <a:srgbClr val="683086"/>
              </a:solidFill>
              <a:latin typeface="Calibri"/>
              <a:ea typeface="Calibri"/>
              <a:cs typeface="Calibri"/>
              <a:sym typeface="Calibri"/>
            </a:endParaRPr>
          </a:p>
          <a:p>
            <a:pPr marL="457200" marR="0" lvl="0" indent="-368300" algn="l" rtl="0">
              <a:lnSpc>
                <a:spcPct val="115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Gestion commerciale</a:t>
            </a:r>
            <a:endParaRPr sz="2200">
              <a:solidFill>
                <a:srgbClr val="683086"/>
              </a:solidFill>
              <a:latin typeface="Calibri"/>
              <a:ea typeface="Calibri"/>
              <a:cs typeface="Calibri"/>
              <a:sym typeface="Calibri"/>
            </a:endParaRPr>
          </a:p>
          <a:p>
            <a:pPr marL="457200" marR="0" lvl="0" indent="-368300" algn="l" rtl="0">
              <a:lnSpc>
                <a:spcPct val="115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Adaptation/résolution de problèmes. Travail en équipe</a:t>
            </a:r>
            <a:endParaRPr sz="2200">
              <a:solidFill>
                <a:srgbClr val="683086"/>
              </a:solidFill>
              <a:latin typeface="Calibri"/>
              <a:ea typeface="Calibri"/>
              <a:cs typeface="Calibri"/>
              <a:sym typeface="Calibri"/>
            </a:endParaRPr>
          </a:p>
          <a:p>
            <a:pPr marL="457200" marR="0" lvl="0" indent="-368300" algn="l" rtl="0">
              <a:lnSpc>
                <a:spcPct val="115000"/>
              </a:lnSpc>
              <a:spcBef>
                <a:spcPts val="0"/>
              </a:spcBef>
              <a:spcAft>
                <a:spcPts val="0"/>
              </a:spcAft>
              <a:buClr>
                <a:srgbClr val="683086"/>
              </a:buClr>
              <a:buSzPts val="2200"/>
              <a:buFont typeface="Calibri"/>
              <a:buChar char="●"/>
            </a:pPr>
            <a:r>
              <a:rPr lang="fr-FR" sz="2200">
                <a:solidFill>
                  <a:srgbClr val="683086"/>
                </a:solidFill>
                <a:latin typeface="Calibri"/>
                <a:ea typeface="Calibri"/>
                <a:cs typeface="Calibri"/>
                <a:sym typeface="Calibri"/>
              </a:rPr>
              <a:t>Capacité à prendre des initiatives</a:t>
            </a:r>
            <a:endParaRPr sz="2200">
              <a:solidFill>
                <a:srgbClr val="683086"/>
              </a:solidFill>
              <a:latin typeface="Calibri"/>
              <a:ea typeface="Calibri"/>
              <a:cs typeface="Calibri"/>
              <a:sym typeface="Calibri"/>
            </a:endParaRPr>
          </a:p>
          <a:p>
            <a:pPr marL="0" marR="0" lvl="0" indent="0" algn="l" rtl="0">
              <a:lnSpc>
                <a:spcPct val="90000"/>
              </a:lnSpc>
              <a:spcBef>
                <a:spcPts val="0"/>
              </a:spcBef>
              <a:spcAft>
                <a:spcPts val="0"/>
              </a:spcAft>
              <a:buNone/>
            </a:pPr>
            <a:r>
              <a:rPr lang="fr-FR" sz="2200">
                <a:solidFill>
                  <a:srgbClr val="683086"/>
                </a:solidFill>
                <a:latin typeface="Calibri"/>
                <a:ea typeface="Calibri"/>
                <a:cs typeface="Calibri"/>
                <a:sym typeface="Calibri"/>
              </a:rPr>
              <a:t>.</a:t>
            </a:r>
            <a:endParaRPr sz="2200">
              <a:solidFill>
                <a:srgbClr val="683086"/>
              </a:solidFill>
              <a:latin typeface="Calibri"/>
              <a:ea typeface="Calibri"/>
              <a:cs typeface="Calibri"/>
              <a:sym typeface="Calibri"/>
            </a:endParaRPr>
          </a:p>
        </p:txBody>
      </p:sp>
      <p:sp>
        <p:nvSpPr>
          <p:cNvPr id="56" name="Google Shape;56;gc4da6fbd3e_0_23"/>
          <p:cNvSpPr txBox="1"/>
          <p:nvPr/>
        </p:nvSpPr>
        <p:spPr>
          <a:xfrm>
            <a:off x="985824" y="114300"/>
            <a:ext cx="7945500" cy="10824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chemeClr val="accent1"/>
              </a:buClr>
              <a:buSzPts val="3600"/>
              <a:buFont typeface="Calibri"/>
              <a:buNone/>
            </a:pPr>
            <a:br>
              <a:rPr lang="fr-FR" sz="3050">
                <a:solidFill>
                  <a:schemeClr val="accent1"/>
                </a:solidFill>
                <a:latin typeface="Calibri"/>
                <a:ea typeface="Calibri"/>
                <a:cs typeface="Calibri"/>
                <a:sym typeface="Calibri"/>
              </a:rPr>
            </a:br>
            <a:r>
              <a:rPr lang="fr-FR" sz="3050" b="1">
                <a:solidFill>
                  <a:schemeClr val="dk1"/>
                </a:solidFill>
                <a:latin typeface="Calibri"/>
                <a:ea typeface="Calibri"/>
                <a:cs typeface="Calibri"/>
                <a:sym typeface="Calibri"/>
              </a:rPr>
              <a:t>Rapport d’opportunité</a:t>
            </a:r>
            <a:endParaRPr sz="3050">
              <a:solidFill>
                <a:schemeClr val="dk1"/>
              </a:solidFill>
            </a:endParaRPr>
          </a:p>
          <a:p>
            <a:pPr marL="0" marR="0" lvl="0" indent="0" algn="ctr" rtl="0">
              <a:spcBef>
                <a:spcPts val="0"/>
              </a:spcBef>
              <a:spcAft>
                <a:spcPts val="0"/>
              </a:spcAft>
              <a:buClr>
                <a:schemeClr val="accent1"/>
              </a:buClr>
              <a:buSzPts val="3600"/>
              <a:buFont typeface="Calibri"/>
              <a:buNone/>
            </a:pPr>
            <a:endParaRPr sz="3050">
              <a:solidFill>
                <a:schemeClr val="accent1"/>
              </a:solidFill>
              <a:latin typeface="Calibri"/>
              <a:ea typeface="Calibri"/>
              <a:cs typeface="Calibri"/>
              <a:sym typeface="Calibri"/>
            </a:endParaRPr>
          </a:p>
        </p:txBody>
      </p:sp>
      <p:sp>
        <p:nvSpPr>
          <p:cNvPr id="57" name="Google Shape;57;gc4da6fbd3e_0_23"/>
          <p:cNvSpPr txBox="1">
            <a:spLocks noGrp="1"/>
          </p:cNvSpPr>
          <p:nvPr>
            <p:ph type="sldNum" idx="12"/>
          </p:nvPr>
        </p:nvSpPr>
        <p:spPr>
          <a:xfrm>
            <a:off x="8197502" y="6390910"/>
            <a:ext cx="4038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FR"/>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gc4da6fbd3e_0_16"/>
          <p:cNvSpPr txBox="1"/>
          <p:nvPr/>
        </p:nvSpPr>
        <p:spPr>
          <a:xfrm>
            <a:off x="809623" y="1096112"/>
            <a:ext cx="8236500" cy="4248600"/>
          </a:xfrm>
          <a:prstGeom prst="rect">
            <a:avLst/>
          </a:prstGeom>
          <a:noFill/>
          <a:ln>
            <a:noFill/>
          </a:ln>
        </p:spPr>
        <p:txBody>
          <a:bodyPr spcFirstLastPara="1" wrap="square" lIns="91425" tIns="45700" rIns="91425" bIns="45700" anchor="t" anchorCtr="0">
            <a:normAutofit fontScale="92500" lnSpcReduction="10000"/>
          </a:bodyPr>
          <a:lstStyle/>
          <a:p>
            <a:pPr marL="0" marR="0" lvl="0" indent="0" algn="l" rtl="0">
              <a:spcBef>
                <a:spcPts val="448"/>
              </a:spcBef>
              <a:spcAft>
                <a:spcPts val="0"/>
              </a:spcAft>
              <a:buClr>
                <a:srgbClr val="683086"/>
              </a:buClr>
              <a:buSzPct val="100000"/>
              <a:buFont typeface="Arial"/>
              <a:buNone/>
            </a:pPr>
            <a:r>
              <a:rPr lang="fr-FR" sz="2800">
                <a:solidFill>
                  <a:srgbClr val="683086"/>
                </a:solidFill>
                <a:latin typeface="Calibri"/>
                <a:ea typeface="Calibri"/>
                <a:cs typeface="Calibri"/>
                <a:sym typeface="Calibri"/>
              </a:rPr>
              <a:t>En conclusion: </a:t>
            </a:r>
            <a:endParaRPr sz="2800"/>
          </a:p>
          <a:p>
            <a:pPr marL="0" marR="0" lvl="0" indent="0" algn="l" rtl="0">
              <a:spcBef>
                <a:spcPts val="448"/>
              </a:spcBef>
              <a:spcAft>
                <a:spcPts val="0"/>
              </a:spcAft>
              <a:buClr>
                <a:srgbClr val="683086"/>
              </a:buClr>
              <a:buSzPct val="100000"/>
              <a:buFont typeface="Arial"/>
              <a:buNone/>
            </a:pPr>
            <a:endParaRPr sz="2800">
              <a:solidFill>
                <a:srgbClr val="683086"/>
              </a:solidFill>
              <a:latin typeface="Calibri"/>
              <a:ea typeface="Calibri"/>
              <a:cs typeface="Calibri"/>
              <a:sym typeface="Calibri"/>
            </a:endParaRPr>
          </a:p>
          <a:p>
            <a:pPr marL="457200" marR="0" lvl="0" indent="-416560" algn="l" rtl="0">
              <a:spcBef>
                <a:spcPts val="448"/>
              </a:spcBef>
              <a:spcAft>
                <a:spcPts val="0"/>
              </a:spcAft>
              <a:buClr>
                <a:srgbClr val="683086"/>
              </a:buClr>
              <a:buSzPct val="100000"/>
              <a:buFont typeface="Calibri"/>
              <a:buChar char="●"/>
            </a:pPr>
            <a:r>
              <a:rPr lang="fr-FR" sz="2800">
                <a:solidFill>
                  <a:srgbClr val="683086"/>
                </a:solidFill>
                <a:latin typeface="Calibri"/>
                <a:ea typeface="Calibri"/>
                <a:cs typeface="Calibri"/>
                <a:sym typeface="Calibri"/>
              </a:rPr>
              <a:t>Les compétences techniques doivent s’appuyer davantage sur des  compétences relationnelles et situationnelles</a:t>
            </a:r>
            <a:endParaRPr sz="2800"/>
          </a:p>
          <a:p>
            <a:pPr marL="457200" marR="0" lvl="0" indent="-416560" algn="l" rtl="0">
              <a:spcBef>
                <a:spcPts val="0"/>
              </a:spcBef>
              <a:spcAft>
                <a:spcPts val="0"/>
              </a:spcAft>
              <a:buClr>
                <a:srgbClr val="683086"/>
              </a:buClr>
              <a:buSzPct val="100000"/>
              <a:buFont typeface="Calibri"/>
              <a:buChar char="●"/>
            </a:pPr>
            <a:r>
              <a:rPr lang="fr-FR" sz="2800">
                <a:solidFill>
                  <a:srgbClr val="683086"/>
                </a:solidFill>
                <a:latin typeface="Calibri"/>
                <a:ea typeface="Calibri"/>
                <a:cs typeface="Calibri"/>
                <a:sym typeface="Calibri"/>
              </a:rPr>
              <a:t>Les emplois sont recentrés sur la relation client </a:t>
            </a:r>
            <a:endParaRPr sz="2800"/>
          </a:p>
          <a:p>
            <a:pPr marL="457200" marR="0" lvl="0" indent="-416560" algn="l" rtl="0">
              <a:spcBef>
                <a:spcPts val="0"/>
              </a:spcBef>
              <a:spcAft>
                <a:spcPts val="0"/>
              </a:spcAft>
              <a:buClr>
                <a:srgbClr val="683086"/>
              </a:buClr>
              <a:buSzPct val="100000"/>
              <a:buFont typeface="Calibri"/>
              <a:buChar char="●"/>
            </a:pPr>
            <a:r>
              <a:rPr lang="fr-FR" sz="2800">
                <a:solidFill>
                  <a:srgbClr val="683086"/>
                </a:solidFill>
                <a:latin typeface="Calibri"/>
                <a:ea typeface="Calibri"/>
                <a:cs typeface="Calibri"/>
                <a:sym typeface="Calibri"/>
              </a:rPr>
              <a:t>Les processus complexes doivent être maîtrisés en anglais et dans un contexte  interculturel, un environnement turbulent et incertain</a:t>
            </a:r>
            <a:endParaRPr sz="2800"/>
          </a:p>
        </p:txBody>
      </p:sp>
      <p:sp>
        <p:nvSpPr>
          <p:cNvPr id="63" name="Google Shape;63;gc4da6fbd3e_0_16"/>
          <p:cNvSpPr txBox="1"/>
          <p:nvPr/>
        </p:nvSpPr>
        <p:spPr>
          <a:xfrm>
            <a:off x="1000212" y="114300"/>
            <a:ext cx="7211700" cy="794854"/>
          </a:xfrm>
          <a:prstGeom prst="rect">
            <a:avLst/>
          </a:prstGeom>
          <a:noFill/>
          <a:ln>
            <a:noFill/>
          </a:ln>
        </p:spPr>
        <p:txBody>
          <a:bodyPr spcFirstLastPara="1" wrap="square" lIns="91425" tIns="45700" rIns="91425" bIns="45700" anchor="t" anchorCtr="0">
            <a:normAutofit fontScale="40000" lnSpcReduction="20000"/>
          </a:bodyPr>
          <a:lstStyle/>
          <a:p>
            <a:pPr marL="0" marR="0" lvl="0" indent="0" algn="ctr" rtl="0">
              <a:spcBef>
                <a:spcPts val="0"/>
              </a:spcBef>
              <a:spcAft>
                <a:spcPts val="0"/>
              </a:spcAft>
              <a:buClr>
                <a:schemeClr val="accent1"/>
              </a:buClr>
              <a:buSzPct val="100000"/>
              <a:buFont typeface="Calibri"/>
              <a:buNone/>
            </a:pPr>
            <a:br>
              <a:rPr lang="fr-FR" sz="3600" dirty="0">
                <a:latin typeface="Calibri"/>
                <a:ea typeface="Calibri"/>
                <a:cs typeface="Calibri"/>
              </a:rPr>
            </a:br>
            <a:br>
              <a:rPr lang="fr-FR" sz="3600" dirty="0">
                <a:latin typeface="Calibri"/>
                <a:ea typeface="Calibri"/>
                <a:cs typeface="Calibri"/>
              </a:rPr>
            </a:br>
            <a:r>
              <a:rPr lang="fr-FR" sz="6000" b="1" dirty="0">
                <a:solidFill>
                  <a:schemeClr val="dk1"/>
                </a:solidFill>
                <a:latin typeface="Calibri"/>
                <a:ea typeface="Calibri"/>
                <a:cs typeface="Calibri"/>
                <a:sym typeface="Calibri"/>
              </a:rPr>
              <a:t>Rapport d’opportunité</a:t>
            </a:r>
            <a:endParaRPr lang="en-US" sz="6000">
              <a:solidFill>
                <a:schemeClr val="dk1"/>
              </a:solidFill>
            </a:endParaRPr>
          </a:p>
        </p:txBody>
      </p:sp>
      <p:sp>
        <p:nvSpPr>
          <p:cNvPr id="64" name="Google Shape;64;gc4da6fbd3e_0_16"/>
          <p:cNvSpPr txBox="1">
            <a:spLocks noGrp="1"/>
          </p:cNvSpPr>
          <p:nvPr>
            <p:ph type="sldNum" idx="12"/>
          </p:nvPr>
        </p:nvSpPr>
        <p:spPr>
          <a:xfrm>
            <a:off x="8197502" y="6390910"/>
            <a:ext cx="4038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FR"/>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7"/>
          <p:cNvSpPr/>
          <p:nvPr/>
        </p:nvSpPr>
        <p:spPr>
          <a:xfrm>
            <a:off x="791072" y="1916832"/>
            <a:ext cx="8352928" cy="3416320"/>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1800"/>
              <a:buFont typeface="Calibri"/>
              <a:buAutoNum type="arabicPeriod"/>
            </a:pPr>
            <a:r>
              <a:rPr lang="fr-FR" sz="1800" b="1" dirty="0">
                <a:solidFill>
                  <a:schemeClr val="dk1"/>
                </a:solidFill>
                <a:latin typeface="Calibri"/>
                <a:ea typeface="Calibri"/>
                <a:cs typeface="Calibri"/>
                <a:sym typeface="Calibri"/>
              </a:rPr>
              <a:t>Développement de la relation commerciale dans un environnement interculture</a:t>
            </a:r>
            <a:r>
              <a:rPr lang="fr-FR" sz="1800" dirty="0">
                <a:solidFill>
                  <a:schemeClr val="dk1"/>
                </a:solidFill>
                <a:latin typeface="Calibri"/>
                <a:ea typeface="Calibri"/>
                <a:cs typeface="Calibri"/>
                <a:sym typeface="Calibri"/>
              </a:rPr>
              <a:t>l</a:t>
            </a:r>
            <a:endParaRPr sz="1800" b="1" dirty="0">
              <a:solidFill>
                <a:schemeClr val="dk1"/>
              </a:solidFill>
              <a:latin typeface="Calibri"/>
              <a:ea typeface="Calibri"/>
              <a:cs typeface="Calibri"/>
              <a:sym typeface="Calibri"/>
            </a:endParaRPr>
          </a:p>
          <a:p>
            <a:pPr marL="0" marR="0" lvl="0" indent="0" algn="ctr" rtl="0">
              <a:spcBef>
                <a:spcPts val="0"/>
              </a:spcBef>
              <a:spcAft>
                <a:spcPts val="0"/>
              </a:spcAft>
              <a:buNone/>
            </a:pPr>
            <a:r>
              <a:rPr lang="fr-FR" sz="1800" b="1" dirty="0">
                <a:solidFill>
                  <a:schemeClr val="dk1"/>
                </a:solidFill>
                <a:latin typeface="Calibri"/>
                <a:ea typeface="Calibri"/>
                <a:cs typeface="Calibri"/>
                <a:sym typeface="Calibri"/>
              </a:rPr>
              <a:t>Bloc de compétences 1</a:t>
            </a:r>
            <a:endParaRPr dirty="0">
              <a:solidFill>
                <a:schemeClr val="dk1"/>
              </a:solidFill>
            </a:endParaRPr>
          </a:p>
          <a:p>
            <a:pPr marL="0" marR="0" lvl="0" indent="0" algn="ctr" rtl="0">
              <a:spcBef>
                <a:spcPts val="0"/>
              </a:spcBef>
              <a:spcAft>
                <a:spcPts val="0"/>
              </a:spcAft>
              <a:buNone/>
            </a:pPr>
            <a:r>
              <a:rPr lang="fr-FR" sz="1800" b="1" dirty="0">
                <a:solidFill>
                  <a:schemeClr val="accent1"/>
                </a:solidFill>
                <a:latin typeface="Calibri"/>
                <a:ea typeface="Calibri"/>
                <a:cs typeface="Calibri"/>
                <a:sym typeface="Calibri"/>
              </a:rPr>
              <a:t>Développer la relation commerciale dans un environnement interculturel</a:t>
            </a:r>
            <a:endParaRPr sz="1800" dirty="0">
              <a:solidFill>
                <a:schemeClr val="accent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r>
              <a:rPr lang="fr-FR" sz="1800" b="1" dirty="0">
                <a:solidFill>
                  <a:schemeClr val="dk1"/>
                </a:solidFill>
                <a:latin typeface="Calibri"/>
                <a:ea typeface="Calibri"/>
                <a:cs typeface="Calibri"/>
                <a:sym typeface="Calibri"/>
              </a:rPr>
              <a:t>2. Mise en œuvre des opérations internationales</a:t>
            </a:r>
            <a:r>
              <a:rPr lang="fr-FR" sz="1800" dirty="0">
                <a:solidFill>
                  <a:schemeClr val="dk1"/>
                </a:solidFill>
                <a:latin typeface="Calibri"/>
                <a:ea typeface="Calibri"/>
                <a:cs typeface="Calibri"/>
                <a:sym typeface="Calibri"/>
              </a:rPr>
              <a:t> </a:t>
            </a:r>
            <a:endParaRPr lang="fr-FR">
              <a:solidFill>
                <a:schemeClr val="dk1"/>
              </a:solidFill>
              <a:ea typeface="Calibri"/>
              <a:sym typeface="Calibri"/>
            </a:endParaRPr>
          </a:p>
          <a:p>
            <a:pPr marL="0" marR="0" lvl="0" indent="0" algn="l" rtl="0">
              <a:spcBef>
                <a:spcPts val="0"/>
              </a:spcBef>
              <a:spcAft>
                <a:spcPts val="0"/>
              </a:spcAft>
              <a:buNone/>
            </a:pPr>
            <a:r>
              <a:rPr lang="fr-FR" sz="1800" b="1" dirty="0">
                <a:solidFill>
                  <a:schemeClr val="dk1"/>
                </a:solidFill>
                <a:latin typeface="Calibri"/>
                <a:ea typeface="Calibri"/>
                <a:cs typeface="Calibri"/>
                <a:sym typeface="Calibri"/>
              </a:rPr>
              <a:t>Bloc de compétences 2 </a:t>
            </a:r>
            <a:endParaRPr/>
          </a:p>
          <a:p>
            <a:pPr marL="0" marR="0" lvl="0" indent="0" algn="ctr" rtl="0">
              <a:spcBef>
                <a:spcPts val="0"/>
              </a:spcBef>
              <a:spcAft>
                <a:spcPts val="0"/>
              </a:spcAft>
              <a:buNone/>
            </a:pPr>
            <a:r>
              <a:rPr lang="fr-FR" sz="1800" b="1" dirty="0">
                <a:solidFill>
                  <a:schemeClr val="accent1"/>
                </a:solidFill>
                <a:latin typeface="Calibri"/>
                <a:ea typeface="Calibri"/>
                <a:cs typeface="Calibri"/>
                <a:sym typeface="Calibri"/>
              </a:rPr>
              <a:t>Mettre en œuvre des opérations internationales</a:t>
            </a:r>
            <a:endParaRPr sz="1800" dirty="0">
              <a:solidFill>
                <a:schemeClr val="accent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fr-FR" sz="1800" b="1" dirty="0">
                <a:solidFill>
                  <a:schemeClr val="dk1"/>
                </a:solidFill>
                <a:latin typeface="Calibri"/>
                <a:ea typeface="Calibri"/>
                <a:cs typeface="Calibri"/>
                <a:sym typeface="Calibri"/>
              </a:rPr>
              <a:t>3. Participation au développement commercial international</a:t>
            </a:r>
            <a:endParaRPr dirty="0">
              <a:solidFill>
                <a:schemeClr val="dk1"/>
              </a:solidFill>
            </a:endParaRPr>
          </a:p>
          <a:p>
            <a:pPr marL="0" marR="0" lvl="0" indent="0" algn="ctr" rtl="0">
              <a:spcBef>
                <a:spcPts val="0"/>
              </a:spcBef>
              <a:spcAft>
                <a:spcPts val="0"/>
              </a:spcAft>
              <a:buNone/>
            </a:pPr>
            <a:r>
              <a:rPr lang="fr-FR" sz="1800" b="1" dirty="0">
                <a:solidFill>
                  <a:schemeClr val="dk1"/>
                </a:solidFill>
                <a:latin typeface="Calibri"/>
                <a:ea typeface="Calibri"/>
                <a:cs typeface="Calibri"/>
                <a:sym typeface="Calibri"/>
              </a:rPr>
              <a:t>Bloc de compétences 3</a:t>
            </a:r>
            <a:endParaRPr dirty="0">
              <a:solidFill>
                <a:schemeClr val="dk1"/>
              </a:solidFill>
            </a:endParaRPr>
          </a:p>
          <a:p>
            <a:pPr marL="0" marR="0" lvl="0" indent="0" algn="ctr" rtl="0">
              <a:spcBef>
                <a:spcPts val="0"/>
              </a:spcBef>
              <a:spcAft>
                <a:spcPts val="0"/>
              </a:spcAft>
              <a:buNone/>
            </a:pPr>
            <a:r>
              <a:rPr lang="fr-FR" sz="1800" b="1" dirty="0">
                <a:solidFill>
                  <a:schemeClr val="accent1"/>
                </a:solidFill>
                <a:latin typeface="Calibri"/>
                <a:ea typeface="Calibri"/>
                <a:cs typeface="Calibri"/>
                <a:sym typeface="Calibri"/>
              </a:rPr>
              <a:t>Participer au développement commercial international</a:t>
            </a:r>
            <a:endParaRPr sz="1800" dirty="0">
              <a:solidFill>
                <a:schemeClr val="accent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0" name="Google Shape;70;p7"/>
          <p:cNvSpPr/>
          <p:nvPr/>
        </p:nvSpPr>
        <p:spPr>
          <a:xfrm>
            <a:off x="1397288" y="269480"/>
            <a:ext cx="6803571" cy="1323439"/>
          </a:xfrm>
          <a:prstGeom prst="rect">
            <a:avLst/>
          </a:prstGeom>
          <a:noFill/>
          <a:ln>
            <a:noFill/>
          </a:ln>
        </p:spPr>
        <p:txBody>
          <a:bodyPr spcFirstLastPara="1" wrap="square" lIns="91425" tIns="45700" rIns="91425" bIns="45700" anchor="t" anchorCtr="0">
            <a:spAutoFit/>
          </a:bodyPr>
          <a:lstStyle/>
          <a:p>
            <a:pPr marL="0" marR="0" lvl="0" indent="0" algn="ctr" rtl="0">
              <a:lnSpc>
                <a:spcPct val="80000"/>
              </a:lnSpc>
              <a:spcBef>
                <a:spcPts val="0"/>
              </a:spcBef>
              <a:spcAft>
                <a:spcPts val="0"/>
              </a:spcAft>
              <a:buNone/>
            </a:pPr>
            <a:endParaRPr sz="2400" b="1">
              <a:solidFill>
                <a:schemeClr val="dk1"/>
              </a:solidFill>
              <a:latin typeface="Calibri"/>
              <a:ea typeface="Calibri"/>
              <a:cs typeface="Calibri"/>
              <a:sym typeface="Calibri"/>
            </a:endParaRPr>
          </a:p>
          <a:p>
            <a:pPr marL="0" marR="0" lvl="0" indent="0" algn="ctr" rtl="0">
              <a:lnSpc>
                <a:spcPct val="80000"/>
              </a:lnSpc>
              <a:spcBef>
                <a:spcPts val="0"/>
              </a:spcBef>
              <a:spcAft>
                <a:spcPts val="0"/>
              </a:spcAft>
              <a:buNone/>
            </a:pPr>
            <a:r>
              <a:rPr lang="fr-FR" sz="2800" b="1">
                <a:solidFill>
                  <a:schemeClr val="dk1"/>
                </a:solidFill>
                <a:latin typeface="Calibri"/>
                <a:ea typeface="Calibri"/>
                <a:cs typeface="Calibri"/>
                <a:sym typeface="Calibri"/>
              </a:rPr>
              <a:t>Référentiel de compétences</a:t>
            </a:r>
            <a:endParaRPr/>
          </a:p>
          <a:p>
            <a:pPr marL="0" marR="0" lvl="0" indent="0" algn="ctr" rtl="0">
              <a:lnSpc>
                <a:spcPct val="80000"/>
              </a:lnSpc>
              <a:spcBef>
                <a:spcPts val="0"/>
              </a:spcBef>
              <a:spcAft>
                <a:spcPts val="0"/>
              </a:spcAft>
              <a:buNone/>
            </a:pPr>
            <a:r>
              <a:rPr lang="fr-FR" sz="2800">
                <a:solidFill>
                  <a:schemeClr val="accent1"/>
                </a:solidFill>
                <a:latin typeface="Calibri"/>
                <a:ea typeface="Calibri"/>
                <a:cs typeface="Calibri"/>
                <a:sym typeface="Calibri"/>
              </a:rPr>
              <a:t>Trois blocs de compétences </a:t>
            </a:r>
            <a:endParaRPr/>
          </a:p>
          <a:p>
            <a:pPr marL="0" marR="0" lvl="0" indent="0" algn="ctr" rtl="0">
              <a:lnSpc>
                <a:spcPct val="80000"/>
              </a:lnSpc>
              <a:spcBef>
                <a:spcPts val="0"/>
              </a:spcBef>
              <a:spcAft>
                <a:spcPts val="0"/>
              </a:spcAft>
              <a:buNone/>
            </a:pPr>
            <a:r>
              <a:rPr lang="fr-FR" sz="2000">
                <a:solidFill>
                  <a:schemeClr val="accent2"/>
                </a:solidFill>
                <a:latin typeface="Calibri"/>
                <a:ea typeface="Calibri"/>
                <a:cs typeface="Calibri"/>
                <a:sym typeface="Calibri"/>
              </a:rPr>
              <a:t>(compétences et critères d’évaluation)</a:t>
            </a:r>
            <a:endParaRPr/>
          </a:p>
        </p:txBody>
      </p:sp>
      <p:sp>
        <p:nvSpPr>
          <p:cNvPr id="71" name="Google Shape;71;p7"/>
          <p:cNvSpPr txBox="1">
            <a:spLocks noGrp="1"/>
          </p:cNvSpPr>
          <p:nvPr>
            <p:ph type="sldNum" idx="12"/>
          </p:nvPr>
        </p:nvSpPr>
        <p:spPr>
          <a:xfrm>
            <a:off x="8197502" y="6390910"/>
            <a:ext cx="403878"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FR"/>
              <a:t>6</a:t>
            </a:fld>
            <a:endParaRPr/>
          </a:p>
        </p:txBody>
      </p:sp>
      <p:sp>
        <p:nvSpPr>
          <p:cNvPr id="72" name="Google Shape;72;p7"/>
          <p:cNvSpPr txBox="1"/>
          <p:nvPr/>
        </p:nvSpPr>
        <p:spPr>
          <a:xfrm>
            <a:off x="251520" y="5650142"/>
            <a:ext cx="8784976" cy="584775"/>
          </a:xfrm>
          <a:prstGeom prst="rect">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a:solidFill>
                  <a:srgbClr val="FF0000"/>
                </a:solidFill>
                <a:latin typeface="Calibri"/>
                <a:ea typeface="Calibri"/>
                <a:cs typeface="Calibri"/>
                <a:sym typeface="Calibri"/>
              </a:rPr>
              <a:t>3</a:t>
            </a:r>
            <a:r>
              <a:rPr lang="fr-FR" sz="1600" b="1">
                <a:solidFill>
                  <a:schemeClr val="dk1"/>
                </a:solidFill>
                <a:latin typeface="Calibri"/>
                <a:ea typeface="Calibri"/>
                <a:cs typeface="Calibri"/>
                <a:sym typeface="Calibri"/>
              </a:rPr>
              <a:t> domaines d’activités professionnelles (RAP), pour </a:t>
            </a:r>
            <a:r>
              <a:rPr lang="fr-FR" sz="1600" b="1">
                <a:solidFill>
                  <a:srgbClr val="FF0000"/>
                </a:solidFill>
                <a:latin typeface="Calibri"/>
                <a:ea typeface="Calibri"/>
                <a:cs typeface="Calibri"/>
                <a:sym typeface="Calibri"/>
              </a:rPr>
              <a:t>3</a:t>
            </a:r>
            <a:r>
              <a:rPr lang="fr-FR" sz="1600" b="1">
                <a:solidFill>
                  <a:schemeClr val="dk1"/>
                </a:solidFill>
                <a:latin typeface="Calibri"/>
                <a:ea typeface="Calibri"/>
                <a:cs typeface="Calibri"/>
                <a:sym typeface="Calibri"/>
              </a:rPr>
              <a:t> blocs de compétences (RC) avec </a:t>
            </a:r>
            <a:r>
              <a:rPr lang="fr-FR" sz="1600" b="1">
                <a:solidFill>
                  <a:srgbClr val="FF0000"/>
                </a:solidFill>
                <a:latin typeface="Calibri"/>
                <a:ea typeface="Calibri"/>
                <a:cs typeface="Calibri"/>
                <a:sym typeface="Calibri"/>
              </a:rPr>
              <a:t>17</a:t>
            </a:r>
            <a:r>
              <a:rPr lang="fr-FR" sz="1600" b="1">
                <a:solidFill>
                  <a:schemeClr val="dk1"/>
                </a:solidFill>
                <a:latin typeface="Calibri"/>
                <a:ea typeface="Calibri"/>
                <a:cs typeface="Calibri"/>
                <a:sym typeface="Calibri"/>
              </a:rPr>
              <a:t> compétences pour</a:t>
            </a:r>
            <a:r>
              <a:rPr lang="fr-FR" sz="1600" b="1">
                <a:solidFill>
                  <a:srgbClr val="FF0000"/>
                </a:solidFill>
                <a:latin typeface="Calibri"/>
                <a:ea typeface="Calibri"/>
                <a:cs typeface="Calibri"/>
                <a:sym typeface="Calibri"/>
              </a:rPr>
              <a:t> 3 </a:t>
            </a:r>
            <a:r>
              <a:rPr lang="fr-FR" sz="1600" b="1">
                <a:solidFill>
                  <a:schemeClr val="dk1"/>
                </a:solidFill>
                <a:latin typeface="Calibri"/>
                <a:ea typeface="Calibri"/>
                <a:cs typeface="Calibri"/>
                <a:sym typeface="Calibri"/>
              </a:rPr>
              <a:t>épreuves (Référentiel d’évaluation) avec un nouveau référentiel de </a:t>
            </a:r>
            <a:r>
              <a:rPr lang="fr-FR" sz="1600" b="1">
                <a:solidFill>
                  <a:srgbClr val="FF0000"/>
                </a:solidFill>
                <a:latin typeface="Calibri"/>
                <a:ea typeface="Calibri"/>
                <a:cs typeface="Calibri"/>
                <a:sym typeface="Calibri"/>
              </a:rPr>
              <a:t>37</a:t>
            </a:r>
            <a:r>
              <a:rPr lang="fr-FR" sz="1600" b="1">
                <a:solidFill>
                  <a:schemeClr val="dk1"/>
                </a:solidFill>
                <a:latin typeface="Calibri"/>
                <a:ea typeface="Calibri"/>
                <a:cs typeface="Calibri"/>
                <a:sym typeface="Calibri"/>
              </a:rPr>
              <a:t> pages.</a:t>
            </a:r>
            <a:endParaRPr sz="1600" b="1">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8"/>
          <p:cNvSpPr/>
          <p:nvPr/>
        </p:nvSpPr>
        <p:spPr>
          <a:xfrm>
            <a:off x="817168" y="2636912"/>
            <a:ext cx="8185070" cy="258532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b="1">
                <a:solidFill>
                  <a:schemeClr val="dk1"/>
                </a:solidFill>
                <a:latin typeface="Calibri"/>
                <a:ea typeface="Calibri"/>
                <a:cs typeface="Calibri"/>
                <a:sym typeface="Calibri"/>
              </a:rPr>
              <a:t>Bloc 1  </a:t>
            </a:r>
            <a:r>
              <a:rPr lang="fr-FR" sz="1800" b="1">
                <a:solidFill>
                  <a:schemeClr val="accent1"/>
                </a:solidFill>
                <a:latin typeface="Calibri"/>
                <a:ea typeface="Calibri"/>
                <a:cs typeface="Calibri"/>
                <a:sym typeface="Calibri"/>
              </a:rPr>
              <a:t>Développer la relation commerciale dans un environnement interculturel</a:t>
            </a:r>
            <a:endParaRPr/>
          </a:p>
          <a:p>
            <a:pPr marL="0" marR="0" lvl="0" indent="0" algn="l" rtl="0">
              <a:spcBef>
                <a:spcPts val="0"/>
              </a:spcBef>
              <a:spcAft>
                <a:spcPts val="0"/>
              </a:spcAft>
              <a:buNone/>
            </a:pPr>
            <a:endParaRPr sz="1800">
              <a:solidFill>
                <a:schemeClr val="accent1"/>
              </a:solidFill>
              <a:latin typeface="Calibri"/>
              <a:ea typeface="Calibri"/>
              <a:cs typeface="Calibri"/>
              <a:sym typeface="Calibri"/>
            </a:endParaRPr>
          </a:p>
          <a:p>
            <a:pPr marL="0" marR="0" lvl="0" indent="0" algn="l" rtl="0">
              <a:spcBef>
                <a:spcPts val="0"/>
              </a:spcBef>
              <a:spcAft>
                <a:spcPts val="0"/>
              </a:spcAft>
              <a:buNone/>
            </a:pPr>
            <a:r>
              <a:rPr lang="fr-FR" sz="1800">
                <a:solidFill>
                  <a:schemeClr val="dk1"/>
                </a:solidFill>
                <a:latin typeface="Calibri"/>
                <a:ea typeface="Calibri"/>
                <a:cs typeface="Calibri"/>
                <a:sym typeface="Calibri"/>
              </a:rPr>
              <a:t>	Exploiter les données clients/fournisseurs</a:t>
            </a:r>
            <a:endParaRPr/>
          </a:p>
          <a:p>
            <a:pPr marL="0" marR="0" lvl="0" indent="0" algn="l" rtl="0">
              <a:spcBef>
                <a:spcPts val="0"/>
              </a:spcBef>
              <a:spcAft>
                <a:spcPts val="0"/>
              </a:spcAft>
              <a:buNone/>
            </a:pPr>
            <a:r>
              <a:rPr lang="fr-FR" sz="1800">
                <a:solidFill>
                  <a:schemeClr val="dk1"/>
                </a:solidFill>
                <a:latin typeface="Calibri"/>
                <a:ea typeface="Calibri"/>
                <a:cs typeface="Calibri"/>
                <a:sym typeface="Calibri"/>
              </a:rPr>
              <a:t> 	Gérer la relation commerciale internationale</a:t>
            </a:r>
            <a:endParaRPr/>
          </a:p>
          <a:p>
            <a:pPr marL="0" marR="0" lvl="0" indent="0" algn="l" rtl="0">
              <a:spcBef>
                <a:spcPts val="0"/>
              </a:spcBef>
              <a:spcAft>
                <a:spcPts val="0"/>
              </a:spcAft>
              <a:buNone/>
            </a:pPr>
            <a:r>
              <a:rPr lang="fr-FR" sz="1800">
                <a:solidFill>
                  <a:schemeClr val="dk1"/>
                </a:solidFill>
                <a:latin typeface="Calibri"/>
                <a:ea typeface="Calibri"/>
                <a:cs typeface="Calibri"/>
                <a:sym typeface="Calibri"/>
              </a:rPr>
              <a:t> 	Communiquer en français et en anglais dans des contextes interculturels</a:t>
            </a:r>
            <a:endParaRPr/>
          </a:p>
          <a:p>
            <a:pPr marL="0" marR="0" lvl="0" indent="0" algn="l" rtl="0">
              <a:spcBef>
                <a:spcPts val="0"/>
              </a:spcBef>
              <a:spcAft>
                <a:spcPts val="0"/>
              </a:spcAft>
              <a:buNone/>
            </a:pPr>
            <a:r>
              <a:rPr lang="fr-FR" sz="1800">
                <a:solidFill>
                  <a:schemeClr val="dk1"/>
                </a:solidFill>
                <a:latin typeface="Calibri"/>
                <a:ea typeface="Calibri"/>
                <a:cs typeface="Calibri"/>
                <a:sym typeface="Calibri"/>
              </a:rPr>
              <a:t> 	Assurer la coordination des services</a:t>
            </a:r>
            <a:endParaRPr/>
          </a:p>
          <a:p>
            <a:pPr marL="0" marR="0" lvl="0" indent="0" algn="l" rtl="0">
              <a:spcBef>
                <a:spcPts val="0"/>
              </a:spcBef>
              <a:spcAft>
                <a:spcPts val="0"/>
              </a:spcAft>
              <a:buNone/>
            </a:pPr>
            <a:r>
              <a:rPr lang="fr-FR" sz="1800">
                <a:solidFill>
                  <a:schemeClr val="dk1"/>
                </a:solidFill>
                <a:latin typeface="Calibri"/>
                <a:ea typeface="Calibri"/>
                <a:cs typeface="Calibri"/>
                <a:sym typeface="Calibri"/>
              </a:rPr>
              <a:t> 	Animer un réseau professionnel</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fr-FR"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p:txBody>
      </p:sp>
      <p:sp>
        <p:nvSpPr>
          <p:cNvPr id="78" name="Google Shape;78;p8"/>
          <p:cNvSpPr/>
          <p:nvPr/>
        </p:nvSpPr>
        <p:spPr>
          <a:xfrm>
            <a:off x="1397288" y="332656"/>
            <a:ext cx="6803571" cy="1471172"/>
          </a:xfrm>
          <a:prstGeom prst="rect">
            <a:avLst/>
          </a:prstGeom>
          <a:noFill/>
          <a:ln>
            <a:noFill/>
          </a:ln>
        </p:spPr>
        <p:txBody>
          <a:bodyPr spcFirstLastPara="1" wrap="square" lIns="91425" tIns="45700" rIns="91425" bIns="45700" anchor="t" anchorCtr="0">
            <a:spAutoFit/>
          </a:bodyPr>
          <a:lstStyle/>
          <a:p>
            <a:pPr marL="0" marR="0" lvl="0" indent="0" algn="ctr" rtl="0">
              <a:lnSpc>
                <a:spcPct val="80000"/>
              </a:lnSpc>
              <a:spcBef>
                <a:spcPts val="0"/>
              </a:spcBef>
              <a:spcAft>
                <a:spcPts val="0"/>
              </a:spcAft>
              <a:buNone/>
            </a:pPr>
            <a:r>
              <a:rPr lang="fr-FR" sz="2800" b="1">
                <a:solidFill>
                  <a:schemeClr val="dk1"/>
                </a:solidFill>
                <a:latin typeface="Calibri"/>
                <a:ea typeface="Calibri"/>
                <a:cs typeface="Calibri"/>
                <a:sym typeface="Calibri"/>
              </a:rPr>
              <a:t>Référentiel de compétences</a:t>
            </a:r>
            <a:endParaRPr/>
          </a:p>
          <a:p>
            <a:pPr marL="0" marR="0" lvl="0" indent="0" algn="ctr" rtl="0">
              <a:lnSpc>
                <a:spcPct val="80000"/>
              </a:lnSpc>
              <a:spcBef>
                <a:spcPts val="0"/>
              </a:spcBef>
              <a:spcAft>
                <a:spcPts val="0"/>
              </a:spcAft>
              <a:buNone/>
            </a:pPr>
            <a:endParaRPr sz="2800">
              <a:solidFill>
                <a:schemeClr val="accent1"/>
              </a:solidFill>
              <a:latin typeface="Calibri"/>
              <a:ea typeface="Calibri"/>
              <a:cs typeface="Calibri"/>
              <a:sym typeface="Calibri"/>
            </a:endParaRPr>
          </a:p>
          <a:p>
            <a:pPr marL="0" marR="0" lvl="0" indent="0" algn="ctr" rtl="0">
              <a:lnSpc>
                <a:spcPct val="80000"/>
              </a:lnSpc>
              <a:spcBef>
                <a:spcPts val="0"/>
              </a:spcBef>
              <a:spcAft>
                <a:spcPts val="0"/>
              </a:spcAft>
              <a:buNone/>
            </a:pPr>
            <a:r>
              <a:rPr lang="fr-FR" sz="2800">
                <a:solidFill>
                  <a:schemeClr val="accent1"/>
                </a:solidFill>
                <a:latin typeface="Calibri"/>
                <a:ea typeface="Calibri"/>
                <a:cs typeface="Calibri"/>
                <a:sym typeface="Calibri"/>
              </a:rPr>
              <a:t>Trois blocs de compétences </a:t>
            </a:r>
            <a:endParaRPr/>
          </a:p>
          <a:p>
            <a:pPr marL="0" marR="0" lvl="0" indent="0" algn="ctr" rtl="0">
              <a:lnSpc>
                <a:spcPct val="80000"/>
              </a:lnSpc>
              <a:spcBef>
                <a:spcPts val="0"/>
              </a:spcBef>
              <a:spcAft>
                <a:spcPts val="0"/>
              </a:spcAft>
              <a:buNone/>
            </a:pPr>
            <a:r>
              <a:rPr lang="fr-FR" sz="2800">
                <a:solidFill>
                  <a:schemeClr val="accent2"/>
                </a:solidFill>
                <a:latin typeface="Calibri"/>
                <a:ea typeface="Calibri"/>
                <a:cs typeface="Calibri"/>
                <a:sym typeface="Calibri"/>
              </a:rPr>
              <a:t>avec des </a:t>
            </a:r>
            <a:r>
              <a:rPr lang="fr-FR" sz="2800" u="sng">
                <a:solidFill>
                  <a:schemeClr val="accent2"/>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savoirs</a:t>
            </a:r>
            <a:r>
              <a:rPr lang="fr-FR" sz="2800">
                <a:solidFill>
                  <a:schemeClr val="accent2"/>
                </a:solidFill>
                <a:latin typeface="Calibri"/>
                <a:ea typeface="Calibri"/>
                <a:cs typeface="Calibri"/>
                <a:sym typeface="Calibri"/>
              </a:rPr>
              <a:t> associés et limites</a:t>
            </a:r>
            <a:endParaRPr sz="2800">
              <a:solidFill>
                <a:schemeClr val="accent2"/>
              </a:solidFill>
              <a:latin typeface="Calibri"/>
              <a:ea typeface="Calibri"/>
              <a:cs typeface="Calibri"/>
              <a:sym typeface="Calibri"/>
            </a:endParaRPr>
          </a:p>
        </p:txBody>
      </p:sp>
      <p:sp>
        <p:nvSpPr>
          <p:cNvPr id="79" name="Google Shape;79;p8"/>
          <p:cNvSpPr txBox="1">
            <a:spLocks noGrp="1"/>
          </p:cNvSpPr>
          <p:nvPr>
            <p:ph type="sldNum" idx="12"/>
          </p:nvPr>
        </p:nvSpPr>
        <p:spPr>
          <a:xfrm>
            <a:off x="8197502" y="6390910"/>
            <a:ext cx="403878"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FR"/>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9"/>
          <p:cNvSpPr/>
          <p:nvPr/>
        </p:nvSpPr>
        <p:spPr>
          <a:xfrm>
            <a:off x="827584" y="1672781"/>
            <a:ext cx="8185070" cy="286232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fr-FR" sz="1800">
                <a:solidFill>
                  <a:schemeClr val="dk1"/>
                </a:solidFill>
                <a:latin typeface="Calibri"/>
                <a:ea typeface="Calibri"/>
                <a:cs typeface="Calibri"/>
                <a:sym typeface="Calibri"/>
              </a:rPr>
              <a:t> </a:t>
            </a:r>
            <a:r>
              <a:rPr lang="fr-FR" sz="1800" b="1">
                <a:solidFill>
                  <a:schemeClr val="dk1"/>
                </a:solidFill>
                <a:latin typeface="Calibri"/>
                <a:ea typeface="Calibri"/>
                <a:cs typeface="Calibri"/>
                <a:sym typeface="Calibri"/>
              </a:rPr>
              <a:t>Bloc 2  </a:t>
            </a:r>
            <a:r>
              <a:rPr lang="fr-FR" sz="1800" b="1">
                <a:solidFill>
                  <a:schemeClr val="accent1"/>
                </a:solidFill>
                <a:latin typeface="Calibri"/>
                <a:ea typeface="Calibri"/>
                <a:cs typeface="Calibri"/>
                <a:sym typeface="Calibri"/>
              </a:rPr>
              <a:t>Mettre en œuvre des opérations internationales</a:t>
            </a:r>
            <a:endParaRPr/>
          </a:p>
          <a:p>
            <a:pPr marL="0" marR="0" lvl="0" indent="0" algn="l" rtl="0">
              <a:spcBef>
                <a:spcPts val="0"/>
              </a:spcBef>
              <a:spcAft>
                <a:spcPts val="0"/>
              </a:spcAft>
              <a:buNone/>
            </a:pPr>
            <a:endParaRPr sz="1800" b="1">
              <a:solidFill>
                <a:schemeClr val="accent1"/>
              </a:solidFill>
              <a:latin typeface="Calibri"/>
              <a:ea typeface="Calibri"/>
              <a:cs typeface="Calibri"/>
              <a:sym typeface="Calibri"/>
            </a:endParaRPr>
          </a:p>
          <a:p>
            <a:pPr marL="457200" marR="0" lvl="1" indent="0" algn="l" rtl="0">
              <a:spcBef>
                <a:spcPts val="0"/>
              </a:spcBef>
              <a:spcAft>
                <a:spcPts val="0"/>
              </a:spcAft>
              <a:buNone/>
            </a:pPr>
            <a:r>
              <a:rPr lang="fr-FR" sz="1800" b="0" i="0" u="none" strike="noStrike" cap="none">
                <a:solidFill>
                  <a:schemeClr val="dk1"/>
                </a:solidFill>
                <a:latin typeface="Calibri"/>
                <a:ea typeface="Calibri"/>
                <a:cs typeface="Calibri"/>
                <a:sym typeface="Calibri"/>
              </a:rPr>
              <a:t>Organiser, contrôler et suivre la réalisation d’un contrat international</a:t>
            </a:r>
            <a:endParaRPr/>
          </a:p>
          <a:p>
            <a:pPr marL="457200" marR="0" lvl="1" indent="0" algn="l" rtl="0">
              <a:spcBef>
                <a:spcPts val="0"/>
              </a:spcBef>
              <a:spcAft>
                <a:spcPts val="0"/>
              </a:spcAft>
              <a:buNone/>
            </a:pPr>
            <a:r>
              <a:rPr lang="fr-FR" sz="1800" b="0" i="0" u="none" strike="noStrike" cap="none">
                <a:solidFill>
                  <a:schemeClr val="dk1"/>
                </a:solidFill>
                <a:latin typeface="Calibri"/>
                <a:ea typeface="Calibri"/>
                <a:cs typeface="Calibri"/>
                <a:sym typeface="Calibri"/>
              </a:rPr>
              <a:t>Évaluer les conséquences des choix opérés</a:t>
            </a:r>
            <a:endParaRPr/>
          </a:p>
          <a:p>
            <a:pPr marL="457200" marR="0" lvl="1" indent="0" algn="l" rtl="0">
              <a:spcBef>
                <a:spcPts val="0"/>
              </a:spcBef>
              <a:spcAft>
                <a:spcPts val="0"/>
              </a:spcAft>
              <a:buNone/>
            </a:pPr>
            <a:r>
              <a:rPr lang="fr-FR" sz="1800" b="0" i="0" u="none" strike="noStrike" cap="none">
                <a:solidFill>
                  <a:schemeClr val="dk1"/>
                </a:solidFill>
                <a:latin typeface="Calibri"/>
                <a:ea typeface="Calibri"/>
                <a:cs typeface="Calibri"/>
                <a:sym typeface="Calibri"/>
              </a:rPr>
              <a:t>Mesurer les risques, gérer leur couverture, les sinistres et les litiges</a:t>
            </a:r>
            <a:endParaRPr/>
          </a:p>
          <a:p>
            <a:pPr marL="457200" marR="0" lvl="1" indent="0" algn="l" rtl="0">
              <a:spcBef>
                <a:spcPts val="0"/>
              </a:spcBef>
              <a:spcAft>
                <a:spcPts val="0"/>
              </a:spcAft>
              <a:buNone/>
            </a:pPr>
            <a:r>
              <a:rPr lang="fr-FR" sz="1800" b="0" i="0" u="none" strike="noStrike" cap="none">
                <a:solidFill>
                  <a:schemeClr val="dk1"/>
                </a:solidFill>
                <a:latin typeface="Calibri"/>
                <a:ea typeface="Calibri"/>
                <a:cs typeface="Calibri"/>
                <a:sym typeface="Calibri"/>
              </a:rPr>
              <a:t>Contrôler et suivre les processus et la chaîne documentaire</a:t>
            </a:r>
            <a:endParaRPr/>
          </a:p>
          <a:p>
            <a:pPr marL="457200" marR="0" lvl="1" indent="0" algn="l" rtl="0">
              <a:spcBef>
                <a:spcPts val="0"/>
              </a:spcBef>
              <a:spcAft>
                <a:spcPts val="0"/>
              </a:spcAft>
              <a:buNone/>
            </a:pPr>
            <a:r>
              <a:rPr lang="fr-FR" sz="1800" b="0" i="0" u="none" strike="noStrike" cap="none">
                <a:solidFill>
                  <a:schemeClr val="dk1"/>
                </a:solidFill>
                <a:latin typeface="Calibri"/>
                <a:ea typeface="Calibri"/>
                <a:cs typeface="Calibri"/>
                <a:sym typeface="Calibri"/>
              </a:rPr>
              <a:t>Évaluer les prestations de service et les offres fournisseurs</a:t>
            </a:r>
            <a:endParaRPr/>
          </a:p>
          <a:p>
            <a:pPr marL="457200" marR="0" lvl="1" indent="0" algn="l" rtl="0">
              <a:spcBef>
                <a:spcPts val="0"/>
              </a:spcBef>
              <a:spcAft>
                <a:spcPts val="0"/>
              </a:spcAft>
              <a:buNone/>
            </a:pPr>
            <a:r>
              <a:rPr lang="fr-FR" sz="1800" b="0" i="0" u="none" strike="noStrike" cap="none">
                <a:solidFill>
                  <a:schemeClr val="dk1"/>
                </a:solidFill>
                <a:latin typeface="Calibri"/>
                <a:ea typeface="Calibri"/>
                <a:cs typeface="Calibri"/>
                <a:sym typeface="Calibri"/>
              </a:rPr>
              <a:t>Proposer des pistes d’amélioration de gestion des opérations</a:t>
            </a:r>
            <a:endParaRPr/>
          </a:p>
          <a:p>
            <a:pPr marL="457200" marR="0" lvl="1" indent="0" algn="l" rtl="0">
              <a:spcBef>
                <a:spcPts val="0"/>
              </a:spcBef>
              <a:spcAft>
                <a:spcPts val="0"/>
              </a:spcAft>
              <a:buNone/>
            </a:pPr>
            <a:r>
              <a:rPr lang="fr-FR" sz="1800" b="0" i="0" u="none" strike="noStrike" cap="none">
                <a:solidFill>
                  <a:schemeClr val="dk1"/>
                </a:solidFill>
                <a:latin typeface="Calibri"/>
                <a:ea typeface="Calibri"/>
                <a:cs typeface="Calibri"/>
                <a:sym typeface="Calibri"/>
              </a:rPr>
              <a:t>Concevoir et analyser des tableaux de bord de suivi de la gestion des opérations</a:t>
            </a:r>
            <a:endParaRPr sz="1800" b="0" i="0" u="none" strike="noStrike" cap="none">
              <a:solidFill>
                <a:schemeClr val="dk1"/>
              </a:solidFill>
              <a:latin typeface="Calibri"/>
              <a:ea typeface="Calibri"/>
              <a:cs typeface="Calibri"/>
              <a:sym typeface="Calibri"/>
            </a:endParaRPr>
          </a:p>
        </p:txBody>
      </p:sp>
      <p:sp>
        <p:nvSpPr>
          <p:cNvPr id="85" name="Google Shape;85;p9"/>
          <p:cNvSpPr/>
          <p:nvPr/>
        </p:nvSpPr>
        <p:spPr>
          <a:xfrm>
            <a:off x="1397288" y="332656"/>
            <a:ext cx="6803571" cy="1126462"/>
          </a:xfrm>
          <a:prstGeom prst="rect">
            <a:avLst/>
          </a:prstGeom>
          <a:noFill/>
          <a:ln>
            <a:noFill/>
          </a:ln>
        </p:spPr>
        <p:txBody>
          <a:bodyPr spcFirstLastPara="1" wrap="square" lIns="91425" tIns="45700" rIns="91425" bIns="45700" anchor="t" anchorCtr="0">
            <a:spAutoFit/>
          </a:bodyPr>
          <a:lstStyle/>
          <a:p>
            <a:pPr marL="0" marR="0" lvl="0" indent="0" algn="ctr" rtl="0">
              <a:lnSpc>
                <a:spcPct val="80000"/>
              </a:lnSpc>
              <a:spcBef>
                <a:spcPts val="0"/>
              </a:spcBef>
              <a:spcAft>
                <a:spcPts val="0"/>
              </a:spcAft>
              <a:buNone/>
            </a:pPr>
            <a:r>
              <a:rPr lang="fr-FR" sz="2800" b="1">
                <a:solidFill>
                  <a:schemeClr val="dk1"/>
                </a:solidFill>
                <a:latin typeface="Calibri"/>
                <a:ea typeface="Calibri"/>
                <a:cs typeface="Calibri"/>
                <a:sym typeface="Calibri"/>
              </a:rPr>
              <a:t>Référentiel de compétences</a:t>
            </a:r>
            <a:endParaRPr/>
          </a:p>
          <a:p>
            <a:pPr marL="0" marR="0" lvl="0" indent="0" algn="ctr" rtl="0">
              <a:lnSpc>
                <a:spcPct val="80000"/>
              </a:lnSpc>
              <a:spcBef>
                <a:spcPts val="0"/>
              </a:spcBef>
              <a:spcAft>
                <a:spcPts val="0"/>
              </a:spcAft>
              <a:buNone/>
            </a:pPr>
            <a:endParaRPr sz="2800">
              <a:solidFill>
                <a:schemeClr val="accent1"/>
              </a:solidFill>
              <a:latin typeface="Calibri"/>
              <a:ea typeface="Calibri"/>
              <a:cs typeface="Calibri"/>
              <a:sym typeface="Calibri"/>
            </a:endParaRPr>
          </a:p>
          <a:p>
            <a:pPr marL="0" marR="0" lvl="0" indent="0" algn="ctr" rtl="0">
              <a:lnSpc>
                <a:spcPct val="80000"/>
              </a:lnSpc>
              <a:spcBef>
                <a:spcPts val="0"/>
              </a:spcBef>
              <a:spcAft>
                <a:spcPts val="0"/>
              </a:spcAft>
              <a:buNone/>
            </a:pPr>
            <a:r>
              <a:rPr lang="fr-FR" sz="2800">
                <a:solidFill>
                  <a:schemeClr val="accent1"/>
                </a:solidFill>
                <a:latin typeface="Calibri"/>
                <a:ea typeface="Calibri"/>
                <a:cs typeface="Calibri"/>
                <a:sym typeface="Calibri"/>
              </a:rPr>
              <a:t>Trois blocs de compétences </a:t>
            </a:r>
            <a:endParaRPr sz="2800">
              <a:solidFill>
                <a:schemeClr val="accent1"/>
              </a:solidFill>
              <a:latin typeface="Calibri"/>
              <a:ea typeface="Calibri"/>
              <a:cs typeface="Calibri"/>
              <a:sym typeface="Calibri"/>
            </a:endParaRPr>
          </a:p>
        </p:txBody>
      </p:sp>
      <p:sp>
        <p:nvSpPr>
          <p:cNvPr id="86" name="Google Shape;86;p9"/>
          <p:cNvSpPr txBox="1">
            <a:spLocks noGrp="1"/>
          </p:cNvSpPr>
          <p:nvPr>
            <p:ph type="sldNum" idx="12"/>
          </p:nvPr>
        </p:nvSpPr>
        <p:spPr>
          <a:xfrm>
            <a:off x="8197502" y="6390910"/>
            <a:ext cx="403878"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FR"/>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0"/>
          <p:cNvSpPr/>
          <p:nvPr/>
        </p:nvSpPr>
        <p:spPr>
          <a:xfrm>
            <a:off x="958930" y="2132856"/>
            <a:ext cx="8077500" cy="2308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b="1">
                <a:solidFill>
                  <a:schemeClr val="dk1"/>
                </a:solidFill>
                <a:latin typeface="Calibri"/>
                <a:ea typeface="Calibri"/>
                <a:cs typeface="Calibri"/>
                <a:sym typeface="Calibri"/>
              </a:rPr>
              <a:t>Bloc  3  </a:t>
            </a:r>
            <a:r>
              <a:rPr lang="fr-FR" sz="1800" b="1">
                <a:solidFill>
                  <a:schemeClr val="accent1"/>
                </a:solidFill>
                <a:latin typeface="Calibri"/>
                <a:ea typeface="Calibri"/>
                <a:cs typeface="Calibri"/>
                <a:sym typeface="Calibri"/>
              </a:rPr>
              <a:t> Participer au développement commercial international</a:t>
            </a:r>
            <a:endParaRPr sz="1800">
              <a:solidFill>
                <a:schemeClr val="accent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fr-FR" sz="1800">
                <a:solidFill>
                  <a:schemeClr val="dk1"/>
                </a:solidFill>
                <a:latin typeface="Calibri"/>
                <a:ea typeface="Calibri"/>
                <a:cs typeface="Calibri"/>
                <a:sym typeface="Calibri"/>
              </a:rPr>
              <a:t>Réaliser une veille sur l’environnement global de l’entreprise</a:t>
            </a:r>
            <a:endParaRPr/>
          </a:p>
          <a:p>
            <a:pPr marL="0" marR="0" lvl="0" indent="0" algn="l" rtl="0">
              <a:spcBef>
                <a:spcPts val="0"/>
              </a:spcBef>
              <a:spcAft>
                <a:spcPts val="0"/>
              </a:spcAft>
              <a:buNone/>
            </a:pPr>
            <a:r>
              <a:rPr lang="fr-FR" sz="1800">
                <a:solidFill>
                  <a:schemeClr val="dk1"/>
                </a:solidFill>
                <a:latin typeface="Calibri"/>
                <a:ea typeface="Calibri"/>
                <a:cs typeface="Calibri"/>
                <a:sym typeface="Calibri"/>
              </a:rPr>
              <a:t>Analyser et synthétiser les informations sur un marché cible</a:t>
            </a:r>
            <a:endParaRPr/>
          </a:p>
          <a:p>
            <a:pPr marL="0" marR="0" lvl="0" indent="0" algn="l" rtl="0">
              <a:spcBef>
                <a:spcPts val="0"/>
              </a:spcBef>
              <a:spcAft>
                <a:spcPts val="0"/>
              </a:spcAft>
              <a:buNone/>
            </a:pPr>
            <a:r>
              <a:rPr lang="fr-FR" sz="1800">
                <a:solidFill>
                  <a:schemeClr val="dk1"/>
                </a:solidFill>
                <a:latin typeface="Calibri"/>
                <a:ea typeface="Calibri"/>
                <a:cs typeface="Calibri"/>
                <a:sym typeface="Calibri"/>
              </a:rPr>
              <a:t>Recenser et identifier des modalités de déploiement sur un marché cible</a:t>
            </a:r>
            <a:endParaRPr/>
          </a:p>
          <a:p>
            <a:pPr marL="0" marR="0" lvl="0" indent="0" algn="l" rtl="0">
              <a:spcBef>
                <a:spcPts val="0"/>
              </a:spcBef>
              <a:spcAft>
                <a:spcPts val="0"/>
              </a:spcAft>
              <a:buNone/>
            </a:pPr>
            <a:r>
              <a:rPr lang="fr-FR" sz="1800">
                <a:solidFill>
                  <a:schemeClr val="dk1"/>
                </a:solidFill>
                <a:latin typeface="Calibri"/>
                <a:ea typeface="Calibri"/>
                <a:cs typeface="Calibri"/>
                <a:sym typeface="Calibri"/>
              </a:rPr>
              <a:t>Contribuer aux démarches d’adaptation liées au développement international de l’entreprise</a:t>
            </a:r>
            <a:endParaRPr/>
          </a:p>
          <a:p>
            <a:pPr marL="0" marR="0" lvl="0" indent="0" algn="l" rtl="0">
              <a:spcBef>
                <a:spcPts val="0"/>
              </a:spcBef>
              <a:spcAft>
                <a:spcPts val="0"/>
              </a:spcAft>
              <a:buNone/>
            </a:pPr>
            <a:r>
              <a:rPr lang="fr-FR" sz="1800">
                <a:solidFill>
                  <a:schemeClr val="dk1"/>
                </a:solidFill>
                <a:latin typeface="Calibri"/>
                <a:ea typeface="Calibri"/>
                <a:cs typeface="Calibri"/>
                <a:sym typeface="Calibri"/>
              </a:rPr>
              <a:t>Participer à la prospection commerciale</a:t>
            </a:r>
            <a:endParaRPr/>
          </a:p>
        </p:txBody>
      </p:sp>
      <p:sp>
        <p:nvSpPr>
          <p:cNvPr id="92" name="Google Shape;92;p10"/>
          <p:cNvSpPr/>
          <p:nvPr/>
        </p:nvSpPr>
        <p:spPr>
          <a:xfrm>
            <a:off x="1397288" y="332656"/>
            <a:ext cx="6803700" cy="1126500"/>
          </a:xfrm>
          <a:prstGeom prst="rect">
            <a:avLst/>
          </a:prstGeom>
          <a:noFill/>
          <a:ln>
            <a:noFill/>
          </a:ln>
        </p:spPr>
        <p:txBody>
          <a:bodyPr spcFirstLastPara="1" wrap="square" lIns="91425" tIns="45700" rIns="91425" bIns="45700" anchor="t" anchorCtr="0">
            <a:spAutoFit/>
          </a:bodyPr>
          <a:lstStyle/>
          <a:p>
            <a:pPr marL="0" marR="0" lvl="0" indent="0" algn="ctr" rtl="0">
              <a:lnSpc>
                <a:spcPct val="80000"/>
              </a:lnSpc>
              <a:spcBef>
                <a:spcPts val="0"/>
              </a:spcBef>
              <a:spcAft>
                <a:spcPts val="0"/>
              </a:spcAft>
              <a:buNone/>
            </a:pPr>
            <a:r>
              <a:rPr lang="fr-FR" sz="2800" b="1">
                <a:solidFill>
                  <a:schemeClr val="dk1"/>
                </a:solidFill>
                <a:latin typeface="Calibri"/>
                <a:ea typeface="Calibri"/>
                <a:cs typeface="Calibri"/>
                <a:sym typeface="Calibri"/>
              </a:rPr>
              <a:t>Référentiel de compétences</a:t>
            </a:r>
            <a:endParaRPr/>
          </a:p>
          <a:p>
            <a:pPr marL="0" marR="0" lvl="0" indent="0" algn="ctr" rtl="0">
              <a:lnSpc>
                <a:spcPct val="80000"/>
              </a:lnSpc>
              <a:spcBef>
                <a:spcPts val="0"/>
              </a:spcBef>
              <a:spcAft>
                <a:spcPts val="0"/>
              </a:spcAft>
              <a:buNone/>
            </a:pPr>
            <a:endParaRPr sz="2800">
              <a:solidFill>
                <a:schemeClr val="accent1"/>
              </a:solidFill>
              <a:latin typeface="Calibri"/>
              <a:ea typeface="Calibri"/>
              <a:cs typeface="Calibri"/>
              <a:sym typeface="Calibri"/>
            </a:endParaRPr>
          </a:p>
          <a:p>
            <a:pPr marL="0" marR="0" lvl="0" indent="0" algn="ctr" rtl="0">
              <a:lnSpc>
                <a:spcPct val="80000"/>
              </a:lnSpc>
              <a:spcBef>
                <a:spcPts val="0"/>
              </a:spcBef>
              <a:spcAft>
                <a:spcPts val="0"/>
              </a:spcAft>
              <a:buNone/>
            </a:pPr>
            <a:r>
              <a:rPr lang="fr-FR" sz="2800">
                <a:solidFill>
                  <a:schemeClr val="accent1"/>
                </a:solidFill>
                <a:latin typeface="Calibri"/>
                <a:ea typeface="Calibri"/>
                <a:cs typeface="Calibri"/>
                <a:sym typeface="Calibri"/>
              </a:rPr>
              <a:t>Trois blocs de compétences</a:t>
            </a:r>
            <a:endParaRPr sz="2800">
              <a:solidFill>
                <a:schemeClr val="accent1"/>
              </a:solidFill>
              <a:latin typeface="Calibri"/>
              <a:ea typeface="Calibri"/>
              <a:cs typeface="Calibri"/>
              <a:sym typeface="Calibri"/>
            </a:endParaRPr>
          </a:p>
        </p:txBody>
      </p:sp>
      <p:sp>
        <p:nvSpPr>
          <p:cNvPr id="93" name="Google Shape;93;p10"/>
          <p:cNvSpPr txBox="1">
            <a:spLocks noGrp="1"/>
          </p:cNvSpPr>
          <p:nvPr>
            <p:ph type="sldNum" idx="12"/>
          </p:nvPr>
        </p:nvSpPr>
        <p:spPr>
          <a:xfrm>
            <a:off x="8197502" y="6390910"/>
            <a:ext cx="4038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FR"/>
              <a:t>9</a:t>
            </a:fld>
            <a:endParaRPr/>
          </a:p>
        </p:txBody>
      </p:sp>
    </p:spTree>
  </p:cSld>
  <p:clrMapOvr>
    <a:masterClrMapping/>
  </p:clrMapOvr>
</p:sld>
</file>

<file path=ppt/theme/theme1.xml><?xml version="1.0" encoding="utf-8"?>
<a:theme xmlns:a="http://schemas.openxmlformats.org/drawingml/2006/main" name="page de presentation et de partie">
  <a:themeElements>
    <a:clrScheme name="Bureau">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D2E5A9004F45A47B45CFFCA2FE83213" ma:contentTypeVersion="0" ma:contentTypeDescription="Crée un document." ma:contentTypeScope="" ma:versionID="ac63f06ebf25c6db757b6b2a2d232dc5">
  <xsd:schema xmlns:xsd="http://www.w3.org/2001/XMLSchema" xmlns:xs="http://www.w3.org/2001/XMLSchema" xmlns:p="http://schemas.microsoft.com/office/2006/metadata/properties" targetNamespace="http://schemas.microsoft.com/office/2006/metadata/properties" ma:root="true" ma:fieldsID="efe331b061e72866024fe28ebad680d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F28CE8A-95F8-4B8A-9D56-C1A2B9101EC3}">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C21AD6EB-5ED4-49E4-A89B-9C82EFBAA6C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BF53C1A1-00F7-4D5B-9836-4D14A9367B6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18</TotalTime>
  <Words>1479</Words>
  <Application>Microsoft Office PowerPoint</Application>
  <PresentationFormat>Affichage à l'écran (4:3)</PresentationFormat>
  <Paragraphs>147</Paragraphs>
  <Slides>9</Slides>
  <Notes>9</Notes>
  <HiddenSlides>0</HiddenSlides>
  <MMClips>0</MMClips>
  <ScaleCrop>false</ScaleCrop>
  <HeadingPairs>
    <vt:vector size="4" baseType="variant">
      <vt:variant>
        <vt:lpstr>Thème</vt:lpstr>
      </vt:variant>
      <vt:variant>
        <vt:i4>1</vt:i4>
      </vt:variant>
      <vt:variant>
        <vt:lpstr>Titres des diapositives</vt:lpstr>
      </vt:variant>
      <vt:variant>
        <vt:i4>9</vt:i4>
      </vt:variant>
    </vt:vector>
  </HeadingPairs>
  <TitlesOfParts>
    <vt:vector size="10" baseType="lpstr">
      <vt:lpstr>page de presentation et de partie</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 Catoir</dc:creator>
  <cp:lastModifiedBy>DOMINIQUE CATOIR</cp:lastModifiedBy>
  <cp:revision>15</cp:revision>
  <dcterms:created xsi:type="dcterms:W3CDTF">2016-10-26T09:10:31Z</dcterms:created>
  <dcterms:modified xsi:type="dcterms:W3CDTF">2021-03-11T14:45:23Z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0x0101003D2E5A9004F45A47B45CFFCA2FE83213</vt:lpwstr>
  </property>
</Properties>
</file>