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  <p:sldMasterId id="2147483666" r:id="rId3"/>
    <p:sldMasterId id="2147483678" r:id="rId4"/>
  </p:sldMasterIdLst>
  <p:notesMasterIdLst>
    <p:notesMasterId r:id="rId70"/>
  </p:notesMasterIdLst>
  <p:sldIdLst>
    <p:sldId id="330" r:id="rId5"/>
    <p:sldId id="331" r:id="rId6"/>
    <p:sldId id="333" r:id="rId7"/>
    <p:sldId id="361" r:id="rId8"/>
    <p:sldId id="362" r:id="rId9"/>
    <p:sldId id="335" r:id="rId10"/>
    <p:sldId id="373" r:id="rId11"/>
    <p:sldId id="374" r:id="rId12"/>
    <p:sldId id="376" r:id="rId13"/>
    <p:sldId id="377" r:id="rId14"/>
    <p:sldId id="378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392" r:id="rId29"/>
    <p:sldId id="393" r:id="rId30"/>
    <p:sldId id="394" r:id="rId31"/>
    <p:sldId id="395" r:id="rId32"/>
    <p:sldId id="396" r:id="rId33"/>
    <p:sldId id="397" r:id="rId34"/>
    <p:sldId id="398" r:id="rId35"/>
    <p:sldId id="399" r:id="rId36"/>
    <p:sldId id="400" r:id="rId37"/>
    <p:sldId id="363" r:id="rId38"/>
    <p:sldId id="401" r:id="rId39"/>
    <p:sldId id="402" r:id="rId40"/>
    <p:sldId id="403" r:id="rId41"/>
    <p:sldId id="404" r:id="rId42"/>
    <p:sldId id="431" r:id="rId43"/>
    <p:sldId id="405" r:id="rId44"/>
    <p:sldId id="406" r:id="rId45"/>
    <p:sldId id="407" r:id="rId46"/>
    <p:sldId id="408" r:id="rId47"/>
    <p:sldId id="409" r:id="rId48"/>
    <p:sldId id="410" r:id="rId49"/>
    <p:sldId id="411" r:id="rId50"/>
    <p:sldId id="412" r:id="rId51"/>
    <p:sldId id="413" r:id="rId52"/>
    <p:sldId id="414" r:id="rId53"/>
    <p:sldId id="415" r:id="rId54"/>
    <p:sldId id="416" r:id="rId55"/>
    <p:sldId id="417" r:id="rId56"/>
    <p:sldId id="418" r:id="rId57"/>
    <p:sldId id="419" r:id="rId58"/>
    <p:sldId id="420" r:id="rId59"/>
    <p:sldId id="421" r:id="rId60"/>
    <p:sldId id="422" r:id="rId61"/>
    <p:sldId id="423" r:id="rId62"/>
    <p:sldId id="424" r:id="rId63"/>
    <p:sldId id="425" r:id="rId64"/>
    <p:sldId id="426" r:id="rId65"/>
    <p:sldId id="427" r:id="rId66"/>
    <p:sldId id="428" r:id="rId67"/>
    <p:sldId id="429" r:id="rId68"/>
    <p:sldId id="364" r:id="rId6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8499" autoAdjust="0"/>
  </p:normalViewPr>
  <p:slideViewPr>
    <p:cSldViewPr snapToGrid="0">
      <p:cViewPr varScale="1">
        <p:scale>
          <a:sx n="85" d="100"/>
          <a:sy n="85" d="100"/>
        </p:scale>
        <p:origin x="83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image" Target="../media/image44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image" Target="../media/image44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90498-B73C-44AC-9CCB-9C6FC01A764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AE55D87-08D0-4E1E-983E-4967EDD85361}">
      <dgm:prSet phldrT="[Texte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Réflexion « sur l’action » </a:t>
          </a:r>
          <a:r>
            <a:rPr lang="fr-FR" sz="1600" b="0" i="1" dirty="0" smtClean="0">
              <a:effectLst/>
            </a:rPr>
            <a:t>(retour analytique sur l’action passée)</a:t>
          </a:r>
          <a:endParaRPr lang="fr-FR" sz="1600" b="0" i="1" dirty="0">
            <a:effectLst/>
          </a:endParaRPr>
        </a:p>
      </dgm:t>
    </dgm:pt>
    <dgm:pt modelId="{CFAEE915-A23C-4451-AE6D-317236362AE3}" type="parTrans" cxnId="{9149A46F-E918-4588-8473-06C18715BAAC}">
      <dgm:prSet/>
      <dgm:spPr/>
      <dgm:t>
        <a:bodyPr/>
        <a:lstStyle/>
        <a:p>
          <a:endParaRPr lang="fr-FR"/>
        </a:p>
      </dgm:t>
    </dgm:pt>
    <dgm:pt modelId="{C55AD198-AF58-4053-A585-E97EE3F707AD}" type="sibTrans" cxnId="{9149A46F-E918-4588-8473-06C18715BAAC}">
      <dgm:prSet/>
      <dgm:spPr/>
      <dgm:t>
        <a:bodyPr/>
        <a:lstStyle/>
        <a:p>
          <a:endParaRPr lang="fr-FR"/>
        </a:p>
      </dgm:t>
    </dgm:pt>
    <dgm:pt modelId="{D5BF0299-2218-4729-BF02-46541B84B356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FR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Réflexion « dans l’action » </a:t>
          </a:r>
          <a:r>
            <a:rPr lang="fr-FR" sz="1400" dirty="0" smtClean="0"/>
            <a:t>(</a:t>
          </a:r>
          <a:r>
            <a:rPr lang="fr-FR" sz="1400" i="1" dirty="0" smtClean="0"/>
            <a:t>autorégulation dans l’action)</a:t>
          </a:r>
          <a:endParaRPr lang="fr-FR" sz="1400" i="1" dirty="0"/>
        </a:p>
      </dgm:t>
    </dgm:pt>
    <dgm:pt modelId="{50E4FF20-A0F7-4418-B608-9E15085F2CA7}" type="parTrans" cxnId="{0C6D5465-C99E-4F1A-BB5E-75AE2357AC83}">
      <dgm:prSet/>
      <dgm:spPr/>
      <dgm:t>
        <a:bodyPr/>
        <a:lstStyle/>
        <a:p>
          <a:endParaRPr lang="fr-FR"/>
        </a:p>
      </dgm:t>
    </dgm:pt>
    <dgm:pt modelId="{844206FF-9F83-4503-8B4E-FD83BD6ED5A6}" type="sibTrans" cxnId="{0C6D5465-C99E-4F1A-BB5E-75AE2357AC83}">
      <dgm:prSet/>
      <dgm:spPr/>
      <dgm:t>
        <a:bodyPr/>
        <a:lstStyle/>
        <a:p>
          <a:endParaRPr lang="fr-FR"/>
        </a:p>
      </dgm:t>
    </dgm:pt>
    <dgm:pt modelId="{20D2B42D-44CB-46CF-9F85-99713F612E1A}">
      <dgm:prSet phldrT="[Texte]" custT="1"/>
      <dgm:spPr>
        <a:solidFill>
          <a:srgbClr val="FF0000"/>
        </a:solidFill>
      </dgm:spPr>
      <dgm:t>
        <a:bodyPr/>
        <a:lstStyle/>
        <a:p>
          <a:r>
            <a:rPr lang="fr-F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Analyser l’action</a:t>
          </a:r>
          <a:endParaRPr lang="fr-FR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E5EFFE-74BE-48E3-B3E7-C644DB04AB34}" type="parTrans" cxnId="{948FCB1D-B502-482C-B0F8-B003F654BE27}">
      <dgm:prSet/>
      <dgm:spPr/>
      <dgm:t>
        <a:bodyPr/>
        <a:lstStyle/>
        <a:p>
          <a:endParaRPr lang="fr-FR"/>
        </a:p>
      </dgm:t>
    </dgm:pt>
    <dgm:pt modelId="{D776A3EA-28D6-410C-A51D-B863225F0657}" type="sibTrans" cxnId="{948FCB1D-B502-482C-B0F8-B003F654BE27}">
      <dgm:prSet/>
      <dgm:spPr/>
      <dgm:t>
        <a:bodyPr/>
        <a:lstStyle/>
        <a:p>
          <a:endParaRPr lang="fr-FR"/>
        </a:p>
      </dgm:t>
    </dgm:pt>
    <dgm:pt modelId="{09E0405B-E211-4ED9-B68D-244C0AE52F08}" type="pres">
      <dgm:prSet presAssocID="{B1190498-B73C-44AC-9CCB-9C6FC01A764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AF87A12-5AC5-4673-B30A-F35E78E08161}" type="pres">
      <dgm:prSet presAssocID="{6AE55D87-08D0-4E1E-983E-4967EDD85361}" presName="gear1" presStyleLbl="node1" presStyleIdx="0" presStyleCnt="3" custScaleX="117767" custScaleY="102256" custLinFactNeighborX="10284" custLinFactNeighborY="118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1A91C0-0B6E-4FCF-A8B6-AD8B696D5AE1}" type="pres">
      <dgm:prSet presAssocID="{6AE55D87-08D0-4E1E-983E-4967EDD85361}" presName="gear1srcNode" presStyleLbl="node1" presStyleIdx="0" presStyleCnt="3"/>
      <dgm:spPr/>
      <dgm:t>
        <a:bodyPr/>
        <a:lstStyle/>
        <a:p>
          <a:endParaRPr lang="fr-FR"/>
        </a:p>
      </dgm:t>
    </dgm:pt>
    <dgm:pt modelId="{18B3B161-BACD-4D17-9482-29B99B0D3F70}" type="pres">
      <dgm:prSet presAssocID="{6AE55D87-08D0-4E1E-983E-4967EDD85361}" presName="gear1dstNode" presStyleLbl="node1" presStyleIdx="0" presStyleCnt="3"/>
      <dgm:spPr/>
      <dgm:t>
        <a:bodyPr/>
        <a:lstStyle/>
        <a:p>
          <a:endParaRPr lang="fr-FR"/>
        </a:p>
      </dgm:t>
    </dgm:pt>
    <dgm:pt modelId="{C20B8106-21C4-4461-931D-FBC18A8FC7BB}" type="pres">
      <dgm:prSet presAssocID="{D5BF0299-2218-4729-BF02-46541B84B356}" presName="gear2" presStyleLbl="node1" presStyleIdx="1" presStyleCnt="3" custScaleX="142753" custScaleY="114512" custLinFactNeighborX="-9603" custLinFactNeighborY="-368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43BA459-715D-46BE-80DA-7DE6F112BB83}" type="pres">
      <dgm:prSet presAssocID="{D5BF0299-2218-4729-BF02-46541B84B356}" presName="gear2srcNode" presStyleLbl="node1" presStyleIdx="1" presStyleCnt="3"/>
      <dgm:spPr/>
      <dgm:t>
        <a:bodyPr/>
        <a:lstStyle/>
        <a:p>
          <a:endParaRPr lang="fr-FR"/>
        </a:p>
      </dgm:t>
    </dgm:pt>
    <dgm:pt modelId="{50B37B0A-C389-49EC-A63F-6D96C43F6BDF}" type="pres">
      <dgm:prSet presAssocID="{D5BF0299-2218-4729-BF02-46541B84B356}" presName="gear2dstNode" presStyleLbl="node1" presStyleIdx="1" presStyleCnt="3"/>
      <dgm:spPr/>
      <dgm:t>
        <a:bodyPr/>
        <a:lstStyle/>
        <a:p>
          <a:endParaRPr lang="fr-FR"/>
        </a:p>
      </dgm:t>
    </dgm:pt>
    <dgm:pt modelId="{30A3D3FA-34EB-45B8-9108-04A0298C9EA0}" type="pres">
      <dgm:prSet presAssocID="{20D2B42D-44CB-46CF-9F85-99713F612E1A}" presName="gear3" presStyleLbl="node1" presStyleIdx="2" presStyleCnt="3" custScaleX="120360" custScaleY="114124" custLinFactNeighborX="7218" custLinFactNeighborY="-3093"/>
      <dgm:spPr/>
      <dgm:t>
        <a:bodyPr/>
        <a:lstStyle/>
        <a:p>
          <a:endParaRPr lang="fr-FR"/>
        </a:p>
      </dgm:t>
    </dgm:pt>
    <dgm:pt modelId="{103FEDE0-49A1-44AE-9521-625D16CC0D5F}" type="pres">
      <dgm:prSet presAssocID="{20D2B42D-44CB-46CF-9F85-99713F612E1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5EF0C9-AD9D-432A-A4EA-EB891B0AFAF2}" type="pres">
      <dgm:prSet presAssocID="{20D2B42D-44CB-46CF-9F85-99713F612E1A}" presName="gear3srcNode" presStyleLbl="node1" presStyleIdx="2" presStyleCnt="3"/>
      <dgm:spPr/>
      <dgm:t>
        <a:bodyPr/>
        <a:lstStyle/>
        <a:p>
          <a:endParaRPr lang="fr-FR"/>
        </a:p>
      </dgm:t>
    </dgm:pt>
    <dgm:pt modelId="{EF942AA6-EAE2-4EE3-8965-263D75FA42B6}" type="pres">
      <dgm:prSet presAssocID="{20D2B42D-44CB-46CF-9F85-99713F612E1A}" presName="gear3dstNode" presStyleLbl="node1" presStyleIdx="2" presStyleCnt="3"/>
      <dgm:spPr/>
      <dgm:t>
        <a:bodyPr/>
        <a:lstStyle/>
        <a:p>
          <a:endParaRPr lang="fr-FR"/>
        </a:p>
      </dgm:t>
    </dgm:pt>
    <dgm:pt modelId="{95A0F964-C8C0-4423-97A9-DFAD78944123}" type="pres">
      <dgm:prSet presAssocID="{C55AD198-AF58-4053-A585-E97EE3F707AD}" presName="connector1" presStyleLbl="sibTrans2D1" presStyleIdx="0" presStyleCnt="3" custLinFactNeighborX="12155" custLinFactNeighborY="-2424"/>
      <dgm:spPr/>
      <dgm:t>
        <a:bodyPr/>
        <a:lstStyle/>
        <a:p>
          <a:endParaRPr lang="fr-FR"/>
        </a:p>
      </dgm:t>
    </dgm:pt>
    <dgm:pt modelId="{DB728D77-FB27-43DB-8626-4823E13F39C6}" type="pres">
      <dgm:prSet presAssocID="{844206FF-9F83-4503-8B4E-FD83BD6ED5A6}" presName="connector2" presStyleLbl="sibTrans2D1" presStyleIdx="1" presStyleCnt="3" custLinFactNeighborX="-30302" custLinFactNeighborY="6362"/>
      <dgm:spPr/>
      <dgm:t>
        <a:bodyPr/>
        <a:lstStyle/>
        <a:p>
          <a:endParaRPr lang="fr-FR"/>
        </a:p>
      </dgm:t>
    </dgm:pt>
    <dgm:pt modelId="{6EFC29E5-5ECB-4FC6-9525-B39AAD87C5DB}" type="pres">
      <dgm:prSet presAssocID="{D776A3EA-28D6-410C-A51D-B863225F0657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948FCB1D-B502-482C-B0F8-B003F654BE27}" srcId="{B1190498-B73C-44AC-9CCB-9C6FC01A7644}" destId="{20D2B42D-44CB-46CF-9F85-99713F612E1A}" srcOrd="2" destOrd="0" parTransId="{04E5EFFE-74BE-48E3-B3E7-C644DB04AB34}" sibTransId="{D776A3EA-28D6-410C-A51D-B863225F0657}"/>
    <dgm:cxn modelId="{66337A53-04AA-4732-B6B7-2320EEACF9F5}" type="presOf" srcId="{20D2B42D-44CB-46CF-9F85-99713F612E1A}" destId="{103FEDE0-49A1-44AE-9521-625D16CC0D5F}" srcOrd="1" destOrd="0" presId="urn:microsoft.com/office/officeart/2005/8/layout/gear1"/>
    <dgm:cxn modelId="{3E961AFA-5454-45BA-AEB4-C4B4A650E6CF}" type="presOf" srcId="{20D2B42D-44CB-46CF-9F85-99713F612E1A}" destId="{EF942AA6-EAE2-4EE3-8965-263D75FA42B6}" srcOrd="3" destOrd="0" presId="urn:microsoft.com/office/officeart/2005/8/layout/gear1"/>
    <dgm:cxn modelId="{29FF3A9E-F783-4C0B-9A19-B14A2C45FD17}" type="presOf" srcId="{D5BF0299-2218-4729-BF02-46541B84B356}" destId="{C20B8106-21C4-4461-931D-FBC18A8FC7BB}" srcOrd="0" destOrd="0" presId="urn:microsoft.com/office/officeart/2005/8/layout/gear1"/>
    <dgm:cxn modelId="{FF658597-6420-441A-8474-F00F1036F227}" type="presOf" srcId="{6AE55D87-08D0-4E1E-983E-4967EDD85361}" destId="{18B3B161-BACD-4D17-9482-29B99B0D3F70}" srcOrd="2" destOrd="0" presId="urn:microsoft.com/office/officeart/2005/8/layout/gear1"/>
    <dgm:cxn modelId="{0C6D5465-C99E-4F1A-BB5E-75AE2357AC83}" srcId="{B1190498-B73C-44AC-9CCB-9C6FC01A7644}" destId="{D5BF0299-2218-4729-BF02-46541B84B356}" srcOrd="1" destOrd="0" parTransId="{50E4FF20-A0F7-4418-B608-9E15085F2CA7}" sibTransId="{844206FF-9F83-4503-8B4E-FD83BD6ED5A6}"/>
    <dgm:cxn modelId="{6E38C82A-A150-42F4-AB7F-24E964B463F8}" type="presOf" srcId="{6AE55D87-08D0-4E1E-983E-4967EDD85361}" destId="{B81A91C0-0B6E-4FCF-A8B6-AD8B696D5AE1}" srcOrd="1" destOrd="0" presId="urn:microsoft.com/office/officeart/2005/8/layout/gear1"/>
    <dgm:cxn modelId="{A2DA9E9E-6FD9-4EC9-AF2C-0B04A10CC259}" type="presOf" srcId="{D5BF0299-2218-4729-BF02-46541B84B356}" destId="{50B37B0A-C389-49EC-A63F-6D96C43F6BDF}" srcOrd="2" destOrd="0" presId="urn:microsoft.com/office/officeart/2005/8/layout/gear1"/>
    <dgm:cxn modelId="{F12AD08B-7DBA-4941-AC9B-55CCA0730C6A}" type="presOf" srcId="{6AE55D87-08D0-4E1E-983E-4967EDD85361}" destId="{3AF87A12-5AC5-4673-B30A-F35E78E08161}" srcOrd="0" destOrd="0" presId="urn:microsoft.com/office/officeart/2005/8/layout/gear1"/>
    <dgm:cxn modelId="{129EF16C-EE83-4C47-82AD-A5A62BC8CFCB}" type="presOf" srcId="{844206FF-9F83-4503-8B4E-FD83BD6ED5A6}" destId="{DB728D77-FB27-43DB-8626-4823E13F39C6}" srcOrd="0" destOrd="0" presId="urn:microsoft.com/office/officeart/2005/8/layout/gear1"/>
    <dgm:cxn modelId="{DA708CE5-441F-4408-953F-320D9E0DDB47}" type="presOf" srcId="{20D2B42D-44CB-46CF-9F85-99713F612E1A}" destId="{30A3D3FA-34EB-45B8-9108-04A0298C9EA0}" srcOrd="0" destOrd="0" presId="urn:microsoft.com/office/officeart/2005/8/layout/gear1"/>
    <dgm:cxn modelId="{793DC675-B371-4094-9524-2E6999245D05}" type="presOf" srcId="{20D2B42D-44CB-46CF-9F85-99713F612E1A}" destId="{B95EF0C9-AD9D-432A-A4EA-EB891B0AFAF2}" srcOrd="2" destOrd="0" presId="urn:microsoft.com/office/officeart/2005/8/layout/gear1"/>
    <dgm:cxn modelId="{9149A46F-E918-4588-8473-06C18715BAAC}" srcId="{B1190498-B73C-44AC-9CCB-9C6FC01A7644}" destId="{6AE55D87-08D0-4E1E-983E-4967EDD85361}" srcOrd="0" destOrd="0" parTransId="{CFAEE915-A23C-4451-AE6D-317236362AE3}" sibTransId="{C55AD198-AF58-4053-A585-E97EE3F707AD}"/>
    <dgm:cxn modelId="{20F9FB61-F997-4291-93AA-0E403CDDB5E5}" type="presOf" srcId="{D5BF0299-2218-4729-BF02-46541B84B356}" destId="{643BA459-715D-46BE-80DA-7DE6F112BB83}" srcOrd="1" destOrd="0" presId="urn:microsoft.com/office/officeart/2005/8/layout/gear1"/>
    <dgm:cxn modelId="{03CDC5EE-F402-4DF2-9C87-CF656B804C72}" type="presOf" srcId="{B1190498-B73C-44AC-9CCB-9C6FC01A7644}" destId="{09E0405B-E211-4ED9-B68D-244C0AE52F08}" srcOrd="0" destOrd="0" presId="urn:microsoft.com/office/officeart/2005/8/layout/gear1"/>
    <dgm:cxn modelId="{3574753E-B876-4F1D-A3AE-E7E93CC06BEB}" type="presOf" srcId="{D776A3EA-28D6-410C-A51D-B863225F0657}" destId="{6EFC29E5-5ECB-4FC6-9525-B39AAD87C5DB}" srcOrd="0" destOrd="0" presId="urn:microsoft.com/office/officeart/2005/8/layout/gear1"/>
    <dgm:cxn modelId="{9F7CC07E-32E2-4B2B-A996-E67DDB087603}" type="presOf" srcId="{C55AD198-AF58-4053-A585-E97EE3F707AD}" destId="{95A0F964-C8C0-4423-97A9-DFAD78944123}" srcOrd="0" destOrd="0" presId="urn:microsoft.com/office/officeart/2005/8/layout/gear1"/>
    <dgm:cxn modelId="{D33293AC-5F3F-4030-8818-D9A3B8894C02}" type="presParOf" srcId="{09E0405B-E211-4ED9-B68D-244C0AE52F08}" destId="{3AF87A12-5AC5-4673-B30A-F35E78E08161}" srcOrd="0" destOrd="0" presId="urn:microsoft.com/office/officeart/2005/8/layout/gear1"/>
    <dgm:cxn modelId="{E0A45C24-E085-48E0-A7B8-478B2ED2CC54}" type="presParOf" srcId="{09E0405B-E211-4ED9-B68D-244C0AE52F08}" destId="{B81A91C0-0B6E-4FCF-A8B6-AD8B696D5AE1}" srcOrd="1" destOrd="0" presId="urn:microsoft.com/office/officeart/2005/8/layout/gear1"/>
    <dgm:cxn modelId="{86773B93-752D-4187-8130-79ECA20005ED}" type="presParOf" srcId="{09E0405B-E211-4ED9-B68D-244C0AE52F08}" destId="{18B3B161-BACD-4D17-9482-29B99B0D3F70}" srcOrd="2" destOrd="0" presId="urn:microsoft.com/office/officeart/2005/8/layout/gear1"/>
    <dgm:cxn modelId="{70E80145-F738-4587-819B-137EAA91A65E}" type="presParOf" srcId="{09E0405B-E211-4ED9-B68D-244C0AE52F08}" destId="{C20B8106-21C4-4461-931D-FBC18A8FC7BB}" srcOrd="3" destOrd="0" presId="urn:microsoft.com/office/officeart/2005/8/layout/gear1"/>
    <dgm:cxn modelId="{A10EC015-C85D-4C33-A7F1-D9B4E2CF4576}" type="presParOf" srcId="{09E0405B-E211-4ED9-B68D-244C0AE52F08}" destId="{643BA459-715D-46BE-80DA-7DE6F112BB83}" srcOrd="4" destOrd="0" presId="urn:microsoft.com/office/officeart/2005/8/layout/gear1"/>
    <dgm:cxn modelId="{658896B2-107A-4C13-AB59-D237D1845104}" type="presParOf" srcId="{09E0405B-E211-4ED9-B68D-244C0AE52F08}" destId="{50B37B0A-C389-49EC-A63F-6D96C43F6BDF}" srcOrd="5" destOrd="0" presId="urn:microsoft.com/office/officeart/2005/8/layout/gear1"/>
    <dgm:cxn modelId="{7C53AEC6-8A02-4FC8-8669-59770F09DE11}" type="presParOf" srcId="{09E0405B-E211-4ED9-B68D-244C0AE52F08}" destId="{30A3D3FA-34EB-45B8-9108-04A0298C9EA0}" srcOrd="6" destOrd="0" presId="urn:microsoft.com/office/officeart/2005/8/layout/gear1"/>
    <dgm:cxn modelId="{F4CA53D5-5662-492B-8538-E85E29B08F2C}" type="presParOf" srcId="{09E0405B-E211-4ED9-B68D-244C0AE52F08}" destId="{103FEDE0-49A1-44AE-9521-625D16CC0D5F}" srcOrd="7" destOrd="0" presId="urn:microsoft.com/office/officeart/2005/8/layout/gear1"/>
    <dgm:cxn modelId="{68698427-CC81-491B-8349-8E2B7F064A61}" type="presParOf" srcId="{09E0405B-E211-4ED9-B68D-244C0AE52F08}" destId="{B95EF0C9-AD9D-432A-A4EA-EB891B0AFAF2}" srcOrd="8" destOrd="0" presId="urn:microsoft.com/office/officeart/2005/8/layout/gear1"/>
    <dgm:cxn modelId="{65AFB0FA-F196-4CA6-82A2-7157298E147D}" type="presParOf" srcId="{09E0405B-E211-4ED9-B68D-244C0AE52F08}" destId="{EF942AA6-EAE2-4EE3-8965-263D75FA42B6}" srcOrd="9" destOrd="0" presId="urn:microsoft.com/office/officeart/2005/8/layout/gear1"/>
    <dgm:cxn modelId="{6156E8B9-D225-41DD-8585-C604487BA070}" type="presParOf" srcId="{09E0405B-E211-4ED9-B68D-244C0AE52F08}" destId="{95A0F964-C8C0-4423-97A9-DFAD78944123}" srcOrd="10" destOrd="0" presId="urn:microsoft.com/office/officeart/2005/8/layout/gear1"/>
    <dgm:cxn modelId="{A35D4CD6-8104-4E0D-8D10-D8850DE084FF}" type="presParOf" srcId="{09E0405B-E211-4ED9-B68D-244C0AE52F08}" destId="{DB728D77-FB27-43DB-8626-4823E13F39C6}" srcOrd="11" destOrd="0" presId="urn:microsoft.com/office/officeart/2005/8/layout/gear1"/>
    <dgm:cxn modelId="{0CA7B859-278A-41DC-A0B6-711534B9C023}" type="presParOf" srcId="{09E0405B-E211-4ED9-B68D-244C0AE52F08}" destId="{6EFC29E5-5ECB-4FC6-9525-B39AAD87C5D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9AAD76-A0AD-4A9A-9711-23A04FA92FE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F1B36AC-FD45-4BF2-8C65-6C912132ECF9}">
      <dgm:prSet phldrT="[Texte]" custT="1"/>
      <dgm:spPr/>
      <dgm:t>
        <a:bodyPr/>
        <a:lstStyle/>
        <a:p>
          <a:r>
            <a:rPr lang="fr-FR" sz="1200" b="1" dirty="0" smtClean="0"/>
            <a:t>Expliciter</a:t>
          </a:r>
          <a:endParaRPr lang="fr-FR" sz="1200" b="1" dirty="0"/>
        </a:p>
      </dgm:t>
    </dgm:pt>
    <dgm:pt modelId="{F73343D2-16E0-46C3-940B-B0FF0B7098C9}" type="parTrans" cxnId="{EA76D2CF-1ED6-4A53-98D6-193B4F11669C}">
      <dgm:prSet/>
      <dgm:spPr/>
      <dgm:t>
        <a:bodyPr/>
        <a:lstStyle/>
        <a:p>
          <a:endParaRPr lang="fr-FR"/>
        </a:p>
      </dgm:t>
    </dgm:pt>
    <dgm:pt modelId="{E33900F8-F39A-4B01-A6A4-00CFCFA321CB}" type="sibTrans" cxnId="{EA76D2CF-1ED6-4A53-98D6-193B4F11669C}">
      <dgm:prSet/>
      <dgm:spPr/>
      <dgm:t>
        <a:bodyPr/>
        <a:lstStyle/>
        <a:p>
          <a:endParaRPr lang="fr-FR"/>
        </a:p>
      </dgm:t>
    </dgm:pt>
    <dgm:pt modelId="{CA912A92-549C-4808-9A39-084C45A22635}">
      <dgm:prSet phldrT="[Texte]"/>
      <dgm:spPr/>
      <dgm:t>
        <a:bodyPr/>
        <a:lstStyle/>
        <a:p>
          <a:r>
            <a:rPr lang="fr-FR" b="1" dirty="0" smtClean="0"/>
            <a:t>Verbaliser (méthodes, outils, démarche…)</a:t>
          </a:r>
          <a:endParaRPr lang="fr-FR" b="1" dirty="0"/>
        </a:p>
      </dgm:t>
    </dgm:pt>
    <dgm:pt modelId="{14C4BB2C-DFC4-4777-AD0B-76B9D8C9B9CF}" type="parTrans" cxnId="{11B29910-6399-41C7-A6EC-45ABF0B4CA54}">
      <dgm:prSet/>
      <dgm:spPr/>
      <dgm:t>
        <a:bodyPr/>
        <a:lstStyle/>
        <a:p>
          <a:endParaRPr lang="fr-FR"/>
        </a:p>
      </dgm:t>
    </dgm:pt>
    <dgm:pt modelId="{80E8E269-67A8-48DB-B080-82375C656D51}" type="sibTrans" cxnId="{11B29910-6399-41C7-A6EC-45ABF0B4CA54}">
      <dgm:prSet/>
      <dgm:spPr/>
      <dgm:t>
        <a:bodyPr/>
        <a:lstStyle/>
        <a:p>
          <a:endParaRPr lang="fr-FR"/>
        </a:p>
      </dgm:t>
    </dgm:pt>
    <dgm:pt modelId="{0C8A9056-51CC-42D9-BA05-08278FED1A97}">
      <dgm:prSet phldrT="[Texte]"/>
      <dgm:spPr/>
      <dgm:t>
        <a:bodyPr/>
        <a:lstStyle/>
        <a:p>
          <a:r>
            <a:rPr lang="fr-FR" b="1" dirty="0" smtClean="0"/>
            <a:t>Repérer les savoirs mobilisés</a:t>
          </a:r>
          <a:endParaRPr lang="fr-FR" b="1" dirty="0"/>
        </a:p>
      </dgm:t>
    </dgm:pt>
    <dgm:pt modelId="{32D0762B-E6FF-476D-A16E-213FFF8F318C}" type="parTrans" cxnId="{96833644-5650-4A88-9557-1B656D461D92}">
      <dgm:prSet/>
      <dgm:spPr/>
      <dgm:t>
        <a:bodyPr/>
        <a:lstStyle/>
        <a:p>
          <a:endParaRPr lang="fr-FR"/>
        </a:p>
      </dgm:t>
    </dgm:pt>
    <dgm:pt modelId="{95885E4F-AFA0-443A-A301-6EDB4A3156E7}" type="sibTrans" cxnId="{96833644-5650-4A88-9557-1B656D461D92}">
      <dgm:prSet/>
      <dgm:spPr/>
      <dgm:t>
        <a:bodyPr/>
        <a:lstStyle/>
        <a:p>
          <a:endParaRPr lang="fr-FR"/>
        </a:p>
      </dgm:t>
    </dgm:pt>
    <dgm:pt modelId="{A4EFC565-E46E-497B-93F5-E15164813C9C}">
      <dgm:prSet phldrT="[Texte]"/>
      <dgm:spPr/>
      <dgm:t>
        <a:bodyPr/>
        <a:lstStyle/>
        <a:p>
          <a:r>
            <a:rPr lang="fr-FR" b="1" dirty="0" smtClean="0"/>
            <a:t>Questionner les ressources</a:t>
          </a:r>
          <a:endParaRPr lang="fr-FR" b="1" dirty="0"/>
        </a:p>
      </dgm:t>
    </dgm:pt>
    <dgm:pt modelId="{E074312A-A474-4C85-A6F5-4D8CEDC15023}" type="parTrans" cxnId="{3420FA02-4BCB-4144-ADE6-EA966A09ECAC}">
      <dgm:prSet/>
      <dgm:spPr/>
      <dgm:t>
        <a:bodyPr/>
        <a:lstStyle/>
        <a:p>
          <a:endParaRPr lang="fr-FR"/>
        </a:p>
      </dgm:t>
    </dgm:pt>
    <dgm:pt modelId="{0EB8EB49-D80A-4DF2-BFAB-1D8256950232}" type="sibTrans" cxnId="{3420FA02-4BCB-4144-ADE6-EA966A09ECAC}">
      <dgm:prSet/>
      <dgm:spPr/>
      <dgm:t>
        <a:bodyPr/>
        <a:lstStyle/>
        <a:p>
          <a:endParaRPr lang="fr-FR"/>
        </a:p>
      </dgm:t>
    </dgm:pt>
    <dgm:pt modelId="{17AF642E-4A81-4D7E-9F71-02ADE0246B5D}" type="pres">
      <dgm:prSet presAssocID="{469AAD76-A0AD-4A9A-9711-23A04FA92FE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51DCE12C-EA8A-462C-A517-0F89B34ED17B}" type="pres">
      <dgm:prSet presAssocID="{4F1B36AC-FD45-4BF2-8C65-6C912132ECF9}" presName="Accent1" presStyleCnt="0"/>
      <dgm:spPr/>
    </dgm:pt>
    <dgm:pt modelId="{58CCDF18-64F2-4012-9DE9-EB29E560A4D7}" type="pres">
      <dgm:prSet presAssocID="{4F1B36AC-FD45-4BF2-8C65-6C912132ECF9}" presName="Accent" presStyleLbl="node1" presStyleIdx="0" presStyleCnt="4" custLinFactNeighborX="534" custLinFactNeighborY="-2104"/>
      <dgm:spPr>
        <a:solidFill>
          <a:srgbClr val="00B050"/>
        </a:solidFill>
      </dgm:spPr>
    </dgm:pt>
    <dgm:pt modelId="{39F894DC-BA3D-4608-9FE6-63C2418AB6B5}" type="pres">
      <dgm:prSet presAssocID="{4F1B36AC-FD45-4BF2-8C65-6C912132ECF9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07BDB2-3543-4041-9782-37A15624D3EE}" type="pres">
      <dgm:prSet presAssocID="{CA912A92-549C-4808-9A39-084C45A22635}" presName="Accent2" presStyleCnt="0"/>
      <dgm:spPr/>
    </dgm:pt>
    <dgm:pt modelId="{015FEF9C-B750-4917-9A37-057AF60B7D4F}" type="pres">
      <dgm:prSet presAssocID="{CA912A92-549C-4808-9A39-084C45A22635}" presName="Accent" presStyleLbl="node1" presStyleIdx="1" presStyleCnt="4"/>
      <dgm:spPr>
        <a:solidFill>
          <a:srgbClr val="FF0000"/>
        </a:solidFill>
      </dgm:spPr>
    </dgm:pt>
    <dgm:pt modelId="{DE6EE071-CF9B-4842-8B6A-84BDCE77CA9E}" type="pres">
      <dgm:prSet presAssocID="{CA912A92-549C-4808-9A39-084C45A22635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9757069-777D-4BC8-AE3A-0E6218256F4C}" type="pres">
      <dgm:prSet presAssocID="{0C8A9056-51CC-42D9-BA05-08278FED1A97}" presName="Accent3" presStyleCnt="0"/>
      <dgm:spPr/>
    </dgm:pt>
    <dgm:pt modelId="{85AFB6DD-3FCA-4D90-826F-74E8245B0A9D}" type="pres">
      <dgm:prSet presAssocID="{0C8A9056-51CC-42D9-BA05-08278FED1A97}" presName="Accent" presStyleLbl="node1" presStyleIdx="2" presStyleCnt="4"/>
      <dgm:spPr>
        <a:solidFill>
          <a:srgbClr val="FFC000"/>
        </a:solidFill>
      </dgm:spPr>
    </dgm:pt>
    <dgm:pt modelId="{5053ED13-FD55-4352-B1C8-3E47130E2984}" type="pres">
      <dgm:prSet presAssocID="{0C8A9056-51CC-42D9-BA05-08278FED1A97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CDF57F-FD10-44FF-9656-DDE023BBBEB6}" type="pres">
      <dgm:prSet presAssocID="{A4EFC565-E46E-497B-93F5-E15164813C9C}" presName="Accent4" presStyleCnt="0"/>
      <dgm:spPr/>
    </dgm:pt>
    <dgm:pt modelId="{C50DAF6F-4E84-4750-A3D7-4CC948BFCA26}" type="pres">
      <dgm:prSet presAssocID="{A4EFC565-E46E-497B-93F5-E15164813C9C}" presName="Accent" presStyleLbl="node1" presStyleIdx="3" presStyleCnt="4"/>
      <dgm:spPr>
        <a:solidFill>
          <a:srgbClr val="00B0F0"/>
        </a:solidFill>
      </dgm:spPr>
    </dgm:pt>
    <dgm:pt modelId="{9721B347-BC86-4F86-9A04-BE18F4342580}" type="pres">
      <dgm:prSet presAssocID="{A4EFC565-E46E-497B-93F5-E15164813C9C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A76D2CF-1ED6-4A53-98D6-193B4F11669C}" srcId="{469AAD76-A0AD-4A9A-9711-23A04FA92FE4}" destId="{4F1B36AC-FD45-4BF2-8C65-6C912132ECF9}" srcOrd="0" destOrd="0" parTransId="{F73343D2-16E0-46C3-940B-B0FF0B7098C9}" sibTransId="{E33900F8-F39A-4B01-A6A4-00CFCFA321CB}"/>
    <dgm:cxn modelId="{F9EB4B36-BD5B-4B99-A0A4-8970946E642B}" type="presOf" srcId="{CA912A92-549C-4808-9A39-084C45A22635}" destId="{DE6EE071-CF9B-4842-8B6A-84BDCE77CA9E}" srcOrd="0" destOrd="0" presId="urn:microsoft.com/office/officeart/2009/layout/CircleArrowProcess"/>
    <dgm:cxn modelId="{11B29910-6399-41C7-A6EC-45ABF0B4CA54}" srcId="{469AAD76-A0AD-4A9A-9711-23A04FA92FE4}" destId="{CA912A92-549C-4808-9A39-084C45A22635}" srcOrd="1" destOrd="0" parTransId="{14C4BB2C-DFC4-4777-AD0B-76B9D8C9B9CF}" sibTransId="{80E8E269-67A8-48DB-B080-82375C656D51}"/>
    <dgm:cxn modelId="{96833644-5650-4A88-9557-1B656D461D92}" srcId="{469AAD76-A0AD-4A9A-9711-23A04FA92FE4}" destId="{0C8A9056-51CC-42D9-BA05-08278FED1A97}" srcOrd="2" destOrd="0" parTransId="{32D0762B-E6FF-476D-A16E-213FFF8F318C}" sibTransId="{95885E4F-AFA0-443A-A301-6EDB4A3156E7}"/>
    <dgm:cxn modelId="{3420FA02-4BCB-4144-ADE6-EA966A09ECAC}" srcId="{469AAD76-A0AD-4A9A-9711-23A04FA92FE4}" destId="{A4EFC565-E46E-497B-93F5-E15164813C9C}" srcOrd="3" destOrd="0" parTransId="{E074312A-A474-4C85-A6F5-4D8CEDC15023}" sibTransId="{0EB8EB49-D80A-4DF2-BFAB-1D8256950232}"/>
    <dgm:cxn modelId="{17D0B2AE-1C16-43F4-AF37-9AC7CD0F8637}" type="presOf" srcId="{0C8A9056-51CC-42D9-BA05-08278FED1A97}" destId="{5053ED13-FD55-4352-B1C8-3E47130E2984}" srcOrd="0" destOrd="0" presId="urn:microsoft.com/office/officeart/2009/layout/CircleArrowProcess"/>
    <dgm:cxn modelId="{A0F2E4E3-CF9D-4D89-A47C-8396FC0435E9}" type="presOf" srcId="{A4EFC565-E46E-497B-93F5-E15164813C9C}" destId="{9721B347-BC86-4F86-9A04-BE18F4342580}" srcOrd="0" destOrd="0" presId="urn:microsoft.com/office/officeart/2009/layout/CircleArrowProcess"/>
    <dgm:cxn modelId="{A3C3EDE9-0529-493E-AC40-5355593EAD88}" type="presOf" srcId="{4F1B36AC-FD45-4BF2-8C65-6C912132ECF9}" destId="{39F894DC-BA3D-4608-9FE6-63C2418AB6B5}" srcOrd="0" destOrd="0" presId="urn:microsoft.com/office/officeart/2009/layout/CircleArrowProcess"/>
    <dgm:cxn modelId="{74C59878-72AC-4E59-82EC-2E4D84844CAD}" type="presOf" srcId="{469AAD76-A0AD-4A9A-9711-23A04FA92FE4}" destId="{17AF642E-4A81-4D7E-9F71-02ADE0246B5D}" srcOrd="0" destOrd="0" presId="urn:microsoft.com/office/officeart/2009/layout/CircleArrowProcess"/>
    <dgm:cxn modelId="{021E28A8-1566-42BD-8109-D1D57D69B280}" type="presParOf" srcId="{17AF642E-4A81-4D7E-9F71-02ADE0246B5D}" destId="{51DCE12C-EA8A-462C-A517-0F89B34ED17B}" srcOrd="0" destOrd="0" presId="urn:microsoft.com/office/officeart/2009/layout/CircleArrowProcess"/>
    <dgm:cxn modelId="{F056E488-4672-45B1-86BF-90F3C2644E22}" type="presParOf" srcId="{51DCE12C-EA8A-462C-A517-0F89B34ED17B}" destId="{58CCDF18-64F2-4012-9DE9-EB29E560A4D7}" srcOrd="0" destOrd="0" presId="urn:microsoft.com/office/officeart/2009/layout/CircleArrowProcess"/>
    <dgm:cxn modelId="{DCCC7D32-ED70-4CFF-B5CE-8796295CFD8D}" type="presParOf" srcId="{17AF642E-4A81-4D7E-9F71-02ADE0246B5D}" destId="{39F894DC-BA3D-4608-9FE6-63C2418AB6B5}" srcOrd="1" destOrd="0" presId="urn:microsoft.com/office/officeart/2009/layout/CircleArrowProcess"/>
    <dgm:cxn modelId="{C2F38F57-1E61-43D7-ABBE-675F164A3297}" type="presParOf" srcId="{17AF642E-4A81-4D7E-9F71-02ADE0246B5D}" destId="{B207BDB2-3543-4041-9782-37A15624D3EE}" srcOrd="2" destOrd="0" presId="urn:microsoft.com/office/officeart/2009/layout/CircleArrowProcess"/>
    <dgm:cxn modelId="{74B811A0-A640-4464-AC8D-4F6DD3720690}" type="presParOf" srcId="{B207BDB2-3543-4041-9782-37A15624D3EE}" destId="{015FEF9C-B750-4917-9A37-057AF60B7D4F}" srcOrd="0" destOrd="0" presId="urn:microsoft.com/office/officeart/2009/layout/CircleArrowProcess"/>
    <dgm:cxn modelId="{3C158EFB-9CC3-4947-B165-B36F77EFB689}" type="presParOf" srcId="{17AF642E-4A81-4D7E-9F71-02ADE0246B5D}" destId="{DE6EE071-CF9B-4842-8B6A-84BDCE77CA9E}" srcOrd="3" destOrd="0" presId="urn:microsoft.com/office/officeart/2009/layout/CircleArrowProcess"/>
    <dgm:cxn modelId="{2A1DC851-6D06-4A8D-B8C4-5F56EAB0CCFE}" type="presParOf" srcId="{17AF642E-4A81-4D7E-9F71-02ADE0246B5D}" destId="{49757069-777D-4BC8-AE3A-0E6218256F4C}" srcOrd="4" destOrd="0" presId="urn:microsoft.com/office/officeart/2009/layout/CircleArrowProcess"/>
    <dgm:cxn modelId="{F5466EC5-C6A1-408E-8B35-024B0E1B0565}" type="presParOf" srcId="{49757069-777D-4BC8-AE3A-0E6218256F4C}" destId="{85AFB6DD-3FCA-4D90-826F-74E8245B0A9D}" srcOrd="0" destOrd="0" presId="urn:microsoft.com/office/officeart/2009/layout/CircleArrowProcess"/>
    <dgm:cxn modelId="{288C06DA-7733-4D6D-BF66-C7F2BA0B99FB}" type="presParOf" srcId="{17AF642E-4A81-4D7E-9F71-02ADE0246B5D}" destId="{5053ED13-FD55-4352-B1C8-3E47130E2984}" srcOrd="5" destOrd="0" presId="urn:microsoft.com/office/officeart/2009/layout/CircleArrowProcess"/>
    <dgm:cxn modelId="{B299D1E2-F949-49D8-931A-61DB603AD717}" type="presParOf" srcId="{17AF642E-4A81-4D7E-9F71-02ADE0246B5D}" destId="{1FCDF57F-FD10-44FF-9656-DDE023BBBEB6}" srcOrd="6" destOrd="0" presId="urn:microsoft.com/office/officeart/2009/layout/CircleArrowProcess"/>
    <dgm:cxn modelId="{B05D4A13-2043-4107-96F4-7A05F246D955}" type="presParOf" srcId="{1FCDF57F-FD10-44FF-9656-DDE023BBBEB6}" destId="{C50DAF6F-4E84-4750-A3D7-4CC948BFCA26}" srcOrd="0" destOrd="0" presId="urn:microsoft.com/office/officeart/2009/layout/CircleArrowProcess"/>
    <dgm:cxn modelId="{A493D75B-2742-4AE4-89AD-6796859A3566}" type="presParOf" srcId="{17AF642E-4A81-4D7E-9F71-02ADE0246B5D}" destId="{9721B347-BC86-4F86-9A04-BE18F4342580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6926E9-1720-46C4-B5CA-C0390495198E}" type="doc">
      <dgm:prSet loTypeId="urn:microsoft.com/office/officeart/2005/8/layout/cycle3" loCatId="cycle" qsTypeId="urn:microsoft.com/office/officeart/2009/2/quickstyle/3d8" qsCatId="3D" csTypeId="urn:microsoft.com/office/officeart/2005/8/colors/colorful1#5" csCatId="colorful" phldr="1"/>
      <dgm:spPr/>
      <dgm:t>
        <a:bodyPr/>
        <a:lstStyle/>
        <a:p>
          <a:endParaRPr lang="fr-FR"/>
        </a:p>
      </dgm:t>
    </dgm:pt>
    <dgm:pt modelId="{79AA52A8-7297-4007-9633-D05F8FFF829F}">
      <dgm:prSet phldrT="[Texte]" custT="1"/>
      <dgm:spPr>
        <a:xfrm>
          <a:off x="2388078" y="-17385"/>
          <a:ext cx="3732605" cy="1006864"/>
        </a:xfrm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</a:t>
          </a:r>
          <a:r>
            <a:rPr lang="fr-FR" sz="2400" b="1" dirty="0" smtClean="0">
              <a:latin typeface="Calibri"/>
              <a:ea typeface="+mn-ea"/>
              <a:cs typeface="+mn-cs"/>
            </a:rPr>
            <a:t>laborer une progression</a:t>
          </a:r>
          <a:endParaRPr lang="fr-FR" sz="2400" b="1" dirty="0">
            <a:latin typeface="Calibri"/>
            <a:ea typeface="+mn-ea"/>
            <a:cs typeface="+mn-cs"/>
          </a:endParaRPr>
        </a:p>
      </dgm:t>
    </dgm:pt>
    <dgm:pt modelId="{90A30BF9-6812-4699-9904-26DCF67BB1A5}" type="parTrans" cxnId="{D29DEB42-BD8B-4EB2-9817-BB713B7D3C2A}">
      <dgm:prSet/>
      <dgm:spPr/>
      <dgm:t>
        <a:bodyPr/>
        <a:lstStyle/>
        <a:p>
          <a:endParaRPr lang="fr-FR"/>
        </a:p>
      </dgm:t>
    </dgm:pt>
    <dgm:pt modelId="{47D78AB6-B35E-43B5-A354-8263761850F3}" type="sibTrans" cxnId="{D29DEB42-BD8B-4EB2-9817-BB713B7D3C2A}">
      <dgm:prSet/>
      <dgm:spPr>
        <a:xfrm>
          <a:off x="1982097" y="721815"/>
          <a:ext cx="3945921" cy="3945921"/>
        </a:xfrm>
      </dgm:spPr>
      <dgm:t>
        <a:bodyPr/>
        <a:lstStyle/>
        <a:p>
          <a:endParaRPr lang="fr-FR"/>
        </a:p>
      </dgm:t>
    </dgm:pt>
    <dgm:pt modelId="{B44602F5-2472-4963-9F3B-AB73102D174C}">
      <dgm:prSet phldrT="[Texte]" custT="1"/>
      <dgm:spPr>
        <a:xfrm>
          <a:off x="2388078" y="-17385"/>
          <a:ext cx="3732605" cy="1006864"/>
        </a:xfrm>
        <a:solidFill>
          <a:srgbClr val="FFFF00"/>
        </a:solidFill>
      </dgm:spPr>
      <dgm:t>
        <a:bodyPr/>
        <a:lstStyle/>
        <a:p>
          <a:r>
            <a:rPr lang="fr-FR" sz="2000" b="1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Favoriser une démarche d’explicitation</a:t>
          </a:r>
          <a:endParaRPr lang="fr-FR" sz="2000" b="1" dirty="0">
            <a:solidFill>
              <a:schemeClr val="tx1"/>
            </a:solidFill>
            <a:latin typeface="Calibri"/>
            <a:ea typeface="+mn-ea"/>
            <a:cs typeface="+mn-cs"/>
          </a:endParaRPr>
        </a:p>
      </dgm:t>
    </dgm:pt>
    <dgm:pt modelId="{A2EB15F1-3C88-4536-B3AB-37EB066FE7AD}" type="parTrans" cxnId="{A7568601-B7ED-4ED3-9DFF-33A18EEE09B4}">
      <dgm:prSet/>
      <dgm:spPr/>
      <dgm:t>
        <a:bodyPr/>
        <a:lstStyle/>
        <a:p>
          <a:endParaRPr lang="fr-FR"/>
        </a:p>
      </dgm:t>
    </dgm:pt>
    <dgm:pt modelId="{C686AF64-96C8-4494-8B3C-30E1CF3A5D2D}" type="sibTrans" cxnId="{A7568601-B7ED-4ED3-9DFF-33A18EEE09B4}">
      <dgm:prSet/>
      <dgm:spPr/>
      <dgm:t>
        <a:bodyPr/>
        <a:lstStyle/>
        <a:p>
          <a:endParaRPr lang="fr-FR"/>
        </a:p>
      </dgm:t>
    </dgm:pt>
    <dgm:pt modelId="{DE824609-1A50-44B5-9FBB-97494B15BACA}">
      <dgm:prSet phldrT="[Texte]" custT="1"/>
      <dgm:spPr>
        <a:xfrm>
          <a:off x="1713675" y="3514669"/>
          <a:ext cx="2618039" cy="1080995"/>
        </a:xfrm>
        <a:solidFill>
          <a:schemeClr val="accent1">
            <a:lumMod val="90000"/>
            <a:lumOff val="10000"/>
          </a:schemeClr>
        </a:solidFill>
      </dgm:spPr>
      <dgm:t>
        <a:bodyPr/>
        <a:lstStyle/>
        <a:p>
          <a:r>
            <a:rPr lang="fr-FR" sz="2000" b="1" dirty="0" smtClean="0">
              <a:latin typeface="Calibri"/>
              <a:ea typeface="+mn-ea"/>
              <a:cs typeface="+mn-cs"/>
            </a:rPr>
            <a:t>Bâtir un outillage pédagogique d’évaluation</a:t>
          </a:r>
          <a:endParaRPr lang="fr-FR" sz="2000" b="1" dirty="0">
            <a:latin typeface="Calibri"/>
            <a:ea typeface="+mn-ea"/>
            <a:cs typeface="+mn-cs"/>
          </a:endParaRPr>
        </a:p>
      </dgm:t>
    </dgm:pt>
    <dgm:pt modelId="{58F77BDC-B99D-4D84-BE48-A401ECF34F51}" type="parTrans" cxnId="{7DCCA70F-10F2-4DC6-A301-2FDBA5905038}">
      <dgm:prSet/>
      <dgm:spPr/>
      <dgm:t>
        <a:bodyPr/>
        <a:lstStyle/>
        <a:p>
          <a:endParaRPr lang="fr-FR"/>
        </a:p>
      </dgm:t>
    </dgm:pt>
    <dgm:pt modelId="{668A6F12-12EA-47ED-8A0B-E91CBD48FE27}" type="sibTrans" cxnId="{7DCCA70F-10F2-4DC6-A301-2FDBA5905038}">
      <dgm:prSet/>
      <dgm:spPr/>
      <dgm:t>
        <a:bodyPr/>
        <a:lstStyle/>
        <a:p>
          <a:endParaRPr lang="fr-FR"/>
        </a:p>
      </dgm:t>
    </dgm:pt>
    <dgm:pt modelId="{B1789DD8-5AB6-4FCA-A67D-75E7EEFCF5EF}">
      <dgm:prSet phldrT="[Texte]" custT="1"/>
      <dgm:spPr>
        <a:xfrm>
          <a:off x="2388078" y="-17385"/>
          <a:ext cx="3732605" cy="1006864"/>
        </a:xfrm>
      </dgm:spPr>
      <dgm:t>
        <a:bodyPr/>
        <a:lstStyle/>
        <a:p>
          <a:r>
            <a:rPr lang="fr-FR" sz="2000" b="1" dirty="0" smtClean="0">
              <a:latin typeface="Calibri"/>
              <a:ea typeface="+mn-ea"/>
              <a:cs typeface="+mn-cs"/>
            </a:rPr>
            <a:t>Concevoir et valider  des scénarios pédagogiques</a:t>
          </a:r>
          <a:endParaRPr lang="fr-FR" sz="2000" b="1" dirty="0">
            <a:latin typeface="Calibri"/>
            <a:ea typeface="+mn-ea"/>
            <a:cs typeface="+mn-cs"/>
          </a:endParaRPr>
        </a:p>
      </dgm:t>
    </dgm:pt>
    <dgm:pt modelId="{C455CDF8-3010-4BE3-A050-BF26E03F55B4}" type="parTrans" cxnId="{BA7F19F5-9E11-4A37-A2B1-0D1BCB04A89A}">
      <dgm:prSet/>
      <dgm:spPr/>
      <dgm:t>
        <a:bodyPr/>
        <a:lstStyle/>
        <a:p>
          <a:endParaRPr lang="fr-FR"/>
        </a:p>
      </dgm:t>
    </dgm:pt>
    <dgm:pt modelId="{07E46D05-7F56-4C6F-A2FB-ECBA0CBCDCD3}" type="sibTrans" cxnId="{BA7F19F5-9E11-4A37-A2B1-0D1BCB04A89A}">
      <dgm:prSet/>
      <dgm:spPr/>
      <dgm:t>
        <a:bodyPr/>
        <a:lstStyle/>
        <a:p>
          <a:endParaRPr lang="fr-FR"/>
        </a:p>
      </dgm:t>
    </dgm:pt>
    <dgm:pt modelId="{4125D8A7-2598-4E6B-ADC8-8BFDCAE4E027}" type="pres">
      <dgm:prSet presAssocID="{6E6926E9-1720-46C4-B5CA-C039049519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C3F9546-97D1-440C-93A4-46E584DC66ED}" type="pres">
      <dgm:prSet presAssocID="{6E6926E9-1720-46C4-B5CA-C0390495198E}" presName="cycle" presStyleCnt="0"/>
      <dgm:spPr/>
      <dgm:t>
        <a:bodyPr/>
        <a:lstStyle/>
        <a:p>
          <a:endParaRPr lang="fr-FR"/>
        </a:p>
      </dgm:t>
    </dgm:pt>
    <dgm:pt modelId="{40299DFD-2CE8-4D77-81BF-C12CA3BAC1EC}" type="pres">
      <dgm:prSet presAssocID="{79AA52A8-7297-4007-9633-D05F8FFF829F}" presName="nodeFirstNode" presStyleLbl="node1" presStyleIdx="0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BD08F09E-7AF3-4A89-B9D3-899FEA8633BA}" type="pres">
      <dgm:prSet presAssocID="{47D78AB6-B35E-43B5-A354-8263761850F3}" presName="sibTransFirstNode" presStyleLbl="bgShp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2968646" y="269674"/>
              </a:moveTo>
              <a:arcTo wR="1972960" hR="1972960" stAng="18018550" swAng="682900"/>
            </a:path>
          </a:pathLst>
        </a:custGeom>
      </dgm:spPr>
      <dgm:t>
        <a:bodyPr/>
        <a:lstStyle/>
        <a:p>
          <a:endParaRPr lang="fr-FR"/>
        </a:p>
      </dgm:t>
    </dgm:pt>
    <dgm:pt modelId="{5970FD64-2294-4002-AAC6-9A83393B8098}" type="pres">
      <dgm:prSet presAssocID="{B44602F5-2472-4963-9F3B-AB73102D174C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4D80F6-69E2-4690-BF49-A9FD0F2B41A6}" type="pres">
      <dgm:prSet presAssocID="{B1789DD8-5AB6-4FCA-A67D-75E7EEFCF5EF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E1AF5A-3EF4-435C-BA02-DA86F5650061}" type="pres">
      <dgm:prSet presAssocID="{DE824609-1A50-44B5-9FBB-97494B15BACA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0BF262B-EE74-48FE-A35A-F15212719EFE}" type="presOf" srcId="{47D78AB6-B35E-43B5-A354-8263761850F3}" destId="{BD08F09E-7AF3-4A89-B9D3-899FEA8633BA}" srcOrd="0" destOrd="0" presId="urn:microsoft.com/office/officeart/2005/8/layout/cycle3"/>
    <dgm:cxn modelId="{101F3C6C-8F0B-465E-952A-B947171E3662}" type="presOf" srcId="{79AA52A8-7297-4007-9633-D05F8FFF829F}" destId="{40299DFD-2CE8-4D77-81BF-C12CA3BAC1EC}" srcOrd="0" destOrd="0" presId="urn:microsoft.com/office/officeart/2005/8/layout/cycle3"/>
    <dgm:cxn modelId="{A7568601-B7ED-4ED3-9DFF-33A18EEE09B4}" srcId="{6E6926E9-1720-46C4-B5CA-C0390495198E}" destId="{B44602F5-2472-4963-9F3B-AB73102D174C}" srcOrd="1" destOrd="0" parTransId="{A2EB15F1-3C88-4536-B3AB-37EB066FE7AD}" sibTransId="{C686AF64-96C8-4494-8B3C-30E1CF3A5D2D}"/>
    <dgm:cxn modelId="{CF7BAA8E-D8E6-4D6B-A5EE-73909516F06A}" type="presOf" srcId="{B1789DD8-5AB6-4FCA-A67D-75E7EEFCF5EF}" destId="{E04D80F6-69E2-4690-BF49-A9FD0F2B41A6}" srcOrd="0" destOrd="0" presId="urn:microsoft.com/office/officeart/2005/8/layout/cycle3"/>
    <dgm:cxn modelId="{DBA712DD-B38B-4D9D-BC28-968D17AD2765}" type="presOf" srcId="{B44602F5-2472-4963-9F3B-AB73102D174C}" destId="{5970FD64-2294-4002-AAC6-9A83393B8098}" srcOrd="0" destOrd="0" presId="urn:microsoft.com/office/officeart/2005/8/layout/cycle3"/>
    <dgm:cxn modelId="{7DCCA70F-10F2-4DC6-A301-2FDBA5905038}" srcId="{6E6926E9-1720-46C4-B5CA-C0390495198E}" destId="{DE824609-1A50-44B5-9FBB-97494B15BACA}" srcOrd="3" destOrd="0" parTransId="{58F77BDC-B99D-4D84-BE48-A401ECF34F51}" sibTransId="{668A6F12-12EA-47ED-8A0B-E91CBD48FE27}"/>
    <dgm:cxn modelId="{BA7F19F5-9E11-4A37-A2B1-0D1BCB04A89A}" srcId="{6E6926E9-1720-46C4-B5CA-C0390495198E}" destId="{B1789DD8-5AB6-4FCA-A67D-75E7EEFCF5EF}" srcOrd="2" destOrd="0" parTransId="{C455CDF8-3010-4BE3-A050-BF26E03F55B4}" sibTransId="{07E46D05-7F56-4C6F-A2FB-ECBA0CBCDCD3}"/>
    <dgm:cxn modelId="{D29DEB42-BD8B-4EB2-9817-BB713B7D3C2A}" srcId="{6E6926E9-1720-46C4-B5CA-C0390495198E}" destId="{79AA52A8-7297-4007-9633-D05F8FFF829F}" srcOrd="0" destOrd="0" parTransId="{90A30BF9-6812-4699-9904-26DCF67BB1A5}" sibTransId="{47D78AB6-B35E-43B5-A354-8263761850F3}"/>
    <dgm:cxn modelId="{957A8CB3-8E14-4934-9A02-94E28FDFBAC7}" type="presOf" srcId="{6E6926E9-1720-46C4-B5CA-C0390495198E}" destId="{4125D8A7-2598-4E6B-ADC8-8BFDCAE4E027}" srcOrd="0" destOrd="0" presId="urn:microsoft.com/office/officeart/2005/8/layout/cycle3"/>
    <dgm:cxn modelId="{3695D9A5-CD58-441D-A770-A6FF74284EC2}" type="presOf" srcId="{DE824609-1A50-44B5-9FBB-97494B15BACA}" destId="{A3E1AF5A-3EF4-435C-BA02-DA86F5650061}" srcOrd="0" destOrd="0" presId="urn:microsoft.com/office/officeart/2005/8/layout/cycle3"/>
    <dgm:cxn modelId="{8FA09747-948F-449D-9502-37D99D3F95BE}" type="presParOf" srcId="{4125D8A7-2598-4E6B-ADC8-8BFDCAE4E027}" destId="{8C3F9546-97D1-440C-93A4-46E584DC66ED}" srcOrd="0" destOrd="0" presId="urn:microsoft.com/office/officeart/2005/8/layout/cycle3"/>
    <dgm:cxn modelId="{A2D5D5FB-2D2A-4D73-86F9-98B971361CFE}" type="presParOf" srcId="{8C3F9546-97D1-440C-93A4-46E584DC66ED}" destId="{40299DFD-2CE8-4D77-81BF-C12CA3BAC1EC}" srcOrd="0" destOrd="0" presId="urn:microsoft.com/office/officeart/2005/8/layout/cycle3"/>
    <dgm:cxn modelId="{F5AFE309-760E-4B2B-8816-B909EC5F0ACC}" type="presParOf" srcId="{8C3F9546-97D1-440C-93A4-46E584DC66ED}" destId="{BD08F09E-7AF3-4A89-B9D3-899FEA8633BA}" srcOrd="1" destOrd="0" presId="urn:microsoft.com/office/officeart/2005/8/layout/cycle3"/>
    <dgm:cxn modelId="{63F7AE7B-9D67-4EDD-909F-06B9E31CCAAC}" type="presParOf" srcId="{8C3F9546-97D1-440C-93A4-46E584DC66ED}" destId="{5970FD64-2294-4002-AAC6-9A83393B8098}" srcOrd="2" destOrd="0" presId="urn:microsoft.com/office/officeart/2005/8/layout/cycle3"/>
    <dgm:cxn modelId="{7FA9BCA1-24E6-4B1C-BDD4-342BA9A23CBC}" type="presParOf" srcId="{8C3F9546-97D1-440C-93A4-46E584DC66ED}" destId="{E04D80F6-69E2-4690-BF49-A9FD0F2B41A6}" srcOrd="3" destOrd="0" presId="urn:microsoft.com/office/officeart/2005/8/layout/cycle3"/>
    <dgm:cxn modelId="{634C9974-0DBF-4C84-861C-E12F09093F42}" type="presParOf" srcId="{8C3F9546-97D1-440C-93A4-46E584DC66ED}" destId="{A3E1AF5A-3EF4-435C-BA02-DA86F5650061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66FC07-1B34-48A1-AD12-365A60A41664}" type="doc">
      <dgm:prSet loTypeId="urn:microsoft.com/office/officeart/2005/8/layout/cycle6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5A24519-6F9F-4F8A-AAE9-D3C54850AE0E}">
      <dgm:prSet phldrT="[Texte]"/>
      <dgm:spPr/>
      <dgm:t>
        <a:bodyPr/>
        <a:lstStyle/>
        <a:p>
          <a:r>
            <a:rPr lang="fr-FR" b="1" dirty="0" smtClean="0"/>
            <a:t>Situation de mobilisation des ressources (internes et externes)</a:t>
          </a:r>
          <a:endParaRPr lang="fr-FR" b="1" dirty="0"/>
        </a:p>
      </dgm:t>
    </dgm:pt>
    <dgm:pt modelId="{F99478A1-3281-43E0-882F-B282CF63CCDB}" type="parTrans" cxnId="{4889E8E2-C8C6-40A2-A0AA-AF46450B51A0}">
      <dgm:prSet/>
      <dgm:spPr/>
      <dgm:t>
        <a:bodyPr/>
        <a:lstStyle/>
        <a:p>
          <a:endParaRPr lang="fr-FR"/>
        </a:p>
      </dgm:t>
    </dgm:pt>
    <dgm:pt modelId="{83B0F21D-8D99-49BB-B80E-246A4E2AFDB4}" type="sibTrans" cxnId="{4889E8E2-C8C6-40A2-A0AA-AF46450B51A0}">
      <dgm:prSet/>
      <dgm:spPr/>
      <dgm:t>
        <a:bodyPr/>
        <a:lstStyle/>
        <a:p>
          <a:endParaRPr lang="fr-FR"/>
        </a:p>
      </dgm:t>
    </dgm:pt>
    <dgm:pt modelId="{9DA8DFBF-BEC6-44A2-B118-0277829EFA30}">
      <dgm:prSet phldrT="[Texte]"/>
      <dgm:spPr/>
      <dgm:t>
        <a:bodyPr/>
        <a:lstStyle/>
        <a:p>
          <a:r>
            <a:rPr lang="fr-FR" b="1" dirty="0" smtClean="0"/>
            <a:t>Durée limitée</a:t>
          </a:r>
          <a:endParaRPr lang="fr-FR" b="1" dirty="0"/>
        </a:p>
      </dgm:t>
    </dgm:pt>
    <dgm:pt modelId="{10957AF6-51E7-4C30-9C55-125E72C6B246}" type="parTrans" cxnId="{0B74636F-594E-47F7-8C0B-33DC5F73792F}">
      <dgm:prSet/>
      <dgm:spPr/>
      <dgm:t>
        <a:bodyPr/>
        <a:lstStyle/>
        <a:p>
          <a:endParaRPr lang="fr-FR"/>
        </a:p>
      </dgm:t>
    </dgm:pt>
    <dgm:pt modelId="{92789E1F-24EE-4C20-86F8-44462D6FBE51}" type="sibTrans" cxnId="{0B74636F-594E-47F7-8C0B-33DC5F73792F}">
      <dgm:prSet/>
      <dgm:spPr/>
      <dgm:t>
        <a:bodyPr/>
        <a:lstStyle/>
        <a:p>
          <a:endParaRPr lang="fr-FR"/>
        </a:p>
      </dgm:t>
    </dgm:pt>
    <dgm:pt modelId="{72C9A2FE-F9B2-4A9E-824B-886B50B89F67}">
      <dgm:prSet phldrT="[Texte]"/>
      <dgm:spPr/>
      <dgm:t>
        <a:bodyPr/>
        <a:lstStyle/>
        <a:p>
          <a:r>
            <a:rPr lang="fr-FR" b="1" dirty="0" smtClean="0"/>
            <a:t>Production concrète</a:t>
          </a:r>
          <a:endParaRPr lang="fr-FR" b="1" dirty="0"/>
        </a:p>
      </dgm:t>
    </dgm:pt>
    <dgm:pt modelId="{BCA73605-504B-4777-B8DE-365F845A9682}" type="parTrans" cxnId="{A0519CEE-DB4E-4D27-867D-CC596B3FA3E2}">
      <dgm:prSet/>
      <dgm:spPr/>
      <dgm:t>
        <a:bodyPr/>
        <a:lstStyle/>
        <a:p>
          <a:endParaRPr lang="fr-FR"/>
        </a:p>
      </dgm:t>
    </dgm:pt>
    <dgm:pt modelId="{7123ECE8-BBE2-4602-A703-1387F5F33E59}" type="sibTrans" cxnId="{A0519CEE-DB4E-4D27-867D-CC596B3FA3E2}">
      <dgm:prSet/>
      <dgm:spPr/>
      <dgm:t>
        <a:bodyPr/>
        <a:lstStyle/>
        <a:p>
          <a:endParaRPr lang="fr-FR"/>
        </a:p>
      </dgm:t>
    </dgm:pt>
    <dgm:pt modelId="{C411766B-23E8-45F8-A9F9-5ACC4FEF86C0}">
      <dgm:prSet phldrT="[Texte]"/>
      <dgm:spPr/>
      <dgm:t>
        <a:bodyPr/>
        <a:lstStyle/>
        <a:p>
          <a:r>
            <a:rPr lang="fr-FR" b="1" dirty="0" smtClean="0"/>
            <a:t>Sens </a:t>
          </a:r>
          <a:endParaRPr lang="fr-FR" b="1" dirty="0"/>
        </a:p>
      </dgm:t>
    </dgm:pt>
    <dgm:pt modelId="{71C1DA39-C4B2-4582-A31A-57A94F522E6B}" type="parTrans" cxnId="{59667739-403F-497A-A3C2-8502EF79B600}">
      <dgm:prSet/>
      <dgm:spPr/>
      <dgm:t>
        <a:bodyPr/>
        <a:lstStyle/>
        <a:p>
          <a:endParaRPr lang="fr-FR"/>
        </a:p>
      </dgm:t>
    </dgm:pt>
    <dgm:pt modelId="{AEE3AD84-9E54-4096-A079-31967AE00BE8}" type="sibTrans" cxnId="{59667739-403F-497A-A3C2-8502EF79B600}">
      <dgm:prSet/>
      <dgm:spPr/>
      <dgm:t>
        <a:bodyPr/>
        <a:lstStyle/>
        <a:p>
          <a:endParaRPr lang="fr-FR"/>
        </a:p>
      </dgm:t>
    </dgm:pt>
    <dgm:pt modelId="{8179D82B-9192-4DED-97D0-B09A07FCB827}">
      <dgm:prSet phldrT="[Texte]"/>
      <dgm:spPr/>
      <dgm:t>
        <a:bodyPr/>
        <a:lstStyle/>
        <a:p>
          <a:r>
            <a:rPr lang="fr-FR" b="1" dirty="0" smtClean="0"/>
            <a:t>Cadre d’évaluation</a:t>
          </a:r>
          <a:endParaRPr lang="fr-FR" b="1" dirty="0"/>
        </a:p>
      </dgm:t>
    </dgm:pt>
    <dgm:pt modelId="{EDD1021F-C038-4EE1-8D37-5BAA3627A5F9}" type="parTrans" cxnId="{143B93D9-06A3-4C14-852F-EE9415B5D0EC}">
      <dgm:prSet/>
      <dgm:spPr/>
      <dgm:t>
        <a:bodyPr/>
        <a:lstStyle/>
        <a:p>
          <a:endParaRPr lang="fr-FR"/>
        </a:p>
      </dgm:t>
    </dgm:pt>
    <dgm:pt modelId="{25A48598-9868-43EC-942C-DFC267A94C33}" type="sibTrans" cxnId="{143B93D9-06A3-4C14-852F-EE9415B5D0EC}">
      <dgm:prSet/>
      <dgm:spPr/>
      <dgm:t>
        <a:bodyPr/>
        <a:lstStyle/>
        <a:p>
          <a:endParaRPr lang="fr-FR"/>
        </a:p>
      </dgm:t>
    </dgm:pt>
    <dgm:pt modelId="{2D3F574E-549D-4D5B-BA8B-18E95E0203CE}" type="pres">
      <dgm:prSet presAssocID="{BD66FC07-1B34-48A1-AD12-365A60A4166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A50EDED-9A2F-4C24-95D4-8E5053FF8523}" type="pres">
      <dgm:prSet presAssocID="{D5A24519-6F9F-4F8A-AAE9-D3C54850AE0E}" presName="node" presStyleLbl="node1" presStyleIdx="0" presStyleCnt="5" custScaleX="135032" custScaleY="13113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3A1E1B-1DC6-4481-8D93-3ABADBED6CE5}" type="pres">
      <dgm:prSet presAssocID="{D5A24519-6F9F-4F8A-AAE9-D3C54850AE0E}" presName="spNode" presStyleCnt="0"/>
      <dgm:spPr/>
    </dgm:pt>
    <dgm:pt modelId="{B71F4BF8-9AC1-4C12-AE39-ED8B996C2CC9}" type="pres">
      <dgm:prSet presAssocID="{83B0F21D-8D99-49BB-B80E-246A4E2AFDB4}" presName="sibTrans" presStyleLbl="sibTrans1D1" presStyleIdx="0" presStyleCnt="5"/>
      <dgm:spPr/>
      <dgm:t>
        <a:bodyPr/>
        <a:lstStyle/>
        <a:p>
          <a:endParaRPr lang="fr-FR"/>
        </a:p>
      </dgm:t>
    </dgm:pt>
    <dgm:pt modelId="{EC936CC3-2099-4688-8710-AC79C2F39483}" type="pres">
      <dgm:prSet presAssocID="{9DA8DFBF-BEC6-44A2-B118-0277829EFA3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D24BE2-EE60-4FFA-ABEB-4BD09ED78E21}" type="pres">
      <dgm:prSet presAssocID="{9DA8DFBF-BEC6-44A2-B118-0277829EFA30}" presName="spNode" presStyleCnt="0"/>
      <dgm:spPr/>
    </dgm:pt>
    <dgm:pt modelId="{DE61E48F-B443-4CE3-98BA-7942D6B43305}" type="pres">
      <dgm:prSet presAssocID="{92789E1F-24EE-4C20-86F8-44462D6FBE51}" presName="sibTrans" presStyleLbl="sibTrans1D1" presStyleIdx="1" presStyleCnt="5"/>
      <dgm:spPr/>
      <dgm:t>
        <a:bodyPr/>
        <a:lstStyle/>
        <a:p>
          <a:endParaRPr lang="fr-FR"/>
        </a:p>
      </dgm:t>
    </dgm:pt>
    <dgm:pt modelId="{42418306-76EE-452A-8A66-D2F4F62ACBFA}" type="pres">
      <dgm:prSet presAssocID="{72C9A2FE-F9B2-4A9E-824B-886B50B89F6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C1E6D8-0AA2-4770-AE6D-059C196CF4D3}" type="pres">
      <dgm:prSet presAssocID="{72C9A2FE-F9B2-4A9E-824B-886B50B89F67}" presName="spNode" presStyleCnt="0"/>
      <dgm:spPr/>
    </dgm:pt>
    <dgm:pt modelId="{F0E28997-C83B-4D92-807C-56508285EB9C}" type="pres">
      <dgm:prSet presAssocID="{7123ECE8-BBE2-4602-A703-1387F5F33E59}" presName="sibTrans" presStyleLbl="sibTrans1D1" presStyleIdx="2" presStyleCnt="5"/>
      <dgm:spPr/>
      <dgm:t>
        <a:bodyPr/>
        <a:lstStyle/>
        <a:p>
          <a:endParaRPr lang="fr-FR"/>
        </a:p>
      </dgm:t>
    </dgm:pt>
    <dgm:pt modelId="{B554269E-5A56-490E-82BC-5099B069DD3F}" type="pres">
      <dgm:prSet presAssocID="{C411766B-23E8-45F8-A9F9-5ACC4FEF86C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CBBC03-8A11-4A16-9205-0B633A458EDC}" type="pres">
      <dgm:prSet presAssocID="{C411766B-23E8-45F8-A9F9-5ACC4FEF86C0}" presName="spNode" presStyleCnt="0"/>
      <dgm:spPr/>
    </dgm:pt>
    <dgm:pt modelId="{20D56093-C277-4C8C-BF2E-BBC1D3C3A9FA}" type="pres">
      <dgm:prSet presAssocID="{AEE3AD84-9E54-4096-A079-31967AE00BE8}" presName="sibTrans" presStyleLbl="sibTrans1D1" presStyleIdx="3" presStyleCnt="5"/>
      <dgm:spPr/>
      <dgm:t>
        <a:bodyPr/>
        <a:lstStyle/>
        <a:p>
          <a:endParaRPr lang="fr-FR"/>
        </a:p>
      </dgm:t>
    </dgm:pt>
    <dgm:pt modelId="{25FB6137-8E07-4D18-B0FF-782DAAD6C82B}" type="pres">
      <dgm:prSet presAssocID="{8179D82B-9192-4DED-97D0-B09A07FCB82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86624E-B23A-4F90-A3BB-44897C5B23B1}" type="pres">
      <dgm:prSet presAssocID="{8179D82B-9192-4DED-97D0-B09A07FCB827}" presName="spNode" presStyleCnt="0"/>
      <dgm:spPr/>
    </dgm:pt>
    <dgm:pt modelId="{E7EAA049-C19B-48D3-90C4-41FE7D9D30A5}" type="pres">
      <dgm:prSet presAssocID="{25A48598-9868-43EC-942C-DFC267A94C33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490408F0-B6DD-4AE9-B9B3-F7DF69B21ABD}" type="presOf" srcId="{92789E1F-24EE-4C20-86F8-44462D6FBE51}" destId="{DE61E48F-B443-4CE3-98BA-7942D6B43305}" srcOrd="0" destOrd="0" presId="urn:microsoft.com/office/officeart/2005/8/layout/cycle6"/>
    <dgm:cxn modelId="{A0519CEE-DB4E-4D27-867D-CC596B3FA3E2}" srcId="{BD66FC07-1B34-48A1-AD12-365A60A41664}" destId="{72C9A2FE-F9B2-4A9E-824B-886B50B89F67}" srcOrd="2" destOrd="0" parTransId="{BCA73605-504B-4777-B8DE-365F845A9682}" sibTransId="{7123ECE8-BBE2-4602-A703-1387F5F33E59}"/>
    <dgm:cxn modelId="{14712A3B-FB01-41CA-BF27-2EE1E2DB0D88}" type="presOf" srcId="{83B0F21D-8D99-49BB-B80E-246A4E2AFDB4}" destId="{B71F4BF8-9AC1-4C12-AE39-ED8B996C2CC9}" srcOrd="0" destOrd="0" presId="urn:microsoft.com/office/officeart/2005/8/layout/cycle6"/>
    <dgm:cxn modelId="{2CB598CA-B8F1-4D01-A412-A6B88C66172C}" type="presOf" srcId="{25A48598-9868-43EC-942C-DFC267A94C33}" destId="{E7EAA049-C19B-48D3-90C4-41FE7D9D30A5}" srcOrd="0" destOrd="0" presId="urn:microsoft.com/office/officeart/2005/8/layout/cycle6"/>
    <dgm:cxn modelId="{48399F4E-1F05-4B90-BFD6-803E66B6CD07}" type="presOf" srcId="{AEE3AD84-9E54-4096-A079-31967AE00BE8}" destId="{20D56093-C277-4C8C-BF2E-BBC1D3C3A9FA}" srcOrd="0" destOrd="0" presId="urn:microsoft.com/office/officeart/2005/8/layout/cycle6"/>
    <dgm:cxn modelId="{9358C095-FA75-4AA7-9A93-DB8151348FB4}" type="presOf" srcId="{8179D82B-9192-4DED-97D0-B09A07FCB827}" destId="{25FB6137-8E07-4D18-B0FF-782DAAD6C82B}" srcOrd="0" destOrd="0" presId="urn:microsoft.com/office/officeart/2005/8/layout/cycle6"/>
    <dgm:cxn modelId="{1497D2A4-F667-4D60-8B3E-4F16CF068BD6}" type="presOf" srcId="{7123ECE8-BBE2-4602-A703-1387F5F33E59}" destId="{F0E28997-C83B-4D92-807C-56508285EB9C}" srcOrd="0" destOrd="0" presId="urn:microsoft.com/office/officeart/2005/8/layout/cycle6"/>
    <dgm:cxn modelId="{6835BD73-237B-495C-9BE4-2C8762F4D476}" type="presOf" srcId="{9DA8DFBF-BEC6-44A2-B118-0277829EFA30}" destId="{EC936CC3-2099-4688-8710-AC79C2F39483}" srcOrd="0" destOrd="0" presId="urn:microsoft.com/office/officeart/2005/8/layout/cycle6"/>
    <dgm:cxn modelId="{467E1A34-0848-4C7C-810B-D5026A737A33}" type="presOf" srcId="{BD66FC07-1B34-48A1-AD12-365A60A41664}" destId="{2D3F574E-549D-4D5B-BA8B-18E95E0203CE}" srcOrd="0" destOrd="0" presId="urn:microsoft.com/office/officeart/2005/8/layout/cycle6"/>
    <dgm:cxn modelId="{0B74636F-594E-47F7-8C0B-33DC5F73792F}" srcId="{BD66FC07-1B34-48A1-AD12-365A60A41664}" destId="{9DA8DFBF-BEC6-44A2-B118-0277829EFA30}" srcOrd="1" destOrd="0" parTransId="{10957AF6-51E7-4C30-9C55-125E72C6B246}" sibTransId="{92789E1F-24EE-4C20-86F8-44462D6FBE51}"/>
    <dgm:cxn modelId="{59667739-403F-497A-A3C2-8502EF79B600}" srcId="{BD66FC07-1B34-48A1-AD12-365A60A41664}" destId="{C411766B-23E8-45F8-A9F9-5ACC4FEF86C0}" srcOrd="3" destOrd="0" parTransId="{71C1DA39-C4B2-4582-A31A-57A94F522E6B}" sibTransId="{AEE3AD84-9E54-4096-A079-31967AE00BE8}"/>
    <dgm:cxn modelId="{AF143D37-56C8-4DC4-AC93-C9176FA95EE2}" type="presOf" srcId="{C411766B-23E8-45F8-A9F9-5ACC4FEF86C0}" destId="{B554269E-5A56-490E-82BC-5099B069DD3F}" srcOrd="0" destOrd="0" presId="urn:microsoft.com/office/officeart/2005/8/layout/cycle6"/>
    <dgm:cxn modelId="{4889E8E2-C8C6-40A2-A0AA-AF46450B51A0}" srcId="{BD66FC07-1B34-48A1-AD12-365A60A41664}" destId="{D5A24519-6F9F-4F8A-AAE9-D3C54850AE0E}" srcOrd="0" destOrd="0" parTransId="{F99478A1-3281-43E0-882F-B282CF63CCDB}" sibTransId="{83B0F21D-8D99-49BB-B80E-246A4E2AFDB4}"/>
    <dgm:cxn modelId="{710D8276-3140-4AC6-A9B1-1F7699F91AA7}" type="presOf" srcId="{D5A24519-6F9F-4F8A-AAE9-D3C54850AE0E}" destId="{CA50EDED-9A2F-4C24-95D4-8E5053FF8523}" srcOrd="0" destOrd="0" presId="urn:microsoft.com/office/officeart/2005/8/layout/cycle6"/>
    <dgm:cxn modelId="{183C2AA3-15EE-4E84-B040-563BF4014DEA}" type="presOf" srcId="{72C9A2FE-F9B2-4A9E-824B-886B50B89F67}" destId="{42418306-76EE-452A-8A66-D2F4F62ACBFA}" srcOrd="0" destOrd="0" presId="urn:microsoft.com/office/officeart/2005/8/layout/cycle6"/>
    <dgm:cxn modelId="{143B93D9-06A3-4C14-852F-EE9415B5D0EC}" srcId="{BD66FC07-1B34-48A1-AD12-365A60A41664}" destId="{8179D82B-9192-4DED-97D0-B09A07FCB827}" srcOrd="4" destOrd="0" parTransId="{EDD1021F-C038-4EE1-8D37-5BAA3627A5F9}" sibTransId="{25A48598-9868-43EC-942C-DFC267A94C33}"/>
    <dgm:cxn modelId="{2E20C7A9-F999-4035-83D2-BF6D8842955C}" type="presParOf" srcId="{2D3F574E-549D-4D5B-BA8B-18E95E0203CE}" destId="{CA50EDED-9A2F-4C24-95D4-8E5053FF8523}" srcOrd="0" destOrd="0" presId="urn:microsoft.com/office/officeart/2005/8/layout/cycle6"/>
    <dgm:cxn modelId="{C0C2593F-4E41-48FB-A2EA-F5FB822E591C}" type="presParOf" srcId="{2D3F574E-549D-4D5B-BA8B-18E95E0203CE}" destId="{213A1E1B-1DC6-4481-8D93-3ABADBED6CE5}" srcOrd="1" destOrd="0" presId="urn:microsoft.com/office/officeart/2005/8/layout/cycle6"/>
    <dgm:cxn modelId="{B46A50A6-48A4-4882-BB67-F7F1562ECB63}" type="presParOf" srcId="{2D3F574E-549D-4D5B-BA8B-18E95E0203CE}" destId="{B71F4BF8-9AC1-4C12-AE39-ED8B996C2CC9}" srcOrd="2" destOrd="0" presId="urn:microsoft.com/office/officeart/2005/8/layout/cycle6"/>
    <dgm:cxn modelId="{0834BB7E-4511-4478-BFE1-BCF3D6E2936E}" type="presParOf" srcId="{2D3F574E-549D-4D5B-BA8B-18E95E0203CE}" destId="{EC936CC3-2099-4688-8710-AC79C2F39483}" srcOrd="3" destOrd="0" presId="urn:microsoft.com/office/officeart/2005/8/layout/cycle6"/>
    <dgm:cxn modelId="{CA112E03-54CA-4E42-805A-D88F4517AA71}" type="presParOf" srcId="{2D3F574E-549D-4D5B-BA8B-18E95E0203CE}" destId="{91D24BE2-EE60-4FFA-ABEB-4BD09ED78E21}" srcOrd="4" destOrd="0" presId="urn:microsoft.com/office/officeart/2005/8/layout/cycle6"/>
    <dgm:cxn modelId="{F556D3CD-378D-4A82-B0DA-86D7AF2E7520}" type="presParOf" srcId="{2D3F574E-549D-4D5B-BA8B-18E95E0203CE}" destId="{DE61E48F-B443-4CE3-98BA-7942D6B43305}" srcOrd="5" destOrd="0" presId="urn:microsoft.com/office/officeart/2005/8/layout/cycle6"/>
    <dgm:cxn modelId="{5ACA0973-6FBE-406B-9ACA-DED60D85D7D5}" type="presParOf" srcId="{2D3F574E-549D-4D5B-BA8B-18E95E0203CE}" destId="{42418306-76EE-452A-8A66-D2F4F62ACBFA}" srcOrd="6" destOrd="0" presId="urn:microsoft.com/office/officeart/2005/8/layout/cycle6"/>
    <dgm:cxn modelId="{0C643EDB-F102-439F-9EB9-D0D81045F07B}" type="presParOf" srcId="{2D3F574E-549D-4D5B-BA8B-18E95E0203CE}" destId="{D9C1E6D8-0AA2-4770-AE6D-059C196CF4D3}" srcOrd="7" destOrd="0" presId="urn:microsoft.com/office/officeart/2005/8/layout/cycle6"/>
    <dgm:cxn modelId="{7A6FF00F-0C49-49C8-B9F5-C7CF81320BC8}" type="presParOf" srcId="{2D3F574E-549D-4D5B-BA8B-18E95E0203CE}" destId="{F0E28997-C83B-4D92-807C-56508285EB9C}" srcOrd="8" destOrd="0" presId="urn:microsoft.com/office/officeart/2005/8/layout/cycle6"/>
    <dgm:cxn modelId="{5FDEAB6C-BCB2-4E4E-BC27-04868C4617AF}" type="presParOf" srcId="{2D3F574E-549D-4D5B-BA8B-18E95E0203CE}" destId="{B554269E-5A56-490E-82BC-5099B069DD3F}" srcOrd="9" destOrd="0" presId="urn:microsoft.com/office/officeart/2005/8/layout/cycle6"/>
    <dgm:cxn modelId="{422A7FA6-88B1-490F-8E93-515046563386}" type="presParOf" srcId="{2D3F574E-549D-4D5B-BA8B-18E95E0203CE}" destId="{12CBBC03-8A11-4A16-9205-0B633A458EDC}" srcOrd="10" destOrd="0" presId="urn:microsoft.com/office/officeart/2005/8/layout/cycle6"/>
    <dgm:cxn modelId="{92BE2E2E-E71A-4253-8945-C2FF2A90D251}" type="presParOf" srcId="{2D3F574E-549D-4D5B-BA8B-18E95E0203CE}" destId="{20D56093-C277-4C8C-BF2E-BBC1D3C3A9FA}" srcOrd="11" destOrd="0" presId="urn:microsoft.com/office/officeart/2005/8/layout/cycle6"/>
    <dgm:cxn modelId="{DC3DFDB2-B737-45E9-940E-FA4CE0628180}" type="presParOf" srcId="{2D3F574E-549D-4D5B-BA8B-18E95E0203CE}" destId="{25FB6137-8E07-4D18-B0FF-782DAAD6C82B}" srcOrd="12" destOrd="0" presId="urn:microsoft.com/office/officeart/2005/8/layout/cycle6"/>
    <dgm:cxn modelId="{562B9240-1E97-46E6-9445-16FA3557BD3A}" type="presParOf" srcId="{2D3F574E-549D-4D5B-BA8B-18E95E0203CE}" destId="{6686624E-B23A-4F90-A3BB-44897C5B23B1}" srcOrd="13" destOrd="0" presId="urn:microsoft.com/office/officeart/2005/8/layout/cycle6"/>
    <dgm:cxn modelId="{39494A85-0FFB-4114-9253-1F64151F9425}" type="presParOf" srcId="{2D3F574E-549D-4D5B-BA8B-18E95E0203CE}" destId="{E7EAA049-C19B-48D3-90C4-41FE7D9D30A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A62A8F-BC45-4E12-9B24-10453F7C4354}" type="doc">
      <dgm:prSet loTypeId="urn:microsoft.com/office/officeart/2005/8/layout/vList4#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D9DBC86-F68B-4A31-9B67-75E8D1ECE69C}">
      <dgm:prSet phldrT="[Texte]" custT="1"/>
      <dgm:spPr/>
      <dgm:t>
        <a:bodyPr/>
        <a:lstStyle/>
        <a:p>
          <a:r>
            <a:rPr lang="fr-FR" sz="1100" b="1" dirty="0" smtClean="0"/>
            <a:t>Identifier dans le référentiel les composantes favorisant le développement et l’évaluation des compétences</a:t>
          </a:r>
        </a:p>
        <a:p>
          <a:r>
            <a:rPr lang="fr-FR" sz="1100" dirty="0" smtClean="0"/>
            <a:t>Critères de performance, périmètre de l’activité…</a:t>
          </a:r>
          <a:endParaRPr lang="fr-FR" sz="1100" b="1" dirty="0"/>
        </a:p>
      </dgm:t>
    </dgm:pt>
    <dgm:pt modelId="{63BF5157-2159-436D-B0B2-462659CFF83B}" type="parTrans" cxnId="{43BA8DA8-3B74-431E-9526-40F513855C2F}">
      <dgm:prSet/>
      <dgm:spPr/>
      <dgm:t>
        <a:bodyPr/>
        <a:lstStyle/>
        <a:p>
          <a:endParaRPr lang="fr-FR"/>
        </a:p>
      </dgm:t>
    </dgm:pt>
    <dgm:pt modelId="{EA382BE9-01E6-44A6-B6B1-9B9433DA4144}" type="sibTrans" cxnId="{43BA8DA8-3B74-431E-9526-40F513855C2F}">
      <dgm:prSet/>
      <dgm:spPr/>
      <dgm:t>
        <a:bodyPr/>
        <a:lstStyle/>
        <a:p>
          <a:endParaRPr lang="fr-FR"/>
        </a:p>
      </dgm:t>
    </dgm:pt>
    <dgm:pt modelId="{E781C732-383D-4D90-A739-00D009B9F3F0}">
      <dgm:prSet phldrT="[Texte]" custT="1"/>
      <dgm:spPr/>
      <dgm:t>
        <a:bodyPr/>
        <a:lstStyle/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dirty="0" smtClean="0"/>
            <a:t> </a:t>
          </a:r>
          <a:r>
            <a:rPr lang="fr-FR" sz="1100" b="1" dirty="0" smtClean="0"/>
            <a:t>Elaborer des scenarios pédagogiques prenant appui sur les expériences professionnelles vécues en entreprise</a:t>
          </a:r>
          <a:endParaRPr lang="fr-FR" sz="1100" b="1" dirty="0"/>
        </a:p>
      </dgm:t>
    </dgm:pt>
    <dgm:pt modelId="{505F99DC-1497-4906-974F-F032B9EFE8A2}" type="parTrans" cxnId="{6E4788AB-F574-4020-AF89-8E9337AB9A82}">
      <dgm:prSet/>
      <dgm:spPr/>
      <dgm:t>
        <a:bodyPr/>
        <a:lstStyle/>
        <a:p>
          <a:endParaRPr lang="fr-FR"/>
        </a:p>
      </dgm:t>
    </dgm:pt>
    <dgm:pt modelId="{0F894516-B28E-48B0-844D-2C4F07AED77A}" type="sibTrans" cxnId="{6E4788AB-F574-4020-AF89-8E9337AB9A82}">
      <dgm:prSet/>
      <dgm:spPr/>
      <dgm:t>
        <a:bodyPr/>
        <a:lstStyle/>
        <a:p>
          <a:endParaRPr lang="fr-FR"/>
        </a:p>
      </dgm:t>
    </dgm:pt>
    <dgm:pt modelId="{18B1A6BB-F1A2-4C6C-8B52-B362626B794E}">
      <dgm:prSet phldrT="[Texte]" custT="1"/>
      <dgm:spPr/>
      <dgm:t>
        <a:bodyPr/>
        <a:lstStyle/>
        <a:p>
          <a:r>
            <a:rPr lang="fr-FR" sz="1100" b="1" smtClean="0"/>
            <a:t>Evaluer (sur </a:t>
          </a:r>
          <a:r>
            <a:rPr lang="fr-FR" sz="1100" b="1" dirty="0" smtClean="0"/>
            <a:t>la base de </a:t>
          </a:r>
          <a:r>
            <a:rPr lang="fr-FR" sz="1100" b="1" smtClean="0"/>
            <a:t>pratiques harmonisées)</a:t>
          </a:r>
          <a:endParaRPr lang="fr-FR" sz="1100" b="1" dirty="0" smtClean="0"/>
        </a:p>
        <a:p>
          <a:r>
            <a:rPr lang="fr-FR" sz="1100" b="1" dirty="0" smtClean="0"/>
            <a:t>- </a:t>
          </a:r>
          <a:r>
            <a:rPr lang="fr-FR" sz="1100" b="0" dirty="0" smtClean="0"/>
            <a:t>Arrêter un profil (critères d’évaluation de l’annexe 15 ou 16 étayés par l’outil d’aide à l’évaluation (Annexe21)). Proposer une note.</a:t>
          </a:r>
        </a:p>
      </dgm:t>
    </dgm:pt>
    <dgm:pt modelId="{2E53513B-50E5-4158-ADD4-253CF6774CC6}" type="parTrans" cxnId="{211F9A60-C673-4C50-B554-DD206BD7F494}">
      <dgm:prSet/>
      <dgm:spPr/>
      <dgm:t>
        <a:bodyPr/>
        <a:lstStyle/>
        <a:p>
          <a:endParaRPr lang="fr-FR"/>
        </a:p>
      </dgm:t>
    </dgm:pt>
    <dgm:pt modelId="{17B2B6E3-DAF8-42C2-8D1F-690E3CA2537F}" type="sibTrans" cxnId="{211F9A60-C673-4C50-B554-DD206BD7F494}">
      <dgm:prSet/>
      <dgm:spPr/>
      <dgm:t>
        <a:bodyPr/>
        <a:lstStyle/>
        <a:p>
          <a:endParaRPr lang="fr-FR"/>
        </a:p>
      </dgm:t>
    </dgm:pt>
    <dgm:pt modelId="{597D45E7-4043-4959-ABAA-629851F17715}">
      <dgm:prSet phldrT="[Texte]" custT="1"/>
      <dgm:spPr/>
      <dgm:t>
        <a:bodyPr/>
        <a:lstStyle/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dirty="0" smtClean="0"/>
            <a:t>Conduire une démarche d’explicitation</a:t>
          </a:r>
        </a:p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dirty="0" smtClean="0"/>
            <a:t>Accompagner l’étudiant dans la construction de ses compétences Professionnaliser l’étudiant</a:t>
          </a:r>
        </a:p>
        <a:p>
          <a:pPr marL="0" lvl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fr-FR" sz="1100" b="0" dirty="0" smtClean="0"/>
            <a:t>Tracer les compétences acquises par l’étudiant </a:t>
          </a:r>
          <a:r>
            <a:rPr lang="fr-FR" sz="1100" dirty="0" smtClean="0"/>
            <a:t>(notamment à partir de l’annexe 14</a:t>
          </a:r>
          <a:r>
            <a:rPr lang="fr-FR" sz="800" dirty="0" smtClean="0"/>
            <a:t>)</a:t>
          </a:r>
          <a:endParaRPr lang="fr-FR" sz="800" b="0" dirty="0" smtClean="0"/>
        </a:p>
      </dgm:t>
    </dgm:pt>
    <dgm:pt modelId="{10310161-AAFB-447A-853B-8EF3F6651DB4}" type="parTrans" cxnId="{42AD7FF2-95CA-4419-9F95-3DF4ED8EA837}">
      <dgm:prSet/>
      <dgm:spPr/>
      <dgm:t>
        <a:bodyPr/>
        <a:lstStyle/>
        <a:p>
          <a:endParaRPr lang="fr-FR"/>
        </a:p>
      </dgm:t>
    </dgm:pt>
    <dgm:pt modelId="{048F0E33-0243-4B4E-9010-2169C741A1DE}" type="sibTrans" cxnId="{42AD7FF2-95CA-4419-9F95-3DF4ED8EA837}">
      <dgm:prSet/>
      <dgm:spPr/>
      <dgm:t>
        <a:bodyPr/>
        <a:lstStyle/>
        <a:p>
          <a:endParaRPr lang="fr-FR"/>
        </a:p>
      </dgm:t>
    </dgm:pt>
    <dgm:pt modelId="{2D38915D-459A-414C-B81C-A320CF315596}">
      <dgm:prSet phldrT="[Texte]" custT="1"/>
      <dgm:spPr/>
      <dgm:t>
        <a:bodyPr/>
        <a:lstStyle/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smtClean="0"/>
            <a:t>Construire des situations professionnelles </a:t>
          </a:r>
        </a:p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smtClean="0"/>
            <a:t>Quelles compétences, pour quelle durée, Quel scénarioquels outils de suivi et d’évaluation…</a:t>
          </a:r>
          <a:endParaRPr lang="fr-FR" sz="1100" b="0" dirty="0" smtClean="0"/>
        </a:p>
      </dgm:t>
    </dgm:pt>
    <dgm:pt modelId="{AA023518-8A88-487B-81DA-87BFB762CFA8}" type="parTrans" cxnId="{214B8E7B-1CA4-4800-A15F-783FC6ADACBA}">
      <dgm:prSet/>
      <dgm:spPr/>
      <dgm:t>
        <a:bodyPr/>
        <a:lstStyle/>
        <a:p>
          <a:endParaRPr lang="fr-FR"/>
        </a:p>
      </dgm:t>
    </dgm:pt>
    <dgm:pt modelId="{8762B1DA-9AB1-41ED-A23E-22F634B86C30}" type="sibTrans" cxnId="{214B8E7B-1CA4-4800-A15F-783FC6ADACBA}">
      <dgm:prSet/>
      <dgm:spPr/>
      <dgm:t>
        <a:bodyPr/>
        <a:lstStyle/>
        <a:p>
          <a:endParaRPr lang="fr-FR"/>
        </a:p>
      </dgm:t>
    </dgm:pt>
    <dgm:pt modelId="{A1F38FA9-E07D-4D3A-8254-7345EA9A49EE}" type="pres">
      <dgm:prSet presAssocID="{07A62A8F-BC45-4E12-9B24-10453F7C435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720DF1C-BE9C-484F-8366-3A7BDAFD5329}" type="pres">
      <dgm:prSet presAssocID="{BD9DBC86-F68B-4A31-9B67-75E8D1ECE69C}" presName="comp" presStyleCnt="0"/>
      <dgm:spPr/>
      <dgm:t>
        <a:bodyPr/>
        <a:lstStyle/>
        <a:p>
          <a:endParaRPr lang="fr-FR"/>
        </a:p>
      </dgm:t>
    </dgm:pt>
    <dgm:pt modelId="{F51AAA56-40CE-415B-A0BF-2910FCE1B306}" type="pres">
      <dgm:prSet presAssocID="{BD9DBC86-F68B-4A31-9B67-75E8D1ECE69C}" presName="box" presStyleLbl="node1" presStyleIdx="0" presStyleCnt="5" custLinFactNeighborX="997" custLinFactNeighborY="2992"/>
      <dgm:spPr/>
      <dgm:t>
        <a:bodyPr/>
        <a:lstStyle/>
        <a:p>
          <a:endParaRPr lang="fr-FR"/>
        </a:p>
      </dgm:t>
    </dgm:pt>
    <dgm:pt modelId="{5B0265C2-63D2-45EC-A7FA-2E85AE06B35C}" type="pres">
      <dgm:prSet presAssocID="{BD9DBC86-F68B-4A31-9B67-75E8D1ECE69C}" presName="img" presStyleLbl="fgImgPlace1" presStyleIdx="0" presStyleCnt="5" custScaleX="89709" custScaleY="1250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D6F48C5B-6433-44DA-92A2-870E595E94A0}" type="pres">
      <dgm:prSet presAssocID="{BD9DBC86-F68B-4A31-9B67-75E8D1ECE69C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54DC77-8E96-4594-BC5C-CA68CB283102}" type="pres">
      <dgm:prSet presAssocID="{EA382BE9-01E6-44A6-B6B1-9B9433DA4144}" presName="spacer" presStyleCnt="0"/>
      <dgm:spPr/>
      <dgm:t>
        <a:bodyPr/>
        <a:lstStyle/>
        <a:p>
          <a:endParaRPr lang="fr-FR"/>
        </a:p>
      </dgm:t>
    </dgm:pt>
    <dgm:pt modelId="{37C19D32-EC5E-4C73-B70C-D534E257C668}" type="pres">
      <dgm:prSet presAssocID="{E781C732-383D-4D90-A739-00D009B9F3F0}" presName="comp" presStyleCnt="0"/>
      <dgm:spPr/>
      <dgm:t>
        <a:bodyPr/>
        <a:lstStyle/>
        <a:p>
          <a:endParaRPr lang="fr-FR"/>
        </a:p>
      </dgm:t>
    </dgm:pt>
    <dgm:pt modelId="{DE16862C-656D-400A-9925-0336217BB974}" type="pres">
      <dgm:prSet presAssocID="{E781C732-383D-4D90-A739-00D009B9F3F0}" presName="box" presStyleLbl="node1" presStyleIdx="1" presStyleCnt="5"/>
      <dgm:spPr/>
      <dgm:t>
        <a:bodyPr/>
        <a:lstStyle/>
        <a:p>
          <a:endParaRPr lang="fr-FR"/>
        </a:p>
      </dgm:t>
    </dgm:pt>
    <dgm:pt modelId="{4A207462-2DE6-48CA-B4E1-2DDCFF19C4CD}" type="pres">
      <dgm:prSet presAssocID="{E781C732-383D-4D90-A739-00D009B9F3F0}" presName="img" presStyleLbl="fgImgPlace1" presStyleIdx="1" presStyleCnt="5" custScaleX="98147" custScaleY="10588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fr-FR"/>
        </a:p>
      </dgm:t>
    </dgm:pt>
    <dgm:pt modelId="{14D52962-FF00-47C3-94F5-9C795BF96BD7}" type="pres">
      <dgm:prSet presAssocID="{E781C732-383D-4D90-A739-00D009B9F3F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4BDEE7-33CB-4F1B-93F9-E9EC77BD0DB0}" type="pres">
      <dgm:prSet presAssocID="{0F894516-B28E-48B0-844D-2C4F07AED77A}" presName="spacer" presStyleCnt="0"/>
      <dgm:spPr/>
      <dgm:t>
        <a:bodyPr/>
        <a:lstStyle/>
        <a:p>
          <a:endParaRPr lang="fr-FR"/>
        </a:p>
      </dgm:t>
    </dgm:pt>
    <dgm:pt modelId="{F15775CF-1324-464F-A986-7E803B9DB4B7}" type="pres">
      <dgm:prSet presAssocID="{597D45E7-4043-4959-ABAA-629851F17715}" presName="comp" presStyleCnt="0"/>
      <dgm:spPr/>
      <dgm:t>
        <a:bodyPr/>
        <a:lstStyle/>
        <a:p>
          <a:endParaRPr lang="fr-FR"/>
        </a:p>
      </dgm:t>
    </dgm:pt>
    <dgm:pt modelId="{FD587491-FC32-416A-AE8B-529284FC643F}" type="pres">
      <dgm:prSet presAssocID="{597D45E7-4043-4959-ABAA-629851F17715}" presName="box" presStyleLbl="node1" presStyleIdx="2" presStyleCnt="5"/>
      <dgm:spPr/>
      <dgm:t>
        <a:bodyPr/>
        <a:lstStyle/>
        <a:p>
          <a:endParaRPr lang="fr-FR"/>
        </a:p>
      </dgm:t>
    </dgm:pt>
    <dgm:pt modelId="{01F4F052-6F7A-462E-8A9E-5C1A36F1B870}" type="pres">
      <dgm:prSet presAssocID="{597D45E7-4043-4959-ABAA-629851F17715}" presName="img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52603C9E-1561-4AB1-9CD2-B30C11448FA8}" type="pres">
      <dgm:prSet presAssocID="{597D45E7-4043-4959-ABAA-629851F17715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BCE994-7137-4E23-BD5A-FBD94735B703}" type="pres">
      <dgm:prSet presAssocID="{048F0E33-0243-4B4E-9010-2169C741A1DE}" presName="spacer" presStyleCnt="0"/>
      <dgm:spPr/>
      <dgm:t>
        <a:bodyPr/>
        <a:lstStyle/>
        <a:p>
          <a:endParaRPr lang="fr-FR"/>
        </a:p>
      </dgm:t>
    </dgm:pt>
    <dgm:pt modelId="{DE121EAB-8E6E-4218-B43D-AE9B29D035D5}" type="pres">
      <dgm:prSet presAssocID="{2D38915D-459A-414C-B81C-A320CF315596}" presName="comp" presStyleCnt="0"/>
      <dgm:spPr/>
      <dgm:t>
        <a:bodyPr/>
        <a:lstStyle/>
        <a:p>
          <a:endParaRPr lang="fr-FR"/>
        </a:p>
      </dgm:t>
    </dgm:pt>
    <dgm:pt modelId="{8DD6AE27-6694-47A5-8E5B-7C346246773A}" type="pres">
      <dgm:prSet presAssocID="{2D38915D-459A-414C-B81C-A320CF315596}" presName="box" presStyleLbl="node1" presStyleIdx="3" presStyleCnt="5"/>
      <dgm:spPr/>
      <dgm:t>
        <a:bodyPr/>
        <a:lstStyle/>
        <a:p>
          <a:endParaRPr lang="fr-FR"/>
        </a:p>
      </dgm:t>
    </dgm:pt>
    <dgm:pt modelId="{9775843A-BEC5-4EDC-AE47-A85C83E52C2D}" type="pres">
      <dgm:prSet presAssocID="{2D38915D-459A-414C-B81C-A320CF315596}" presName="img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8CAB8A66-2FB4-44B3-854C-3AD51FE04A92}" type="pres">
      <dgm:prSet presAssocID="{2D38915D-459A-414C-B81C-A320CF315596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6DB6B4-FA20-40DF-9A71-B50595AD92FD}" type="pres">
      <dgm:prSet presAssocID="{8762B1DA-9AB1-41ED-A23E-22F634B86C30}" presName="spacer" presStyleCnt="0"/>
      <dgm:spPr/>
      <dgm:t>
        <a:bodyPr/>
        <a:lstStyle/>
        <a:p>
          <a:endParaRPr lang="fr-FR"/>
        </a:p>
      </dgm:t>
    </dgm:pt>
    <dgm:pt modelId="{B3E13DF7-070F-4401-92AB-46E8FAF76015}" type="pres">
      <dgm:prSet presAssocID="{18B1A6BB-F1A2-4C6C-8B52-B362626B794E}" presName="comp" presStyleCnt="0"/>
      <dgm:spPr/>
      <dgm:t>
        <a:bodyPr/>
        <a:lstStyle/>
        <a:p>
          <a:endParaRPr lang="fr-FR"/>
        </a:p>
      </dgm:t>
    </dgm:pt>
    <dgm:pt modelId="{CA69B8F1-0B2F-41C5-B749-94ABBC6C858F}" type="pres">
      <dgm:prSet presAssocID="{18B1A6BB-F1A2-4C6C-8B52-B362626B794E}" presName="box" presStyleLbl="node1" presStyleIdx="4" presStyleCnt="5"/>
      <dgm:spPr/>
      <dgm:t>
        <a:bodyPr/>
        <a:lstStyle/>
        <a:p>
          <a:endParaRPr lang="fr-FR"/>
        </a:p>
      </dgm:t>
    </dgm:pt>
    <dgm:pt modelId="{7C4CE782-5363-4DB7-84A2-AF4C10BE00C1}" type="pres">
      <dgm:prSet presAssocID="{18B1A6BB-F1A2-4C6C-8B52-B362626B794E}" presName="img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8646FC46-608C-44BB-937D-A8A20D91267B}" type="pres">
      <dgm:prSet presAssocID="{18B1A6BB-F1A2-4C6C-8B52-B362626B794E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E64DF44-5A82-4126-B197-E2EBD0D6D032}" type="presOf" srcId="{BD9DBC86-F68B-4A31-9B67-75E8D1ECE69C}" destId="{D6F48C5B-6433-44DA-92A2-870E595E94A0}" srcOrd="1" destOrd="0" presId="urn:microsoft.com/office/officeart/2005/8/layout/vList4#1"/>
    <dgm:cxn modelId="{214B8E7B-1CA4-4800-A15F-783FC6ADACBA}" srcId="{07A62A8F-BC45-4E12-9B24-10453F7C4354}" destId="{2D38915D-459A-414C-B81C-A320CF315596}" srcOrd="3" destOrd="0" parTransId="{AA023518-8A88-487B-81DA-87BFB762CFA8}" sibTransId="{8762B1DA-9AB1-41ED-A23E-22F634B86C30}"/>
    <dgm:cxn modelId="{AB698132-47E2-43B8-B49A-29AD15EA84D6}" type="presOf" srcId="{2D38915D-459A-414C-B81C-A320CF315596}" destId="{8CAB8A66-2FB4-44B3-854C-3AD51FE04A92}" srcOrd="1" destOrd="0" presId="urn:microsoft.com/office/officeart/2005/8/layout/vList4#1"/>
    <dgm:cxn modelId="{7B5AD191-9D21-4400-BED2-3A8DCD8751E0}" type="presOf" srcId="{597D45E7-4043-4959-ABAA-629851F17715}" destId="{FD587491-FC32-416A-AE8B-529284FC643F}" srcOrd="0" destOrd="0" presId="urn:microsoft.com/office/officeart/2005/8/layout/vList4#1"/>
    <dgm:cxn modelId="{92EFD04B-4197-49B9-AEC0-688562CBF351}" type="presOf" srcId="{597D45E7-4043-4959-ABAA-629851F17715}" destId="{52603C9E-1561-4AB1-9CD2-B30C11448FA8}" srcOrd="1" destOrd="0" presId="urn:microsoft.com/office/officeart/2005/8/layout/vList4#1"/>
    <dgm:cxn modelId="{329A70BB-1E3C-41C4-A928-6C9CE761778F}" type="presOf" srcId="{E781C732-383D-4D90-A739-00D009B9F3F0}" destId="{DE16862C-656D-400A-9925-0336217BB974}" srcOrd="0" destOrd="0" presId="urn:microsoft.com/office/officeart/2005/8/layout/vList4#1"/>
    <dgm:cxn modelId="{43BA8DA8-3B74-431E-9526-40F513855C2F}" srcId="{07A62A8F-BC45-4E12-9B24-10453F7C4354}" destId="{BD9DBC86-F68B-4A31-9B67-75E8D1ECE69C}" srcOrd="0" destOrd="0" parTransId="{63BF5157-2159-436D-B0B2-462659CFF83B}" sibTransId="{EA382BE9-01E6-44A6-B6B1-9B9433DA4144}"/>
    <dgm:cxn modelId="{CF3C5C11-0CF8-4496-992B-360676501D7B}" type="presOf" srcId="{2D38915D-459A-414C-B81C-A320CF315596}" destId="{8DD6AE27-6694-47A5-8E5B-7C346246773A}" srcOrd="0" destOrd="0" presId="urn:microsoft.com/office/officeart/2005/8/layout/vList4#1"/>
    <dgm:cxn modelId="{A538A871-0D35-4C43-AA9E-02D2F722718F}" type="presOf" srcId="{07A62A8F-BC45-4E12-9B24-10453F7C4354}" destId="{A1F38FA9-E07D-4D3A-8254-7345EA9A49EE}" srcOrd="0" destOrd="0" presId="urn:microsoft.com/office/officeart/2005/8/layout/vList4#1"/>
    <dgm:cxn modelId="{23B70433-9E3A-4FEA-8B70-8270C02FFDE9}" type="presOf" srcId="{BD9DBC86-F68B-4A31-9B67-75E8D1ECE69C}" destId="{F51AAA56-40CE-415B-A0BF-2910FCE1B306}" srcOrd="0" destOrd="0" presId="urn:microsoft.com/office/officeart/2005/8/layout/vList4#1"/>
    <dgm:cxn modelId="{42AD7FF2-95CA-4419-9F95-3DF4ED8EA837}" srcId="{07A62A8F-BC45-4E12-9B24-10453F7C4354}" destId="{597D45E7-4043-4959-ABAA-629851F17715}" srcOrd="2" destOrd="0" parTransId="{10310161-AAFB-447A-853B-8EF3F6651DB4}" sibTransId="{048F0E33-0243-4B4E-9010-2169C741A1DE}"/>
    <dgm:cxn modelId="{0C78B489-D9E9-4122-86FE-13BA28F0732F}" type="presOf" srcId="{E781C732-383D-4D90-A739-00D009B9F3F0}" destId="{14D52962-FF00-47C3-94F5-9C795BF96BD7}" srcOrd="1" destOrd="0" presId="urn:microsoft.com/office/officeart/2005/8/layout/vList4#1"/>
    <dgm:cxn modelId="{02A4ABA5-56EB-4CF0-9D6C-AE5E70658B5E}" type="presOf" srcId="{18B1A6BB-F1A2-4C6C-8B52-B362626B794E}" destId="{8646FC46-608C-44BB-937D-A8A20D91267B}" srcOrd="1" destOrd="0" presId="urn:microsoft.com/office/officeart/2005/8/layout/vList4#1"/>
    <dgm:cxn modelId="{6E4788AB-F574-4020-AF89-8E9337AB9A82}" srcId="{07A62A8F-BC45-4E12-9B24-10453F7C4354}" destId="{E781C732-383D-4D90-A739-00D009B9F3F0}" srcOrd="1" destOrd="0" parTransId="{505F99DC-1497-4906-974F-F032B9EFE8A2}" sibTransId="{0F894516-B28E-48B0-844D-2C4F07AED77A}"/>
    <dgm:cxn modelId="{211F9A60-C673-4C50-B554-DD206BD7F494}" srcId="{07A62A8F-BC45-4E12-9B24-10453F7C4354}" destId="{18B1A6BB-F1A2-4C6C-8B52-B362626B794E}" srcOrd="4" destOrd="0" parTransId="{2E53513B-50E5-4158-ADD4-253CF6774CC6}" sibTransId="{17B2B6E3-DAF8-42C2-8D1F-690E3CA2537F}"/>
    <dgm:cxn modelId="{3BD691F9-53D7-4323-9961-BE55D7F3719F}" type="presOf" srcId="{18B1A6BB-F1A2-4C6C-8B52-B362626B794E}" destId="{CA69B8F1-0B2F-41C5-B749-94ABBC6C858F}" srcOrd="0" destOrd="0" presId="urn:microsoft.com/office/officeart/2005/8/layout/vList4#1"/>
    <dgm:cxn modelId="{43109A04-7504-4675-B4EB-00D82C94E026}" type="presParOf" srcId="{A1F38FA9-E07D-4D3A-8254-7345EA9A49EE}" destId="{F720DF1C-BE9C-484F-8366-3A7BDAFD5329}" srcOrd="0" destOrd="0" presId="urn:microsoft.com/office/officeart/2005/8/layout/vList4#1"/>
    <dgm:cxn modelId="{41141AA8-29E1-4308-BAFD-90EF014BD0CD}" type="presParOf" srcId="{F720DF1C-BE9C-484F-8366-3A7BDAFD5329}" destId="{F51AAA56-40CE-415B-A0BF-2910FCE1B306}" srcOrd="0" destOrd="0" presId="urn:microsoft.com/office/officeart/2005/8/layout/vList4#1"/>
    <dgm:cxn modelId="{F680B692-4790-4375-994A-AC34DA0C989B}" type="presParOf" srcId="{F720DF1C-BE9C-484F-8366-3A7BDAFD5329}" destId="{5B0265C2-63D2-45EC-A7FA-2E85AE06B35C}" srcOrd="1" destOrd="0" presId="urn:microsoft.com/office/officeart/2005/8/layout/vList4#1"/>
    <dgm:cxn modelId="{597A52AC-E08B-435C-B19F-F02EBD1E45F7}" type="presParOf" srcId="{F720DF1C-BE9C-484F-8366-3A7BDAFD5329}" destId="{D6F48C5B-6433-44DA-92A2-870E595E94A0}" srcOrd="2" destOrd="0" presId="urn:microsoft.com/office/officeart/2005/8/layout/vList4#1"/>
    <dgm:cxn modelId="{6404511B-11EA-48C8-ADF0-8AC1974AAC1A}" type="presParOf" srcId="{A1F38FA9-E07D-4D3A-8254-7345EA9A49EE}" destId="{E154DC77-8E96-4594-BC5C-CA68CB283102}" srcOrd="1" destOrd="0" presId="urn:microsoft.com/office/officeart/2005/8/layout/vList4#1"/>
    <dgm:cxn modelId="{18CC1351-0091-4AD9-8E89-0CF0270AFF6A}" type="presParOf" srcId="{A1F38FA9-E07D-4D3A-8254-7345EA9A49EE}" destId="{37C19D32-EC5E-4C73-B70C-D534E257C668}" srcOrd="2" destOrd="0" presId="urn:microsoft.com/office/officeart/2005/8/layout/vList4#1"/>
    <dgm:cxn modelId="{CB6E47FE-AD8F-4EF8-BFB6-502051083B26}" type="presParOf" srcId="{37C19D32-EC5E-4C73-B70C-D534E257C668}" destId="{DE16862C-656D-400A-9925-0336217BB974}" srcOrd="0" destOrd="0" presId="urn:microsoft.com/office/officeart/2005/8/layout/vList4#1"/>
    <dgm:cxn modelId="{12A4B0FB-61E4-419C-BE47-703C2836E40F}" type="presParOf" srcId="{37C19D32-EC5E-4C73-B70C-D534E257C668}" destId="{4A207462-2DE6-48CA-B4E1-2DDCFF19C4CD}" srcOrd="1" destOrd="0" presId="urn:microsoft.com/office/officeart/2005/8/layout/vList4#1"/>
    <dgm:cxn modelId="{32EA0D74-2FF1-419D-B469-216DF7F00344}" type="presParOf" srcId="{37C19D32-EC5E-4C73-B70C-D534E257C668}" destId="{14D52962-FF00-47C3-94F5-9C795BF96BD7}" srcOrd="2" destOrd="0" presId="urn:microsoft.com/office/officeart/2005/8/layout/vList4#1"/>
    <dgm:cxn modelId="{C1597FC7-E448-4E75-8DF3-4C854EFD5618}" type="presParOf" srcId="{A1F38FA9-E07D-4D3A-8254-7345EA9A49EE}" destId="{BC4BDEE7-33CB-4F1B-93F9-E9EC77BD0DB0}" srcOrd="3" destOrd="0" presId="urn:microsoft.com/office/officeart/2005/8/layout/vList4#1"/>
    <dgm:cxn modelId="{1FC7D9A1-EC5B-4FDB-A394-4911694DADAC}" type="presParOf" srcId="{A1F38FA9-E07D-4D3A-8254-7345EA9A49EE}" destId="{F15775CF-1324-464F-A986-7E803B9DB4B7}" srcOrd="4" destOrd="0" presId="urn:microsoft.com/office/officeart/2005/8/layout/vList4#1"/>
    <dgm:cxn modelId="{1D73B612-545E-4971-9A24-A705C28771A7}" type="presParOf" srcId="{F15775CF-1324-464F-A986-7E803B9DB4B7}" destId="{FD587491-FC32-416A-AE8B-529284FC643F}" srcOrd="0" destOrd="0" presId="urn:microsoft.com/office/officeart/2005/8/layout/vList4#1"/>
    <dgm:cxn modelId="{415B4063-7630-4270-A19B-1498F66F3E53}" type="presParOf" srcId="{F15775CF-1324-464F-A986-7E803B9DB4B7}" destId="{01F4F052-6F7A-462E-8A9E-5C1A36F1B870}" srcOrd="1" destOrd="0" presId="urn:microsoft.com/office/officeart/2005/8/layout/vList4#1"/>
    <dgm:cxn modelId="{A6BA83A9-0138-4D5F-A8B3-1A24D4C1132C}" type="presParOf" srcId="{F15775CF-1324-464F-A986-7E803B9DB4B7}" destId="{52603C9E-1561-4AB1-9CD2-B30C11448FA8}" srcOrd="2" destOrd="0" presId="urn:microsoft.com/office/officeart/2005/8/layout/vList4#1"/>
    <dgm:cxn modelId="{EDFE5723-C6C9-4400-8A7D-F97AD1743DD8}" type="presParOf" srcId="{A1F38FA9-E07D-4D3A-8254-7345EA9A49EE}" destId="{A1BCE994-7137-4E23-BD5A-FBD94735B703}" srcOrd="5" destOrd="0" presId="urn:microsoft.com/office/officeart/2005/8/layout/vList4#1"/>
    <dgm:cxn modelId="{7847503F-241D-4CE1-911B-4C26603F4B9F}" type="presParOf" srcId="{A1F38FA9-E07D-4D3A-8254-7345EA9A49EE}" destId="{DE121EAB-8E6E-4218-B43D-AE9B29D035D5}" srcOrd="6" destOrd="0" presId="urn:microsoft.com/office/officeart/2005/8/layout/vList4#1"/>
    <dgm:cxn modelId="{1AE64537-9C36-429F-A743-58BCC9F81712}" type="presParOf" srcId="{DE121EAB-8E6E-4218-B43D-AE9B29D035D5}" destId="{8DD6AE27-6694-47A5-8E5B-7C346246773A}" srcOrd="0" destOrd="0" presId="urn:microsoft.com/office/officeart/2005/8/layout/vList4#1"/>
    <dgm:cxn modelId="{87660C4A-F34F-4F61-B584-FA38F5914F58}" type="presParOf" srcId="{DE121EAB-8E6E-4218-B43D-AE9B29D035D5}" destId="{9775843A-BEC5-4EDC-AE47-A85C83E52C2D}" srcOrd="1" destOrd="0" presId="urn:microsoft.com/office/officeart/2005/8/layout/vList4#1"/>
    <dgm:cxn modelId="{64ACDF5E-317C-4A8D-8E3C-C3C0D500DEE5}" type="presParOf" srcId="{DE121EAB-8E6E-4218-B43D-AE9B29D035D5}" destId="{8CAB8A66-2FB4-44B3-854C-3AD51FE04A92}" srcOrd="2" destOrd="0" presId="urn:microsoft.com/office/officeart/2005/8/layout/vList4#1"/>
    <dgm:cxn modelId="{2796CB08-5541-4511-82E4-8FBC9A65E0A9}" type="presParOf" srcId="{A1F38FA9-E07D-4D3A-8254-7345EA9A49EE}" destId="{366DB6B4-FA20-40DF-9A71-B50595AD92FD}" srcOrd="7" destOrd="0" presId="urn:microsoft.com/office/officeart/2005/8/layout/vList4#1"/>
    <dgm:cxn modelId="{B08C6100-2C6B-42BE-B66F-E1EED44606D9}" type="presParOf" srcId="{A1F38FA9-E07D-4D3A-8254-7345EA9A49EE}" destId="{B3E13DF7-070F-4401-92AB-46E8FAF76015}" srcOrd="8" destOrd="0" presId="urn:microsoft.com/office/officeart/2005/8/layout/vList4#1"/>
    <dgm:cxn modelId="{A02D5A4E-D445-4552-869F-83FA0EEEE6C4}" type="presParOf" srcId="{B3E13DF7-070F-4401-92AB-46E8FAF76015}" destId="{CA69B8F1-0B2F-41C5-B749-94ABBC6C858F}" srcOrd="0" destOrd="0" presId="urn:microsoft.com/office/officeart/2005/8/layout/vList4#1"/>
    <dgm:cxn modelId="{E219C5F0-A692-46DF-BF2E-036F417D1C96}" type="presParOf" srcId="{B3E13DF7-070F-4401-92AB-46E8FAF76015}" destId="{7C4CE782-5363-4DB7-84A2-AF4C10BE00C1}" srcOrd="1" destOrd="0" presId="urn:microsoft.com/office/officeart/2005/8/layout/vList4#1"/>
    <dgm:cxn modelId="{88B87173-3CBD-42A5-B410-5687B762F320}" type="presParOf" srcId="{B3E13DF7-070F-4401-92AB-46E8FAF76015}" destId="{8646FC46-608C-44BB-937D-A8A20D91267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45826C-C6AE-4ADA-8529-B4452C8C462C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80E055B-26EF-477C-B0B7-963C7B67C31D}">
      <dgm:prSet phldrT="[Texte]"/>
      <dgm:spPr/>
      <dgm:t>
        <a:bodyPr/>
        <a:lstStyle/>
        <a:p>
          <a:r>
            <a:rPr lang="fr-FR" dirty="0" smtClean="0"/>
            <a:t>1</a:t>
          </a:r>
          <a:endParaRPr lang="fr-FR" dirty="0"/>
        </a:p>
      </dgm:t>
    </dgm:pt>
    <dgm:pt modelId="{6B63DD53-613C-4129-B630-2C34628C0D59}" type="parTrans" cxnId="{28F9052C-33B4-4077-9E1D-19D10C9FFE40}">
      <dgm:prSet/>
      <dgm:spPr/>
      <dgm:t>
        <a:bodyPr/>
        <a:lstStyle/>
        <a:p>
          <a:endParaRPr lang="fr-FR"/>
        </a:p>
      </dgm:t>
    </dgm:pt>
    <dgm:pt modelId="{23D0390E-3AEC-4212-A401-45B6E00292D6}" type="sibTrans" cxnId="{28F9052C-33B4-4077-9E1D-19D10C9FFE40}">
      <dgm:prSet/>
      <dgm:spPr/>
      <dgm:t>
        <a:bodyPr/>
        <a:lstStyle/>
        <a:p>
          <a:endParaRPr lang="fr-FR"/>
        </a:p>
      </dgm:t>
    </dgm:pt>
    <dgm:pt modelId="{B3E5E7A5-9860-4579-9EB5-4F3CAA68B741}">
      <dgm:prSet phldrT="[Texte]"/>
      <dgm:spPr/>
      <dgm:t>
        <a:bodyPr/>
        <a:lstStyle/>
        <a:p>
          <a:r>
            <a:rPr lang="fr-FR" dirty="0" smtClean="0"/>
            <a:t>Attestations de stage ou certificats de travail</a:t>
          </a:r>
          <a:endParaRPr lang="fr-FR" dirty="0"/>
        </a:p>
      </dgm:t>
    </dgm:pt>
    <dgm:pt modelId="{728D52CD-A4E4-4BF2-824F-29711526F05C}" type="parTrans" cxnId="{47232FBB-330F-4965-AE45-C599AA43D20E}">
      <dgm:prSet/>
      <dgm:spPr/>
      <dgm:t>
        <a:bodyPr/>
        <a:lstStyle/>
        <a:p>
          <a:endParaRPr lang="fr-FR"/>
        </a:p>
      </dgm:t>
    </dgm:pt>
    <dgm:pt modelId="{C2E7FFCE-0479-4534-A00C-200432A2FA14}" type="sibTrans" cxnId="{47232FBB-330F-4965-AE45-C599AA43D20E}">
      <dgm:prSet/>
      <dgm:spPr/>
      <dgm:t>
        <a:bodyPr/>
        <a:lstStyle/>
        <a:p>
          <a:endParaRPr lang="fr-FR"/>
        </a:p>
      </dgm:t>
    </dgm:pt>
    <dgm:pt modelId="{9FC83315-13F0-4785-B0A0-590A1C513E61}">
      <dgm:prSet phldrT="[Texte]"/>
      <dgm:spPr/>
      <dgm:t>
        <a:bodyPr/>
        <a:lstStyle/>
        <a:p>
          <a:r>
            <a:rPr lang="fr-FR" dirty="0" smtClean="0"/>
            <a:t>2</a:t>
          </a:r>
          <a:endParaRPr lang="fr-FR" dirty="0"/>
        </a:p>
      </dgm:t>
    </dgm:pt>
    <dgm:pt modelId="{C8C67415-43DD-4CD8-A075-29504C6FEC32}" type="parTrans" cxnId="{980AC1AA-F1E8-4A2F-832C-CA9B1882BA84}">
      <dgm:prSet/>
      <dgm:spPr/>
      <dgm:t>
        <a:bodyPr/>
        <a:lstStyle/>
        <a:p>
          <a:endParaRPr lang="fr-FR"/>
        </a:p>
      </dgm:t>
    </dgm:pt>
    <dgm:pt modelId="{C53CC2BE-7260-4D83-89CA-BE6318753528}" type="sibTrans" cxnId="{980AC1AA-F1E8-4A2F-832C-CA9B1882BA84}">
      <dgm:prSet/>
      <dgm:spPr/>
      <dgm:t>
        <a:bodyPr/>
        <a:lstStyle/>
        <a:p>
          <a:endParaRPr lang="fr-FR"/>
        </a:p>
      </dgm:t>
    </dgm:pt>
    <dgm:pt modelId="{C647E187-2234-4BA6-836F-BEFD89846B6A}">
      <dgm:prSet phldrT="[Texte]"/>
      <dgm:spPr/>
      <dgm:t>
        <a:bodyPr/>
        <a:lstStyle/>
        <a:p>
          <a:r>
            <a:rPr lang="fr-FR" dirty="0" smtClean="0"/>
            <a:t>Présentation de la /des l’entreprise(s) d’accueil</a:t>
          </a:r>
          <a:endParaRPr lang="fr-FR" dirty="0"/>
        </a:p>
      </dgm:t>
    </dgm:pt>
    <dgm:pt modelId="{F230D9DF-84BB-4588-A2D4-096077378C40}" type="parTrans" cxnId="{0F78D580-0A73-4AD4-B711-99E88B4620B4}">
      <dgm:prSet/>
      <dgm:spPr/>
      <dgm:t>
        <a:bodyPr/>
        <a:lstStyle/>
        <a:p>
          <a:endParaRPr lang="fr-FR"/>
        </a:p>
      </dgm:t>
    </dgm:pt>
    <dgm:pt modelId="{F0FE408E-AD54-4E4B-9FBB-74877D792016}" type="sibTrans" cxnId="{0F78D580-0A73-4AD4-B711-99E88B4620B4}">
      <dgm:prSet/>
      <dgm:spPr/>
      <dgm:t>
        <a:bodyPr/>
        <a:lstStyle/>
        <a:p>
          <a:endParaRPr lang="fr-FR"/>
        </a:p>
      </dgm:t>
    </dgm:pt>
    <dgm:pt modelId="{2700ACB2-7C96-4A62-BEF2-7226BD9CDD3C}">
      <dgm:prSet phldrT="[Texte]"/>
      <dgm:spPr/>
      <dgm:t>
        <a:bodyPr/>
        <a:lstStyle/>
        <a:p>
          <a:r>
            <a:rPr lang="fr-FR" dirty="0" smtClean="0"/>
            <a:t>3</a:t>
          </a:r>
          <a:endParaRPr lang="fr-FR" dirty="0"/>
        </a:p>
      </dgm:t>
    </dgm:pt>
    <dgm:pt modelId="{D6628859-2083-4B70-8C7B-34E0BA2DAE81}" type="parTrans" cxnId="{1B94E2EB-899D-4FAD-ACBC-B3629810744C}">
      <dgm:prSet/>
      <dgm:spPr/>
      <dgm:t>
        <a:bodyPr/>
        <a:lstStyle/>
        <a:p>
          <a:endParaRPr lang="fr-FR"/>
        </a:p>
      </dgm:t>
    </dgm:pt>
    <dgm:pt modelId="{5964D681-4748-4178-8302-E9C24FB5A24C}" type="sibTrans" cxnId="{1B94E2EB-899D-4FAD-ACBC-B3629810744C}">
      <dgm:prSet/>
      <dgm:spPr/>
      <dgm:t>
        <a:bodyPr/>
        <a:lstStyle/>
        <a:p>
          <a:endParaRPr lang="fr-FR"/>
        </a:p>
      </dgm:t>
    </dgm:pt>
    <dgm:pt modelId="{5CA30526-020F-44E0-822C-4065A7BED216}">
      <dgm:prSet phldrT="[Texte]"/>
      <dgm:spPr/>
      <dgm:t>
        <a:bodyPr/>
        <a:lstStyle/>
        <a:p>
          <a:r>
            <a:rPr lang="fr-FR" dirty="0" smtClean="0"/>
            <a:t>Analyse d’activités professionnelles</a:t>
          </a:r>
          <a:endParaRPr lang="fr-FR" dirty="0"/>
        </a:p>
      </dgm:t>
    </dgm:pt>
    <dgm:pt modelId="{DE65614F-2D5C-457E-877E-DB7D65EA6D64}" type="parTrans" cxnId="{EC6EF33A-5726-4075-9CDD-D4712E3C2370}">
      <dgm:prSet/>
      <dgm:spPr/>
      <dgm:t>
        <a:bodyPr/>
        <a:lstStyle/>
        <a:p>
          <a:endParaRPr lang="fr-FR"/>
        </a:p>
      </dgm:t>
    </dgm:pt>
    <dgm:pt modelId="{C313EF38-DC8D-4FFE-8285-B60457E1DB3E}" type="sibTrans" cxnId="{EC6EF33A-5726-4075-9CDD-D4712E3C2370}">
      <dgm:prSet/>
      <dgm:spPr/>
      <dgm:t>
        <a:bodyPr/>
        <a:lstStyle/>
        <a:p>
          <a:endParaRPr lang="fr-FR"/>
        </a:p>
      </dgm:t>
    </dgm:pt>
    <dgm:pt modelId="{5BC43A9E-CE34-41E3-B008-60FD2C7E8611}" type="pres">
      <dgm:prSet presAssocID="{6245826C-C6AE-4ADA-8529-B4452C8C46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712CEF5-3F0F-4DB6-AED6-D73CD8EB3188}" type="pres">
      <dgm:prSet presAssocID="{880E055B-26EF-477C-B0B7-963C7B67C31D}" presName="compositeNode" presStyleCnt="0">
        <dgm:presLayoutVars>
          <dgm:bulletEnabled val="1"/>
        </dgm:presLayoutVars>
      </dgm:prSet>
      <dgm:spPr/>
    </dgm:pt>
    <dgm:pt modelId="{A89D6CE8-C161-4717-8CC7-9A970C1F5A41}" type="pres">
      <dgm:prSet presAssocID="{880E055B-26EF-477C-B0B7-963C7B67C31D}" presName="bgRect" presStyleLbl="node1" presStyleIdx="0" presStyleCnt="3"/>
      <dgm:spPr/>
      <dgm:t>
        <a:bodyPr/>
        <a:lstStyle/>
        <a:p>
          <a:endParaRPr lang="fr-FR"/>
        </a:p>
      </dgm:t>
    </dgm:pt>
    <dgm:pt modelId="{AB749E8D-A222-4D2B-B55D-5BD42F06563E}" type="pres">
      <dgm:prSet presAssocID="{880E055B-26EF-477C-B0B7-963C7B67C31D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D88248-165E-403A-9597-B5F8EC6940DE}" type="pres">
      <dgm:prSet presAssocID="{880E055B-26EF-477C-B0B7-963C7B67C31D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B059A9-6FA4-4935-B6B4-2AAC31D6C00B}" type="pres">
      <dgm:prSet presAssocID="{23D0390E-3AEC-4212-A401-45B6E00292D6}" presName="hSp" presStyleCnt="0"/>
      <dgm:spPr/>
    </dgm:pt>
    <dgm:pt modelId="{61366ECA-1CA4-4E19-8104-5AE1F526C6DD}" type="pres">
      <dgm:prSet presAssocID="{23D0390E-3AEC-4212-A401-45B6E00292D6}" presName="vProcSp" presStyleCnt="0"/>
      <dgm:spPr/>
    </dgm:pt>
    <dgm:pt modelId="{8E28C88C-B832-4ED4-B643-15FB26F2A1EF}" type="pres">
      <dgm:prSet presAssocID="{23D0390E-3AEC-4212-A401-45B6E00292D6}" presName="vSp1" presStyleCnt="0"/>
      <dgm:spPr/>
    </dgm:pt>
    <dgm:pt modelId="{F58A42D8-425F-4D9B-BD07-6CB8A4D129E0}" type="pres">
      <dgm:prSet presAssocID="{23D0390E-3AEC-4212-A401-45B6E00292D6}" presName="simulatedConn" presStyleLbl="solidFgAcc1" presStyleIdx="0" presStyleCnt="2"/>
      <dgm:spPr/>
    </dgm:pt>
    <dgm:pt modelId="{1DF86DFF-FC27-48CC-A2AD-62FEB00B3F13}" type="pres">
      <dgm:prSet presAssocID="{23D0390E-3AEC-4212-A401-45B6E00292D6}" presName="vSp2" presStyleCnt="0"/>
      <dgm:spPr/>
    </dgm:pt>
    <dgm:pt modelId="{A3832199-45B8-4042-B6F6-0307006B902A}" type="pres">
      <dgm:prSet presAssocID="{23D0390E-3AEC-4212-A401-45B6E00292D6}" presName="sibTrans" presStyleCnt="0"/>
      <dgm:spPr/>
    </dgm:pt>
    <dgm:pt modelId="{6875A828-FD84-4BB2-AD2F-FFB429E06D18}" type="pres">
      <dgm:prSet presAssocID="{9FC83315-13F0-4785-B0A0-590A1C513E61}" presName="compositeNode" presStyleCnt="0">
        <dgm:presLayoutVars>
          <dgm:bulletEnabled val="1"/>
        </dgm:presLayoutVars>
      </dgm:prSet>
      <dgm:spPr/>
    </dgm:pt>
    <dgm:pt modelId="{1500E0D6-76BD-460A-B7EA-AB1E2162A251}" type="pres">
      <dgm:prSet presAssocID="{9FC83315-13F0-4785-B0A0-590A1C513E61}" presName="bgRect" presStyleLbl="node1" presStyleIdx="1" presStyleCnt="3" custLinFactNeighborX="1919" custLinFactNeighborY="-3541"/>
      <dgm:spPr/>
      <dgm:t>
        <a:bodyPr/>
        <a:lstStyle/>
        <a:p>
          <a:endParaRPr lang="fr-FR"/>
        </a:p>
      </dgm:t>
    </dgm:pt>
    <dgm:pt modelId="{9AA8495A-EF20-4F09-BB6B-E2989FA08A0D}" type="pres">
      <dgm:prSet presAssocID="{9FC83315-13F0-4785-B0A0-590A1C513E6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E48841-4893-4380-9AC4-0BD3FEBB5203}" type="pres">
      <dgm:prSet presAssocID="{9FC83315-13F0-4785-B0A0-590A1C513E6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AA44A4-4565-49F3-9779-BF7A9A23D87B}" type="pres">
      <dgm:prSet presAssocID="{C53CC2BE-7260-4D83-89CA-BE6318753528}" presName="hSp" presStyleCnt="0"/>
      <dgm:spPr/>
    </dgm:pt>
    <dgm:pt modelId="{01741192-FC2A-413C-852C-1BED5C661B74}" type="pres">
      <dgm:prSet presAssocID="{C53CC2BE-7260-4D83-89CA-BE6318753528}" presName="vProcSp" presStyleCnt="0"/>
      <dgm:spPr/>
    </dgm:pt>
    <dgm:pt modelId="{0054DA83-6798-4E13-80FE-2143E34D1AF6}" type="pres">
      <dgm:prSet presAssocID="{C53CC2BE-7260-4D83-89CA-BE6318753528}" presName="vSp1" presStyleCnt="0"/>
      <dgm:spPr/>
    </dgm:pt>
    <dgm:pt modelId="{4A533B86-8E12-4E88-9357-185C9F38F800}" type="pres">
      <dgm:prSet presAssocID="{C53CC2BE-7260-4D83-89CA-BE6318753528}" presName="simulatedConn" presStyleLbl="solidFgAcc1" presStyleIdx="1" presStyleCnt="2"/>
      <dgm:spPr/>
    </dgm:pt>
    <dgm:pt modelId="{F9308712-7579-4444-A5D1-52DF915C883C}" type="pres">
      <dgm:prSet presAssocID="{C53CC2BE-7260-4D83-89CA-BE6318753528}" presName="vSp2" presStyleCnt="0"/>
      <dgm:spPr/>
    </dgm:pt>
    <dgm:pt modelId="{897ED9BD-4731-44AB-A67C-1454C2128957}" type="pres">
      <dgm:prSet presAssocID="{C53CC2BE-7260-4D83-89CA-BE6318753528}" presName="sibTrans" presStyleCnt="0"/>
      <dgm:spPr/>
    </dgm:pt>
    <dgm:pt modelId="{D4FFC1B0-82EF-49DB-B44A-C520EBD0E664}" type="pres">
      <dgm:prSet presAssocID="{2700ACB2-7C96-4A62-BEF2-7226BD9CDD3C}" presName="compositeNode" presStyleCnt="0">
        <dgm:presLayoutVars>
          <dgm:bulletEnabled val="1"/>
        </dgm:presLayoutVars>
      </dgm:prSet>
      <dgm:spPr/>
    </dgm:pt>
    <dgm:pt modelId="{0B8C761A-BEB7-4D8B-9437-7A9C588B7CA4}" type="pres">
      <dgm:prSet presAssocID="{2700ACB2-7C96-4A62-BEF2-7226BD9CDD3C}" presName="bgRect" presStyleLbl="node1" presStyleIdx="2" presStyleCnt="3"/>
      <dgm:spPr/>
      <dgm:t>
        <a:bodyPr/>
        <a:lstStyle/>
        <a:p>
          <a:endParaRPr lang="fr-FR"/>
        </a:p>
      </dgm:t>
    </dgm:pt>
    <dgm:pt modelId="{825060A3-201F-4633-A9AF-7994E8ACF1A4}" type="pres">
      <dgm:prSet presAssocID="{2700ACB2-7C96-4A62-BEF2-7226BD9CDD3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BA2C55-C791-4042-B64D-E5076FE8A5DD}" type="pres">
      <dgm:prSet presAssocID="{2700ACB2-7C96-4A62-BEF2-7226BD9CDD3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80AC1AA-F1E8-4A2F-832C-CA9B1882BA84}" srcId="{6245826C-C6AE-4ADA-8529-B4452C8C462C}" destId="{9FC83315-13F0-4785-B0A0-590A1C513E61}" srcOrd="1" destOrd="0" parTransId="{C8C67415-43DD-4CD8-A075-29504C6FEC32}" sibTransId="{C53CC2BE-7260-4D83-89CA-BE6318753528}"/>
    <dgm:cxn modelId="{B13905B6-EB02-4A2F-864A-70DC75C881C8}" type="presOf" srcId="{B3E5E7A5-9860-4579-9EB5-4F3CAA68B741}" destId="{09D88248-165E-403A-9597-B5F8EC6940DE}" srcOrd="0" destOrd="0" presId="urn:microsoft.com/office/officeart/2005/8/layout/hProcess7#1"/>
    <dgm:cxn modelId="{0B6DCF6D-64B5-41CA-8F70-17833EBF3D0F}" type="presOf" srcId="{9FC83315-13F0-4785-B0A0-590A1C513E61}" destId="{1500E0D6-76BD-460A-B7EA-AB1E2162A251}" srcOrd="0" destOrd="0" presId="urn:microsoft.com/office/officeart/2005/8/layout/hProcess7#1"/>
    <dgm:cxn modelId="{2C66E7C9-5D0B-4162-BE13-258F6BF8E5A7}" type="presOf" srcId="{9FC83315-13F0-4785-B0A0-590A1C513E61}" destId="{9AA8495A-EF20-4F09-BB6B-E2989FA08A0D}" srcOrd="1" destOrd="0" presId="urn:microsoft.com/office/officeart/2005/8/layout/hProcess7#1"/>
    <dgm:cxn modelId="{97E4B86D-74E5-4534-A14A-006240E00188}" type="presOf" srcId="{880E055B-26EF-477C-B0B7-963C7B67C31D}" destId="{AB749E8D-A222-4D2B-B55D-5BD42F06563E}" srcOrd="1" destOrd="0" presId="urn:microsoft.com/office/officeart/2005/8/layout/hProcess7#1"/>
    <dgm:cxn modelId="{0F78D580-0A73-4AD4-B711-99E88B4620B4}" srcId="{9FC83315-13F0-4785-B0A0-590A1C513E61}" destId="{C647E187-2234-4BA6-836F-BEFD89846B6A}" srcOrd="0" destOrd="0" parTransId="{F230D9DF-84BB-4588-A2D4-096077378C40}" sibTransId="{F0FE408E-AD54-4E4B-9FBB-74877D792016}"/>
    <dgm:cxn modelId="{28F9052C-33B4-4077-9E1D-19D10C9FFE40}" srcId="{6245826C-C6AE-4ADA-8529-B4452C8C462C}" destId="{880E055B-26EF-477C-B0B7-963C7B67C31D}" srcOrd="0" destOrd="0" parTransId="{6B63DD53-613C-4129-B630-2C34628C0D59}" sibTransId="{23D0390E-3AEC-4212-A401-45B6E00292D6}"/>
    <dgm:cxn modelId="{99F3F21D-B45A-4635-AC6E-4595EF65905E}" type="presOf" srcId="{2700ACB2-7C96-4A62-BEF2-7226BD9CDD3C}" destId="{825060A3-201F-4633-A9AF-7994E8ACF1A4}" srcOrd="1" destOrd="0" presId="urn:microsoft.com/office/officeart/2005/8/layout/hProcess7#1"/>
    <dgm:cxn modelId="{47232FBB-330F-4965-AE45-C599AA43D20E}" srcId="{880E055B-26EF-477C-B0B7-963C7B67C31D}" destId="{B3E5E7A5-9860-4579-9EB5-4F3CAA68B741}" srcOrd="0" destOrd="0" parTransId="{728D52CD-A4E4-4BF2-824F-29711526F05C}" sibTransId="{C2E7FFCE-0479-4534-A00C-200432A2FA14}"/>
    <dgm:cxn modelId="{F60DFE49-2AF0-4DE2-9ED4-2CB4613A0EDA}" type="presOf" srcId="{5CA30526-020F-44E0-822C-4065A7BED216}" destId="{6ABA2C55-C791-4042-B64D-E5076FE8A5DD}" srcOrd="0" destOrd="0" presId="urn:microsoft.com/office/officeart/2005/8/layout/hProcess7#1"/>
    <dgm:cxn modelId="{EC6EF33A-5726-4075-9CDD-D4712E3C2370}" srcId="{2700ACB2-7C96-4A62-BEF2-7226BD9CDD3C}" destId="{5CA30526-020F-44E0-822C-4065A7BED216}" srcOrd="0" destOrd="0" parTransId="{DE65614F-2D5C-457E-877E-DB7D65EA6D64}" sibTransId="{C313EF38-DC8D-4FFE-8285-B60457E1DB3E}"/>
    <dgm:cxn modelId="{F8706E51-26E1-47FE-8BAD-3D571B94E519}" type="presOf" srcId="{880E055B-26EF-477C-B0B7-963C7B67C31D}" destId="{A89D6CE8-C161-4717-8CC7-9A970C1F5A41}" srcOrd="0" destOrd="0" presId="urn:microsoft.com/office/officeart/2005/8/layout/hProcess7#1"/>
    <dgm:cxn modelId="{1B94E2EB-899D-4FAD-ACBC-B3629810744C}" srcId="{6245826C-C6AE-4ADA-8529-B4452C8C462C}" destId="{2700ACB2-7C96-4A62-BEF2-7226BD9CDD3C}" srcOrd="2" destOrd="0" parTransId="{D6628859-2083-4B70-8C7B-34E0BA2DAE81}" sibTransId="{5964D681-4748-4178-8302-E9C24FB5A24C}"/>
    <dgm:cxn modelId="{7447A922-5721-4A11-8FC4-7ECB817A042D}" type="presOf" srcId="{2700ACB2-7C96-4A62-BEF2-7226BD9CDD3C}" destId="{0B8C761A-BEB7-4D8B-9437-7A9C588B7CA4}" srcOrd="0" destOrd="0" presId="urn:microsoft.com/office/officeart/2005/8/layout/hProcess7#1"/>
    <dgm:cxn modelId="{38A092B6-4DA0-498E-83CE-2DEA3C80ECED}" type="presOf" srcId="{C647E187-2234-4BA6-836F-BEFD89846B6A}" destId="{A6E48841-4893-4380-9AC4-0BD3FEBB5203}" srcOrd="0" destOrd="0" presId="urn:microsoft.com/office/officeart/2005/8/layout/hProcess7#1"/>
    <dgm:cxn modelId="{2B28DFA8-BE04-4B9D-AB5D-04A3ED521727}" type="presOf" srcId="{6245826C-C6AE-4ADA-8529-B4452C8C462C}" destId="{5BC43A9E-CE34-41E3-B008-60FD2C7E8611}" srcOrd="0" destOrd="0" presId="urn:microsoft.com/office/officeart/2005/8/layout/hProcess7#1"/>
    <dgm:cxn modelId="{7FB7D6A1-AFED-4CAA-B2C8-CC0FF018D1B2}" type="presParOf" srcId="{5BC43A9E-CE34-41E3-B008-60FD2C7E8611}" destId="{9712CEF5-3F0F-4DB6-AED6-D73CD8EB3188}" srcOrd="0" destOrd="0" presId="urn:microsoft.com/office/officeart/2005/8/layout/hProcess7#1"/>
    <dgm:cxn modelId="{AC3B2CBC-58B2-48E7-AEEB-9A20052FA4B9}" type="presParOf" srcId="{9712CEF5-3F0F-4DB6-AED6-D73CD8EB3188}" destId="{A89D6CE8-C161-4717-8CC7-9A970C1F5A41}" srcOrd="0" destOrd="0" presId="urn:microsoft.com/office/officeart/2005/8/layout/hProcess7#1"/>
    <dgm:cxn modelId="{17F5B449-A734-4E29-B9AF-5B4FCF5E293A}" type="presParOf" srcId="{9712CEF5-3F0F-4DB6-AED6-D73CD8EB3188}" destId="{AB749E8D-A222-4D2B-B55D-5BD42F06563E}" srcOrd="1" destOrd="0" presId="urn:microsoft.com/office/officeart/2005/8/layout/hProcess7#1"/>
    <dgm:cxn modelId="{8A76EFDC-55AD-4807-9F84-2EDBEDB1E670}" type="presParOf" srcId="{9712CEF5-3F0F-4DB6-AED6-D73CD8EB3188}" destId="{09D88248-165E-403A-9597-B5F8EC6940DE}" srcOrd="2" destOrd="0" presId="urn:microsoft.com/office/officeart/2005/8/layout/hProcess7#1"/>
    <dgm:cxn modelId="{C381EC4C-8881-4A0B-BECA-EE5F375D5A2E}" type="presParOf" srcId="{5BC43A9E-CE34-41E3-B008-60FD2C7E8611}" destId="{36B059A9-6FA4-4935-B6B4-2AAC31D6C00B}" srcOrd="1" destOrd="0" presId="urn:microsoft.com/office/officeart/2005/8/layout/hProcess7#1"/>
    <dgm:cxn modelId="{87D0BCF2-BCD6-4F45-B535-E751FAFBCF71}" type="presParOf" srcId="{5BC43A9E-CE34-41E3-B008-60FD2C7E8611}" destId="{61366ECA-1CA4-4E19-8104-5AE1F526C6DD}" srcOrd="2" destOrd="0" presId="urn:microsoft.com/office/officeart/2005/8/layout/hProcess7#1"/>
    <dgm:cxn modelId="{D1C5CEEB-959C-4962-B35C-7232DA40E779}" type="presParOf" srcId="{61366ECA-1CA4-4E19-8104-5AE1F526C6DD}" destId="{8E28C88C-B832-4ED4-B643-15FB26F2A1EF}" srcOrd="0" destOrd="0" presId="urn:microsoft.com/office/officeart/2005/8/layout/hProcess7#1"/>
    <dgm:cxn modelId="{EE046805-56D3-46E2-8D37-3C81CB01A5A3}" type="presParOf" srcId="{61366ECA-1CA4-4E19-8104-5AE1F526C6DD}" destId="{F58A42D8-425F-4D9B-BD07-6CB8A4D129E0}" srcOrd="1" destOrd="0" presId="urn:microsoft.com/office/officeart/2005/8/layout/hProcess7#1"/>
    <dgm:cxn modelId="{28849DDF-48E6-43BD-80BA-E102F9EF915F}" type="presParOf" srcId="{61366ECA-1CA4-4E19-8104-5AE1F526C6DD}" destId="{1DF86DFF-FC27-48CC-A2AD-62FEB00B3F13}" srcOrd="2" destOrd="0" presId="urn:microsoft.com/office/officeart/2005/8/layout/hProcess7#1"/>
    <dgm:cxn modelId="{719518C4-2E5C-4E90-A12A-07D4B5B0E50D}" type="presParOf" srcId="{5BC43A9E-CE34-41E3-B008-60FD2C7E8611}" destId="{A3832199-45B8-4042-B6F6-0307006B902A}" srcOrd="3" destOrd="0" presId="urn:microsoft.com/office/officeart/2005/8/layout/hProcess7#1"/>
    <dgm:cxn modelId="{7A8F6D0F-D86E-4246-926B-C7A901DC5F1F}" type="presParOf" srcId="{5BC43A9E-CE34-41E3-B008-60FD2C7E8611}" destId="{6875A828-FD84-4BB2-AD2F-FFB429E06D18}" srcOrd="4" destOrd="0" presId="urn:microsoft.com/office/officeart/2005/8/layout/hProcess7#1"/>
    <dgm:cxn modelId="{FDAC413D-B501-4DE4-B0A1-53B7D09D49B0}" type="presParOf" srcId="{6875A828-FD84-4BB2-AD2F-FFB429E06D18}" destId="{1500E0D6-76BD-460A-B7EA-AB1E2162A251}" srcOrd="0" destOrd="0" presId="urn:microsoft.com/office/officeart/2005/8/layout/hProcess7#1"/>
    <dgm:cxn modelId="{767CF3AE-5AA3-4A7A-ABFE-186A64DD6A09}" type="presParOf" srcId="{6875A828-FD84-4BB2-AD2F-FFB429E06D18}" destId="{9AA8495A-EF20-4F09-BB6B-E2989FA08A0D}" srcOrd="1" destOrd="0" presId="urn:microsoft.com/office/officeart/2005/8/layout/hProcess7#1"/>
    <dgm:cxn modelId="{10334B0C-7557-4427-B392-C8C614557563}" type="presParOf" srcId="{6875A828-FD84-4BB2-AD2F-FFB429E06D18}" destId="{A6E48841-4893-4380-9AC4-0BD3FEBB5203}" srcOrd="2" destOrd="0" presId="urn:microsoft.com/office/officeart/2005/8/layout/hProcess7#1"/>
    <dgm:cxn modelId="{0BBE5DC0-611C-409E-8B80-83C090436B50}" type="presParOf" srcId="{5BC43A9E-CE34-41E3-B008-60FD2C7E8611}" destId="{12AA44A4-4565-49F3-9779-BF7A9A23D87B}" srcOrd="5" destOrd="0" presId="urn:microsoft.com/office/officeart/2005/8/layout/hProcess7#1"/>
    <dgm:cxn modelId="{BCFDDCE4-CCFA-448E-94FA-30705EA202BE}" type="presParOf" srcId="{5BC43A9E-CE34-41E3-B008-60FD2C7E8611}" destId="{01741192-FC2A-413C-852C-1BED5C661B74}" srcOrd="6" destOrd="0" presId="urn:microsoft.com/office/officeart/2005/8/layout/hProcess7#1"/>
    <dgm:cxn modelId="{4A21A7C6-A413-421C-9879-45B8976DE546}" type="presParOf" srcId="{01741192-FC2A-413C-852C-1BED5C661B74}" destId="{0054DA83-6798-4E13-80FE-2143E34D1AF6}" srcOrd="0" destOrd="0" presId="urn:microsoft.com/office/officeart/2005/8/layout/hProcess7#1"/>
    <dgm:cxn modelId="{2EF616EC-68E6-4742-A8B5-2EB3E747EDE2}" type="presParOf" srcId="{01741192-FC2A-413C-852C-1BED5C661B74}" destId="{4A533B86-8E12-4E88-9357-185C9F38F800}" srcOrd="1" destOrd="0" presId="urn:microsoft.com/office/officeart/2005/8/layout/hProcess7#1"/>
    <dgm:cxn modelId="{6804AB85-F253-4838-A78E-EBF766843E97}" type="presParOf" srcId="{01741192-FC2A-413C-852C-1BED5C661B74}" destId="{F9308712-7579-4444-A5D1-52DF915C883C}" srcOrd="2" destOrd="0" presId="urn:microsoft.com/office/officeart/2005/8/layout/hProcess7#1"/>
    <dgm:cxn modelId="{BD4559A5-1D43-47DE-AC53-0B58D4A20BF6}" type="presParOf" srcId="{5BC43A9E-CE34-41E3-B008-60FD2C7E8611}" destId="{897ED9BD-4731-44AB-A67C-1454C2128957}" srcOrd="7" destOrd="0" presId="urn:microsoft.com/office/officeart/2005/8/layout/hProcess7#1"/>
    <dgm:cxn modelId="{7095A110-FE74-4132-9BD9-225AC3909F2F}" type="presParOf" srcId="{5BC43A9E-CE34-41E3-B008-60FD2C7E8611}" destId="{D4FFC1B0-82EF-49DB-B44A-C520EBD0E664}" srcOrd="8" destOrd="0" presId="urn:microsoft.com/office/officeart/2005/8/layout/hProcess7#1"/>
    <dgm:cxn modelId="{8AD76614-7858-479F-A2CE-6AD1A2A1D2D9}" type="presParOf" srcId="{D4FFC1B0-82EF-49DB-B44A-C520EBD0E664}" destId="{0B8C761A-BEB7-4D8B-9437-7A9C588B7CA4}" srcOrd="0" destOrd="0" presId="urn:microsoft.com/office/officeart/2005/8/layout/hProcess7#1"/>
    <dgm:cxn modelId="{5724E300-24A8-4BB9-A6A0-1FA0F21647FA}" type="presParOf" srcId="{D4FFC1B0-82EF-49DB-B44A-C520EBD0E664}" destId="{825060A3-201F-4633-A9AF-7994E8ACF1A4}" srcOrd="1" destOrd="0" presId="urn:microsoft.com/office/officeart/2005/8/layout/hProcess7#1"/>
    <dgm:cxn modelId="{3D81F0B6-6DFB-408C-8596-D401750F223C}" type="presParOf" srcId="{D4FFC1B0-82EF-49DB-B44A-C520EBD0E664}" destId="{6ABA2C55-C791-4042-B64D-E5076FE8A5DD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87A12-5AC5-4673-B30A-F35E78E08161}">
      <dsp:nvSpPr>
        <dsp:cNvPr id="0" name=""/>
        <dsp:cNvSpPr/>
      </dsp:nvSpPr>
      <dsp:spPr>
        <a:xfrm>
          <a:off x="2502973" y="1928566"/>
          <a:ext cx="2729570" cy="2370060"/>
        </a:xfrm>
        <a:prstGeom prst="gear9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Réflexion « sur l’action » </a:t>
          </a:r>
          <a:r>
            <a:rPr lang="fr-FR" sz="1600" b="0" i="1" kern="1200" dirty="0" smtClean="0">
              <a:effectLst/>
            </a:rPr>
            <a:t>(retour analytique sur l’action passée)</a:t>
          </a:r>
          <a:endParaRPr lang="fr-FR" sz="1600" b="0" i="1" kern="1200" dirty="0">
            <a:effectLst/>
          </a:endParaRPr>
        </a:p>
      </dsp:txBody>
      <dsp:txXfrm>
        <a:off x="3024869" y="2483741"/>
        <a:ext cx="1685778" cy="1218260"/>
      </dsp:txXfrm>
    </dsp:sp>
    <dsp:sp modelId="{C20B8106-21C4-4461-931D-FBC18A8FC7BB}">
      <dsp:nvSpPr>
        <dsp:cNvPr id="0" name=""/>
        <dsp:cNvSpPr/>
      </dsp:nvSpPr>
      <dsp:spPr>
        <a:xfrm>
          <a:off x="599784" y="1278360"/>
          <a:ext cx="2406319" cy="1930274"/>
        </a:xfrm>
        <a:prstGeom prst="gear6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Réflexion « dans l’action » </a:t>
          </a:r>
          <a:r>
            <a:rPr lang="fr-FR" sz="1400" kern="1200" dirty="0" smtClean="0"/>
            <a:t>(</a:t>
          </a:r>
          <a:r>
            <a:rPr lang="fr-FR" sz="1400" i="1" kern="1200" dirty="0" smtClean="0"/>
            <a:t>autorégulation dans l’action)</a:t>
          </a:r>
          <a:endParaRPr lang="fr-FR" sz="1400" i="1" kern="1200" dirty="0"/>
        </a:p>
      </dsp:txBody>
      <dsp:txXfrm>
        <a:off x="1154935" y="1767249"/>
        <a:ext cx="1296017" cy="952496"/>
      </dsp:txXfrm>
    </dsp:sp>
    <dsp:sp modelId="{30A3D3FA-34EB-45B8-9108-04A0298C9EA0}">
      <dsp:nvSpPr>
        <dsp:cNvPr id="0" name=""/>
        <dsp:cNvSpPr/>
      </dsp:nvSpPr>
      <dsp:spPr>
        <a:xfrm rot="20700000">
          <a:off x="2025151" y="146159"/>
          <a:ext cx="2025558" cy="1847168"/>
        </a:xfrm>
        <a:prstGeom prst="gear6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Analyser l’action</a:t>
          </a:r>
          <a:endParaRPr lang="fr-F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20700000">
        <a:off x="2479996" y="540716"/>
        <a:ext cx="1115868" cy="1058053"/>
      </dsp:txXfrm>
    </dsp:sp>
    <dsp:sp modelId="{95A0F964-C8C0-4423-97A9-DFAD78944123}">
      <dsp:nvSpPr>
        <dsp:cNvPr id="0" name=""/>
        <dsp:cNvSpPr/>
      </dsp:nvSpPr>
      <dsp:spPr>
        <a:xfrm>
          <a:off x="2653117" y="1532926"/>
          <a:ext cx="2966748" cy="2966748"/>
        </a:xfrm>
        <a:prstGeom prst="circularArrow">
          <a:avLst>
            <a:gd name="adj1" fmla="val 4687"/>
            <a:gd name="adj2" fmla="val 299029"/>
            <a:gd name="adj3" fmla="val 2516712"/>
            <a:gd name="adj4" fmla="val 1586010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28D77-FB27-43DB-8626-4823E13F39C6}">
      <dsp:nvSpPr>
        <dsp:cNvPr id="0" name=""/>
        <dsp:cNvSpPr/>
      </dsp:nvSpPr>
      <dsp:spPr>
        <a:xfrm>
          <a:off x="170297" y="1170952"/>
          <a:ext cx="2155528" cy="215552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FC29E5-5ECB-4FC6-9525-B39AAD87C5DB}">
      <dsp:nvSpPr>
        <dsp:cNvPr id="0" name=""/>
        <dsp:cNvSpPr/>
      </dsp:nvSpPr>
      <dsp:spPr>
        <a:xfrm>
          <a:off x="1684097" y="-117900"/>
          <a:ext cx="2324093" cy="232409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CDF18-64F2-4012-9DE9-EB29E560A4D7}">
      <dsp:nvSpPr>
        <dsp:cNvPr id="0" name=""/>
        <dsp:cNvSpPr/>
      </dsp:nvSpPr>
      <dsp:spPr>
        <a:xfrm>
          <a:off x="1007308" y="-32743"/>
          <a:ext cx="1556106" cy="155626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894DC-BA3D-4608-9FE6-63C2418AB6B5}">
      <dsp:nvSpPr>
        <dsp:cNvPr id="0" name=""/>
        <dsp:cNvSpPr/>
      </dsp:nvSpPr>
      <dsp:spPr>
        <a:xfrm>
          <a:off x="1342562" y="563325"/>
          <a:ext cx="868395" cy="43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Expliciter</a:t>
          </a:r>
          <a:endParaRPr lang="fr-FR" sz="1200" b="1" kern="1200" dirty="0"/>
        </a:p>
      </dsp:txBody>
      <dsp:txXfrm>
        <a:off x="1342562" y="563325"/>
        <a:ext cx="868395" cy="434152"/>
      </dsp:txXfrm>
    </dsp:sp>
    <dsp:sp modelId="{015FEF9C-B750-4917-9A37-057AF60B7D4F}">
      <dsp:nvSpPr>
        <dsp:cNvPr id="0" name=""/>
        <dsp:cNvSpPr/>
      </dsp:nvSpPr>
      <dsp:spPr>
        <a:xfrm>
          <a:off x="566698" y="894305"/>
          <a:ext cx="1556106" cy="155626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EE071-CF9B-4842-8B6A-84BDCE77CA9E}">
      <dsp:nvSpPr>
        <dsp:cNvPr id="0" name=""/>
        <dsp:cNvSpPr/>
      </dsp:nvSpPr>
      <dsp:spPr>
        <a:xfrm>
          <a:off x="908510" y="1459281"/>
          <a:ext cx="868395" cy="43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b="1" kern="1200" dirty="0" smtClean="0"/>
            <a:t>Verbaliser (méthodes, outils, démarche…)</a:t>
          </a:r>
          <a:endParaRPr lang="fr-FR" sz="800" b="1" kern="1200" dirty="0"/>
        </a:p>
      </dsp:txBody>
      <dsp:txXfrm>
        <a:off x="908510" y="1459281"/>
        <a:ext cx="868395" cy="434152"/>
      </dsp:txXfrm>
    </dsp:sp>
    <dsp:sp modelId="{85AFB6DD-3FCA-4D90-826F-74E8245B0A9D}">
      <dsp:nvSpPr>
        <dsp:cNvPr id="0" name=""/>
        <dsp:cNvSpPr/>
      </dsp:nvSpPr>
      <dsp:spPr>
        <a:xfrm>
          <a:off x="998999" y="1791912"/>
          <a:ext cx="1556106" cy="155626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3ED13-FD55-4352-B1C8-3E47130E2984}">
      <dsp:nvSpPr>
        <dsp:cNvPr id="0" name=""/>
        <dsp:cNvSpPr/>
      </dsp:nvSpPr>
      <dsp:spPr>
        <a:xfrm>
          <a:off x="1342562" y="2355237"/>
          <a:ext cx="868395" cy="43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b="1" kern="1200" dirty="0" smtClean="0"/>
            <a:t>Repérer les savoirs mobilisés</a:t>
          </a:r>
          <a:endParaRPr lang="fr-FR" sz="800" b="1" kern="1200" dirty="0"/>
        </a:p>
      </dsp:txBody>
      <dsp:txXfrm>
        <a:off x="1342562" y="2355237"/>
        <a:ext cx="868395" cy="434152"/>
      </dsp:txXfrm>
    </dsp:sp>
    <dsp:sp modelId="{C50DAF6F-4E84-4750-A3D7-4CC948BFCA26}">
      <dsp:nvSpPr>
        <dsp:cNvPr id="0" name=""/>
        <dsp:cNvSpPr/>
      </dsp:nvSpPr>
      <dsp:spPr>
        <a:xfrm>
          <a:off x="677619" y="2789390"/>
          <a:ext cx="1336891" cy="133753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1B347-BC86-4F86-9A04-BE18F4342580}">
      <dsp:nvSpPr>
        <dsp:cNvPr id="0" name=""/>
        <dsp:cNvSpPr/>
      </dsp:nvSpPr>
      <dsp:spPr>
        <a:xfrm>
          <a:off x="908510" y="3251193"/>
          <a:ext cx="868395" cy="43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b="1" kern="1200" dirty="0" smtClean="0"/>
            <a:t>Questionner les ressources</a:t>
          </a:r>
          <a:endParaRPr lang="fr-FR" sz="800" b="1" kern="1200" dirty="0"/>
        </a:p>
      </dsp:txBody>
      <dsp:txXfrm>
        <a:off x="908510" y="3251193"/>
        <a:ext cx="868395" cy="4341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8F09E-7AF3-4A89-B9D3-899FEA8633BA}">
      <dsp:nvSpPr>
        <dsp:cNvPr id="0" name=""/>
        <dsp:cNvSpPr/>
      </dsp:nvSpPr>
      <dsp:spPr>
        <a:xfrm>
          <a:off x="1311334" y="-92564"/>
          <a:ext cx="4308032" cy="4308032"/>
        </a:xfrm>
        <a:custGeom>
          <a:avLst/>
          <a:gdLst/>
          <a:ahLst/>
          <a:cxnLst/>
          <a:rect l="0" t="0" r="0" b="0"/>
          <a:pathLst>
            <a:path>
              <a:moveTo>
                <a:pt x="2968646" y="269674"/>
              </a:moveTo>
              <a:arcTo wR="1972960" hR="1972960" stAng="18018550" swAng="682900"/>
            </a:path>
          </a:pathLst>
        </a:cu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99DFD-2CE8-4D77-81BF-C12CA3BAC1EC}">
      <dsp:nvSpPr>
        <dsp:cNvPr id="0" name=""/>
        <dsp:cNvSpPr/>
      </dsp:nvSpPr>
      <dsp:spPr>
        <a:xfrm>
          <a:off x="2072780" y="1507"/>
          <a:ext cx="2785140" cy="139257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</a:t>
          </a:r>
          <a:r>
            <a:rPr lang="fr-FR" sz="2400" b="1" kern="1200" dirty="0" smtClean="0">
              <a:latin typeface="Calibri"/>
              <a:ea typeface="+mn-ea"/>
              <a:cs typeface="+mn-cs"/>
            </a:rPr>
            <a:t>laborer une progression</a:t>
          </a:r>
          <a:endParaRPr lang="fr-FR" sz="2400" b="1" kern="1200" dirty="0">
            <a:latin typeface="Calibri"/>
            <a:ea typeface="+mn-ea"/>
            <a:cs typeface="+mn-cs"/>
          </a:endParaRPr>
        </a:p>
      </dsp:txBody>
      <dsp:txXfrm>
        <a:off x="2140760" y="69487"/>
        <a:ext cx="2649180" cy="1256610"/>
      </dsp:txXfrm>
    </dsp:sp>
    <dsp:sp modelId="{5970FD64-2294-4002-AAC6-9A83393B8098}">
      <dsp:nvSpPr>
        <dsp:cNvPr id="0" name=""/>
        <dsp:cNvSpPr/>
      </dsp:nvSpPr>
      <dsp:spPr>
        <a:xfrm>
          <a:off x="3619650" y="1548376"/>
          <a:ext cx="2785140" cy="1392570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Favoriser une démarche d’explicitation</a:t>
          </a:r>
          <a:endParaRPr lang="fr-FR" sz="2000" b="1" kern="1200" dirty="0">
            <a:solidFill>
              <a:schemeClr val="tx1"/>
            </a:solidFill>
            <a:latin typeface="Calibri"/>
            <a:ea typeface="+mn-ea"/>
            <a:cs typeface="+mn-cs"/>
          </a:endParaRPr>
        </a:p>
      </dsp:txBody>
      <dsp:txXfrm>
        <a:off x="3687630" y="1616356"/>
        <a:ext cx="2649180" cy="1256610"/>
      </dsp:txXfrm>
    </dsp:sp>
    <dsp:sp modelId="{E04D80F6-69E2-4690-BF49-A9FD0F2B41A6}">
      <dsp:nvSpPr>
        <dsp:cNvPr id="0" name=""/>
        <dsp:cNvSpPr/>
      </dsp:nvSpPr>
      <dsp:spPr>
        <a:xfrm>
          <a:off x="2072780" y="3095246"/>
          <a:ext cx="2785140" cy="13925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latin typeface="Calibri"/>
              <a:ea typeface="+mn-ea"/>
              <a:cs typeface="+mn-cs"/>
            </a:rPr>
            <a:t>Concevoir et valider  des scénarios pédagogiques</a:t>
          </a:r>
          <a:endParaRPr lang="fr-FR" sz="2000" b="1" kern="1200" dirty="0">
            <a:latin typeface="Calibri"/>
            <a:ea typeface="+mn-ea"/>
            <a:cs typeface="+mn-cs"/>
          </a:endParaRPr>
        </a:p>
      </dsp:txBody>
      <dsp:txXfrm>
        <a:off x="2140760" y="3163226"/>
        <a:ext cx="2649180" cy="1256610"/>
      </dsp:txXfrm>
    </dsp:sp>
    <dsp:sp modelId="{A3E1AF5A-3EF4-435C-BA02-DA86F5650061}">
      <dsp:nvSpPr>
        <dsp:cNvPr id="0" name=""/>
        <dsp:cNvSpPr/>
      </dsp:nvSpPr>
      <dsp:spPr>
        <a:xfrm>
          <a:off x="525910" y="1548376"/>
          <a:ext cx="2785140" cy="1392570"/>
        </a:xfrm>
        <a:prstGeom prst="roundRect">
          <a:avLst/>
        </a:prstGeom>
        <a:solidFill>
          <a:schemeClr val="accent1">
            <a:lumMod val="90000"/>
            <a:lumOff val="1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latin typeface="Calibri"/>
              <a:ea typeface="+mn-ea"/>
              <a:cs typeface="+mn-cs"/>
            </a:rPr>
            <a:t>Bâtir un outillage pédagogique d’évaluation</a:t>
          </a:r>
          <a:endParaRPr lang="fr-FR" sz="2000" b="1" kern="1200" dirty="0">
            <a:latin typeface="Calibri"/>
            <a:ea typeface="+mn-ea"/>
            <a:cs typeface="+mn-cs"/>
          </a:endParaRPr>
        </a:p>
      </dsp:txBody>
      <dsp:txXfrm>
        <a:off x="593890" y="1616356"/>
        <a:ext cx="2649180" cy="12566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0EDED-9A2F-4C24-95D4-8E5053FF8523}">
      <dsp:nvSpPr>
        <dsp:cNvPr id="0" name=""/>
        <dsp:cNvSpPr/>
      </dsp:nvSpPr>
      <dsp:spPr>
        <a:xfrm>
          <a:off x="2654995" y="-61901"/>
          <a:ext cx="1710320" cy="10795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Situation de mobilisation des ressources (internes et externes)</a:t>
          </a:r>
          <a:endParaRPr lang="fr-FR" sz="1300" b="1" kern="1200" dirty="0"/>
        </a:p>
      </dsp:txBody>
      <dsp:txXfrm>
        <a:off x="2707696" y="-9200"/>
        <a:ext cx="1604918" cy="974189"/>
      </dsp:txXfrm>
    </dsp:sp>
    <dsp:sp modelId="{B71F4BF8-9AC1-4C12-AE39-ED8B996C2CC9}">
      <dsp:nvSpPr>
        <dsp:cNvPr id="0" name=""/>
        <dsp:cNvSpPr/>
      </dsp:nvSpPr>
      <dsp:spPr>
        <a:xfrm>
          <a:off x="1866719" y="477894"/>
          <a:ext cx="3286873" cy="3286873"/>
        </a:xfrm>
        <a:custGeom>
          <a:avLst/>
          <a:gdLst/>
          <a:ahLst/>
          <a:cxnLst/>
          <a:rect l="0" t="0" r="0" b="0"/>
          <a:pathLst>
            <a:path>
              <a:moveTo>
                <a:pt x="2504574" y="243677"/>
              </a:moveTo>
              <a:arcTo wR="1643436" hR="1643436" stAng="18096000" swAng="1448082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36CC3-2099-4688-8710-AC79C2F39483}">
      <dsp:nvSpPr>
        <dsp:cNvPr id="0" name=""/>
        <dsp:cNvSpPr/>
      </dsp:nvSpPr>
      <dsp:spPr>
        <a:xfrm>
          <a:off x="4439854" y="1201834"/>
          <a:ext cx="1266604" cy="823292"/>
        </a:xfrm>
        <a:prstGeom prst="roundRect">
          <a:avLst/>
        </a:prstGeom>
        <a:gradFill rotWithShape="0">
          <a:gsLst>
            <a:gs pos="0">
              <a:schemeClr val="accent4">
                <a:hueOff val="5059437"/>
                <a:satOff val="-5105"/>
                <a:lumOff val="-5441"/>
                <a:alphaOff val="0"/>
                <a:shade val="51000"/>
                <a:satMod val="130000"/>
              </a:schemeClr>
            </a:gs>
            <a:gs pos="80000">
              <a:schemeClr val="accent4">
                <a:hueOff val="5059437"/>
                <a:satOff val="-5105"/>
                <a:lumOff val="-5441"/>
                <a:alphaOff val="0"/>
                <a:shade val="93000"/>
                <a:satMod val="130000"/>
              </a:schemeClr>
            </a:gs>
            <a:gs pos="100000">
              <a:schemeClr val="accent4">
                <a:hueOff val="5059437"/>
                <a:satOff val="-5105"/>
                <a:lumOff val="-54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Durée limitée</a:t>
          </a:r>
          <a:endParaRPr lang="fr-FR" sz="1300" b="1" kern="1200" dirty="0"/>
        </a:p>
      </dsp:txBody>
      <dsp:txXfrm>
        <a:off x="4480044" y="1242024"/>
        <a:ext cx="1186224" cy="742912"/>
      </dsp:txXfrm>
    </dsp:sp>
    <dsp:sp modelId="{DE61E48F-B443-4CE3-98BA-7942D6B43305}">
      <dsp:nvSpPr>
        <dsp:cNvPr id="0" name=""/>
        <dsp:cNvSpPr/>
      </dsp:nvSpPr>
      <dsp:spPr>
        <a:xfrm>
          <a:off x="1866719" y="477894"/>
          <a:ext cx="3286873" cy="3286873"/>
        </a:xfrm>
        <a:custGeom>
          <a:avLst/>
          <a:gdLst/>
          <a:ahLst/>
          <a:cxnLst/>
          <a:rect l="0" t="0" r="0" b="0"/>
          <a:pathLst>
            <a:path>
              <a:moveTo>
                <a:pt x="3284636" y="1557730"/>
              </a:moveTo>
              <a:arcTo wR="1643436" hR="1643436" stAng="21420639" swAng="2194653"/>
            </a:path>
          </a:pathLst>
        </a:custGeom>
        <a:noFill/>
        <a:ln w="9525" cap="flat" cmpd="sng" algn="ctr">
          <a:solidFill>
            <a:schemeClr val="accent4">
              <a:hueOff val="5059437"/>
              <a:satOff val="-5105"/>
              <a:lumOff val="-544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18306-76EE-452A-8A66-D2F4F62ACBFA}">
      <dsp:nvSpPr>
        <dsp:cNvPr id="0" name=""/>
        <dsp:cNvSpPr/>
      </dsp:nvSpPr>
      <dsp:spPr>
        <a:xfrm>
          <a:off x="3842841" y="3039252"/>
          <a:ext cx="1266604" cy="823292"/>
        </a:xfrm>
        <a:prstGeom prst="roundRect">
          <a:avLst/>
        </a:prstGeom>
        <a:gradFill rotWithShape="0">
          <a:gsLst>
            <a:gs pos="0">
              <a:schemeClr val="accent4">
                <a:hueOff val="10118874"/>
                <a:satOff val="-10210"/>
                <a:lumOff val="-10881"/>
                <a:alphaOff val="0"/>
                <a:shade val="51000"/>
                <a:satMod val="130000"/>
              </a:schemeClr>
            </a:gs>
            <a:gs pos="80000">
              <a:schemeClr val="accent4">
                <a:hueOff val="10118874"/>
                <a:satOff val="-10210"/>
                <a:lumOff val="-10881"/>
                <a:alphaOff val="0"/>
                <a:shade val="93000"/>
                <a:satMod val="130000"/>
              </a:schemeClr>
            </a:gs>
            <a:gs pos="100000">
              <a:schemeClr val="accent4">
                <a:hueOff val="10118874"/>
                <a:satOff val="-10210"/>
                <a:lumOff val="-108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Production concrète</a:t>
          </a:r>
          <a:endParaRPr lang="fr-FR" sz="1300" b="1" kern="1200" dirty="0"/>
        </a:p>
      </dsp:txBody>
      <dsp:txXfrm>
        <a:off x="3883031" y="3079442"/>
        <a:ext cx="1186224" cy="742912"/>
      </dsp:txXfrm>
    </dsp:sp>
    <dsp:sp modelId="{F0E28997-C83B-4D92-807C-56508285EB9C}">
      <dsp:nvSpPr>
        <dsp:cNvPr id="0" name=""/>
        <dsp:cNvSpPr/>
      </dsp:nvSpPr>
      <dsp:spPr>
        <a:xfrm>
          <a:off x="1866719" y="477894"/>
          <a:ext cx="3286873" cy="3286873"/>
        </a:xfrm>
        <a:custGeom>
          <a:avLst/>
          <a:gdLst/>
          <a:ahLst/>
          <a:cxnLst/>
          <a:rect l="0" t="0" r="0" b="0"/>
          <a:pathLst>
            <a:path>
              <a:moveTo>
                <a:pt x="1969603" y="3254181"/>
              </a:moveTo>
              <a:arcTo wR="1643436" hR="1643436" stAng="4713162" swAng="1373676"/>
            </a:path>
          </a:pathLst>
        </a:custGeom>
        <a:noFill/>
        <a:ln w="9525" cap="flat" cmpd="sng" algn="ctr">
          <a:solidFill>
            <a:schemeClr val="accent4">
              <a:hueOff val="10118874"/>
              <a:satOff val="-10210"/>
              <a:lumOff val="-1088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54269E-5A56-490E-82BC-5099B069DD3F}">
      <dsp:nvSpPr>
        <dsp:cNvPr id="0" name=""/>
        <dsp:cNvSpPr/>
      </dsp:nvSpPr>
      <dsp:spPr>
        <a:xfrm>
          <a:off x="1910866" y="3039252"/>
          <a:ext cx="1266604" cy="823292"/>
        </a:xfrm>
        <a:prstGeom prst="roundRect">
          <a:avLst/>
        </a:prstGeom>
        <a:gradFill rotWithShape="0">
          <a:gsLst>
            <a:gs pos="0">
              <a:schemeClr val="accent4">
                <a:hueOff val="15178312"/>
                <a:satOff val="-15314"/>
                <a:lumOff val="-16322"/>
                <a:alphaOff val="0"/>
                <a:shade val="51000"/>
                <a:satMod val="130000"/>
              </a:schemeClr>
            </a:gs>
            <a:gs pos="80000">
              <a:schemeClr val="accent4">
                <a:hueOff val="15178312"/>
                <a:satOff val="-15314"/>
                <a:lumOff val="-16322"/>
                <a:alphaOff val="0"/>
                <a:shade val="93000"/>
                <a:satMod val="130000"/>
              </a:schemeClr>
            </a:gs>
            <a:gs pos="100000">
              <a:schemeClr val="accent4">
                <a:hueOff val="15178312"/>
                <a:satOff val="-15314"/>
                <a:lumOff val="-163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Sens </a:t>
          </a:r>
          <a:endParaRPr lang="fr-FR" sz="1300" b="1" kern="1200" dirty="0"/>
        </a:p>
      </dsp:txBody>
      <dsp:txXfrm>
        <a:off x="1951056" y="3079442"/>
        <a:ext cx="1186224" cy="742912"/>
      </dsp:txXfrm>
    </dsp:sp>
    <dsp:sp modelId="{20D56093-C277-4C8C-BF2E-BBC1D3C3A9FA}">
      <dsp:nvSpPr>
        <dsp:cNvPr id="0" name=""/>
        <dsp:cNvSpPr/>
      </dsp:nvSpPr>
      <dsp:spPr>
        <a:xfrm>
          <a:off x="1866719" y="477894"/>
          <a:ext cx="3286873" cy="3286873"/>
        </a:xfrm>
        <a:custGeom>
          <a:avLst/>
          <a:gdLst/>
          <a:ahLst/>
          <a:cxnLst/>
          <a:rect l="0" t="0" r="0" b="0"/>
          <a:pathLst>
            <a:path>
              <a:moveTo>
                <a:pt x="274396" y="2552618"/>
              </a:moveTo>
              <a:arcTo wR="1643436" hR="1643436" stAng="8784708" swAng="2194653"/>
            </a:path>
          </a:pathLst>
        </a:custGeom>
        <a:noFill/>
        <a:ln w="9525" cap="flat" cmpd="sng" algn="ctr">
          <a:solidFill>
            <a:schemeClr val="accent4">
              <a:hueOff val="15178312"/>
              <a:satOff val="-15314"/>
              <a:lumOff val="-1632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B6137-8E07-4D18-B0FF-782DAAD6C82B}">
      <dsp:nvSpPr>
        <dsp:cNvPr id="0" name=""/>
        <dsp:cNvSpPr/>
      </dsp:nvSpPr>
      <dsp:spPr>
        <a:xfrm>
          <a:off x="1313852" y="1201834"/>
          <a:ext cx="1266604" cy="823292"/>
        </a:xfrm>
        <a:prstGeom prst="roundRect">
          <a:avLst/>
        </a:prstGeom>
        <a:gradFill rotWithShape="0">
          <a:gsLst>
            <a:gs pos="0">
              <a:schemeClr val="accent4">
                <a:hueOff val="20237748"/>
                <a:satOff val="-20419"/>
                <a:lumOff val="-21763"/>
                <a:alphaOff val="0"/>
                <a:shade val="51000"/>
                <a:satMod val="130000"/>
              </a:schemeClr>
            </a:gs>
            <a:gs pos="80000">
              <a:schemeClr val="accent4">
                <a:hueOff val="20237748"/>
                <a:satOff val="-20419"/>
                <a:lumOff val="-21763"/>
                <a:alphaOff val="0"/>
                <a:shade val="93000"/>
                <a:satMod val="130000"/>
              </a:schemeClr>
            </a:gs>
            <a:gs pos="100000">
              <a:schemeClr val="accent4">
                <a:hueOff val="20237748"/>
                <a:satOff val="-20419"/>
                <a:lumOff val="-217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Cadre d’évaluation</a:t>
          </a:r>
          <a:endParaRPr lang="fr-FR" sz="1300" b="1" kern="1200" dirty="0"/>
        </a:p>
      </dsp:txBody>
      <dsp:txXfrm>
        <a:off x="1354042" y="1242024"/>
        <a:ext cx="1186224" cy="742912"/>
      </dsp:txXfrm>
    </dsp:sp>
    <dsp:sp modelId="{E7EAA049-C19B-48D3-90C4-41FE7D9D30A5}">
      <dsp:nvSpPr>
        <dsp:cNvPr id="0" name=""/>
        <dsp:cNvSpPr/>
      </dsp:nvSpPr>
      <dsp:spPr>
        <a:xfrm>
          <a:off x="1866719" y="477894"/>
          <a:ext cx="3286873" cy="3286873"/>
        </a:xfrm>
        <a:custGeom>
          <a:avLst/>
          <a:gdLst/>
          <a:ahLst/>
          <a:cxnLst/>
          <a:rect l="0" t="0" r="0" b="0"/>
          <a:pathLst>
            <a:path>
              <a:moveTo>
                <a:pt x="285235" y="718139"/>
              </a:moveTo>
              <a:arcTo wR="1643436" hR="1643436" stAng="12855918" swAng="1448082"/>
            </a:path>
          </a:pathLst>
        </a:custGeom>
        <a:noFill/>
        <a:ln w="9525" cap="flat" cmpd="sng" algn="ctr">
          <a:solidFill>
            <a:schemeClr val="accent4">
              <a:hueOff val="20237748"/>
              <a:satOff val="-20419"/>
              <a:lumOff val="-2176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AAA56-40CE-415B-A0BF-2910FCE1B306}">
      <dsp:nvSpPr>
        <dsp:cNvPr id="0" name=""/>
        <dsp:cNvSpPr/>
      </dsp:nvSpPr>
      <dsp:spPr>
        <a:xfrm>
          <a:off x="0" y="19759"/>
          <a:ext cx="8388464" cy="660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Identifier dans le référentiel les composantes favorisant le développement et l’évaluation des compétences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Critères de performance, périmètre de l’activité…</a:t>
          </a:r>
          <a:endParaRPr lang="fr-FR" sz="1100" b="1" kern="1200" dirty="0"/>
        </a:p>
      </dsp:txBody>
      <dsp:txXfrm>
        <a:off x="1743732" y="19759"/>
        <a:ext cx="6644731" cy="660400"/>
      </dsp:txXfrm>
    </dsp:sp>
    <dsp:sp modelId="{5B0265C2-63D2-45EC-A7FA-2E85AE06B35C}">
      <dsp:nvSpPr>
        <dsp:cNvPr id="0" name=""/>
        <dsp:cNvSpPr/>
      </dsp:nvSpPr>
      <dsp:spPr>
        <a:xfrm>
          <a:off x="152365" y="0"/>
          <a:ext cx="1505041" cy="66040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16862C-656D-400A-9925-0336217BB974}">
      <dsp:nvSpPr>
        <dsp:cNvPr id="0" name=""/>
        <dsp:cNvSpPr/>
      </dsp:nvSpPr>
      <dsp:spPr>
        <a:xfrm>
          <a:off x="0" y="726440"/>
          <a:ext cx="8388464" cy="660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 </a:t>
          </a:r>
          <a:r>
            <a:rPr lang="fr-FR" sz="1100" b="1" kern="1200" dirty="0" smtClean="0"/>
            <a:t>Elaborer des scenarios pédagogiques prenant appui sur les expériences professionnelles vécues en entreprise</a:t>
          </a:r>
          <a:endParaRPr lang="fr-FR" sz="1100" b="1" kern="1200" dirty="0"/>
        </a:p>
      </dsp:txBody>
      <dsp:txXfrm>
        <a:off x="1743732" y="726440"/>
        <a:ext cx="6644731" cy="660400"/>
      </dsp:txXfrm>
    </dsp:sp>
    <dsp:sp modelId="{4A207462-2DE6-48CA-B4E1-2DDCFF19C4CD}">
      <dsp:nvSpPr>
        <dsp:cNvPr id="0" name=""/>
        <dsp:cNvSpPr/>
      </dsp:nvSpPr>
      <dsp:spPr>
        <a:xfrm>
          <a:off x="81583" y="776923"/>
          <a:ext cx="1646605" cy="55943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587491-FC32-416A-AE8B-529284FC643F}">
      <dsp:nvSpPr>
        <dsp:cNvPr id="0" name=""/>
        <dsp:cNvSpPr/>
      </dsp:nvSpPr>
      <dsp:spPr>
        <a:xfrm>
          <a:off x="0" y="1452880"/>
          <a:ext cx="8388464" cy="660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Conduire une démarche d’explicitation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Accompagner l’étudiant dans la construction de ses compétences Professionnaliser l’étudiant</a:t>
          </a:r>
        </a:p>
        <a:p>
          <a:pPr marL="0" lvl="0" indent="0" algn="l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100" b="0" kern="1200" dirty="0" smtClean="0"/>
            <a:t>Tracer les compétences acquises par l’étudiant </a:t>
          </a:r>
          <a:r>
            <a:rPr lang="fr-FR" sz="1100" kern="1200" dirty="0" smtClean="0"/>
            <a:t>(notamment à partir de l’annexe 14</a:t>
          </a:r>
          <a:r>
            <a:rPr lang="fr-FR" sz="800" kern="1200" dirty="0" smtClean="0"/>
            <a:t>)</a:t>
          </a:r>
          <a:endParaRPr lang="fr-FR" sz="800" b="0" kern="1200" dirty="0" smtClean="0"/>
        </a:p>
      </dsp:txBody>
      <dsp:txXfrm>
        <a:off x="1743732" y="1452880"/>
        <a:ext cx="6644731" cy="660400"/>
      </dsp:txXfrm>
    </dsp:sp>
    <dsp:sp modelId="{01F4F052-6F7A-462E-8A9E-5C1A36F1B870}">
      <dsp:nvSpPr>
        <dsp:cNvPr id="0" name=""/>
        <dsp:cNvSpPr/>
      </dsp:nvSpPr>
      <dsp:spPr>
        <a:xfrm>
          <a:off x="66040" y="1518920"/>
          <a:ext cx="1677692" cy="5283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D6AE27-6694-47A5-8E5B-7C346246773A}">
      <dsp:nvSpPr>
        <dsp:cNvPr id="0" name=""/>
        <dsp:cNvSpPr/>
      </dsp:nvSpPr>
      <dsp:spPr>
        <a:xfrm>
          <a:off x="0" y="2179320"/>
          <a:ext cx="8388464" cy="660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smtClean="0"/>
            <a:t>Construire des situations professionnelles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smtClean="0"/>
            <a:t>Quelles compétences, pour quelle durée, Quel scénarioquels outils de suivi et d’évaluation…</a:t>
          </a:r>
          <a:endParaRPr lang="fr-FR" sz="1100" b="0" kern="1200" dirty="0" smtClean="0"/>
        </a:p>
      </dsp:txBody>
      <dsp:txXfrm>
        <a:off x="1743732" y="2179320"/>
        <a:ext cx="6644731" cy="660400"/>
      </dsp:txXfrm>
    </dsp:sp>
    <dsp:sp modelId="{9775843A-BEC5-4EDC-AE47-A85C83E52C2D}">
      <dsp:nvSpPr>
        <dsp:cNvPr id="0" name=""/>
        <dsp:cNvSpPr/>
      </dsp:nvSpPr>
      <dsp:spPr>
        <a:xfrm>
          <a:off x="66040" y="2245360"/>
          <a:ext cx="1677692" cy="5283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A69B8F1-0B2F-41C5-B749-94ABBC6C858F}">
      <dsp:nvSpPr>
        <dsp:cNvPr id="0" name=""/>
        <dsp:cNvSpPr/>
      </dsp:nvSpPr>
      <dsp:spPr>
        <a:xfrm>
          <a:off x="0" y="2905761"/>
          <a:ext cx="8388464" cy="660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smtClean="0"/>
            <a:t>Evaluer (sur </a:t>
          </a:r>
          <a:r>
            <a:rPr lang="fr-FR" sz="1100" b="1" kern="1200" dirty="0" smtClean="0"/>
            <a:t>la base de </a:t>
          </a:r>
          <a:r>
            <a:rPr lang="fr-FR" sz="1100" b="1" kern="1200" smtClean="0"/>
            <a:t>pratiques harmonisées)</a:t>
          </a:r>
          <a:endParaRPr lang="fr-FR" sz="1100" b="1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- </a:t>
          </a:r>
          <a:r>
            <a:rPr lang="fr-FR" sz="1100" b="0" kern="1200" dirty="0" smtClean="0"/>
            <a:t>Arrêter un profil (critères d’évaluation de l’annexe 15 ou 16 étayés par l’outil d’aide à l’évaluation (Annexe21)). Proposer une note.</a:t>
          </a:r>
        </a:p>
      </dsp:txBody>
      <dsp:txXfrm>
        <a:off x="1743732" y="2905761"/>
        <a:ext cx="6644731" cy="660400"/>
      </dsp:txXfrm>
    </dsp:sp>
    <dsp:sp modelId="{7C4CE782-5363-4DB7-84A2-AF4C10BE00C1}">
      <dsp:nvSpPr>
        <dsp:cNvPr id="0" name=""/>
        <dsp:cNvSpPr/>
      </dsp:nvSpPr>
      <dsp:spPr>
        <a:xfrm>
          <a:off x="66040" y="2971801"/>
          <a:ext cx="1677692" cy="5283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9D6CE8-C161-4717-8CC7-9A970C1F5A41}">
      <dsp:nvSpPr>
        <dsp:cNvPr id="0" name=""/>
        <dsp:cNvSpPr/>
      </dsp:nvSpPr>
      <dsp:spPr>
        <a:xfrm>
          <a:off x="461" y="0"/>
          <a:ext cx="1985367" cy="20320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1</a:t>
          </a:r>
          <a:endParaRPr lang="fr-FR" sz="2300" kern="1200" dirty="0"/>
        </a:p>
      </dsp:txBody>
      <dsp:txXfrm rot="16200000">
        <a:off x="-634121" y="634583"/>
        <a:ext cx="1666240" cy="397073"/>
      </dsp:txXfrm>
    </dsp:sp>
    <dsp:sp modelId="{09D88248-165E-403A-9597-B5F8EC6940DE}">
      <dsp:nvSpPr>
        <dsp:cNvPr id="0" name=""/>
        <dsp:cNvSpPr/>
      </dsp:nvSpPr>
      <dsp:spPr>
        <a:xfrm>
          <a:off x="397534" y="0"/>
          <a:ext cx="1479098" cy="2032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Attestations de stage ou certificats de travail</a:t>
          </a:r>
          <a:endParaRPr lang="fr-FR" sz="1600" kern="1200" dirty="0"/>
        </a:p>
      </dsp:txBody>
      <dsp:txXfrm>
        <a:off x="397534" y="0"/>
        <a:ext cx="1479098" cy="2032000"/>
      </dsp:txXfrm>
    </dsp:sp>
    <dsp:sp modelId="{1500E0D6-76BD-460A-B7EA-AB1E2162A251}">
      <dsp:nvSpPr>
        <dsp:cNvPr id="0" name=""/>
        <dsp:cNvSpPr/>
      </dsp:nvSpPr>
      <dsp:spPr>
        <a:xfrm>
          <a:off x="2093415" y="0"/>
          <a:ext cx="1985367" cy="20320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2</a:t>
          </a:r>
          <a:endParaRPr lang="fr-FR" sz="2300" kern="1200" dirty="0"/>
        </a:p>
      </dsp:txBody>
      <dsp:txXfrm rot="16200000">
        <a:off x="1458832" y="634583"/>
        <a:ext cx="1666240" cy="397073"/>
      </dsp:txXfrm>
    </dsp:sp>
    <dsp:sp modelId="{F58A42D8-425F-4D9B-BD07-6CB8A4D129E0}">
      <dsp:nvSpPr>
        <dsp:cNvPr id="0" name=""/>
        <dsp:cNvSpPr/>
      </dsp:nvSpPr>
      <dsp:spPr>
        <a:xfrm rot="5400000">
          <a:off x="1915894" y="1593502"/>
          <a:ext cx="298698" cy="2978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48841-4893-4380-9AC4-0BD3FEBB5203}">
      <dsp:nvSpPr>
        <dsp:cNvPr id="0" name=""/>
        <dsp:cNvSpPr/>
      </dsp:nvSpPr>
      <dsp:spPr>
        <a:xfrm>
          <a:off x="2490489" y="0"/>
          <a:ext cx="1479098" cy="2032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Présentation de la /des l’entreprise(s) d’accueil</a:t>
          </a:r>
          <a:endParaRPr lang="fr-FR" sz="1600" kern="1200" dirty="0"/>
        </a:p>
      </dsp:txBody>
      <dsp:txXfrm>
        <a:off x="2490489" y="0"/>
        <a:ext cx="1479098" cy="2032000"/>
      </dsp:txXfrm>
    </dsp:sp>
    <dsp:sp modelId="{0B8C761A-BEB7-4D8B-9437-7A9C588B7CA4}">
      <dsp:nvSpPr>
        <dsp:cNvPr id="0" name=""/>
        <dsp:cNvSpPr/>
      </dsp:nvSpPr>
      <dsp:spPr>
        <a:xfrm>
          <a:off x="4110171" y="0"/>
          <a:ext cx="1985367" cy="20320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3</a:t>
          </a:r>
          <a:endParaRPr lang="fr-FR" sz="2300" kern="1200" dirty="0"/>
        </a:p>
      </dsp:txBody>
      <dsp:txXfrm rot="16200000">
        <a:off x="3475588" y="634583"/>
        <a:ext cx="1666240" cy="397073"/>
      </dsp:txXfrm>
    </dsp:sp>
    <dsp:sp modelId="{4A533B86-8E12-4E88-9357-185C9F38F800}">
      <dsp:nvSpPr>
        <dsp:cNvPr id="0" name=""/>
        <dsp:cNvSpPr/>
      </dsp:nvSpPr>
      <dsp:spPr>
        <a:xfrm rot="5400000">
          <a:off x="3970749" y="1593502"/>
          <a:ext cx="298698" cy="2978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BA2C55-C791-4042-B64D-E5076FE8A5DD}">
      <dsp:nvSpPr>
        <dsp:cNvPr id="0" name=""/>
        <dsp:cNvSpPr/>
      </dsp:nvSpPr>
      <dsp:spPr>
        <a:xfrm>
          <a:off x="4507244" y="0"/>
          <a:ext cx="1479098" cy="2032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Analyse d’activités professionnelles</a:t>
          </a:r>
          <a:endParaRPr lang="fr-FR" sz="1600" kern="1200" dirty="0"/>
        </a:p>
      </dsp:txBody>
      <dsp:txXfrm>
        <a:off x="4507244" y="0"/>
        <a:ext cx="1479098" cy="203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34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1325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177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9571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283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433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4863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073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8773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518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727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55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921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213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7304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9545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2898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06111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2389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7062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smtClean="0">
                <a:latin typeface="Arial Narrow" pitchFamily="34" charset="0"/>
              </a:rPr>
              <a:t>Un manager opérationnel de la sécurité doit être présent pendant la prestation de sécurité (malveillance et SSIAP)</a:t>
            </a:r>
            <a:r>
              <a:rPr lang="fr-FR" sz="1400" baseline="0" dirty="0" smtClean="0">
                <a:latin typeface="Arial Narrow" pitchFamily="34" charset="0"/>
              </a:rPr>
              <a:t> </a:t>
            </a:r>
            <a:r>
              <a:rPr lang="fr-FR" sz="1400" dirty="0" smtClean="0">
                <a:latin typeface="Arial Narrow" pitchFamily="34" charset="0"/>
              </a:rPr>
              <a:t>en événementiel, il est responsable d’environ 15 agents, afin de prendre en compte les imprévus.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smtClean="0">
                <a:latin typeface="Arial Narrow" pitchFamily="34" charset="0"/>
              </a:rPr>
              <a:t>Dans le cadre des prestations pérennes (CHU, sites SEVESO, ERP,</a:t>
            </a:r>
            <a:r>
              <a:rPr lang="fr-FR" sz="1400" baseline="0" dirty="0" smtClean="0">
                <a:latin typeface="Arial Narrow" pitchFamily="34" charset="0"/>
              </a:rPr>
              <a:t> IGH, ITGH</a:t>
            </a:r>
            <a:r>
              <a:rPr lang="fr-FR" sz="1400" dirty="0" smtClean="0">
                <a:latin typeface="Arial Narrow" pitchFamily="34" charset="0"/>
              </a:rPr>
              <a:t>…) il peut avoir jusqu’à une cinquantaine d’agents dans son service.</a:t>
            </a:r>
          </a:p>
          <a:p>
            <a:r>
              <a:rPr lang="fr-FR" sz="14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Présence pendant la prestation : selon la durée il peut déléguer,</a:t>
            </a:r>
            <a:r>
              <a:rPr lang="fr-FR" sz="14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en dehors de l’ouverture au public à un chef d’équipe.</a:t>
            </a:r>
            <a:endParaRPr lang="fr-FR" sz="1400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  <a:p>
            <a:endParaRPr lang="fr-FR" sz="1400" kern="1200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0841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CSI : livre 6,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Entretien annuel,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Gestion des relations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sociales : promotions internes : bonne connaissance des habilitations, certifications, et titres de formations des différents « métiers » de la sécurité : permet d’éviter les conflits collectifs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528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09943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dirty="0" smtClean="0">
                <a:latin typeface="Arial" pitchFamily="34" charset="0"/>
                <a:cs typeface="Arial" pitchFamily="34" charset="0"/>
              </a:rPr>
              <a:t>CSI : livre 6</a:t>
            </a:r>
            <a:r>
              <a:rPr lang="fr-FR" sz="1200" baseline="0" dirty="0" smtClean="0">
                <a:latin typeface="Arial" pitchFamily="34" charset="0"/>
                <a:cs typeface="Arial" pitchFamily="34" charset="0"/>
              </a:rPr>
              <a:t> : titre 1, titre 3</a:t>
            </a:r>
          </a:p>
          <a:p>
            <a:r>
              <a:rPr lang="fr-FR" sz="1200" baseline="0" dirty="0" smtClean="0">
                <a:latin typeface="Arial" pitchFamily="34" charset="0"/>
                <a:cs typeface="Arial" pitchFamily="34" charset="0"/>
              </a:rPr>
              <a:t>        livre 2 : manifestations/rassemblements à caractères sportifs, récréatifs, culturels</a:t>
            </a:r>
          </a:p>
          <a:p>
            <a:r>
              <a:rPr lang="fr-FR" sz="1200" baseline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1200" baseline="0" smtClean="0">
                <a:latin typeface="Arial" pitchFamily="34" charset="0"/>
                <a:cs typeface="Arial" pitchFamily="34" charset="0"/>
              </a:rPr>
              <a:t>vidéoprotection</a:t>
            </a: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200" dirty="0" smtClean="0">
                <a:latin typeface="Arial" pitchFamily="34" charset="0"/>
                <a:cs typeface="Arial" pitchFamily="34" charset="0"/>
              </a:rPr>
              <a:t>Entretien annuel,</a:t>
            </a:r>
          </a:p>
          <a:p>
            <a:r>
              <a:rPr lang="fr-FR" sz="1200" dirty="0" smtClean="0">
                <a:latin typeface="Arial" pitchFamily="34" charset="0"/>
                <a:cs typeface="Arial" pitchFamily="34" charset="0"/>
              </a:rPr>
              <a:t>Gestion des relations sociales : promotions internes : bonne connaissance des habilitations, certifications, et titres de formations des différents « métiers » de la sécurité : permet d’éviter les conflits collectifs</a:t>
            </a:r>
          </a:p>
          <a:p>
            <a:endParaRPr lang="fr-FR" sz="1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545" y="8684973"/>
            <a:ext cx="2971853" cy="457565"/>
          </a:xfrm>
          <a:prstGeom prst="rect">
            <a:avLst/>
          </a:prstGeom>
        </p:spPr>
        <p:txBody>
          <a:bodyPr/>
          <a:lstStyle/>
          <a:p>
            <a:fld id="{CF8DB796-85A3-4D33-9DEF-23E132825FA6}" type="slidenum">
              <a:rPr lang="fr-FR" smtClean="0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Sous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traitance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carte pro agent, dirigeant, agrément personne morale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Fautes professionnelles ex : agent qui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présente à son poste sans carte pro, ou avec une tenue incorrecte,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refuse de ranger des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barrières prétextant que cela ne fait pas parti des missions,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dort ou regarde un film pendant une surveillance de nuit,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publie des photos de lui lors d’une vacation sur un site secret-défense,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laisse entrer un ami sans titre d’accès,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invite des amis sur un site qu’il surveille….</a:t>
            </a:r>
          </a:p>
          <a:p>
            <a:pPr>
              <a:buFont typeface="Wingdings"/>
              <a:buChar char="ð"/>
            </a:pP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Entretien individuel : gradation des sanctions</a:t>
            </a:r>
          </a:p>
          <a:p>
            <a:pPr>
              <a:buFont typeface="Wingdings"/>
              <a:buChar char="ð"/>
            </a:pP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Matrise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 du code de déontologie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4475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Droit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retrait : mises en situations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Intervention des agents : dans des entreprises dont nous sommes prestataire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2931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Permet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à l’étudiant de faire bénéficier et de partager avec les autres étudiants son expérience.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Permet aux étudiant d’organiser des séances de formations, des réunions de service, de transmettre des consignes, de créer des notes de service, des notes d’information, 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29603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Prendre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compte l’ensemble des lieux :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Maison de la culture,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Comédie,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Gymnase Jean &amp; Honoré Fleury, (Marché du film court)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Salle Georges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Conchon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Amphi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Michel-de-L’Hospital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Cinéma Le Capitole,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Salle des Frères Lumière,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Amphi Agnès Varda,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Cinéma Le Rio,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École supérieure d'art Clermont Métropole, 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Stade nautique Pierre de Coubertin, </a:t>
            </a:r>
          </a:p>
          <a:p>
            <a:pPr lvl="1"/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Prendre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compte les événements spécifiques ex: ciné piscine, </a:t>
            </a:r>
          </a:p>
          <a:p>
            <a:pPr lvl="1"/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Prendre en compte les publics : étudiants en audio visuels, les partenaires, les festivaliers, les réalisateurs en compétition…</a:t>
            </a:r>
          </a:p>
          <a:p>
            <a:pPr lvl="1"/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Donc adaptation du personnel aux sites et aux événements</a:t>
            </a:r>
            <a:endParaRPr lang="fr-FR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sz="11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1732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Travail préparatoire :</a:t>
            </a:r>
            <a:endParaRPr lang="fr-FR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Organisation de la prestation :</a:t>
            </a:r>
            <a:endParaRPr lang="fr-FR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nb de SSIAP 1, de SSIAP 2 (recyclage, remise à niveau), SST, H0B0, BE manœuvre</a:t>
            </a:r>
            <a:endParaRPr lang="fr-FR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habilitations carte professionnelle (MAC)</a:t>
            </a:r>
            <a:r>
              <a:rPr lang="fr-FR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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 surveillance humaine ou surveillance par des systèmes électroniques de sécurité ou de</a:t>
            </a:r>
            <a:b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gardiennage 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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protection physique de personnes 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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agent cynophile 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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opérateur de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vidéoprotection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(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 Agent de recherches privées »)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(</a:t>
            </a:r>
            <a:r>
              <a:rPr lang="fr-FR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transport de fonds »)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 2"/>
              </a:rPr>
              <a:t>(</a:t>
            </a:r>
            <a:r>
              <a:rPr lang="fr-FR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sûreté aéroportuaire »)</a:t>
            </a:r>
          </a:p>
          <a:p>
            <a:pPr lvl="0"/>
            <a:endParaRPr lang="fr-FR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fr-FR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Planning : gestion</a:t>
            </a:r>
            <a:r>
              <a:rPr lang="fr-FR" sz="105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roulements et des temps de pause (horaires des repas !!!)</a:t>
            </a:r>
            <a:endParaRPr lang="fr-FR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2737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dirty="0" smtClean="0">
                <a:latin typeface="Arial Narrow" pitchFamily="34" charset="0"/>
              </a:rPr>
              <a:t>Législation : la situation de la reprise d’un site</a:t>
            </a:r>
            <a:endParaRPr lang="fr-FR" sz="11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2561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dirty="0" smtClean="0">
                <a:latin typeface="Arial Narrow" pitchFamily="34" charset="0"/>
              </a:rPr>
              <a:t>présence d’un manager opérationnel pendant la durée de la prestation :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vérification de la conformité des tenues,</a:t>
            </a:r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vérification de la qualité de réalisation de la prestation,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du respect des missions confiées et consignes données (accueil filtrage : présence d’une personne dépositaire de l’autorité publique armée, des objets acceptés, refusés…), respect de la législation : palpation de sécurité, contrôle visuel des sacs…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Gestion des conflits : un festivalier sans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pass</a:t>
            </a:r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vaccinal, sans accréditation, sans billet, qui refuse le filtrage, pressé car en retard à une séance, qui refuse de porter le masque, qui veut accéder à une zone réservé au prétexte qu’il est un grand réalisateur, une personne qui « 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vapote</a:t>
            </a:r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 » dans le hall d’accueil…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Réactivité face à un contrôle du CNAPS, à un changement de météorologie, à un accident, un incident</a:t>
            </a:r>
            <a:endParaRPr lang="fr-FR" sz="11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7517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L’organisation pour produire des biens et des services combine des ressources. Une de ces ressources correspond aux ressources humaines (RH), c’est-à-dire les femmes et les hommes qui sont mobilisés par l’organisation. </a:t>
            </a:r>
          </a:p>
          <a:p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[Dans sa dimension quantitative] La gestion des ressources humaines a pour objectif d’optimiser la contribution des ressources humaines à la performance de l’organisation en termes de croissance du chiffre d’affaires et de rentabilité.</a:t>
            </a:r>
            <a:b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[Dans une dimension plus qualitative] Le management des ressources humaines diffère de la gestion des autres ressources pour deux raisons. </a:t>
            </a: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D’une part, le contrat de travail n’achète pas un salarié mais </a:t>
            </a:r>
            <a:r>
              <a:rPr lang="fr-FR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volonté de ce dernier à mobiliser ses compétences au profit de son employeur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Le salarié reste propriétaire de sa force de travail. L’employeur ne fait que louer les services de la force de travail. </a:t>
            </a: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D’autre part, les ressources humaines, contrairement à d’autres ressources, sont douées d’une </a:t>
            </a:r>
            <a:r>
              <a:rPr lang="fr-FR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volonté propre et de stratégies personnelles qui ne convergent pas nécessairement avec les objectifs de l’entreprise ou de l’employeur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 qui est vrai de manière globale apparaît être une dimension accrue dans les métiers de la Sécurité, du fait de la conjonction de plusieurs éléments constitutifs de ces métiers :</a:t>
            </a: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</a:t>
            </a:r>
            <a:r>
              <a:rPr lang="fr-FR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autonomie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agents dans le cadre de l’exercice de leur mission (que celle-ci s’inscrive dans une dimension individuelle ou collective) ;</a:t>
            </a: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la plus ou moins grande </a:t>
            </a:r>
            <a:r>
              <a:rPr lang="fr-FR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responsabilité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;</a:t>
            </a:r>
          </a:p>
          <a:p>
            <a:pPr lvl="0"/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</a:t>
            </a:r>
            <a:r>
              <a:rPr lang="fr-FR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contraintes/des difficultés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liées à</a:t>
            </a:r>
            <a:r>
              <a:rPr lang="fr-FR" sz="11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l’exercice du</a:t>
            </a:r>
            <a:r>
              <a:rPr lang="fr-FR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métier…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r>
              <a:rPr lang="fr-FR" dirty="0" smtClean="0"/>
              <a:t>L’enjeu et la difficulté du bloc de compétences n°2 de MRH</a:t>
            </a:r>
            <a:r>
              <a:rPr lang="fr-FR" baseline="0" dirty="0" smtClean="0"/>
              <a:t> </a:t>
            </a:r>
            <a:r>
              <a:rPr lang="fr-FR" dirty="0" smtClean="0"/>
              <a:t>du</a:t>
            </a:r>
            <a:r>
              <a:rPr lang="fr-FR" baseline="0" dirty="0" smtClean="0"/>
              <a:t> BTS MOS </a:t>
            </a:r>
            <a:r>
              <a:rPr lang="fr-FR" dirty="0" smtClean="0"/>
              <a:t>est de permettre</a:t>
            </a:r>
            <a:r>
              <a:rPr lang="fr-FR" baseline="0" dirty="0" smtClean="0"/>
              <a:t> aux étudiants d’accéder à ce niveau de réflexion. A savoir, celui de mettre en œuvre et/ou observer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systèmes de pratiques et de processus RH (recrutement, formation, gestion des carrières, rémunération et évaluation) permettant la</a:t>
            </a:r>
            <a:r>
              <a:rPr lang="fr-FR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mise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disposition de l’organisation des personnes compétentes et motivées pour atteindre des objectifs donnés par la direction.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7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Michel </a:t>
            </a:r>
            <a:r>
              <a:rPr lang="fr-FR" sz="7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Ferrary</a:t>
            </a:r>
            <a:r>
              <a:rPr lang="fr-FR" sz="7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Management des ressources humaines</a:t>
            </a:r>
            <a:r>
              <a:rPr lang="fr-FR" sz="7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fr-FR" sz="7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(2014)</a:t>
            </a:r>
            <a:r>
              <a:rPr lang="fr-FR" sz="7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7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pages 5 à 21 – </a:t>
            </a:r>
            <a:r>
              <a:rPr lang="fr-FR" sz="7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Dunod</a:t>
            </a:r>
            <a:endParaRPr lang="fr-FR" sz="7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Enjeu car inscrit dans l’intitulé même du BTS,</a:t>
            </a:r>
            <a:r>
              <a:rPr lang="fr-FR" baseline="0" dirty="0" smtClean="0"/>
              <a:t> certification de niveau 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Enjeu car constitutif d’un bloc </a:t>
            </a:r>
            <a:r>
              <a:rPr lang="fr-FR" baseline="0" dirty="0" smtClean="0">
                <a:sym typeface="Wingdings" panose="05000000000000000000" pitchFamily="2" charset="2"/>
              </a:rPr>
              <a:t> </a:t>
            </a:r>
            <a:r>
              <a:rPr lang="fr-FR" baseline="0" dirty="0" smtClean="0"/>
              <a:t>n°2 avec le développement de ses propres connaissances, méthodologie, compétences…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Mais aussi,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Difficultés car le management des ressources humaines est une tâche complexe qui s’inscrit comme une activité support au service de la bonne réalisation des autres blocs de compétences.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Difficultés car le MRH suppose distance et projection par rapport à la pratique métier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Difficultés enfin car le management est empreint d’une dimension relationnelle qui peut interroger la posture d’un étudiant/professionnel en formation face à des équipes plus ou moins aguerries </a:t>
            </a:r>
            <a:r>
              <a:rPr lang="fr-FR" baseline="0" dirty="0" smtClean="0">
                <a:sym typeface="Wingdings" panose="05000000000000000000" pitchFamily="2" charset="2"/>
              </a:rPr>
              <a:t> et ainsi sa légitimité.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5237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729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2936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fr-FR" dirty="0" smtClean="0"/>
              <a:t>Les</a:t>
            </a:r>
            <a:r>
              <a:rPr lang="fr-FR" baseline="0" dirty="0" smtClean="0"/>
              <a:t> compétences liées au Bloc n°2 sont susceptibles d’être mobilisées dès les premières immersions en entreprise</a:t>
            </a:r>
          </a:p>
          <a:p>
            <a:pPr marL="228600" indent="-228600">
              <a:buAutoNum type="arabicPeriod"/>
            </a:pPr>
            <a:r>
              <a:rPr lang="fr-FR" dirty="0" smtClean="0"/>
              <a:t>Les</a:t>
            </a:r>
            <a:r>
              <a:rPr lang="fr-FR" baseline="0" dirty="0" smtClean="0"/>
              <a:t> compétences liées au Bloc n°2 prennent appui sur des retours de pratiques professionnelles et/ou d’observations issus des immersions dans l’entreprise d’accueil</a:t>
            </a:r>
          </a:p>
          <a:p>
            <a:pPr marL="228600" indent="-228600">
              <a:buAutoNum type="arabicPeriod"/>
            </a:pPr>
            <a:r>
              <a:rPr lang="fr-FR" dirty="0" smtClean="0"/>
              <a:t>Les</a:t>
            </a:r>
            <a:r>
              <a:rPr lang="fr-FR" baseline="0" dirty="0" smtClean="0"/>
              <a:t> compétences liées au Bloc n°2 mises en œuvre ou observées s’enrichissent de situations </a:t>
            </a:r>
            <a:r>
              <a:rPr lang="fr-FR" baseline="0" dirty="0" err="1" smtClean="0"/>
              <a:t>didactisées</a:t>
            </a:r>
            <a:r>
              <a:rPr lang="fr-FR" baseline="0" dirty="0" smtClean="0"/>
              <a:t> proposées par le professeur dans le cadre des enseignements</a:t>
            </a:r>
          </a:p>
          <a:p>
            <a:pPr marL="228600" indent="-228600">
              <a:buAutoNum type="arabicPeriod"/>
            </a:pPr>
            <a:r>
              <a:rPr lang="fr-FR" dirty="0" smtClean="0"/>
              <a:t>Les</a:t>
            </a:r>
            <a:r>
              <a:rPr lang="fr-FR" baseline="0" dirty="0" smtClean="0"/>
              <a:t> compétences s’acquièrent de manière progressive (l’évaluation sous la modalité du CCF peut intégrer la progressivité dans le niveau de maitrise)</a:t>
            </a:r>
            <a:endParaRPr lang="fr-FR" baseline="0" dirty="0"/>
          </a:p>
          <a:p>
            <a:pPr marL="228600" indent="-228600">
              <a:buAutoNum type="arabicPeriod"/>
            </a:pPr>
            <a:r>
              <a:rPr lang="fr-FR" baseline="0" dirty="0" smtClean="0"/>
              <a:t>Une compétence est acquise dès lors que le candidat est en capacité d’analyser sa pratique professionnelle et est en capacité de la transférer à d’autres contextes professionnels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83644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altLang="fr-FR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Développer l’analyse réflexive par le biais d’entretien, </a:t>
            </a:r>
            <a:r>
              <a:rPr lang="fr-FR" altLang="fr-FR" dirty="0" err="1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c.a.d</a:t>
            </a:r>
            <a:r>
              <a:rPr lang="fr-FR" altLang="fr-FR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mettre des mots sur ce que l’on fait comment on le fait, avec quoi, pourquoi, etc. </a:t>
            </a:r>
          </a:p>
          <a:p>
            <a:pPr>
              <a:defRPr/>
            </a:pP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 types d’analyse peuvent être mises en œuvre :</a:t>
            </a:r>
          </a:p>
          <a:p>
            <a:pPr marL="171441" indent="-171441">
              <a:buFontTx/>
              <a:buChar char="-"/>
              <a:defRPr/>
            </a:pP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la « </a:t>
            </a:r>
            <a:r>
              <a:rPr lang="fr-FR" altLang="fr-FR" b="1" dirty="0" err="1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réflexion-dans-l'action</a:t>
            </a: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» </a:t>
            </a:r>
            <a:r>
              <a:rPr lang="fr-FR" altLang="fr-FR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qui est un processus d'autorégulation pendant que l'on échange avec un interlocuteur </a:t>
            </a:r>
          </a:p>
          <a:p>
            <a:pPr marL="171441" indent="-171441">
              <a:buFontTx/>
              <a:buChar char="-"/>
              <a:defRPr/>
            </a:pP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et la « </a:t>
            </a:r>
            <a:r>
              <a:rPr lang="fr-FR" altLang="fr-FR" b="1" dirty="0" err="1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réflexion-sur-l'action</a:t>
            </a: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» </a:t>
            </a:r>
            <a:r>
              <a:rPr lang="fr-FR" altLang="fr-FR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qui est réalisée à postériori de l’action toujours par le biais d’entretien</a:t>
            </a:r>
          </a:p>
          <a:p>
            <a:pPr marL="171441" indent="-171441">
              <a:buFontTx/>
              <a:buChar char="-"/>
              <a:defRPr/>
            </a:pPr>
            <a:endParaRPr lang="fr-FR" altLang="fr-FR" b="1" dirty="0" smtClean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Ces démarches d’explicitation structurées vise à rendre l’action consciente, vise l’efficacité de l’action, et la professionnalisation.</a:t>
            </a:r>
          </a:p>
          <a:p>
            <a:pPr>
              <a:defRPr/>
            </a:pPr>
            <a:endParaRPr lang="fr-FR" altLang="fr-FR" dirty="0" smtClean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36782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Dans le cadre de la formation et de l’évaluation des compétences du</a:t>
            </a:r>
            <a:r>
              <a:rPr lang="fr-FR" altLang="fr-FR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BTS MOS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cette démarche réflexive est mise en œuvre par le professeur ce qui lui permettra de </a:t>
            </a:r>
            <a:r>
              <a:rPr lang="fr-FR" altLang="fr-FR" dirty="0" smtClean="0">
                <a:latin typeface="Calibri" panose="020F0502020204030204" pitchFamily="34" charset="0"/>
                <a:cs typeface="Arial" panose="020B0604020202020204" pitchFamily="34" charset="0"/>
              </a:rPr>
              <a:t>prendre des information sur l’acquisition des compétences de l’étudiant.</a:t>
            </a:r>
          </a:p>
          <a:p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Elle permettra également à l’étudiants de prendre conscience de ce qu’il a fait, de comment il l’a fait, quelles sont les éventuelles difficultés qu’il a rencontrées,…afin de se professionnaliser, </a:t>
            </a:r>
          </a:p>
          <a:p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Pour le Bloc n°2</a:t>
            </a:r>
            <a:r>
              <a:rPr lang="fr-FR" altLang="fr-FR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de MRH, il permet d’accéder à une meilleure compréhension des enjeux des acteurs, du contexte de réalisation, à définir des objectifs (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Simple/Spécifique. Mesurable. Ambitieux/Accessible/Accepté/Atteignable (SMART))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des stratégies</a:t>
            </a:r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90300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02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existe quelques </a:t>
            </a: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caractéristiques qui 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peuvent être proposées pour faciliter la conception d’un scénario pédagogique : </a:t>
            </a:r>
          </a:p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- Placer l’étudiant en </a:t>
            </a: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situation de mobilisation 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de toutes ses ressources : cela suppose qu’il puisse disposer de l’ensemble des ressources internes et externes. </a:t>
            </a:r>
          </a:p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- Concevoir des situations dont le traitement est d’une </a:t>
            </a: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durée limitée 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cela implique que le contrat temps qui est passé doit être respecté et fait partie des contraintes de réalisation </a:t>
            </a:r>
          </a:p>
          <a:p>
            <a:pPr marL="171450" indent="-171450">
              <a:buFontTx/>
              <a:buChar char="-"/>
            </a:pP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Les tâches doivent déboucher sur une </a:t>
            </a:r>
            <a:r>
              <a:rPr lang="fr-FR" alt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concrète </a:t>
            </a: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une note argumentée, un tableau de bord, un écrit professionnel, … </a:t>
            </a:r>
          </a:p>
          <a:p>
            <a:pPr marL="171450" indent="-171450">
              <a:buFontTx/>
              <a:buChar char="-"/>
            </a:pP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Du</a:t>
            </a:r>
            <a:r>
              <a:rPr lang="fr-FR" altLang="fr-FR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sens : en étant lié aux contextes professionnels dans lesquels l’étudiant a été immergé lors de son stage</a:t>
            </a:r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1198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27339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2977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DB796-85A3-4D33-9DEF-23E132825FA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388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1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6461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297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6187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115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68" y="100868"/>
            <a:ext cx="3916800" cy="388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0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23478"/>
            <a:ext cx="1982701" cy="1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01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7787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5940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365413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7168" y="100868"/>
            <a:ext cx="3916800" cy="388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4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000" y="123478"/>
            <a:ext cx="1982701" cy="1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4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4032703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0077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34230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Couver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pPr>
              <a:defRPr/>
            </a:pPr>
            <a:r>
              <a:rPr lang="fr-FR"/>
              <a:t>Intitulé de la direction </a:t>
            </a:r>
            <a:br>
              <a:rPr lang="fr-FR"/>
            </a:br>
            <a:r>
              <a:rPr lang="fr-FR"/>
              <a:t>ou de l’organisme rattaché</a:t>
            </a:r>
            <a:endParaRPr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fld id="{10C140CD-8AED-46FF-A9A2-77308F3F39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pic>
        <p:nvPicPr>
          <p:cNvPr id="8" name="Image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7168" y="100868"/>
            <a:ext cx="3916800" cy="388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0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re et sous-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>
              <a:defRPr/>
            </a:pPr>
            <a:r>
              <a:rPr lang="fr-FR" cap="all"/>
              <a:t>XX/XX/XXXX</a:t>
            </a:r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 ou de l’organisme rattaché</a:t>
            </a:r>
            <a:endParaRPr/>
          </a:p>
        </p:txBody>
      </p:sp>
      <p:sp>
        <p:nvSpPr>
          <p:cNvPr id="7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>
              <a:defRPr/>
            </a:pPr>
            <a:r>
              <a:rPr lang="fr-FR"/>
              <a:t>Titre</a:t>
            </a:r>
            <a:endParaRPr/>
          </a:p>
          <a:p>
            <a:pPr lvl="1">
              <a:defRPr/>
            </a:pPr>
            <a:r>
              <a:rPr lang="fr-FR"/>
              <a:t>Sous-titre</a:t>
            </a:r>
            <a:endParaRPr/>
          </a:p>
        </p:txBody>
      </p:sp>
      <p:cxnSp>
        <p:nvCxnSpPr>
          <p:cNvPr id="9" name="Connecteur droit 11"/>
          <p:cNvCxnSpPr>
            <a:cxnSpLocks/>
          </p:cNvCxnSpPr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80001" y="123477"/>
            <a:ext cx="1079632" cy="107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05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ommai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5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>
              <a:defRPr/>
            </a:pPr>
            <a:r>
              <a:rPr lang="fr-FR" cap="all"/>
              <a:t>XX/XX/XXXX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 ou de l’organisme rattaché</a:t>
            </a:r>
            <a:endParaRPr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>
              <a:defRPr/>
            </a:pPr>
            <a:r>
              <a:rPr lang="fr-FR"/>
              <a:t>Titre de la partie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>
              <a:defRPr/>
            </a:pPr>
            <a:r>
              <a:rPr lang="fr-FR"/>
              <a:t>Titre de la partie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>
              <a:defRPr/>
            </a:pPr>
            <a:r>
              <a:rPr lang="fr-FR"/>
              <a:t>Titre de la partie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2107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hap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/>
            </a:lvl1pPr>
          </a:lstStyle>
          <a:p>
            <a:pPr>
              <a:defRPr/>
            </a:pPr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  <a:endParaRPr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 extrusionOk="0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6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>
              <a:defRPr/>
            </a:pPr>
            <a:r>
              <a:rPr lang="fr-FR" cap="all"/>
              <a:t>XX/XX/XXXX</a:t>
            </a: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 ou de l’organisme rattaché</a:t>
            </a:r>
            <a:endParaRPr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541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textes 3 colonn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5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>
              <a:defRPr/>
            </a:pPr>
            <a:r>
              <a:rPr lang="fr-FR" cap="all"/>
              <a:t>XX/XX/XXXX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 ou de l’organisme rattaché</a:t>
            </a:r>
            <a:endParaRPr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>
              <a:defRPr/>
            </a:pPr>
            <a:r>
              <a:rPr lang="fr-FR"/>
              <a:t>Titre</a:t>
            </a:r>
            <a:endParaRPr/>
          </a:p>
          <a:p>
            <a:pPr lvl="1">
              <a:defRPr/>
            </a:pPr>
            <a:r>
              <a:rPr lang="fr-FR"/>
              <a:t>Sous-titre</a:t>
            </a:r>
            <a:endParaRPr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defRPr/>
            </a:pPr>
            <a:r>
              <a:rPr lang="fr-FR"/>
              <a:t>Texte de niveau 1</a:t>
            </a:r>
            <a:endParaRPr/>
          </a:p>
          <a:p>
            <a:pPr lvl="1">
              <a:defRPr/>
            </a:pPr>
            <a:r>
              <a:rPr lang="fr-FR"/>
              <a:t>Texte de niveau 2</a:t>
            </a:r>
            <a:endParaRPr/>
          </a:p>
          <a:p>
            <a:pPr lvl="2">
              <a:defRPr/>
            </a:pPr>
            <a:r>
              <a:rPr lang="fr-FR"/>
              <a:t>Texte de niveau 3</a:t>
            </a:r>
            <a:endParaRPr/>
          </a:p>
          <a:p>
            <a:pPr lvl="3">
              <a:defRPr/>
            </a:pPr>
            <a:r>
              <a:rPr lang="fr-FR"/>
              <a:t>Texte de niveau 4</a:t>
            </a:r>
            <a:endParaRPr/>
          </a:p>
          <a:p>
            <a:pPr lvl="4">
              <a:defRPr/>
            </a:pPr>
            <a:r>
              <a:rPr lang="fr-FR"/>
              <a:t>Texte de niveau 5</a:t>
            </a:r>
            <a:endParaRPr/>
          </a:p>
        </p:txBody>
      </p:sp>
      <p:sp>
        <p:nvSpPr>
          <p:cNvPr id="10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defRPr/>
            </a:pPr>
            <a:r>
              <a:rPr lang="fr-FR"/>
              <a:t>Texte de niveau 1</a:t>
            </a:r>
            <a:endParaRPr/>
          </a:p>
          <a:p>
            <a:pPr lvl="1">
              <a:defRPr/>
            </a:pPr>
            <a:r>
              <a:rPr lang="fr-FR"/>
              <a:t>Texte de niveau 2</a:t>
            </a:r>
            <a:endParaRPr/>
          </a:p>
          <a:p>
            <a:pPr lvl="2">
              <a:defRPr/>
            </a:pPr>
            <a:r>
              <a:rPr lang="fr-FR"/>
              <a:t>Texte de niveau 3</a:t>
            </a:r>
            <a:endParaRPr/>
          </a:p>
          <a:p>
            <a:pPr lvl="3">
              <a:defRPr/>
            </a:pPr>
            <a:r>
              <a:rPr lang="fr-FR"/>
              <a:t>Texte de niveau 4</a:t>
            </a:r>
            <a:endParaRPr/>
          </a:p>
          <a:p>
            <a:pPr lvl="4">
              <a:defRPr/>
            </a:pPr>
            <a:r>
              <a:rPr lang="fr-FR"/>
              <a:t>Texte de niveau 5</a:t>
            </a:r>
            <a:endParaRPr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defRPr/>
            </a:pPr>
            <a:r>
              <a:rPr lang="fr-FR"/>
              <a:t>Texte de niveau 1</a:t>
            </a:r>
            <a:endParaRPr/>
          </a:p>
          <a:p>
            <a:pPr lvl="1">
              <a:defRPr/>
            </a:pPr>
            <a:r>
              <a:rPr lang="fr-FR"/>
              <a:t>Texte de niveau 2</a:t>
            </a:r>
            <a:endParaRPr/>
          </a:p>
          <a:p>
            <a:pPr lvl="2">
              <a:defRPr/>
            </a:pPr>
            <a:r>
              <a:rPr lang="fr-FR"/>
              <a:t>Texte de niveau 3</a:t>
            </a:r>
            <a:endParaRPr/>
          </a:p>
          <a:p>
            <a:pPr lvl="3">
              <a:defRPr/>
            </a:pPr>
            <a:r>
              <a:rPr lang="fr-FR"/>
              <a:t>Texte de niveau 4</a:t>
            </a:r>
            <a:endParaRPr/>
          </a:p>
          <a:p>
            <a:pPr lvl="4">
              <a:defRPr/>
            </a:pPr>
            <a:r>
              <a:rPr lang="fr-FR"/>
              <a:t>Texte de niveau 5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2897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000" y="123478"/>
            <a:ext cx="1982701" cy="1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11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7168" y="100868"/>
            <a:ext cx="3916800" cy="388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7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74" r:id="rId8"/>
    <p:sldLayoutId id="214748367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8000"/>
            <a:ext cx="684000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5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23528" y="108000"/>
            <a:ext cx="684000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3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Titre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fr-FR"/>
              <a:t>Texte de niveau 1</a:t>
            </a:r>
            <a:endParaRPr/>
          </a:p>
          <a:p>
            <a:pPr lvl="1">
              <a:defRPr/>
            </a:pPr>
            <a:r>
              <a:rPr lang="fr-FR"/>
              <a:t>Texte de niveau 2</a:t>
            </a:r>
            <a:endParaRPr/>
          </a:p>
          <a:p>
            <a:pPr lvl="2">
              <a:defRPr/>
            </a:pPr>
            <a:r>
              <a:rPr lang="fr-FR"/>
              <a:t>Texte de niveau 3</a:t>
            </a:r>
            <a:endParaRPr/>
          </a:p>
          <a:p>
            <a:pPr lvl="3">
              <a:defRPr/>
            </a:pPr>
            <a:r>
              <a:rPr lang="fr-FR"/>
              <a:t>Texte de niveau 4</a:t>
            </a:r>
            <a:endParaRPr/>
          </a:p>
          <a:p>
            <a:pPr lvl="4">
              <a:defRPr/>
            </a:pPr>
            <a:r>
              <a:rPr lang="fr-FR"/>
              <a:t>Texte de niveau 5</a:t>
            </a:r>
            <a:endParaRPr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>
              <a:defRPr/>
            </a:pPr>
            <a:r>
              <a:rPr lang="fr-FR" cap="all"/>
              <a:t>XX/XX/XXXX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Intitulé de la direction ou de l’organisme rattaché</a:t>
            </a:r>
            <a:endParaRPr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cxnSp>
        <p:nvCxnSpPr>
          <p:cNvPr id="9" name="Connecteur droit 9"/>
          <p:cNvCxnSpPr>
            <a:cxnSpLocks/>
          </p:cNvCxnSpPr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7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323528" y="108000"/>
            <a:ext cx="684000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255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100000"/>
        </a:lnSpc>
        <a:spcBef>
          <a:spcPts val="0"/>
        </a:spcBef>
        <a:spcAft>
          <a:spcPts val="500"/>
        </a:spcAft>
        <a:buFont typeface="Arial"/>
        <a:buNone/>
        <a:defRPr sz="1050" b="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>
        <a:lnSpc>
          <a:spcPct val="100000"/>
        </a:lnSpc>
        <a:spcBef>
          <a:spcPts val="600"/>
        </a:spcBef>
        <a:spcAft>
          <a:spcPts val="600"/>
        </a:spcAft>
        <a:buFont typeface="Arial"/>
        <a:buChar char="•"/>
        <a:defRPr sz="95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/>
        <a:buChar char="•"/>
        <a:defRPr sz="85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/>
        <a:buChar char="•"/>
        <a:defRPr sz="75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/>
        <a:buChar char="•"/>
        <a:defRPr sz="7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5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27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7.png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27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7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3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43.jpeg"/><Relationship Id="rId9" Type="http://schemas.microsoft.com/office/2007/relationships/diagramDrawing" Target="../diagrams/drawing4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720000" y="3919897"/>
            <a:ext cx="8028464" cy="900000"/>
          </a:xfrm>
        </p:spPr>
        <p:txBody>
          <a:bodyPr/>
          <a:lstStyle/>
          <a:p>
            <a:r>
              <a:rPr lang="fr-FR" dirty="0" smtClean="0"/>
              <a:t>Direction générale de </a:t>
            </a:r>
            <a:r>
              <a:rPr lang="fr-FR" dirty="0"/>
              <a:t>l’enseignement scolaire - Bureau de la formation des personnels enseignants et d’éducation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01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474628" y="153225"/>
            <a:ext cx="40334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Modalité d’évaluation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6FAC2B4-33E9-4896-84D9-3A7E40D6B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7575" y="378900"/>
            <a:ext cx="3063712" cy="4233396"/>
          </a:xfrm>
          <a:prstGeom prst="rect">
            <a:avLst/>
          </a:prstGeom>
        </p:spPr>
      </p:pic>
      <p:graphicFrame>
        <p:nvGraphicFramePr>
          <p:cNvPr id="13" name="Objet 12">
            <a:extLst>
              <a:ext uri="{FF2B5EF4-FFF2-40B4-BE49-F238E27FC236}">
                <a16:creationId xmlns:a16="http://schemas.microsoft.com/office/drawing/2014/main" id="{F1F4DB9A-7C47-436F-AFC7-292179A24CD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90737" y="924282"/>
          <a:ext cx="5217367" cy="2031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 bitmap" r:id="rId5" imgW="9182160" imgH="3575160" progId="PBrush">
                  <p:embed/>
                </p:oleObj>
              </mc:Choice>
              <mc:Fallback>
                <p:oleObj name="Image bitmap" r:id="rId5" imgW="9182160" imgH="3575160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737" y="924282"/>
                        <a:ext cx="5217367" cy="20312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95354D5C-F8E7-4CAF-85DE-3E8FCA1E171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27839" y="884888"/>
          <a:ext cx="8625424" cy="3358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Image bitmap" r:id="rId7" imgW="9182160" imgH="3575160" progId="PBrush">
                  <p:embed/>
                </p:oleObj>
              </mc:Choice>
              <mc:Fallback>
                <p:oleObj name="Image bitmap" r:id="rId7" imgW="9182160" imgH="3575160" progId="PBrush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39" y="884888"/>
                        <a:ext cx="8625424" cy="33580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e 14">
            <a:extLst>
              <a:ext uri="{FF2B5EF4-FFF2-40B4-BE49-F238E27FC236}">
                <a16:creationId xmlns:a16="http://schemas.microsoft.com/office/drawing/2014/main" id="{A6D6E3F3-944A-427F-9F87-357034E47758}"/>
              </a:ext>
            </a:extLst>
          </p:cNvPr>
          <p:cNvGrpSpPr/>
          <p:nvPr/>
        </p:nvGrpSpPr>
        <p:grpSpPr>
          <a:xfrm>
            <a:off x="1226641" y="3644012"/>
            <a:ext cx="2265239" cy="1111280"/>
            <a:chOff x="1226641" y="3644012"/>
            <a:chExt cx="2265239" cy="1111280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C4F99ADB-492E-4151-B654-FDFB7220B2F9}"/>
                </a:ext>
              </a:extLst>
            </p:cNvPr>
            <p:cNvSpPr txBox="1"/>
            <p:nvPr/>
          </p:nvSpPr>
          <p:spPr>
            <a:xfrm>
              <a:off x="1226641" y="4385960"/>
              <a:ext cx="1944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Coef 8</a:t>
              </a: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66913E4B-2AE1-4F34-B5AC-45DB304444BB}"/>
                </a:ext>
              </a:extLst>
            </p:cNvPr>
            <p:cNvSpPr/>
            <p:nvPr/>
          </p:nvSpPr>
          <p:spPr>
            <a:xfrm>
              <a:off x="2915816" y="3644012"/>
              <a:ext cx="576064" cy="54394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EA166AE-D0AC-4E7C-8BF7-A1510A13CEA8}"/>
              </a:ext>
            </a:extLst>
          </p:cNvPr>
          <p:cNvGrpSpPr/>
          <p:nvPr/>
        </p:nvGrpSpPr>
        <p:grpSpPr>
          <a:xfrm>
            <a:off x="3419872" y="1419622"/>
            <a:ext cx="3240360" cy="3405189"/>
            <a:chOff x="3419872" y="1419622"/>
            <a:chExt cx="3240360" cy="3405189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A37ECB57-5C90-40E0-9888-02E7A8BB4B68}"/>
                </a:ext>
              </a:extLst>
            </p:cNvPr>
            <p:cNvSpPr txBox="1"/>
            <p:nvPr/>
          </p:nvSpPr>
          <p:spPr>
            <a:xfrm>
              <a:off x="4719574" y="4455479"/>
              <a:ext cx="935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91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hlinkClick r:id="rId8" action="ppaction://hlinksldjump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CCF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91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5DE27870-DCA6-458C-B175-F27571F0B78C}"/>
                </a:ext>
              </a:extLst>
            </p:cNvPr>
            <p:cNvSpPr/>
            <p:nvPr/>
          </p:nvSpPr>
          <p:spPr>
            <a:xfrm>
              <a:off x="3419872" y="1419622"/>
              <a:ext cx="3240360" cy="1703572"/>
            </a:xfrm>
            <a:prstGeom prst="round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9102E79-A6E2-45FB-BCED-5F1646FCDF1F}"/>
              </a:ext>
            </a:extLst>
          </p:cNvPr>
          <p:cNvGrpSpPr/>
          <p:nvPr/>
        </p:nvGrpSpPr>
        <p:grpSpPr>
          <a:xfrm>
            <a:off x="6688935" y="1131590"/>
            <a:ext cx="2162768" cy="3625293"/>
            <a:chOff x="6688935" y="1131590"/>
            <a:chExt cx="2162768" cy="3625293"/>
          </a:xfrm>
        </p:grpSpPr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55E2530-9D03-49FA-AFDF-3DE171E57A43}"/>
                </a:ext>
              </a:extLst>
            </p:cNvPr>
            <p:cNvSpPr txBox="1"/>
            <p:nvPr/>
          </p:nvSpPr>
          <p:spPr>
            <a:xfrm>
              <a:off x="6870442" y="4387551"/>
              <a:ext cx="1981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hlinkClick r:id="rId9" action="ppaction://hlinksldjump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Forme </a:t>
              </a: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hlinkClick r:id="rId9" action="ppaction://hlinksldjump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ponctuel</a:t>
              </a: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le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AF722062-9820-49E8-B931-014580504C43}"/>
                </a:ext>
              </a:extLst>
            </p:cNvPr>
            <p:cNvSpPr/>
            <p:nvPr/>
          </p:nvSpPr>
          <p:spPr>
            <a:xfrm>
              <a:off x="6688935" y="1131590"/>
              <a:ext cx="2039905" cy="2232248"/>
            </a:xfrm>
            <a:prstGeom prst="roundRect">
              <a:avLst/>
            </a:prstGeom>
            <a:noFill/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Espace réservé de la date 2">
            <a:extLst>
              <a:ext uri="{FF2B5EF4-FFF2-40B4-BE49-F238E27FC236}">
                <a16:creationId xmlns:a16="http://schemas.microsoft.com/office/drawing/2014/main" id="{E367493C-4378-453B-B58B-349A6FAA11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80357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619672" y="0"/>
            <a:ext cx="5787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CCF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53E7DDFB-5353-4A70-B4AF-107AA0EA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ADD9787-0D8A-455B-A107-7F8485D95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588919"/>
            <a:ext cx="3267891" cy="396566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96DDD15-C6BF-49E7-9ACF-AE8954A7A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535" y="623077"/>
            <a:ext cx="2873410" cy="4130862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2446F93F-D253-41FD-9C8E-B1123D09AF8A}"/>
              </a:ext>
            </a:extLst>
          </p:cNvPr>
          <p:cNvSpPr/>
          <p:nvPr/>
        </p:nvSpPr>
        <p:spPr>
          <a:xfrm>
            <a:off x="827584" y="3795886"/>
            <a:ext cx="1512168" cy="788256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F2D067C-9717-42D1-B5BC-76D77870D541}"/>
              </a:ext>
            </a:extLst>
          </p:cNvPr>
          <p:cNvSpPr/>
          <p:nvPr/>
        </p:nvSpPr>
        <p:spPr>
          <a:xfrm>
            <a:off x="5120534" y="584775"/>
            <a:ext cx="2835841" cy="360000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46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619672" y="0"/>
            <a:ext cx="5787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CCF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53E7DDFB-5353-4A70-B4AF-107AA0EA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526A7F-9BBC-4D73-8301-37EA0DB86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586996"/>
            <a:ext cx="6835666" cy="4196504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3DF80B5-8DF6-48F6-BE09-44839A239095}"/>
              </a:ext>
            </a:extLst>
          </p:cNvPr>
          <p:cNvSpPr/>
          <p:nvPr/>
        </p:nvSpPr>
        <p:spPr>
          <a:xfrm>
            <a:off x="1043608" y="588254"/>
            <a:ext cx="1656184" cy="1551448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0A29B447-619E-4387-A002-818B5535ED0C}"/>
              </a:ext>
            </a:extLst>
          </p:cNvPr>
          <p:cNvGrpSpPr/>
          <p:nvPr/>
        </p:nvGrpSpPr>
        <p:grpSpPr>
          <a:xfrm>
            <a:off x="3203566" y="1382747"/>
            <a:ext cx="4995434" cy="3040753"/>
            <a:chOff x="3203566" y="1382747"/>
            <a:chExt cx="4995434" cy="304075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9F5C3AFE-A535-481A-BF38-0795D3FF1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03566" y="1818497"/>
              <a:ext cx="4995434" cy="26050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86D02837-56A2-4FC4-988E-5A1FB7F45CDA}"/>
                </a:ext>
              </a:extLst>
            </p:cNvPr>
            <p:cNvCxnSpPr/>
            <p:nvPr/>
          </p:nvCxnSpPr>
          <p:spPr>
            <a:xfrm flipH="1" flipV="1">
              <a:off x="3419872" y="1382747"/>
              <a:ext cx="1152128" cy="3969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751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619672" y="0"/>
            <a:ext cx="5787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CCF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53E7DDFB-5353-4A70-B4AF-107AA0EA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C1A03F8-4121-45CD-8E20-B527FC2B3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90" y="707335"/>
            <a:ext cx="5203429" cy="4107410"/>
          </a:xfrm>
          <a:prstGeom prst="rect">
            <a:avLst/>
          </a:prstGeom>
        </p:spPr>
      </p:pic>
      <p:sp>
        <p:nvSpPr>
          <p:cNvPr id="9" name="Carré corné 8"/>
          <p:cNvSpPr/>
          <p:nvPr/>
        </p:nvSpPr>
        <p:spPr>
          <a:xfrm>
            <a:off x="6264000" y="707335"/>
            <a:ext cx="2115535" cy="157638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 d’évaluation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professeur &amp;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professionnel</a:t>
            </a:r>
          </a:p>
        </p:txBody>
      </p:sp>
      <p:pic>
        <p:nvPicPr>
          <p:cNvPr id="18" name="Image 17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000" y="2507262"/>
            <a:ext cx="1536854" cy="19440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369581" y="3001954"/>
            <a:ext cx="128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Plusieurs séquences</a:t>
            </a:r>
          </a:p>
        </p:txBody>
      </p:sp>
      <p:sp>
        <p:nvSpPr>
          <p:cNvPr id="21" name="Organigramme : Fusion 20"/>
          <p:cNvSpPr/>
          <p:nvPr/>
        </p:nvSpPr>
        <p:spPr>
          <a:xfrm>
            <a:off x="7624492" y="2556120"/>
            <a:ext cx="1357047" cy="1260662"/>
          </a:xfrm>
          <a:prstGeom prst="flowChartMerg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Oral</a:t>
            </a:r>
          </a:p>
        </p:txBody>
      </p:sp>
      <p:sp>
        <p:nvSpPr>
          <p:cNvPr id="20" name="Ellipse 19"/>
          <p:cNvSpPr/>
          <p:nvPr/>
        </p:nvSpPr>
        <p:spPr>
          <a:xfrm>
            <a:off x="7236296" y="3370948"/>
            <a:ext cx="1819885" cy="129614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ou plusieurs entretiens</a:t>
            </a:r>
          </a:p>
        </p:txBody>
      </p:sp>
      <p:sp>
        <p:nvSpPr>
          <p:cNvPr id="2" name="Rectangle 1"/>
          <p:cNvSpPr/>
          <p:nvPr/>
        </p:nvSpPr>
        <p:spPr>
          <a:xfrm>
            <a:off x="360000" y="3218213"/>
            <a:ext cx="1575678" cy="1233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89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0" y="1389890"/>
            <a:ext cx="23711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Grille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d’évaluation</a:t>
            </a:r>
          </a:p>
        </p:txBody>
      </p:sp>
      <p:sp>
        <p:nvSpPr>
          <p:cNvPr id="6" name="Espace réservé de la date 2">
            <a:extLst>
              <a:ext uri="{FF2B5EF4-FFF2-40B4-BE49-F238E27FC236}">
                <a16:creationId xmlns:a16="http://schemas.microsoft.com/office/drawing/2014/main" id="{08E66738-227A-4F7E-AC1F-FFAB9504E7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4C37E2D-18CF-4893-BA3A-70D7A678A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39502"/>
            <a:ext cx="6607961" cy="425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45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148460" y="105297"/>
            <a:ext cx="6492483" cy="6432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ponctuel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B7C97F77-4B0F-4913-81F7-B16BAEF1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20" name="Image 19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422" y="935311"/>
            <a:ext cx="1838349" cy="232542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072150" y="1603007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Présentation de la ou des entreprises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pages maxi</a:t>
            </a:r>
          </a:p>
        </p:txBody>
      </p:sp>
      <p:pic>
        <p:nvPicPr>
          <p:cNvPr id="24" name="Image 23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604" y="1910836"/>
            <a:ext cx="1980408" cy="232542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744129" y="2605665"/>
            <a:ext cx="1924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Analyse d’activités professionnelles en lien avec le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pôle d’activité 1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25" name="Image 2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591" y="1040460"/>
            <a:ext cx="1838349" cy="2325425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6761288" y="1772241"/>
            <a:ext cx="14952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Attestation de stage ou certificats de travail</a:t>
            </a:r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81A67088-922F-4EE2-8EA0-06EF978A568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25452" y="1006829"/>
          <a:ext cx="2596003" cy="2741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 bitmap" r:id="rId5" imgW="1809720" imgH="1911240" progId="PBrush">
                  <p:embed/>
                </p:oleObj>
              </mc:Choice>
              <mc:Fallback>
                <p:oleObj name="Image bitmap" r:id="rId5" imgW="1809720" imgH="1911240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2" y="1006829"/>
                        <a:ext cx="2596003" cy="27417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455732" y="1610879"/>
            <a:ext cx="20162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Rapport d’activités professionnelles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99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 pages maxi</a:t>
            </a:r>
          </a:p>
        </p:txBody>
      </p:sp>
    </p:spTree>
    <p:extLst>
      <p:ext uri="{BB962C8B-B14F-4D97-AF65-F5344CB8AC3E}">
        <p14:creationId xmlns:p14="http://schemas.microsoft.com/office/powerpoint/2010/main" val="95572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152057" y="217741"/>
            <a:ext cx="64924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ponctuel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B7C97F77-4B0F-4913-81F7-B16BAEF1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B543F1-7903-4095-AC1A-D744367E8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967650"/>
            <a:ext cx="3199912" cy="377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7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152057" y="217741"/>
            <a:ext cx="64924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Conception du dossier en ponctuel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B7C97F77-4B0F-4913-81F7-B16BAEF1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3A55AB1-CC66-43D6-AF0E-FAF90F120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47" y="807179"/>
            <a:ext cx="8747906" cy="397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88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411760" y="188630"/>
            <a:ext cx="40783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Déroulement de l’oral</a:t>
            </a:r>
          </a:p>
        </p:txBody>
      </p:sp>
      <p:sp>
        <p:nvSpPr>
          <p:cNvPr id="6" name="Espace réservé de la date 2">
            <a:extLst>
              <a:ext uri="{FF2B5EF4-FFF2-40B4-BE49-F238E27FC236}">
                <a16:creationId xmlns:a16="http://schemas.microsoft.com/office/drawing/2014/main" id="{63690577-89A3-47D0-B8C4-436D8E8A76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60000" y="985567"/>
            <a:ext cx="4980215" cy="130297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Présentation du rapport d’activités professionnelles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 minutes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60000" y="3268362"/>
            <a:ext cx="4980215" cy="130297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Questionnement par la commission d’évaluation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 minutes </a:t>
            </a:r>
          </a:p>
        </p:txBody>
      </p:sp>
      <p:cxnSp>
        <p:nvCxnSpPr>
          <p:cNvPr id="12" name="Connecteur droit avec flèche 11"/>
          <p:cNvCxnSpPr>
            <a:stCxn id="7" idx="2"/>
            <a:endCxn id="9" idx="0"/>
          </p:cNvCxnSpPr>
          <p:nvPr/>
        </p:nvCxnSpPr>
        <p:spPr>
          <a:xfrm>
            <a:off x="2850108" y="2288543"/>
            <a:ext cx="0" cy="979819"/>
          </a:xfrm>
          <a:prstGeom prst="straightConnector1">
            <a:avLst/>
          </a:prstGeom>
          <a:ln w="57150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5940152" y="1419622"/>
            <a:ext cx="3040076" cy="21506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professeur intervenant dans le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 de compétences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professionnel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17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0" y="1389890"/>
            <a:ext cx="23711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Grille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d’évaluation</a:t>
            </a:r>
          </a:p>
        </p:txBody>
      </p:sp>
      <p:sp>
        <p:nvSpPr>
          <p:cNvPr id="6" name="Espace réservé de la date 2">
            <a:extLst>
              <a:ext uri="{FF2B5EF4-FFF2-40B4-BE49-F238E27FC236}">
                <a16:creationId xmlns:a16="http://schemas.microsoft.com/office/drawing/2014/main" id="{08E66738-227A-4F7E-AC1F-FFAB9504E7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5CDEA2D-7A88-4C92-A151-B5312FA90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97294"/>
            <a:ext cx="6809440" cy="453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29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60000" y="2306289"/>
            <a:ext cx="8424000" cy="2077200"/>
          </a:xfrm>
        </p:spPr>
        <p:txBody>
          <a:bodyPr/>
          <a:lstStyle/>
          <a:p>
            <a:pPr marL="95250" indent="0">
              <a:buNone/>
            </a:pPr>
            <a:r>
              <a:rPr lang="fr-FR" sz="4400" dirty="0">
                <a:solidFill>
                  <a:schemeClr val="tx1"/>
                </a:solidFill>
              </a:rPr>
              <a:t>« </a:t>
            </a:r>
            <a:r>
              <a:rPr lang="fr-FR" dirty="0"/>
              <a:t>BTS management opérationnel de la sécurité </a:t>
            </a:r>
            <a:r>
              <a:rPr lang="fr-FR" sz="4400" dirty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4289376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53E7DDFB-5353-4A70-B4AF-107AA0EA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4FA0F1-EB09-4E35-B743-822AB3D48DA1}"/>
              </a:ext>
            </a:extLst>
          </p:cNvPr>
          <p:cNvSpPr/>
          <p:nvPr/>
        </p:nvSpPr>
        <p:spPr>
          <a:xfrm>
            <a:off x="2123728" y="81293"/>
            <a:ext cx="45576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Outil d’aide à évaluation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9D72C76-065B-44DE-95CD-296354BBD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641090"/>
            <a:ext cx="6739190" cy="412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78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115616" y="17178"/>
            <a:ext cx="43284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Contrôle de conformité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53E7DDFB-5353-4A70-B4AF-107AA0EA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FEFEADD-C24E-4BDA-B154-366407DD3F3B}"/>
              </a:ext>
            </a:extLst>
          </p:cNvPr>
          <p:cNvSpPr txBox="1"/>
          <p:nvPr/>
        </p:nvSpPr>
        <p:spPr>
          <a:xfrm>
            <a:off x="179512" y="978720"/>
            <a:ext cx="49685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653415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La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mention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non</a:t>
            </a:r>
            <a:r>
              <a:rPr kumimoji="0" lang="fr-FR" sz="1600" b="1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valide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(NV) est prononcée</a:t>
            </a:r>
          </a:p>
          <a:p>
            <a:pPr marL="0" marR="653415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lorsqu’une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des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situations</a:t>
            </a:r>
            <a:r>
              <a:rPr kumimoji="0" lang="fr-FR" sz="1600" b="1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suivantes</a:t>
            </a:r>
            <a:r>
              <a:rPr kumimoji="0" lang="fr-FR" sz="16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est</a:t>
            </a:r>
            <a:r>
              <a:rPr kumimoji="0" lang="fr-FR" sz="1600" b="1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constatée</a:t>
            </a:r>
            <a:r>
              <a:rPr kumimoji="0" lang="fr-FR" sz="1600" b="1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98EEA2-EAFF-4F83-B555-AAF718E13A89}"/>
              </a:ext>
            </a:extLst>
          </p:cNvPr>
          <p:cNvSpPr txBox="1"/>
          <p:nvPr/>
        </p:nvSpPr>
        <p:spPr>
          <a:xfrm>
            <a:off x="398011" y="1917103"/>
            <a:ext cx="4572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absence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du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rapport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d’activité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dépôt</a:t>
            </a:r>
            <a:r>
              <a:rPr kumimoji="0" lang="fr-FR" sz="16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du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rapport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d’activité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au-delà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de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la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date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fixée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par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l’autorité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organisatrice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durée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de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stage</a:t>
            </a:r>
            <a:r>
              <a:rPr kumimoji="0" lang="fr-FR" sz="1600" b="0" i="0" u="none" strike="noStrike" kern="1200" cap="none" spc="-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inférieure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à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la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durée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requise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par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la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réglementation</a:t>
            </a:r>
            <a:r>
              <a:rPr kumimoji="0" lang="fr-FR" sz="1600" b="0" i="0" u="none" strike="noStrike" kern="1200" cap="none" spc="-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de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l’examen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100"/>
              <a:buFont typeface="Wingdings" panose="05000000000000000000" pitchFamily="2" charset="2"/>
              <a:buChar char="Ø"/>
              <a:tabLst>
                <a:tab pos="863600" algn="l"/>
                <a:tab pos="864235" algn="l"/>
              </a:tabLst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rapport</a:t>
            </a:r>
            <a:r>
              <a:rPr kumimoji="0" lang="fr-FR" sz="16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d’activités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non</a:t>
            </a:r>
            <a:r>
              <a:rPr kumimoji="0" lang="fr-FR" sz="1600" b="0" i="0" u="none" strike="noStrike" kern="1200" cap="none" spc="-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visé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ou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signé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par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les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personnes</a:t>
            </a:r>
            <a:r>
              <a:rPr kumimoji="0" lang="fr-FR" sz="16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habilitées</a:t>
            </a:r>
            <a:r>
              <a:rPr kumimoji="0" lang="fr-FR" sz="16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à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cet</a:t>
            </a:r>
            <a:r>
              <a:rPr kumimoji="0" lang="fr-FR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effet.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5C9560-5E2E-479D-8BFB-66E9746570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16"/>
          <a:stretch/>
        </p:blipFill>
        <p:spPr>
          <a:xfrm>
            <a:off x="5183560" y="567014"/>
            <a:ext cx="3860872" cy="4109100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87E33F4E-82AE-4616-B4F7-03C50882B052}"/>
              </a:ext>
            </a:extLst>
          </p:cNvPr>
          <p:cNvSpPr/>
          <p:nvPr/>
        </p:nvSpPr>
        <p:spPr>
          <a:xfrm>
            <a:off x="5364088" y="2211710"/>
            <a:ext cx="2736304" cy="50405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3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449991" y="915566"/>
            <a:ext cx="624401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Élaboration des fiches d’activités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par les étudiants</a:t>
            </a: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2D6BAF68-0E7D-406F-9888-62C8731B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232F6DC-76C0-4197-A171-39CBA5F3D3A0}"/>
              </a:ext>
            </a:extLst>
          </p:cNvPr>
          <p:cNvSpPr txBox="1"/>
          <p:nvPr/>
        </p:nvSpPr>
        <p:spPr>
          <a:xfrm>
            <a:off x="2771800" y="28341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Quelques exemples</a:t>
            </a:r>
          </a:p>
        </p:txBody>
      </p:sp>
    </p:spTree>
    <p:extLst>
      <p:ext uri="{BB962C8B-B14F-4D97-AF65-F5344CB8AC3E}">
        <p14:creationId xmlns:p14="http://schemas.microsoft.com/office/powerpoint/2010/main" val="1844564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683265" y="483518"/>
            <a:ext cx="34868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Périodes de stage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7ECB57-5C90-40E0-9888-02E7A8BB4B68}"/>
              </a:ext>
            </a:extLst>
          </p:cNvPr>
          <p:cNvSpPr txBox="1"/>
          <p:nvPr/>
        </p:nvSpPr>
        <p:spPr>
          <a:xfrm>
            <a:off x="360000" y="1418808"/>
            <a:ext cx="853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Primordiale de bien choisir les stages car : 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55E2530-9D03-49FA-AFDF-3DE171E57A43}"/>
              </a:ext>
            </a:extLst>
          </p:cNvPr>
          <p:cNvSpPr txBox="1"/>
          <p:nvPr/>
        </p:nvSpPr>
        <p:spPr>
          <a:xfrm>
            <a:off x="1043608" y="1822617"/>
            <a:ext cx="853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se situe en amont de la prestation 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=&gt; La prestation n’est pas encore acceptée par le client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84DDA1E-4C92-4B81-82F4-6035A7B26FF8}"/>
              </a:ext>
            </a:extLst>
          </p:cNvPr>
          <p:cNvSpPr txBox="1"/>
          <p:nvPr/>
        </p:nvSpPr>
        <p:spPr>
          <a:xfrm>
            <a:off x="504016" y="3994454"/>
            <a:ext cx="853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=&gt; Importance de la négociation du stage et de la collaboration avec les partenaires.</a:t>
            </a:r>
          </a:p>
        </p:txBody>
      </p:sp>
      <p:graphicFrame>
        <p:nvGraphicFramePr>
          <p:cNvPr id="2" name="Objet 1">
            <a:extLst>
              <a:ext uri="{FF2B5EF4-FFF2-40B4-BE49-F238E27FC236}">
                <a16:creationId xmlns:a16="http://schemas.microsoft.com/office/drawing/2014/main" id="{01946798-9AB9-45D5-8D52-855BA987A67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06640" y="1436650"/>
          <a:ext cx="8839200" cy="220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mage bitmap" r:id="rId4" imgW="8839080" imgH="2203560" progId="PBrush">
                  <p:embed/>
                </p:oleObj>
              </mc:Choice>
              <mc:Fallback>
                <p:oleObj name="Image bitmap" r:id="rId4" imgW="8839080" imgH="2203560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40" y="1436650"/>
                        <a:ext cx="8839200" cy="220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77DBA38E-DCD1-49B7-BD55-F12D85E73794}"/>
              </a:ext>
            </a:extLst>
          </p:cNvPr>
          <p:cNvSpPr txBox="1"/>
          <p:nvPr/>
        </p:nvSpPr>
        <p:spPr>
          <a:xfrm>
            <a:off x="2815091" y="141880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 manager étudie une prestation et la façon dont il peut la mettre en œuvre.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13E72D8-9E35-4994-BC4B-695E5978C370}"/>
              </a:ext>
            </a:extLst>
          </p:cNvPr>
          <p:cNvSpPr txBox="1"/>
          <p:nvPr/>
        </p:nvSpPr>
        <p:spPr>
          <a:xfrm>
            <a:off x="2842515" y="282330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 futur client accepte </a:t>
            </a: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pas cette proposition</a:t>
            </a:r>
          </a:p>
        </p:txBody>
      </p:sp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CD189190-9EA7-4DC4-95F9-38E28C6F2A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69423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3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920481" y="126635"/>
            <a:ext cx="797205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Fiche 1 : Mise en œuvre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d’une veille réglementaire et technologique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D74FA0-2F6A-4928-A67A-54C3395DB193}"/>
              </a:ext>
            </a:extLst>
          </p:cNvPr>
          <p:cNvSpPr txBox="1"/>
          <p:nvPr/>
        </p:nvSpPr>
        <p:spPr>
          <a:xfrm>
            <a:off x="478645" y="2058019"/>
            <a:ext cx="3384376" cy="832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A1. 1T1 : Veille réglementaire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A1. 1T1 : Veille technologique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skerville Old Face" panose="02020602080505020303" pitchFamily="18" charset="0"/>
              <a:ea typeface="+mn-ea"/>
              <a:cs typeface="+mn-cs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8C71BD-1AD4-4833-98E5-7B2887C1754D}"/>
              </a:ext>
            </a:extLst>
          </p:cNvPr>
          <p:cNvSpPr txBox="1"/>
          <p:nvPr/>
        </p:nvSpPr>
        <p:spPr>
          <a:xfrm>
            <a:off x="632665" y="3286731"/>
            <a:ext cx="787867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54238" marR="0" lvl="0" indent="-21542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Critère d’évaluation : </a:t>
            </a:r>
          </a:p>
          <a:p>
            <a:pPr marL="357188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veille réglementaire et technologique est assurée avec régularité et efficacité.</a:t>
            </a: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2D6BAF68-0E7D-406F-9888-62C8731B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36043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2D6BAF68-0E7D-406F-9888-62C8731B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A3F1E9-0423-4F5C-8B56-85CB140889D7}"/>
              </a:ext>
            </a:extLst>
          </p:cNvPr>
          <p:cNvSpPr txBox="1"/>
          <p:nvPr/>
        </p:nvSpPr>
        <p:spPr>
          <a:xfrm>
            <a:off x="1115615" y="1131590"/>
            <a:ext cx="6305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entreprise industrielle envoie un cahier des charges afin de sécurisé le site, beaucoup de zones ATEX sont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présentes sur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 site.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Veille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réglementaire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156415D-853A-4BC6-96FF-29F0D906C32A}"/>
              </a:ext>
            </a:extLst>
          </p:cNvPr>
          <p:cNvSpPr txBox="1"/>
          <p:nvPr/>
        </p:nvSpPr>
        <p:spPr>
          <a:xfrm>
            <a:off x="1218836" y="2869041"/>
            <a:ext cx="670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organisation fait appel à nous afin d’assurer une prestation de gardiennage et souhaite une installation d’un système d’intrusion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			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Veille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technologique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DACE95-3FF6-4B03-AC84-FD88C60ED3B9}"/>
              </a:ext>
            </a:extLst>
          </p:cNvPr>
          <p:cNvSpPr/>
          <p:nvPr/>
        </p:nvSpPr>
        <p:spPr>
          <a:xfrm>
            <a:off x="3218872" y="231334"/>
            <a:ext cx="20986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Exemples </a:t>
            </a:r>
          </a:p>
        </p:txBody>
      </p:sp>
    </p:spTree>
    <p:extLst>
      <p:ext uri="{BB962C8B-B14F-4D97-AF65-F5344CB8AC3E}">
        <p14:creationId xmlns:p14="http://schemas.microsoft.com/office/powerpoint/2010/main" val="43484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5040560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870640" y="-60770"/>
            <a:ext cx="521649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Fiche 2 : Préparation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d’une prestation de sécurité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E1DB2-5782-43DF-98A0-80F20C8093D7}"/>
              </a:ext>
            </a:extLst>
          </p:cNvPr>
          <p:cNvSpPr/>
          <p:nvPr/>
        </p:nvSpPr>
        <p:spPr>
          <a:xfrm>
            <a:off x="373955" y="1899933"/>
            <a:ext cx="196579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/>
                <a:solidFill>
                  <a:srgbClr val="EA54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Tâches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C91E0192-DBFA-492C-AAD2-54278C166A88}"/>
              </a:ext>
            </a:extLst>
          </p:cNvPr>
          <p:cNvGrpSpPr/>
          <p:nvPr/>
        </p:nvGrpSpPr>
        <p:grpSpPr>
          <a:xfrm>
            <a:off x="2695411" y="1270086"/>
            <a:ext cx="5908381" cy="1736853"/>
            <a:chOff x="355619" y="1815218"/>
            <a:chExt cx="5908381" cy="1736853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3DDEE7B-B7E6-41F7-92D6-A85612DD7B7B}"/>
                </a:ext>
              </a:extLst>
            </p:cNvPr>
            <p:cNvSpPr txBox="1"/>
            <p:nvPr/>
          </p:nvSpPr>
          <p:spPr>
            <a:xfrm>
              <a:off x="360000" y="1815218"/>
              <a:ext cx="5904000" cy="9976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  <a:cs typeface="Times New Roman" panose="02020603050405020304" pitchFamily="18" charset="0"/>
                </a:rPr>
                <a:t>A1. 2T1 : Réalisation d’un diagnostic de sécurité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  <a:cs typeface="Times New Roman" panose="02020603050405020304" pitchFamily="18" charset="0"/>
                </a:rPr>
                <a:t>A1. 2T2 : Identification des moyens techniques (incendie sûreté, contrôle d’accès) à mobiliser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  <a:cs typeface="Times New Roman" panose="02020603050405020304" pitchFamily="18" charset="0"/>
                </a:rPr>
                <a:t>A1. 2T3 : Identification des moyens humains à mobiliser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C692DED2-CC65-4131-8EA0-DB608E8B8921}"/>
                </a:ext>
              </a:extLst>
            </p:cNvPr>
            <p:cNvSpPr txBox="1"/>
            <p:nvPr/>
          </p:nvSpPr>
          <p:spPr>
            <a:xfrm>
              <a:off x="355619" y="2784938"/>
              <a:ext cx="5904000" cy="767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  <a:cs typeface="Times New Roman" panose="02020603050405020304" pitchFamily="18" charset="0"/>
                </a:rPr>
                <a:t>A1. 2T4 : Choix des moyens techniques et humains au regard du cahier des charges de la prestation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  <a:cs typeface="Times New Roman" panose="02020603050405020304" pitchFamily="18" charset="0"/>
                </a:rPr>
                <a:t>A1. 2T5 : Réalisation d’achats en lien avec une prestation de sécurité</a:t>
              </a:r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Espace réservé de la date 2">
            <a:extLst>
              <a:ext uri="{FF2B5EF4-FFF2-40B4-BE49-F238E27FC236}">
                <a16:creationId xmlns:a16="http://schemas.microsoft.com/office/drawing/2014/main" id="{48BB5E13-E9F2-4671-8585-0FF0909662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7742EF-60B5-4996-A237-4C1F7EFB187A}"/>
              </a:ext>
            </a:extLst>
          </p:cNvPr>
          <p:cNvSpPr txBox="1"/>
          <p:nvPr/>
        </p:nvSpPr>
        <p:spPr>
          <a:xfrm>
            <a:off x="691897" y="3107058"/>
            <a:ext cx="787867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Critère d’évaluation : </a:t>
            </a:r>
          </a:p>
          <a:p>
            <a:pPr marL="2698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 besoins du client sont identifiés avec pertinence.</a:t>
            </a:r>
          </a:p>
          <a:p>
            <a:pPr marL="2698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 diagnostic de sécurité est pertinent.</a:t>
            </a:r>
          </a:p>
          <a:p>
            <a:pPr marL="2698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 choix des moyens sont cohérents au regard de la prestation de sécurité.</a:t>
            </a:r>
          </a:p>
        </p:txBody>
      </p:sp>
    </p:spTree>
    <p:extLst>
      <p:ext uri="{BB962C8B-B14F-4D97-AF65-F5344CB8AC3E}">
        <p14:creationId xmlns:p14="http://schemas.microsoft.com/office/powerpoint/2010/main" val="356997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2D6BAF68-0E7D-406F-9888-62C8731B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A3F1E9-0423-4F5C-8B56-85CB140889D7}"/>
              </a:ext>
            </a:extLst>
          </p:cNvPr>
          <p:cNvSpPr txBox="1"/>
          <p:nvPr/>
        </p:nvSpPr>
        <p:spPr>
          <a:xfrm>
            <a:off x="1115614" y="1131590"/>
            <a:ext cx="71258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entreprise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industrielle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envoie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à l’entreprise de sécurité un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cahier des charges afin de sécuriser le site.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Pour répondre à la demande, </a:t>
            </a:r>
            <a:r>
              <a:rPr lang="fr-FR" sz="1800" kern="1200" noProof="0" dirty="0" smtClean="0">
                <a:ea typeface="+mn-ea"/>
                <a:cs typeface="+mn-cs"/>
              </a:rPr>
              <a:t>il est nécessaire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d’identifier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 besoins du client,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réaliser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diagnostic de sécurité, </a:t>
            </a:r>
          </a:p>
          <a:p>
            <a:pPr marL="1257300" marR="0" lvl="0" indent="-1257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0700" algn="l"/>
              </a:tabLst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d’identifier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 moyens techniques et humains à mobiliser,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choisir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 moyens au regard du cahier des charges,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réaliser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 achats en lien avec cette  prestation.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DACE95-3FF6-4B03-AC84-FD88C60ED3B9}"/>
              </a:ext>
            </a:extLst>
          </p:cNvPr>
          <p:cNvSpPr/>
          <p:nvPr/>
        </p:nvSpPr>
        <p:spPr>
          <a:xfrm>
            <a:off x="3321464" y="231334"/>
            <a:ext cx="18934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Exemple </a:t>
            </a:r>
          </a:p>
        </p:txBody>
      </p:sp>
    </p:spTree>
    <p:extLst>
      <p:ext uri="{BB962C8B-B14F-4D97-AF65-F5344CB8AC3E}">
        <p14:creationId xmlns:p14="http://schemas.microsoft.com/office/powerpoint/2010/main" val="30511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1691680" y="137835"/>
            <a:ext cx="59891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Fiche 3 : Proposition de la prestation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dans le respect d’une démarche qualité,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de traçabilité et de protection des données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47FC51-3F69-4441-8971-F139ED983211}"/>
              </a:ext>
            </a:extLst>
          </p:cNvPr>
          <p:cNvSpPr/>
          <p:nvPr/>
        </p:nvSpPr>
        <p:spPr>
          <a:xfrm>
            <a:off x="691897" y="1791254"/>
            <a:ext cx="18700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/>
                <a:solidFill>
                  <a:srgbClr val="EA54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Tâches</a:t>
            </a:r>
            <a:endParaRPr kumimoji="0" lang="fr-FR" sz="3600" b="1" i="0" u="none" strike="noStrike" kern="1200" cap="none" spc="0" normalizeH="0" baseline="0" noProof="0" dirty="0">
              <a:ln/>
              <a:solidFill>
                <a:srgbClr val="EA54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Espace réservé de la date 2">
            <a:extLst>
              <a:ext uri="{FF2B5EF4-FFF2-40B4-BE49-F238E27FC236}">
                <a16:creationId xmlns:a16="http://schemas.microsoft.com/office/drawing/2014/main" id="{1CC8B754-8D55-4F16-96DD-5DC6F01503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F2FDE60-FBAA-4E1F-B1A6-3294316DF7AD}"/>
              </a:ext>
            </a:extLst>
          </p:cNvPr>
          <p:cNvSpPr txBox="1"/>
          <p:nvPr/>
        </p:nvSpPr>
        <p:spPr>
          <a:xfrm>
            <a:off x="3032182" y="1614570"/>
            <a:ext cx="457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A1.3T1 - Établissement d’un dossier de sécurité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A1.3T2 - Mise en œuvre de la prestation de sécurité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A1.3T3 - La mise en œuvre de la démarche qualité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A1.3T4 - Le suivi de la traçabilité des données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A1.3T5 - Le suivi de la protection des données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5160B1D-E8D4-402A-A844-5F4D7613AF84}"/>
              </a:ext>
            </a:extLst>
          </p:cNvPr>
          <p:cNvSpPr txBox="1"/>
          <p:nvPr/>
        </p:nvSpPr>
        <p:spPr>
          <a:xfrm>
            <a:off x="691897" y="3107058"/>
            <a:ext cx="787867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Critère d’évaluation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7188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prestation est finalisée dans le respect de la démarche qualité.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3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2D6BAF68-0E7D-406F-9888-62C8731B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A3F1E9-0423-4F5C-8B56-85CB140889D7}"/>
              </a:ext>
            </a:extLst>
          </p:cNvPr>
          <p:cNvSpPr txBox="1"/>
          <p:nvPr/>
        </p:nvSpPr>
        <p:spPr>
          <a:xfrm>
            <a:off x="1115616" y="1309377"/>
            <a:ext cx="7272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organisation fait appel à l’entreprise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sécurité afin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 sécuriser un événement.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Établissement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du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dossier de sécurité.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DACE95-3FF6-4B03-AC84-FD88C60ED3B9}"/>
              </a:ext>
            </a:extLst>
          </p:cNvPr>
          <p:cNvSpPr/>
          <p:nvPr/>
        </p:nvSpPr>
        <p:spPr>
          <a:xfrm>
            <a:off x="3218872" y="231334"/>
            <a:ext cx="20986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Exemples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0142F2-96B7-438E-BD42-BF0E86EBD446}"/>
              </a:ext>
            </a:extLst>
          </p:cNvPr>
          <p:cNvSpPr txBox="1"/>
          <p:nvPr/>
        </p:nvSpPr>
        <p:spPr>
          <a:xfrm>
            <a:off x="956576" y="2665891"/>
            <a:ext cx="72728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site industriel fait appel à l’entreprise de sécurité pour une prestation de gardiennage et de surveillance.</a:t>
            </a:r>
          </a:p>
          <a:p>
            <a:pPr marL="1073150" marR="0" lvl="0" indent="-10731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=&gt;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Mise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place de la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prestation </a:t>
            </a:r>
            <a:r>
              <a:rPr lang="fr-FR" sz="1800" kern="1200" dirty="0" smtClean="0">
                <a:ea typeface="+mn-ea"/>
                <a:cs typeface="+mn-cs"/>
              </a:rPr>
              <a:t>dans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démarche qualité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avec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 suivi des agents, des réunions hebdomadaires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etc.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45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Google Shape;100;p14"/>
          <p:cNvSpPr txBox="1"/>
          <p:nvPr/>
        </p:nvSpPr>
        <p:spPr>
          <a:xfrm>
            <a:off x="966919" y="1694059"/>
            <a:ext cx="8256594" cy="1059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</a:pPr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Ouverture du séminaire </a:t>
            </a:r>
          </a:p>
          <a:p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  <a:sym typeface="Calibri"/>
              </a:rPr>
              <a:t>« </a:t>
            </a:r>
            <a:r>
              <a:rPr lang="fr-FR" b="1" dirty="0"/>
              <a:t>BTS management opérationnel de la </a:t>
            </a:r>
            <a:r>
              <a:rPr lang="fr-FR" b="1" dirty="0" smtClean="0"/>
              <a:t>sécurité </a:t>
            </a:r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</a:rPr>
              <a:t>»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2000" b="1" dirty="0" smtClean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1;p14"/>
          <p:cNvSpPr txBox="1"/>
          <p:nvPr/>
        </p:nvSpPr>
        <p:spPr>
          <a:xfrm>
            <a:off x="1995900" y="2667106"/>
            <a:ext cx="5618100" cy="167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fr-FR" b="1" dirty="0"/>
              <a:t>Pascal Ritter</a:t>
            </a:r>
            <a:r>
              <a:rPr lang="fr-FR" dirty="0"/>
              <a:t>, président de la Commission nationale paritaire de l’emploi et de la formation professionnelle (CNPEFP) pour la branche de la sécurité privée.</a:t>
            </a:r>
          </a:p>
          <a:p>
            <a:r>
              <a:rPr lang="fr-FR" b="1" dirty="0"/>
              <a:t>Cédric Paulin,</a:t>
            </a:r>
            <a:r>
              <a:rPr lang="fr-FR" dirty="0"/>
              <a:t> secrétaire général du Groupement des entreprises de sécurité (GES)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834452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1203598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716876" y="678423"/>
            <a:ext cx="38827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Choix des fiches d’activités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8D6A13-3615-412C-8545-531C531C9983}"/>
              </a:ext>
            </a:extLst>
          </p:cNvPr>
          <p:cNvSpPr txBox="1"/>
          <p:nvPr/>
        </p:nvSpPr>
        <p:spPr>
          <a:xfrm>
            <a:off x="344886" y="1419622"/>
            <a:ext cx="8439114" cy="2738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Idéal = avec une prestation, le candidat réalise ces 3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fiches.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Exemple 1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Appel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d’offres de gardiennage pour sécuriser un ERP de type U.</a:t>
            </a:r>
          </a:p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1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Veille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réglementaire sur la règlement de sécurité pour un type U.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2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Analyse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des risques, établir les moyens humains et technique et faire une proposition.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3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Mise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en œuvre de la prestation.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68C92E4B-C4C5-4B85-A24B-151FCE8B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79266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1203598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716876" y="678423"/>
            <a:ext cx="38827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Choix des fiches d’activités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8D6A13-3615-412C-8545-531C531C9983}"/>
              </a:ext>
            </a:extLst>
          </p:cNvPr>
          <p:cNvSpPr txBox="1"/>
          <p:nvPr/>
        </p:nvSpPr>
        <p:spPr>
          <a:xfrm>
            <a:off x="344886" y="1419622"/>
            <a:ext cx="8439114" cy="2166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Exemple 2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Appel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d’offres de gardiennage pour sécuriser un festival.</a:t>
            </a:r>
          </a:p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1 : Veille réglementaire sur les protocoles COVID.</a:t>
            </a:r>
          </a:p>
          <a:p>
            <a:pPr marL="898525" marR="0" lvl="0" indent="-898525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2 : Analyse des risques,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établissement </a:t>
            </a:r>
            <a:r>
              <a:rPr lang="fr-FR" sz="1800" kern="1200" dirty="0">
                <a:ea typeface="+mn-ea"/>
                <a:cs typeface="Times New Roman" panose="02020603050405020304" pitchFamily="18" charset="0"/>
              </a:rPr>
              <a:t>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es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moyens humains et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techniques et proposition d’une prestation.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3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Réalisation d’un rétro-planning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68C92E4B-C4C5-4B85-A24B-151FCE8B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85701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1203598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699792" y="198223"/>
            <a:ext cx="38827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Choix des fiches d’activités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8D6A13-3615-412C-8545-531C531C9983}"/>
              </a:ext>
            </a:extLst>
          </p:cNvPr>
          <p:cNvSpPr txBox="1"/>
          <p:nvPr/>
        </p:nvSpPr>
        <p:spPr>
          <a:xfrm>
            <a:off x="611560" y="1476307"/>
            <a:ext cx="7992888" cy="3055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Par exemple, un étudiant est en stage dans  une entreprise de sécurité, mais sur un site industriel avec des zones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ATEX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;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le client demande de refaire toutes les fiches </a:t>
            </a:r>
            <a:r>
              <a:rPr lang="fr-FR" sz="1800" kern="1200" dirty="0" smtClean="0">
                <a:ea typeface="+mn-ea"/>
                <a:cs typeface="Times New Roman" panose="02020603050405020304" pitchFamily="18" charset="0"/>
              </a:rPr>
              <a:t>relatives aux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produits dangereux.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-   Fiche 1 : Veille réglementaire sur les zones ATEX.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2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Élaboration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de c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ette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à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partir d’une autre prestation.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3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Mise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à jour des fiches produits afin de les rendre pertinentes et utiles pour les salariés, les agents de sécurité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et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pour satisfaire une démarche qualité.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68C92E4B-C4C5-4B85-A24B-151FCE8B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E65B1DB-5AA0-4DF4-8A42-B8F4259E8C7D}"/>
              </a:ext>
            </a:extLst>
          </p:cNvPr>
          <p:cNvSpPr txBox="1"/>
          <p:nvPr/>
        </p:nvSpPr>
        <p:spPr>
          <a:xfrm>
            <a:off x="179512" y="815977"/>
            <a:ext cx="7611490" cy="663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Que faire si l’étudiant ne fait pas de stage dans une entreprise de sécurité privée mais dans un service de sécurité ?</a:t>
            </a:r>
          </a:p>
        </p:txBody>
      </p:sp>
    </p:spTree>
    <p:extLst>
      <p:ext uri="{BB962C8B-B14F-4D97-AF65-F5344CB8AC3E}">
        <p14:creationId xmlns:p14="http://schemas.microsoft.com/office/powerpoint/2010/main" val="357088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1203598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2699792" y="198223"/>
            <a:ext cx="38827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Choix des fiches d’activités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8D6A13-3615-412C-8545-531C531C9983}"/>
              </a:ext>
            </a:extLst>
          </p:cNvPr>
          <p:cNvSpPr txBox="1"/>
          <p:nvPr/>
        </p:nvSpPr>
        <p:spPr>
          <a:xfrm>
            <a:off x="344886" y="1089566"/>
            <a:ext cx="8439114" cy="3055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Par exemple, un étudiant est en stage sur un site industriel, le système intrusion est </a:t>
            </a:r>
            <a:r>
              <a:rPr lang="fr-FR" sz="1800" kern="1200" dirty="0" smtClean="0">
                <a:ea typeface="+mn-ea"/>
                <a:cs typeface="Times New Roman" panose="02020603050405020304" pitchFamily="18" charset="0"/>
              </a:rPr>
              <a:t>défectueux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il faut soit le remplacer, soit le réparer.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1 : Veille technologique afin de choisir un autre système plus performant.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2 : Analyse des risques, analyse des besoins humains et techniques présents sur le site afin de choisir le moyens de sécuriser le site  le plus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efficacement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pendant le remplacement du système d’intrusion.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Fiche 3 :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Réalisation d’un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rétro-planning </a:t>
            </a:r>
            <a:r>
              <a:rPr lang="fr-FR" sz="1800" kern="1200" dirty="0" smtClean="0">
                <a:ea typeface="+mn-ea"/>
                <a:cs typeface="Times New Roman" panose="02020603050405020304" pitchFamily="18" charset="0"/>
              </a:rPr>
              <a:t>relative à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l’installation du nouveau système.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68C92E4B-C4C5-4B85-A24B-151FCE8B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04158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71455" y="2846249"/>
            <a:ext cx="70862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Thierry </a:t>
            </a:r>
            <a:r>
              <a:rPr lang="fr-FR" b="1" dirty="0" err="1"/>
              <a:t>Fleuranceau</a:t>
            </a:r>
            <a:r>
              <a:rPr lang="fr-FR" b="1" dirty="0"/>
              <a:t>,</a:t>
            </a:r>
            <a:r>
              <a:rPr lang="fr-FR" dirty="0"/>
              <a:t> inspecteur d’académie, inspecteur pédagogique régional économie et gestion, académie Toulouse</a:t>
            </a:r>
          </a:p>
          <a:p>
            <a:r>
              <a:rPr lang="fr-FR" b="1" dirty="0"/>
              <a:t>Hervé </a:t>
            </a:r>
            <a:r>
              <a:rPr lang="fr-FR" b="1" dirty="0" err="1"/>
              <a:t>Gouvenaux</a:t>
            </a:r>
            <a:r>
              <a:rPr lang="fr-FR" b="1" dirty="0"/>
              <a:t>,</a:t>
            </a:r>
            <a:r>
              <a:rPr lang="fr-FR" dirty="0"/>
              <a:t> inspecteur d’académie, inspecteur pédagogique régional économie et gestion, académie de Reims</a:t>
            </a:r>
          </a:p>
          <a:p>
            <a:r>
              <a:rPr lang="fr-FR" b="1" dirty="0"/>
              <a:t>Valérie Vaquer,</a:t>
            </a:r>
            <a:r>
              <a:rPr lang="fr-FR" dirty="0"/>
              <a:t> Lycée Camille Claudel - Clermont-Ferrand, académie de Clermont-Ferrand</a:t>
            </a:r>
          </a:p>
          <a:p>
            <a:pPr marL="457200" lvl="0">
              <a:buSzPts val="1100"/>
            </a:pPr>
            <a:endParaRPr lang="fr-FR" dirty="0" smtClean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216362" y="1690900"/>
            <a:ext cx="6810619" cy="846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La certification </a:t>
            </a:r>
            <a:r>
              <a:rPr lang="fr-FR" sz="20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du bloc </a:t>
            </a:r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 compétences </a:t>
            </a:r>
            <a:r>
              <a:rPr lang="fr-FR" sz="20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2</a:t>
            </a:r>
          </a:p>
          <a:p>
            <a:r>
              <a:rPr lang="fr-FR" dirty="0"/>
              <a:t>Retour sur les pratiques pour l’acquisition des compétences </a:t>
            </a:r>
          </a:p>
          <a:p>
            <a:r>
              <a:rPr lang="fr-FR" dirty="0"/>
              <a:t>L’épreuve E51 – Management des ressources humaines	 </a:t>
            </a:r>
          </a:p>
          <a:p>
            <a:pPr lvl="0"/>
            <a:endParaRPr lang="fr-FR" sz="20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12/01/2022</a:t>
            </a:r>
            <a:endParaRPr kumimoji="0" lang="fr-FR" sz="75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12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60000" y="2427734"/>
            <a:ext cx="8424000" cy="2077200"/>
          </a:xfrm>
        </p:spPr>
        <p:txBody>
          <a:bodyPr/>
          <a:lstStyle/>
          <a:p>
            <a:r>
              <a:rPr lang="fr-FR" sz="1600" dirty="0" smtClean="0">
                <a:solidFill>
                  <a:srgbClr val="333399"/>
                </a:solidFill>
              </a:rPr>
              <a:t>1</a:t>
            </a:r>
            <a:r>
              <a:rPr lang="fr-FR" sz="1600" i="1" dirty="0" smtClean="0">
                <a:solidFill>
                  <a:srgbClr val="333399"/>
                </a:solidFill>
              </a:rPr>
              <a:t>/ Retour </a:t>
            </a:r>
            <a:r>
              <a:rPr lang="fr-FR" sz="1600" i="1" dirty="0">
                <a:solidFill>
                  <a:srgbClr val="333399"/>
                </a:solidFill>
              </a:rPr>
              <a:t>sur les pratiques pour l’acquisition des compétences</a:t>
            </a:r>
          </a:p>
          <a:p>
            <a:endParaRPr lang="fr-FR" sz="1600" i="1" dirty="0">
              <a:solidFill>
                <a:srgbClr val="333399"/>
              </a:solidFill>
            </a:endParaRPr>
          </a:p>
          <a:p>
            <a:r>
              <a:rPr lang="fr-FR" sz="1600" i="1" dirty="0" smtClean="0">
                <a:solidFill>
                  <a:srgbClr val="333399"/>
                </a:solidFill>
              </a:rPr>
              <a:t>2/ Rôle </a:t>
            </a:r>
            <a:r>
              <a:rPr lang="fr-FR" sz="1600" i="1" dirty="0">
                <a:solidFill>
                  <a:srgbClr val="333399"/>
                </a:solidFill>
              </a:rPr>
              <a:t>de l'explicitation dans l'acquisition des </a:t>
            </a:r>
            <a:r>
              <a:rPr lang="fr-FR" sz="1600" i="1" dirty="0" smtClean="0">
                <a:solidFill>
                  <a:srgbClr val="333399"/>
                </a:solidFill>
              </a:rPr>
              <a:t>compétences</a:t>
            </a:r>
          </a:p>
          <a:p>
            <a:endParaRPr lang="fr-FR" sz="1600" i="1" dirty="0">
              <a:solidFill>
                <a:srgbClr val="333399"/>
              </a:solidFill>
            </a:endParaRPr>
          </a:p>
          <a:p>
            <a:r>
              <a:rPr lang="fr-FR" sz="1600" i="1" dirty="0" smtClean="0">
                <a:solidFill>
                  <a:srgbClr val="333399"/>
                </a:solidFill>
              </a:rPr>
              <a:t>3/ du </a:t>
            </a:r>
            <a:r>
              <a:rPr lang="fr-FR" sz="1600" i="1" dirty="0">
                <a:solidFill>
                  <a:srgbClr val="333399"/>
                </a:solidFill>
              </a:rPr>
              <a:t>suivi des compétences à l'évaluation : </a:t>
            </a:r>
            <a:r>
              <a:rPr lang="fr-FR" sz="1600" i="1" dirty="0" smtClean="0">
                <a:solidFill>
                  <a:srgbClr val="333399"/>
                </a:solidFill>
              </a:rPr>
              <a:t>traçabilité </a:t>
            </a:r>
            <a:r>
              <a:rPr lang="fr-FR" sz="1600" i="1" dirty="0">
                <a:solidFill>
                  <a:srgbClr val="333399"/>
                </a:solidFill>
              </a:rPr>
              <a:t>et élaboration des documents </a:t>
            </a:r>
          </a:p>
          <a:p>
            <a:endParaRPr lang="fr-FR" sz="1600" dirty="0"/>
          </a:p>
        </p:txBody>
      </p:sp>
      <p:pic>
        <p:nvPicPr>
          <p:cNvPr id="8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84359" y="90000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Espace réservé du pied de page 7"/>
          <p:cNvSpPr txBox="1">
            <a:spLocks/>
          </p:cNvSpPr>
          <p:nvPr/>
        </p:nvSpPr>
        <p:spPr bwMode="auto">
          <a:xfrm>
            <a:off x="376793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l" defTabSz="914400">
              <a:defRPr sz="75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95736" y="1754717"/>
            <a:ext cx="4887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all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cs typeface="Arial"/>
              </a:rPr>
              <a:t>BLOC 2 Management des RH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8705626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32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BLOC 2 Management des RH</a:t>
            </a:r>
            <a:endParaRPr lang="fr-FR" dirty="0"/>
          </a:p>
          <a:p>
            <a:pPr>
              <a:defRPr/>
            </a:pPr>
            <a:r>
              <a:rPr lang="fr-FR" sz="18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Retour sur les pratiques pour l’acquisition des compétences</a:t>
            </a:r>
          </a:p>
          <a:p>
            <a:pPr>
              <a:defRPr/>
            </a:pPr>
            <a:endParaRPr lang="fr-FR" sz="1850" dirty="0"/>
          </a:p>
          <a:p>
            <a:pPr>
              <a:defRPr/>
            </a:pPr>
            <a:r>
              <a:rPr lang="fr-FR" sz="1850" dirty="0"/>
              <a:t>Valérie VAQUER</a:t>
            </a:r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A6334F-578A-ACEF-391B-99B16075FCAB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84359" y="171136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90375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01706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60000" y="1205564"/>
            <a:ext cx="766838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 smtClean="0">
                <a:latin typeface="Arial Narrow" pitchFamily="34" charset="0"/>
              </a:rPr>
              <a:t>I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mportance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de sensibiliser les étudiants au management opérationnel dès la 1</a:t>
            </a:r>
            <a:r>
              <a:rPr kumimoji="0" lang="fr-FR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ère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période de stage car beaucoup de compétences peuvent être abordées en stage :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organisation du service,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gestion du personnel,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gestion des relations sociales. 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lvl="1" algn="just">
              <a:spcBef>
                <a:spcPts val="600"/>
              </a:spcBef>
              <a:buClrTx/>
              <a:defRPr/>
            </a:pPr>
            <a:r>
              <a:rPr lang="fr-FR" sz="1800" noProof="0" dirty="0" smtClean="0">
                <a:latin typeface="Arial Narrow" pitchFamily="34" charset="0"/>
              </a:rPr>
              <a:t>De même, p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our aborder ces activités de façon concrète </a:t>
            </a:r>
            <a:r>
              <a:rPr lang="fr-FR" sz="1800" dirty="0" smtClean="0">
                <a:latin typeface="Arial Narrow" pitchFamily="34" charset="0"/>
              </a:rPr>
              <a:t>et pertinente, les ressources principales sont les thèmes étudiés dans le bloc 1.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171136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90375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Flèche droite rayée 8"/>
          <p:cNvSpPr/>
          <p:nvPr/>
        </p:nvSpPr>
        <p:spPr>
          <a:xfrm rot="10800000">
            <a:off x="3890595" y="1897549"/>
            <a:ext cx="2870205" cy="996904"/>
          </a:xfrm>
          <a:prstGeom prst="stripedRightArrow">
            <a:avLst>
              <a:gd name="adj1" fmla="val 50000"/>
              <a:gd name="adj2" fmla="val 38060"/>
            </a:avLst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235657" y="2220687"/>
            <a:ext cx="27982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gency FB" pitchFamily="34" charset="0"/>
              </a:rPr>
              <a:t>Une ou plusieurs de ces 3 activités</a:t>
            </a:r>
            <a:endParaRPr lang="fr-FR" sz="16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64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 smtClean="0"/>
              <a:t/>
            </a:r>
            <a:br>
              <a:rPr lang="fr-FR" sz="1400" b="0" dirty="0" smtClean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00800" y="1785932"/>
            <a:ext cx="60624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</a:t>
            </a:r>
            <a:endParaRPr kumimoji="0" lang="fr-FR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lvl="1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Formations spécifiques (ex. pompiers privés d’aéroport).</a:t>
            </a:r>
          </a:p>
          <a:p>
            <a:pPr marL="457200" lvl="1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SSIAP 1, SSIAP2, différentes cartes professionnelles.</a:t>
            </a:r>
          </a:p>
          <a:p>
            <a:pPr marL="457200" lvl="1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Relations avec les centres de formations (MAC, recyclage,… ).</a:t>
            </a:r>
          </a:p>
          <a:p>
            <a:pPr marL="457200" lvl="7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Travail de nuit, durée des vacations.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Prise en compte du CSI </a:t>
            </a:r>
            <a:r>
              <a:rPr lang="fr-FR" sz="1800" dirty="0" smtClean="0">
                <a:latin typeface="Arial Narrow" pitchFamily="34" charset="0"/>
              </a:rPr>
              <a:t>(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lien avec le bloc 4, livre 2 et 6).</a:t>
            </a: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497481" y="4816800"/>
            <a:ext cx="45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360800" y="1252800"/>
            <a:ext cx="320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100" dirty="0" smtClean="0">
                <a:solidFill>
                  <a:srgbClr val="000091">
                    <a:lumMod val="60000"/>
                    <a:lumOff val="40000"/>
                  </a:srgbClr>
                </a:solidFill>
                <a:latin typeface="Agency FB" pitchFamily="34" charset="0"/>
              </a:rPr>
              <a:t>Organisation du service :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Accolade ouvrante 12"/>
          <p:cNvSpPr/>
          <p:nvPr/>
        </p:nvSpPr>
        <p:spPr>
          <a:xfrm>
            <a:off x="3110400" y="2224800"/>
            <a:ext cx="180000" cy="957600"/>
          </a:xfrm>
          <a:prstGeom prst="leftBrace">
            <a:avLst>
              <a:gd name="adj1" fmla="val 4500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colade ouvrante 14"/>
          <p:cNvSpPr/>
          <p:nvPr/>
        </p:nvSpPr>
        <p:spPr>
          <a:xfrm>
            <a:off x="3160800" y="3276000"/>
            <a:ext cx="136800" cy="640800"/>
          </a:xfrm>
          <a:prstGeom prst="leftBrace">
            <a:avLst>
              <a:gd name="adj1" fmla="val 467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569600" y="2548800"/>
            <a:ext cx="16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A2.1C1, A2.1C2</a:t>
            </a:r>
            <a:endParaRPr lang="fr-FR" sz="1800" dirty="0">
              <a:latin typeface="Agency FB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008800" y="3398400"/>
            <a:ext cx="11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A2.1C3</a:t>
            </a:r>
            <a:endParaRPr lang="fr-FR" sz="18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8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33122C9-A0B9-462F-8757-0847AD287B63}" type="slidenum">
              <a:rPr lang="fr-FR"/>
              <a:pPr>
                <a:defRPr/>
              </a:pPr>
              <a:t>39</a:t>
            </a:fld>
            <a:endParaRPr lang="fr-FR"/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>
              <a:defRPr/>
            </a:pPr>
            <a:r>
              <a:rPr lang="fr-FR"/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 bwMode="auto">
          <a:xfrm>
            <a:off x="7614000" y="4783500"/>
            <a:ext cx="1170000" cy="360000"/>
          </a:xfrm>
        </p:spPr>
        <p:txBody>
          <a:bodyPr/>
          <a:lstStyle/>
          <a:p>
            <a:pPr algn="r">
              <a:defRPr/>
            </a:pPr>
            <a:r>
              <a:rPr lang="fr-FR" cap="all"/>
              <a:t>Date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1200" y="1214428"/>
            <a:ext cx="7847014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Gestion du personnel : </a:t>
            </a:r>
          </a:p>
          <a:p>
            <a:pPr lvl="8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Relations avec le CNAPS (lien avec le bloc 4).</a:t>
            </a:r>
          </a:p>
          <a:p>
            <a:pPr lvl="8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Formations spécifiques (ex. pompiers privés d’aéroport).</a:t>
            </a:r>
          </a:p>
          <a:p>
            <a:pPr lvl="5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Relations avec les centres de formations (MAC, recyclage,… ).</a:t>
            </a:r>
          </a:p>
          <a:p>
            <a:pPr lvl="5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Relations avec le SDIS, la préfecture, les fédérations sportives, la 			sécurité publique…(lien avec bloc 4).</a:t>
            </a:r>
          </a:p>
          <a:p>
            <a:pPr lvl="5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Prise en compte du CSI (lien avec le bloc 4).</a:t>
            </a:r>
          </a:p>
          <a:p>
            <a:pPr lvl="5">
              <a:spcBef>
                <a:spcPts val="600"/>
              </a:spcBef>
            </a:pPr>
            <a:r>
              <a:rPr lang="fr-FR" sz="1600" dirty="0" smtClean="0">
                <a:latin typeface="Arial Narrow" pitchFamily="34" charset="0"/>
              </a:rPr>
              <a:t> 			Travail de nuit, durée des vacations…</a:t>
            </a:r>
          </a:p>
          <a:p>
            <a:pPr lvl="5">
              <a:spcBef>
                <a:spcPts val="600"/>
              </a:spcBef>
              <a:buFont typeface="Arial" pitchFamily="34" charset="0"/>
              <a:buChar char="•"/>
            </a:pPr>
            <a:endParaRPr lang="fr-FR" sz="1600" dirty="0" smtClean="0">
              <a:latin typeface="Arial Narrow" pitchFamily="34" charset="0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Carré corné 8"/>
          <p:cNvSpPr/>
          <p:nvPr/>
        </p:nvSpPr>
        <p:spPr>
          <a:xfrm>
            <a:off x="4696389" y="912474"/>
            <a:ext cx="1589215" cy="571504"/>
          </a:xfrm>
          <a:prstGeom prst="foldedCorner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803893" y="93308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gency FB" pitchFamily="34" charset="0"/>
              </a:rPr>
              <a:t>Cartes professionnelles, préalables, provisoires,</a:t>
            </a:r>
            <a:endParaRPr lang="fr-FR" sz="1200" dirty="0">
              <a:latin typeface="Agency FB" pitchFamily="34" charset="0"/>
            </a:endParaRPr>
          </a:p>
        </p:txBody>
      </p:sp>
      <p:sp>
        <p:nvSpPr>
          <p:cNvPr id="12" name="Accolade ouvrante 11"/>
          <p:cNvSpPr/>
          <p:nvPr/>
        </p:nvSpPr>
        <p:spPr>
          <a:xfrm>
            <a:off x="3214678" y="1714494"/>
            <a:ext cx="142876" cy="928694"/>
          </a:xfrm>
          <a:prstGeom prst="leftBrace">
            <a:avLst>
              <a:gd name="adj1" fmla="val 50555"/>
              <a:gd name="adj2" fmla="val 486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357290" y="185737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gency FB" pitchFamily="34" charset="0"/>
              </a:rPr>
              <a:t>A2.2C1, A2.2C2, A2.2C3, + éventuellement A2.C1 </a:t>
            </a:r>
            <a:endParaRPr lang="fr-FR" sz="1400" dirty="0">
              <a:latin typeface="Agency FB" pitchFamily="34" charset="0"/>
            </a:endParaRPr>
          </a:p>
        </p:txBody>
      </p:sp>
      <p:sp>
        <p:nvSpPr>
          <p:cNvPr id="14" name="Accolade ouvrante 13"/>
          <p:cNvSpPr/>
          <p:nvPr/>
        </p:nvSpPr>
        <p:spPr>
          <a:xfrm>
            <a:off x="3214678" y="2714626"/>
            <a:ext cx="142876" cy="785818"/>
          </a:xfrm>
          <a:prstGeom prst="leftBrace">
            <a:avLst>
              <a:gd name="adj1" fmla="val 4388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643042" y="2928940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gency FB" pitchFamily="34" charset="0"/>
              </a:rPr>
              <a:t>A2.2C4 et A2.2C5 </a:t>
            </a:r>
            <a:endParaRPr lang="fr-FR" sz="1400" dirty="0">
              <a:latin typeface="Agency FB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 bwMode="auto">
          <a:xfrm>
            <a:off x="1928794" y="3500444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gency FB" pitchFamily="34" charset="0"/>
              </a:rPr>
              <a:t>A2.2C8 </a:t>
            </a:r>
            <a:endParaRPr lang="fr-FR" sz="1400" dirty="0">
              <a:latin typeface="Agency FB" pitchFamily="34" charset="0"/>
            </a:endParaRPr>
          </a:p>
        </p:txBody>
      </p:sp>
      <p:sp>
        <p:nvSpPr>
          <p:cNvPr id="17" name="Flèche droite rayée 16"/>
          <p:cNvSpPr/>
          <p:nvPr/>
        </p:nvSpPr>
        <p:spPr>
          <a:xfrm>
            <a:off x="2643174" y="3643320"/>
            <a:ext cx="642942" cy="45719"/>
          </a:xfrm>
          <a:prstGeom prst="stripedRightArrow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Google Shape;100;p14"/>
          <p:cNvSpPr txBox="1"/>
          <p:nvPr/>
        </p:nvSpPr>
        <p:spPr>
          <a:xfrm>
            <a:off x="966919" y="1694059"/>
            <a:ext cx="8256594" cy="1059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</a:pPr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Ouverture du séminaire </a:t>
            </a:r>
          </a:p>
          <a:p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  <a:sym typeface="Calibri"/>
              </a:rPr>
              <a:t>« </a:t>
            </a:r>
            <a:r>
              <a:rPr lang="fr-FR" b="1" dirty="0"/>
              <a:t>BTS management opérationnel de la </a:t>
            </a:r>
            <a:r>
              <a:rPr lang="fr-FR" b="1" dirty="0" smtClean="0"/>
              <a:t>sécurité </a:t>
            </a:r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</a:rPr>
              <a:t>»</a:t>
            </a:r>
          </a:p>
          <a:p>
            <a:endParaRPr lang="fr-FR" b="1" dirty="0" smtClean="0"/>
          </a:p>
          <a:p>
            <a:r>
              <a:rPr lang="fr-FR" dirty="0" smtClean="0"/>
              <a:t>Présentation </a:t>
            </a:r>
            <a:r>
              <a:rPr lang="fr-FR" dirty="0"/>
              <a:t>du programme et intentions du séminaire</a:t>
            </a:r>
          </a:p>
          <a:p>
            <a:endParaRPr lang="fr-FR" sz="1800" b="1" dirty="0" smtClean="0">
              <a:solidFill>
                <a:schemeClr val="tx1"/>
              </a:solidFill>
              <a:latin typeface="+mj-lt"/>
              <a:ea typeface="Calibri"/>
              <a:cs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2000" b="1" dirty="0" smtClean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1;p14"/>
          <p:cNvSpPr txBox="1"/>
          <p:nvPr/>
        </p:nvSpPr>
        <p:spPr>
          <a:xfrm>
            <a:off x="1762950" y="3013564"/>
            <a:ext cx="5618100" cy="167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fr-FR" b="1" dirty="0"/>
              <a:t>Pierre </a:t>
            </a:r>
            <a:r>
              <a:rPr lang="fr-FR" b="1" dirty="0" err="1"/>
              <a:t>Vinard</a:t>
            </a:r>
            <a:r>
              <a:rPr lang="fr-FR" b="1" dirty="0"/>
              <a:t>,</a:t>
            </a:r>
            <a:r>
              <a:rPr lang="fr-FR" dirty="0"/>
              <a:t> inspecteur général de l’éducation, du sport et de la recherche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41827593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22400" y="1476000"/>
            <a:ext cx="57168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Spécificité des contrats de sous-traitance dans les métiers de la sécurité.</a:t>
            </a:r>
          </a:p>
          <a:p>
            <a:pPr marL="457200" lvl="1">
              <a:spcBef>
                <a:spcPts val="600"/>
              </a:spcBef>
              <a:buClrTx/>
              <a:buFont typeface="Arial" pitchFamily="34" charset="0"/>
              <a:buChar char="•"/>
              <a:defRPr/>
            </a:pPr>
            <a:r>
              <a:rPr lang="fr-FR" sz="1800" dirty="0" smtClean="0">
                <a:latin typeface="Arial Narrow" pitchFamily="34" charset="0"/>
              </a:rPr>
              <a:t> Spécificité des risques professionnels : travail de nuit. gestion de plusieurs sites par un même agent, durée des vacations, travail en extérieur, agressions verbales….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Spécificité des fautes professionnelles.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Spécificité d’une bonne moralité (bulletin n° 2 du casier judiciaire).</a:t>
            </a: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37600" y="986400"/>
            <a:ext cx="2613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100" dirty="0" smtClean="0">
                <a:solidFill>
                  <a:srgbClr val="000091">
                    <a:lumMod val="60000"/>
                    <a:lumOff val="40000"/>
                  </a:srgbClr>
                </a:solidFill>
                <a:latin typeface="Agency FB" pitchFamily="34" charset="0"/>
              </a:rPr>
              <a:t>Gestion du personnel : </a:t>
            </a:r>
          </a:p>
          <a:p>
            <a:endParaRPr lang="fr-FR" dirty="0"/>
          </a:p>
        </p:txBody>
      </p:sp>
      <p:sp>
        <p:nvSpPr>
          <p:cNvPr id="11" name="Accolade ouvrante 10"/>
          <p:cNvSpPr/>
          <p:nvPr/>
        </p:nvSpPr>
        <p:spPr>
          <a:xfrm>
            <a:off x="3196800" y="2167200"/>
            <a:ext cx="165600" cy="784800"/>
          </a:xfrm>
          <a:prstGeom prst="leftBrace">
            <a:avLst>
              <a:gd name="adj1" fmla="val 4761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124000" y="2347200"/>
            <a:ext cx="8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A2.2C8</a:t>
            </a:r>
            <a:endParaRPr lang="fr-FR" sz="1800" dirty="0">
              <a:latin typeface="Agency FB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1519200" y="3003600"/>
            <a:ext cx="131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A2.2C6, A2.2C7</a:t>
            </a:r>
            <a:endParaRPr lang="fr-FR" sz="1800" dirty="0">
              <a:latin typeface="Agency FB" pitchFamily="34" charset="0"/>
            </a:endParaRPr>
          </a:p>
        </p:txBody>
      </p:sp>
      <p:sp>
        <p:nvSpPr>
          <p:cNvPr id="14" name="Flèche droite rayée 13"/>
          <p:cNvSpPr/>
          <p:nvPr/>
        </p:nvSpPr>
        <p:spPr>
          <a:xfrm>
            <a:off x="2836800" y="3168000"/>
            <a:ext cx="518400" cy="45719"/>
          </a:xfrm>
          <a:prstGeom prst="stripedRightArrow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4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750400" y="1785932"/>
            <a:ext cx="517918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Spécificité des conventions collectives des entreprises de sécurité.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Droit de retrait.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</a:t>
            </a:r>
            <a:r>
              <a:rPr lang="fr-FR" sz="1800" dirty="0">
                <a:latin typeface="Arial Narrow" pitchFamily="34" charset="0"/>
              </a:rPr>
              <a:t>I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ntervention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des agents de sécurité lors de conflits collectifs.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…</a:t>
            </a: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28800" y="1224000"/>
            <a:ext cx="3398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100" dirty="0" smtClean="0">
                <a:solidFill>
                  <a:srgbClr val="000091">
                    <a:lumMod val="60000"/>
                    <a:lumOff val="40000"/>
                  </a:srgbClr>
                </a:solidFill>
                <a:latin typeface="Agency FB" pitchFamily="34" charset="0"/>
              </a:rPr>
              <a:t>Gestion des relations sociales :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2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56338" y="1289132"/>
            <a:ext cx="68580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Baser les scénarios sur le vécu en entreprise permet à l’étudiant 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d’analyser son action,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fr-FR" sz="1800" dirty="0" smtClean="0">
              <a:latin typeface="Arial Narrow" pitchFamily="34" charset="0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fr-FR" sz="1800" dirty="0" smtClean="0">
              <a:latin typeface="Arial Narrow" pitchFamily="34" charset="0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de transmettre son 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expérience aux autres étudiants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9" name="Flèche droite rayée 8"/>
          <p:cNvSpPr/>
          <p:nvPr/>
        </p:nvSpPr>
        <p:spPr>
          <a:xfrm rot="10800000">
            <a:off x="3765600" y="1965600"/>
            <a:ext cx="3484800" cy="1303200"/>
          </a:xfrm>
          <a:prstGeom prst="stripedRightArrow">
            <a:avLst>
              <a:gd name="adj1" fmla="val 50000"/>
              <a:gd name="adj2" fmla="val 49448"/>
            </a:avLst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233600" y="2289600"/>
            <a:ext cx="276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Outils de planification de l’activité, gestion des aléas, …</a:t>
            </a:r>
            <a:endParaRPr lang="fr-FR" sz="1800" dirty="0">
              <a:latin typeface="Agency FB" pitchFamily="34" charset="0"/>
            </a:endParaRPr>
          </a:p>
        </p:txBody>
      </p:sp>
      <p:sp>
        <p:nvSpPr>
          <p:cNvPr id="12" name="Flèche droite rayée 11"/>
          <p:cNvSpPr/>
          <p:nvPr/>
        </p:nvSpPr>
        <p:spPr bwMode="auto">
          <a:xfrm rot="10800000">
            <a:off x="4386000" y="3118800"/>
            <a:ext cx="3484800" cy="1303200"/>
          </a:xfrm>
          <a:prstGeom prst="stripedRightArrow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924800" y="3441600"/>
            <a:ext cx="28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Agency FB" pitchFamily="34" charset="0"/>
              </a:rPr>
              <a:t>Spécificité du site, style de management…</a:t>
            </a:r>
            <a:endParaRPr lang="fr-FR" sz="18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2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14348" y="1142990"/>
            <a:ext cx="7786742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itchFamily="34" charset="0"/>
              </a:rPr>
              <a:t>L’organisation du service et gestion du personnel 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En lien avec la mise en œuvre d’une prestation de sécurité 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gency FB" pitchFamily="34" charset="0"/>
              </a:rPr>
              <a:t>ex : le festival du court-métrage à Clermont-Ferrand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: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gency FB" pitchFamily="34" charset="0"/>
            </a:endParaRP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Durée de la prestation : du 24 janvier au 7 février (le festival se déroule du 28 janvier au 5 février).</a:t>
            </a: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Lieux : </a:t>
            </a:r>
            <a:r>
              <a:rPr lang="fr-FR" sz="1600" dirty="0" smtClean="0">
                <a:latin typeface="Arial Narrow" pitchFamily="34" charset="0"/>
              </a:rPr>
              <a:t>11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lieux partenaires du festival, parmi eux :</a:t>
            </a: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	- maison de la culture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: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projection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de séances (festivaliers et jurys),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	- amphi Agnès Varda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(fac de lettres) :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projection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de séances (festivaliers),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	- école supérieure d'art Clermont Métropole : l’atelier (école de cinéma éphémère),</a:t>
            </a:r>
          </a:p>
          <a:p>
            <a:pPr marL="457200" marR="0" lvl="1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		- stade nautique Pierre de Coubertin</a:t>
            </a:r>
            <a:r>
              <a:rPr lang="fr-FR" dirty="0" smtClean="0">
                <a:latin typeface="Arial Narrow" pitchFamily="34" charset="0"/>
              </a:rPr>
              <a:t> : ciné-piscine.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 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11" descr="court 20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071816"/>
            <a:ext cx="1973580" cy="1478280"/>
          </a:xfrm>
          <a:prstGeom prst="rect">
            <a:avLst/>
          </a:prstGeom>
        </p:spPr>
      </p:pic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18066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75803" y="623445"/>
            <a:ext cx="7786742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itchFamily="34" charset="0"/>
              </a:rPr>
              <a:t>L’organisation du service  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Travail préparatoire 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Organisation de la prestation :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</a:t>
            </a:r>
            <a:r>
              <a:rPr lang="fr-FR" sz="1600" dirty="0">
                <a:latin typeface="Arial Narrow" pitchFamily="34" charset="0"/>
              </a:rPr>
              <a:t>N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ombre de titulaires du SSIAP 1, du SSIAP 2, du  SST, de l’habilitation H0B0…, carte SHG, carte</a:t>
            </a:r>
            <a:r>
              <a:rPr kumimoji="0" lang="fr-FR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AC, carte OV…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Habilitations carte professionnelle (MAC).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Planning de vacation avec les outils numériques.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EPI : tenue professionnelle selon la mission</a:t>
            </a:r>
            <a:r>
              <a:rPr kumimoji="0" lang="fr-FR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: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tenue « bourgeoise », tenue « d’identification » (été, demi-saison ou hiver), avec chasuble distinctive selon les missions, …), radios, codes « phonétiques » radios.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Missions : accueil, accueil-filtrage, sécurité incendie, secours à personne… </a:t>
            </a: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21456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1" name="Flèche droite rayée 10"/>
          <p:cNvSpPr/>
          <p:nvPr/>
        </p:nvSpPr>
        <p:spPr>
          <a:xfrm rot="11651916">
            <a:off x="6922078" y="1951093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6914945" y="2016853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A2.1C1, A2.1C2, 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3" name="Flèche droite rayée 12"/>
          <p:cNvSpPr/>
          <p:nvPr/>
        </p:nvSpPr>
        <p:spPr bwMode="auto">
          <a:xfrm rot="10365093">
            <a:off x="6367343" y="2201032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rayée 14"/>
          <p:cNvSpPr/>
          <p:nvPr/>
        </p:nvSpPr>
        <p:spPr bwMode="auto">
          <a:xfrm rot="10800000">
            <a:off x="6946463" y="2847208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 bwMode="auto">
          <a:xfrm>
            <a:off x="7186978" y="2849720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A2.1C2, A2.1C3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 bwMode="auto">
          <a:xfrm>
            <a:off x="7129828" y="3880934"/>
            <a:ext cx="1514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A2.1C4, A2.1C5, A2.1C6, A2.2C4, A2.2C5, A2.2C8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8" name="Flèche droite rayée 17"/>
          <p:cNvSpPr/>
          <p:nvPr/>
        </p:nvSpPr>
        <p:spPr bwMode="auto">
          <a:xfrm rot="11372480">
            <a:off x="6769679" y="3889624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droite rayée 18"/>
          <p:cNvSpPr/>
          <p:nvPr/>
        </p:nvSpPr>
        <p:spPr bwMode="auto">
          <a:xfrm rot="9998585">
            <a:off x="7031807" y="3993255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9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14348" y="1142990"/>
            <a:ext cx="7786742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itchFamily="34" charset="0"/>
              </a:rPr>
              <a:t>Gestion du personnel 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Travail préparatoire :</a:t>
            </a:r>
          </a:p>
          <a:p>
            <a:pPr marL="14400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Recruter des</a:t>
            </a:r>
            <a:r>
              <a:rPr kumimoji="0" lang="fr-FR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agents selon les qualifications, certifications et cartes professionnelles.</a:t>
            </a:r>
          </a:p>
          <a:p>
            <a:pPr marL="14400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Prendre en compte les renouvellements, recyclages, remises à niveau, MAC, habilitations…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</a:t>
            </a: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ourt 2022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7901" y="2919222"/>
            <a:ext cx="4145475" cy="1571636"/>
          </a:xfrm>
          <a:prstGeom prst="rect">
            <a:avLst/>
          </a:prstGeom>
        </p:spPr>
      </p:pic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2" name="Flèche droite rayée 11"/>
          <p:cNvSpPr/>
          <p:nvPr/>
        </p:nvSpPr>
        <p:spPr bwMode="auto">
          <a:xfrm rot="20736364">
            <a:off x="509849" y="2536058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rayée 12"/>
          <p:cNvSpPr/>
          <p:nvPr/>
        </p:nvSpPr>
        <p:spPr bwMode="auto">
          <a:xfrm rot="20658373">
            <a:off x="481147" y="2057520"/>
            <a:ext cx="1510145" cy="313053"/>
          </a:xfrm>
          <a:prstGeom prst="stripedRightArrow">
            <a:avLst/>
          </a:prstGeom>
          <a:noFill/>
          <a:ln w="9525" cmpd="tri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 bwMode="auto">
          <a:xfrm rot="20639621">
            <a:off x="651026" y="2071924"/>
            <a:ext cx="1109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A2.2C2, A2.2C3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 bwMode="auto">
          <a:xfrm rot="20691679">
            <a:off x="547559" y="2510955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A2.2C1, A2.2C4, A2.2C5</a:t>
            </a:r>
            <a:endParaRPr lang="fr-FR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25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35152" y="1094222"/>
            <a:ext cx="561441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 smtClean="0">
              <a:latin typeface="Arial Narrow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Au cours de la prestation, le manager devra :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vérifier et adapter les tenues professionnelles des agents,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contrôler la qualité des missions,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adapter les missions aux aléas,</a:t>
            </a:r>
          </a:p>
          <a:p>
            <a:pPr marL="1828800">
              <a:buClrTx/>
              <a:buFont typeface="Arial" pitchFamily="34" charset="0"/>
              <a:buChar char="•"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gérer les éventuels conflits entre le public et les agents, entre agents,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prendre en compte le stress des agents…</a:t>
            </a: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1600" dirty="0" smtClean="0">
                <a:latin typeface="Arial Narrow" pitchFamily="34" charset="0"/>
              </a:rPr>
              <a:t> réagir face à un contrôle du CNAPS, à un accident, à un incident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  <a:p>
            <a:pPr marL="1828800" marR="0" lvl="4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cs typeface="Arial"/>
              </a:rPr>
              <a:t> </a:t>
            </a:r>
          </a:p>
          <a:p>
            <a:pPr marL="91440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84359" y="357172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ourt 2022 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571750"/>
            <a:ext cx="2411549" cy="1428760"/>
          </a:xfrm>
          <a:prstGeom prst="rect">
            <a:avLst/>
          </a:prstGeom>
        </p:spPr>
      </p:pic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993648" y="987552"/>
            <a:ext cx="24323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100" dirty="0" smtClean="0">
                <a:solidFill>
                  <a:srgbClr val="000091">
                    <a:lumMod val="60000"/>
                    <a:lumOff val="40000"/>
                  </a:srgbClr>
                </a:solidFill>
                <a:latin typeface="Agency FB" pitchFamily="34" charset="0"/>
              </a:rPr>
              <a:t>Gestion du personnel :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 bwMode="auto">
          <a:xfrm>
            <a:off x="6428244" y="2194037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A2.2.C4, A2.2C5, A2.2C6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 bwMode="auto">
          <a:xfrm>
            <a:off x="6064842" y="3606277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A2.2C8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 bwMode="auto">
          <a:xfrm>
            <a:off x="6267752" y="3071208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A2.2C7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21" name="Accolade fermante 20"/>
          <p:cNvSpPr/>
          <p:nvPr/>
        </p:nvSpPr>
        <p:spPr>
          <a:xfrm>
            <a:off x="6254749" y="1934754"/>
            <a:ext cx="130593" cy="846546"/>
          </a:xfrm>
          <a:prstGeom prst="rightBrace">
            <a:avLst>
              <a:gd name="adj1" fmla="val 3382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colade fermante 21"/>
          <p:cNvSpPr/>
          <p:nvPr/>
        </p:nvSpPr>
        <p:spPr>
          <a:xfrm>
            <a:off x="6105906" y="2989326"/>
            <a:ext cx="115824" cy="426720"/>
          </a:xfrm>
          <a:prstGeom prst="rightBrace">
            <a:avLst>
              <a:gd name="adj1" fmla="val 2500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colade fermante 22"/>
          <p:cNvSpPr/>
          <p:nvPr/>
        </p:nvSpPr>
        <p:spPr>
          <a:xfrm>
            <a:off x="5939790" y="3615690"/>
            <a:ext cx="84327" cy="292608"/>
          </a:xfrm>
          <a:prstGeom prst="rightBrace">
            <a:avLst>
              <a:gd name="adj1" fmla="val 3602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colade fermante 23"/>
          <p:cNvSpPr/>
          <p:nvPr/>
        </p:nvSpPr>
        <p:spPr>
          <a:xfrm>
            <a:off x="5918200" y="4000500"/>
            <a:ext cx="109219" cy="400050"/>
          </a:xfrm>
          <a:prstGeom prst="rightBrace">
            <a:avLst>
              <a:gd name="adj1" fmla="val 4268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 bwMode="auto">
          <a:xfrm>
            <a:off x="6090242" y="4057127"/>
            <a:ext cx="151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gency FB" pitchFamily="34" charset="0"/>
              </a:rPr>
              <a:t>Lien avec le bloc 4</a:t>
            </a:r>
            <a:endParaRPr lang="fr-FR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18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32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BLOC 2 Management des RH</a:t>
            </a:r>
            <a:endParaRPr lang="fr-FR" dirty="0"/>
          </a:p>
          <a:p>
            <a:pPr>
              <a:defRPr/>
            </a:pPr>
            <a:r>
              <a:rPr lang="fr-FR" sz="1850" b="1" i="0" u="none" strike="noStrike" cap="all" spc="0" dirty="0" smtClean="0">
                <a:solidFill>
                  <a:srgbClr val="333399"/>
                </a:solidFill>
                <a:latin typeface="Arial"/>
                <a:ea typeface="Arial"/>
                <a:cs typeface="Arial"/>
              </a:rPr>
              <a:t>Rôle </a:t>
            </a:r>
            <a:r>
              <a:rPr lang="fr-FR" sz="18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de </a:t>
            </a:r>
            <a:r>
              <a:rPr lang="fr-FR" sz="1850" b="1" i="0" u="none" strike="noStrike" cap="all" spc="0" dirty="0" smtClean="0">
                <a:solidFill>
                  <a:srgbClr val="333399"/>
                </a:solidFill>
                <a:latin typeface="Arial"/>
                <a:ea typeface="Arial"/>
                <a:cs typeface="Arial"/>
              </a:rPr>
              <a:t>l'explicitation </a:t>
            </a:r>
            <a:r>
              <a:rPr lang="fr-FR" sz="18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dans l'acquisition des compétences</a:t>
            </a:r>
          </a:p>
          <a:p>
            <a:pPr>
              <a:defRPr/>
            </a:pPr>
            <a:endParaRPr lang="fr-FR" sz="1850" dirty="0"/>
          </a:p>
          <a:p>
            <a:pPr>
              <a:defRPr/>
            </a:pPr>
            <a:r>
              <a:rPr lang="fr-FR" sz="1850" dirty="0"/>
              <a:t>Hervé GOUVENAUX</a:t>
            </a:r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389B45-1D86-70D5-B53A-6CA963E1BAA9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84359" y="98979"/>
            <a:ext cx="2459641" cy="103442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271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60000" y="3093593"/>
            <a:ext cx="8154206" cy="1638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 panose="02010600030101010101" pitchFamily="2" charset="-122"/>
                <a:cs typeface="Arial"/>
              </a:rPr>
              <a:t>[…] L’épreuve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 panose="02010600030101010101" pitchFamily="2" charset="-122"/>
                <a:cs typeface="Arial"/>
              </a:rPr>
              <a:t>E51 s’appuie sur un dossier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 panose="02010600030101010101" pitchFamily="2" charset="-122"/>
                <a:cs typeface="Arial"/>
              </a:rPr>
              <a:t>constitué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 panose="02010600030101010101" pitchFamily="2" charset="-122"/>
                <a:cs typeface="Arial"/>
              </a:rPr>
              <a:t>des éléments suivants :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SimSun" panose="02010600030101010101" pitchFamily="2" charset="-122"/>
                <a:cs typeface="Arial"/>
              </a:rPr>
              <a:t> 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/>
            </a:endParaRPr>
          </a:p>
          <a:p>
            <a:pPr marL="342900" marR="0" lvl="0" indent="-342900" algn="l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-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Les attestations de stage ou les certificats de travail ;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/>
            </a:endParaRPr>
          </a:p>
          <a:p>
            <a:pPr marL="342900" marR="0" lvl="0" indent="-342900" algn="l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-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Une présentation de la/des entreprise(s) d’accueil (maximum deux pages par entreprise) ;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/>
            </a:endParaRPr>
          </a:p>
          <a:p>
            <a:pPr marL="342900" marR="0" lvl="0" indent="-342900" algn="l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-"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Une analyse d’activités professionnelles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réalisées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en milieu professionnel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ou, à défaut,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en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centre de formation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, dans le cadre du pôle d’activités n° 2 « 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Management des ressources humaines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 ».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0000" y="771550"/>
            <a:ext cx="41844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Le </a:t>
            </a: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management des RH 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est une fonction de l’entreprise </a:t>
            </a:r>
            <a:r>
              <a: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[qui] 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s’appuie sur un </a:t>
            </a: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système de pratiques et de processus RH 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(recrutement, formation, gestion des carrières, rémunération et évaluation) qui doivent lui permettre de </a:t>
            </a: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mettre à la disposition de l’organisation des personnes compétentes et motivées 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pour </a:t>
            </a: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atteindre des objectifs 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donnés par la direction</a:t>
            </a:r>
            <a:r>
              <a: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cs typeface="Arial"/>
              </a:rPr>
              <a:t> </a:t>
            </a:r>
            <a:endParaRPr kumimoji="0" lang="fr-FR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8310" y="189998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PÔLE D’ACTIVITÉ N° 2 : 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MANAGEMENT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DES RESSOURCES HUMAINES 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A2.1 - Organisation du service 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A2.2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- Gestion du personnel 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A2.3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- Gestion des relations sociales 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1653">
            <a:off x="3174642" y="1703246"/>
            <a:ext cx="1280360" cy="108320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 bwMode="auto">
          <a:xfrm>
            <a:off x="971600" y="271818"/>
            <a:ext cx="66967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Le cadre d’évaluation de l’épreuve E51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403901" y="330871"/>
            <a:ext cx="1380099" cy="81425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4430074" y="157202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BTS 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Management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</a:rPr>
              <a:t> opérationnel de la sécurité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rot="8170457" flipV="1">
            <a:off x="6942821" y="2850176"/>
            <a:ext cx="1280360" cy="97083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3417379" y="1810872"/>
            <a:ext cx="15105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Michel </a:t>
            </a:r>
            <a:r>
              <a:rPr kumimoji="0" lang="fr-FR" sz="11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F</a:t>
            </a:r>
            <a:r>
              <a:rPr kumimoji="0" lang="fr-FR" sz="11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errary</a:t>
            </a:r>
            <a:endParaRPr kumimoji="0" lang="fr-FR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34849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360000" y="-589414"/>
            <a:ext cx="8928991" cy="61855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b="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-79242" y="772131"/>
            <a:ext cx="76811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Accompagner à l’acquisition des compétences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de management des ressources humaines ?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cs typeface="Arial"/>
            </a:endParaRPr>
          </a:p>
        </p:txBody>
      </p:sp>
      <p:sp>
        <p:nvSpPr>
          <p:cNvPr id="12" name="Flèche vers le bas 11"/>
          <p:cNvSpPr/>
          <p:nvPr/>
        </p:nvSpPr>
        <p:spPr>
          <a:xfrm>
            <a:off x="3683608" y="1864523"/>
            <a:ext cx="576263" cy="6492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364292"/>
            <a:ext cx="1343630" cy="126327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403901" y="330871"/>
            <a:ext cx="1380099" cy="81425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01477" y="2871480"/>
            <a:ext cx="1670262" cy="177437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37302" y="2420255"/>
            <a:ext cx="2077788" cy="220730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402559" y="2136794"/>
            <a:ext cx="2361839" cy="2509065"/>
          </a:xfrm>
          <a:prstGeom prst="rect">
            <a:avLst/>
          </a:prstGeom>
        </p:spPr>
      </p:pic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53388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Google Shape;100;p14"/>
          <p:cNvSpPr txBox="1"/>
          <p:nvPr/>
        </p:nvSpPr>
        <p:spPr>
          <a:xfrm>
            <a:off x="966919" y="1694059"/>
            <a:ext cx="8256594" cy="1059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</a:pPr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Ouverture du séminaire </a:t>
            </a:r>
          </a:p>
          <a:p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  <a:sym typeface="Calibri"/>
              </a:rPr>
              <a:t>« </a:t>
            </a:r>
            <a:r>
              <a:rPr lang="fr-FR" b="1" dirty="0"/>
              <a:t>BTS management opérationnel de la </a:t>
            </a:r>
            <a:r>
              <a:rPr lang="fr-FR" b="1" dirty="0" smtClean="0"/>
              <a:t>sécurité </a:t>
            </a:r>
            <a:r>
              <a:rPr lang="fr-FR" sz="1800" b="1" dirty="0" smtClean="0">
                <a:solidFill>
                  <a:schemeClr val="tx1"/>
                </a:solidFill>
                <a:latin typeface="+mj-lt"/>
                <a:ea typeface="Calibri"/>
                <a:cs typeface="Calibri"/>
              </a:rPr>
              <a:t>»</a:t>
            </a:r>
          </a:p>
          <a:p>
            <a:endParaRPr lang="fr-FR" b="1" dirty="0" smtClean="0"/>
          </a:p>
          <a:p>
            <a:r>
              <a:rPr lang="fr-FR" dirty="0"/>
              <a:t>Présentation de l’organisation de la session 2022 du BTS MOS</a:t>
            </a:r>
            <a:endParaRPr lang="fr-FR" sz="1800" b="1" dirty="0" smtClean="0">
              <a:solidFill>
                <a:schemeClr val="tx1"/>
              </a:solidFill>
              <a:latin typeface="+mj-lt"/>
              <a:ea typeface="Calibri"/>
              <a:cs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2000" b="1" dirty="0" smtClean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1;p14"/>
          <p:cNvSpPr txBox="1"/>
          <p:nvPr/>
        </p:nvSpPr>
        <p:spPr>
          <a:xfrm>
            <a:off x="1762950" y="3013564"/>
            <a:ext cx="5618100" cy="167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fr-FR" b="1" dirty="0"/>
              <a:t>Thierry </a:t>
            </a:r>
            <a:r>
              <a:rPr lang="fr-FR" b="1" dirty="0" err="1"/>
              <a:t>Fleuranceau</a:t>
            </a:r>
            <a:r>
              <a:rPr lang="fr-FR" b="1" dirty="0"/>
              <a:t>,</a:t>
            </a:r>
            <a:r>
              <a:rPr lang="fr-FR" dirty="0"/>
              <a:t> inspecteur d’académie, inspecteur pédagogique régional économie et gestion, académie Toulouse</a:t>
            </a:r>
          </a:p>
          <a:p>
            <a:r>
              <a:rPr lang="fr-FR" b="1" dirty="0"/>
              <a:t>Hervé </a:t>
            </a:r>
            <a:r>
              <a:rPr lang="fr-FR" b="1" dirty="0" err="1"/>
              <a:t>Gouvenaux</a:t>
            </a:r>
            <a:r>
              <a:rPr lang="fr-FR" b="1" dirty="0"/>
              <a:t>,</a:t>
            </a:r>
            <a:r>
              <a:rPr lang="fr-FR" dirty="0"/>
              <a:t> inspecteur d’académie, inspecteur pédagogique régional économie et gestion, académie de Reims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1144603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" name="Image 70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3577865" y="619548"/>
            <a:ext cx="1254007" cy="101427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/>
        </p:nvPicPr>
        <p:blipFill rotWithShape="1">
          <a:blip r:embed="rId4"/>
          <a:srcRect l="31184" t="27360" r="32290" b="27359"/>
          <a:stretch/>
        </p:blipFill>
        <p:spPr>
          <a:xfrm>
            <a:off x="1731863" y="1986511"/>
            <a:ext cx="1321617" cy="921127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1360553" y="3443539"/>
            <a:ext cx="903234" cy="730557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578212" y="2187463"/>
            <a:ext cx="903234" cy="730557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>
          <a:xfrm>
            <a:off x="7491831" y="1261855"/>
            <a:ext cx="903234" cy="730557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3260222" y="3565548"/>
            <a:ext cx="903234" cy="730557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3028416" y="2185866"/>
            <a:ext cx="903234" cy="730557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3"/>
          <a:srcRect l="31183" t="34250" r="31184" b="11610"/>
          <a:stretch/>
        </p:blipFill>
        <p:spPr bwMode="auto">
          <a:xfrm>
            <a:off x="5881862" y="2185866"/>
            <a:ext cx="903234" cy="730557"/>
          </a:xfrm>
          <a:prstGeom prst="rect">
            <a:avLst/>
          </a:prstGeom>
        </p:spPr>
      </p:pic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b="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/>
          <a:srcRect l="38378" t="19485" r="40038" b="26376"/>
          <a:stretch/>
        </p:blipFill>
        <p:spPr>
          <a:xfrm>
            <a:off x="1548317" y="195486"/>
            <a:ext cx="1152633" cy="1625507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854134" y="3499707"/>
            <a:ext cx="626602" cy="813483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313601" y="900829"/>
            <a:ext cx="626602" cy="81348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sp>
        <p:nvSpPr>
          <p:cNvPr id="8" name="Pentagone 7"/>
          <p:cNvSpPr/>
          <p:nvPr/>
        </p:nvSpPr>
        <p:spPr>
          <a:xfrm>
            <a:off x="230278" y="1659427"/>
            <a:ext cx="5312515" cy="2631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508105" y="1659427"/>
            <a:ext cx="1269294" cy="305353"/>
          </a:xfrm>
          <a:prstGeom prst="chevron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6785096" y="1665816"/>
            <a:ext cx="397369" cy="25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Arc plein 12"/>
          <p:cNvSpPr/>
          <p:nvPr/>
        </p:nvSpPr>
        <p:spPr>
          <a:xfrm rot="5400000">
            <a:off x="6231093" y="1705625"/>
            <a:ext cx="1625434" cy="1516157"/>
          </a:xfrm>
          <a:prstGeom prst="blockArc">
            <a:avLst>
              <a:gd name="adj1" fmla="val 10800000"/>
              <a:gd name="adj2" fmla="val 20444459"/>
              <a:gd name="adj3" fmla="val 181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" name="Chevron 19"/>
          <p:cNvSpPr/>
          <p:nvPr/>
        </p:nvSpPr>
        <p:spPr bwMode="auto">
          <a:xfrm rot="10800000">
            <a:off x="827584" y="2922095"/>
            <a:ext cx="2061382" cy="28974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Pentagone 21"/>
          <p:cNvSpPr/>
          <p:nvPr/>
        </p:nvSpPr>
        <p:spPr bwMode="auto">
          <a:xfrm rot="10800000">
            <a:off x="5411685" y="2931911"/>
            <a:ext cx="1897335" cy="279933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" name="Arc plein 24"/>
          <p:cNvSpPr/>
          <p:nvPr/>
        </p:nvSpPr>
        <p:spPr bwMode="auto">
          <a:xfrm rot="16200000">
            <a:off x="470386" y="2914421"/>
            <a:ext cx="1625434" cy="1516157"/>
          </a:xfrm>
          <a:prstGeom prst="blockArc">
            <a:avLst>
              <a:gd name="adj1" fmla="val 10800000"/>
              <a:gd name="adj2" fmla="val 20378156"/>
              <a:gd name="adj3" fmla="val 1998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Pentagone 25"/>
          <p:cNvSpPr/>
          <p:nvPr/>
        </p:nvSpPr>
        <p:spPr bwMode="auto">
          <a:xfrm>
            <a:off x="1223073" y="4186139"/>
            <a:ext cx="657845" cy="29845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" name="Chevron 26"/>
          <p:cNvSpPr/>
          <p:nvPr/>
        </p:nvSpPr>
        <p:spPr bwMode="auto">
          <a:xfrm rot="10800000">
            <a:off x="3376297" y="2918887"/>
            <a:ext cx="2131807" cy="325606"/>
          </a:xfrm>
          <a:prstGeom prst="chevron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877256" y="870719"/>
            <a:ext cx="190527" cy="91929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352266" y="2164655"/>
            <a:ext cx="190527" cy="919293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437128" y="2050443"/>
            <a:ext cx="190527" cy="919293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586719" y="3367391"/>
            <a:ext cx="190527" cy="919293"/>
          </a:xfrm>
          <a:prstGeom prst="rect">
            <a:avLst/>
          </a:prstGeom>
        </p:spPr>
      </p:pic>
      <p:sp>
        <p:nvSpPr>
          <p:cNvPr id="32" name="Chevron 31"/>
          <p:cNvSpPr/>
          <p:nvPr/>
        </p:nvSpPr>
        <p:spPr bwMode="auto">
          <a:xfrm>
            <a:off x="1777246" y="4191630"/>
            <a:ext cx="2131807" cy="292958"/>
          </a:xfrm>
          <a:prstGeom prst="chevron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4" name="Chevron 33"/>
          <p:cNvSpPr/>
          <p:nvPr/>
        </p:nvSpPr>
        <p:spPr bwMode="auto">
          <a:xfrm rot="10800000">
            <a:off x="2843808" y="2918886"/>
            <a:ext cx="634201" cy="32560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6" name="Chevron 35"/>
          <p:cNvSpPr/>
          <p:nvPr/>
        </p:nvSpPr>
        <p:spPr bwMode="auto">
          <a:xfrm>
            <a:off x="3834438" y="4177705"/>
            <a:ext cx="2177722" cy="28860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1046" y="839880"/>
            <a:ext cx="190527" cy="919293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2792" y="856606"/>
            <a:ext cx="543244" cy="947518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68477" y="2195628"/>
            <a:ext cx="643683" cy="1066879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 flipH="1">
            <a:off x="1157393" y="3372699"/>
            <a:ext cx="538894" cy="1075327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 flipH="1">
            <a:off x="4693278" y="808031"/>
            <a:ext cx="694833" cy="104397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2757039" y="764537"/>
            <a:ext cx="720969" cy="994636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6815992" y="2191853"/>
            <a:ext cx="635046" cy="933891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12"/>
          <a:srcRect l="32099" t="23625" r="31375" b="45860"/>
          <a:stretch/>
        </p:blipFill>
        <p:spPr>
          <a:xfrm>
            <a:off x="4854134" y="3547012"/>
            <a:ext cx="588131" cy="402288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 rotWithShape="1">
          <a:blip r:embed="rId13"/>
          <a:srcRect l="31736" t="32281" r="32844" b="41141"/>
          <a:stretch/>
        </p:blipFill>
        <p:spPr>
          <a:xfrm>
            <a:off x="51822" y="3443539"/>
            <a:ext cx="1001899" cy="588666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 rotWithShape="1">
          <a:blip r:embed="rId13"/>
          <a:srcRect l="31736" t="32281" r="32844" b="41141"/>
          <a:stretch/>
        </p:blipFill>
        <p:spPr bwMode="auto">
          <a:xfrm>
            <a:off x="3688143" y="4186139"/>
            <a:ext cx="1143729" cy="548599"/>
          </a:xfrm>
          <a:prstGeom prst="rect">
            <a:avLst/>
          </a:prstGeom>
        </p:spPr>
      </p:pic>
      <p:sp>
        <p:nvSpPr>
          <p:cNvPr id="61" name="ZoneTexte 60"/>
          <p:cNvSpPr txBox="1"/>
          <p:nvPr/>
        </p:nvSpPr>
        <p:spPr>
          <a:xfrm rot="19315355">
            <a:off x="1753423" y="2210024"/>
            <a:ext cx="10172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présentation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446295" y="2156253"/>
            <a:ext cx="626602" cy="813483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153327" y="2208973"/>
            <a:ext cx="543244" cy="947518"/>
          </a:xfrm>
          <a:prstGeom prst="rect">
            <a:avLst/>
          </a:prstGeom>
        </p:spPr>
      </p:pic>
      <p:sp>
        <p:nvSpPr>
          <p:cNvPr id="65" name="ZoneTexte 64"/>
          <p:cNvSpPr txBox="1"/>
          <p:nvPr/>
        </p:nvSpPr>
        <p:spPr bwMode="auto">
          <a:xfrm>
            <a:off x="4796765" y="3622736"/>
            <a:ext cx="10172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ponctuelle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494083" y="3392649"/>
            <a:ext cx="543244" cy="947518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 bwMode="auto">
          <a:xfrm>
            <a:off x="301365" y="3590973"/>
            <a:ext cx="459939" cy="21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CCF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7" name="ZoneTexte 66"/>
          <p:cNvSpPr txBox="1"/>
          <p:nvPr/>
        </p:nvSpPr>
        <p:spPr bwMode="auto">
          <a:xfrm>
            <a:off x="4039257" y="4361854"/>
            <a:ext cx="459939" cy="21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CCF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914337" y="3382881"/>
            <a:ext cx="190527" cy="919293"/>
          </a:xfrm>
          <a:prstGeom prst="rect">
            <a:avLst/>
          </a:prstGeom>
        </p:spPr>
      </p:pic>
      <p:sp>
        <p:nvSpPr>
          <p:cNvPr id="68" name="ZoneTexte 67"/>
          <p:cNvSpPr txBox="1"/>
          <p:nvPr/>
        </p:nvSpPr>
        <p:spPr bwMode="auto">
          <a:xfrm>
            <a:off x="1296832" y="1049886"/>
            <a:ext cx="700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r>
              <a:rPr kumimoji="0" lang="fr-FR" sz="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re</a:t>
            </a: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 année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9" name="ZoneTexte 68"/>
          <p:cNvSpPr txBox="1"/>
          <p:nvPr/>
        </p:nvSpPr>
        <p:spPr bwMode="auto">
          <a:xfrm>
            <a:off x="2454559" y="2259198"/>
            <a:ext cx="700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lang="fr-FR" sz="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fr-F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</a:rPr>
              <a:t> année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63" name="Image 6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52123" y="3407630"/>
            <a:ext cx="1051778" cy="1272312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61844" y="2138182"/>
            <a:ext cx="635046" cy="933891"/>
          </a:xfrm>
          <a:prstGeom prst="rect">
            <a:avLst/>
          </a:prstGeom>
        </p:spPr>
      </p:pic>
      <p:sp>
        <p:nvSpPr>
          <p:cNvPr id="72" name="ZoneTexte 71"/>
          <p:cNvSpPr txBox="1"/>
          <p:nvPr/>
        </p:nvSpPr>
        <p:spPr bwMode="auto">
          <a:xfrm>
            <a:off x="974851" y="21840"/>
            <a:ext cx="66967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Le parcours d’acquisition des compétences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38898" y="2383231"/>
            <a:ext cx="1271350" cy="728908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 bwMode="auto">
          <a:xfrm>
            <a:off x="5524421" y="1117390"/>
            <a:ext cx="1271350" cy="728908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 bwMode="auto">
          <a:xfrm>
            <a:off x="2093123" y="3630350"/>
            <a:ext cx="1271350" cy="728908"/>
          </a:xfrm>
          <a:prstGeom prst="rect">
            <a:avLst/>
          </a:prstGeom>
        </p:spPr>
      </p:pic>
      <p:sp>
        <p:nvSpPr>
          <p:cNvPr id="5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63062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b="0" dirty="0"/>
          </a:p>
        </p:txBody>
      </p:sp>
      <p:sp>
        <p:nvSpPr>
          <p:cNvPr id="10" name="ZoneTexte 9"/>
          <p:cNvSpPr txBox="1"/>
          <p:nvPr/>
        </p:nvSpPr>
        <p:spPr>
          <a:xfrm>
            <a:off x="1109093" y="165926"/>
            <a:ext cx="62948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Conscientiser les compétences acquises sur le lieu de stage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14" name="Diagramme 13"/>
          <p:cNvGraphicFramePr/>
          <p:nvPr>
            <p:extLst/>
          </p:nvPr>
        </p:nvGraphicFramePr>
        <p:xfrm>
          <a:off x="2892092" y="378900"/>
          <a:ext cx="5568339" cy="4214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83903" y="3481507"/>
            <a:ext cx="4373562" cy="16619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rendre </a:t>
            </a: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l’action consciente,</a:t>
            </a: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 </a:t>
            </a:r>
          </a:p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r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endre l’action efficace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professionnaliser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16" name="ZoneTexte 5"/>
          <p:cNvSpPr txBox="1">
            <a:spLocks noChangeArrowheads="1"/>
          </p:cNvSpPr>
          <p:nvPr/>
        </p:nvSpPr>
        <p:spPr bwMode="auto">
          <a:xfrm>
            <a:off x="167624" y="1518748"/>
            <a:ext cx="302418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/>
              </a:rPr>
              <a:t>Développer l’analyse réflexive des étudiants </a:t>
            </a:r>
            <a:r>
              <a:rPr kumimoji="0" lang="fr-FR" alt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/>
              </a:rPr>
              <a:t>pour : </a:t>
            </a:r>
            <a:endParaRPr kumimoji="0" lang="fr-FR" altLang="fr-FR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/>
            </a:endParaRPr>
          </a:p>
        </p:txBody>
      </p:sp>
      <p:sp>
        <p:nvSpPr>
          <p:cNvPr id="17" name="Flèche vers le bas 16"/>
          <p:cNvSpPr/>
          <p:nvPr/>
        </p:nvSpPr>
        <p:spPr>
          <a:xfrm>
            <a:off x="1391587" y="2574995"/>
            <a:ext cx="576263" cy="733425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sp>
        <p:nvSpPr>
          <p:cNvPr id="11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9064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flipH="1">
            <a:off x="2877095" y="1955749"/>
            <a:ext cx="1220712" cy="259238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339" y="1999173"/>
            <a:ext cx="1033597" cy="2385221"/>
          </a:xfrm>
          <a:prstGeom prst="rect">
            <a:avLst/>
          </a:prstGeom>
        </p:spPr>
      </p:pic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b="0" dirty="0"/>
          </a:p>
        </p:txBody>
      </p:sp>
      <p:sp>
        <p:nvSpPr>
          <p:cNvPr id="9" name="ZoneTexte 1"/>
          <p:cNvSpPr txBox="1">
            <a:spLocks noChangeArrowheads="1"/>
          </p:cNvSpPr>
          <p:nvPr/>
        </p:nvSpPr>
        <p:spPr bwMode="auto">
          <a:xfrm>
            <a:off x="468313" y="18446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67454" y="182038"/>
            <a:ext cx="63280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La démarche d’explicitation 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" name="ZoneTexte 7"/>
          <p:cNvSpPr txBox="1">
            <a:spLocks noChangeArrowheads="1"/>
          </p:cNvSpPr>
          <p:nvPr/>
        </p:nvSpPr>
        <p:spPr bwMode="auto">
          <a:xfrm>
            <a:off x="2184239" y="3769489"/>
            <a:ext cx="29350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/>
              </a:rPr>
              <a:t>Objectifs = pourquoi ? Contenu = quoi ? Méthodes = comment ? </a:t>
            </a:r>
            <a:endParaRPr kumimoji="0" lang="fr-FR" altLang="fr-FR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876851" y="3742173"/>
            <a:ext cx="29314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L’objectif fixé…j’ai </a:t>
            </a: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005841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choisi parce que…j’ai utilisé cette démarche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…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707499" y="766408"/>
            <a:ext cx="37163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sng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Pour l’étudiant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Se professionnaliser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Réguler son action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Apprendre à apprendre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155332" y="643703"/>
            <a:ext cx="35437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8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Pour le professeur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Obtenir </a:t>
            </a:r>
            <a:r>
              <a:rPr kumimoji="0" lang="fr-FR" alt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</a:rPr>
              <a:t>des informations et donner des repères dans l’acquisition progressive des compétences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</p:txBody>
      </p:sp>
      <p:graphicFrame>
        <p:nvGraphicFramePr>
          <p:cNvPr id="23" name="Diagramme 22"/>
          <p:cNvGraphicFramePr/>
          <p:nvPr>
            <p:extLst/>
          </p:nvPr>
        </p:nvGraphicFramePr>
        <p:xfrm>
          <a:off x="-352737" y="556638"/>
          <a:ext cx="3121804" cy="4126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15200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Picture 2" descr="Photo de 3d white people. Man building - ID:26043338 - image libre de droit  - Stockli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74" y="665719"/>
            <a:ext cx="2810989" cy="281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Diagramme 11"/>
          <p:cNvGraphicFramePr/>
          <p:nvPr>
            <p:extLst/>
          </p:nvPr>
        </p:nvGraphicFramePr>
        <p:xfrm>
          <a:off x="3113906" y="458690"/>
          <a:ext cx="6930702" cy="4489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1043609" y="276967"/>
            <a:ext cx="62805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Calibri" panose="020F0502020204030204" pitchFamily="34" charset="0"/>
              </a:rPr>
              <a:t>laborer des scénarios pédagogiques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/>
              <a:uLnTx/>
              <a:uFillTx/>
              <a:latin typeface="Arial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9512" y="3472797"/>
            <a:ext cx="43499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Accompagner </a:t>
            </a:r>
            <a:r>
              <a:rPr kumimoji="0" 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les étudiants </a:t>
            </a:r>
            <a:r>
              <a:rPr kumimoji="0" lang="fr-FR" sz="1800" b="0" i="1" u="none" strike="noStrike" kern="0" cap="none" spc="0" normalizeH="0" baseline="0" noProof="0" dirty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dans l’acquisition des </a:t>
            </a:r>
            <a:r>
              <a:rPr kumimoji="0" 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compétences en </a:t>
            </a:r>
            <a:r>
              <a:rPr kumimoji="0" 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enrichissant/diversifiant</a:t>
            </a:r>
            <a:r>
              <a:rPr kumimoji="0" 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 les expériences vécues dans le cadre des stages</a:t>
            </a:r>
            <a:endParaRPr kumimoji="0" lang="fr-FR" sz="1800" b="0" i="1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cs typeface="Arial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sp>
        <p:nvSpPr>
          <p:cNvPr id="9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09256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 bwMode="auto">
          <a:xfrm>
            <a:off x="1043609" y="276967"/>
            <a:ext cx="62805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É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1215A">
                    <a:lumMod val="75000"/>
                  </a:srgbClr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Calibri" panose="020F0502020204030204" pitchFamily="34" charset="0"/>
              </a:rPr>
              <a:t>laborer des scénarios pédagogiques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srgbClr val="21215A">
                  <a:lumMod val="75000"/>
                </a:srgbClr>
              </a:solidFill>
              <a:effectLst/>
              <a:uLnTx/>
              <a:uFillTx/>
              <a:latin typeface="Arial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pic>
        <p:nvPicPr>
          <p:cNvPr id="7170" name="Picture 2" descr="3d Blancs Travaillent Ensemble, Assembler Quatre Pièces De Puzzle De  Couleur, Isolé Sur Fond Blanc, Image 3d Banque D&amp;#39;Images Et Photos Libres De  Droits. Image 14823932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" y="1806128"/>
            <a:ext cx="2892288" cy="28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me 2"/>
          <p:cNvGraphicFramePr/>
          <p:nvPr>
            <p:extLst/>
          </p:nvPr>
        </p:nvGraphicFramePr>
        <p:xfrm>
          <a:off x="1763688" y="843558"/>
          <a:ext cx="7020312" cy="3854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30840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187624" y="191517"/>
            <a:ext cx="36893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srgbClr val="49311F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En résumé…</a:t>
            </a:r>
          </a:p>
        </p:txBody>
      </p:sp>
      <p:graphicFrame>
        <p:nvGraphicFramePr>
          <p:cNvPr id="11" name="Diagramme 10"/>
          <p:cNvGraphicFramePr/>
          <p:nvPr>
            <p:extLst/>
          </p:nvPr>
        </p:nvGraphicFramePr>
        <p:xfrm>
          <a:off x="395536" y="1091380"/>
          <a:ext cx="8388464" cy="3568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403901" y="195486"/>
            <a:ext cx="1380099" cy="814258"/>
          </a:xfrm>
          <a:prstGeom prst="rect">
            <a:avLst/>
          </a:prstGeom>
        </p:spPr>
      </p:pic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>
          <a:xfrm>
            <a:off x="6264000" y="4783500"/>
            <a:ext cx="1350000" cy="36000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fr-FR" sz="7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22129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32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BLOC 2 Management des RH</a:t>
            </a:r>
            <a:endParaRPr lang="fr-FR" dirty="0"/>
          </a:p>
          <a:p>
            <a:pPr>
              <a:defRPr/>
            </a:pPr>
            <a:r>
              <a:rPr lang="fr-FR" sz="18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du suivi des compétences à l'évaluation : </a:t>
            </a:r>
            <a:r>
              <a:rPr lang="fr-FR" sz="1850" b="1" i="0" u="none" strike="noStrike" cap="all" spc="0" dirty="0" err="1">
                <a:solidFill>
                  <a:srgbClr val="333399"/>
                </a:solidFill>
                <a:latin typeface="Arial"/>
                <a:ea typeface="Arial"/>
                <a:cs typeface="Arial"/>
              </a:rPr>
              <a:t>tracabilité</a:t>
            </a:r>
            <a:r>
              <a:rPr lang="fr-FR" sz="18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 et élaboration des documents </a:t>
            </a:r>
          </a:p>
          <a:p>
            <a:pPr>
              <a:defRPr/>
            </a:pPr>
            <a:endParaRPr lang="fr-FR" sz="1850" dirty="0"/>
          </a:p>
          <a:p>
            <a:pPr>
              <a:defRPr/>
            </a:pPr>
            <a:r>
              <a:rPr lang="fr-FR" sz="1850" dirty="0"/>
              <a:t>Thierry Fleuranceau</a:t>
            </a:r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547575" y="4788039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759719-CCB0-F660-52E4-80CEA88ACF9B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705654" y="99180"/>
            <a:ext cx="1380099" cy="814258"/>
          </a:xfrm>
          <a:prstGeom prst="rect">
            <a:avLst/>
          </a:prstGeom>
        </p:spPr>
      </p:pic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41702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2" name="Diagramme 1"/>
          <p:cNvGraphicFramePr/>
          <p:nvPr>
            <p:extLst/>
          </p:nvPr>
        </p:nvGraphicFramePr>
        <p:xfrm>
          <a:off x="1745776" y="1611842"/>
          <a:ext cx="60960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2123728" y="2761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Voir critères de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non validité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067944" y="2761200"/>
            <a:ext cx="1701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Maximum 2 pages par entreprises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 bwMode="auto">
          <a:xfrm>
            <a:off x="5968029" y="2571926"/>
            <a:ext cx="17676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Réalisées en milieu professionnel ou en centre de formation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Accolade fermante 12"/>
          <p:cNvSpPr/>
          <p:nvPr/>
        </p:nvSpPr>
        <p:spPr>
          <a:xfrm rot="5400000">
            <a:off x="4506905" y="948486"/>
            <a:ext cx="504056" cy="60263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963439" y="4208555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20 pages hors annexes maximum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43808" y="939649"/>
            <a:ext cx="484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Dossier de l’épreuve E51 MRH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589567" y="52478"/>
            <a:ext cx="1380099" cy="814258"/>
          </a:xfrm>
          <a:prstGeom prst="rect">
            <a:avLst/>
          </a:prstGeom>
        </p:spPr>
      </p:pic>
      <p:sp>
        <p:nvSpPr>
          <p:cNvPr id="16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72726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2575" t="26578" r="14772" b="28142"/>
          <a:stretch/>
        </p:blipFill>
        <p:spPr>
          <a:xfrm>
            <a:off x="211410" y="776955"/>
            <a:ext cx="4294609" cy="35616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27309" t="26376" r="26203" b="58859"/>
          <a:stretch/>
        </p:blipFill>
        <p:spPr bwMode="auto">
          <a:xfrm>
            <a:off x="4445091" y="1089592"/>
            <a:ext cx="4586005" cy="8189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11370" y="3736229"/>
            <a:ext cx="16850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Présentation de 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l’activité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principale 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l’entreprise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083" y="3626287"/>
            <a:ext cx="203647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Dans le cadre du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CCF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les entreprises peuvent êtres réelle(s) ou fictive(s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32188" y="2118259"/>
            <a:ext cx="48118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-Historique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 la société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-Caractéristiques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juridiques, économiques et commerciales de l’entreprise au regard des entreprises du secteur de la sécurité.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Description de l’organisation opérationnelle et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humaine.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-Analyse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du périmètre d’activité de l’entreprise.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-Présentation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détaillée du service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et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des liens hiérarchiques et fonctionnels.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614000" y="65598"/>
            <a:ext cx="1380099" cy="814258"/>
          </a:xfrm>
          <a:prstGeom prst="rect">
            <a:avLst/>
          </a:prstGeom>
        </p:spPr>
      </p:pic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68960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11813" t="24407" r="10707" b="11609"/>
          <a:stretch/>
        </p:blipFill>
        <p:spPr>
          <a:xfrm>
            <a:off x="360000" y="726978"/>
            <a:ext cx="8219990" cy="38164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69341" y="1576007"/>
            <a:ext cx="24265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Activités du référentiel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auxquelles se rattachent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les activités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professionnelles réalisées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403646" y="3368121"/>
            <a:ext cx="3168352" cy="95410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 explicitation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des activités réalisées en milieu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professionnel.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- mise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en relation avec les activités et les compétences du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référentiel.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60032" y="1075658"/>
            <a:ext cx="417646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Le candidat doit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: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être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en mesure de montrer ses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points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forts et ses 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axes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de progrès.  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analyser des réussites et des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difficultés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Démontrer sa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capacité à surmonter ces dernières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montrer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qu’il est capable  de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mettre 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en œuvre 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cette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activité dans un contexte différent.</a:t>
            </a: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3303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07504" y="738000"/>
            <a:ext cx="8928992" cy="4046400"/>
          </a:xfrm>
        </p:spPr>
        <p:txBody>
          <a:bodyPr/>
          <a:lstStyle/>
          <a:p>
            <a:pPr marL="0" indent="0">
              <a:buNone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 smtClean="0"/>
              <a:t/>
            </a:r>
            <a:br>
              <a:rPr lang="fr-FR" sz="1400" b="0" dirty="0" smtClean="0"/>
            </a:br>
            <a:endParaRPr lang="fr-FR" sz="1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71455" y="2846249"/>
            <a:ext cx="70862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Sylvette </a:t>
            </a:r>
            <a:r>
              <a:rPr lang="fr-FR" b="1" dirty="0" err="1"/>
              <a:t>Rodriguès</a:t>
            </a:r>
            <a:r>
              <a:rPr lang="fr-FR" b="1" dirty="0"/>
              <a:t>,</a:t>
            </a:r>
            <a:r>
              <a:rPr lang="fr-FR" dirty="0"/>
              <a:t> inspectrice éducation nationale ET-EG économie et gestion, académie de Reims</a:t>
            </a:r>
          </a:p>
          <a:p>
            <a:r>
              <a:rPr lang="fr-FR" b="1" dirty="0"/>
              <a:t>Isabelle </a:t>
            </a:r>
            <a:r>
              <a:rPr lang="fr-FR" b="1" dirty="0" err="1"/>
              <a:t>Cosentino</a:t>
            </a:r>
            <a:r>
              <a:rPr lang="fr-FR" b="1" dirty="0"/>
              <a:t>,</a:t>
            </a:r>
            <a:r>
              <a:rPr lang="fr-FR" dirty="0"/>
              <a:t> Lycée des métiers de la sécurité Emile Baudot - Wassy, académie de Reims</a:t>
            </a:r>
          </a:p>
          <a:p>
            <a:pPr marL="457200" lvl="0">
              <a:buSzPts val="1100"/>
            </a:pPr>
            <a:endParaRPr lang="fr-FR" dirty="0" smtClean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216362" y="1690900"/>
            <a:ext cx="6810619" cy="846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La certification </a:t>
            </a:r>
            <a:r>
              <a:rPr lang="fr-FR" sz="20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du bloc </a:t>
            </a:r>
            <a:r>
              <a:rPr lang="fr-FR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 compétences </a:t>
            </a:r>
            <a:r>
              <a:rPr lang="fr-FR" sz="20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1</a:t>
            </a:r>
          </a:p>
          <a:p>
            <a:r>
              <a:rPr lang="fr-FR" dirty="0"/>
              <a:t>Retour sur les pratiques pour l’acquisition des compétences </a:t>
            </a:r>
          </a:p>
          <a:p>
            <a:r>
              <a:rPr lang="fr-FR" dirty="0"/>
              <a:t>L’épreuve E4 – Préparation et mise en œuvre d’une prestation de sécurité</a:t>
            </a:r>
          </a:p>
          <a:p>
            <a:r>
              <a:rPr lang="fr-FR" dirty="0"/>
              <a:t> </a:t>
            </a:r>
          </a:p>
          <a:p>
            <a:pPr lvl="0"/>
            <a:endParaRPr lang="fr-FR" sz="20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6059659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3250" b="1" i="0" u="none" strike="noStrike" cap="all" spc="0" dirty="0">
                <a:solidFill>
                  <a:srgbClr val="333399"/>
                </a:solidFill>
                <a:latin typeface="Arial"/>
                <a:ea typeface="Arial"/>
                <a:cs typeface="Arial"/>
              </a:rPr>
              <a:t>BLOC 2 Management des RH</a:t>
            </a:r>
            <a:endParaRPr lang="fr-FR" dirty="0"/>
          </a:p>
          <a:p>
            <a:pPr>
              <a:defRPr/>
            </a:pPr>
            <a:r>
              <a:rPr lang="fr-FR" sz="1850" b="1" i="0" u="none" strike="noStrike" cap="all" spc="0" dirty="0" smtClean="0">
                <a:solidFill>
                  <a:srgbClr val="333399"/>
                </a:solidFill>
                <a:latin typeface="Arial"/>
                <a:ea typeface="Arial"/>
                <a:cs typeface="Arial"/>
              </a:rPr>
              <a:t>De l’évaluation à la certification</a:t>
            </a:r>
            <a:endParaRPr lang="fr-FR" sz="1850" b="1" i="0" u="none" strike="noStrike" cap="all" spc="0" dirty="0">
              <a:solidFill>
                <a:srgbClr val="333399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endParaRPr lang="fr-FR" sz="1850" dirty="0"/>
          </a:p>
          <a:p>
            <a:pPr>
              <a:defRPr/>
            </a:pPr>
            <a:r>
              <a:rPr lang="fr-FR" sz="1850" dirty="0"/>
              <a:t>Thierry </a:t>
            </a:r>
            <a:r>
              <a:rPr lang="fr-FR" sz="1850" dirty="0" smtClean="0"/>
              <a:t>Fleuranceau, Hervé </a:t>
            </a:r>
            <a:r>
              <a:rPr lang="fr-FR" sz="1850" dirty="0" err="1" smtClean="0"/>
              <a:t>gouvenaux</a:t>
            </a:r>
            <a:endParaRPr lang="fr-FR" sz="1850" dirty="0"/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759719-CCB0-F660-52E4-80CEA88ACF9B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01053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8" name="Image 7"/>
          <p:cNvPicPr/>
          <p:nvPr/>
        </p:nvPicPr>
        <p:blipFill rotWithShape="1">
          <a:blip r:embed="rId2"/>
          <a:srcRect l="52776" t="24609" r="14388" b="14036"/>
          <a:stretch/>
        </p:blipFill>
        <p:spPr bwMode="auto">
          <a:xfrm>
            <a:off x="971600" y="126808"/>
            <a:ext cx="4320480" cy="42975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64181" y="1318043"/>
            <a:ext cx="3600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Lors des entretiens la commission  s’assurera que le candidat :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compris les objectifs et les résultats de son activité,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sait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positionner son activité dans un cadre plus global,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est capable d’en retirer les éléments qui lui permettront de la mettre en œuvre dans un contexte diffèrent.  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4643915" y="2189689"/>
            <a:ext cx="648165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4539111" y="2477721"/>
            <a:ext cx="752969" cy="1454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35201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2"/>
          <a:srcRect l="15600" t="23036" r="51013" b="9443"/>
          <a:stretch/>
        </p:blipFill>
        <p:spPr bwMode="auto">
          <a:xfrm>
            <a:off x="1247129" y="187102"/>
            <a:ext cx="4129742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5628711" y="1347614"/>
            <a:ext cx="23996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Définition du profil du candidat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=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Évaluation des critères sur 4 niveaux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000091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794140" y="491139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261291" y="1800312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532905" y="1952991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22280" y="21144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533968" y="1317254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281065" y="1471675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532905" y="1636309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522280" y="631240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270440" y="826188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522280" y="352269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542300" y="963557"/>
            <a:ext cx="25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 flipH="1">
            <a:off x="4536167" y="1122919"/>
            <a:ext cx="225077" cy="37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Espace réservé du pied de page 7"/>
          <p:cNvSpPr txBox="1">
            <a:spLocks/>
          </p:cNvSpPr>
          <p:nvPr/>
        </p:nvSpPr>
        <p:spPr bwMode="auto">
          <a:xfrm>
            <a:off x="547575" y="4788039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l" defTabSz="914400">
              <a:defRPr sz="75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H="1" flipV="1">
            <a:off x="5220072" y="1493547"/>
            <a:ext cx="408639" cy="306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9843905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/>
          </p:nvPr>
        </p:nvGraphicFramePr>
        <p:xfrm>
          <a:off x="503081" y="1347614"/>
          <a:ext cx="8280919" cy="2982810"/>
        </p:xfrm>
        <a:graphic>
          <a:graphicData uri="http://schemas.openxmlformats.org/drawingml/2006/table">
            <a:tbl>
              <a:tblPr/>
              <a:tblGrid>
                <a:gridCol w="1116591">
                  <a:extLst>
                    <a:ext uri="{9D8B030D-6E8A-4147-A177-3AD203B41FA5}">
                      <a16:colId xmlns:a16="http://schemas.microsoft.com/office/drawing/2014/main" val="403036802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492744258"/>
                    </a:ext>
                  </a:extLst>
                </a:gridCol>
                <a:gridCol w="3245154">
                  <a:extLst>
                    <a:ext uri="{9D8B030D-6E8A-4147-A177-3AD203B41FA5}">
                      <a16:colId xmlns:a16="http://schemas.microsoft.com/office/drawing/2014/main" val="3383060537"/>
                    </a:ext>
                  </a:extLst>
                </a:gridCol>
                <a:gridCol w="235406">
                  <a:extLst>
                    <a:ext uri="{9D8B030D-6E8A-4147-A177-3AD203B41FA5}">
                      <a16:colId xmlns:a16="http://schemas.microsoft.com/office/drawing/2014/main" val="4012895214"/>
                    </a:ext>
                  </a:extLst>
                </a:gridCol>
                <a:gridCol w="260628">
                  <a:extLst>
                    <a:ext uri="{9D8B030D-6E8A-4147-A177-3AD203B41FA5}">
                      <a16:colId xmlns:a16="http://schemas.microsoft.com/office/drawing/2014/main" val="3961446612"/>
                    </a:ext>
                  </a:extLst>
                </a:gridCol>
                <a:gridCol w="235406">
                  <a:extLst>
                    <a:ext uri="{9D8B030D-6E8A-4147-A177-3AD203B41FA5}">
                      <a16:colId xmlns:a16="http://schemas.microsoft.com/office/drawing/2014/main" val="438870505"/>
                    </a:ext>
                  </a:extLst>
                </a:gridCol>
                <a:gridCol w="235406">
                  <a:extLst>
                    <a:ext uri="{9D8B030D-6E8A-4147-A177-3AD203B41FA5}">
                      <a16:colId xmlns:a16="http://schemas.microsoft.com/office/drawing/2014/main" val="1266028089"/>
                    </a:ext>
                  </a:extLst>
                </a:gridCol>
              </a:tblGrid>
              <a:tr h="1477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Compétences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Critères d'évaluation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23699"/>
                  </a:ext>
                </a:extLst>
              </a:tr>
              <a:tr h="155229">
                <a:tc rowSpan="6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 Organisation du service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A2.1C1 - Recenser les ressources humaines disponibles et les besoins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personnel est affecté de façon cohérente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165713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A2.1C2 - Répartir les missions entre les personnels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393077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A2.1C3 - Planifier les activités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activités sont planifiées avec rigueur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49958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A2.1C4 - Expliquer les spécificités du site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consignes sont clairement transmises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829168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A2.1C5 - Transmettre et expliquer les consignes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214153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A2.1C6 - Conduire une réunion de service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réunions sont animées de façon efficace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840807"/>
                  </a:ext>
                </a:extLst>
              </a:tr>
              <a:tr h="252957">
                <a:tc rowSpan="8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 Gestion du personnel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A2.2C1 - Évaluer les besoins en compétences et en personnel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besoins en compétences et en personnels sont correctement évalués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028186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A2.2C2 - Participer au recrutement du personnel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 participation au recrutement est assurée de manière pertinente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142128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A2.2C3 - Établir un contrat de travail adapté à la situation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 style de management est adapté aux spécificités de l’organisation et du site                   Les entretiens sont conduits avec objectivités et l’évaluation est pertinente                     Les compétences et les certifications du personnel sont à jour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619157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A2.2C4 - Favoriser l’implication individuelle des salariés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748975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A2.2C5 - Accompagner et motiver les équipes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623808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A2.2C6 - Évaluer les salariés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94876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A2.2C7 - Gérer les conflits individuels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166212"/>
                  </a:ext>
                </a:extLst>
              </a:tr>
              <a:tr h="2529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A2.2C8 - Analyser, prévenir et gérer les risques au travail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agents sont sensibilisés aux risques                                                                              La sécurité et la santé au travail  du personnel  sont assurées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888761"/>
                  </a:ext>
                </a:extLst>
              </a:tr>
              <a:tr h="252957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A2.3 Gestion des relations sociales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A2.3C1 - Identifier les différentes fonctions du comité social et économique (CSE)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conflits locaux sont prévenus et gérés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68602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A2.3C2 - Participer à la négociation collective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512250"/>
                  </a:ext>
                </a:extLst>
              </a:tr>
              <a:tr h="1477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A2.3C3 - Gérer les conflits collectifs locaux</a:t>
                      </a:r>
                    </a:p>
                  </a:txBody>
                  <a:tcPr marL="6526" marR="6526" marT="6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26" marR="6526" marT="6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417421"/>
                  </a:ext>
                </a:extLst>
              </a:tr>
            </a:tbl>
          </a:graphicData>
        </a:graphic>
      </p:graphicFrame>
      <p:sp>
        <p:nvSpPr>
          <p:cNvPr id="13" name="Espace réservé du pied de page 7"/>
          <p:cNvSpPr txBox="1">
            <a:spLocks/>
          </p:cNvSpPr>
          <p:nvPr/>
        </p:nvSpPr>
        <p:spPr bwMode="auto">
          <a:xfrm>
            <a:off x="547575" y="4788039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l" defTabSz="914400">
              <a:defRPr sz="75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31833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5"/>
          <p:cNvSpPr>
            <a:spLocks noGrp="1"/>
          </p:cNvSpPr>
          <p:nvPr>
            <p:ph type="title"/>
          </p:nvPr>
        </p:nvSpPr>
        <p:spPr bwMode="auto">
          <a:xfrm>
            <a:off x="107503" y="738000"/>
            <a:ext cx="8928991" cy="4046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1400" b="0" dirty="0"/>
              <a:t/>
            </a:r>
            <a:br>
              <a:rPr lang="fr-FR" sz="1400" b="0" dirty="0"/>
            </a:br>
            <a:r>
              <a:rPr lang="fr-FR" sz="1400" b="0" dirty="0"/>
              <a:t/>
            </a:r>
            <a:br>
              <a:rPr lang="fr-FR" sz="1400" b="0" dirty="0"/>
            </a:br>
            <a:endParaRPr lang="fr-FR" sz="1400" dirty="0"/>
          </a:p>
        </p:txBody>
      </p:sp>
      <p:sp>
        <p:nvSpPr>
          <p:cNvPr id="5" name="Espace réservé du numéro de diapositive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B99D0-0941-93BD-09EA-0BC29F90E093}" type="slidenum"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fr-FR" sz="75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1473564" y="195486"/>
          <a:ext cx="7310436" cy="4407888"/>
        </p:xfrm>
        <a:graphic>
          <a:graphicData uri="http://schemas.openxmlformats.org/drawingml/2006/table">
            <a:tbl>
              <a:tblPr firstRow="1" firstCol="1" bandRow="1"/>
              <a:tblGrid>
                <a:gridCol w="1965475">
                  <a:extLst>
                    <a:ext uri="{9D8B030D-6E8A-4147-A177-3AD203B41FA5}">
                      <a16:colId xmlns:a16="http://schemas.microsoft.com/office/drawing/2014/main" val="2199055067"/>
                    </a:ext>
                  </a:extLst>
                </a:gridCol>
                <a:gridCol w="1812997">
                  <a:extLst>
                    <a:ext uri="{9D8B030D-6E8A-4147-A177-3AD203B41FA5}">
                      <a16:colId xmlns:a16="http://schemas.microsoft.com/office/drawing/2014/main" val="1642622216"/>
                    </a:ext>
                  </a:extLst>
                </a:gridCol>
                <a:gridCol w="1748946">
                  <a:extLst>
                    <a:ext uri="{9D8B030D-6E8A-4147-A177-3AD203B41FA5}">
                      <a16:colId xmlns:a16="http://schemas.microsoft.com/office/drawing/2014/main" val="2792918855"/>
                    </a:ext>
                  </a:extLst>
                </a:gridCol>
                <a:gridCol w="1696368">
                  <a:extLst>
                    <a:ext uri="{9D8B030D-6E8A-4147-A177-3AD203B41FA5}">
                      <a16:colId xmlns:a16="http://schemas.microsoft.com/office/drawing/2014/main" val="4025900547"/>
                    </a:ext>
                  </a:extLst>
                </a:gridCol>
                <a:gridCol w="86650">
                  <a:extLst>
                    <a:ext uri="{9D8B030D-6E8A-4147-A177-3AD203B41FA5}">
                      <a16:colId xmlns:a16="http://schemas.microsoft.com/office/drawing/2014/main" val="4058573098"/>
                    </a:ext>
                  </a:extLst>
                </a:gridCol>
              </a:tblGrid>
              <a:tr h="50054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 MANAGEMENT OPÉRATIONNEL DE LA SÉCURITÉ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Outil d’aide à l’évaluation </a:t>
                      </a:r>
                      <a:r>
                        <a:rPr lang="fr-FR" sz="1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E4/</a:t>
                      </a:r>
                      <a:r>
                        <a:rPr lang="fr-FR" sz="1000" b="1" dirty="0" smtClean="0"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E51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367089"/>
                  </a:ext>
                </a:extLst>
              </a:tr>
              <a:tr h="285308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Indications sur les degrés de maitrise des compétences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29077"/>
                  </a:ext>
                </a:extLst>
              </a:tr>
              <a:tr h="153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 maitrisé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Maitrise partielle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Bonne maitrise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Excellente maitrise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167641"/>
                  </a:ext>
                </a:extLst>
              </a:tr>
              <a:tr h="153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Passif / TI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Exécute / 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Maitrise / 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Expert / TS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595280"/>
                  </a:ext>
                </a:extLst>
              </a:tr>
              <a:tr h="525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Agit sans méthodologie ou avec une méthodologie inadaptée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Met en œuvre une méthodologie incomplète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Comprend et met en œuvre une méthodologie rigoureuse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Propose une méthodologie pertinente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211635"/>
                  </a:ext>
                </a:extLst>
              </a:tr>
              <a:tr h="347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N’utilise pas d’outils ou ne les maitrise pas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Mobilise correctement quelques outils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Choisit le outils adaptés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Adapte et/ou élabore des outils opérationnels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503171"/>
                  </a:ext>
                </a:extLst>
              </a:tr>
              <a:tr h="347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N’analyse pas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Analyse de manière incomplète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Analyse de manière pertinente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Analyse et remédie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715710"/>
                  </a:ext>
                </a:extLst>
              </a:tr>
              <a:tr h="525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Communique de façon non appropriée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Rend compte sans argumentation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Argumente et fait comprendre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Fait adhérer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893865"/>
                  </a:ext>
                </a:extLst>
              </a:tr>
              <a:tr h="347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N’utilise pas d’information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Utilise partiellement les informations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Recherche et mobilise les informations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Produit des informations pertinentes et exploitables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963491"/>
                  </a:ext>
                </a:extLst>
              </a:tr>
              <a:tr h="347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N’atteint pas les objectifs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Atteint en partie les objectifs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Atteints les objectifs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Dépasse les objectifs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91564"/>
                  </a:ext>
                </a:extLst>
              </a:tr>
              <a:tr h="525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 formule aucune proposition ou des propositions incohérentes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Formules quelques propositions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Justifie et argumente les propositions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 force de proposition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973499"/>
                  </a:ext>
                </a:extLst>
              </a:tr>
              <a:tr h="3476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 prend pas en compte les contraintes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Prend en compte partiellement les contraintes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Intègre l’ensemble des contraintes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Anticipe les contraintes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22" marR="382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4361401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645006" y="1449117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Méthodologie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 bwMode="auto">
          <a:xfrm>
            <a:off x="483221" y="184468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Mobilisation des outils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ZoneTexte 9"/>
          <p:cNvSpPr txBox="1"/>
          <p:nvPr/>
        </p:nvSpPr>
        <p:spPr bwMode="auto">
          <a:xfrm>
            <a:off x="826248" y="2250200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Analyse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 bwMode="auto">
          <a:xfrm>
            <a:off x="516321" y="2653478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Communication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 bwMode="auto">
          <a:xfrm>
            <a:off x="665544" y="3091005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informations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826248" y="3462042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objectifs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ZoneTexte 13"/>
          <p:cNvSpPr txBox="1"/>
          <p:nvPr/>
        </p:nvSpPr>
        <p:spPr bwMode="auto">
          <a:xfrm>
            <a:off x="645006" y="379061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Propositions , préconisations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ZoneTexte 14"/>
          <p:cNvSpPr txBox="1"/>
          <p:nvPr/>
        </p:nvSpPr>
        <p:spPr bwMode="auto">
          <a:xfrm>
            <a:off x="665544" y="4309292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41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Contraintes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rgbClr val="005841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25060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195736" y="1690900"/>
            <a:ext cx="6810619" cy="846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fr-FR" sz="20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Temps d’échange</a:t>
            </a:r>
          </a:p>
          <a:p>
            <a:pPr lvl="0"/>
            <a:endParaRPr lang="fr-FR" sz="20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895278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Épreuve E4 – Préparation et mise en œuvre d’une prestation de sécurité</a:t>
            </a:r>
          </a:p>
          <a:p>
            <a:r>
              <a:rPr lang="fr-FR" sz="1850" dirty="0"/>
              <a:t>Coefficient 8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128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872456C-C51F-48E2-9419-52D35AA282E7}"/>
              </a:ext>
            </a:extLst>
          </p:cNvPr>
          <p:cNvSpPr txBox="1"/>
          <p:nvPr/>
        </p:nvSpPr>
        <p:spPr>
          <a:xfrm>
            <a:off x="778525" y="1563638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Pôle d’activité 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 Préparation et mise en œuvre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d’une prestation de sécurité »</a:t>
            </a:r>
          </a:p>
        </p:txBody>
      </p:sp>
      <p:pic>
        <p:nvPicPr>
          <p:cNvPr id="1026" name="Picture 2" descr="Afficher l’image source">
            <a:extLst>
              <a:ext uri="{FF2B5EF4-FFF2-40B4-BE49-F238E27FC236}">
                <a16:creationId xmlns:a16="http://schemas.microsoft.com/office/drawing/2014/main" id="{66234737-FE43-4FD0-9DEB-50C591DB7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000" y="411510"/>
            <a:ext cx="1707654" cy="17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9F34EBE6-6509-4357-9D19-F390E919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</p:spTree>
    <p:extLst>
      <p:ext uri="{BB962C8B-B14F-4D97-AF65-F5344CB8AC3E}">
        <p14:creationId xmlns:p14="http://schemas.microsoft.com/office/powerpoint/2010/main" val="136040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93"/>
    </mc:Choice>
    <mc:Fallback xmlns="">
      <p:transition spd="slow" advTm="1229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4788024" y="447259"/>
            <a:ext cx="39196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Arial"/>
                <a:ea typeface="+mn-ea"/>
                <a:cs typeface="+mn-cs"/>
              </a:rPr>
              <a:t>Critères d’évaluation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99A99545-43DB-4208-A76A-D744E929E4FE}"/>
              </a:ext>
            </a:extLst>
          </p:cNvPr>
          <p:cNvSpPr txBox="1">
            <a:spLocks/>
          </p:cNvSpPr>
          <p:nvPr/>
        </p:nvSpPr>
        <p:spPr bwMode="gray">
          <a:xfrm>
            <a:off x="7524328" y="4783500"/>
            <a:ext cx="1412072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ctr" defTabSz="914400" rtl="0" eaLnBrk="1" latinLnBrk="0" hangingPunct="1">
              <a:defRPr sz="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03/02/2022</a:t>
            </a:r>
          </a:p>
        </p:txBody>
      </p:sp>
      <p:sp>
        <p:nvSpPr>
          <p:cNvPr id="18" name="Carré corné 17"/>
          <p:cNvSpPr/>
          <p:nvPr/>
        </p:nvSpPr>
        <p:spPr>
          <a:xfrm>
            <a:off x="524478" y="1347614"/>
            <a:ext cx="2413510" cy="324036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Rapport d’activités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1200" dirty="0">
                <a:solidFill>
                  <a:srgbClr val="8C2237">
                    <a:lumMod val="75000"/>
                  </a:srgbClr>
                </a:solidFill>
                <a:latin typeface="Arial"/>
              </a:rPr>
              <a:t>r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éalisé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 le candidat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validé par le maître de stage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le professeur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 pages</a:t>
            </a:r>
          </a:p>
        </p:txBody>
      </p:sp>
      <p:sp>
        <p:nvSpPr>
          <p:cNvPr id="19" name="Carré corné 18"/>
          <p:cNvSpPr/>
          <p:nvPr/>
        </p:nvSpPr>
        <p:spPr>
          <a:xfrm>
            <a:off x="5652120" y="1347614"/>
            <a:ext cx="2413510" cy="324036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Régularité et efficacité de la veille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Besoins identifiés  avec pertinence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Diagnostic pertinent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Choix des moyens en cohérence avec la prestation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8C2237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Prestation finalisée et démarche qualité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8C2237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lèche droite rayée 4"/>
          <p:cNvSpPr/>
          <p:nvPr/>
        </p:nvSpPr>
        <p:spPr>
          <a:xfrm>
            <a:off x="3312000" y="2439715"/>
            <a:ext cx="2016224" cy="936104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1965C3-7957-4E6B-9197-B501B87DE082}"/>
              </a:ext>
            </a:extLst>
          </p:cNvPr>
          <p:cNvSpPr/>
          <p:nvPr/>
        </p:nvSpPr>
        <p:spPr>
          <a:xfrm>
            <a:off x="400449" y="447259"/>
            <a:ext cx="39196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kern="1200" dirty="0" smtClean="0">
                <a:ln w="0"/>
                <a:gradFill>
                  <a:gsLst>
                    <a:gs pos="0">
                      <a:srgbClr val="8C2237">
                        <a:lumMod val="50000"/>
                      </a:srgbClr>
                    </a:gs>
                    <a:gs pos="50000">
                      <a:srgbClr val="8C2237"/>
                    </a:gs>
                    <a:gs pos="100000">
                      <a:srgbClr val="8C2237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ea typeface="+mn-ea"/>
                <a:cs typeface="+mn-cs"/>
              </a:rPr>
              <a:t>Support d’évaluation</a:t>
            </a:r>
            <a:endParaRPr kumimoji="0" lang="fr-FR" sz="3200" b="0" i="0" u="none" strike="noStrike" kern="1200" cap="none" spc="0" normalizeH="0" baseline="0" noProof="0" dirty="0">
              <a:ln w="0"/>
              <a:gradFill>
                <a:gsLst>
                  <a:gs pos="0">
                    <a:srgbClr val="8C2237">
                      <a:lumMod val="50000"/>
                    </a:srgbClr>
                  </a:gs>
                  <a:gs pos="50000">
                    <a:srgbClr val="8C2237"/>
                  </a:gs>
                  <a:gs pos="100000">
                    <a:srgbClr val="8C2237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0151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3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4.xml><?xml version="1.0" encoding="utf-8"?>
<a:theme xmlns:a="http://schemas.openxmlformats.org/drawingml/2006/main" name="2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6482</Words>
  <Application>Microsoft Office PowerPoint</Application>
  <PresentationFormat>Affichage à l'écran (16:9)</PresentationFormat>
  <Paragraphs>1022</Paragraphs>
  <Slides>65</Slides>
  <Notes>47</Notes>
  <HiddenSlides>0</HiddenSlides>
  <MMClips>0</MMClips>
  <ScaleCrop>false</ScaleCrop>
  <HeadingPairs>
    <vt:vector size="8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65</vt:i4>
      </vt:variant>
    </vt:vector>
  </HeadingPairs>
  <TitlesOfParts>
    <vt:vector size="82" baseType="lpstr">
      <vt:lpstr>ＭＳ Ｐゴシック</vt:lpstr>
      <vt:lpstr>ＭＳ Ｐゴシック</vt:lpstr>
      <vt:lpstr>SimSun</vt:lpstr>
      <vt:lpstr>Agency FB</vt:lpstr>
      <vt:lpstr>Arial</vt:lpstr>
      <vt:lpstr>Arial Narrow</vt:lpstr>
      <vt:lpstr>Baskerville Old Face</vt:lpstr>
      <vt:lpstr>Calibri</vt:lpstr>
      <vt:lpstr>Symbol</vt:lpstr>
      <vt:lpstr>Times New Roman</vt:lpstr>
      <vt:lpstr>Wingdings</vt:lpstr>
      <vt:lpstr>Wingdings 2</vt:lpstr>
      <vt:lpstr>Thème Office</vt:lpstr>
      <vt:lpstr>MINISTÈRIEL</vt:lpstr>
      <vt:lpstr>1_MINISTÈRIEL</vt:lpstr>
      <vt:lpstr>2_MINISTÈRIEL</vt:lpstr>
      <vt:lpstr>Image bitmap</vt:lpstr>
      <vt:lpstr>Présentation PowerPoint</vt:lpstr>
      <vt:lpstr>Présentation PowerPoint</vt:lpstr>
      <vt:lpstr>  </vt:lpstr>
      <vt:lpstr>  </vt:lpstr>
      <vt:lpstr>  </vt:lpstr>
      <vt:lpstr>  </vt:lpstr>
      <vt:lpstr>Présentation PowerPoint</vt:lpstr>
      <vt:lpstr>Présentation PowerPoint</vt:lpstr>
      <vt:lpstr>Présentation PowerPoint</vt:lpstr>
      <vt:lpstr>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Présentation PowerPoint</vt:lpstr>
      <vt:lpstr>Présentation PowerPoint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Présentation PowerPoint</vt:lpstr>
      <vt:lpstr>  </vt:lpstr>
      <vt:lpstr>  </vt:lpstr>
      <vt:lpstr>  </vt:lpstr>
      <vt:lpstr>  </vt:lpstr>
      <vt:lpstr>  </vt:lpstr>
      <vt:lpstr>Présentation PowerPoint</vt:lpstr>
      <vt:lpstr>Présentation PowerPoint</vt:lpstr>
      <vt:lpstr>Présentation PowerPoint</vt:lpstr>
      <vt:lpstr>Présentation PowerPoint</vt:lpstr>
      <vt:lpstr>  </vt:lpstr>
      <vt:lpstr>Présentation PowerPoint</vt:lpstr>
      <vt:lpstr>  </vt:lpstr>
      <vt:lpstr>Présentation PowerPoint</vt:lpstr>
      <vt:lpstr>  </vt:lpstr>
      <vt:lpstr>Présentation PowerPoint</vt:lpstr>
      <vt:lpstr>Présentation PowerPoint</vt:lpstr>
      <vt:lpstr> 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MORAND</dc:creator>
  <cp:lastModifiedBy>PIERRE VINARD</cp:lastModifiedBy>
  <cp:revision>106</cp:revision>
  <dcterms:modified xsi:type="dcterms:W3CDTF">2022-02-07T07:53:21Z</dcterms:modified>
</cp:coreProperties>
</file>