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30"/>
  </p:notesMasterIdLst>
  <p:handoutMasterIdLst>
    <p:handoutMasterId r:id="rId31"/>
  </p:handoutMasterIdLst>
  <p:sldIdLst>
    <p:sldId id="404" r:id="rId5"/>
    <p:sldId id="428" r:id="rId6"/>
    <p:sldId id="405" r:id="rId7"/>
    <p:sldId id="406" r:id="rId8"/>
    <p:sldId id="407" r:id="rId9"/>
    <p:sldId id="408" r:id="rId10"/>
    <p:sldId id="409" r:id="rId11"/>
    <p:sldId id="410" r:id="rId12"/>
    <p:sldId id="411" r:id="rId13"/>
    <p:sldId id="416" r:id="rId14"/>
    <p:sldId id="412" r:id="rId15"/>
    <p:sldId id="413" r:id="rId16"/>
    <p:sldId id="414" r:id="rId17"/>
    <p:sldId id="415" r:id="rId18"/>
    <p:sldId id="418" r:id="rId19"/>
    <p:sldId id="419" r:id="rId20"/>
    <p:sldId id="420" r:id="rId21"/>
    <p:sldId id="421" r:id="rId22"/>
    <p:sldId id="422" r:id="rId23"/>
    <p:sldId id="423" r:id="rId24"/>
    <p:sldId id="424" r:id="rId25"/>
    <p:sldId id="425" r:id="rId26"/>
    <p:sldId id="426" r:id="rId27"/>
    <p:sldId id="427" r:id="rId28"/>
    <p:sldId id="362" r:id="rId29"/>
  </p:sldIdLst>
  <p:sldSz cx="9144000" cy="5143500" type="screen16x9"/>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04"/>
            <p14:sldId id="428"/>
            <p14:sldId id="405"/>
            <p14:sldId id="406"/>
            <p14:sldId id="407"/>
            <p14:sldId id="408"/>
            <p14:sldId id="409"/>
            <p14:sldId id="410"/>
            <p14:sldId id="411"/>
            <p14:sldId id="416"/>
            <p14:sldId id="412"/>
            <p14:sldId id="413"/>
            <p14:sldId id="414"/>
            <p14:sldId id="415"/>
            <p14:sldId id="418"/>
            <p14:sldId id="419"/>
            <p14:sldId id="420"/>
            <p14:sldId id="421"/>
            <p14:sldId id="422"/>
            <p14:sldId id="423"/>
            <p14:sldId id="424"/>
            <p14:sldId id="425"/>
            <p14:sldId id="426"/>
            <p14:sldId id="427"/>
            <p14:sldId id="362"/>
          </p14:sldIdLst>
        </p14:section>
      </p14:sectionLst>
    </p:ext>
    <p:ext uri="{EFAFB233-063F-42B5-8137-9DF3F51BA10A}">
      <p15:sldGuideLst xmlns=""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7"/>
    <p:restoredTop sz="94660"/>
  </p:normalViewPr>
  <p:slideViewPr>
    <p:cSldViewPr showGuides="1">
      <p:cViewPr varScale="1">
        <p:scale>
          <a:sx n="97" d="100"/>
          <a:sy n="97" d="100"/>
        </p:scale>
        <p:origin x="-606"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978"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2A1A8E5-18EF-4A62-A353-90A5AE75A2F6}" type="datetimeFigureOut">
              <a:rPr lang="fr-FR" smtClean="0"/>
              <a:t>28/01/2021</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68C12279-6766-4DA9-9A7C-0839ED12F7D2}" type="slidenum">
              <a:rPr lang="fr-FR" smtClean="0"/>
              <a:t>‹N°›</a:t>
            </a:fld>
            <a:endParaRPr lang="fr-FR"/>
          </a:p>
        </p:txBody>
      </p:sp>
    </p:spTree>
    <p:extLst>
      <p:ext uri="{BB962C8B-B14F-4D97-AF65-F5344CB8AC3E}">
        <p14:creationId xmlns:p14="http://schemas.microsoft.com/office/powerpoint/2010/main" val="2458703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defRPr>
            </a:lvl1pPr>
          </a:lstStyle>
          <a:p>
            <a:endParaRPr lang="fr-FR" dirty="0"/>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atin typeface="Arial" pitchFamily="34" charset="0"/>
              </a:defRPr>
            </a:lvl1pPr>
          </a:lstStyle>
          <a:p>
            <a:fld id="{D680E798-53FF-4C51-A981-953463752515}" type="datetimeFigureOut">
              <a:rPr lang="fr-FR" smtClean="0"/>
              <a:pPr/>
              <a:t>28/01/2021</a:t>
            </a:fld>
            <a:endParaRPr lang="fr-FR" dirty="0"/>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dirty="0"/>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a:t>
            </a:r>
            <a:r>
              <a:rPr lang="fr-FR" baseline="0" dirty="0" smtClean="0"/>
              <a:t> titre du BTS met en exergue trois mots qui ont leur importance :</a:t>
            </a:r>
          </a:p>
          <a:p>
            <a:pPr marL="185715" indent="-185715">
              <a:buFontTx/>
              <a:buChar char="-"/>
            </a:pPr>
            <a:r>
              <a:rPr lang="fr-FR" baseline="0" dirty="0" smtClean="0"/>
              <a:t>« management » qui permet de situer le niveau de formation et le distingue du niveau IV ,</a:t>
            </a:r>
          </a:p>
          <a:p>
            <a:pPr marL="185715" indent="-185715">
              <a:buFontTx/>
              <a:buChar char="-"/>
            </a:pPr>
            <a:r>
              <a:rPr lang="fr-FR" baseline="0" dirty="0" smtClean="0"/>
              <a:t>« opérationnel » induit le fait que le manager reste un opérateur de terrain</a:t>
            </a:r>
          </a:p>
          <a:p>
            <a:pPr marL="185715" indent="-185715">
              <a:buFontTx/>
              <a:buChar char="-"/>
            </a:pPr>
            <a:r>
              <a:rPr lang="fr-FR" baseline="0" dirty="0" smtClean="0"/>
              <a:t>« sécurité » cible la finalité de la formation ; elle sous-entend la sécurité privée.</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a:t>
            </a:fld>
            <a:endParaRPr lang="fr-FR"/>
          </a:p>
        </p:txBody>
      </p:sp>
    </p:spTree>
    <p:extLst>
      <p:ext uri="{BB962C8B-B14F-4D97-AF65-F5344CB8AC3E}">
        <p14:creationId xmlns:p14="http://schemas.microsoft.com/office/powerpoint/2010/main" val="2073536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Du</a:t>
            </a:r>
            <a:r>
              <a:rPr lang="fr-FR" baseline="0" dirty="0" smtClean="0"/>
              <a:t> référentiel des activités professionnelles défini en pôles d’activités découlent les blocs de compétences qui constituent le référentiel de compétences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15</a:t>
            </a:fld>
            <a:endParaRPr lang="fr-FR"/>
          </a:p>
        </p:txBody>
      </p:sp>
    </p:spTree>
    <p:extLst>
      <p:ext uri="{BB962C8B-B14F-4D97-AF65-F5344CB8AC3E}">
        <p14:creationId xmlns:p14="http://schemas.microsoft.com/office/powerpoint/2010/main" val="3816402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Les compétences sont</a:t>
            </a:r>
            <a:r>
              <a:rPr lang="fr-FR" baseline="0" dirty="0" smtClean="0"/>
              <a:t> définies à partir des activités et des tâches du RAP ; les savoirs associés nourrissent les compétences ; les limites de savoir permettent de circonscrire le champ des connaissances utiles ; les critères d’évaluation serviront à l’évaluation des épreuves d’examen correspondantes.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16</a:t>
            </a:fld>
            <a:endParaRPr lang="fr-FR"/>
          </a:p>
        </p:txBody>
      </p:sp>
    </p:spTree>
    <p:extLst>
      <p:ext uri="{BB962C8B-B14F-4D97-AF65-F5344CB8AC3E}">
        <p14:creationId xmlns:p14="http://schemas.microsoft.com/office/powerpoint/2010/main" val="616399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17</a:t>
            </a:fld>
            <a:endParaRPr lang="fr-FR"/>
          </a:p>
        </p:txBody>
      </p:sp>
    </p:spTree>
    <p:extLst>
      <p:ext uri="{BB962C8B-B14F-4D97-AF65-F5344CB8AC3E}">
        <p14:creationId xmlns:p14="http://schemas.microsoft.com/office/powerpoint/2010/main" val="3007912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21</a:t>
            </a:fld>
            <a:endParaRPr lang="fr-FR"/>
          </a:p>
        </p:txBody>
      </p:sp>
    </p:spTree>
    <p:extLst>
      <p:ext uri="{BB962C8B-B14F-4D97-AF65-F5344CB8AC3E}">
        <p14:creationId xmlns:p14="http://schemas.microsoft.com/office/powerpoint/2010/main" val="1032382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 module</a:t>
            </a:r>
            <a:r>
              <a:rPr lang="fr-FR" baseline="0" dirty="0" smtClean="0"/>
              <a:t> optionnel Surveillance et gardiennage est fortement conseillé car  pour intégrer une entreprise de sécurité privée, la carte professionnelle est demandé. ce module offre 144 h sur les deux ans ; la formation préparant au CQP Agent de sécurité et de prévention comptabilise 175 h ; le différentiel de 31 h est abordé dans les quatre pôles de formation du BTS.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22</a:t>
            </a:fld>
            <a:endParaRPr lang="fr-FR"/>
          </a:p>
        </p:txBody>
      </p:sp>
    </p:spTree>
    <p:extLst>
      <p:ext uri="{BB962C8B-B14F-4D97-AF65-F5344CB8AC3E}">
        <p14:creationId xmlns:p14="http://schemas.microsoft.com/office/powerpoint/2010/main" val="2372233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3</a:t>
            </a:fld>
            <a:endParaRPr lang="fr-FR"/>
          </a:p>
        </p:txBody>
      </p:sp>
    </p:spTree>
    <p:extLst>
      <p:ext uri="{BB962C8B-B14F-4D97-AF65-F5344CB8AC3E}">
        <p14:creationId xmlns:p14="http://schemas.microsoft.com/office/powerpoint/2010/main" val="3579715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Pour les élèves n’étant pas</a:t>
            </a:r>
            <a:r>
              <a:rPr lang="fr-FR" baseline="0" dirty="0" smtClean="0"/>
              <a:t> titulaires du bac pro Métiers de la sécurité (détenteurs de la carte professionnelle), nécessité de demander à l’entrée en formation la carte préalable au CNAPS.</a:t>
            </a:r>
          </a:p>
          <a:p>
            <a:r>
              <a:rPr lang="fr-FR" baseline="0" dirty="0" smtClean="0"/>
              <a:t>Pour mémoire, le CAP correspond au SSIAP1, le bac pro au SSIAP2 (avec 1607 h de travail effectif) et le BTS au SSIAP3 (le BTS contient la totalité de la formation SSIAP3).</a:t>
            </a:r>
          </a:p>
          <a:p>
            <a:r>
              <a:rPr lang="fr-FR" baseline="0" dirty="0" smtClean="0"/>
              <a:t>Les secteurs d’approfondissement sectoriels peuvent être abordés partiellement ou en totalité lors des heures dédiées à l’option 3 : </a:t>
            </a:r>
            <a:r>
              <a:rPr lang="fr-FR" baseline="0" dirty="0" err="1" smtClean="0"/>
              <a:t>vidéoprotection</a:t>
            </a:r>
            <a:r>
              <a:rPr lang="fr-FR" baseline="0" dirty="0" smtClean="0"/>
              <a:t>, nucléaire, transport de fonds, maître chiens…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7</a:t>
            </a:fld>
            <a:endParaRPr lang="fr-FR"/>
          </a:p>
        </p:txBody>
      </p:sp>
    </p:spTree>
    <p:extLst>
      <p:ext uri="{BB962C8B-B14F-4D97-AF65-F5344CB8AC3E}">
        <p14:creationId xmlns:p14="http://schemas.microsoft.com/office/powerpoint/2010/main" val="3631163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Pour les élèves n’étant pas</a:t>
            </a:r>
            <a:r>
              <a:rPr lang="fr-FR" baseline="0" dirty="0" smtClean="0"/>
              <a:t> titulaires du bac pro Métiers de la sécurité (détenteurs de la carte professionnelle), nécessité de demander à l’entrée en formation la carte préalable au CNAPS.</a:t>
            </a:r>
          </a:p>
          <a:p>
            <a:r>
              <a:rPr lang="fr-FR" baseline="0" dirty="0" smtClean="0"/>
              <a:t>Pour mémoire, le CAP correspond au SSIAP1, le bac pro au SSIAP2 (avec 1607 h de travail effectif) et le BTS au SSIAP3 (le BTS contient la totalité de la formation SSIAP3 qui ne n’exige pas d’être titulaire du SS1AP1 et/ou du SSIAP2).</a:t>
            </a:r>
          </a:p>
          <a:p>
            <a:r>
              <a:rPr lang="fr-FR" baseline="0" dirty="0" smtClean="0"/>
              <a:t>Les secteurs d’approfondissement sectoriels peuvent être abordés partiellement ou en totalité lors des heures dédiées à l’option 3 : </a:t>
            </a:r>
            <a:r>
              <a:rPr lang="fr-FR" baseline="0" dirty="0" err="1" smtClean="0"/>
              <a:t>vidéoprotection</a:t>
            </a:r>
            <a:r>
              <a:rPr lang="fr-FR" baseline="0" dirty="0" smtClean="0"/>
              <a:t>, nucléaire, transport de fonds, maître chiens…</a:t>
            </a:r>
          </a:p>
          <a:p>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8</a:t>
            </a:fld>
            <a:endParaRPr lang="fr-FR"/>
          </a:p>
        </p:txBody>
      </p:sp>
    </p:spTree>
    <p:extLst>
      <p:ext uri="{BB962C8B-B14F-4D97-AF65-F5344CB8AC3E}">
        <p14:creationId xmlns:p14="http://schemas.microsoft.com/office/powerpoint/2010/main" val="1278257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 référentiel des activités professionnelles définit les</a:t>
            </a:r>
            <a:r>
              <a:rPr lang="fr-FR" baseline="0" dirty="0" smtClean="0"/>
              <a:t> activités exercées par le titulaire du diplôme. Chaque pôle d’activités définit les conditions d’exercices des activités et des tâches, les ressources dans lesquelles elles s’exercent, les moyens mis à disposition pour les réaliser, les personnes ou entités avec qui le titulaire du diplôme travaillent (liaisons internes et externes), le degré d’autonomie et de responsabilité qui lui est donné. Enfin les résultats et les comportements attendus permettent d’identifier ce qui est attendu du titulaire du diplôme en termes de résultats liés aux activités menées et en terme de comportement.</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10</a:t>
            </a:fld>
            <a:endParaRPr lang="fr-FR"/>
          </a:p>
        </p:txBody>
      </p:sp>
    </p:spTree>
    <p:extLst>
      <p:ext uri="{BB962C8B-B14F-4D97-AF65-F5344CB8AC3E}">
        <p14:creationId xmlns:p14="http://schemas.microsoft.com/office/powerpoint/2010/main" val="2995291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a:t>
            </a:r>
            <a:r>
              <a:rPr lang="fr-FR" baseline="0" dirty="0" smtClean="0"/>
              <a:t> pôle d’activité 1 correspond au cœur de métier exercé par le titulaire du BTS MOS.</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11</a:t>
            </a:fld>
            <a:endParaRPr lang="fr-FR"/>
          </a:p>
        </p:txBody>
      </p:sp>
    </p:spTree>
    <p:extLst>
      <p:ext uri="{BB962C8B-B14F-4D97-AF65-F5344CB8AC3E}">
        <p14:creationId xmlns:p14="http://schemas.microsoft.com/office/powerpoint/2010/main" val="712513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La</a:t>
            </a:r>
            <a:r>
              <a:rPr lang="fr-FR" baseline="0" dirty="0" smtClean="0"/>
              <a:t> profession a un besoin flagrant de managers intermédiaires capables de gérer des équipes d’agents de sécurité tant au niveau des relations sociales qu’au niveau des exigences réglementaires et législatives de la profession (qualifications professionnelles, recyclage et formation continue).</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12</a:t>
            </a:fld>
            <a:endParaRPr lang="fr-FR"/>
          </a:p>
        </p:txBody>
      </p:sp>
    </p:spTree>
    <p:extLst>
      <p:ext uri="{BB962C8B-B14F-4D97-AF65-F5344CB8AC3E}">
        <p14:creationId xmlns:p14="http://schemas.microsoft.com/office/powerpoint/2010/main" val="3482352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a:t>
            </a:r>
            <a:r>
              <a:rPr lang="fr-FR" baseline="0" dirty="0" smtClean="0"/>
              <a:t> pôle 3 a pour but de m</a:t>
            </a:r>
            <a:r>
              <a:rPr lang="fr-FR" dirty="0" smtClean="0"/>
              <a:t>aintenir et développer</a:t>
            </a:r>
            <a:r>
              <a:rPr lang="fr-FR" baseline="0" dirty="0" smtClean="0"/>
              <a:t> </a:t>
            </a:r>
            <a:r>
              <a:rPr lang="fr-FR" dirty="0" smtClean="0"/>
              <a:t>les liens avec le client. </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13</a:t>
            </a:fld>
            <a:endParaRPr lang="fr-FR"/>
          </a:p>
        </p:txBody>
      </p:sp>
    </p:spTree>
    <p:extLst>
      <p:ext uri="{BB962C8B-B14F-4D97-AF65-F5344CB8AC3E}">
        <p14:creationId xmlns:p14="http://schemas.microsoft.com/office/powerpoint/2010/main" val="2402670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notes 2"/>
          <p:cNvSpPr>
            <a:spLocks noGrp="1"/>
          </p:cNvSpPr>
          <p:nvPr>
            <p:ph type="body" idx="1"/>
          </p:nvPr>
        </p:nvSpPr>
        <p:spPr/>
        <p:txBody>
          <a:bodyPr/>
          <a:lstStyle/>
          <a:p>
            <a:r>
              <a:rPr lang="fr-FR" dirty="0" smtClean="0"/>
              <a:t>Le manager est en relation directe</a:t>
            </a:r>
            <a:r>
              <a:rPr lang="fr-FR" baseline="0" dirty="0" smtClean="0"/>
              <a:t> avec les partenaires institutionnels mais aussi il doit détenir une culture professionnelle de la sécurité (accident, incident, événement et crise).</a:t>
            </a:r>
            <a:endParaRPr lang="fr-FR" dirty="0"/>
          </a:p>
        </p:txBody>
      </p:sp>
      <p:sp>
        <p:nvSpPr>
          <p:cNvPr id="4" name="Espace réservé du numéro de diapositive 3"/>
          <p:cNvSpPr>
            <a:spLocks noGrp="1"/>
          </p:cNvSpPr>
          <p:nvPr>
            <p:ph type="sldNum" sz="quarter" idx="10"/>
          </p:nvPr>
        </p:nvSpPr>
        <p:spPr/>
        <p:txBody>
          <a:bodyPr/>
          <a:lstStyle/>
          <a:p>
            <a:fld id="{BCB469B3-5C80-47E6-B6BD-A650E936CF72}" type="slidenum">
              <a:rPr lang="fr-FR" smtClean="0"/>
              <a:t>14</a:t>
            </a:fld>
            <a:endParaRPr lang="fr-FR"/>
          </a:p>
        </p:txBody>
      </p:sp>
    </p:spTree>
    <p:extLst>
      <p:ext uri="{BB962C8B-B14F-4D97-AF65-F5344CB8AC3E}">
        <p14:creationId xmlns:p14="http://schemas.microsoft.com/office/powerpoint/2010/main" val="3132817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050"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2" y="195486"/>
            <a:ext cx="338437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3" name="Espace réservé du pied de page 2"/>
          <p:cNvSpPr>
            <a:spLocks noGrp="1"/>
          </p:cNvSpPr>
          <p:nvPr>
            <p:ph type="ftr" sz="quarter" idx="11"/>
          </p:nvPr>
        </p:nvSpPr>
        <p:spPr bwMode="gray">
          <a:xfrm>
            <a:off x="360000" y="4783500"/>
            <a:ext cx="8532480" cy="360000"/>
          </a:xfrm>
        </p:spPr>
        <p:txBody>
          <a:bodyPr/>
          <a:lstStyle/>
          <a:p>
            <a:r>
              <a:rPr lang="fr-FR" dirty="0" smtClean="0"/>
              <a:t>Direction générale de l’enseignement scolaire – Bureau de la formation des personnels enseignants et d’éducation (C1-2)  – Bureau de l’innovation pédagogique (C1-1)</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jsavidan\Searches\Pictures\2020_logo_MENJS_jp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70"/>
            <a:ext cx="1709092" cy="17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4" name="Espace réservé du pied de page 3"/>
          <p:cNvSpPr>
            <a:spLocks noGrp="1"/>
          </p:cNvSpPr>
          <p:nvPr>
            <p:ph type="ftr" sz="quarter" idx="11"/>
          </p:nvPr>
        </p:nvSpPr>
        <p:spPr bwMode="gray"/>
        <p:txBody>
          <a:bodyPr/>
          <a:lstStyle/>
          <a:p>
            <a:r>
              <a:rPr lang="fr-FR" dirty="0" smtClean="0"/>
              <a:t>Direction générale de l’enseignement scolaire – Bureau de la formation des personnels enseignants et d’éducation – C1-2</a:t>
            </a:r>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064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None/>
              <a:defRPr sz="3250"/>
            </a:lvl1pPr>
          </a:lstStyle>
          <a:p>
            <a:endParaRPr lang="fr-FR" dirty="0"/>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a:xfrm>
            <a:off x="7614000" y="4783500"/>
            <a:ext cx="1170000" cy="360000"/>
          </a:xfrm>
          <a:prstGeom prst="rect">
            <a:avLst/>
          </a:prstGeom>
        </p:spPr>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3200400"/>
          </a:xfrm>
        </p:spPr>
        <p:txBody>
          <a:bodyPr anchor="b">
            <a:noAutofit/>
          </a:bodyPr>
          <a:lstStyle>
            <a:lvl1pPr>
              <a:lnSpc>
                <a:spcPct val="100000"/>
              </a:lnSpc>
              <a:defRPr sz="8000"/>
            </a:lvl1pPr>
          </a:lstStyle>
          <a:p>
            <a:r>
              <a:rPr lang="fr-FR" smtClean="0"/>
              <a:t>Modifiez le style du titre</a:t>
            </a:r>
            <a:endParaRPr lang="en-US" dirty="0"/>
          </a:p>
        </p:txBody>
      </p:sp>
      <p:sp>
        <p:nvSpPr>
          <p:cNvPr id="3" name="Subtitle 2"/>
          <p:cNvSpPr>
            <a:spLocks noGrp="1"/>
          </p:cNvSpPr>
          <p:nvPr>
            <p:ph type="subTitle" idx="1"/>
          </p:nvPr>
        </p:nvSpPr>
        <p:spPr>
          <a:xfrm>
            <a:off x="1371600" y="3714750"/>
            <a:ext cx="6400800" cy="9144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7" name="Date Placeholder 6"/>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28/01/2021</a:t>
            </a:fld>
            <a:endParaRPr lang="fr-FR"/>
          </a:p>
        </p:txBody>
      </p:sp>
      <p:sp>
        <p:nvSpPr>
          <p:cNvPr id="8" name="Slide Number Placeholder 7"/>
          <p:cNvSpPr>
            <a:spLocks noGrp="1"/>
          </p:cNvSpPr>
          <p:nvPr>
            <p:ph type="sldNum" sz="quarter" idx="11"/>
          </p:nvPr>
        </p:nvSpPr>
        <p:spPr>
          <a:xfrm>
            <a:off x="8543279" y="4767263"/>
            <a:ext cx="561975" cy="273844"/>
          </a:xfrm>
          <a:prstGeom prst="rect">
            <a:avLst/>
          </a:prstGeom>
        </p:spPr>
        <p:txBody>
          <a:bodyPr/>
          <a:lstStyle/>
          <a:p>
            <a:fld id="{6214FA3D-E408-4A44-B103-26D4F7ECF0C8}" type="slidenum">
              <a:rPr lang="fr-FR" smtClean="0"/>
              <a:t>‹N°›</a:t>
            </a:fld>
            <a:endParaRPr lang="fr-FR"/>
          </a:p>
        </p:txBody>
      </p:sp>
      <p:sp>
        <p:nvSpPr>
          <p:cNvPr id="9" name="Footer Placeholder 8"/>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191100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28/01/2021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6214FA3D-E408-4A44-B103-26D4F7ECF0C8}" type="slidenum">
              <a:rPr lang="fr-FR" smtClean="0"/>
              <a:t>‹N°›</a:t>
            </a:fld>
            <a:endParaRPr lang="fr-FR"/>
          </a:p>
        </p:txBody>
      </p:sp>
    </p:spTree>
    <p:extLst>
      <p:ext uri="{BB962C8B-B14F-4D97-AF65-F5344CB8AC3E}">
        <p14:creationId xmlns:p14="http://schemas.microsoft.com/office/powerpoint/2010/main" val="4068064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1"/>
            <a:ext cx="7772400" cy="1878806"/>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fr-FR" smtClean="0"/>
              <a:t>Modifiez le style du titre</a:t>
            </a:r>
            <a:endParaRPr lang="en-US" dirty="0"/>
          </a:p>
        </p:txBody>
      </p:sp>
      <p:sp>
        <p:nvSpPr>
          <p:cNvPr id="3" name="Text Placeholder 2"/>
          <p:cNvSpPr>
            <a:spLocks noGrp="1"/>
          </p:cNvSpPr>
          <p:nvPr>
            <p:ph type="body" idx="1"/>
          </p:nvPr>
        </p:nvSpPr>
        <p:spPr>
          <a:xfrm>
            <a:off x="722313" y="3051573"/>
            <a:ext cx="7772400" cy="848915"/>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a:xfrm>
            <a:off x="6363348" y="4767263"/>
            <a:ext cx="2085975" cy="273844"/>
          </a:xfrm>
          <a:prstGeom prst="rect">
            <a:avLst/>
          </a:prstGeom>
        </p:spPr>
        <p:txBody>
          <a:bodyPr/>
          <a:lstStyle/>
          <a:p>
            <a:fld id="{1132EE74-65F1-4833-BFCF-2FFF8DE87573}" type="datetimeFigureOut">
              <a:rPr lang="fr-FR" smtClean="0"/>
              <a:t>28/01/2021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a:xfrm>
            <a:off x="8543279" y="4767263"/>
            <a:ext cx="561975" cy="273844"/>
          </a:xfrm>
          <a:prstGeom prst="rect">
            <a:avLst/>
          </a:prstGeom>
        </p:spPr>
        <p:txBody>
          <a:bodyPr/>
          <a:lstStyle/>
          <a:p>
            <a:fld id="{6214FA3D-E408-4A44-B103-26D4F7ECF0C8}" type="slidenum">
              <a:rPr lang="fr-FR" smtClean="0"/>
              <a:t>‹N°›</a:t>
            </a:fld>
            <a:endParaRPr lang="fr-FR"/>
          </a:p>
        </p:txBody>
      </p:sp>
      <p:sp>
        <p:nvSpPr>
          <p:cNvPr id="7" name="Oval 6"/>
          <p:cNvSpPr/>
          <p:nvPr/>
        </p:nvSpPr>
        <p:spPr>
          <a:xfrm>
            <a:off x="4495800"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8846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360000" y="4783500"/>
            <a:ext cx="853248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smtClean="0"/>
              <a:t>Direction générale de l’enseignement scolaire – Bureau de la formation des personnels enseignants et d’éducation (C1-2) – Bureau de l’innovation pédagogique (C1-1)</a:t>
            </a:r>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3074" name="Picture 2" descr="C:\Users\jsavidan\Searches\Pictures\2020_logo_MENJS_jpg.jp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360000" y="195486"/>
            <a:ext cx="622800" cy="6228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813" r:id="rId6"/>
    <p:sldLayoutId id="2147483814" r:id="rId7"/>
    <p:sldLayoutId id="2147483815" r:id="rId8"/>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BTS%20MOS%2005022020%20A%20publier.docx"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r&#232;glement%20examen%20BTS%20MOS.docx"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oraires%20BTS%20MOS%20en%20voie%20scolaire.docx"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55576" y="1840710"/>
            <a:ext cx="7200800" cy="1938992"/>
          </a:xfrm>
          <a:prstGeom prst="rect">
            <a:avLst/>
          </a:prstGeom>
          <a:noFill/>
        </p:spPr>
        <p:txBody>
          <a:bodyPr wrap="square" rtlCol="0">
            <a:spAutoFit/>
          </a:bodyPr>
          <a:lstStyle/>
          <a:p>
            <a:pPr algn="ctr"/>
            <a:r>
              <a:rPr lang="fr-FR" sz="4000" b="1" dirty="0" smtClean="0">
                <a:solidFill>
                  <a:srgbClr val="FF9900"/>
                </a:solidFill>
              </a:rPr>
              <a:t>Présentation du BTS Management opérationnel de la sécurité (MOS)</a:t>
            </a:r>
          </a:p>
        </p:txBody>
      </p:sp>
      <p:sp>
        <p:nvSpPr>
          <p:cNvPr id="5" name="ZoneTexte 4"/>
          <p:cNvSpPr txBox="1"/>
          <p:nvPr/>
        </p:nvSpPr>
        <p:spPr>
          <a:xfrm>
            <a:off x="539552" y="519522"/>
            <a:ext cx="3240360" cy="369332"/>
          </a:xfrm>
          <a:prstGeom prst="rect">
            <a:avLst/>
          </a:prstGeom>
          <a:noFill/>
        </p:spPr>
        <p:txBody>
          <a:bodyPr wrap="square" rtlCol="0">
            <a:spAutoFit/>
          </a:bodyPr>
          <a:lstStyle/>
          <a:p>
            <a:endParaRPr lang="fr-FR" dirty="0"/>
          </a:p>
        </p:txBody>
      </p:sp>
      <p:sp>
        <p:nvSpPr>
          <p:cNvPr id="2" name="ZoneTexte 1"/>
          <p:cNvSpPr txBox="1"/>
          <p:nvPr/>
        </p:nvSpPr>
        <p:spPr>
          <a:xfrm>
            <a:off x="683568" y="3867894"/>
            <a:ext cx="8136904" cy="400110"/>
          </a:xfrm>
          <a:prstGeom prst="rect">
            <a:avLst/>
          </a:prstGeom>
          <a:noFill/>
        </p:spPr>
        <p:txBody>
          <a:bodyPr wrap="square" rtlCol="0">
            <a:spAutoFit/>
          </a:bodyPr>
          <a:lstStyle/>
          <a:p>
            <a:pPr algn="ctr"/>
            <a:r>
              <a:rPr lang="fr-FR" sz="2000" b="1" dirty="0" smtClean="0">
                <a:solidFill>
                  <a:srgbClr val="0070C0"/>
                </a:solidFill>
              </a:rPr>
              <a:t>PNF du 28 janvier </a:t>
            </a:r>
            <a:r>
              <a:rPr lang="fr-FR" sz="2000" b="1" dirty="0" smtClean="0">
                <a:solidFill>
                  <a:srgbClr val="0070C0"/>
                </a:solidFill>
              </a:rPr>
              <a:t>2021</a:t>
            </a:r>
            <a:endParaRPr lang="fr-FR" sz="2000" b="1" dirty="0" smtClean="0">
              <a:solidFill>
                <a:srgbClr val="0070C0"/>
              </a:solidFill>
            </a:endParaRPr>
          </a:p>
        </p:txBody>
      </p:sp>
      <p:pic>
        <p:nvPicPr>
          <p:cNvPr id="6" name="Image 5"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7" y="411510"/>
            <a:ext cx="2140585" cy="491014"/>
          </a:xfrm>
          <a:prstGeom prst="rect">
            <a:avLst/>
          </a:prstGeom>
          <a:noFill/>
          <a:ln>
            <a:noFill/>
          </a:ln>
        </p:spPr>
      </p:pic>
    </p:spTree>
    <p:extLst>
      <p:ext uri="{BB962C8B-B14F-4D97-AF65-F5344CB8AC3E}">
        <p14:creationId xmlns:p14="http://schemas.microsoft.com/office/powerpoint/2010/main" val="2995205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
        <p:nvSpPr>
          <p:cNvPr id="4" name="ZoneTexte 3"/>
          <p:cNvSpPr txBox="1"/>
          <p:nvPr/>
        </p:nvSpPr>
        <p:spPr>
          <a:xfrm>
            <a:off x="3262480" y="357504"/>
            <a:ext cx="5213315" cy="923330"/>
          </a:xfrm>
          <a:prstGeom prst="rect">
            <a:avLst/>
          </a:prstGeom>
          <a:noFill/>
          <a:ln>
            <a:solidFill>
              <a:schemeClr val="accent1"/>
            </a:solidFill>
          </a:ln>
        </p:spPr>
        <p:txBody>
          <a:bodyPr wrap="square" rtlCol="0">
            <a:spAutoFit/>
          </a:bodyPr>
          <a:lstStyle/>
          <a:p>
            <a:pPr algn="ctr"/>
            <a:r>
              <a:rPr lang="fr-FR" dirty="0" smtClean="0">
                <a:solidFill>
                  <a:srgbClr val="FFC000"/>
                </a:solidFill>
              </a:rPr>
              <a:t>Le RAP du BTS MOS : les informations importantes données </a:t>
            </a:r>
          </a:p>
          <a:p>
            <a:pPr algn="ctr"/>
            <a:r>
              <a:rPr lang="fr-FR" dirty="0" smtClean="0">
                <a:solidFill>
                  <a:srgbClr val="FFC000"/>
                </a:solidFill>
              </a:rPr>
              <a:t>pour chaque pôle d’activités </a:t>
            </a:r>
            <a:endParaRPr lang="fr-FR" dirty="0">
              <a:solidFill>
                <a:srgbClr val="FFC000"/>
              </a:solidFill>
            </a:endParaRPr>
          </a:p>
        </p:txBody>
      </p:sp>
      <p:sp>
        <p:nvSpPr>
          <p:cNvPr id="5" name="ZoneTexte 4"/>
          <p:cNvSpPr txBox="1"/>
          <p:nvPr/>
        </p:nvSpPr>
        <p:spPr>
          <a:xfrm>
            <a:off x="993217" y="1450686"/>
            <a:ext cx="3600400" cy="830997"/>
          </a:xfrm>
          <a:prstGeom prst="rect">
            <a:avLst/>
          </a:prstGeom>
          <a:noFill/>
          <a:ln>
            <a:solidFill>
              <a:schemeClr val="accent1"/>
            </a:solidFill>
          </a:ln>
        </p:spPr>
        <p:txBody>
          <a:bodyPr wrap="square" rtlCol="0">
            <a:spAutoFit/>
          </a:bodyPr>
          <a:lstStyle/>
          <a:p>
            <a:pPr algn="ctr"/>
            <a:r>
              <a:rPr lang="fr-FR" sz="1600" b="1" dirty="0" smtClean="0"/>
              <a:t>Les activités</a:t>
            </a:r>
          </a:p>
          <a:p>
            <a:r>
              <a:rPr lang="fr-FR" sz="1600" dirty="0" smtClean="0">
                <a:solidFill>
                  <a:srgbClr val="800080"/>
                </a:solidFill>
              </a:rPr>
              <a:t>A1.1  Mise en œuvre d’une veille réglementaire et technologique</a:t>
            </a:r>
            <a:endParaRPr lang="fr-FR" sz="1600" dirty="0">
              <a:solidFill>
                <a:srgbClr val="800080"/>
              </a:solidFill>
            </a:endParaRPr>
          </a:p>
        </p:txBody>
      </p:sp>
      <p:sp>
        <p:nvSpPr>
          <p:cNvPr id="8" name="ZoneTexte 7"/>
          <p:cNvSpPr txBox="1"/>
          <p:nvPr/>
        </p:nvSpPr>
        <p:spPr>
          <a:xfrm>
            <a:off x="5162073" y="1419909"/>
            <a:ext cx="3528392" cy="861774"/>
          </a:xfrm>
          <a:prstGeom prst="rect">
            <a:avLst/>
          </a:prstGeom>
          <a:noFill/>
          <a:ln>
            <a:solidFill>
              <a:schemeClr val="accent1"/>
            </a:solidFill>
          </a:ln>
        </p:spPr>
        <p:txBody>
          <a:bodyPr wrap="square" rtlCol="0">
            <a:spAutoFit/>
          </a:bodyPr>
          <a:lstStyle/>
          <a:p>
            <a:pPr algn="ctr"/>
            <a:r>
              <a:rPr lang="fr-FR" sz="1600" dirty="0" smtClean="0"/>
              <a:t>Les tâches</a:t>
            </a:r>
          </a:p>
          <a:p>
            <a:r>
              <a:rPr lang="fr-FR" sz="1600" dirty="0" smtClean="0">
                <a:solidFill>
                  <a:srgbClr val="7030A0"/>
                </a:solidFill>
              </a:rPr>
              <a:t>A1.1T1 Veille réglementaire</a:t>
            </a:r>
          </a:p>
          <a:p>
            <a:r>
              <a:rPr lang="fr-FR" sz="1600" dirty="0" smtClean="0">
                <a:solidFill>
                  <a:srgbClr val="7030A0"/>
                </a:solidFill>
              </a:rPr>
              <a:t>A1.1T2 Veille technologique</a:t>
            </a:r>
            <a:endParaRPr lang="fr-FR" sz="1600" dirty="0">
              <a:solidFill>
                <a:srgbClr val="7030A0"/>
              </a:solidFill>
            </a:endParaRPr>
          </a:p>
        </p:txBody>
      </p:sp>
      <p:sp>
        <p:nvSpPr>
          <p:cNvPr id="9" name="ZoneTexte 8"/>
          <p:cNvSpPr txBox="1"/>
          <p:nvPr/>
        </p:nvSpPr>
        <p:spPr>
          <a:xfrm>
            <a:off x="928331" y="2328479"/>
            <a:ext cx="7704856" cy="830997"/>
          </a:xfrm>
          <a:prstGeom prst="rect">
            <a:avLst/>
          </a:prstGeom>
          <a:noFill/>
          <a:ln>
            <a:solidFill>
              <a:schemeClr val="accent1"/>
            </a:solidFill>
          </a:ln>
        </p:spPr>
        <p:txBody>
          <a:bodyPr wrap="square" rtlCol="0">
            <a:spAutoFit/>
          </a:bodyPr>
          <a:lstStyle/>
          <a:p>
            <a:pPr algn="ctr"/>
            <a:r>
              <a:rPr lang="fr-FR" sz="1600" b="1" dirty="0" smtClean="0"/>
              <a:t>Les conditions d’exercice</a:t>
            </a:r>
          </a:p>
          <a:p>
            <a:r>
              <a:rPr lang="fr-FR" sz="1600" dirty="0" smtClean="0">
                <a:solidFill>
                  <a:srgbClr val="7030A0"/>
                </a:solidFill>
              </a:rPr>
              <a:t>«</a:t>
            </a:r>
            <a:r>
              <a:rPr lang="fr-FR" sz="1600" i="1" dirty="0">
                <a:solidFill>
                  <a:srgbClr val="7030A0"/>
                </a:solidFill>
              </a:rPr>
              <a:t>L</a:t>
            </a:r>
            <a:r>
              <a:rPr lang="fr-FR" sz="1600" i="1" dirty="0" smtClean="0">
                <a:solidFill>
                  <a:srgbClr val="7030A0"/>
                </a:solidFill>
              </a:rPr>
              <a:t>es missions du titulaire de BTS « management opérationnel de la sécurité s’exercent tant le cadre de la sécurité que dans celui de la sûreté…</a:t>
            </a:r>
            <a:r>
              <a:rPr lang="fr-FR" sz="1600" dirty="0" smtClean="0">
                <a:solidFill>
                  <a:srgbClr val="7030A0"/>
                </a:solidFill>
              </a:rPr>
              <a:t>»</a:t>
            </a:r>
            <a:endParaRPr lang="fr-FR" sz="1600" dirty="0">
              <a:solidFill>
                <a:srgbClr val="7030A0"/>
              </a:solidFill>
            </a:endParaRPr>
          </a:p>
        </p:txBody>
      </p:sp>
      <p:sp>
        <p:nvSpPr>
          <p:cNvPr id="10" name="ZoneTexte 9"/>
          <p:cNvSpPr txBox="1"/>
          <p:nvPr/>
        </p:nvSpPr>
        <p:spPr>
          <a:xfrm>
            <a:off x="424275" y="3185632"/>
            <a:ext cx="2520280" cy="954107"/>
          </a:xfrm>
          <a:prstGeom prst="rect">
            <a:avLst/>
          </a:prstGeom>
          <a:noFill/>
          <a:ln>
            <a:solidFill>
              <a:schemeClr val="accent1"/>
            </a:solidFill>
          </a:ln>
        </p:spPr>
        <p:txBody>
          <a:bodyPr wrap="square" rtlCol="0">
            <a:spAutoFit/>
          </a:bodyPr>
          <a:lstStyle/>
          <a:p>
            <a:pPr algn="ctr"/>
            <a:r>
              <a:rPr lang="fr-FR" sz="1400" b="1" dirty="0" smtClean="0"/>
              <a:t>Les ressources </a:t>
            </a:r>
          </a:p>
          <a:p>
            <a:r>
              <a:rPr lang="fr-FR" sz="1400" dirty="0" smtClean="0">
                <a:solidFill>
                  <a:srgbClr val="7030A0"/>
                </a:solidFill>
              </a:rPr>
              <a:t>Le cahier des charges la réglementation  (ERP, IGH, ITGH…)</a:t>
            </a:r>
            <a:endParaRPr lang="fr-FR" sz="1400" dirty="0">
              <a:solidFill>
                <a:srgbClr val="7030A0"/>
              </a:solidFill>
            </a:endParaRPr>
          </a:p>
        </p:txBody>
      </p:sp>
      <p:sp>
        <p:nvSpPr>
          <p:cNvPr id="11" name="ZoneTexte 10"/>
          <p:cNvSpPr txBox="1"/>
          <p:nvPr/>
        </p:nvSpPr>
        <p:spPr>
          <a:xfrm>
            <a:off x="3088571" y="3210699"/>
            <a:ext cx="1656184" cy="954107"/>
          </a:xfrm>
          <a:prstGeom prst="rect">
            <a:avLst/>
          </a:prstGeom>
          <a:noFill/>
          <a:ln>
            <a:solidFill>
              <a:schemeClr val="accent1"/>
            </a:solidFill>
          </a:ln>
        </p:spPr>
        <p:txBody>
          <a:bodyPr wrap="square" rtlCol="0">
            <a:spAutoFit/>
          </a:bodyPr>
          <a:lstStyle/>
          <a:p>
            <a:pPr algn="ctr"/>
            <a:r>
              <a:rPr lang="fr-FR" sz="1400" b="1" dirty="0" smtClean="0"/>
              <a:t>Les moyens </a:t>
            </a:r>
          </a:p>
          <a:p>
            <a:r>
              <a:rPr lang="fr-FR" sz="1400" dirty="0" smtClean="0">
                <a:solidFill>
                  <a:srgbClr val="7030A0"/>
                </a:solidFill>
              </a:rPr>
              <a:t>Moyens techniques… humains…</a:t>
            </a:r>
            <a:endParaRPr lang="fr-FR" dirty="0">
              <a:solidFill>
                <a:srgbClr val="7030A0"/>
              </a:solidFill>
            </a:endParaRPr>
          </a:p>
        </p:txBody>
      </p:sp>
      <p:sp>
        <p:nvSpPr>
          <p:cNvPr id="12" name="ZoneTexte 11"/>
          <p:cNvSpPr txBox="1"/>
          <p:nvPr/>
        </p:nvSpPr>
        <p:spPr>
          <a:xfrm>
            <a:off x="4879169" y="3159476"/>
            <a:ext cx="2232247" cy="954107"/>
          </a:xfrm>
          <a:prstGeom prst="rect">
            <a:avLst/>
          </a:prstGeom>
          <a:noFill/>
          <a:ln>
            <a:solidFill>
              <a:schemeClr val="accent1"/>
            </a:solidFill>
          </a:ln>
        </p:spPr>
        <p:txBody>
          <a:bodyPr wrap="square" rtlCol="0">
            <a:spAutoFit/>
          </a:bodyPr>
          <a:lstStyle/>
          <a:p>
            <a:pPr algn="ctr"/>
            <a:r>
              <a:rPr lang="fr-FR" sz="1400" b="1" dirty="0" smtClean="0"/>
              <a:t>Les liaisons fonctionnelles</a:t>
            </a:r>
          </a:p>
          <a:p>
            <a:r>
              <a:rPr lang="fr-FR" sz="1400" dirty="0" smtClean="0">
                <a:solidFill>
                  <a:srgbClr val="7030A0"/>
                </a:solidFill>
              </a:rPr>
              <a:t>Relations internes</a:t>
            </a:r>
          </a:p>
          <a:p>
            <a:r>
              <a:rPr lang="fr-FR" sz="1400" dirty="0" smtClean="0">
                <a:solidFill>
                  <a:srgbClr val="7030A0"/>
                </a:solidFill>
              </a:rPr>
              <a:t>Relations externes</a:t>
            </a:r>
            <a:endParaRPr lang="fr-FR" sz="1400" dirty="0">
              <a:solidFill>
                <a:srgbClr val="7030A0"/>
              </a:solidFill>
            </a:endParaRPr>
          </a:p>
        </p:txBody>
      </p:sp>
      <p:sp>
        <p:nvSpPr>
          <p:cNvPr id="13" name="ZoneTexte 12"/>
          <p:cNvSpPr txBox="1"/>
          <p:nvPr/>
        </p:nvSpPr>
        <p:spPr>
          <a:xfrm>
            <a:off x="7172731" y="3221030"/>
            <a:ext cx="1800201" cy="830997"/>
          </a:xfrm>
          <a:prstGeom prst="rect">
            <a:avLst/>
          </a:prstGeom>
          <a:noFill/>
          <a:ln>
            <a:solidFill>
              <a:schemeClr val="accent1"/>
            </a:solidFill>
          </a:ln>
        </p:spPr>
        <p:txBody>
          <a:bodyPr wrap="square" rtlCol="0">
            <a:spAutoFit/>
          </a:bodyPr>
          <a:lstStyle/>
          <a:p>
            <a:pPr algn="ctr"/>
            <a:r>
              <a:rPr lang="fr-FR" sz="1200" b="1" dirty="0" smtClean="0"/>
              <a:t>Autonomie </a:t>
            </a:r>
          </a:p>
          <a:p>
            <a:pPr algn="ctr"/>
            <a:r>
              <a:rPr lang="fr-FR" sz="1200" b="1" dirty="0" smtClean="0"/>
              <a:t>Responsabilité</a:t>
            </a:r>
          </a:p>
          <a:p>
            <a:r>
              <a:rPr lang="fr-FR" sz="1200" dirty="0" smtClean="0">
                <a:solidFill>
                  <a:srgbClr val="7030A0"/>
                </a:solidFill>
              </a:rPr>
              <a:t>Il exerce ses activités sous la responsabilité</a:t>
            </a:r>
            <a:endParaRPr lang="fr-FR" sz="1200" dirty="0">
              <a:solidFill>
                <a:srgbClr val="7030A0"/>
              </a:solidFill>
            </a:endParaRPr>
          </a:p>
        </p:txBody>
      </p:sp>
      <p:cxnSp>
        <p:nvCxnSpPr>
          <p:cNvPr id="25" name="Connecteur droit avec flèche 24"/>
          <p:cNvCxnSpPr/>
          <p:nvPr/>
        </p:nvCxnSpPr>
        <p:spPr>
          <a:xfrm>
            <a:off x="2202430" y="2412145"/>
            <a:ext cx="513884" cy="108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6691665" y="2466312"/>
            <a:ext cx="576063" cy="108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a:off x="1998623" y="3020977"/>
            <a:ext cx="0" cy="189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3808651" y="3020976"/>
            <a:ext cx="0" cy="189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6004894" y="3025740"/>
            <a:ext cx="0" cy="189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7985115" y="3020977"/>
            <a:ext cx="0" cy="189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457200" y="4208989"/>
            <a:ext cx="8507288" cy="584775"/>
          </a:xfrm>
          <a:prstGeom prst="rect">
            <a:avLst/>
          </a:prstGeom>
          <a:noFill/>
          <a:ln>
            <a:solidFill>
              <a:schemeClr val="accent1"/>
            </a:solidFill>
          </a:ln>
        </p:spPr>
        <p:txBody>
          <a:bodyPr wrap="square" rtlCol="0">
            <a:spAutoFit/>
          </a:bodyPr>
          <a:lstStyle/>
          <a:p>
            <a:pPr algn="ctr"/>
            <a:r>
              <a:rPr lang="fr-FR" sz="1600" b="1" dirty="0" smtClean="0"/>
              <a:t>Les résultats et comportement attendus</a:t>
            </a:r>
          </a:p>
          <a:p>
            <a:pPr algn="ctr"/>
            <a:r>
              <a:rPr lang="fr-FR" sz="1600" dirty="0" smtClean="0">
                <a:solidFill>
                  <a:srgbClr val="7030A0"/>
                </a:solidFill>
              </a:rPr>
              <a:t>Les coûts sont maîtrisés et les marges respectée</a:t>
            </a:r>
            <a:endParaRPr lang="fr-FR" sz="1600" dirty="0">
              <a:solidFill>
                <a:srgbClr val="7030A0"/>
              </a:solidFill>
            </a:endParaRPr>
          </a:p>
        </p:txBody>
      </p:sp>
    </p:spTree>
    <p:extLst>
      <p:ext uri="{BB962C8B-B14F-4D97-AF65-F5344CB8AC3E}">
        <p14:creationId xmlns:p14="http://schemas.microsoft.com/office/powerpoint/2010/main" val="227936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03848" y="192481"/>
            <a:ext cx="5482952" cy="1029119"/>
          </a:xfrm>
        </p:spPr>
        <p:txBody>
          <a:bodyPr/>
          <a:lstStyle/>
          <a:p>
            <a:r>
              <a:rPr lang="fr-FR" sz="2800" dirty="0" smtClean="0"/>
              <a:t> </a:t>
            </a:r>
            <a:br>
              <a:rPr lang="fr-FR" sz="2800" dirty="0" smtClean="0"/>
            </a:br>
            <a:r>
              <a:rPr lang="fr-FR" sz="2800" dirty="0"/>
              <a:t/>
            </a:r>
            <a:br>
              <a:rPr lang="fr-FR" sz="2800" dirty="0"/>
            </a:br>
            <a:r>
              <a:rPr lang="fr-FR" sz="2800" dirty="0" smtClean="0"/>
              <a:t/>
            </a:r>
            <a:br>
              <a:rPr lang="fr-FR" sz="2800" dirty="0" smtClean="0"/>
            </a:br>
            <a:endParaRPr lang="fr-FR" sz="2000" dirty="0">
              <a:solidFill>
                <a:srgbClr val="0070C0"/>
              </a:solidFill>
            </a:endParaRPr>
          </a:p>
        </p:txBody>
      </p:sp>
      <p:sp>
        <p:nvSpPr>
          <p:cNvPr id="6" name="Espace réservé du contenu 5"/>
          <p:cNvSpPr>
            <a:spLocks noGrp="1"/>
          </p:cNvSpPr>
          <p:nvPr>
            <p:ph idx="1"/>
          </p:nvPr>
        </p:nvSpPr>
        <p:spPr>
          <a:xfrm>
            <a:off x="457200" y="1599642"/>
            <a:ext cx="8219256" cy="2772308"/>
          </a:xfrm>
        </p:spPr>
        <p:txBody>
          <a:bodyPr>
            <a:noAutofit/>
          </a:bodyPr>
          <a:lstStyle/>
          <a:p>
            <a:pPr marL="0" indent="0">
              <a:buNone/>
            </a:pPr>
            <a:endParaRPr lang="fr-FR" sz="1800" b="1" dirty="0" smtClean="0">
              <a:solidFill>
                <a:srgbClr val="0070C0"/>
              </a:solidFill>
            </a:endParaRPr>
          </a:p>
          <a:p>
            <a:pPr marL="0" indent="0">
              <a:buNone/>
            </a:pPr>
            <a:r>
              <a:rPr lang="fr-FR" sz="1800" b="1" dirty="0" smtClean="0">
                <a:solidFill>
                  <a:srgbClr val="0070C0"/>
                </a:solidFill>
              </a:rPr>
              <a:t>PÔLE </a:t>
            </a:r>
            <a:r>
              <a:rPr lang="fr-FR" sz="1800" b="1" dirty="0">
                <a:solidFill>
                  <a:srgbClr val="0070C0"/>
                </a:solidFill>
              </a:rPr>
              <a:t>D’ACTIVITÉ N° 1 : PRÉPARATION ET MISE EN OEUVRE D’UNE PRESTATION DE </a:t>
            </a:r>
            <a:r>
              <a:rPr lang="fr-FR" sz="1800" b="1" dirty="0" smtClean="0">
                <a:solidFill>
                  <a:srgbClr val="0070C0"/>
                </a:solidFill>
              </a:rPr>
              <a:t>SÉCURITÉ</a:t>
            </a:r>
            <a:endParaRPr lang="fr-FR" sz="1800" dirty="0">
              <a:solidFill>
                <a:srgbClr val="0070C0"/>
              </a:solidFill>
            </a:endParaRPr>
          </a:p>
          <a:p>
            <a:pPr lvl="1"/>
            <a:r>
              <a:rPr lang="fr-FR" sz="1700" dirty="0" smtClean="0">
                <a:solidFill>
                  <a:srgbClr val="0070C0"/>
                </a:solidFill>
                <a:cs typeface="Arial" panose="020B0604020202020204" pitchFamily="34" charset="0"/>
              </a:rPr>
              <a:t>A1.1 </a:t>
            </a:r>
            <a:r>
              <a:rPr lang="fr-FR" sz="1700" dirty="0">
                <a:solidFill>
                  <a:srgbClr val="0070C0"/>
                </a:solidFill>
                <a:cs typeface="Arial" panose="020B0604020202020204" pitchFamily="34" charset="0"/>
              </a:rPr>
              <a:t>- Mise en œuvre d’une veille réglementaire et </a:t>
            </a:r>
            <a:r>
              <a:rPr lang="fr-FR" sz="1700" dirty="0" smtClean="0">
                <a:solidFill>
                  <a:srgbClr val="0070C0"/>
                </a:solidFill>
                <a:cs typeface="Arial" panose="020B0604020202020204" pitchFamily="34" charset="0"/>
              </a:rPr>
              <a:t>technologique</a:t>
            </a:r>
          </a:p>
          <a:p>
            <a:pPr lvl="1"/>
            <a:r>
              <a:rPr lang="fr-FR" sz="1700" dirty="0">
                <a:solidFill>
                  <a:srgbClr val="0070C0"/>
                </a:solidFill>
                <a:cs typeface="Arial" panose="020B0604020202020204" pitchFamily="34" charset="0"/>
              </a:rPr>
              <a:t> </a:t>
            </a:r>
            <a:r>
              <a:rPr lang="fr-FR" sz="1700" dirty="0" smtClean="0">
                <a:solidFill>
                  <a:srgbClr val="0070C0"/>
                </a:solidFill>
                <a:cs typeface="Arial" panose="020B0604020202020204" pitchFamily="34" charset="0"/>
              </a:rPr>
              <a:t>A1.2 </a:t>
            </a:r>
            <a:r>
              <a:rPr lang="fr-FR" sz="1700" dirty="0">
                <a:solidFill>
                  <a:srgbClr val="0070C0"/>
                </a:solidFill>
                <a:cs typeface="Arial" panose="020B0604020202020204" pitchFamily="34" charset="0"/>
              </a:rPr>
              <a:t>- Préparation d’une prestation de </a:t>
            </a:r>
            <a:r>
              <a:rPr lang="fr-FR" sz="1700" dirty="0" smtClean="0">
                <a:solidFill>
                  <a:srgbClr val="0070C0"/>
                </a:solidFill>
                <a:cs typeface="Arial" panose="020B0604020202020204" pitchFamily="34" charset="0"/>
              </a:rPr>
              <a:t>sécurité</a:t>
            </a:r>
            <a:endParaRPr lang="fr-FR" sz="1700" dirty="0">
              <a:solidFill>
                <a:srgbClr val="0070C0"/>
              </a:solidFill>
              <a:cs typeface="Arial" panose="020B0604020202020204" pitchFamily="34" charset="0"/>
            </a:endParaRPr>
          </a:p>
          <a:p>
            <a:pPr lvl="1"/>
            <a:r>
              <a:rPr lang="fr-FR" sz="1700" dirty="0">
                <a:solidFill>
                  <a:srgbClr val="0070C0"/>
                </a:solidFill>
                <a:cs typeface="Arial" panose="020B0604020202020204" pitchFamily="34" charset="0"/>
              </a:rPr>
              <a:t> </a:t>
            </a:r>
            <a:r>
              <a:rPr lang="fr-FR" sz="1700" dirty="0" smtClean="0">
                <a:solidFill>
                  <a:srgbClr val="0070C0"/>
                </a:solidFill>
                <a:cs typeface="Arial" panose="020B0604020202020204" pitchFamily="34" charset="0"/>
              </a:rPr>
              <a:t>A1.3 </a:t>
            </a:r>
            <a:r>
              <a:rPr lang="fr-FR" sz="1700" dirty="0">
                <a:solidFill>
                  <a:srgbClr val="0070C0"/>
                </a:solidFill>
                <a:cs typeface="Arial" panose="020B0604020202020204" pitchFamily="34" charset="0"/>
              </a:rPr>
              <a:t>- </a:t>
            </a:r>
            <a:r>
              <a:rPr lang="fr-FR" sz="1700" dirty="0" smtClean="0">
                <a:solidFill>
                  <a:srgbClr val="0070C0"/>
                </a:solidFill>
                <a:cs typeface="Arial" panose="020B0604020202020204" pitchFamily="34" charset="0"/>
              </a:rPr>
              <a:t>Démarrage </a:t>
            </a:r>
            <a:r>
              <a:rPr lang="fr-FR" sz="1700" dirty="0">
                <a:solidFill>
                  <a:srgbClr val="0070C0"/>
                </a:solidFill>
                <a:cs typeface="Arial" panose="020B0604020202020204" pitchFamily="34" charset="0"/>
              </a:rPr>
              <a:t>de la prestation dans le respect d’une démarche qualité, de </a:t>
            </a:r>
            <a:r>
              <a:rPr lang="fr-FR" sz="1700" dirty="0" smtClean="0">
                <a:solidFill>
                  <a:srgbClr val="0070C0"/>
                </a:solidFill>
                <a:cs typeface="Arial" panose="020B0604020202020204" pitchFamily="34" charset="0"/>
              </a:rPr>
              <a:t>traçabilité </a:t>
            </a:r>
            <a:r>
              <a:rPr lang="fr-FR" sz="1700" dirty="0">
                <a:solidFill>
                  <a:srgbClr val="0070C0"/>
                </a:solidFill>
                <a:cs typeface="Arial" panose="020B0604020202020204" pitchFamily="34" charset="0"/>
              </a:rPr>
              <a:t>et de protection des </a:t>
            </a:r>
            <a:r>
              <a:rPr lang="fr-FR" sz="1700" dirty="0" smtClean="0">
                <a:solidFill>
                  <a:srgbClr val="0070C0"/>
                </a:solidFill>
                <a:cs typeface="Arial" panose="020B0604020202020204" pitchFamily="34" charset="0"/>
              </a:rPr>
              <a:t>données</a:t>
            </a:r>
            <a:endParaRPr lang="fr-FR" sz="1700" dirty="0">
              <a:solidFill>
                <a:srgbClr val="0070C0"/>
              </a:solidFill>
              <a:cs typeface="Arial" panose="020B0604020202020204" pitchFamily="34" charset="0"/>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735546"/>
            <a:ext cx="2140585" cy="491014"/>
          </a:xfrm>
          <a:prstGeom prst="rect">
            <a:avLst/>
          </a:prstGeom>
          <a:noFill/>
          <a:ln>
            <a:noFill/>
          </a:ln>
        </p:spPr>
      </p:pic>
      <p:sp>
        <p:nvSpPr>
          <p:cNvPr id="3" name="Rectangle 2"/>
          <p:cNvSpPr/>
          <p:nvPr/>
        </p:nvSpPr>
        <p:spPr>
          <a:xfrm>
            <a:off x="3851920" y="412380"/>
            <a:ext cx="4572000" cy="1015663"/>
          </a:xfrm>
          <a:prstGeom prst="rect">
            <a:avLst/>
          </a:prstGeom>
        </p:spPr>
        <p:txBody>
          <a:bodyPr>
            <a:spAutoFit/>
          </a:bodyPr>
          <a:lstStyle/>
          <a:p>
            <a:r>
              <a:rPr lang="fr-FR" sz="2000" dirty="0">
                <a:solidFill>
                  <a:srgbClr val="FFC000"/>
                </a:solidFill>
              </a:rPr>
              <a:t>Le référentiel des activités professionnelles</a:t>
            </a:r>
            <a:br>
              <a:rPr lang="fr-FR" sz="2000" dirty="0">
                <a:solidFill>
                  <a:srgbClr val="FFC000"/>
                </a:solidFill>
              </a:rPr>
            </a:br>
            <a:r>
              <a:rPr lang="fr-FR" sz="2000" dirty="0">
                <a:solidFill>
                  <a:srgbClr val="FFC000"/>
                </a:solidFill>
              </a:rPr>
              <a:t> du BTS MOS</a:t>
            </a:r>
          </a:p>
        </p:txBody>
      </p:sp>
    </p:spTree>
    <p:extLst>
      <p:ext uri="{BB962C8B-B14F-4D97-AF65-F5344CB8AC3E}">
        <p14:creationId xmlns:p14="http://schemas.microsoft.com/office/powerpoint/2010/main" val="3375550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44008" y="450971"/>
            <a:ext cx="4042792" cy="795093"/>
          </a:xfrm>
        </p:spPr>
        <p:txBody>
          <a:bodyPr/>
          <a:lstStyle/>
          <a:p>
            <a:r>
              <a:rPr lang="fr-FR" sz="2800" dirty="0" smtClean="0">
                <a:solidFill>
                  <a:srgbClr val="FFC000"/>
                </a:solidFill>
              </a:rPr>
              <a:t>Le RAP du</a:t>
            </a:r>
            <a:br>
              <a:rPr lang="fr-FR" sz="2800" dirty="0" smtClean="0">
                <a:solidFill>
                  <a:srgbClr val="FFC000"/>
                </a:solidFill>
              </a:rPr>
            </a:br>
            <a:r>
              <a:rPr lang="fr-FR" sz="2800" dirty="0" smtClean="0">
                <a:solidFill>
                  <a:srgbClr val="FFC000"/>
                </a:solidFill>
              </a:rPr>
              <a:t> BTS MOS</a:t>
            </a:r>
            <a:endParaRPr lang="fr-FR" sz="2800" dirty="0">
              <a:solidFill>
                <a:srgbClr val="FFC000"/>
              </a:solidFill>
            </a:endParaRPr>
          </a:p>
        </p:txBody>
      </p:sp>
      <p:sp>
        <p:nvSpPr>
          <p:cNvPr id="6" name="Espace réservé du contenu 5"/>
          <p:cNvSpPr>
            <a:spLocks noGrp="1"/>
          </p:cNvSpPr>
          <p:nvPr>
            <p:ph idx="1"/>
          </p:nvPr>
        </p:nvSpPr>
        <p:spPr>
          <a:xfrm>
            <a:off x="457200" y="1599643"/>
            <a:ext cx="8219256" cy="2994980"/>
          </a:xfrm>
        </p:spPr>
        <p:txBody>
          <a:bodyPr>
            <a:normAutofit/>
          </a:bodyPr>
          <a:lstStyle/>
          <a:p>
            <a:pPr marL="0" indent="0">
              <a:buNone/>
            </a:pPr>
            <a:endParaRPr lang="fr-FR" sz="1800" b="1" dirty="0" smtClean="0">
              <a:solidFill>
                <a:srgbClr val="0070C0"/>
              </a:solidFill>
            </a:endParaRPr>
          </a:p>
          <a:p>
            <a:pPr marL="0" indent="0">
              <a:buNone/>
            </a:pPr>
            <a:r>
              <a:rPr lang="fr-FR" sz="1800" b="1" dirty="0" smtClean="0">
                <a:solidFill>
                  <a:srgbClr val="0070C0"/>
                </a:solidFill>
              </a:rPr>
              <a:t>PÔLE </a:t>
            </a:r>
            <a:r>
              <a:rPr lang="fr-FR" sz="1800" b="1" dirty="0">
                <a:solidFill>
                  <a:srgbClr val="0070C0"/>
                </a:solidFill>
              </a:rPr>
              <a:t>D’ACTIVITÉ N° 2 : MANAGEMENT DES  RESSOURCES HUMAINES</a:t>
            </a:r>
          </a:p>
          <a:p>
            <a:pPr marL="180000" lvl="1" indent="0">
              <a:buNone/>
            </a:pPr>
            <a:endParaRPr lang="fr-FR" sz="1700" dirty="0">
              <a:solidFill>
                <a:srgbClr val="0070C0"/>
              </a:solidFill>
            </a:endParaRPr>
          </a:p>
          <a:p>
            <a:pPr lvl="1"/>
            <a:r>
              <a:rPr lang="fr-FR" sz="1700" dirty="0">
                <a:solidFill>
                  <a:srgbClr val="0070C0"/>
                </a:solidFill>
              </a:rPr>
              <a:t>A2.1 - Organisation du service</a:t>
            </a:r>
          </a:p>
          <a:p>
            <a:pPr lvl="1"/>
            <a:r>
              <a:rPr lang="fr-FR" sz="1700" dirty="0" smtClean="0">
                <a:solidFill>
                  <a:srgbClr val="0070C0"/>
                </a:solidFill>
              </a:rPr>
              <a:t>A2.2 </a:t>
            </a:r>
            <a:r>
              <a:rPr lang="fr-FR" sz="1700" dirty="0">
                <a:solidFill>
                  <a:srgbClr val="0070C0"/>
                </a:solidFill>
              </a:rPr>
              <a:t>- Gestion du personnel</a:t>
            </a:r>
          </a:p>
          <a:p>
            <a:pPr lvl="1"/>
            <a:r>
              <a:rPr lang="fr-FR" sz="1700" dirty="0" smtClean="0">
                <a:solidFill>
                  <a:srgbClr val="0070C0"/>
                </a:solidFill>
              </a:rPr>
              <a:t>A2.3 </a:t>
            </a:r>
            <a:r>
              <a:rPr lang="fr-FR" sz="1700" dirty="0">
                <a:solidFill>
                  <a:srgbClr val="0070C0"/>
                </a:solidFill>
              </a:rPr>
              <a:t>- Gestion des relations sociales</a:t>
            </a:r>
          </a:p>
          <a:p>
            <a:pPr lvl="1" indent="0" algn="ctr">
              <a:buNone/>
            </a:pPr>
            <a:endParaRPr lang="fr-FR" sz="1700" dirty="0" smtClean="0">
              <a:solidFill>
                <a:srgbClr val="0070C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Tree>
    <p:extLst>
      <p:ext uri="{BB962C8B-B14F-4D97-AF65-F5344CB8AC3E}">
        <p14:creationId xmlns:p14="http://schemas.microsoft.com/office/powerpoint/2010/main" val="27998267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483518"/>
            <a:ext cx="4186808" cy="936104"/>
          </a:xfrm>
        </p:spPr>
        <p:txBody>
          <a:bodyPr/>
          <a:lstStyle/>
          <a:p>
            <a:r>
              <a:rPr lang="fr-FR" sz="3200" b="0" dirty="0" smtClean="0">
                <a:solidFill>
                  <a:srgbClr val="FFC000"/>
                </a:solidFill>
              </a:rPr>
              <a:t>Le RAP du</a:t>
            </a:r>
            <a:br>
              <a:rPr lang="fr-FR" sz="3200" b="0" dirty="0" smtClean="0">
                <a:solidFill>
                  <a:srgbClr val="FFC000"/>
                </a:solidFill>
              </a:rPr>
            </a:br>
            <a:r>
              <a:rPr lang="fr-FR" sz="3200" b="0" dirty="0" smtClean="0">
                <a:solidFill>
                  <a:srgbClr val="FFC000"/>
                </a:solidFill>
              </a:rPr>
              <a:t> BTS MOS</a:t>
            </a:r>
            <a:endParaRPr lang="fr-FR" sz="3200" b="0" dirty="0">
              <a:solidFill>
                <a:srgbClr val="FFC000"/>
              </a:solidFill>
            </a:endParaRPr>
          </a:p>
        </p:txBody>
      </p:sp>
      <p:sp>
        <p:nvSpPr>
          <p:cNvPr id="6" name="Espace réservé du contenu 5"/>
          <p:cNvSpPr>
            <a:spLocks noGrp="1"/>
          </p:cNvSpPr>
          <p:nvPr>
            <p:ph idx="1"/>
          </p:nvPr>
        </p:nvSpPr>
        <p:spPr>
          <a:xfrm>
            <a:off x="457200" y="1851670"/>
            <a:ext cx="8219256" cy="3150350"/>
          </a:xfrm>
        </p:spPr>
        <p:txBody>
          <a:bodyPr>
            <a:noAutofit/>
          </a:bodyPr>
          <a:lstStyle/>
          <a:p>
            <a:pPr marL="0" indent="0">
              <a:buNone/>
            </a:pPr>
            <a:r>
              <a:rPr lang="fr-FR" sz="2000" b="1" dirty="0" smtClean="0">
                <a:solidFill>
                  <a:srgbClr val="0070C0"/>
                </a:solidFill>
              </a:rPr>
              <a:t>PÔLE </a:t>
            </a:r>
            <a:r>
              <a:rPr lang="fr-FR" sz="2000" b="1" dirty="0">
                <a:solidFill>
                  <a:srgbClr val="0070C0"/>
                </a:solidFill>
              </a:rPr>
              <a:t>D’ACTIVITÉ N° 3 : GESTION DE LA RELATION CLIENT</a:t>
            </a:r>
            <a:endParaRPr lang="fr-FR" sz="2000" dirty="0">
              <a:solidFill>
                <a:srgbClr val="0070C0"/>
              </a:solidFill>
            </a:endParaRPr>
          </a:p>
          <a:p>
            <a:endParaRPr lang="fr-FR" sz="2000" dirty="0">
              <a:solidFill>
                <a:srgbClr val="0070C0"/>
              </a:solidFill>
            </a:endParaRPr>
          </a:p>
          <a:p>
            <a:pPr lvl="1"/>
            <a:r>
              <a:rPr lang="fr-FR" sz="1900" dirty="0">
                <a:solidFill>
                  <a:srgbClr val="0070C0"/>
                </a:solidFill>
              </a:rPr>
              <a:t>A3.1 - Préparation de l’offre </a:t>
            </a:r>
            <a:r>
              <a:rPr lang="fr-FR" sz="1900" dirty="0" smtClean="0">
                <a:solidFill>
                  <a:srgbClr val="0070C0"/>
                </a:solidFill>
              </a:rPr>
              <a:t>commerciale</a:t>
            </a:r>
          </a:p>
          <a:p>
            <a:pPr lvl="1"/>
            <a:endParaRPr lang="fr-FR" sz="1900" dirty="0">
              <a:solidFill>
                <a:srgbClr val="0070C0"/>
              </a:solidFill>
            </a:endParaRPr>
          </a:p>
          <a:p>
            <a:pPr lvl="1"/>
            <a:r>
              <a:rPr lang="fr-FR" sz="1900" dirty="0" smtClean="0">
                <a:solidFill>
                  <a:srgbClr val="0070C0"/>
                </a:solidFill>
              </a:rPr>
              <a:t>A3.2 </a:t>
            </a:r>
            <a:r>
              <a:rPr lang="fr-FR" sz="1900" dirty="0">
                <a:solidFill>
                  <a:srgbClr val="0070C0"/>
                </a:solidFill>
              </a:rPr>
              <a:t>- Gestion de la prestation</a:t>
            </a:r>
          </a:p>
          <a:p>
            <a:pPr lvl="1"/>
            <a:endParaRPr lang="fr-FR" sz="1900" dirty="0" smtClean="0">
              <a:solidFill>
                <a:srgbClr val="0070C0"/>
              </a:solidFill>
            </a:endParaRPr>
          </a:p>
          <a:p>
            <a:pPr lvl="1"/>
            <a:r>
              <a:rPr lang="fr-FR" sz="1900" dirty="0" smtClean="0">
                <a:solidFill>
                  <a:srgbClr val="0070C0"/>
                </a:solidFill>
              </a:rPr>
              <a:t>A3.3 </a:t>
            </a:r>
            <a:r>
              <a:rPr lang="fr-FR" sz="1900" dirty="0">
                <a:solidFill>
                  <a:srgbClr val="0070C0"/>
                </a:solidFill>
              </a:rPr>
              <a:t>- Suivi et pérennisation de la relation client</a:t>
            </a:r>
          </a:p>
          <a:p>
            <a:pPr marL="0" indent="0" algn="ctr">
              <a:buNone/>
            </a:pPr>
            <a:endParaRPr lang="fr-FR" sz="2000" dirty="0" smtClean="0">
              <a:solidFill>
                <a:srgbClr val="0070C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Tree>
    <p:extLst>
      <p:ext uri="{BB962C8B-B14F-4D97-AF65-F5344CB8AC3E}">
        <p14:creationId xmlns:p14="http://schemas.microsoft.com/office/powerpoint/2010/main" val="2347188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39952" y="192481"/>
            <a:ext cx="4546848" cy="1299149"/>
          </a:xfrm>
        </p:spPr>
        <p:txBody>
          <a:bodyPr/>
          <a:lstStyle/>
          <a:p>
            <a:r>
              <a:rPr lang="fr-FR" sz="3600" b="0" dirty="0" smtClean="0">
                <a:solidFill>
                  <a:srgbClr val="FFC000"/>
                </a:solidFill>
              </a:rPr>
              <a:t>Le RAP du </a:t>
            </a:r>
            <a:br>
              <a:rPr lang="fr-FR" sz="3600" b="0" dirty="0" smtClean="0">
                <a:solidFill>
                  <a:srgbClr val="FFC000"/>
                </a:solidFill>
              </a:rPr>
            </a:br>
            <a:r>
              <a:rPr lang="fr-FR" sz="3600" b="0" dirty="0" smtClean="0">
                <a:solidFill>
                  <a:srgbClr val="FFC000"/>
                </a:solidFill>
              </a:rPr>
              <a:t>BTS MOS</a:t>
            </a:r>
            <a:endParaRPr lang="fr-FR" sz="3600" b="0" dirty="0">
              <a:solidFill>
                <a:srgbClr val="FFC000"/>
              </a:solidFill>
            </a:endParaRPr>
          </a:p>
        </p:txBody>
      </p:sp>
      <p:sp>
        <p:nvSpPr>
          <p:cNvPr id="6" name="Espace réservé du contenu 5"/>
          <p:cNvSpPr>
            <a:spLocks noGrp="1"/>
          </p:cNvSpPr>
          <p:nvPr>
            <p:ph idx="1"/>
          </p:nvPr>
        </p:nvSpPr>
        <p:spPr>
          <a:xfrm>
            <a:off x="457200" y="1599643"/>
            <a:ext cx="8219256" cy="2994980"/>
          </a:xfrm>
        </p:spPr>
        <p:txBody>
          <a:bodyPr>
            <a:normAutofit/>
          </a:bodyPr>
          <a:lstStyle/>
          <a:p>
            <a:pPr marL="0" indent="0">
              <a:buNone/>
            </a:pPr>
            <a:endParaRPr lang="fr-FR" sz="2000" b="1" dirty="0" smtClean="0">
              <a:solidFill>
                <a:srgbClr val="0070C0"/>
              </a:solidFill>
            </a:endParaRPr>
          </a:p>
          <a:p>
            <a:pPr marL="0" indent="0">
              <a:buNone/>
            </a:pPr>
            <a:r>
              <a:rPr lang="fr-FR" sz="2000" b="1" dirty="0" smtClean="0">
                <a:solidFill>
                  <a:srgbClr val="0070C0"/>
                </a:solidFill>
              </a:rPr>
              <a:t>PÔLE </a:t>
            </a:r>
            <a:r>
              <a:rPr lang="fr-FR" sz="2000" b="1" dirty="0">
                <a:solidFill>
                  <a:srgbClr val="0070C0"/>
                </a:solidFill>
              </a:rPr>
              <a:t>D’ACTIVITÉ N° 4 : </a:t>
            </a:r>
            <a:r>
              <a:rPr lang="fr-FR" sz="2000" b="1" dirty="0" smtClean="0">
                <a:solidFill>
                  <a:srgbClr val="0070C0"/>
                </a:solidFill>
              </a:rPr>
              <a:t>PARTICIPATION A LA SECURITE GLOBALE</a:t>
            </a:r>
            <a:r>
              <a:rPr lang="fr-FR" sz="2000" b="1" dirty="0">
                <a:solidFill>
                  <a:srgbClr val="0070C0"/>
                </a:solidFill>
              </a:rPr>
              <a:t> </a:t>
            </a:r>
            <a:endParaRPr lang="fr-FR" sz="2000" dirty="0">
              <a:solidFill>
                <a:srgbClr val="0070C0"/>
              </a:solidFill>
            </a:endParaRPr>
          </a:p>
          <a:p>
            <a:pPr lvl="1"/>
            <a:r>
              <a:rPr lang="fr-FR" sz="1900" dirty="0" smtClean="0">
                <a:solidFill>
                  <a:srgbClr val="0070C0"/>
                </a:solidFill>
              </a:rPr>
              <a:t>A4.1 </a:t>
            </a:r>
            <a:r>
              <a:rPr lang="fr-FR" sz="1900" dirty="0">
                <a:solidFill>
                  <a:srgbClr val="0070C0"/>
                </a:solidFill>
              </a:rPr>
              <a:t>- La prévention des risques dans le cadre du continuum de </a:t>
            </a:r>
            <a:r>
              <a:rPr lang="fr-FR" sz="1900" dirty="0" smtClean="0">
                <a:solidFill>
                  <a:srgbClr val="0070C0"/>
                </a:solidFill>
              </a:rPr>
              <a:t>sécurité</a:t>
            </a:r>
          </a:p>
          <a:p>
            <a:pPr lvl="1"/>
            <a:r>
              <a:rPr lang="fr-FR" sz="1900" dirty="0" smtClean="0">
                <a:solidFill>
                  <a:srgbClr val="0070C0"/>
                </a:solidFill>
              </a:rPr>
              <a:t>A4.2 </a:t>
            </a:r>
            <a:r>
              <a:rPr lang="fr-FR" sz="1900" dirty="0">
                <a:solidFill>
                  <a:srgbClr val="0070C0"/>
                </a:solidFill>
              </a:rPr>
              <a:t>- La gestion d’incident, d’accident, d’événements et de crise</a:t>
            </a:r>
            <a:r>
              <a:rPr lang="fr-FR" sz="1900" b="1" dirty="0">
                <a:solidFill>
                  <a:srgbClr val="0070C0"/>
                </a:solidFill>
              </a:rPr>
              <a:t> </a:t>
            </a:r>
            <a:endParaRPr lang="fr-FR" sz="1900" dirty="0">
              <a:solidFill>
                <a:srgbClr val="0070C0"/>
              </a:solidFill>
            </a:endParaRPr>
          </a:p>
          <a:p>
            <a:pPr lvl="1" indent="0" algn="ctr">
              <a:buNone/>
            </a:pPr>
            <a:endParaRPr lang="fr-FR" sz="1900" dirty="0" smtClean="0">
              <a:solidFill>
                <a:srgbClr val="0070C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Tree>
    <p:extLst>
      <p:ext uri="{BB962C8B-B14F-4D97-AF65-F5344CB8AC3E}">
        <p14:creationId xmlns:p14="http://schemas.microsoft.com/office/powerpoint/2010/main" val="2191661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07904" y="192481"/>
            <a:ext cx="4978896" cy="1011117"/>
          </a:xfrm>
        </p:spPr>
        <p:txBody>
          <a:bodyPr/>
          <a:lstStyle/>
          <a:p>
            <a:pPr>
              <a:lnSpc>
                <a:spcPct val="100000"/>
              </a:lnSpc>
            </a:pPr>
            <a:r>
              <a:rPr lang="fr-FR" sz="2800" b="0" dirty="0" smtClean="0">
                <a:solidFill>
                  <a:srgbClr val="FFC000"/>
                </a:solidFill>
              </a:rPr>
              <a:t> D</a:t>
            </a:r>
            <a:r>
              <a:rPr lang="fr-FR" sz="2000" b="0" dirty="0" smtClean="0">
                <a:solidFill>
                  <a:srgbClr val="FFC000"/>
                </a:solidFill>
              </a:rPr>
              <a:t>u </a:t>
            </a:r>
            <a:r>
              <a:rPr lang="fr-FR" sz="2400" b="0" dirty="0" smtClean="0">
                <a:solidFill>
                  <a:srgbClr val="FFC000"/>
                </a:solidFill>
              </a:rPr>
              <a:t>RAP au référentiel </a:t>
            </a:r>
            <a:br>
              <a:rPr lang="fr-FR" sz="2400" b="0" dirty="0" smtClean="0">
                <a:solidFill>
                  <a:srgbClr val="FFC000"/>
                </a:solidFill>
              </a:rPr>
            </a:br>
            <a:r>
              <a:rPr lang="fr-FR" sz="2400" b="0" dirty="0" smtClean="0">
                <a:solidFill>
                  <a:srgbClr val="FFC000"/>
                </a:solidFill>
              </a:rPr>
              <a:t>  de compétences du BTS MOS</a:t>
            </a:r>
            <a:endParaRPr lang="fr-FR" sz="2400" b="0" dirty="0">
              <a:solidFill>
                <a:srgbClr val="FFC00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
        <p:nvSpPr>
          <p:cNvPr id="3" name="ZoneTexte 2"/>
          <p:cNvSpPr txBox="1"/>
          <p:nvPr/>
        </p:nvSpPr>
        <p:spPr>
          <a:xfrm>
            <a:off x="424196" y="1216372"/>
            <a:ext cx="3466728" cy="830997"/>
          </a:xfrm>
          <a:prstGeom prst="rect">
            <a:avLst/>
          </a:prstGeom>
          <a:noFill/>
          <a:ln>
            <a:solidFill>
              <a:schemeClr val="tx2">
                <a:lumMod val="75000"/>
              </a:schemeClr>
            </a:solidFill>
          </a:ln>
        </p:spPr>
        <p:txBody>
          <a:bodyPr wrap="square" rtlCol="0">
            <a:spAutoFit/>
          </a:bodyPr>
          <a:lstStyle/>
          <a:p>
            <a:r>
              <a:rPr lang="fr-FR" sz="1600" dirty="0" smtClean="0"/>
              <a:t>Pôle d’activités 1</a:t>
            </a:r>
          </a:p>
          <a:p>
            <a:r>
              <a:rPr lang="fr-FR" sz="1600" dirty="0" smtClean="0"/>
              <a:t>Préparation et mise en œuvre d’une prestation de sécurité</a:t>
            </a:r>
            <a:endParaRPr lang="fr-FR" sz="1600" dirty="0"/>
          </a:p>
        </p:txBody>
      </p:sp>
      <p:sp>
        <p:nvSpPr>
          <p:cNvPr id="8" name="ZoneTexte 7"/>
          <p:cNvSpPr txBox="1"/>
          <p:nvPr/>
        </p:nvSpPr>
        <p:spPr>
          <a:xfrm>
            <a:off x="482007" y="3188415"/>
            <a:ext cx="3466728" cy="584775"/>
          </a:xfrm>
          <a:prstGeom prst="rect">
            <a:avLst/>
          </a:prstGeom>
          <a:noFill/>
          <a:ln>
            <a:solidFill>
              <a:schemeClr val="tx2">
                <a:lumMod val="75000"/>
              </a:schemeClr>
            </a:solidFill>
          </a:ln>
        </p:spPr>
        <p:txBody>
          <a:bodyPr wrap="square" rtlCol="0">
            <a:spAutoFit/>
          </a:bodyPr>
          <a:lstStyle/>
          <a:p>
            <a:r>
              <a:rPr lang="fr-FR" sz="1600" dirty="0" smtClean="0"/>
              <a:t>Pôle d’activités 3</a:t>
            </a:r>
          </a:p>
          <a:p>
            <a:r>
              <a:rPr lang="fr-FR" sz="1600" dirty="0" smtClean="0"/>
              <a:t>Gestion de la relation client</a:t>
            </a:r>
          </a:p>
        </p:txBody>
      </p:sp>
      <p:sp>
        <p:nvSpPr>
          <p:cNvPr id="9" name="ZoneTexte 8"/>
          <p:cNvSpPr txBox="1"/>
          <p:nvPr/>
        </p:nvSpPr>
        <p:spPr>
          <a:xfrm>
            <a:off x="457200" y="2187187"/>
            <a:ext cx="3466728" cy="830997"/>
          </a:xfrm>
          <a:prstGeom prst="rect">
            <a:avLst/>
          </a:prstGeom>
          <a:noFill/>
          <a:ln>
            <a:solidFill>
              <a:schemeClr val="tx2">
                <a:lumMod val="75000"/>
              </a:schemeClr>
            </a:solidFill>
          </a:ln>
        </p:spPr>
        <p:txBody>
          <a:bodyPr wrap="square" rtlCol="0">
            <a:spAutoFit/>
          </a:bodyPr>
          <a:lstStyle/>
          <a:p>
            <a:r>
              <a:rPr lang="fr-FR" sz="1600" dirty="0" smtClean="0"/>
              <a:t>Pôle d’activités 2</a:t>
            </a:r>
          </a:p>
          <a:p>
            <a:r>
              <a:rPr lang="fr-FR" sz="1600" dirty="0" smtClean="0"/>
              <a:t>Management des ressources humaines</a:t>
            </a:r>
            <a:endParaRPr lang="fr-FR" sz="1600" dirty="0"/>
          </a:p>
        </p:txBody>
      </p:sp>
      <p:sp>
        <p:nvSpPr>
          <p:cNvPr id="10" name="ZoneTexte 9"/>
          <p:cNvSpPr txBox="1"/>
          <p:nvPr/>
        </p:nvSpPr>
        <p:spPr>
          <a:xfrm>
            <a:off x="482007" y="3939902"/>
            <a:ext cx="3466728" cy="584775"/>
          </a:xfrm>
          <a:prstGeom prst="rect">
            <a:avLst/>
          </a:prstGeom>
          <a:noFill/>
          <a:ln>
            <a:solidFill>
              <a:schemeClr val="tx2">
                <a:lumMod val="75000"/>
              </a:schemeClr>
            </a:solidFill>
          </a:ln>
        </p:spPr>
        <p:txBody>
          <a:bodyPr wrap="square" rtlCol="0">
            <a:spAutoFit/>
          </a:bodyPr>
          <a:lstStyle/>
          <a:p>
            <a:r>
              <a:rPr lang="fr-FR" sz="1600" dirty="0" smtClean="0"/>
              <a:t>Pôle d’activités 4</a:t>
            </a:r>
          </a:p>
          <a:p>
            <a:r>
              <a:rPr lang="fr-FR" sz="1600" dirty="0" smtClean="0"/>
              <a:t>Participation à la sécurité globale</a:t>
            </a:r>
            <a:endParaRPr lang="fr-FR" sz="1600" dirty="0"/>
          </a:p>
        </p:txBody>
      </p:sp>
      <p:sp>
        <p:nvSpPr>
          <p:cNvPr id="11" name="ZoneTexte 10"/>
          <p:cNvSpPr txBox="1"/>
          <p:nvPr/>
        </p:nvSpPr>
        <p:spPr>
          <a:xfrm>
            <a:off x="4932040" y="1223376"/>
            <a:ext cx="3600400" cy="830997"/>
          </a:xfrm>
          <a:prstGeom prst="rect">
            <a:avLst/>
          </a:prstGeom>
          <a:noFill/>
          <a:ln>
            <a:solidFill>
              <a:schemeClr val="tx2">
                <a:lumMod val="75000"/>
              </a:schemeClr>
            </a:solidFill>
          </a:ln>
        </p:spPr>
        <p:txBody>
          <a:bodyPr wrap="square" rtlCol="0">
            <a:spAutoFit/>
          </a:bodyPr>
          <a:lstStyle/>
          <a:p>
            <a:r>
              <a:rPr lang="fr-FR" sz="1600" dirty="0" smtClean="0"/>
              <a:t>Bloc de compétences 1</a:t>
            </a:r>
          </a:p>
          <a:p>
            <a:r>
              <a:rPr lang="fr-FR" sz="1600" dirty="0" smtClean="0"/>
              <a:t>Préparer et mettre en œuvre une prestation de sécurité</a:t>
            </a:r>
            <a:endParaRPr lang="fr-FR" sz="1600" dirty="0"/>
          </a:p>
        </p:txBody>
      </p:sp>
      <p:sp>
        <p:nvSpPr>
          <p:cNvPr id="12" name="ZoneTexte 11"/>
          <p:cNvSpPr txBox="1"/>
          <p:nvPr/>
        </p:nvSpPr>
        <p:spPr>
          <a:xfrm>
            <a:off x="4932040" y="2953413"/>
            <a:ext cx="3600400" cy="584775"/>
          </a:xfrm>
          <a:prstGeom prst="rect">
            <a:avLst/>
          </a:prstGeom>
          <a:noFill/>
          <a:ln>
            <a:solidFill>
              <a:schemeClr val="tx2">
                <a:lumMod val="75000"/>
              </a:schemeClr>
            </a:solidFill>
          </a:ln>
        </p:spPr>
        <p:txBody>
          <a:bodyPr wrap="square" rtlCol="0">
            <a:spAutoFit/>
          </a:bodyPr>
          <a:lstStyle/>
          <a:p>
            <a:r>
              <a:rPr lang="fr-FR" sz="1600" dirty="0" smtClean="0"/>
              <a:t>Bloc de compétences 3</a:t>
            </a:r>
          </a:p>
          <a:p>
            <a:r>
              <a:rPr lang="fr-FR" sz="1600" dirty="0" smtClean="0"/>
              <a:t>Gérer la relation client</a:t>
            </a:r>
            <a:endParaRPr lang="fr-FR" dirty="0"/>
          </a:p>
        </p:txBody>
      </p:sp>
      <p:sp>
        <p:nvSpPr>
          <p:cNvPr id="13" name="ZoneTexte 12"/>
          <p:cNvSpPr txBox="1"/>
          <p:nvPr/>
        </p:nvSpPr>
        <p:spPr>
          <a:xfrm>
            <a:off x="4935833" y="2200095"/>
            <a:ext cx="3600400" cy="584775"/>
          </a:xfrm>
          <a:prstGeom prst="rect">
            <a:avLst/>
          </a:prstGeom>
          <a:noFill/>
          <a:ln>
            <a:solidFill>
              <a:schemeClr val="tx2">
                <a:lumMod val="75000"/>
              </a:schemeClr>
            </a:solidFill>
          </a:ln>
        </p:spPr>
        <p:txBody>
          <a:bodyPr wrap="square" rtlCol="0">
            <a:spAutoFit/>
          </a:bodyPr>
          <a:lstStyle/>
          <a:p>
            <a:r>
              <a:rPr lang="fr-FR" sz="1600" dirty="0" smtClean="0"/>
              <a:t>Boc de compétences 2</a:t>
            </a:r>
          </a:p>
          <a:p>
            <a:r>
              <a:rPr lang="fr-FR" sz="1600" dirty="0" smtClean="0"/>
              <a:t>Manager des ressources humaines</a:t>
            </a:r>
            <a:endParaRPr lang="fr-FR" sz="1600" dirty="0"/>
          </a:p>
        </p:txBody>
      </p:sp>
      <p:sp>
        <p:nvSpPr>
          <p:cNvPr id="14" name="ZoneTexte 13"/>
          <p:cNvSpPr txBox="1"/>
          <p:nvPr/>
        </p:nvSpPr>
        <p:spPr>
          <a:xfrm>
            <a:off x="4965941" y="3860490"/>
            <a:ext cx="3600400" cy="646331"/>
          </a:xfrm>
          <a:prstGeom prst="rect">
            <a:avLst/>
          </a:prstGeom>
          <a:noFill/>
          <a:ln>
            <a:solidFill>
              <a:schemeClr val="tx2">
                <a:lumMod val="75000"/>
              </a:schemeClr>
            </a:solidFill>
          </a:ln>
        </p:spPr>
        <p:txBody>
          <a:bodyPr wrap="square" rtlCol="0">
            <a:spAutoFit/>
          </a:bodyPr>
          <a:lstStyle/>
          <a:p>
            <a:r>
              <a:rPr lang="fr-FR" dirty="0" smtClean="0"/>
              <a:t>Bloc de compétences 4</a:t>
            </a:r>
          </a:p>
          <a:p>
            <a:r>
              <a:rPr lang="fr-FR" dirty="0" smtClean="0"/>
              <a:t>Participer à la sécurité globale</a:t>
            </a:r>
            <a:endParaRPr lang="fr-FR" dirty="0"/>
          </a:p>
        </p:txBody>
      </p:sp>
      <p:sp>
        <p:nvSpPr>
          <p:cNvPr id="4" name="Flèche droite 3"/>
          <p:cNvSpPr/>
          <p:nvPr/>
        </p:nvSpPr>
        <p:spPr>
          <a:xfrm>
            <a:off x="3890924" y="1516019"/>
            <a:ext cx="1008112"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Flèche droite 14"/>
          <p:cNvSpPr/>
          <p:nvPr/>
        </p:nvSpPr>
        <p:spPr>
          <a:xfrm>
            <a:off x="3923928" y="2499742"/>
            <a:ext cx="1008112"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droite 15"/>
          <p:cNvSpPr/>
          <p:nvPr/>
        </p:nvSpPr>
        <p:spPr>
          <a:xfrm>
            <a:off x="3957829" y="3156766"/>
            <a:ext cx="1008112"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droite 16"/>
          <p:cNvSpPr/>
          <p:nvPr/>
        </p:nvSpPr>
        <p:spPr>
          <a:xfrm>
            <a:off x="3923928" y="3939902"/>
            <a:ext cx="1008112"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70310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75856" y="249492"/>
            <a:ext cx="5410944" cy="864096"/>
          </a:xfrm>
        </p:spPr>
        <p:txBody>
          <a:bodyPr/>
          <a:lstStyle/>
          <a:p>
            <a:pPr>
              <a:lnSpc>
                <a:spcPct val="100000"/>
              </a:lnSpc>
            </a:pPr>
            <a:r>
              <a:rPr lang="fr-FR" sz="2800" dirty="0" smtClean="0">
                <a:solidFill>
                  <a:srgbClr val="FFC000"/>
                </a:solidFill>
              </a:rPr>
              <a:t>L’écriture </a:t>
            </a:r>
            <a:br>
              <a:rPr lang="fr-FR" sz="2800" dirty="0" smtClean="0">
                <a:solidFill>
                  <a:srgbClr val="FFC000"/>
                </a:solidFill>
              </a:rPr>
            </a:br>
            <a:r>
              <a:rPr lang="fr-FR" sz="2800" dirty="0" smtClean="0">
                <a:solidFill>
                  <a:srgbClr val="FFC000"/>
                </a:solidFill>
              </a:rPr>
              <a:t>du référentiel de compétences</a:t>
            </a:r>
            <a:endParaRPr lang="fr-FR" sz="2800" dirty="0">
              <a:solidFill>
                <a:srgbClr val="FFC000"/>
              </a:solidFill>
            </a:endParaRPr>
          </a:p>
        </p:txBody>
      </p:sp>
      <p:sp>
        <p:nvSpPr>
          <p:cNvPr id="3" name="Espace réservé du contenu 2"/>
          <p:cNvSpPr>
            <a:spLocks noGrp="1"/>
          </p:cNvSpPr>
          <p:nvPr>
            <p:ph idx="1"/>
          </p:nvPr>
        </p:nvSpPr>
        <p:spPr>
          <a:xfrm>
            <a:off x="295785" y="3163024"/>
            <a:ext cx="2290325" cy="471458"/>
          </a:xfrm>
        </p:spPr>
        <p:txBody>
          <a:bodyPr>
            <a:normAutofit/>
          </a:bodyPr>
          <a:lstStyle/>
          <a:p>
            <a:pPr lvl="2"/>
            <a:r>
              <a:rPr lang="fr-FR" sz="2400" dirty="0" smtClean="0">
                <a:solidFill>
                  <a:schemeClr val="tx1"/>
                </a:solidFill>
                <a:hlinkClick r:id="rId3" action="ppaction://hlinkfile"/>
              </a:rPr>
              <a:t>Voir le RC</a:t>
            </a:r>
            <a:endParaRPr lang="fr-FR" sz="2400" dirty="0">
              <a:solidFill>
                <a:schemeClr val="tx1"/>
              </a:solidFill>
            </a:endParaRPr>
          </a:p>
          <a:p>
            <a:endParaRPr lang="fr-FR" dirty="0"/>
          </a:p>
        </p:txBody>
      </p:sp>
      <p:pic>
        <p:nvPicPr>
          <p:cNvPr id="4" name="Image 3" descr="Ministère de l'éducation nationale, de l'enseignement supèrieur et de la recherch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5" y="357505"/>
            <a:ext cx="2016224" cy="432047"/>
          </a:xfrm>
          <a:prstGeom prst="rect">
            <a:avLst/>
          </a:prstGeom>
          <a:noFill/>
          <a:ln>
            <a:noFill/>
          </a:ln>
        </p:spPr>
      </p:pic>
      <p:sp>
        <p:nvSpPr>
          <p:cNvPr id="5" name="ZoneTexte 4"/>
          <p:cNvSpPr txBox="1"/>
          <p:nvPr/>
        </p:nvSpPr>
        <p:spPr>
          <a:xfrm>
            <a:off x="2335018" y="2151247"/>
            <a:ext cx="2880320" cy="646331"/>
          </a:xfrm>
          <a:prstGeom prst="rect">
            <a:avLst/>
          </a:prstGeom>
          <a:noFill/>
          <a:ln>
            <a:solidFill>
              <a:schemeClr val="tx2">
                <a:lumMod val="75000"/>
              </a:schemeClr>
            </a:solidFill>
          </a:ln>
        </p:spPr>
        <p:txBody>
          <a:bodyPr wrap="square" rtlCol="0">
            <a:spAutoFit/>
          </a:bodyPr>
          <a:lstStyle/>
          <a:p>
            <a:pPr algn="ctr"/>
            <a:r>
              <a:rPr lang="fr-FR" dirty="0" smtClean="0"/>
              <a:t>Les compétences à mobiliser</a:t>
            </a:r>
            <a:endParaRPr lang="fr-FR" dirty="0"/>
          </a:p>
        </p:txBody>
      </p:sp>
      <p:sp>
        <p:nvSpPr>
          <p:cNvPr id="6" name="ZoneTexte 5"/>
          <p:cNvSpPr txBox="1"/>
          <p:nvPr/>
        </p:nvSpPr>
        <p:spPr>
          <a:xfrm>
            <a:off x="5450027" y="2148014"/>
            <a:ext cx="1426229" cy="646331"/>
          </a:xfrm>
          <a:prstGeom prst="rect">
            <a:avLst/>
          </a:prstGeom>
          <a:noFill/>
          <a:ln>
            <a:solidFill>
              <a:schemeClr val="tx2">
                <a:lumMod val="75000"/>
              </a:schemeClr>
            </a:solidFill>
          </a:ln>
        </p:spPr>
        <p:txBody>
          <a:bodyPr wrap="square" rtlCol="0">
            <a:spAutoFit/>
          </a:bodyPr>
          <a:lstStyle/>
          <a:p>
            <a:pPr algn="ctr"/>
            <a:r>
              <a:rPr lang="fr-FR" dirty="0" smtClean="0"/>
              <a:t>Les savoirs associés</a:t>
            </a:r>
            <a:endParaRPr lang="fr-FR" dirty="0"/>
          </a:p>
        </p:txBody>
      </p:sp>
      <p:sp>
        <p:nvSpPr>
          <p:cNvPr id="7" name="ZoneTexte 6"/>
          <p:cNvSpPr txBox="1"/>
          <p:nvPr/>
        </p:nvSpPr>
        <p:spPr>
          <a:xfrm>
            <a:off x="7178219" y="2135201"/>
            <a:ext cx="1800200" cy="646331"/>
          </a:xfrm>
          <a:prstGeom prst="rect">
            <a:avLst/>
          </a:prstGeom>
          <a:noFill/>
          <a:ln>
            <a:solidFill>
              <a:schemeClr val="tx2">
                <a:lumMod val="75000"/>
              </a:schemeClr>
            </a:solidFill>
          </a:ln>
        </p:spPr>
        <p:txBody>
          <a:bodyPr wrap="square" rtlCol="0">
            <a:spAutoFit/>
          </a:bodyPr>
          <a:lstStyle/>
          <a:p>
            <a:pPr algn="ctr"/>
            <a:r>
              <a:rPr lang="fr-FR" dirty="0" smtClean="0"/>
              <a:t>Les limites de savoirs</a:t>
            </a:r>
            <a:endParaRPr lang="fr-FR" dirty="0"/>
          </a:p>
        </p:txBody>
      </p:sp>
      <p:sp>
        <p:nvSpPr>
          <p:cNvPr id="8" name="ZoneTexte 7"/>
          <p:cNvSpPr txBox="1"/>
          <p:nvPr/>
        </p:nvSpPr>
        <p:spPr>
          <a:xfrm>
            <a:off x="2456961" y="3867894"/>
            <a:ext cx="6480720" cy="369332"/>
          </a:xfrm>
          <a:prstGeom prst="rect">
            <a:avLst/>
          </a:prstGeom>
          <a:noFill/>
          <a:ln>
            <a:solidFill>
              <a:schemeClr val="tx2">
                <a:lumMod val="75000"/>
              </a:schemeClr>
            </a:solidFill>
          </a:ln>
        </p:spPr>
        <p:txBody>
          <a:bodyPr wrap="square" rtlCol="0">
            <a:spAutoFit/>
          </a:bodyPr>
          <a:lstStyle/>
          <a:p>
            <a:pPr algn="ctr"/>
            <a:r>
              <a:rPr lang="fr-FR" dirty="0" smtClean="0"/>
              <a:t>Les critères d’évaluation</a:t>
            </a:r>
            <a:endParaRPr lang="fr-FR" dirty="0"/>
          </a:p>
        </p:txBody>
      </p:sp>
      <p:sp>
        <p:nvSpPr>
          <p:cNvPr id="9" name="ZoneTexte 8"/>
          <p:cNvSpPr txBox="1"/>
          <p:nvPr/>
        </p:nvSpPr>
        <p:spPr>
          <a:xfrm>
            <a:off x="625491" y="1410475"/>
            <a:ext cx="7869560" cy="369332"/>
          </a:xfrm>
          <a:prstGeom prst="rect">
            <a:avLst/>
          </a:prstGeom>
          <a:noFill/>
          <a:ln>
            <a:solidFill>
              <a:schemeClr val="tx2">
                <a:lumMod val="75000"/>
              </a:schemeClr>
            </a:solidFill>
          </a:ln>
        </p:spPr>
        <p:txBody>
          <a:bodyPr wrap="square" rtlCol="0">
            <a:spAutoFit/>
          </a:bodyPr>
          <a:lstStyle/>
          <a:p>
            <a:pPr algn="ctr"/>
            <a:r>
              <a:rPr lang="fr-FR" dirty="0" smtClean="0"/>
              <a:t>Chaque pôle de compétences précise  </a:t>
            </a:r>
            <a:endParaRPr lang="fr-FR" dirty="0"/>
          </a:p>
        </p:txBody>
      </p:sp>
      <p:sp>
        <p:nvSpPr>
          <p:cNvPr id="10" name="ZoneTexte 9"/>
          <p:cNvSpPr txBox="1"/>
          <p:nvPr/>
        </p:nvSpPr>
        <p:spPr>
          <a:xfrm>
            <a:off x="295785" y="2148014"/>
            <a:ext cx="1625850" cy="369332"/>
          </a:xfrm>
          <a:prstGeom prst="rect">
            <a:avLst/>
          </a:prstGeom>
          <a:noFill/>
          <a:ln>
            <a:solidFill>
              <a:schemeClr val="tx2">
                <a:lumMod val="75000"/>
              </a:schemeClr>
            </a:solidFill>
          </a:ln>
        </p:spPr>
        <p:txBody>
          <a:bodyPr wrap="square" rtlCol="0">
            <a:spAutoFit/>
          </a:bodyPr>
          <a:lstStyle/>
          <a:p>
            <a:pPr algn="ctr"/>
            <a:r>
              <a:rPr lang="fr-FR" dirty="0" smtClean="0"/>
              <a:t>Les activités</a:t>
            </a:r>
            <a:endParaRPr lang="fr-FR" dirty="0"/>
          </a:p>
        </p:txBody>
      </p:sp>
      <p:sp>
        <p:nvSpPr>
          <p:cNvPr id="11" name="ZoneTexte 10"/>
          <p:cNvSpPr txBox="1"/>
          <p:nvPr/>
        </p:nvSpPr>
        <p:spPr>
          <a:xfrm>
            <a:off x="295785" y="2560280"/>
            <a:ext cx="1625850" cy="369332"/>
          </a:xfrm>
          <a:prstGeom prst="rect">
            <a:avLst/>
          </a:prstGeom>
          <a:noFill/>
          <a:ln>
            <a:solidFill>
              <a:schemeClr val="tx2">
                <a:lumMod val="75000"/>
              </a:schemeClr>
            </a:solidFill>
          </a:ln>
        </p:spPr>
        <p:txBody>
          <a:bodyPr wrap="square" rtlCol="0">
            <a:spAutoFit/>
          </a:bodyPr>
          <a:lstStyle/>
          <a:p>
            <a:pPr algn="ctr"/>
            <a:r>
              <a:rPr lang="fr-FR" dirty="0" smtClean="0"/>
              <a:t>Les tâches</a:t>
            </a:r>
            <a:endParaRPr lang="fr-FR" dirty="0"/>
          </a:p>
        </p:txBody>
      </p:sp>
      <p:cxnSp>
        <p:nvCxnSpPr>
          <p:cNvPr id="13" name="Connecteur droit avec flèche 12"/>
          <p:cNvCxnSpPr>
            <a:stCxn id="10" idx="3"/>
            <a:endCxn id="5" idx="1"/>
          </p:cNvCxnSpPr>
          <p:nvPr/>
        </p:nvCxnSpPr>
        <p:spPr>
          <a:xfrm>
            <a:off x="1921635" y="2332680"/>
            <a:ext cx="413383" cy="141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a:stCxn id="11" idx="3"/>
            <a:endCxn id="5" idx="1"/>
          </p:cNvCxnSpPr>
          <p:nvPr/>
        </p:nvCxnSpPr>
        <p:spPr>
          <a:xfrm flipV="1">
            <a:off x="1921635" y="2474413"/>
            <a:ext cx="413383" cy="270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stCxn id="5" idx="3"/>
            <a:endCxn id="6" idx="1"/>
          </p:cNvCxnSpPr>
          <p:nvPr/>
        </p:nvCxnSpPr>
        <p:spPr>
          <a:xfrm flipV="1">
            <a:off x="5215338" y="2471180"/>
            <a:ext cx="234689" cy="32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6" idx="3"/>
            <a:endCxn id="7" idx="1"/>
          </p:cNvCxnSpPr>
          <p:nvPr/>
        </p:nvCxnSpPr>
        <p:spPr>
          <a:xfrm flipV="1">
            <a:off x="6876256" y="2458367"/>
            <a:ext cx="301963" cy="12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Flèche vers le bas 20"/>
          <p:cNvSpPr/>
          <p:nvPr/>
        </p:nvSpPr>
        <p:spPr>
          <a:xfrm>
            <a:off x="4297899" y="2929612"/>
            <a:ext cx="1584176" cy="9382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35771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84668" y="192481"/>
            <a:ext cx="5402132" cy="795093"/>
          </a:xfrm>
        </p:spPr>
        <p:txBody>
          <a:bodyPr/>
          <a:lstStyle/>
          <a:p>
            <a:pPr>
              <a:lnSpc>
                <a:spcPct val="100000"/>
              </a:lnSpc>
            </a:pPr>
            <a:r>
              <a:rPr lang="fr-FR" sz="2400" dirty="0" smtClean="0">
                <a:solidFill>
                  <a:srgbClr val="FFC000"/>
                </a:solidFill>
              </a:rPr>
              <a:t> </a:t>
            </a:r>
            <a:r>
              <a:rPr lang="fr-FR" sz="2000" dirty="0" smtClean="0">
                <a:solidFill>
                  <a:srgbClr val="FFC000"/>
                </a:solidFill>
              </a:rPr>
              <a:t>Du référentiel de compétences </a:t>
            </a:r>
            <a:br>
              <a:rPr lang="fr-FR" sz="2000" dirty="0" smtClean="0">
                <a:solidFill>
                  <a:srgbClr val="FFC000"/>
                </a:solidFill>
              </a:rPr>
            </a:br>
            <a:r>
              <a:rPr lang="fr-FR" sz="2000" dirty="0" smtClean="0">
                <a:solidFill>
                  <a:srgbClr val="FFC000"/>
                </a:solidFill>
              </a:rPr>
              <a:t> au référentiel de certification du BTS MOS</a:t>
            </a:r>
            <a:endParaRPr lang="fr-FR" sz="2000" dirty="0">
              <a:solidFill>
                <a:srgbClr val="FFC00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4"/>
            <a:ext cx="2140585" cy="491014"/>
          </a:xfrm>
          <a:prstGeom prst="rect">
            <a:avLst/>
          </a:prstGeom>
          <a:noFill/>
          <a:ln>
            <a:noFill/>
          </a:ln>
        </p:spPr>
      </p:pic>
      <p:sp>
        <p:nvSpPr>
          <p:cNvPr id="3" name="ZoneTexte 2"/>
          <p:cNvSpPr txBox="1"/>
          <p:nvPr/>
        </p:nvSpPr>
        <p:spPr>
          <a:xfrm>
            <a:off x="242708" y="1330045"/>
            <a:ext cx="3041961" cy="830997"/>
          </a:xfrm>
          <a:prstGeom prst="rect">
            <a:avLst/>
          </a:prstGeom>
          <a:noFill/>
          <a:ln>
            <a:solidFill>
              <a:schemeClr val="tx2">
                <a:lumMod val="75000"/>
              </a:schemeClr>
            </a:solidFill>
          </a:ln>
        </p:spPr>
        <p:txBody>
          <a:bodyPr wrap="square" rtlCol="0">
            <a:spAutoFit/>
          </a:bodyPr>
          <a:lstStyle/>
          <a:p>
            <a:r>
              <a:rPr lang="fr-FR" sz="1600" dirty="0" smtClean="0">
                <a:solidFill>
                  <a:srgbClr val="002060"/>
                </a:solidFill>
              </a:rPr>
              <a:t>Pôle d’activités 1</a:t>
            </a:r>
          </a:p>
          <a:p>
            <a:r>
              <a:rPr lang="fr-FR" sz="1600" dirty="0" smtClean="0">
                <a:solidFill>
                  <a:srgbClr val="002060"/>
                </a:solidFill>
              </a:rPr>
              <a:t>Préparation et mise en œuvre d’une prestation de sécurité</a:t>
            </a:r>
            <a:endParaRPr lang="fr-FR" sz="1600" dirty="0">
              <a:solidFill>
                <a:srgbClr val="002060"/>
              </a:solidFill>
            </a:endParaRPr>
          </a:p>
        </p:txBody>
      </p:sp>
      <p:sp>
        <p:nvSpPr>
          <p:cNvPr id="8" name="ZoneTexte 7"/>
          <p:cNvSpPr txBox="1"/>
          <p:nvPr/>
        </p:nvSpPr>
        <p:spPr>
          <a:xfrm>
            <a:off x="179512" y="3298980"/>
            <a:ext cx="3105156" cy="584775"/>
          </a:xfrm>
          <a:prstGeom prst="rect">
            <a:avLst/>
          </a:prstGeom>
          <a:noFill/>
          <a:ln>
            <a:solidFill>
              <a:schemeClr val="tx2">
                <a:lumMod val="75000"/>
              </a:schemeClr>
            </a:solidFill>
          </a:ln>
        </p:spPr>
        <p:txBody>
          <a:bodyPr wrap="square" rtlCol="0">
            <a:spAutoFit/>
          </a:bodyPr>
          <a:lstStyle/>
          <a:p>
            <a:r>
              <a:rPr lang="fr-FR" sz="1600" dirty="0" smtClean="0">
                <a:solidFill>
                  <a:srgbClr val="002060"/>
                </a:solidFill>
              </a:rPr>
              <a:t>Pôle d’activités 3</a:t>
            </a:r>
          </a:p>
          <a:p>
            <a:r>
              <a:rPr lang="fr-FR" sz="1600" dirty="0" smtClean="0">
                <a:solidFill>
                  <a:srgbClr val="002060"/>
                </a:solidFill>
              </a:rPr>
              <a:t>Gestion de la relation client</a:t>
            </a:r>
            <a:endParaRPr lang="fr-FR" sz="1600" dirty="0">
              <a:solidFill>
                <a:srgbClr val="002060"/>
              </a:solidFill>
            </a:endParaRPr>
          </a:p>
        </p:txBody>
      </p:sp>
      <p:sp>
        <p:nvSpPr>
          <p:cNvPr id="9" name="ZoneTexte 8"/>
          <p:cNvSpPr txBox="1"/>
          <p:nvPr/>
        </p:nvSpPr>
        <p:spPr>
          <a:xfrm>
            <a:off x="179512" y="2416161"/>
            <a:ext cx="3105156" cy="830997"/>
          </a:xfrm>
          <a:prstGeom prst="rect">
            <a:avLst/>
          </a:prstGeom>
          <a:noFill/>
          <a:ln>
            <a:solidFill>
              <a:schemeClr val="tx2">
                <a:lumMod val="75000"/>
              </a:schemeClr>
            </a:solidFill>
          </a:ln>
        </p:spPr>
        <p:txBody>
          <a:bodyPr wrap="square" rtlCol="0">
            <a:spAutoFit/>
          </a:bodyPr>
          <a:lstStyle/>
          <a:p>
            <a:r>
              <a:rPr lang="fr-FR" sz="1600" dirty="0" smtClean="0">
                <a:solidFill>
                  <a:srgbClr val="002060"/>
                </a:solidFill>
              </a:rPr>
              <a:t>Pôle d’activités 2</a:t>
            </a:r>
          </a:p>
          <a:p>
            <a:r>
              <a:rPr lang="fr-FR" sz="1600" dirty="0" smtClean="0">
                <a:solidFill>
                  <a:srgbClr val="002060"/>
                </a:solidFill>
              </a:rPr>
              <a:t>Management des ressources humaines</a:t>
            </a:r>
            <a:endParaRPr lang="fr-FR" sz="1600" dirty="0">
              <a:solidFill>
                <a:srgbClr val="002060"/>
              </a:solidFill>
            </a:endParaRPr>
          </a:p>
        </p:txBody>
      </p:sp>
      <p:sp>
        <p:nvSpPr>
          <p:cNvPr id="10" name="ZoneTexte 9"/>
          <p:cNvSpPr txBox="1"/>
          <p:nvPr/>
        </p:nvSpPr>
        <p:spPr>
          <a:xfrm>
            <a:off x="179512" y="3960750"/>
            <a:ext cx="3105156" cy="830997"/>
          </a:xfrm>
          <a:prstGeom prst="rect">
            <a:avLst/>
          </a:prstGeom>
          <a:noFill/>
          <a:ln>
            <a:solidFill>
              <a:schemeClr val="tx2">
                <a:lumMod val="75000"/>
              </a:schemeClr>
            </a:solidFill>
          </a:ln>
        </p:spPr>
        <p:txBody>
          <a:bodyPr wrap="square" rtlCol="0">
            <a:spAutoFit/>
          </a:bodyPr>
          <a:lstStyle/>
          <a:p>
            <a:r>
              <a:rPr lang="fr-FR" sz="1600" dirty="0" smtClean="0">
                <a:solidFill>
                  <a:srgbClr val="002060"/>
                </a:solidFill>
              </a:rPr>
              <a:t>Pôle d’activités 4</a:t>
            </a:r>
          </a:p>
          <a:p>
            <a:r>
              <a:rPr lang="fr-FR" sz="1600" dirty="0" smtClean="0">
                <a:solidFill>
                  <a:srgbClr val="002060"/>
                </a:solidFill>
              </a:rPr>
              <a:t>Participation à la sécurité globale</a:t>
            </a:r>
            <a:endParaRPr lang="fr-FR" sz="1600" dirty="0">
              <a:solidFill>
                <a:srgbClr val="002060"/>
              </a:solidFill>
            </a:endParaRPr>
          </a:p>
        </p:txBody>
      </p:sp>
      <p:sp>
        <p:nvSpPr>
          <p:cNvPr id="11" name="ZoneTexte 10"/>
          <p:cNvSpPr txBox="1"/>
          <p:nvPr/>
        </p:nvSpPr>
        <p:spPr>
          <a:xfrm>
            <a:off x="3635897" y="1354386"/>
            <a:ext cx="2834749" cy="830997"/>
          </a:xfrm>
          <a:prstGeom prst="rect">
            <a:avLst/>
          </a:prstGeom>
          <a:noFill/>
          <a:ln>
            <a:solidFill>
              <a:schemeClr val="tx2">
                <a:lumMod val="75000"/>
              </a:schemeClr>
            </a:solidFill>
          </a:ln>
        </p:spPr>
        <p:txBody>
          <a:bodyPr wrap="square" rtlCol="0">
            <a:spAutoFit/>
          </a:bodyPr>
          <a:lstStyle/>
          <a:p>
            <a:r>
              <a:rPr lang="fr-FR" sz="1600" dirty="0" smtClean="0"/>
              <a:t>Bloc de compétences 1</a:t>
            </a:r>
          </a:p>
          <a:p>
            <a:r>
              <a:rPr lang="fr-FR" sz="1600" dirty="0" smtClean="0"/>
              <a:t>Préparer et mettre en œuvre une prestation de sécurité</a:t>
            </a:r>
            <a:endParaRPr lang="fr-FR" sz="1600" dirty="0"/>
          </a:p>
        </p:txBody>
      </p:sp>
      <p:sp>
        <p:nvSpPr>
          <p:cNvPr id="12" name="ZoneTexte 11"/>
          <p:cNvSpPr txBox="1"/>
          <p:nvPr/>
        </p:nvSpPr>
        <p:spPr>
          <a:xfrm>
            <a:off x="3635896" y="3205572"/>
            <a:ext cx="2832526" cy="584775"/>
          </a:xfrm>
          <a:prstGeom prst="rect">
            <a:avLst/>
          </a:prstGeom>
          <a:noFill/>
          <a:ln>
            <a:solidFill>
              <a:schemeClr val="tx2">
                <a:lumMod val="75000"/>
              </a:schemeClr>
            </a:solidFill>
          </a:ln>
        </p:spPr>
        <p:txBody>
          <a:bodyPr wrap="square" rtlCol="0">
            <a:spAutoFit/>
          </a:bodyPr>
          <a:lstStyle/>
          <a:p>
            <a:r>
              <a:rPr lang="fr-FR" sz="1600" dirty="0" smtClean="0"/>
              <a:t>Bloc de compétences 3</a:t>
            </a:r>
          </a:p>
          <a:p>
            <a:r>
              <a:rPr lang="fr-FR" sz="1600" dirty="0" smtClean="0"/>
              <a:t>Gérer la relation client</a:t>
            </a:r>
          </a:p>
        </p:txBody>
      </p:sp>
      <p:sp>
        <p:nvSpPr>
          <p:cNvPr id="13" name="ZoneTexte 12"/>
          <p:cNvSpPr txBox="1"/>
          <p:nvPr/>
        </p:nvSpPr>
        <p:spPr>
          <a:xfrm>
            <a:off x="3635896" y="2304846"/>
            <a:ext cx="2832526" cy="830997"/>
          </a:xfrm>
          <a:prstGeom prst="rect">
            <a:avLst/>
          </a:prstGeom>
          <a:noFill/>
          <a:ln>
            <a:solidFill>
              <a:schemeClr val="tx2">
                <a:lumMod val="75000"/>
              </a:schemeClr>
            </a:solidFill>
          </a:ln>
        </p:spPr>
        <p:txBody>
          <a:bodyPr wrap="square" rtlCol="0">
            <a:spAutoFit/>
          </a:bodyPr>
          <a:lstStyle/>
          <a:p>
            <a:r>
              <a:rPr lang="fr-FR" sz="1600" dirty="0" smtClean="0"/>
              <a:t>Boc de compétences 2</a:t>
            </a:r>
          </a:p>
          <a:p>
            <a:r>
              <a:rPr lang="fr-FR" sz="1600" dirty="0" smtClean="0"/>
              <a:t>Manager des ressources humaines</a:t>
            </a:r>
            <a:endParaRPr lang="fr-FR" sz="1600" dirty="0"/>
          </a:p>
        </p:txBody>
      </p:sp>
      <p:sp>
        <p:nvSpPr>
          <p:cNvPr id="14" name="ZoneTexte 13"/>
          <p:cNvSpPr txBox="1"/>
          <p:nvPr/>
        </p:nvSpPr>
        <p:spPr>
          <a:xfrm>
            <a:off x="3662431" y="3924833"/>
            <a:ext cx="2800868" cy="830997"/>
          </a:xfrm>
          <a:prstGeom prst="rect">
            <a:avLst/>
          </a:prstGeom>
          <a:noFill/>
          <a:ln>
            <a:solidFill>
              <a:schemeClr val="tx2">
                <a:lumMod val="75000"/>
              </a:schemeClr>
            </a:solidFill>
          </a:ln>
        </p:spPr>
        <p:txBody>
          <a:bodyPr wrap="square" rtlCol="0">
            <a:spAutoFit/>
          </a:bodyPr>
          <a:lstStyle/>
          <a:p>
            <a:r>
              <a:rPr lang="fr-FR" sz="1600" dirty="0" smtClean="0"/>
              <a:t>Bloc de compétences 4</a:t>
            </a:r>
          </a:p>
          <a:p>
            <a:r>
              <a:rPr lang="fr-FR" sz="1600" dirty="0" smtClean="0"/>
              <a:t>Participer à la sécurité globale</a:t>
            </a:r>
            <a:endParaRPr lang="fr-FR" sz="1600" dirty="0"/>
          </a:p>
        </p:txBody>
      </p:sp>
      <p:sp>
        <p:nvSpPr>
          <p:cNvPr id="5" name="ZoneTexte 4"/>
          <p:cNvSpPr txBox="1"/>
          <p:nvPr/>
        </p:nvSpPr>
        <p:spPr>
          <a:xfrm>
            <a:off x="6758677" y="1349658"/>
            <a:ext cx="2117646" cy="1077218"/>
          </a:xfrm>
          <a:prstGeom prst="rect">
            <a:avLst/>
          </a:prstGeom>
          <a:noFill/>
          <a:ln>
            <a:solidFill>
              <a:schemeClr val="tx2">
                <a:lumMod val="75000"/>
              </a:schemeClr>
            </a:solidFill>
          </a:ln>
        </p:spPr>
        <p:txBody>
          <a:bodyPr wrap="square" rtlCol="0">
            <a:spAutoFit/>
          </a:bodyPr>
          <a:lstStyle/>
          <a:p>
            <a:r>
              <a:rPr lang="fr-FR" sz="1600" dirty="0">
                <a:solidFill>
                  <a:srgbClr val="7030A0"/>
                </a:solidFill>
              </a:rPr>
              <a:t>U</a:t>
            </a:r>
            <a:r>
              <a:rPr lang="fr-FR" sz="1600" dirty="0" smtClean="0">
                <a:solidFill>
                  <a:srgbClr val="7030A0"/>
                </a:solidFill>
              </a:rPr>
              <a:t>4 Préparation et mise en œuvre d’une prestation de sécurité</a:t>
            </a:r>
            <a:endParaRPr lang="fr-FR" sz="800" dirty="0"/>
          </a:p>
        </p:txBody>
      </p:sp>
      <p:sp>
        <p:nvSpPr>
          <p:cNvPr id="6" name="ZoneTexte 5"/>
          <p:cNvSpPr txBox="1"/>
          <p:nvPr/>
        </p:nvSpPr>
        <p:spPr>
          <a:xfrm>
            <a:off x="6804248" y="2450163"/>
            <a:ext cx="2072075" cy="830997"/>
          </a:xfrm>
          <a:prstGeom prst="rect">
            <a:avLst/>
          </a:prstGeom>
          <a:noFill/>
          <a:ln>
            <a:solidFill>
              <a:schemeClr val="tx2">
                <a:lumMod val="75000"/>
              </a:schemeClr>
            </a:solidFill>
          </a:ln>
        </p:spPr>
        <p:txBody>
          <a:bodyPr wrap="square" rtlCol="0">
            <a:spAutoFit/>
          </a:bodyPr>
          <a:lstStyle/>
          <a:p>
            <a:r>
              <a:rPr lang="fr-FR" sz="1600" dirty="0">
                <a:solidFill>
                  <a:srgbClr val="7030A0"/>
                </a:solidFill>
              </a:rPr>
              <a:t>U</a:t>
            </a:r>
            <a:r>
              <a:rPr lang="fr-FR" sz="1600" dirty="0" smtClean="0">
                <a:solidFill>
                  <a:srgbClr val="7030A0"/>
                </a:solidFill>
              </a:rPr>
              <a:t>51 Management des ressources humaines</a:t>
            </a:r>
            <a:endParaRPr lang="fr-FR" sz="1600" dirty="0">
              <a:solidFill>
                <a:srgbClr val="7030A0"/>
              </a:solidFill>
            </a:endParaRPr>
          </a:p>
        </p:txBody>
      </p:sp>
      <p:sp>
        <p:nvSpPr>
          <p:cNvPr id="18" name="ZoneTexte 17"/>
          <p:cNvSpPr txBox="1"/>
          <p:nvPr/>
        </p:nvSpPr>
        <p:spPr>
          <a:xfrm>
            <a:off x="6765690" y="3314491"/>
            <a:ext cx="2110632" cy="584775"/>
          </a:xfrm>
          <a:prstGeom prst="rect">
            <a:avLst/>
          </a:prstGeom>
          <a:noFill/>
          <a:ln>
            <a:solidFill>
              <a:schemeClr val="tx2">
                <a:lumMod val="75000"/>
              </a:schemeClr>
            </a:solidFill>
          </a:ln>
        </p:spPr>
        <p:txBody>
          <a:bodyPr wrap="square" rtlCol="0">
            <a:spAutoFit/>
          </a:bodyPr>
          <a:lstStyle/>
          <a:p>
            <a:r>
              <a:rPr lang="fr-FR" sz="1600" dirty="0">
                <a:solidFill>
                  <a:srgbClr val="7030A0"/>
                </a:solidFill>
              </a:rPr>
              <a:t>U</a:t>
            </a:r>
            <a:r>
              <a:rPr lang="fr-FR" sz="1600" dirty="0" smtClean="0">
                <a:solidFill>
                  <a:srgbClr val="7030A0"/>
                </a:solidFill>
              </a:rPr>
              <a:t>52 Gestion de la relation client</a:t>
            </a:r>
            <a:endParaRPr lang="fr-FR" sz="1600" dirty="0">
              <a:solidFill>
                <a:srgbClr val="7030A0"/>
              </a:solidFill>
            </a:endParaRPr>
          </a:p>
        </p:txBody>
      </p:sp>
      <p:sp>
        <p:nvSpPr>
          <p:cNvPr id="19" name="ZoneTexte 18"/>
          <p:cNvSpPr txBox="1"/>
          <p:nvPr/>
        </p:nvSpPr>
        <p:spPr>
          <a:xfrm>
            <a:off x="6800448" y="4014814"/>
            <a:ext cx="2086417" cy="584775"/>
          </a:xfrm>
          <a:prstGeom prst="rect">
            <a:avLst/>
          </a:prstGeom>
          <a:noFill/>
          <a:ln>
            <a:solidFill>
              <a:schemeClr val="tx2">
                <a:lumMod val="75000"/>
              </a:schemeClr>
            </a:solidFill>
          </a:ln>
        </p:spPr>
        <p:txBody>
          <a:bodyPr wrap="square" rtlCol="0">
            <a:spAutoFit/>
          </a:bodyPr>
          <a:lstStyle/>
          <a:p>
            <a:r>
              <a:rPr lang="fr-FR" sz="1600" dirty="0">
                <a:solidFill>
                  <a:srgbClr val="7030A0"/>
                </a:solidFill>
              </a:rPr>
              <a:t>U</a:t>
            </a:r>
            <a:r>
              <a:rPr lang="fr-FR" sz="1600" dirty="0" smtClean="0">
                <a:solidFill>
                  <a:srgbClr val="7030A0"/>
                </a:solidFill>
              </a:rPr>
              <a:t>6 Participation à la sécurité globale</a:t>
            </a:r>
            <a:endParaRPr lang="fr-FR" sz="800" dirty="0"/>
          </a:p>
        </p:txBody>
      </p:sp>
      <p:sp>
        <p:nvSpPr>
          <p:cNvPr id="20" name="Flèche droite 19"/>
          <p:cNvSpPr/>
          <p:nvPr/>
        </p:nvSpPr>
        <p:spPr>
          <a:xfrm>
            <a:off x="3305435" y="1714293"/>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droite 20"/>
          <p:cNvSpPr/>
          <p:nvPr/>
        </p:nvSpPr>
        <p:spPr>
          <a:xfrm>
            <a:off x="3317162" y="2720345"/>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droite 21"/>
          <p:cNvSpPr/>
          <p:nvPr/>
        </p:nvSpPr>
        <p:spPr>
          <a:xfrm>
            <a:off x="3339052" y="3497960"/>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droite 22"/>
          <p:cNvSpPr/>
          <p:nvPr/>
        </p:nvSpPr>
        <p:spPr>
          <a:xfrm>
            <a:off x="3347864" y="4376161"/>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6499222" y="1799781"/>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droite 24"/>
          <p:cNvSpPr/>
          <p:nvPr/>
        </p:nvSpPr>
        <p:spPr>
          <a:xfrm>
            <a:off x="6516581" y="2720345"/>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6463299" y="3527780"/>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droite 26"/>
          <p:cNvSpPr/>
          <p:nvPr/>
        </p:nvSpPr>
        <p:spPr>
          <a:xfrm>
            <a:off x="6470645" y="4340332"/>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089375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4800" y="195486"/>
            <a:ext cx="4191999" cy="756084"/>
          </a:xfrm>
        </p:spPr>
        <p:txBody>
          <a:bodyPr/>
          <a:lstStyle/>
          <a:p>
            <a:pPr>
              <a:lnSpc>
                <a:spcPct val="100000"/>
              </a:lnSpc>
            </a:pPr>
            <a:r>
              <a:rPr lang="fr-FR" sz="2000" dirty="0" smtClean="0">
                <a:solidFill>
                  <a:srgbClr val="FFC000"/>
                </a:solidFill>
              </a:rPr>
              <a:t>L’écriture </a:t>
            </a:r>
            <a:br>
              <a:rPr lang="fr-FR" sz="2000" dirty="0" smtClean="0">
                <a:solidFill>
                  <a:srgbClr val="FFC000"/>
                </a:solidFill>
              </a:rPr>
            </a:br>
            <a:r>
              <a:rPr lang="fr-FR" sz="2000" dirty="0" smtClean="0">
                <a:solidFill>
                  <a:srgbClr val="FFC000"/>
                </a:solidFill>
              </a:rPr>
              <a:t>du référentiel de certification</a:t>
            </a:r>
            <a:endParaRPr lang="fr-FR" sz="2000" dirty="0">
              <a:solidFill>
                <a:srgbClr val="FFC000"/>
              </a:solidFill>
            </a:endParaRPr>
          </a:p>
        </p:txBody>
      </p:sp>
      <p:sp>
        <p:nvSpPr>
          <p:cNvPr id="3" name="Espace réservé du contenu 2"/>
          <p:cNvSpPr>
            <a:spLocks noGrp="1"/>
          </p:cNvSpPr>
          <p:nvPr>
            <p:ph idx="1"/>
          </p:nvPr>
        </p:nvSpPr>
        <p:spPr>
          <a:xfrm>
            <a:off x="755576" y="3614023"/>
            <a:ext cx="2952328" cy="847938"/>
          </a:xfrm>
        </p:spPr>
        <p:txBody>
          <a:bodyPr>
            <a:normAutofit/>
          </a:bodyPr>
          <a:lstStyle/>
          <a:p>
            <a:pPr marL="342900" lvl="1" indent="-342900">
              <a:buFont typeface="Arial" pitchFamily="34" charset="0"/>
              <a:buChar char="•"/>
            </a:pPr>
            <a:r>
              <a:rPr lang="fr-FR" sz="2000" u="sng" dirty="0" smtClean="0">
                <a:solidFill>
                  <a:schemeClr val="tx1"/>
                </a:solidFill>
              </a:rPr>
              <a:t>L’ensemble </a:t>
            </a:r>
            <a:r>
              <a:rPr lang="fr-FR" sz="2000" u="sng" dirty="0">
                <a:solidFill>
                  <a:schemeClr val="tx1"/>
                </a:solidFill>
              </a:rPr>
              <a:t>constitue le </a:t>
            </a:r>
            <a:r>
              <a:rPr lang="fr-FR" sz="2000" u="sng" dirty="0">
                <a:solidFill>
                  <a:schemeClr val="tx1"/>
                </a:solidFill>
                <a:hlinkClick r:id="rId2" action="ppaction://hlinkfile"/>
              </a:rPr>
              <a:t>règlement d’examen</a:t>
            </a:r>
            <a:endParaRPr lang="fr-FR" sz="2000" u="sng" dirty="0">
              <a:solidFill>
                <a:schemeClr val="tx1"/>
              </a:solidFill>
            </a:endParaRPr>
          </a:p>
          <a:p>
            <a:pPr lvl="1"/>
            <a:endParaRPr lang="fr-FR" dirty="0"/>
          </a:p>
        </p:txBody>
      </p:sp>
      <p:pic>
        <p:nvPicPr>
          <p:cNvPr id="4" name="Image 3"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249493"/>
            <a:ext cx="2016224" cy="432047"/>
          </a:xfrm>
          <a:prstGeom prst="rect">
            <a:avLst/>
          </a:prstGeom>
          <a:noFill/>
          <a:ln>
            <a:noFill/>
          </a:ln>
        </p:spPr>
      </p:pic>
      <p:sp>
        <p:nvSpPr>
          <p:cNvPr id="5" name="ZoneTexte 4"/>
          <p:cNvSpPr txBox="1"/>
          <p:nvPr/>
        </p:nvSpPr>
        <p:spPr>
          <a:xfrm>
            <a:off x="827586" y="1059583"/>
            <a:ext cx="2520279" cy="923330"/>
          </a:xfrm>
          <a:prstGeom prst="rect">
            <a:avLst/>
          </a:prstGeom>
          <a:noFill/>
          <a:ln>
            <a:solidFill>
              <a:schemeClr val="accent1"/>
            </a:solidFill>
          </a:ln>
        </p:spPr>
        <p:txBody>
          <a:bodyPr wrap="square" rtlCol="0">
            <a:spAutoFit/>
          </a:bodyPr>
          <a:lstStyle/>
          <a:p>
            <a:r>
              <a:rPr lang="fr-FR" dirty="0" smtClean="0"/>
              <a:t>1 bloc de compétences</a:t>
            </a:r>
          </a:p>
          <a:p>
            <a:r>
              <a:rPr lang="fr-FR" dirty="0" smtClean="0"/>
              <a:t> </a:t>
            </a:r>
            <a:endParaRPr lang="fr-FR" dirty="0"/>
          </a:p>
        </p:txBody>
      </p:sp>
      <p:sp>
        <p:nvSpPr>
          <p:cNvPr id="6" name="ZoneTexte 5"/>
          <p:cNvSpPr txBox="1"/>
          <p:nvPr/>
        </p:nvSpPr>
        <p:spPr>
          <a:xfrm>
            <a:off x="4719523" y="1005750"/>
            <a:ext cx="3024335" cy="646331"/>
          </a:xfrm>
          <a:prstGeom prst="rect">
            <a:avLst/>
          </a:prstGeom>
          <a:noFill/>
          <a:ln>
            <a:solidFill>
              <a:schemeClr val="accent1"/>
            </a:solidFill>
          </a:ln>
        </p:spPr>
        <p:txBody>
          <a:bodyPr wrap="square" rtlCol="0">
            <a:spAutoFit/>
          </a:bodyPr>
          <a:lstStyle/>
          <a:p>
            <a:r>
              <a:rPr lang="fr-FR" dirty="0" smtClean="0"/>
              <a:t>1 épreuve d’examen qui se caractérise par </a:t>
            </a:r>
            <a:endParaRPr lang="fr-FR" dirty="0"/>
          </a:p>
        </p:txBody>
      </p:sp>
      <p:sp>
        <p:nvSpPr>
          <p:cNvPr id="8" name="Flèche droite 7"/>
          <p:cNvSpPr/>
          <p:nvPr/>
        </p:nvSpPr>
        <p:spPr>
          <a:xfrm>
            <a:off x="3353066" y="1190417"/>
            <a:ext cx="1290941" cy="2769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755576" y="2607609"/>
            <a:ext cx="2520280" cy="369332"/>
          </a:xfrm>
          <a:prstGeom prst="rect">
            <a:avLst/>
          </a:prstGeom>
          <a:noFill/>
          <a:ln>
            <a:solidFill>
              <a:schemeClr val="accent1"/>
            </a:solidFill>
          </a:ln>
        </p:spPr>
        <p:txBody>
          <a:bodyPr wrap="square" rtlCol="0">
            <a:spAutoFit/>
          </a:bodyPr>
          <a:lstStyle/>
          <a:p>
            <a:pPr algn="ctr"/>
            <a:r>
              <a:rPr lang="fr-FR" dirty="0" smtClean="0"/>
              <a:t>Son nom</a:t>
            </a:r>
            <a:endParaRPr lang="fr-FR" dirty="0"/>
          </a:p>
        </p:txBody>
      </p:sp>
      <p:sp>
        <p:nvSpPr>
          <p:cNvPr id="10" name="ZoneTexte 9"/>
          <p:cNvSpPr txBox="1"/>
          <p:nvPr/>
        </p:nvSpPr>
        <p:spPr>
          <a:xfrm>
            <a:off x="755577" y="2127306"/>
            <a:ext cx="2520280" cy="369332"/>
          </a:xfrm>
          <a:prstGeom prst="rect">
            <a:avLst/>
          </a:prstGeom>
          <a:noFill/>
          <a:ln>
            <a:solidFill>
              <a:schemeClr val="accent1"/>
            </a:solidFill>
          </a:ln>
        </p:spPr>
        <p:txBody>
          <a:bodyPr wrap="square" rtlCol="0">
            <a:spAutoFit/>
          </a:bodyPr>
          <a:lstStyle/>
          <a:p>
            <a:pPr algn="ctr"/>
            <a:r>
              <a:rPr lang="fr-FR" dirty="0" smtClean="0"/>
              <a:t>Sa nature</a:t>
            </a:r>
            <a:endParaRPr lang="fr-FR" dirty="0"/>
          </a:p>
        </p:txBody>
      </p:sp>
      <p:sp>
        <p:nvSpPr>
          <p:cNvPr id="11" name="ZoneTexte 10"/>
          <p:cNvSpPr txBox="1"/>
          <p:nvPr/>
        </p:nvSpPr>
        <p:spPr>
          <a:xfrm>
            <a:off x="755576" y="3110425"/>
            <a:ext cx="2520280" cy="369332"/>
          </a:xfrm>
          <a:prstGeom prst="rect">
            <a:avLst/>
          </a:prstGeom>
          <a:noFill/>
          <a:ln>
            <a:solidFill>
              <a:schemeClr val="accent1"/>
            </a:solidFill>
          </a:ln>
        </p:spPr>
        <p:txBody>
          <a:bodyPr wrap="square" rtlCol="0">
            <a:spAutoFit/>
          </a:bodyPr>
          <a:lstStyle/>
          <a:p>
            <a:pPr algn="ctr"/>
            <a:r>
              <a:rPr lang="fr-FR" dirty="0" smtClean="0"/>
              <a:t>Son coefficient</a:t>
            </a:r>
            <a:endParaRPr lang="fr-FR" dirty="0"/>
          </a:p>
        </p:txBody>
      </p:sp>
      <p:sp>
        <p:nvSpPr>
          <p:cNvPr id="12" name="ZoneTexte 11"/>
          <p:cNvSpPr txBox="1"/>
          <p:nvPr/>
        </p:nvSpPr>
        <p:spPr>
          <a:xfrm>
            <a:off x="4719523" y="1724051"/>
            <a:ext cx="2520280" cy="369332"/>
          </a:xfrm>
          <a:prstGeom prst="rect">
            <a:avLst/>
          </a:prstGeom>
          <a:noFill/>
          <a:ln>
            <a:solidFill>
              <a:schemeClr val="accent1"/>
            </a:solidFill>
          </a:ln>
        </p:spPr>
        <p:txBody>
          <a:bodyPr wrap="square" rtlCol="0">
            <a:spAutoFit/>
          </a:bodyPr>
          <a:lstStyle/>
          <a:p>
            <a:pPr algn="ctr"/>
            <a:r>
              <a:rPr lang="fr-FR" dirty="0" smtClean="0"/>
              <a:t>Ses modalités</a:t>
            </a:r>
            <a:endParaRPr lang="fr-FR" dirty="0"/>
          </a:p>
        </p:txBody>
      </p:sp>
      <p:cxnSp>
        <p:nvCxnSpPr>
          <p:cNvPr id="14" name="Connecteur droit 13"/>
          <p:cNvCxnSpPr/>
          <p:nvPr/>
        </p:nvCxnSpPr>
        <p:spPr>
          <a:xfrm>
            <a:off x="4270079" y="1562469"/>
            <a:ext cx="0" cy="16960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3275857" y="2770487"/>
            <a:ext cx="10081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H="1">
            <a:off x="3275857" y="2337140"/>
            <a:ext cx="10081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H="1">
            <a:off x="3261968" y="3258507"/>
            <a:ext cx="10081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5443039" y="2227256"/>
            <a:ext cx="3377433" cy="738664"/>
          </a:xfrm>
          <a:prstGeom prst="rect">
            <a:avLst/>
          </a:prstGeom>
          <a:noFill/>
          <a:ln>
            <a:solidFill>
              <a:schemeClr val="accent1"/>
            </a:solidFill>
          </a:ln>
        </p:spPr>
        <p:txBody>
          <a:bodyPr wrap="square" rtlCol="0">
            <a:spAutoFit/>
          </a:bodyPr>
          <a:lstStyle/>
          <a:p>
            <a:r>
              <a:rPr lang="fr-FR" sz="1400" dirty="0" smtClean="0"/>
              <a:t>En CCF pour la formation initiale sous statut scolaire ou en apprentissage pour les CFA habilités</a:t>
            </a:r>
            <a:endParaRPr lang="fr-FR" sz="1400" dirty="0"/>
          </a:p>
        </p:txBody>
      </p:sp>
      <p:sp>
        <p:nvSpPr>
          <p:cNvPr id="27" name="ZoneTexte 26"/>
          <p:cNvSpPr txBox="1"/>
          <p:nvPr/>
        </p:nvSpPr>
        <p:spPr>
          <a:xfrm>
            <a:off x="5394073" y="3029248"/>
            <a:ext cx="3377433" cy="584775"/>
          </a:xfrm>
          <a:prstGeom prst="rect">
            <a:avLst/>
          </a:prstGeom>
          <a:noFill/>
          <a:ln>
            <a:solidFill>
              <a:schemeClr val="accent1"/>
            </a:solidFill>
          </a:ln>
        </p:spPr>
        <p:txBody>
          <a:bodyPr wrap="square" rtlCol="0">
            <a:spAutoFit/>
          </a:bodyPr>
          <a:lstStyle/>
          <a:p>
            <a:r>
              <a:rPr lang="fr-FR" sz="1600" dirty="0" smtClean="0"/>
              <a:t>En ponctuel pour les centres de formation non habilités au CCF</a:t>
            </a:r>
            <a:endParaRPr lang="fr-FR" sz="1600" dirty="0"/>
          </a:p>
        </p:txBody>
      </p:sp>
      <p:sp>
        <p:nvSpPr>
          <p:cNvPr id="28" name="ZoneTexte 27"/>
          <p:cNvSpPr txBox="1"/>
          <p:nvPr/>
        </p:nvSpPr>
        <p:spPr>
          <a:xfrm>
            <a:off x="5394073" y="3723878"/>
            <a:ext cx="3345246" cy="830997"/>
          </a:xfrm>
          <a:prstGeom prst="rect">
            <a:avLst/>
          </a:prstGeom>
          <a:noFill/>
          <a:ln>
            <a:solidFill>
              <a:schemeClr val="accent1"/>
            </a:solidFill>
          </a:ln>
        </p:spPr>
        <p:txBody>
          <a:bodyPr wrap="square" rtlCol="0">
            <a:spAutoFit/>
          </a:bodyPr>
          <a:lstStyle/>
          <a:p>
            <a:r>
              <a:rPr lang="fr-FR" sz="1600" dirty="0" smtClean="0"/>
              <a:t>En CCF « intégral » pour la formation continue pour les centres habilités –GRETA)</a:t>
            </a:r>
            <a:endParaRPr lang="fr-FR" sz="1600" dirty="0"/>
          </a:p>
        </p:txBody>
      </p:sp>
      <p:cxnSp>
        <p:nvCxnSpPr>
          <p:cNvPr id="35" name="Connecteur droit avec flèche 34"/>
          <p:cNvCxnSpPr>
            <a:endCxn id="12" idx="1"/>
          </p:cNvCxnSpPr>
          <p:nvPr/>
        </p:nvCxnSpPr>
        <p:spPr>
          <a:xfrm flipV="1">
            <a:off x="4270079" y="1908717"/>
            <a:ext cx="449444" cy="51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5004048" y="2127306"/>
            <a:ext cx="2" cy="201207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5004049" y="2642754"/>
            <a:ext cx="4389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5004049" y="3335571"/>
            <a:ext cx="4389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a:off x="5004050" y="4139376"/>
            <a:ext cx="4389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9623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131840" y="105516"/>
            <a:ext cx="5687696" cy="720000"/>
          </a:xfrm>
        </p:spPr>
        <p:txBody>
          <a:bodyPr/>
          <a:lstStyle/>
          <a:p>
            <a:r>
              <a:rPr lang="fr-FR" sz="2800" dirty="0" smtClean="0">
                <a:solidFill>
                  <a:srgbClr val="FFC000"/>
                </a:solidFill>
              </a:rPr>
              <a:t>Les épreuves du BTS MOS</a:t>
            </a:r>
            <a:endParaRPr lang="fr-FR" sz="2800" dirty="0">
              <a:solidFill>
                <a:srgbClr val="FFC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80002429"/>
              </p:ext>
            </p:extLst>
          </p:nvPr>
        </p:nvGraphicFramePr>
        <p:xfrm>
          <a:off x="467544" y="987573"/>
          <a:ext cx="8219256" cy="3636409"/>
        </p:xfrm>
        <a:graphic>
          <a:graphicData uri="http://schemas.openxmlformats.org/drawingml/2006/table">
            <a:tbl>
              <a:tblPr firstRow="1" firstCol="1" bandRow="1">
                <a:tableStyleId>{5C22544A-7EE6-4342-B048-85BDC9FD1C3A}</a:tableStyleId>
              </a:tblPr>
              <a:tblGrid>
                <a:gridCol w="4109628">
                  <a:extLst>
                    <a:ext uri="{9D8B030D-6E8A-4147-A177-3AD203B41FA5}">
                      <a16:colId xmlns="" xmlns:a16="http://schemas.microsoft.com/office/drawing/2014/main" val="20000"/>
                    </a:ext>
                  </a:extLst>
                </a:gridCol>
                <a:gridCol w="4109628">
                  <a:extLst>
                    <a:ext uri="{9D8B030D-6E8A-4147-A177-3AD203B41FA5}">
                      <a16:colId xmlns="" xmlns:a16="http://schemas.microsoft.com/office/drawing/2014/main" val="20001"/>
                    </a:ext>
                  </a:extLst>
                </a:gridCol>
              </a:tblGrid>
              <a:tr h="267732">
                <a:tc>
                  <a:txBody>
                    <a:bodyPr/>
                    <a:lstStyle/>
                    <a:p>
                      <a:pPr algn="ctr">
                        <a:lnSpc>
                          <a:spcPct val="115000"/>
                        </a:lnSpc>
                        <a:spcAft>
                          <a:spcPts val="0"/>
                        </a:spcAft>
                      </a:pPr>
                      <a:r>
                        <a:rPr lang="fr-FR" sz="800" dirty="0">
                          <a:effectLst/>
                        </a:rPr>
                        <a:t>UNITÉS</a:t>
                      </a:r>
                      <a:endParaRPr lang="fr-FR" sz="800" dirty="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INTITULÉS</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0"/>
                  </a:ext>
                </a:extLst>
              </a:tr>
              <a:tr h="302019">
                <a:tc>
                  <a:txBody>
                    <a:bodyPr/>
                    <a:lstStyle/>
                    <a:p>
                      <a:pPr algn="ctr">
                        <a:lnSpc>
                          <a:spcPct val="115000"/>
                        </a:lnSpc>
                        <a:spcAft>
                          <a:spcPts val="0"/>
                        </a:spcAft>
                      </a:pPr>
                      <a:r>
                        <a:rPr lang="fr-FR" sz="800">
                          <a:effectLst/>
                        </a:rPr>
                        <a:t>U1</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Culture générale et expression</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1"/>
                  </a:ext>
                </a:extLst>
              </a:tr>
              <a:tr h="317339">
                <a:tc>
                  <a:txBody>
                    <a:bodyPr/>
                    <a:lstStyle/>
                    <a:p>
                      <a:pPr algn="ctr">
                        <a:lnSpc>
                          <a:spcPct val="115000"/>
                        </a:lnSpc>
                        <a:spcAft>
                          <a:spcPts val="0"/>
                        </a:spcAft>
                      </a:pPr>
                      <a:r>
                        <a:rPr lang="fr-FR" sz="800">
                          <a:effectLst/>
                        </a:rPr>
                        <a:t>U21 et U22</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dirty="0">
                          <a:effectLst/>
                        </a:rPr>
                        <a:t>Langue vivante étrangère</a:t>
                      </a:r>
                      <a:endParaRPr lang="fr-FR" sz="800" dirty="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2"/>
                  </a:ext>
                </a:extLst>
              </a:tr>
              <a:tr h="394667">
                <a:tc>
                  <a:txBody>
                    <a:bodyPr/>
                    <a:lstStyle/>
                    <a:p>
                      <a:pPr algn="ctr">
                        <a:lnSpc>
                          <a:spcPct val="115000"/>
                        </a:lnSpc>
                        <a:spcAft>
                          <a:spcPts val="0"/>
                        </a:spcAft>
                      </a:pPr>
                      <a:r>
                        <a:rPr lang="fr-FR" sz="800">
                          <a:effectLst/>
                        </a:rPr>
                        <a:t>U3</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dirty="0">
                          <a:effectLst/>
                        </a:rPr>
                        <a:t>Culture économique, juridique et managériale</a:t>
                      </a:r>
                      <a:endParaRPr lang="fr-FR" sz="800" dirty="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3"/>
                  </a:ext>
                </a:extLst>
              </a:tr>
              <a:tr h="410717">
                <a:tc>
                  <a:txBody>
                    <a:bodyPr/>
                    <a:lstStyle/>
                    <a:p>
                      <a:pPr algn="ctr">
                        <a:lnSpc>
                          <a:spcPct val="115000"/>
                        </a:lnSpc>
                        <a:spcAft>
                          <a:spcPts val="0"/>
                        </a:spcAft>
                      </a:pPr>
                      <a:r>
                        <a:rPr lang="fr-FR" sz="800">
                          <a:effectLst/>
                        </a:rPr>
                        <a:t>U4</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dirty="0">
                          <a:effectLst/>
                        </a:rPr>
                        <a:t>Préparation et mise en œuvre d’une prestation de sécurité.</a:t>
                      </a:r>
                      <a:endParaRPr lang="fr-FR" sz="800" dirty="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4"/>
                  </a:ext>
                </a:extLst>
              </a:tr>
              <a:tr h="430194">
                <a:tc>
                  <a:txBody>
                    <a:bodyPr/>
                    <a:lstStyle/>
                    <a:p>
                      <a:pPr algn="ctr">
                        <a:lnSpc>
                          <a:spcPct val="115000"/>
                        </a:lnSpc>
                        <a:spcAft>
                          <a:spcPts val="0"/>
                        </a:spcAft>
                      </a:pPr>
                      <a:r>
                        <a:rPr lang="fr-FR" sz="800">
                          <a:effectLst/>
                        </a:rPr>
                        <a:t>U51 et U52</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Management des ressources humaines et gestion de la relation client</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5"/>
                  </a:ext>
                </a:extLst>
              </a:tr>
              <a:tr h="298371">
                <a:tc>
                  <a:txBody>
                    <a:bodyPr/>
                    <a:lstStyle/>
                    <a:p>
                      <a:pPr algn="ctr">
                        <a:lnSpc>
                          <a:spcPct val="115000"/>
                        </a:lnSpc>
                        <a:spcAft>
                          <a:spcPts val="0"/>
                        </a:spcAft>
                      </a:pPr>
                      <a:r>
                        <a:rPr lang="fr-FR" sz="800">
                          <a:effectLst/>
                        </a:rPr>
                        <a:t>U6</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Participation à la sécurité globale</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6"/>
                  </a:ext>
                </a:extLst>
              </a:tr>
              <a:tr h="406339">
                <a:tc>
                  <a:txBody>
                    <a:bodyPr/>
                    <a:lstStyle/>
                    <a:p>
                      <a:pPr algn="ctr">
                        <a:lnSpc>
                          <a:spcPct val="115000"/>
                        </a:lnSpc>
                        <a:spcAft>
                          <a:spcPts val="0"/>
                        </a:spcAft>
                      </a:pPr>
                      <a:r>
                        <a:rPr lang="fr-FR" sz="800">
                          <a:effectLst/>
                        </a:rPr>
                        <a:t>UF1 Unité facultative</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Langue vivante</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7"/>
                  </a:ext>
                </a:extLst>
              </a:tr>
              <a:tr h="411446">
                <a:tc>
                  <a:txBody>
                    <a:bodyPr/>
                    <a:lstStyle/>
                    <a:p>
                      <a:pPr algn="ctr">
                        <a:lnSpc>
                          <a:spcPct val="115000"/>
                        </a:lnSpc>
                        <a:spcAft>
                          <a:spcPts val="0"/>
                        </a:spcAft>
                      </a:pPr>
                      <a:r>
                        <a:rPr lang="fr-FR" sz="800">
                          <a:effectLst/>
                        </a:rPr>
                        <a:t>UF2 Unité facultative</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a:effectLst/>
                        </a:rPr>
                        <a:t>Module « Surveillance humaine et gardiennage »</a:t>
                      </a:r>
                      <a:endParaRPr lang="fr-FR" sz="80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8"/>
                  </a:ext>
                </a:extLst>
              </a:tr>
              <a:tr h="397585">
                <a:tc>
                  <a:txBody>
                    <a:bodyPr/>
                    <a:lstStyle/>
                    <a:p>
                      <a:pPr algn="ctr">
                        <a:lnSpc>
                          <a:spcPct val="115000"/>
                        </a:lnSpc>
                        <a:spcAft>
                          <a:spcPts val="0"/>
                        </a:spcAft>
                      </a:pPr>
                      <a:r>
                        <a:rPr lang="fr-FR" sz="800">
                          <a:effectLst/>
                        </a:rPr>
                        <a:t>UF3 Unité facultative</a:t>
                      </a:r>
                      <a:endParaRPr lang="fr-FR" sz="8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fr-FR" sz="800" dirty="0">
                          <a:effectLst/>
                        </a:rPr>
                        <a:t>Module d’approfondissement sectoriel</a:t>
                      </a:r>
                      <a:endParaRPr lang="fr-FR" sz="800" dirty="0">
                        <a:effectLst/>
                        <a:latin typeface="Calibri"/>
                        <a:ea typeface="Times New Roman"/>
                        <a:cs typeface="Times New Roman"/>
                      </a:endParaRPr>
                    </a:p>
                  </a:txBody>
                  <a:tcPr marL="68580" marR="68580" marT="0" marB="0" anchor="ctr"/>
                </a:tc>
                <a:extLst>
                  <a:ext uri="{0D108BD9-81ED-4DB2-BD59-A6C34878D82A}">
                    <a16:rowId xmlns="" xmlns:a16="http://schemas.microsoft.com/office/drawing/2014/main" val="10009"/>
                  </a:ext>
                </a:extLst>
              </a:tr>
            </a:tbl>
          </a:graphicData>
        </a:graphic>
      </p:graphicFrame>
      <p:pic>
        <p:nvPicPr>
          <p:cNvPr id="5" name="Image 4"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5" y="249493"/>
            <a:ext cx="2016224" cy="432047"/>
          </a:xfrm>
          <a:prstGeom prst="rect">
            <a:avLst/>
          </a:prstGeom>
          <a:noFill/>
          <a:ln>
            <a:noFill/>
          </a:ln>
        </p:spPr>
      </p:pic>
    </p:spTree>
    <p:extLst>
      <p:ext uri="{BB962C8B-B14F-4D97-AF65-F5344CB8AC3E}">
        <p14:creationId xmlns:p14="http://schemas.microsoft.com/office/powerpoint/2010/main" val="3464717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47864" y="411511"/>
            <a:ext cx="4966320" cy="720080"/>
          </a:xfrm>
        </p:spPr>
        <p:txBody>
          <a:bodyPr/>
          <a:lstStyle/>
          <a:p>
            <a:r>
              <a:rPr lang="fr-FR" sz="2400" dirty="0" smtClean="0">
                <a:solidFill>
                  <a:srgbClr val="FFC000"/>
                </a:solidFill>
              </a:rPr>
              <a:t>Les membres du groupe de travail</a:t>
            </a:r>
            <a:endParaRPr lang="fr-FR" sz="2400" dirty="0">
              <a:solidFill>
                <a:srgbClr val="FFC000"/>
              </a:solidFill>
            </a:endParaRPr>
          </a:p>
        </p:txBody>
      </p:sp>
      <p:sp>
        <p:nvSpPr>
          <p:cNvPr id="3" name="Sous-titre 2"/>
          <p:cNvSpPr>
            <a:spLocks noGrp="1"/>
          </p:cNvSpPr>
          <p:nvPr>
            <p:ph type="subTitle" idx="1"/>
          </p:nvPr>
        </p:nvSpPr>
        <p:spPr>
          <a:xfrm>
            <a:off x="1371600" y="1419622"/>
            <a:ext cx="6400800" cy="3209528"/>
          </a:xfrm>
        </p:spPr>
        <p:txBody>
          <a:bodyPr>
            <a:normAutofit/>
          </a:bodyPr>
          <a:lstStyle/>
          <a:p>
            <a:pPr algn="l"/>
            <a:r>
              <a:rPr lang="fr-FR" sz="2000" dirty="0" smtClean="0">
                <a:solidFill>
                  <a:srgbClr val="0070C0"/>
                </a:solidFill>
              </a:rPr>
              <a:t>Sabine Piot, représentante de la DGESCO</a:t>
            </a:r>
          </a:p>
          <a:p>
            <a:pPr algn="l"/>
            <a:r>
              <a:rPr lang="fr-FR" sz="2000" dirty="0" smtClean="0">
                <a:solidFill>
                  <a:srgbClr val="0070C0"/>
                </a:solidFill>
              </a:rPr>
              <a:t>Pierre Vinard, IGESR Economie et gestion</a:t>
            </a:r>
            <a:br>
              <a:rPr lang="fr-FR" sz="2000" dirty="0" smtClean="0">
                <a:solidFill>
                  <a:srgbClr val="0070C0"/>
                </a:solidFill>
              </a:rPr>
            </a:br>
            <a:r>
              <a:rPr lang="fr-FR" sz="2000" dirty="0" smtClean="0">
                <a:solidFill>
                  <a:srgbClr val="0070C0"/>
                </a:solidFill>
              </a:rPr>
              <a:t>Denis Lefevre, IA-IPR EG Amiens</a:t>
            </a:r>
          </a:p>
          <a:p>
            <a:pPr algn="l"/>
            <a:r>
              <a:rPr lang="fr-FR" sz="2000" dirty="0" smtClean="0">
                <a:solidFill>
                  <a:srgbClr val="0070C0"/>
                </a:solidFill>
              </a:rPr>
              <a:t>Sylvette Rodrigues, IEN-ET EG Reims</a:t>
            </a:r>
          </a:p>
          <a:p>
            <a:pPr algn="l"/>
            <a:r>
              <a:rPr lang="fr-FR" sz="2000" dirty="0" smtClean="0">
                <a:solidFill>
                  <a:srgbClr val="0070C0"/>
                </a:solidFill>
              </a:rPr>
              <a:t>Gilles Ruchon, IEN-ET EG Grenoble</a:t>
            </a:r>
          </a:p>
          <a:p>
            <a:pPr algn="l"/>
            <a:r>
              <a:rPr lang="fr-FR" sz="2000" dirty="0" smtClean="0">
                <a:solidFill>
                  <a:srgbClr val="0070C0"/>
                </a:solidFill>
              </a:rPr>
              <a:t>Nathalie Harmand, PLP métiers de la sécurité Reims</a:t>
            </a:r>
          </a:p>
          <a:p>
            <a:pPr algn="l"/>
            <a:r>
              <a:rPr lang="fr-FR" sz="2000" dirty="0" smtClean="0">
                <a:solidFill>
                  <a:srgbClr val="0070C0"/>
                </a:solidFill>
              </a:rPr>
              <a:t>Valérie Vaquer, PLP métiers de la sécurité Clermont</a:t>
            </a:r>
          </a:p>
          <a:p>
            <a:pPr algn="l"/>
            <a:r>
              <a:rPr lang="fr-FR" sz="2000" dirty="0" smtClean="0">
                <a:solidFill>
                  <a:srgbClr val="0070C0"/>
                </a:solidFill>
              </a:rPr>
              <a:t>Yannick Moreau, PLP métiers de la sécurité Grenoble</a:t>
            </a:r>
          </a:p>
          <a:p>
            <a:pPr algn="l"/>
            <a:r>
              <a:rPr lang="fr-FR" sz="2000" dirty="0" smtClean="0">
                <a:solidFill>
                  <a:srgbClr val="0070C0"/>
                </a:solidFill>
              </a:rPr>
              <a:t>Magali </a:t>
            </a:r>
            <a:r>
              <a:rPr lang="fr-FR" sz="2000" dirty="0" err="1" smtClean="0">
                <a:solidFill>
                  <a:srgbClr val="0070C0"/>
                </a:solidFill>
              </a:rPr>
              <a:t>Tétard</a:t>
            </a:r>
            <a:r>
              <a:rPr lang="fr-FR" sz="2000" dirty="0" smtClean="0">
                <a:solidFill>
                  <a:srgbClr val="0070C0"/>
                </a:solidFill>
              </a:rPr>
              <a:t>, Professeure agrégée, Amiens</a:t>
            </a:r>
            <a:endParaRPr lang="fr-FR" sz="2000" dirty="0">
              <a:solidFill>
                <a:srgbClr val="0070C0"/>
              </a:solidFill>
            </a:endParaRPr>
          </a:p>
        </p:txBody>
      </p:sp>
      <p:sp>
        <p:nvSpPr>
          <p:cNvPr id="4" name="Espace réservé de la date 3"/>
          <p:cNvSpPr>
            <a:spLocks noGrp="1"/>
          </p:cNvSpPr>
          <p:nvPr>
            <p:ph type="dt" sz="half" idx="10"/>
          </p:nvPr>
        </p:nvSpPr>
        <p:spPr/>
        <p:txBody>
          <a:bodyPr/>
          <a:lstStyle/>
          <a:p>
            <a:fld id="{CEC1F888-D79C-4604-8263-4867408A3489}" type="datetime1">
              <a:rPr lang="fr-FR" smtClean="0"/>
              <a:t>28/01/2021</a:t>
            </a:fld>
            <a:endParaRPr lang="fr-FR"/>
          </a:p>
        </p:txBody>
      </p:sp>
      <p:sp>
        <p:nvSpPr>
          <p:cNvPr id="5" name="Espace réservé du numéro de diapositive 4"/>
          <p:cNvSpPr>
            <a:spLocks noGrp="1"/>
          </p:cNvSpPr>
          <p:nvPr>
            <p:ph type="sldNum" sz="quarter" idx="11"/>
          </p:nvPr>
        </p:nvSpPr>
        <p:spPr/>
        <p:txBody>
          <a:bodyPr/>
          <a:lstStyle/>
          <a:p>
            <a:fld id="{6214FA3D-E408-4A44-B103-26D4F7ECF0C8}" type="slidenum">
              <a:rPr lang="fr-FR" smtClean="0"/>
              <a:t>2</a:t>
            </a:fld>
            <a:endParaRPr lang="fr-FR"/>
          </a:p>
        </p:txBody>
      </p:sp>
      <p:sp>
        <p:nvSpPr>
          <p:cNvPr id="6" name="Espace réservé du pied de page 5"/>
          <p:cNvSpPr>
            <a:spLocks noGrp="1"/>
          </p:cNvSpPr>
          <p:nvPr>
            <p:ph type="ftr" sz="quarter" idx="12"/>
          </p:nvPr>
        </p:nvSpPr>
        <p:spPr/>
        <p:txBody>
          <a:bodyPr/>
          <a:lstStyle/>
          <a:p>
            <a:endParaRPr lang="fr-FR"/>
          </a:p>
        </p:txBody>
      </p:sp>
    </p:spTree>
    <p:extLst>
      <p:ext uri="{BB962C8B-B14F-4D97-AF65-F5344CB8AC3E}">
        <p14:creationId xmlns:p14="http://schemas.microsoft.com/office/powerpoint/2010/main" val="3310381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59832" y="123478"/>
            <a:ext cx="5626968" cy="666074"/>
          </a:xfrm>
        </p:spPr>
        <p:txBody>
          <a:bodyPr/>
          <a:lstStyle/>
          <a:p>
            <a:r>
              <a:rPr lang="fr-FR" sz="2800" dirty="0" smtClean="0"/>
              <a:t> </a:t>
            </a:r>
            <a:r>
              <a:rPr lang="fr-FR" sz="2800" b="0" dirty="0" smtClean="0">
                <a:solidFill>
                  <a:srgbClr val="FFC000"/>
                </a:solidFill>
              </a:rPr>
              <a:t>Les épreuves du BTS MOS</a:t>
            </a:r>
            <a:endParaRPr lang="fr-FR" sz="2800" b="0" dirty="0">
              <a:solidFill>
                <a:srgbClr val="FFC000"/>
              </a:solidFill>
            </a:endParaRPr>
          </a:p>
        </p:txBody>
      </p:sp>
      <p:pic>
        <p:nvPicPr>
          <p:cNvPr id="5" name="Image 4"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5" y="249493"/>
            <a:ext cx="2016224" cy="432047"/>
          </a:xfrm>
          <a:prstGeom prst="rect">
            <a:avLst/>
          </a:prstGeom>
          <a:noFill/>
          <a:ln>
            <a:noFill/>
          </a:ln>
        </p:spPr>
      </p:pic>
      <p:sp>
        <p:nvSpPr>
          <p:cNvPr id="6" name="ZoneTexte 5"/>
          <p:cNvSpPr txBox="1"/>
          <p:nvPr/>
        </p:nvSpPr>
        <p:spPr>
          <a:xfrm>
            <a:off x="326169" y="1179353"/>
            <a:ext cx="1800200" cy="369332"/>
          </a:xfrm>
          <a:prstGeom prst="rect">
            <a:avLst/>
          </a:prstGeom>
          <a:noFill/>
          <a:ln>
            <a:solidFill>
              <a:schemeClr val="accent1"/>
            </a:solidFill>
          </a:ln>
        </p:spPr>
        <p:txBody>
          <a:bodyPr wrap="square" rtlCol="0">
            <a:spAutoFit/>
          </a:bodyPr>
          <a:lstStyle/>
          <a:p>
            <a:pPr algn="ctr"/>
            <a:r>
              <a:rPr lang="fr-FR" dirty="0" smtClean="0"/>
              <a:t>Bloc n° 1</a:t>
            </a:r>
            <a:endParaRPr lang="fr-FR" dirty="0"/>
          </a:p>
        </p:txBody>
      </p:sp>
      <p:sp>
        <p:nvSpPr>
          <p:cNvPr id="7" name="ZoneTexte 6"/>
          <p:cNvSpPr txBox="1"/>
          <p:nvPr/>
        </p:nvSpPr>
        <p:spPr>
          <a:xfrm>
            <a:off x="2483769" y="1075479"/>
            <a:ext cx="1872207" cy="646331"/>
          </a:xfrm>
          <a:prstGeom prst="rect">
            <a:avLst/>
          </a:prstGeom>
          <a:noFill/>
          <a:ln>
            <a:solidFill>
              <a:schemeClr val="accent1"/>
            </a:solidFill>
          </a:ln>
        </p:spPr>
        <p:txBody>
          <a:bodyPr wrap="square" rtlCol="0">
            <a:spAutoFit/>
          </a:bodyPr>
          <a:lstStyle/>
          <a:p>
            <a:pPr algn="ctr"/>
            <a:r>
              <a:rPr lang="fr-FR" dirty="0" smtClean="0"/>
              <a:t>Épreuve E4 </a:t>
            </a:r>
          </a:p>
          <a:p>
            <a:pPr algn="ctr"/>
            <a:r>
              <a:rPr lang="fr-FR" dirty="0" smtClean="0"/>
              <a:t>en CCF </a:t>
            </a:r>
            <a:endParaRPr lang="fr-FR" dirty="0"/>
          </a:p>
        </p:txBody>
      </p:sp>
      <p:sp>
        <p:nvSpPr>
          <p:cNvPr id="8" name="ZoneTexte 7"/>
          <p:cNvSpPr txBox="1"/>
          <p:nvPr/>
        </p:nvSpPr>
        <p:spPr>
          <a:xfrm>
            <a:off x="4713375" y="803024"/>
            <a:ext cx="4152977" cy="1077218"/>
          </a:xfrm>
          <a:prstGeom prst="rect">
            <a:avLst/>
          </a:prstGeom>
          <a:noFill/>
          <a:ln>
            <a:solidFill>
              <a:schemeClr val="accent1"/>
            </a:solidFill>
          </a:ln>
        </p:spPr>
        <p:txBody>
          <a:bodyPr wrap="square" rtlCol="0">
            <a:spAutoFit/>
          </a:bodyPr>
          <a:lstStyle/>
          <a:p>
            <a:r>
              <a:rPr lang="fr-FR" sz="1600" dirty="0" smtClean="0"/>
              <a:t>Présentation d’un rapport d’activité professionnelle</a:t>
            </a:r>
          </a:p>
          <a:p>
            <a:r>
              <a:rPr lang="fr-FR" sz="1600" dirty="0" smtClean="0"/>
              <a:t>20 min de présentation</a:t>
            </a:r>
          </a:p>
          <a:p>
            <a:r>
              <a:rPr lang="fr-FR" sz="1600" dirty="0" smtClean="0"/>
              <a:t>30 min d’entretien. Coefficient 8</a:t>
            </a:r>
            <a:endParaRPr lang="fr-FR" sz="1600" dirty="0"/>
          </a:p>
        </p:txBody>
      </p:sp>
      <p:sp>
        <p:nvSpPr>
          <p:cNvPr id="9" name="ZoneTexte 8"/>
          <p:cNvSpPr txBox="1"/>
          <p:nvPr/>
        </p:nvSpPr>
        <p:spPr>
          <a:xfrm>
            <a:off x="321784" y="2346879"/>
            <a:ext cx="1800200" cy="369332"/>
          </a:xfrm>
          <a:prstGeom prst="rect">
            <a:avLst/>
          </a:prstGeom>
          <a:noFill/>
          <a:ln>
            <a:solidFill>
              <a:schemeClr val="accent1"/>
            </a:solidFill>
          </a:ln>
        </p:spPr>
        <p:txBody>
          <a:bodyPr wrap="square" rtlCol="0">
            <a:spAutoFit/>
          </a:bodyPr>
          <a:lstStyle/>
          <a:p>
            <a:pPr algn="ctr"/>
            <a:r>
              <a:rPr lang="fr-FR" dirty="0" smtClean="0"/>
              <a:t>Bloc n° 2</a:t>
            </a:r>
            <a:endParaRPr lang="fr-FR" dirty="0"/>
          </a:p>
        </p:txBody>
      </p:sp>
      <p:sp>
        <p:nvSpPr>
          <p:cNvPr id="10" name="ZoneTexte 9"/>
          <p:cNvSpPr txBox="1"/>
          <p:nvPr/>
        </p:nvSpPr>
        <p:spPr>
          <a:xfrm>
            <a:off x="2462941" y="2165668"/>
            <a:ext cx="1872207" cy="646331"/>
          </a:xfrm>
          <a:prstGeom prst="rect">
            <a:avLst/>
          </a:prstGeom>
          <a:noFill/>
          <a:ln>
            <a:solidFill>
              <a:schemeClr val="accent1"/>
            </a:solidFill>
          </a:ln>
        </p:spPr>
        <p:txBody>
          <a:bodyPr wrap="square" rtlCol="0">
            <a:spAutoFit/>
          </a:bodyPr>
          <a:lstStyle/>
          <a:p>
            <a:pPr algn="ctr"/>
            <a:r>
              <a:rPr lang="fr-FR" dirty="0" smtClean="0"/>
              <a:t>Épreuve E51 </a:t>
            </a:r>
          </a:p>
          <a:p>
            <a:pPr algn="ctr"/>
            <a:r>
              <a:rPr lang="fr-FR" dirty="0" smtClean="0"/>
              <a:t>en CCF </a:t>
            </a:r>
            <a:endParaRPr lang="fr-FR" dirty="0"/>
          </a:p>
        </p:txBody>
      </p:sp>
      <p:sp>
        <p:nvSpPr>
          <p:cNvPr id="11" name="ZoneTexte 10"/>
          <p:cNvSpPr txBox="1"/>
          <p:nvPr/>
        </p:nvSpPr>
        <p:spPr>
          <a:xfrm>
            <a:off x="4713375" y="2119899"/>
            <a:ext cx="4133067" cy="830997"/>
          </a:xfrm>
          <a:prstGeom prst="rect">
            <a:avLst/>
          </a:prstGeom>
          <a:noFill/>
          <a:ln>
            <a:solidFill>
              <a:schemeClr val="accent1"/>
            </a:solidFill>
          </a:ln>
        </p:spPr>
        <p:txBody>
          <a:bodyPr wrap="square" rtlCol="0">
            <a:spAutoFit/>
          </a:bodyPr>
          <a:lstStyle/>
          <a:p>
            <a:r>
              <a:rPr lang="fr-FR" sz="1600" dirty="0" smtClean="0"/>
              <a:t>Présentation d’un rapport d’une analyse de situation professionnelle</a:t>
            </a:r>
          </a:p>
          <a:p>
            <a:r>
              <a:rPr lang="fr-FR" sz="1600" dirty="0" smtClean="0"/>
              <a:t>Durée 30 min. Coefficient 5</a:t>
            </a:r>
            <a:endParaRPr lang="fr-FR" sz="1600" dirty="0"/>
          </a:p>
        </p:txBody>
      </p:sp>
      <p:sp>
        <p:nvSpPr>
          <p:cNvPr id="12" name="ZoneTexte 11"/>
          <p:cNvSpPr txBox="1"/>
          <p:nvPr/>
        </p:nvSpPr>
        <p:spPr>
          <a:xfrm>
            <a:off x="326169" y="3489852"/>
            <a:ext cx="1800200" cy="369332"/>
          </a:xfrm>
          <a:prstGeom prst="rect">
            <a:avLst/>
          </a:prstGeom>
          <a:noFill/>
          <a:ln>
            <a:solidFill>
              <a:schemeClr val="accent1"/>
            </a:solidFill>
          </a:ln>
        </p:spPr>
        <p:txBody>
          <a:bodyPr wrap="square" rtlCol="0">
            <a:spAutoFit/>
          </a:bodyPr>
          <a:lstStyle/>
          <a:p>
            <a:pPr algn="ctr"/>
            <a:r>
              <a:rPr lang="fr-FR" dirty="0" smtClean="0"/>
              <a:t>Bloc n° 3</a:t>
            </a:r>
            <a:endParaRPr lang="fr-FR" dirty="0"/>
          </a:p>
        </p:txBody>
      </p:sp>
      <p:sp>
        <p:nvSpPr>
          <p:cNvPr id="13" name="ZoneTexte 12"/>
          <p:cNvSpPr txBox="1"/>
          <p:nvPr/>
        </p:nvSpPr>
        <p:spPr>
          <a:xfrm>
            <a:off x="2483769" y="3166686"/>
            <a:ext cx="1872207" cy="646331"/>
          </a:xfrm>
          <a:prstGeom prst="rect">
            <a:avLst/>
          </a:prstGeom>
          <a:noFill/>
          <a:ln>
            <a:solidFill>
              <a:schemeClr val="accent1"/>
            </a:solidFill>
          </a:ln>
        </p:spPr>
        <p:txBody>
          <a:bodyPr wrap="square" rtlCol="0">
            <a:spAutoFit/>
          </a:bodyPr>
          <a:lstStyle/>
          <a:p>
            <a:pPr algn="ctr"/>
            <a:r>
              <a:rPr lang="fr-FR" dirty="0" smtClean="0"/>
              <a:t>Épreuve E52</a:t>
            </a:r>
          </a:p>
          <a:p>
            <a:pPr algn="ctr"/>
            <a:r>
              <a:rPr lang="fr-FR" dirty="0" smtClean="0"/>
              <a:t> en CCF </a:t>
            </a:r>
            <a:endParaRPr lang="fr-FR" dirty="0"/>
          </a:p>
        </p:txBody>
      </p:sp>
      <p:sp>
        <p:nvSpPr>
          <p:cNvPr id="14" name="ZoneTexte 13"/>
          <p:cNvSpPr txBox="1"/>
          <p:nvPr/>
        </p:nvSpPr>
        <p:spPr>
          <a:xfrm>
            <a:off x="4713375" y="3219822"/>
            <a:ext cx="4152977" cy="830997"/>
          </a:xfrm>
          <a:prstGeom prst="rect">
            <a:avLst/>
          </a:prstGeom>
          <a:noFill/>
          <a:ln>
            <a:solidFill>
              <a:schemeClr val="accent1"/>
            </a:solidFill>
          </a:ln>
        </p:spPr>
        <p:txBody>
          <a:bodyPr wrap="square" rtlCol="0">
            <a:spAutoFit/>
          </a:bodyPr>
          <a:lstStyle/>
          <a:p>
            <a:r>
              <a:rPr lang="fr-FR" sz="1600" dirty="0" smtClean="0"/>
              <a:t>Contexte professionnel national</a:t>
            </a:r>
          </a:p>
          <a:p>
            <a:r>
              <a:rPr lang="fr-FR" sz="1600" dirty="0" smtClean="0"/>
              <a:t>Construction de questionnements au niveau académique. Coefficient </a:t>
            </a:r>
            <a:r>
              <a:rPr lang="fr-FR" sz="1600" dirty="0"/>
              <a:t>5</a:t>
            </a:r>
          </a:p>
        </p:txBody>
      </p:sp>
      <p:sp>
        <p:nvSpPr>
          <p:cNvPr id="15" name="ZoneTexte 14"/>
          <p:cNvSpPr txBox="1"/>
          <p:nvPr/>
        </p:nvSpPr>
        <p:spPr>
          <a:xfrm>
            <a:off x="395536" y="4169283"/>
            <a:ext cx="1800200" cy="369332"/>
          </a:xfrm>
          <a:prstGeom prst="rect">
            <a:avLst/>
          </a:prstGeom>
          <a:noFill/>
          <a:ln>
            <a:solidFill>
              <a:schemeClr val="accent1"/>
            </a:solidFill>
          </a:ln>
        </p:spPr>
        <p:txBody>
          <a:bodyPr wrap="square" rtlCol="0">
            <a:spAutoFit/>
          </a:bodyPr>
          <a:lstStyle/>
          <a:p>
            <a:pPr algn="ctr"/>
            <a:r>
              <a:rPr lang="fr-FR" dirty="0" smtClean="0"/>
              <a:t>Bloc n° 4</a:t>
            </a:r>
            <a:endParaRPr lang="fr-FR" dirty="0"/>
          </a:p>
        </p:txBody>
      </p:sp>
      <p:sp>
        <p:nvSpPr>
          <p:cNvPr id="16" name="ZoneTexte 15"/>
          <p:cNvSpPr txBox="1"/>
          <p:nvPr/>
        </p:nvSpPr>
        <p:spPr>
          <a:xfrm>
            <a:off x="2481577" y="4042132"/>
            <a:ext cx="1872207" cy="646331"/>
          </a:xfrm>
          <a:prstGeom prst="rect">
            <a:avLst/>
          </a:prstGeom>
          <a:noFill/>
          <a:ln>
            <a:solidFill>
              <a:schemeClr val="accent1"/>
            </a:solidFill>
          </a:ln>
        </p:spPr>
        <p:txBody>
          <a:bodyPr wrap="square" rtlCol="0">
            <a:spAutoFit/>
          </a:bodyPr>
          <a:lstStyle/>
          <a:p>
            <a:pPr algn="ctr"/>
            <a:r>
              <a:rPr lang="fr-FR" dirty="0" smtClean="0"/>
              <a:t>Épreuve E6 </a:t>
            </a:r>
          </a:p>
          <a:p>
            <a:pPr algn="ctr"/>
            <a:r>
              <a:rPr lang="fr-FR" dirty="0" smtClean="0"/>
              <a:t>en ponctuel </a:t>
            </a:r>
            <a:endParaRPr lang="fr-FR" dirty="0"/>
          </a:p>
        </p:txBody>
      </p:sp>
      <p:sp>
        <p:nvSpPr>
          <p:cNvPr id="17" name="ZoneTexte 16"/>
          <p:cNvSpPr txBox="1"/>
          <p:nvPr/>
        </p:nvSpPr>
        <p:spPr>
          <a:xfrm>
            <a:off x="4723329" y="4072909"/>
            <a:ext cx="4133067" cy="584775"/>
          </a:xfrm>
          <a:prstGeom prst="rect">
            <a:avLst/>
          </a:prstGeom>
          <a:noFill/>
          <a:ln>
            <a:solidFill>
              <a:schemeClr val="accent1"/>
            </a:solidFill>
          </a:ln>
        </p:spPr>
        <p:txBody>
          <a:bodyPr wrap="square" rtlCol="0">
            <a:spAutoFit/>
          </a:bodyPr>
          <a:lstStyle/>
          <a:p>
            <a:r>
              <a:rPr lang="fr-FR" sz="1600" dirty="0" smtClean="0"/>
              <a:t>Durée 4 h</a:t>
            </a:r>
          </a:p>
          <a:p>
            <a:r>
              <a:rPr lang="fr-FR" sz="1600" dirty="0" smtClean="0"/>
              <a:t>Coefficient 6</a:t>
            </a:r>
            <a:endParaRPr lang="fr-FR" sz="1600" dirty="0"/>
          </a:p>
        </p:txBody>
      </p:sp>
      <p:sp>
        <p:nvSpPr>
          <p:cNvPr id="19" name="Flèche droite 18"/>
          <p:cNvSpPr/>
          <p:nvPr/>
        </p:nvSpPr>
        <p:spPr>
          <a:xfrm>
            <a:off x="2121984" y="1179353"/>
            <a:ext cx="361784" cy="2769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droite 19"/>
          <p:cNvSpPr/>
          <p:nvPr/>
        </p:nvSpPr>
        <p:spPr>
          <a:xfrm>
            <a:off x="2121984" y="2476595"/>
            <a:ext cx="361784" cy="2769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droite 20"/>
          <p:cNvSpPr/>
          <p:nvPr/>
        </p:nvSpPr>
        <p:spPr>
          <a:xfrm>
            <a:off x="2121984" y="3510818"/>
            <a:ext cx="361784" cy="2769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droite 21"/>
          <p:cNvSpPr/>
          <p:nvPr/>
        </p:nvSpPr>
        <p:spPr>
          <a:xfrm>
            <a:off x="2195736" y="4168699"/>
            <a:ext cx="361784" cy="2769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droite 22"/>
          <p:cNvSpPr/>
          <p:nvPr/>
        </p:nvSpPr>
        <p:spPr>
          <a:xfrm>
            <a:off x="4353784" y="1231164"/>
            <a:ext cx="359591" cy="241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a:off x="4379272" y="2539966"/>
            <a:ext cx="359591" cy="241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droite 24"/>
          <p:cNvSpPr/>
          <p:nvPr/>
        </p:nvSpPr>
        <p:spPr>
          <a:xfrm>
            <a:off x="4392205" y="3505217"/>
            <a:ext cx="359591" cy="241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25"/>
          <p:cNvSpPr/>
          <p:nvPr/>
        </p:nvSpPr>
        <p:spPr>
          <a:xfrm>
            <a:off x="4353784" y="4324972"/>
            <a:ext cx="359591" cy="241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404632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27784" y="249492"/>
            <a:ext cx="6336704" cy="540059"/>
          </a:xfrm>
        </p:spPr>
        <p:txBody>
          <a:bodyPr/>
          <a:lstStyle/>
          <a:p>
            <a:pPr>
              <a:lnSpc>
                <a:spcPct val="100000"/>
              </a:lnSpc>
            </a:pPr>
            <a:r>
              <a:rPr lang="fr-FR" sz="2000" dirty="0" smtClean="0">
                <a:solidFill>
                  <a:srgbClr val="FFC000"/>
                </a:solidFill>
              </a:rPr>
              <a:t>Les horaires en formation initiale sous statut scolaire</a:t>
            </a:r>
            <a:endParaRPr lang="fr-FR" sz="2000" dirty="0">
              <a:solidFill>
                <a:srgbClr val="FFC000"/>
              </a:solidFill>
            </a:endParaRPr>
          </a:p>
        </p:txBody>
      </p:sp>
      <p:pic>
        <p:nvPicPr>
          <p:cNvPr id="4" name="Image 3"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049" y="381870"/>
            <a:ext cx="2016224" cy="432047"/>
          </a:xfrm>
          <a:prstGeom prst="rect">
            <a:avLst/>
          </a:prstGeom>
          <a:noFill/>
          <a:ln>
            <a:noFill/>
          </a:ln>
        </p:spPr>
      </p:pic>
      <p:sp>
        <p:nvSpPr>
          <p:cNvPr id="6" name="ZoneTexte 5"/>
          <p:cNvSpPr txBox="1"/>
          <p:nvPr/>
        </p:nvSpPr>
        <p:spPr>
          <a:xfrm>
            <a:off x="306987" y="1419622"/>
            <a:ext cx="2808311" cy="646331"/>
          </a:xfrm>
          <a:prstGeom prst="rect">
            <a:avLst/>
          </a:prstGeom>
          <a:noFill/>
          <a:ln>
            <a:solidFill>
              <a:schemeClr val="accent1"/>
            </a:solidFill>
          </a:ln>
        </p:spPr>
        <p:txBody>
          <a:bodyPr wrap="square" rtlCol="0">
            <a:spAutoFit/>
          </a:bodyPr>
          <a:lstStyle/>
          <a:p>
            <a:r>
              <a:rPr lang="fr-FR" dirty="0" smtClean="0"/>
              <a:t>Les matières d’enseignement général</a:t>
            </a:r>
            <a:endParaRPr lang="fr-FR" dirty="0"/>
          </a:p>
        </p:txBody>
      </p:sp>
      <p:sp>
        <p:nvSpPr>
          <p:cNvPr id="7" name="ZoneTexte 6"/>
          <p:cNvSpPr txBox="1"/>
          <p:nvPr/>
        </p:nvSpPr>
        <p:spPr>
          <a:xfrm>
            <a:off x="3593396" y="897564"/>
            <a:ext cx="5256584" cy="1354217"/>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
            </a:pPr>
            <a:r>
              <a:rPr lang="fr-FR" sz="1600" dirty="0" smtClean="0"/>
              <a:t>La culture et expression française</a:t>
            </a:r>
          </a:p>
          <a:p>
            <a:pPr marL="285750" indent="-285750">
              <a:buFont typeface="Wingdings" panose="05000000000000000000" pitchFamily="2" charset="2"/>
              <a:buChar char="§"/>
            </a:pPr>
            <a:r>
              <a:rPr lang="fr-FR" sz="1600" dirty="0" smtClean="0"/>
              <a:t>La langue vivante 1</a:t>
            </a:r>
          </a:p>
          <a:p>
            <a:pPr marL="285750" indent="-285750">
              <a:buFont typeface="Wingdings" panose="05000000000000000000" pitchFamily="2" charset="2"/>
              <a:buChar char="§"/>
            </a:pPr>
            <a:r>
              <a:rPr lang="fr-FR" sz="1600" dirty="0" smtClean="0"/>
              <a:t>La culture économique, juridique et managériale (CEJM)</a:t>
            </a:r>
          </a:p>
          <a:p>
            <a:pPr marL="285750" indent="-285750">
              <a:buFont typeface="Wingdings" panose="05000000000000000000" pitchFamily="2" charset="2"/>
              <a:buChar char="§"/>
            </a:pPr>
            <a:r>
              <a:rPr lang="fr-FR" sz="1600" dirty="0" smtClean="0"/>
              <a:t>L’enseignement de l’ECJM appliquée</a:t>
            </a:r>
            <a:endParaRPr lang="fr-FR" sz="1600" dirty="0"/>
          </a:p>
        </p:txBody>
      </p:sp>
      <p:sp>
        <p:nvSpPr>
          <p:cNvPr id="8" name="ZoneTexte 7"/>
          <p:cNvSpPr txBox="1"/>
          <p:nvPr/>
        </p:nvSpPr>
        <p:spPr>
          <a:xfrm>
            <a:off x="262742" y="2461155"/>
            <a:ext cx="2808311" cy="923330"/>
          </a:xfrm>
          <a:prstGeom prst="rect">
            <a:avLst/>
          </a:prstGeom>
          <a:noFill/>
          <a:ln>
            <a:solidFill>
              <a:schemeClr val="accent1"/>
            </a:solidFill>
          </a:ln>
        </p:spPr>
        <p:txBody>
          <a:bodyPr wrap="square" rtlCol="0">
            <a:spAutoFit/>
          </a:bodyPr>
          <a:lstStyle/>
          <a:p>
            <a:r>
              <a:rPr lang="fr-FR" dirty="0" smtClean="0"/>
              <a:t>Pour chaque bloc de compétences, </a:t>
            </a:r>
            <a:r>
              <a:rPr lang="fr-FR" dirty="0">
                <a:hlinkClick r:id="rId4" action="ppaction://hlinkfile"/>
              </a:rPr>
              <a:t>les </a:t>
            </a:r>
            <a:r>
              <a:rPr lang="fr-FR" dirty="0" smtClean="0">
                <a:hlinkClick r:id="rId4" action="ppaction://hlinkfile"/>
              </a:rPr>
              <a:t>horaires</a:t>
            </a:r>
            <a:endParaRPr lang="fr-FR" dirty="0"/>
          </a:p>
        </p:txBody>
      </p:sp>
      <p:sp>
        <p:nvSpPr>
          <p:cNvPr id="9" name="ZoneTexte 8"/>
          <p:cNvSpPr txBox="1"/>
          <p:nvPr/>
        </p:nvSpPr>
        <p:spPr>
          <a:xfrm>
            <a:off x="3588234" y="2248390"/>
            <a:ext cx="5256584" cy="861774"/>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
            </a:pPr>
            <a:r>
              <a:rPr lang="fr-FR" sz="1600" dirty="0" smtClean="0"/>
              <a:t>Les horaires de première année :</a:t>
            </a:r>
          </a:p>
          <a:p>
            <a:pPr marL="285750" indent="-285750">
              <a:buFontTx/>
              <a:buChar char="-"/>
            </a:pPr>
            <a:r>
              <a:rPr lang="fr-FR" sz="1600" dirty="0"/>
              <a:t>e</a:t>
            </a:r>
            <a:r>
              <a:rPr lang="fr-FR" sz="1600" dirty="0" smtClean="0"/>
              <a:t>n classe entière</a:t>
            </a:r>
          </a:p>
          <a:p>
            <a:pPr marL="285750" indent="-285750">
              <a:buFontTx/>
              <a:buChar char="-"/>
            </a:pPr>
            <a:r>
              <a:rPr lang="fr-FR" sz="1600" dirty="0"/>
              <a:t>e</a:t>
            </a:r>
            <a:r>
              <a:rPr lang="fr-FR" sz="1600" dirty="0" smtClean="0"/>
              <a:t>n classe dédoublée</a:t>
            </a:r>
          </a:p>
        </p:txBody>
      </p:sp>
      <p:sp>
        <p:nvSpPr>
          <p:cNvPr id="10" name="ZoneTexte 9"/>
          <p:cNvSpPr txBox="1"/>
          <p:nvPr/>
        </p:nvSpPr>
        <p:spPr>
          <a:xfrm>
            <a:off x="3583929" y="3137021"/>
            <a:ext cx="5256584" cy="861774"/>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
            </a:pPr>
            <a:r>
              <a:rPr lang="fr-FR" sz="1600" dirty="0" smtClean="0"/>
              <a:t>Les horaires de seconde année :</a:t>
            </a:r>
          </a:p>
          <a:p>
            <a:pPr marL="285750" indent="-285750">
              <a:buFontTx/>
              <a:buChar char="-"/>
            </a:pPr>
            <a:r>
              <a:rPr lang="fr-FR" sz="1600" dirty="0"/>
              <a:t>e</a:t>
            </a:r>
            <a:r>
              <a:rPr lang="fr-FR" sz="1600" dirty="0" smtClean="0"/>
              <a:t>n classe entière</a:t>
            </a:r>
          </a:p>
          <a:p>
            <a:pPr marL="285750" indent="-285750">
              <a:buFontTx/>
              <a:buChar char="-"/>
            </a:pPr>
            <a:r>
              <a:rPr lang="fr-FR" sz="1600" dirty="0"/>
              <a:t>e</a:t>
            </a:r>
            <a:r>
              <a:rPr lang="fr-FR" sz="1600" dirty="0" smtClean="0"/>
              <a:t>n travaux dirigés</a:t>
            </a:r>
          </a:p>
        </p:txBody>
      </p:sp>
      <p:sp>
        <p:nvSpPr>
          <p:cNvPr id="11" name="ZoneTexte 10"/>
          <p:cNvSpPr txBox="1"/>
          <p:nvPr/>
        </p:nvSpPr>
        <p:spPr>
          <a:xfrm>
            <a:off x="302622" y="3905499"/>
            <a:ext cx="2808311" cy="646331"/>
          </a:xfrm>
          <a:prstGeom prst="rect">
            <a:avLst/>
          </a:prstGeom>
          <a:noFill/>
          <a:ln>
            <a:solidFill>
              <a:schemeClr val="accent1"/>
            </a:solidFill>
          </a:ln>
        </p:spPr>
        <p:txBody>
          <a:bodyPr wrap="square" rtlCol="0">
            <a:spAutoFit/>
          </a:bodyPr>
          <a:lstStyle/>
          <a:p>
            <a:r>
              <a:rPr lang="fr-FR" dirty="0" smtClean="0"/>
              <a:t>Les enseignements optionnels</a:t>
            </a:r>
            <a:endParaRPr lang="fr-FR" dirty="0"/>
          </a:p>
        </p:txBody>
      </p:sp>
      <p:sp>
        <p:nvSpPr>
          <p:cNvPr id="12" name="ZoneTexte 11"/>
          <p:cNvSpPr txBox="1"/>
          <p:nvPr/>
        </p:nvSpPr>
        <p:spPr>
          <a:xfrm>
            <a:off x="3575280" y="3998795"/>
            <a:ext cx="5256584" cy="861774"/>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
            </a:pPr>
            <a:r>
              <a:rPr lang="fr-FR" sz="1600" dirty="0" smtClean="0"/>
              <a:t>La langue vivante 2</a:t>
            </a:r>
          </a:p>
          <a:p>
            <a:pPr marL="285750" indent="-285750">
              <a:buFont typeface="Wingdings" panose="05000000000000000000" pitchFamily="2" charset="2"/>
              <a:buChar char="§"/>
            </a:pPr>
            <a:r>
              <a:rPr lang="fr-FR" sz="1600" dirty="0" smtClean="0"/>
              <a:t>Le module «surveillance humaine et gardiennage»</a:t>
            </a:r>
          </a:p>
          <a:p>
            <a:pPr marL="285750" indent="-285750">
              <a:buFont typeface="Wingdings" panose="05000000000000000000" pitchFamily="2" charset="2"/>
              <a:buChar char="§"/>
            </a:pPr>
            <a:r>
              <a:rPr lang="fr-FR" sz="1600" dirty="0" smtClean="0"/>
              <a:t>Le module d’approfondissement sectoriel</a:t>
            </a:r>
          </a:p>
        </p:txBody>
      </p:sp>
      <p:cxnSp>
        <p:nvCxnSpPr>
          <p:cNvPr id="14" name="Connecteur droit avec flèche 13"/>
          <p:cNvCxnSpPr>
            <a:stCxn id="6" idx="3"/>
            <a:endCxn id="7" idx="1"/>
          </p:cNvCxnSpPr>
          <p:nvPr/>
        </p:nvCxnSpPr>
        <p:spPr>
          <a:xfrm flipV="1">
            <a:off x="3115298" y="1574673"/>
            <a:ext cx="478098" cy="1681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stCxn id="8" idx="3"/>
            <a:endCxn id="9" idx="1"/>
          </p:cNvCxnSpPr>
          <p:nvPr/>
        </p:nvCxnSpPr>
        <p:spPr>
          <a:xfrm flipV="1">
            <a:off x="3071053" y="2679277"/>
            <a:ext cx="517181" cy="2435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a:stCxn id="8" idx="3"/>
            <a:endCxn id="10" idx="1"/>
          </p:cNvCxnSpPr>
          <p:nvPr/>
        </p:nvCxnSpPr>
        <p:spPr>
          <a:xfrm>
            <a:off x="3071053" y="2922820"/>
            <a:ext cx="512876" cy="645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stCxn id="11" idx="3"/>
          </p:cNvCxnSpPr>
          <p:nvPr/>
        </p:nvCxnSpPr>
        <p:spPr>
          <a:xfrm flipV="1">
            <a:off x="3110933" y="4147873"/>
            <a:ext cx="504227" cy="80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8274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131840" y="249492"/>
            <a:ext cx="5554960" cy="950658"/>
          </a:xfrm>
        </p:spPr>
        <p:txBody>
          <a:bodyPr/>
          <a:lstStyle/>
          <a:p>
            <a:r>
              <a:rPr lang="fr-FR" sz="2400" dirty="0" smtClean="0">
                <a:solidFill>
                  <a:srgbClr val="0070C0"/>
                </a:solidFill>
              </a:rPr>
              <a:t>Cas particulier de la carte professionnelle</a:t>
            </a:r>
            <a:endParaRPr lang="fr-FR" sz="2400" dirty="0">
              <a:solidFill>
                <a:srgbClr val="0070C0"/>
              </a:solidFill>
            </a:endParaRPr>
          </a:p>
        </p:txBody>
      </p:sp>
      <p:sp>
        <p:nvSpPr>
          <p:cNvPr id="3" name="Espace réservé du contenu 2"/>
          <p:cNvSpPr>
            <a:spLocks noGrp="1"/>
          </p:cNvSpPr>
          <p:nvPr>
            <p:ph idx="1"/>
          </p:nvPr>
        </p:nvSpPr>
        <p:spPr>
          <a:xfrm>
            <a:off x="457200" y="1200151"/>
            <a:ext cx="8229600" cy="3387823"/>
          </a:xfrm>
        </p:spPr>
        <p:txBody>
          <a:bodyPr>
            <a:normAutofit fontScale="85000" lnSpcReduction="20000"/>
          </a:bodyPr>
          <a:lstStyle/>
          <a:p>
            <a:r>
              <a:rPr lang="fr-FR" sz="2600" dirty="0" smtClean="0">
                <a:solidFill>
                  <a:srgbClr val="0070C0"/>
                </a:solidFill>
              </a:rPr>
              <a:t>Pour les étudiants non titulaires de la carte professionnelle :</a:t>
            </a:r>
          </a:p>
          <a:p>
            <a:pPr lvl="1"/>
            <a:r>
              <a:rPr lang="fr-FR" sz="1700" i="1" dirty="0" smtClean="0">
                <a:solidFill>
                  <a:srgbClr val="0070C0"/>
                </a:solidFill>
              </a:rPr>
              <a:t>Un module « optionnel » Surveillance et gardiennage, de deux heures par semaine, soit 144 heures sur les deux ans est fortement conseillé ;</a:t>
            </a:r>
          </a:p>
          <a:p>
            <a:pPr lvl="1"/>
            <a:r>
              <a:rPr lang="fr-FR" sz="1700" i="1" dirty="0">
                <a:solidFill>
                  <a:srgbClr val="0070C0"/>
                </a:solidFill>
              </a:rPr>
              <a:t>Les contenus de ce module ont été rédigés en lien avec </a:t>
            </a:r>
            <a:r>
              <a:rPr lang="fr-FR" sz="1700" i="1" u="sng" dirty="0">
                <a:solidFill>
                  <a:srgbClr val="0070C0"/>
                </a:solidFill>
              </a:rPr>
              <a:t>les articles 7 et 8 de l’arrêté du 27 juin 2017 portant cahier des charges applicable à la formation initiale aux activités privées de sécurité</a:t>
            </a:r>
            <a:r>
              <a:rPr lang="fr-FR" sz="1700" i="1" dirty="0">
                <a:solidFill>
                  <a:srgbClr val="0070C0"/>
                </a:solidFill>
              </a:rPr>
              <a:t>(art. L611-1 – alinéa 1 du Code de sécurité intérieur</a:t>
            </a:r>
            <a:r>
              <a:rPr lang="fr-FR" sz="1700" i="1" dirty="0" smtClean="0">
                <a:solidFill>
                  <a:srgbClr val="0070C0"/>
                </a:solidFill>
              </a:rPr>
              <a:t>)) :</a:t>
            </a:r>
          </a:p>
          <a:p>
            <a:pPr lvl="1"/>
            <a:r>
              <a:rPr lang="fr-FR" sz="1700" i="1" dirty="0" smtClean="0">
                <a:solidFill>
                  <a:srgbClr val="0070C0"/>
                </a:solidFill>
              </a:rPr>
              <a:t>Une </a:t>
            </a:r>
            <a:r>
              <a:rPr lang="fr-FR" sz="1700" i="1" dirty="0">
                <a:solidFill>
                  <a:srgbClr val="0070C0"/>
                </a:solidFill>
              </a:rPr>
              <a:t>épreuve </a:t>
            </a:r>
            <a:r>
              <a:rPr lang="fr-FR" sz="1700" i="1" dirty="0" smtClean="0">
                <a:solidFill>
                  <a:srgbClr val="0070C0"/>
                </a:solidFill>
              </a:rPr>
              <a:t>facultative (UF2) est liée à ce module « optionnel ». </a:t>
            </a:r>
            <a:r>
              <a:rPr lang="fr-FR" sz="1700" i="1" dirty="0">
                <a:solidFill>
                  <a:srgbClr val="0070C0"/>
                </a:solidFill>
              </a:rPr>
              <a:t>Seuls les points au dessus de la moyenne sont pris en </a:t>
            </a:r>
            <a:r>
              <a:rPr lang="fr-FR" sz="1700" i="1" dirty="0" smtClean="0">
                <a:solidFill>
                  <a:srgbClr val="0070C0"/>
                </a:solidFill>
              </a:rPr>
              <a:t>compte pour la délivrance du diplôme.  </a:t>
            </a:r>
          </a:p>
          <a:p>
            <a:r>
              <a:rPr lang="fr-FR" sz="2600" i="1" dirty="0" smtClean="0">
                <a:solidFill>
                  <a:srgbClr val="0070C0"/>
                </a:solidFill>
              </a:rPr>
              <a:t> Les modalités de délivrance de la carte professionnelle</a:t>
            </a:r>
          </a:p>
          <a:p>
            <a:pPr lvl="1"/>
            <a:r>
              <a:rPr lang="fr-FR" sz="1700" i="1" dirty="0" smtClean="0">
                <a:solidFill>
                  <a:srgbClr val="0070C0"/>
                </a:solidFill>
              </a:rPr>
              <a:t>Les étudiants pourront présenter le CQP « agent de sécurité et de prévention » en « candidat libre ».</a:t>
            </a:r>
          </a:p>
          <a:p>
            <a:pPr lvl="1"/>
            <a:r>
              <a:rPr lang="fr-FR" sz="1700" i="1" dirty="0" smtClean="0">
                <a:solidFill>
                  <a:srgbClr val="0070C0"/>
                </a:solidFill>
              </a:rPr>
              <a:t>En </a:t>
            </a:r>
            <a:r>
              <a:rPr lang="fr-FR" sz="1700" i="1" dirty="0">
                <a:solidFill>
                  <a:srgbClr val="0070C0"/>
                </a:solidFill>
              </a:rPr>
              <a:t>complément des contenus du BTS « Management Opérationnel de </a:t>
            </a:r>
            <a:r>
              <a:rPr lang="fr-FR" sz="1700" i="1" dirty="0" smtClean="0">
                <a:solidFill>
                  <a:srgbClr val="0070C0"/>
                </a:solidFill>
              </a:rPr>
              <a:t> la Sécurité</a:t>
            </a:r>
            <a:r>
              <a:rPr lang="fr-FR" sz="1700" i="1" dirty="0">
                <a:solidFill>
                  <a:srgbClr val="0070C0"/>
                </a:solidFill>
              </a:rPr>
              <a:t> </a:t>
            </a:r>
            <a:r>
              <a:rPr lang="fr-FR" sz="1700" i="1" dirty="0" smtClean="0">
                <a:solidFill>
                  <a:srgbClr val="0070C0"/>
                </a:solidFill>
              </a:rPr>
              <a:t>», </a:t>
            </a:r>
            <a:r>
              <a:rPr lang="fr-FR" sz="1700" i="1" dirty="0">
                <a:solidFill>
                  <a:srgbClr val="0070C0"/>
                </a:solidFill>
              </a:rPr>
              <a:t>ce module permet la délivrance de la carte professionnelle « Surveillance humaine et gardiennage » par le </a:t>
            </a:r>
            <a:r>
              <a:rPr lang="fr-FR" sz="1700" i="1" dirty="0" smtClean="0">
                <a:solidFill>
                  <a:srgbClr val="0070C0"/>
                </a:solidFill>
              </a:rPr>
              <a:t>CNAPS (arbitrage de la DLPAJ en attente).</a:t>
            </a:r>
            <a:endParaRPr lang="fr-FR" sz="1700" i="1" dirty="0">
              <a:solidFill>
                <a:srgbClr val="0070C0"/>
              </a:solidFill>
            </a:endParaRPr>
          </a:p>
          <a:p>
            <a:pPr lvl="1"/>
            <a:endParaRPr lang="fr-FR" dirty="0"/>
          </a:p>
        </p:txBody>
      </p:sp>
      <p:pic>
        <p:nvPicPr>
          <p:cNvPr id="4" name="Image 3"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357505"/>
            <a:ext cx="2016224" cy="432047"/>
          </a:xfrm>
          <a:prstGeom prst="rect">
            <a:avLst/>
          </a:prstGeom>
          <a:noFill/>
          <a:ln>
            <a:noFill/>
          </a:ln>
        </p:spPr>
      </p:pic>
    </p:spTree>
    <p:extLst>
      <p:ext uri="{BB962C8B-B14F-4D97-AF65-F5344CB8AC3E}">
        <p14:creationId xmlns:p14="http://schemas.microsoft.com/office/powerpoint/2010/main" val="3099148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91880" y="249492"/>
            <a:ext cx="5194920" cy="950658"/>
          </a:xfrm>
        </p:spPr>
        <p:txBody>
          <a:bodyPr/>
          <a:lstStyle/>
          <a:p>
            <a:r>
              <a:rPr lang="fr-FR" sz="2400" dirty="0" smtClean="0">
                <a:solidFill>
                  <a:srgbClr val="0070C0"/>
                </a:solidFill>
              </a:rPr>
              <a:t>Cas des étudiants ou apprentis déjà titulaires de la CP</a:t>
            </a:r>
            <a:endParaRPr lang="fr-FR" sz="2400" dirty="0">
              <a:solidFill>
                <a:srgbClr val="0070C0"/>
              </a:solidFill>
            </a:endParaRPr>
          </a:p>
        </p:txBody>
      </p:sp>
      <p:sp>
        <p:nvSpPr>
          <p:cNvPr id="3" name="Espace réservé du contenu 2"/>
          <p:cNvSpPr>
            <a:spLocks noGrp="1"/>
          </p:cNvSpPr>
          <p:nvPr>
            <p:ph idx="1"/>
          </p:nvPr>
        </p:nvSpPr>
        <p:spPr>
          <a:xfrm>
            <a:off x="457200" y="1275607"/>
            <a:ext cx="8229600" cy="3319016"/>
          </a:xfrm>
        </p:spPr>
        <p:txBody>
          <a:bodyPr/>
          <a:lstStyle/>
          <a:p>
            <a:pPr marL="457200" lvl="1" indent="0">
              <a:buNone/>
            </a:pPr>
            <a:endParaRPr lang="fr-FR" sz="900" dirty="0" smtClean="0">
              <a:solidFill>
                <a:srgbClr val="0070C0"/>
              </a:solidFill>
            </a:endParaRPr>
          </a:p>
          <a:p>
            <a:pPr lvl="1">
              <a:buFontTx/>
              <a:buChar char="-"/>
            </a:pPr>
            <a:r>
              <a:rPr lang="fr-FR" sz="1600" dirty="0" smtClean="0">
                <a:solidFill>
                  <a:srgbClr val="0070C0"/>
                </a:solidFill>
              </a:rPr>
              <a:t>Un module facultatif d’approfondissement sectoriel est proposé de 2 heures par semaine en première et seconde année, soit 144 heures sur les deux ans ;</a:t>
            </a:r>
          </a:p>
          <a:p>
            <a:pPr lvl="1">
              <a:buFontTx/>
              <a:buChar char="-"/>
            </a:pPr>
            <a:r>
              <a:rPr lang="fr-FR" sz="1600" dirty="0" smtClean="0">
                <a:solidFill>
                  <a:srgbClr val="0070C0"/>
                </a:solidFill>
              </a:rPr>
              <a:t>Ce </a:t>
            </a:r>
            <a:r>
              <a:rPr lang="fr-FR" sz="1600" dirty="0">
                <a:solidFill>
                  <a:srgbClr val="0070C0"/>
                </a:solidFill>
              </a:rPr>
              <a:t>module </a:t>
            </a:r>
            <a:r>
              <a:rPr lang="fr-FR" sz="1600" dirty="0" smtClean="0">
                <a:solidFill>
                  <a:srgbClr val="0070C0"/>
                </a:solidFill>
              </a:rPr>
              <a:t>a </a:t>
            </a:r>
            <a:r>
              <a:rPr lang="fr-FR" sz="1600" dirty="0">
                <a:solidFill>
                  <a:srgbClr val="0070C0"/>
                </a:solidFill>
              </a:rPr>
              <a:t>pour objectif de favoriser l’insertion professionnelle des étudiants et/ou leur poursuite d’études </a:t>
            </a:r>
            <a:r>
              <a:rPr lang="fr-FR" sz="1600" dirty="0" smtClean="0">
                <a:solidFill>
                  <a:srgbClr val="0070C0"/>
                </a:solidFill>
              </a:rPr>
              <a:t>supérieures et/ou leur projet professionnel </a:t>
            </a:r>
            <a:r>
              <a:rPr lang="fr-FR" sz="1600" dirty="0">
                <a:solidFill>
                  <a:srgbClr val="0070C0"/>
                </a:solidFill>
              </a:rPr>
              <a:t>en permettant l’acquisition de compétences spécifiques en lien avec l’environnement de l’établissement ou leur projet </a:t>
            </a:r>
            <a:r>
              <a:rPr lang="fr-FR" sz="1600" dirty="0" smtClean="0">
                <a:solidFill>
                  <a:srgbClr val="0070C0"/>
                </a:solidFill>
              </a:rPr>
              <a:t>professionnel ; </a:t>
            </a:r>
          </a:p>
          <a:p>
            <a:pPr lvl="1">
              <a:buFontTx/>
              <a:buChar char="-"/>
            </a:pPr>
            <a:r>
              <a:rPr lang="fr-FR" sz="1600" dirty="0" smtClean="0">
                <a:solidFill>
                  <a:srgbClr val="0070C0"/>
                </a:solidFill>
              </a:rPr>
              <a:t>Une </a:t>
            </a:r>
            <a:r>
              <a:rPr lang="fr-FR" sz="1600" dirty="0">
                <a:solidFill>
                  <a:srgbClr val="0070C0"/>
                </a:solidFill>
              </a:rPr>
              <a:t>épreuve </a:t>
            </a:r>
            <a:r>
              <a:rPr lang="fr-FR" sz="1600" dirty="0" smtClean="0">
                <a:solidFill>
                  <a:srgbClr val="0070C0"/>
                </a:solidFill>
              </a:rPr>
              <a:t>facultative (UF3) </a:t>
            </a:r>
            <a:r>
              <a:rPr lang="fr-FR" sz="1600" dirty="0">
                <a:solidFill>
                  <a:srgbClr val="0070C0"/>
                </a:solidFill>
              </a:rPr>
              <a:t>est liée à ce module </a:t>
            </a:r>
            <a:r>
              <a:rPr lang="fr-FR" sz="1600" dirty="0" smtClean="0">
                <a:solidFill>
                  <a:srgbClr val="0070C0"/>
                </a:solidFill>
              </a:rPr>
              <a:t>optionnel. </a:t>
            </a:r>
            <a:r>
              <a:rPr lang="fr-FR" sz="1600" dirty="0">
                <a:solidFill>
                  <a:srgbClr val="0070C0"/>
                </a:solidFill>
              </a:rPr>
              <a:t>Seuls les points au dessus de la moyenne sont pris en compte pour la délivrance du </a:t>
            </a:r>
            <a:r>
              <a:rPr lang="fr-FR" sz="1600" dirty="0" smtClean="0">
                <a:solidFill>
                  <a:srgbClr val="0070C0"/>
                </a:solidFill>
              </a:rPr>
              <a:t>diplôme</a:t>
            </a:r>
            <a:r>
              <a:rPr lang="fr-FR" sz="1600" dirty="0">
                <a:solidFill>
                  <a:srgbClr val="0070C0"/>
                </a:solidFill>
              </a:rPr>
              <a:t> </a:t>
            </a:r>
            <a:r>
              <a:rPr lang="fr-FR" sz="1600" dirty="0" smtClean="0">
                <a:solidFill>
                  <a:srgbClr val="0070C0"/>
                </a:solidFill>
              </a:rPr>
              <a:t>;</a:t>
            </a:r>
          </a:p>
          <a:p>
            <a:pPr lvl="1">
              <a:buFontTx/>
              <a:buChar char="-"/>
            </a:pPr>
            <a:r>
              <a:rPr lang="fr-FR" sz="1600" dirty="0" smtClean="0">
                <a:solidFill>
                  <a:srgbClr val="0070C0"/>
                </a:solidFill>
              </a:rPr>
              <a:t>Il </a:t>
            </a:r>
            <a:r>
              <a:rPr lang="fr-FR" sz="1600" dirty="0">
                <a:solidFill>
                  <a:srgbClr val="0070C0"/>
                </a:solidFill>
              </a:rPr>
              <a:t>peut contribuer aussi à l’obtention d’une carte professionnelle autre que celle </a:t>
            </a:r>
            <a:r>
              <a:rPr lang="fr-FR" sz="1600" dirty="0" smtClean="0">
                <a:solidFill>
                  <a:srgbClr val="0070C0"/>
                </a:solidFill>
              </a:rPr>
              <a:t>de </a:t>
            </a:r>
            <a:r>
              <a:rPr lang="fr-FR" sz="1600" dirty="0">
                <a:solidFill>
                  <a:srgbClr val="0070C0"/>
                </a:solidFill>
              </a:rPr>
              <a:t>« Surveillance humaine et gardiennage </a:t>
            </a:r>
            <a:r>
              <a:rPr lang="fr-FR" sz="1600" dirty="0" smtClean="0">
                <a:solidFill>
                  <a:srgbClr val="0070C0"/>
                </a:solidFill>
              </a:rPr>
              <a:t>».</a:t>
            </a:r>
            <a:endParaRPr lang="fr-FR" sz="1600" dirty="0">
              <a:solidFill>
                <a:srgbClr val="0070C0"/>
              </a:solidFill>
            </a:endParaRPr>
          </a:p>
          <a:p>
            <a:pPr lvl="1">
              <a:buFontTx/>
              <a:buChar char="-"/>
            </a:pPr>
            <a:endParaRPr lang="fr-FR" sz="1800" dirty="0">
              <a:solidFill>
                <a:schemeClr val="tx1"/>
              </a:solidFill>
            </a:endParaRPr>
          </a:p>
        </p:txBody>
      </p:sp>
      <p:pic>
        <p:nvPicPr>
          <p:cNvPr id="4" name="Image 3"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5" y="357505"/>
            <a:ext cx="2016224" cy="432047"/>
          </a:xfrm>
          <a:prstGeom prst="rect">
            <a:avLst/>
          </a:prstGeom>
          <a:noFill/>
          <a:ln>
            <a:noFill/>
          </a:ln>
        </p:spPr>
      </p:pic>
    </p:spTree>
    <p:extLst>
      <p:ext uri="{BB962C8B-B14F-4D97-AF65-F5344CB8AC3E}">
        <p14:creationId xmlns:p14="http://schemas.microsoft.com/office/powerpoint/2010/main" val="26084450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1563638"/>
            <a:ext cx="7772400" cy="1705068"/>
          </a:xfrm>
        </p:spPr>
        <p:txBody>
          <a:bodyPr/>
          <a:lstStyle/>
          <a:p>
            <a:r>
              <a:rPr lang="fr-FR" dirty="0" smtClean="0">
                <a:solidFill>
                  <a:srgbClr val="FF9900"/>
                </a:solidFill>
              </a:rPr>
              <a:t/>
            </a:r>
            <a:br>
              <a:rPr lang="fr-FR" dirty="0" smtClean="0">
                <a:solidFill>
                  <a:srgbClr val="FF9900"/>
                </a:solidFill>
              </a:rPr>
            </a:br>
            <a:r>
              <a:rPr lang="fr-FR" dirty="0">
                <a:solidFill>
                  <a:srgbClr val="FF9900"/>
                </a:solidFill>
              </a:rPr>
              <a:t/>
            </a:r>
            <a:br>
              <a:rPr lang="fr-FR" dirty="0">
                <a:solidFill>
                  <a:srgbClr val="FF9900"/>
                </a:solidFill>
              </a:rPr>
            </a:br>
            <a:r>
              <a:rPr lang="fr-FR" dirty="0" smtClean="0">
                <a:solidFill>
                  <a:srgbClr val="FF9900"/>
                </a:solidFill>
              </a:rPr>
              <a:t/>
            </a:r>
            <a:br>
              <a:rPr lang="fr-FR" dirty="0" smtClean="0">
                <a:solidFill>
                  <a:srgbClr val="FF9900"/>
                </a:solidFill>
              </a:rPr>
            </a:br>
            <a:r>
              <a:rPr lang="fr-FR" dirty="0">
                <a:solidFill>
                  <a:srgbClr val="FF9900"/>
                </a:solidFill>
              </a:rPr>
              <a:t/>
            </a:r>
            <a:br>
              <a:rPr lang="fr-FR" dirty="0">
                <a:solidFill>
                  <a:srgbClr val="FF9900"/>
                </a:solidFill>
              </a:rPr>
            </a:br>
            <a:r>
              <a:rPr lang="fr-FR" dirty="0" smtClean="0">
                <a:solidFill>
                  <a:srgbClr val="FF9900"/>
                </a:solidFill>
              </a:rPr>
              <a:t>Merci pour votre attention</a:t>
            </a:r>
            <a:r>
              <a:rPr lang="fr-FR" dirty="0" smtClean="0"/>
              <a:t/>
            </a:r>
            <a:br>
              <a:rPr lang="fr-FR" dirty="0" smtClean="0"/>
            </a:br>
            <a:endParaRPr lang="fr-FR" dirty="0"/>
          </a:p>
        </p:txBody>
      </p:sp>
      <p:sp>
        <p:nvSpPr>
          <p:cNvPr id="4" name="ZoneTexte 3"/>
          <p:cNvSpPr txBox="1"/>
          <p:nvPr/>
        </p:nvSpPr>
        <p:spPr>
          <a:xfrm>
            <a:off x="844066" y="3723878"/>
            <a:ext cx="7488832" cy="400110"/>
          </a:xfrm>
          <a:prstGeom prst="rect">
            <a:avLst/>
          </a:prstGeom>
          <a:noFill/>
        </p:spPr>
        <p:txBody>
          <a:bodyPr wrap="square" rtlCol="0">
            <a:spAutoFit/>
          </a:bodyPr>
          <a:lstStyle/>
          <a:p>
            <a:pPr algn="ctr"/>
            <a:r>
              <a:rPr lang="fr-FR" sz="2000" b="1" dirty="0" smtClean="0">
                <a:solidFill>
                  <a:srgbClr val="0070C0"/>
                </a:solidFill>
              </a:rPr>
              <a:t>PNF du 28 </a:t>
            </a:r>
            <a:r>
              <a:rPr lang="fr-FR" sz="2000" b="1" smtClean="0">
                <a:solidFill>
                  <a:srgbClr val="0070C0"/>
                </a:solidFill>
              </a:rPr>
              <a:t>janvier </a:t>
            </a:r>
            <a:r>
              <a:rPr lang="fr-FR" sz="2000" b="1" smtClean="0">
                <a:solidFill>
                  <a:srgbClr val="0070C0"/>
                </a:solidFill>
              </a:rPr>
              <a:t>2021</a:t>
            </a:r>
            <a:endParaRPr lang="fr-FR" sz="2000" b="1" dirty="0" smtClean="0">
              <a:solidFill>
                <a:srgbClr val="0070C0"/>
              </a:solidFill>
            </a:endParaRPr>
          </a:p>
        </p:txBody>
      </p:sp>
    </p:spTree>
    <p:extLst>
      <p:ext uri="{BB962C8B-B14F-4D97-AF65-F5344CB8AC3E}">
        <p14:creationId xmlns:p14="http://schemas.microsoft.com/office/powerpoint/2010/main" val="1116452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dirty="0"/>
              <a:t>Direction générale de l’enseignement scolaire – Bureau de la formation des personnels enseignants et d’éducation (C1-2</a:t>
            </a:r>
            <a:r>
              <a:rPr lang="fr-FR" dirty="0" smtClean="0"/>
              <a:t>)</a:t>
            </a:r>
            <a:endParaRPr lang="fr-FR" dirty="0"/>
          </a:p>
        </p:txBody>
      </p:sp>
      <p:sp>
        <p:nvSpPr>
          <p:cNvPr id="4" name="Espace réservé du texte 3"/>
          <p:cNvSpPr>
            <a:spLocks noGrp="1"/>
          </p:cNvSpPr>
          <p:nvPr>
            <p:ph type="body" sz="quarter" idx="13"/>
          </p:nvPr>
        </p:nvSpPr>
        <p:spPr/>
        <p:txBody>
          <a:bodyPr/>
          <a:lstStyle/>
          <a:p>
            <a:r>
              <a:rPr lang="fr-FR"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Questions diverses</a:t>
            </a:r>
          </a:p>
          <a:p>
            <a:endParaRPr lang="fr-FR"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098" name="Picture 2" descr="bonhomme blanc point d’ interrogation | images gratuit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627534"/>
            <a:ext cx="3619500" cy="3619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3289" y="882089"/>
            <a:ext cx="8219256" cy="950235"/>
          </a:xfrm>
        </p:spPr>
        <p:txBody>
          <a:bodyPr/>
          <a:lstStyle/>
          <a:p>
            <a:r>
              <a:rPr lang="fr-FR" sz="3200" dirty="0" smtClean="0">
                <a:solidFill>
                  <a:srgbClr val="FFC000"/>
                </a:solidFill>
              </a:rPr>
              <a:t>La première étape de la réflexion : </a:t>
            </a:r>
            <a:br>
              <a:rPr lang="fr-FR" sz="3200" dirty="0" smtClean="0">
                <a:solidFill>
                  <a:srgbClr val="FFC000"/>
                </a:solidFill>
              </a:rPr>
            </a:br>
            <a:r>
              <a:rPr lang="fr-FR" sz="3200" dirty="0" smtClean="0">
                <a:solidFill>
                  <a:srgbClr val="FFC000"/>
                </a:solidFill>
              </a:rPr>
              <a:t>11</a:t>
            </a:r>
            <a:r>
              <a:rPr lang="fr-FR" sz="3200" baseline="30000" dirty="0" smtClean="0">
                <a:solidFill>
                  <a:srgbClr val="FFC000"/>
                </a:solidFill>
              </a:rPr>
              <a:t>e</a:t>
            </a:r>
            <a:r>
              <a:rPr lang="fr-FR" sz="3200" dirty="0" smtClean="0">
                <a:solidFill>
                  <a:srgbClr val="FFC000"/>
                </a:solidFill>
              </a:rPr>
              <a:t> CPC du 1</a:t>
            </a:r>
            <a:r>
              <a:rPr lang="fr-FR" sz="3200" baseline="30000" dirty="0" smtClean="0">
                <a:solidFill>
                  <a:srgbClr val="FFC000"/>
                </a:solidFill>
              </a:rPr>
              <a:t>er</a:t>
            </a:r>
            <a:r>
              <a:rPr lang="fr-FR" sz="3200" dirty="0" smtClean="0">
                <a:solidFill>
                  <a:srgbClr val="FFC000"/>
                </a:solidFill>
              </a:rPr>
              <a:t> juin 2018</a:t>
            </a:r>
            <a:endParaRPr lang="fr-FR" sz="3200" dirty="0">
              <a:solidFill>
                <a:srgbClr val="FFC000"/>
              </a:solidFill>
            </a:endParaRPr>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751" y="303498"/>
            <a:ext cx="2140585" cy="491014"/>
          </a:xfrm>
          <a:prstGeom prst="rect">
            <a:avLst/>
          </a:prstGeom>
          <a:noFill/>
          <a:ln>
            <a:noFill/>
          </a:ln>
        </p:spPr>
      </p:pic>
      <p:sp>
        <p:nvSpPr>
          <p:cNvPr id="4" name="ZoneTexte 3"/>
          <p:cNvSpPr txBox="1"/>
          <p:nvPr/>
        </p:nvSpPr>
        <p:spPr>
          <a:xfrm>
            <a:off x="483290" y="1995686"/>
            <a:ext cx="4520759" cy="1938992"/>
          </a:xfrm>
          <a:prstGeom prst="rect">
            <a:avLst/>
          </a:prstGeom>
          <a:noFill/>
          <a:ln>
            <a:solidFill>
              <a:schemeClr val="tx2">
                <a:lumMod val="75000"/>
              </a:schemeClr>
            </a:solidFill>
          </a:ln>
        </p:spPr>
        <p:txBody>
          <a:bodyPr wrap="square" rtlCol="0">
            <a:spAutoFit/>
          </a:bodyPr>
          <a:lstStyle/>
          <a:p>
            <a:r>
              <a:rPr lang="fr-FR" sz="2000" dirty="0" smtClean="0">
                <a:latin typeface="Calibri" panose="020F0502020204030204" pitchFamily="34" charset="0"/>
                <a:cs typeface="Calibri" panose="020F0502020204030204" pitchFamily="34" charset="0"/>
              </a:rPr>
              <a:t>①</a:t>
            </a:r>
            <a:r>
              <a:rPr lang="fr-FR" sz="2000" dirty="0" smtClean="0">
                <a:solidFill>
                  <a:srgbClr val="0070C0"/>
                </a:solidFill>
                <a:latin typeface="+mj-lt"/>
              </a:rPr>
              <a:t>Rapport </a:t>
            </a:r>
            <a:r>
              <a:rPr lang="fr-FR" sz="2000" dirty="0">
                <a:solidFill>
                  <a:srgbClr val="0070C0"/>
                </a:solidFill>
                <a:latin typeface="+mj-lt"/>
              </a:rPr>
              <a:t>d’opportunité du président et du vice-président de la Commission paritaire nationale de l’emploi et de la formation professionnelle de la branche Prévention Sécurité (MM. </a:t>
            </a:r>
            <a:r>
              <a:rPr lang="fr-FR" sz="2000" dirty="0" err="1">
                <a:solidFill>
                  <a:srgbClr val="0070C0"/>
                </a:solidFill>
                <a:latin typeface="+mj-lt"/>
              </a:rPr>
              <a:t>Olland</a:t>
            </a:r>
            <a:r>
              <a:rPr lang="fr-FR" sz="2000" dirty="0">
                <a:solidFill>
                  <a:srgbClr val="0070C0"/>
                </a:solidFill>
                <a:latin typeface="+mj-lt"/>
              </a:rPr>
              <a:t> et </a:t>
            </a:r>
            <a:r>
              <a:rPr lang="fr-FR" sz="2000" dirty="0" smtClean="0">
                <a:solidFill>
                  <a:srgbClr val="0070C0"/>
                </a:solidFill>
                <a:latin typeface="+mj-lt"/>
              </a:rPr>
              <a:t>Ritter)</a:t>
            </a:r>
            <a:endParaRPr lang="fr-FR" sz="2000" dirty="0">
              <a:solidFill>
                <a:srgbClr val="0070C0"/>
              </a:solidFill>
              <a:latin typeface="+mj-lt"/>
            </a:endParaRPr>
          </a:p>
        </p:txBody>
      </p:sp>
      <p:sp>
        <p:nvSpPr>
          <p:cNvPr id="8" name="ZoneTexte 7"/>
          <p:cNvSpPr txBox="1"/>
          <p:nvPr/>
        </p:nvSpPr>
        <p:spPr>
          <a:xfrm>
            <a:off x="5394459" y="1995106"/>
            <a:ext cx="3308086" cy="1938992"/>
          </a:xfrm>
          <a:prstGeom prst="rect">
            <a:avLst/>
          </a:prstGeom>
          <a:noFill/>
          <a:ln>
            <a:solidFill>
              <a:schemeClr val="tx2">
                <a:lumMod val="75000"/>
              </a:schemeClr>
            </a:solidFill>
          </a:ln>
        </p:spPr>
        <p:txBody>
          <a:bodyPr wrap="square" rtlCol="0">
            <a:spAutoFit/>
          </a:bodyPr>
          <a:lstStyle/>
          <a:p>
            <a:r>
              <a:rPr lang="fr-FR" sz="2000" dirty="0">
                <a:solidFill>
                  <a:srgbClr val="0070C0"/>
                </a:solidFill>
                <a:latin typeface="+mj-lt"/>
              </a:rPr>
              <a:t>Identification d’un besoin fort au niveau du management intermédiaire dans les entreprises de sécurité </a:t>
            </a:r>
            <a:r>
              <a:rPr lang="fr-FR" sz="2000" dirty="0" smtClean="0">
                <a:solidFill>
                  <a:srgbClr val="0070C0"/>
                </a:solidFill>
                <a:latin typeface="+mj-lt"/>
              </a:rPr>
              <a:t>privée</a:t>
            </a:r>
          </a:p>
          <a:p>
            <a:endParaRPr lang="fr-FR" sz="2000" dirty="0">
              <a:latin typeface="+mj-lt"/>
            </a:endParaRPr>
          </a:p>
        </p:txBody>
      </p:sp>
      <p:sp>
        <p:nvSpPr>
          <p:cNvPr id="9" name="Flèche droite 8"/>
          <p:cNvSpPr/>
          <p:nvPr/>
        </p:nvSpPr>
        <p:spPr>
          <a:xfrm>
            <a:off x="5055859" y="2589060"/>
            <a:ext cx="400755" cy="483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502669" y="4083918"/>
            <a:ext cx="8219256" cy="707886"/>
          </a:xfrm>
          <a:prstGeom prst="rect">
            <a:avLst/>
          </a:prstGeom>
          <a:noFill/>
          <a:ln>
            <a:solidFill>
              <a:schemeClr val="tx2">
                <a:lumMod val="75000"/>
              </a:schemeClr>
            </a:solidFill>
          </a:ln>
        </p:spPr>
        <p:txBody>
          <a:bodyPr wrap="square" rtlCol="0">
            <a:spAutoFit/>
          </a:bodyPr>
          <a:lstStyle/>
          <a:p>
            <a:r>
              <a:rPr lang="fr-FR" sz="2000" dirty="0" smtClean="0">
                <a:latin typeface="Calibri" panose="020F0502020204030204" pitchFamily="34" charset="0"/>
                <a:cs typeface="Calibri" panose="020F0502020204030204" pitchFamily="34" charset="0"/>
              </a:rPr>
              <a:t>②</a:t>
            </a:r>
            <a:r>
              <a:rPr lang="fr-FR" sz="2000" dirty="0" smtClean="0">
                <a:solidFill>
                  <a:srgbClr val="0070C0"/>
                </a:solidFill>
                <a:latin typeface="+mj-lt"/>
              </a:rPr>
              <a:t>Nécessité </a:t>
            </a:r>
            <a:r>
              <a:rPr lang="fr-FR" sz="2000" dirty="0">
                <a:solidFill>
                  <a:srgbClr val="0070C0"/>
                </a:solidFill>
                <a:latin typeface="+mj-lt"/>
              </a:rPr>
              <a:t>d’offrir une poursuite d’études pour les titulaires du baccalauréat «Métiers de la sécurité»</a:t>
            </a:r>
          </a:p>
        </p:txBody>
      </p:sp>
    </p:spTree>
    <p:extLst>
      <p:ext uri="{BB962C8B-B14F-4D97-AF65-F5344CB8AC3E}">
        <p14:creationId xmlns:p14="http://schemas.microsoft.com/office/powerpoint/2010/main" val="3382881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0" y="192481"/>
            <a:ext cx="4114800" cy="1299149"/>
          </a:xfrm>
        </p:spPr>
        <p:txBody>
          <a:bodyPr/>
          <a:lstStyle/>
          <a:p>
            <a:r>
              <a:rPr lang="fr-FR" sz="4800" b="0" dirty="0" smtClean="0">
                <a:solidFill>
                  <a:srgbClr val="FFC000"/>
                </a:solidFill>
              </a:rPr>
              <a:t>Création </a:t>
            </a:r>
            <a:br>
              <a:rPr lang="fr-FR" sz="4800" b="0" dirty="0" smtClean="0">
                <a:solidFill>
                  <a:srgbClr val="FFC000"/>
                </a:solidFill>
              </a:rPr>
            </a:br>
            <a:r>
              <a:rPr lang="fr-FR" sz="4800" b="0" dirty="0" smtClean="0">
                <a:solidFill>
                  <a:srgbClr val="FFC000"/>
                </a:solidFill>
              </a:rPr>
              <a:t>du BTS MOS</a:t>
            </a:r>
            <a:endParaRPr lang="fr-FR" sz="4800" b="0" dirty="0">
              <a:solidFill>
                <a:srgbClr val="FFC000"/>
              </a:solidFill>
            </a:endParaRPr>
          </a:p>
        </p:txBody>
      </p:sp>
      <p:sp>
        <p:nvSpPr>
          <p:cNvPr id="6" name="Espace réservé du contenu 5"/>
          <p:cNvSpPr>
            <a:spLocks noGrp="1"/>
          </p:cNvSpPr>
          <p:nvPr>
            <p:ph idx="1"/>
          </p:nvPr>
        </p:nvSpPr>
        <p:spPr>
          <a:xfrm>
            <a:off x="467544" y="1599643"/>
            <a:ext cx="8219256" cy="2994980"/>
          </a:xfrm>
        </p:spPr>
        <p:txBody>
          <a:bodyPr>
            <a:normAutofit/>
          </a:bodyPr>
          <a:lstStyle/>
          <a:p>
            <a:r>
              <a:rPr lang="fr-FR" sz="1800" dirty="0" smtClean="0">
                <a:solidFill>
                  <a:srgbClr val="0070C0"/>
                </a:solidFill>
              </a:rPr>
              <a:t>Constitution d’un groupe de travail </a:t>
            </a:r>
          </a:p>
          <a:p>
            <a:pPr lvl="1">
              <a:buFont typeface="Wingdings" panose="05000000000000000000" pitchFamily="2" charset="2"/>
              <a:buChar char="§"/>
            </a:pPr>
            <a:r>
              <a:rPr lang="fr-FR" sz="1700" dirty="0" smtClean="0">
                <a:solidFill>
                  <a:srgbClr val="0070C0"/>
                </a:solidFill>
              </a:rPr>
              <a:t>Chef de projet : Pierre </a:t>
            </a:r>
            <a:r>
              <a:rPr lang="fr-FR" sz="1700" dirty="0" err="1" smtClean="0">
                <a:solidFill>
                  <a:srgbClr val="0070C0"/>
                </a:solidFill>
              </a:rPr>
              <a:t>Vinard</a:t>
            </a:r>
            <a:r>
              <a:rPr lang="fr-FR" sz="1700" dirty="0" smtClean="0">
                <a:solidFill>
                  <a:srgbClr val="0070C0"/>
                </a:solidFill>
              </a:rPr>
              <a:t>, IGEN du groupe « économie et gestion »</a:t>
            </a:r>
          </a:p>
          <a:p>
            <a:pPr lvl="1">
              <a:buFont typeface="Wingdings" panose="05000000000000000000" pitchFamily="2" charset="2"/>
              <a:buChar char="§"/>
            </a:pPr>
            <a:r>
              <a:rPr lang="fr-FR" sz="1700" dirty="0" smtClean="0">
                <a:solidFill>
                  <a:srgbClr val="0070C0"/>
                </a:solidFill>
              </a:rPr>
              <a:t>Sabine Piot, gestionnaire de la 11</a:t>
            </a:r>
            <a:r>
              <a:rPr lang="fr-FR" sz="1700" baseline="30000" dirty="0" smtClean="0">
                <a:solidFill>
                  <a:srgbClr val="0070C0"/>
                </a:solidFill>
              </a:rPr>
              <a:t>ème</a:t>
            </a:r>
            <a:r>
              <a:rPr lang="fr-FR" sz="1700" dirty="0" smtClean="0">
                <a:solidFill>
                  <a:srgbClr val="0070C0"/>
                </a:solidFill>
              </a:rPr>
              <a:t> CPC et représentante de la DGESCO</a:t>
            </a:r>
          </a:p>
          <a:p>
            <a:pPr lvl="1">
              <a:buFont typeface="Wingdings" panose="05000000000000000000" pitchFamily="2" charset="2"/>
              <a:buChar char="§"/>
            </a:pPr>
            <a:r>
              <a:rPr lang="fr-FR" sz="1700" dirty="0" smtClean="0">
                <a:solidFill>
                  <a:srgbClr val="0070C0"/>
                </a:solidFill>
              </a:rPr>
              <a:t>Deux inspecteurs de l’éducation nationale : Sylvette Rodrigues (Reims), Gilles Ruchon (Grenoble) et un IA-IPR Denis Lefèvre (Amiens)</a:t>
            </a:r>
          </a:p>
          <a:p>
            <a:pPr lvl="1">
              <a:buFont typeface="Wingdings" panose="05000000000000000000" pitchFamily="2" charset="2"/>
              <a:buChar char="§"/>
            </a:pPr>
            <a:r>
              <a:rPr lang="fr-FR" sz="1700" dirty="0" smtClean="0">
                <a:solidFill>
                  <a:srgbClr val="0070C0"/>
                </a:solidFill>
              </a:rPr>
              <a:t>Trois enseignants intervenant en bac pro (Reims, Clermont-Ferrand, Grenoble) et une enseignante  en droit en DCG (Amiens)</a:t>
            </a:r>
          </a:p>
          <a:p>
            <a:pPr lvl="1">
              <a:buFont typeface="Wingdings" panose="05000000000000000000" pitchFamily="2" charset="2"/>
              <a:buChar char="§"/>
            </a:pPr>
            <a:r>
              <a:rPr lang="fr-FR" sz="1700" dirty="0" smtClean="0">
                <a:solidFill>
                  <a:srgbClr val="0070C0"/>
                </a:solidFill>
              </a:rPr>
              <a:t>De nombreux professionnels représentant divers secteurs de la sécurité</a:t>
            </a:r>
            <a:endParaRPr lang="fr-FR" sz="1700" dirty="0">
              <a:solidFill>
                <a:srgbClr val="0070C0"/>
              </a:solidFill>
            </a:endParaRPr>
          </a:p>
        </p:txBody>
      </p:sp>
      <p:pic>
        <p:nvPicPr>
          <p:cNvPr id="7" name="Image 6"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0845" y="357504"/>
            <a:ext cx="2140585" cy="491014"/>
          </a:xfrm>
          <a:prstGeom prst="rect">
            <a:avLst/>
          </a:prstGeom>
          <a:noFill/>
          <a:ln>
            <a:noFill/>
          </a:ln>
        </p:spPr>
      </p:pic>
    </p:spTree>
    <p:extLst>
      <p:ext uri="{BB962C8B-B14F-4D97-AF65-F5344CB8AC3E}">
        <p14:creationId xmlns:p14="http://schemas.microsoft.com/office/powerpoint/2010/main" val="1448617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0" y="192481"/>
            <a:ext cx="4114800" cy="1299149"/>
          </a:xfrm>
        </p:spPr>
        <p:txBody>
          <a:bodyPr/>
          <a:lstStyle/>
          <a:p>
            <a:r>
              <a:rPr lang="fr-FR" sz="4800" b="0" dirty="0" smtClean="0">
                <a:solidFill>
                  <a:srgbClr val="FFC000"/>
                </a:solidFill>
              </a:rPr>
              <a:t>Création </a:t>
            </a:r>
            <a:br>
              <a:rPr lang="fr-FR" sz="4800" b="0" dirty="0" smtClean="0">
                <a:solidFill>
                  <a:srgbClr val="FFC000"/>
                </a:solidFill>
              </a:rPr>
            </a:br>
            <a:r>
              <a:rPr lang="fr-FR" sz="4800" b="0" dirty="0" smtClean="0">
                <a:solidFill>
                  <a:srgbClr val="FFC000"/>
                </a:solidFill>
              </a:rPr>
              <a:t>du BTS MOS</a:t>
            </a:r>
            <a:endParaRPr lang="fr-FR" sz="4800" b="0" dirty="0">
              <a:solidFill>
                <a:srgbClr val="FFC000"/>
              </a:solidFill>
            </a:endParaRPr>
          </a:p>
        </p:txBody>
      </p:sp>
      <p:sp>
        <p:nvSpPr>
          <p:cNvPr id="6" name="Espace réservé du contenu 5"/>
          <p:cNvSpPr>
            <a:spLocks noGrp="1"/>
          </p:cNvSpPr>
          <p:nvPr>
            <p:ph idx="1"/>
          </p:nvPr>
        </p:nvSpPr>
        <p:spPr>
          <a:xfrm>
            <a:off x="457200" y="1599643"/>
            <a:ext cx="8219256" cy="2994980"/>
          </a:xfrm>
        </p:spPr>
        <p:txBody>
          <a:bodyPr>
            <a:normAutofit fontScale="70000" lnSpcReduction="20000"/>
          </a:bodyPr>
          <a:lstStyle/>
          <a:p>
            <a:r>
              <a:rPr lang="fr-FR" sz="2300" dirty="0">
                <a:solidFill>
                  <a:srgbClr val="0070C0"/>
                </a:solidFill>
              </a:rPr>
              <a:t>Représentants de la </a:t>
            </a:r>
            <a:r>
              <a:rPr lang="fr-FR" sz="2300" dirty="0" smtClean="0">
                <a:solidFill>
                  <a:srgbClr val="0070C0"/>
                </a:solidFill>
              </a:rPr>
              <a:t>profession :</a:t>
            </a:r>
            <a:endParaRPr lang="fr-FR" sz="2300" dirty="0">
              <a:solidFill>
                <a:srgbClr val="0070C0"/>
              </a:solidFill>
            </a:endParaRPr>
          </a:p>
          <a:p>
            <a:pPr lvl="1"/>
            <a:r>
              <a:rPr lang="fr-FR" sz="2300" dirty="0" smtClean="0">
                <a:solidFill>
                  <a:srgbClr val="0070C0"/>
                </a:solidFill>
              </a:rPr>
              <a:t>Agences de gardiennage et sûreté </a:t>
            </a:r>
            <a:r>
              <a:rPr lang="fr-FR" sz="2300" dirty="0">
                <a:solidFill>
                  <a:srgbClr val="0070C0"/>
                </a:solidFill>
              </a:rPr>
              <a:t>humaine (SNES, </a:t>
            </a:r>
            <a:r>
              <a:rPr lang="fr-FR" sz="2300" dirty="0" smtClean="0">
                <a:solidFill>
                  <a:srgbClr val="0070C0"/>
                </a:solidFill>
              </a:rPr>
              <a:t>USP, entreprises Triomphe et </a:t>
            </a:r>
            <a:r>
              <a:rPr lang="fr-FR" sz="2300" dirty="0" err="1" smtClean="0">
                <a:solidFill>
                  <a:srgbClr val="0070C0"/>
                </a:solidFill>
              </a:rPr>
              <a:t>MayDay</a:t>
            </a:r>
            <a:r>
              <a:rPr lang="fr-FR" sz="2300" dirty="0" smtClean="0">
                <a:solidFill>
                  <a:srgbClr val="0070C0"/>
                </a:solidFill>
              </a:rPr>
              <a:t>)</a:t>
            </a:r>
            <a:endParaRPr lang="fr-FR" sz="2300" dirty="0">
              <a:solidFill>
                <a:srgbClr val="0070C0"/>
              </a:solidFill>
            </a:endParaRPr>
          </a:p>
          <a:p>
            <a:pPr lvl="1"/>
            <a:r>
              <a:rPr lang="fr-FR" sz="2300" dirty="0">
                <a:solidFill>
                  <a:srgbClr val="0070C0"/>
                </a:solidFill>
              </a:rPr>
              <a:t>Sécurité </a:t>
            </a:r>
            <a:r>
              <a:rPr lang="fr-FR" sz="2300" dirty="0" smtClean="0">
                <a:solidFill>
                  <a:srgbClr val="0070C0"/>
                </a:solidFill>
              </a:rPr>
              <a:t>aéroportuaire (SESA)</a:t>
            </a:r>
            <a:endParaRPr lang="fr-FR" sz="2300" dirty="0">
              <a:solidFill>
                <a:srgbClr val="0070C0"/>
              </a:solidFill>
            </a:endParaRPr>
          </a:p>
          <a:p>
            <a:pPr lvl="1"/>
            <a:r>
              <a:rPr lang="fr-FR" sz="2300" dirty="0">
                <a:solidFill>
                  <a:srgbClr val="0070C0"/>
                </a:solidFill>
              </a:rPr>
              <a:t>Vidéo-protection et </a:t>
            </a:r>
            <a:r>
              <a:rPr lang="fr-FR" sz="2300" dirty="0" smtClean="0">
                <a:solidFill>
                  <a:srgbClr val="0070C0"/>
                </a:solidFill>
              </a:rPr>
              <a:t>vidéo-surveillance (GPMSE)</a:t>
            </a:r>
          </a:p>
          <a:p>
            <a:pPr lvl="1"/>
            <a:r>
              <a:rPr lang="fr-FR" sz="2300" dirty="0" smtClean="0">
                <a:solidFill>
                  <a:srgbClr val="0070C0"/>
                </a:solidFill>
              </a:rPr>
              <a:t>Transport de fonds (entreprise </a:t>
            </a:r>
            <a:r>
              <a:rPr lang="fr-FR" sz="2300" dirty="0" err="1" smtClean="0">
                <a:solidFill>
                  <a:srgbClr val="0070C0"/>
                </a:solidFill>
              </a:rPr>
              <a:t>Prosegur</a:t>
            </a:r>
            <a:r>
              <a:rPr lang="fr-FR" sz="2300" dirty="0" smtClean="0">
                <a:solidFill>
                  <a:srgbClr val="0070C0"/>
                </a:solidFill>
              </a:rPr>
              <a:t>)</a:t>
            </a:r>
            <a:endParaRPr lang="fr-FR" sz="2300" dirty="0">
              <a:solidFill>
                <a:srgbClr val="0070C0"/>
              </a:solidFill>
            </a:endParaRPr>
          </a:p>
          <a:p>
            <a:pPr lvl="1"/>
            <a:r>
              <a:rPr lang="fr-FR" sz="2300" dirty="0">
                <a:solidFill>
                  <a:srgbClr val="0070C0"/>
                </a:solidFill>
              </a:rPr>
              <a:t>Police </a:t>
            </a:r>
            <a:r>
              <a:rPr lang="fr-FR" sz="2300" dirty="0" smtClean="0">
                <a:solidFill>
                  <a:srgbClr val="0070C0"/>
                </a:solidFill>
              </a:rPr>
              <a:t>nationale (PN)</a:t>
            </a:r>
            <a:endParaRPr lang="fr-FR" sz="2300" dirty="0">
              <a:solidFill>
                <a:srgbClr val="0070C0"/>
              </a:solidFill>
            </a:endParaRPr>
          </a:p>
          <a:p>
            <a:pPr lvl="1"/>
            <a:r>
              <a:rPr lang="fr-FR" sz="2300" dirty="0">
                <a:solidFill>
                  <a:srgbClr val="0070C0"/>
                </a:solidFill>
              </a:rPr>
              <a:t>Gendarmerie </a:t>
            </a:r>
            <a:r>
              <a:rPr lang="fr-FR" sz="2300" dirty="0" smtClean="0">
                <a:solidFill>
                  <a:srgbClr val="0070C0"/>
                </a:solidFill>
              </a:rPr>
              <a:t>nationale (GN)</a:t>
            </a:r>
            <a:endParaRPr lang="fr-FR" sz="2300" dirty="0">
              <a:solidFill>
                <a:srgbClr val="0070C0"/>
              </a:solidFill>
            </a:endParaRPr>
          </a:p>
          <a:p>
            <a:pPr lvl="1"/>
            <a:r>
              <a:rPr lang="fr-FR" sz="2300" dirty="0">
                <a:solidFill>
                  <a:srgbClr val="0070C0"/>
                </a:solidFill>
              </a:rPr>
              <a:t>Sécurité civile (ministère de l’intérieur)</a:t>
            </a:r>
          </a:p>
          <a:p>
            <a:pPr lvl="1"/>
            <a:endParaRPr lang="fr-FR" sz="2400" dirty="0">
              <a:solidFill>
                <a:schemeClr val="tx1"/>
              </a:solidFill>
            </a:endParaRPr>
          </a:p>
        </p:txBody>
      </p:sp>
      <p:pic>
        <p:nvPicPr>
          <p:cNvPr id="7" name="Image 6"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5" y="374324"/>
            <a:ext cx="2140585" cy="491014"/>
          </a:xfrm>
          <a:prstGeom prst="rect">
            <a:avLst/>
          </a:prstGeom>
          <a:noFill/>
          <a:ln>
            <a:noFill/>
          </a:ln>
        </p:spPr>
      </p:pic>
    </p:spTree>
    <p:extLst>
      <p:ext uri="{BB962C8B-B14F-4D97-AF65-F5344CB8AC3E}">
        <p14:creationId xmlns:p14="http://schemas.microsoft.com/office/powerpoint/2010/main" val="3981658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0" y="192481"/>
            <a:ext cx="4114800" cy="1083125"/>
          </a:xfrm>
        </p:spPr>
        <p:txBody>
          <a:bodyPr/>
          <a:lstStyle/>
          <a:p>
            <a:r>
              <a:rPr lang="fr-FR" sz="3600" b="0" dirty="0" smtClean="0">
                <a:solidFill>
                  <a:srgbClr val="FFC000"/>
                </a:solidFill>
              </a:rPr>
              <a:t>Création </a:t>
            </a:r>
            <a:br>
              <a:rPr lang="fr-FR" sz="3600" b="0" dirty="0" smtClean="0">
                <a:solidFill>
                  <a:srgbClr val="FFC000"/>
                </a:solidFill>
              </a:rPr>
            </a:br>
            <a:r>
              <a:rPr lang="fr-FR" sz="3600" b="0" dirty="0" smtClean="0">
                <a:solidFill>
                  <a:srgbClr val="FFC000"/>
                </a:solidFill>
              </a:rPr>
              <a:t>du BTS MOS</a:t>
            </a:r>
            <a:endParaRPr lang="fr-FR" sz="3600" b="0" dirty="0">
              <a:solidFill>
                <a:srgbClr val="FFC000"/>
              </a:solidFill>
            </a:endParaRPr>
          </a:p>
        </p:txBody>
      </p:sp>
      <p:sp>
        <p:nvSpPr>
          <p:cNvPr id="6" name="Espace réservé du contenu 5"/>
          <p:cNvSpPr>
            <a:spLocks noGrp="1"/>
          </p:cNvSpPr>
          <p:nvPr>
            <p:ph idx="1"/>
          </p:nvPr>
        </p:nvSpPr>
        <p:spPr>
          <a:xfrm>
            <a:off x="457200" y="1599643"/>
            <a:ext cx="8219256" cy="2994980"/>
          </a:xfrm>
        </p:spPr>
        <p:txBody>
          <a:bodyPr>
            <a:normAutofit fontScale="92500" lnSpcReduction="10000"/>
          </a:bodyPr>
          <a:lstStyle/>
          <a:p>
            <a:r>
              <a:rPr lang="fr-FR" sz="1800" dirty="0" smtClean="0">
                <a:solidFill>
                  <a:srgbClr val="0070C0"/>
                </a:solidFill>
              </a:rPr>
              <a:t>De </a:t>
            </a:r>
            <a:r>
              <a:rPr lang="fr-FR" sz="1800" dirty="0">
                <a:solidFill>
                  <a:srgbClr val="0070C0"/>
                </a:solidFill>
              </a:rPr>
              <a:t>nombreuses réunions (environ une par mois de deux jours),</a:t>
            </a:r>
          </a:p>
          <a:p>
            <a:pPr lvl="1"/>
            <a:r>
              <a:rPr lang="fr-FR" sz="1700" dirty="0" smtClean="0">
                <a:solidFill>
                  <a:srgbClr val="0070C0"/>
                </a:solidFill>
              </a:rPr>
              <a:t>Une </a:t>
            </a:r>
            <a:r>
              <a:rPr lang="fr-FR" sz="1700" dirty="0">
                <a:solidFill>
                  <a:srgbClr val="0070C0"/>
                </a:solidFill>
              </a:rPr>
              <a:t>rencontre avec </a:t>
            </a:r>
            <a:r>
              <a:rPr lang="fr-FR" sz="1700" dirty="0" smtClean="0">
                <a:solidFill>
                  <a:srgbClr val="0070C0"/>
                </a:solidFill>
              </a:rPr>
              <a:t>les représentantes </a:t>
            </a:r>
            <a:r>
              <a:rPr lang="fr-FR" sz="1700" dirty="0">
                <a:solidFill>
                  <a:srgbClr val="0070C0"/>
                </a:solidFill>
              </a:rPr>
              <a:t>du CNAPS (Mme </a:t>
            </a:r>
            <a:r>
              <a:rPr lang="fr-FR" sz="1700" dirty="0" err="1">
                <a:solidFill>
                  <a:srgbClr val="0070C0"/>
                </a:solidFill>
              </a:rPr>
              <a:t>Zemoura</a:t>
            </a:r>
            <a:r>
              <a:rPr lang="fr-FR" sz="1700" dirty="0">
                <a:solidFill>
                  <a:srgbClr val="0070C0"/>
                </a:solidFill>
              </a:rPr>
              <a:t> et Mme Bès</a:t>
            </a:r>
            <a:r>
              <a:rPr lang="fr-FR" sz="1700" dirty="0" smtClean="0">
                <a:solidFill>
                  <a:srgbClr val="0070C0"/>
                </a:solidFill>
              </a:rPr>
              <a:t>),</a:t>
            </a:r>
            <a:endParaRPr lang="fr-FR" sz="1700" dirty="0">
              <a:solidFill>
                <a:srgbClr val="0070C0"/>
              </a:solidFill>
            </a:endParaRPr>
          </a:p>
          <a:p>
            <a:pPr lvl="1"/>
            <a:r>
              <a:rPr lang="fr-FR" sz="1700" dirty="0">
                <a:solidFill>
                  <a:srgbClr val="0070C0"/>
                </a:solidFill>
              </a:rPr>
              <a:t>Des échanges avec la direction des libertés publiques et des affaires juridiques (DLPAJ) du </a:t>
            </a:r>
            <a:r>
              <a:rPr lang="fr-FR" sz="1700" dirty="0" smtClean="0">
                <a:solidFill>
                  <a:srgbClr val="0070C0"/>
                </a:solidFill>
              </a:rPr>
              <a:t>Ministère de l’intérieur,</a:t>
            </a:r>
            <a:endParaRPr lang="fr-FR" sz="1700" dirty="0">
              <a:solidFill>
                <a:srgbClr val="0070C0"/>
              </a:solidFill>
            </a:endParaRPr>
          </a:p>
          <a:p>
            <a:pPr lvl="1"/>
            <a:r>
              <a:rPr lang="fr-FR" sz="1700" dirty="0">
                <a:solidFill>
                  <a:srgbClr val="0070C0"/>
                </a:solidFill>
              </a:rPr>
              <a:t>Des échanges avec la délégation aux coopérations de sécurité (</a:t>
            </a:r>
            <a:r>
              <a:rPr lang="fr-FR" sz="1700" dirty="0" smtClean="0">
                <a:solidFill>
                  <a:srgbClr val="0070C0"/>
                </a:solidFill>
              </a:rPr>
              <a:t>M. </a:t>
            </a:r>
            <a:r>
              <a:rPr lang="fr-FR" sz="1700" dirty="0" err="1">
                <a:solidFill>
                  <a:srgbClr val="0070C0"/>
                </a:solidFill>
              </a:rPr>
              <a:t>Belguerras</a:t>
            </a:r>
            <a:r>
              <a:rPr lang="fr-FR" sz="1700" dirty="0">
                <a:solidFill>
                  <a:srgbClr val="0070C0"/>
                </a:solidFill>
              </a:rPr>
              <a:t>, chef de cabinet</a:t>
            </a:r>
            <a:r>
              <a:rPr lang="fr-FR" sz="1700" dirty="0" smtClean="0">
                <a:solidFill>
                  <a:srgbClr val="0070C0"/>
                </a:solidFill>
              </a:rPr>
              <a:t>),</a:t>
            </a:r>
          </a:p>
          <a:p>
            <a:pPr lvl="1"/>
            <a:r>
              <a:rPr lang="fr-FR" sz="1700" dirty="0" smtClean="0">
                <a:solidFill>
                  <a:srgbClr val="0070C0"/>
                </a:solidFill>
              </a:rPr>
              <a:t>La visite du département « sécurité-sûreté » des Galeries Lafayette,</a:t>
            </a:r>
          </a:p>
          <a:p>
            <a:pPr lvl="1"/>
            <a:r>
              <a:rPr lang="fr-FR" sz="1700" dirty="0" smtClean="0">
                <a:solidFill>
                  <a:srgbClr val="0070C0"/>
                </a:solidFill>
              </a:rPr>
              <a:t>Une visite du lycée de Tournon (académie de Grenoble),</a:t>
            </a:r>
          </a:p>
          <a:p>
            <a:pPr lvl="1"/>
            <a:r>
              <a:rPr lang="fr-FR" sz="1700" dirty="0" smtClean="0">
                <a:solidFill>
                  <a:srgbClr val="0070C0"/>
                </a:solidFill>
              </a:rPr>
              <a:t>Des échanges intenses, dans un climat très positif.</a:t>
            </a:r>
          </a:p>
        </p:txBody>
      </p:sp>
      <p:pic>
        <p:nvPicPr>
          <p:cNvPr id="7" name="Image 6"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5" y="437988"/>
            <a:ext cx="2140585" cy="491014"/>
          </a:xfrm>
          <a:prstGeom prst="rect">
            <a:avLst/>
          </a:prstGeom>
          <a:noFill/>
          <a:ln>
            <a:noFill/>
          </a:ln>
        </p:spPr>
      </p:pic>
    </p:spTree>
    <p:extLst>
      <p:ext uri="{BB962C8B-B14F-4D97-AF65-F5344CB8AC3E}">
        <p14:creationId xmlns:p14="http://schemas.microsoft.com/office/powerpoint/2010/main" val="4162544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67944" y="322435"/>
            <a:ext cx="4629200" cy="1097187"/>
          </a:xfrm>
        </p:spPr>
        <p:txBody>
          <a:bodyPr/>
          <a:lstStyle/>
          <a:p>
            <a:pPr>
              <a:lnSpc>
                <a:spcPct val="100000"/>
              </a:lnSpc>
            </a:pPr>
            <a:r>
              <a:rPr lang="fr-FR" sz="2400" b="0" dirty="0" smtClean="0">
                <a:solidFill>
                  <a:srgbClr val="FFC000"/>
                </a:solidFill>
              </a:rPr>
              <a:t> Création du BTS MOS</a:t>
            </a:r>
            <a:br>
              <a:rPr lang="fr-FR" sz="2400" b="0" dirty="0" smtClean="0">
                <a:solidFill>
                  <a:srgbClr val="FFC000"/>
                </a:solidFill>
              </a:rPr>
            </a:br>
            <a:r>
              <a:rPr lang="fr-FR" sz="2400" b="0" dirty="0" smtClean="0">
                <a:solidFill>
                  <a:srgbClr val="FFC000"/>
                </a:solidFill>
              </a:rPr>
              <a:t> </a:t>
            </a:r>
            <a:br>
              <a:rPr lang="fr-FR" sz="2400" b="0" dirty="0" smtClean="0">
                <a:solidFill>
                  <a:srgbClr val="FFC000"/>
                </a:solidFill>
              </a:rPr>
            </a:br>
            <a:r>
              <a:rPr lang="fr-FR" sz="2400" b="0" dirty="0" smtClean="0">
                <a:solidFill>
                  <a:srgbClr val="FFC000"/>
                </a:solidFill>
              </a:rPr>
              <a:t>Des conclusions importantes</a:t>
            </a:r>
            <a:endParaRPr lang="fr-FR" sz="2400" b="0" dirty="0">
              <a:solidFill>
                <a:srgbClr val="FFC000"/>
              </a:solidFill>
            </a:endParaRPr>
          </a:p>
        </p:txBody>
      </p:sp>
      <p:sp>
        <p:nvSpPr>
          <p:cNvPr id="6" name="Espace réservé du contenu 5"/>
          <p:cNvSpPr>
            <a:spLocks noGrp="1"/>
          </p:cNvSpPr>
          <p:nvPr>
            <p:ph idx="1"/>
          </p:nvPr>
        </p:nvSpPr>
        <p:spPr>
          <a:xfrm>
            <a:off x="179512" y="5542081"/>
            <a:ext cx="8219256" cy="2994980"/>
          </a:xfrm>
        </p:spPr>
        <p:txBody>
          <a:bodyPr/>
          <a:lstStyle/>
          <a:p>
            <a:pPr marL="457200" lvl="1" indent="0">
              <a:buNone/>
            </a:pPr>
            <a:endParaRPr lang="fr-FR" dirty="0">
              <a:solidFill>
                <a:schemeClr val="tx1"/>
              </a:solidFill>
            </a:endParaRPr>
          </a:p>
          <a:p>
            <a:r>
              <a:rPr lang="fr-FR" dirty="0" smtClean="0">
                <a:solidFill>
                  <a:schemeClr val="tx1"/>
                </a:solidFill>
              </a:rPr>
              <a:t>Des interrogations levées :</a:t>
            </a:r>
          </a:p>
          <a:p>
            <a:pPr lvl="1"/>
            <a:r>
              <a:rPr lang="fr-FR" dirty="0" smtClean="0">
                <a:solidFill>
                  <a:schemeClr val="tx1"/>
                </a:solidFill>
              </a:rPr>
              <a:t>La nécessité de la carte professionnelle et du SSIAP</a:t>
            </a:r>
          </a:p>
          <a:p>
            <a:pPr lvl="1"/>
            <a:r>
              <a:rPr lang="fr-FR" dirty="0" smtClean="0">
                <a:solidFill>
                  <a:schemeClr val="tx1"/>
                </a:solidFill>
              </a:rPr>
              <a:t>La nécessité d’approfondissements sectoriels…</a:t>
            </a:r>
          </a:p>
          <a:p>
            <a:pPr lvl="1"/>
            <a:endParaRPr lang="fr-FR" dirty="0"/>
          </a:p>
          <a:p>
            <a:pPr lvl="1"/>
            <a:endParaRPr lang="fr-FR" dirty="0" smtClean="0"/>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437988"/>
            <a:ext cx="2140585" cy="491014"/>
          </a:xfrm>
          <a:prstGeom prst="rect">
            <a:avLst/>
          </a:prstGeom>
          <a:noFill/>
          <a:ln>
            <a:noFill/>
          </a:ln>
        </p:spPr>
      </p:pic>
      <p:sp>
        <p:nvSpPr>
          <p:cNvPr id="3" name="ZoneTexte 2"/>
          <p:cNvSpPr txBox="1"/>
          <p:nvPr/>
        </p:nvSpPr>
        <p:spPr>
          <a:xfrm>
            <a:off x="482312" y="1653648"/>
            <a:ext cx="5760640" cy="1077218"/>
          </a:xfrm>
          <a:prstGeom prst="rect">
            <a:avLst/>
          </a:prstGeom>
          <a:noFill/>
          <a:ln>
            <a:solidFill>
              <a:schemeClr val="tx2">
                <a:lumMod val="75000"/>
              </a:schemeClr>
            </a:solidFill>
          </a:ln>
        </p:spPr>
        <p:txBody>
          <a:bodyPr wrap="square" rtlCol="0">
            <a:spAutoFit/>
          </a:bodyPr>
          <a:lstStyle/>
          <a:p>
            <a:pPr marL="0" lvl="1">
              <a:spcBef>
                <a:spcPct val="20000"/>
              </a:spcBef>
            </a:pPr>
            <a:r>
              <a:rPr lang="fr-FR" sz="1600" dirty="0" smtClean="0">
                <a:solidFill>
                  <a:srgbClr val="0070C0"/>
                </a:solidFill>
                <a:latin typeface="Calibri" panose="020F0502020204030204" pitchFamily="34" charset="0"/>
                <a:cs typeface="Calibri" panose="020F0502020204030204" pitchFamily="34" charset="0"/>
              </a:rPr>
              <a:t>① </a:t>
            </a:r>
            <a:r>
              <a:rPr lang="fr-FR" sz="1600" dirty="0" smtClean="0">
                <a:solidFill>
                  <a:srgbClr val="0070C0"/>
                </a:solidFill>
                <a:latin typeface="+mj-lt"/>
              </a:rPr>
              <a:t>Un </a:t>
            </a:r>
            <a:r>
              <a:rPr lang="fr-FR" sz="1600" dirty="0">
                <a:solidFill>
                  <a:srgbClr val="0070C0"/>
                </a:solidFill>
                <a:latin typeface="+mj-lt"/>
              </a:rPr>
              <a:t>cœur de métiers autour des prestations de sécurité privée dans des domaines variés </a:t>
            </a:r>
            <a:r>
              <a:rPr lang="fr-FR" sz="1600" dirty="0" smtClean="0">
                <a:solidFill>
                  <a:srgbClr val="0070C0"/>
                </a:solidFill>
                <a:latin typeface="+mj-lt"/>
              </a:rPr>
              <a:t>(principalement </a:t>
            </a:r>
            <a:r>
              <a:rPr lang="fr-FR" sz="1600" dirty="0">
                <a:solidFill>
                  <a:srgbClr val="0070C0"/>
                </a:solidFill>
                <a:latin typeface="+mj-lt"/>
              </a:rPr>
              <a:t>surveillance humaine et surveillance électronique, mais aussi parfois sécurité rapprochée et même transport de fonds</a:t>
            </a:r>
            <a:r>
              <a:rPr lang="fr-FR" sz="1600" dirty="0" smtClean="0">
                <a:solidFill>
                  <a:srgbClr val="0070C0"/>
                </a:solidFill>
                <a:latin typeface="+mj-lt"/>
              </a:rPr>
              <a:t>)</a:t>
            </a:r>
            <a:endParaRPr lang="fr-FR" sz="1600" dirty="0">
              <a:solidFill>
                <a:srgbClr val="0070C0"/>
              </a:solidFill>
              <a:latin typeface="+mj-lt"/>
            </a:endParaRPr>
          </a:p>
        </p:txBody>
      </p:sp>
      <p:sp>
        <p:nvSpPr>
          <p:cNvPr id="8" name="ZoneTexte 7"/>
          <p:cNvSpPr txBox="1"/>
          <p:nvPr/>
        </p:nvSpPr>
        <p:spPr>
          <a:xfrm>
            <a:off x="490164" y="2877198"/>
            <a:ext cx="5752788" cy="646331"/>
          </a:xfrm>
          <a:prstGeom prst="rect">
            <a:avLst/>
          </a:prstGeom>
          <a:noFill/>
          <a:ln>
            <a:solidFill>
              <a:schemeClr val="tx2">
                <a:lumMod val="75000"/>
              </a:schemeClr>
            </a:solidFill>
          </a:ln>
        </p:spPr>
        <p:txBody>
          <a:bodyPr wrap="square" rtlCol="0">
            <a:spAutoFit/>
          </a:bodyPr>
          <a:lstStyle/>
          <a:p>
            <a:pPr marL="0" lvl="1">
              <a:spcBef>
                <a:spcPct val="20000"/>
              </a:spcBef>
            </a:pPr>
            <a:r>
              <a:rPr lang="fr-FR" dirty="0" smtClean="0">
                <a:solidFill>
                  <a:srgbClr val="0070C0"/>
                </a:solidFill>
                <a:latin typeface="Calibri" panose="020F0502020204030204" pitchFamily="34" charset="0"/>
                <a:cs typeface="Calibri" panose="020F0502020204030204" pitchFamily="34" charset="0"/>
              </a:rPr>
              <a:t>② L</a:t>
            </a:r>
            <a:r>
              <a:rPr lang="fr-FR" dirty="0" smtClean="0">
                <a:solidFill>
                  <a:srgbClr val="0070C0"/>
                </a:solidFill>
                <a:latin typeface="+mj-lt"/>
              </a:rPr>
              <a:t>’importance </a:t>
            </a:r>
            <a:r>
              <a:rPr lang="fr-FR" dirty="0">
                <a:solidFill>
                  <a:srgbClr val="0070C0"/>
                </a:solidFill>
                <a:latin typeface="+mj-lt"/>
              </a:rPr>
              <a:t>de la dimension «management » et de la dimension «commerciale»</a:t>
            </a:r>
          </a:p>
        </p:txBody>
      </p:sp>
      <p:sp>
        <p:nvSpPr>
          <p:cNvPr id="9" name="ZoneTexte 8"/>
          <p:cNvSpPr txBox="1"/>
          <p:nvPr/>
        </p:nvSpPr>
        <p:spPr>
          <a:xfrm>
            <a:off x="490164" y="3668791"/>
            <a:ext cx="5594004" cy="1200329"/>
          </a:xfrm>
          <a:prstGeom prst="rect">
            <a:avLst/>
          </a:prstGeom>
          <a:noFill/>
          <a:ln>
            <a:solidFill>
              <a:schemeClr val="tx2">
                <a:lumMod val="75000"/>
              </a:schemeClr>
            </a:solidFill>
          </a:ln>
        </p:spPr>
        <p:txBody>
          <a:bodyPr wrap="square" rtlCol="0">
            <a:spAutoFit/>
          </a:bodyPr>
          <a:lstStyle/>
          <a:p>
            <a:pPr marL="0" lvl="1">
              <a:spcBef>
                <a:spcPct val="20000"/>
              </a:spcBef>
            </a:pPr>
            <a:r>
              <a:rPr lang="fr-FR" dirty="0" smtClean="0">
                <a:solidFill>
                  <a:srgbClr val="0070C0"/>
                </a:solidFill>
                <a:latin typeface="Calibri" panose="020F0502020204030204" pitchFamily="34" charset="0"/>
                <a:cs typeface="Calibri" panose="020F0502020204030204" pitchFamily="34" charset="0"/>
              </a:rPr>
              <a:t>③ </a:t>
            </a:r>
            <a:r>
              <a:rPr lang="fr-FR" dirty="0">
                <a:solidFill>
                  <a:srgbClr val="0070C0"/>
                </a:solidFill>
                <a:latin typeface="+mj-lt"/>
              </a:rPr>
              <a:t>La nécessité d’une relation constante avec les services de sécurité et de sûreté de l’État (Police et Gendarmerie nationales, Police municipale, Sécurité civile)</a:t>
            </a:r>
          </a:p>
        </p:txBody>
      </p:sp>
      <p:sp>
        <p:nvSpPr>
          <p:cNvPr id="4" name="Accolade fermante 3"/>
          <p:cNvSpPr/>
          <p:nvPr/>
        </p:nvSpPr>
        <p:spPr>
          <a:xfrm>
            <a:off x="6458976" y="1653649"/>
            <a:ext cx="504056" cy="290296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 name="ZoneTexte 4"/>
          <p:cNvSpPr txBox="1"/>
          <p:nvPr/>
        </p:nvSpPr>
        <p:spPr>
          <a:xfrm>
            <a:off x="7179057" y="1653649"/>
            <a:ext cx="1292662" cy="2902961"/>
          </a:xfrm>
          <a:prstGeom prst="rect">
            <a:avLst/>
          </a:prstGeom>
          <a:noFill/>
          <a:ln>
            <a:solidFill>
              <a:schemeClr val="tx2">
                <a:lumMod val="75000"/>
              </a:schemeClr>
            </a:solidFill>
          </a:ln>
        </p:spPr>
        <p:txBody>
          <a:bodyPr vert="vert270" wrap="square" rtlCol="0">
            <a:spAutoFit/>
          </a:bodyPr>
          <a:lstStyle/>
          <a:p>
            <a:pPr algn="ctr"/>
            <a:r>
              <a:rPr lang="fr-FR" dirty="0">
                <a:solidFill>
                  <a:srgbClr val="0070C0"/>
                </a:solidFill>
                <a:latin typeface="+mj-lt"/>
              </a:rPr>
              <a:t>q</a:t>
            </a:r>
            <a:r>
              <a:rPr lang="fr-FR" dirty="0" smtClean="0">
                <a:solidFill>
                  <a:srgbClr val="0070C0"/>
                </a:solidFill>
                <a:latin typeface="+mj-lt"/>
              </a:rPr>
              <a:t>ui </a:t>
            </a:r>
            <a:r>
              <a:rPr lang="fr-FR" dirty="0">
                <a:solidFill>
                  <a:srgbClr val="0070C0"/>
                </a:solidFill>
                <a:latin typeface="+mj-lt"/>
              </a:rPr>
              <a:t>induisent l’architecture </a:t>
            </a:r>
            <a:endParaRPr lang="fr-FR" dirty="0" smtClean="0">
              <a:solidFill>
                <a:srgbClr val="0070C0"/>
              </a:solidFill>
              <a:latin typeface="+mj-lt"/>
            </a:endParaRPr>
          </a:p>
          <a:p>
            <a:pPr algn="ctr"/>
            <a:r>
              <a:rPr lang="fr-FR" dirty="0" smtClean="0">
                <a:solidFill>
                  <a:srgbClr val="0070C0"/>
                </a:solidFill>
                <a:latin typeface="+mj-lt"/>
              </a:rPr>
              <a:t>du </a:t>
            </a:r>
            <a:r>
              <a:rPr lang="fr-FR" dirty="0">
                <a:solidFill>
                  <a:srgbClr val="0070C0"/>
                </a:solidFill>
                <a:latin typeface="+mj-lt"/>
              </a:rPr>
              <a:t>référentiel </a:t>
            </a:r>
            <a:endParaRPr lang="fr-FR" dirty="0" smtClean="0">
              <a:solidFill>
                <a:srgbClr val="0070C0"/>
              </a:solidFill>
              <a:latin typeface="+mj-lt"/>
            </a:endParaRPr>
          </a:p>
          <a:p>
            <a:pPr algn="ctr"/>
            <a:r>
              <a:rPr lang="fr-FR" dirty="0" smtClean="0">
                <a:solidFill>
                  <a:srgbClr val="0070C0"/>
                </a:solidFill>
                <a:latin typeface="+mj-lt"/>
              </a:rPr>
              <a:t>des </a:t>
            </a:r>
            <a:r>
              <a:rPr lang="fr-FR" dirty="0">
                <a:solidFill>
                  <a:srgbClr val="0070C0"/>
                </a:solidFill>
                <a:latin typeface="+mj-lt"/>
              </a:rPr>
              <a:t>activités professionnelles</a:t>
            </a:r>
          </a:p>
        </p:txBody>
      </p:sp>
    </p:spTree>
    <p:extLst>
      <p:ext uri="{BB962C8B-B14F-4D97-AF65-F5344CB8AC3E}">
        <p14:creationId xmlns:p14="http://schemas.microsoft.com/office/powerpoint/2010/main" val="1804741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322435"/>
            <a:ext cx="4197152" cy="683141"/>
          </a:xfrm>
        </p:spPr>
        <p:txBody>
          <a:bodyPr/>
          <a:lstStyle/>
          <a:p>
            <a:pPr>
              <a:lnSpc>
                <a:spcPct val="100000"/>
              </a:lnSpc>
            </a:pPr>
            <a:r>
              <a:rPr lang="fr-FR" sz="2000" dirty="0" smtClean="0">
                <a:solidFill>
                  <a:srgbClr val="FFC000"/>
                </a:solidFill>
              </a:rPr>
              <a:t> Création du BTS MOS</a:t>
            </a:r>
            <a:br>
              <a:rPr lang="fr-FR" sz="2000" dirty="0" smtClean="0">
                <a:solidFill>
                  <a:srgbClr val="FFC000"/>
                </a:solidFill>
              </a:rPr>
            </a:br>
            <a:r>
              <a:rPr lang="fr-FR" sz="2000" dirty="0" smtClean="0">
                <a:solidFill>
                  <a:srgbClr val="FFC000"/>
                </a:solidFill>
              </a:rPr>
              <a:t> Des conclusions importantes</a:t>
            </a:r>
            <a:endParaRPr lang="fr-FR" sz="2000" dirty="0">
              <a:solidFill>
                <a:srgbClr val="FFC000"/>
              </a:solidFill>
            </a:endParaRPr>
          </a:p>
        </p:txBody>
      </p:sp>
      <p:sp>
        <p:nvSpPr>
          <p:cNvPr id="6" name="Espace réservé du contenu 5"/>
          <p:cNvSpPr>
            <a:spLocks noGrp="1"/>
          </p:cNvSpPr>
          <p:nvPr>
            <p:ph idx="1"/>
          </p:nvPr>
        </p:nvSpPr>
        <p:spPr>
          <a:xfrm>
            <a:off x="179512" y="5542081"/>
            <a:ext cx="8219256" cy="2994980"/>
          </a:xfrm>
        </p:spPr>
        <p:txBody>
          <a:bodyPr/>
          <a:lstStyle/>
          <a:p>
            <a:pPr marL="457200" lvl="1" indent="0">
              <a:buNone/>
            </a:pPr>
            <a:endParaRPr lang="fr-FR" dirty="0">
              <a:solidFill>
                <a:schemeClr val="tx1"/>
              </a:solidFill>
            </a:endParaRPr>
          </a:p>
          <a:p>
            <a:r>
              <a:rPr lang="fr-FR" dirty="0" smtClean="0">
                <a:solidFill>
                  <a:schemeClr val="tx1"/>
                </a:solidFill>
              </a:rPr>
              <a:t>Des interrogations levées :</a:t>
            </a:r>
          </a:p>
          <a:p>
            <a:pPr lvl="1"/>
            <a:r>
              <a:rPr lang="fr-FR" dirty="0" smtClean="0">
                <a:solidFill>
                  <a:schemeClr val="tx1"/>
                </a:solidFill>
              </a:rPr>
              <a:t>La nécessité de la carte professionnelle et du SSIAP</a:t>
            </a:r>
          </a:p>
          <a:p>
            <a:pPr lvl="1"/>
            <a:r>
              <a:rPr lang="fr-FR" dirty="0" smtClean="0">
                <a:solidFill>
                  <a:schemeClr val="tx1"/>
                </a:solidFill>
              </a:rPr>
              <a:t>La nécessité d’approfondissements sectoriels…</a:t>
            </a:r>
          </a:p>
          <a:p>
            <a:pPr lvl="1"/>
            <a:endParaRPr lang="fr-FR" dirty="0"/>
          </a:p>
          <a:p>
            <a:pPr lvl="1"/>
            <a:endParaRPr lang="fr-FR" dirty="0" smtClean="0"/>
          </a:p>
        </p:txBody>
      </p:sp>
      <p:pic>
        <p:nvPicPr>
          <p:cNvPr id="7" name="Image 6" descr="Ministère de l'éducation nationale, de l'enseignement supèrieur et de la recherch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5" y="437988"/>
            <a:ext cx="2140585" cy="491014"/>
          </a:xfrm>
          <a:prstGeom prst="rect">
            <a:avLst/>
          </a:prstGeom>
          <a:noFill/>
          <a:ln>
            <a:noFill/>
          </a:ln>
        </p:spPr>
      </p:pic>
      <p:sp>
        <p:nvSpPr>
          <p:cNvPr id="3" name="ZoneTexte 2"/>
          <p:cNvSpPr txBox="1"/>
          <p:nvPr/>
        </p:nvSpPr>
        <p:spPr>
          <a:xfrm>
            <a:off x="467544" y="2139702"/>
            <a:ext cx="5760640" cy="369332"/>
          </a:xfrm>
          <a:prstGeom prst="rect">
            <a:avLst/>
          </a:prstGeom>
          <a:noFill/>
          <a:ln>
            <a:solidFill>
              <a:schemeClr val="tx2">
                <a:lumMod val="75000"/>
              </a:schemeClr>
            </a:solidFill>
          </a:ln>
        </p:spPr>
        <p:txBody>
          <a:bodyPr wrap="square" rtlCol="0">
            <a:spAutoFit/>
          </a:bodyPr>
          <a:lstStyle/>
          <a:p>
            <a:pPr marL="0" lvl="1">
              <a:spcBef>
                <a:spcPct val="20000"/>
              </a:spcBef>
            </a:pPr>
            <a:r>
              <a:rPr lang="fr-FR" dirty="0" smtClean="0">
                <a:latin typeface="Calibri" panose="020F0502020204030204" pitchFamily="34" charset="0"/>
                <a:cs typeface="Calibri" panose="020F0502020204030204" pitchFamily="34" charset="0"/>
              </a:rPr>
              <a:t>① </a:t>
            </a:r>
            <a:r>
              <a:rPr lang="fr-FR" dirty="0" smtClean="0">
                <a:solidFill>
                  <a:srgbClr val="0070C0"/>
                </a:solidFill>
                <a:latin typeface="+mj-lt"/>
              </a:rPr>
              <a:t>La nécessité de la carte professionnelle</a:t>
            </a:r>
            <a:endParaRPr lang="fr-FR" dirty="0">
              <a:solidFill>
                <a:srgbClr val="0070C0"/>
              </a:solidFill>
              <a:latin typeface="+mj-lt"/>
            </a:endParaRPr>
          </a:p>
        </p:txBody>
      </p:sp>
      <p:sp>
        <p:nvSpPr>
          <p:cNvPr id="4" name="Accolade fermante 3"/>
          <p:cNvSpPr/>
          <p:nvPr/>
        </p:nvSpPr>
        <p:spPr>
          <a:xfrm>
            <a:off x="6444208" y="1367027"/>
            <a:ext cx="504056" cy="290296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 name="ZoneTexte 4"/>
          <p:cNvSpPr txBox="1"/>
          <p:nvPr/>
        </p:nvSpPr>
        <p:spPr>
          <a:xfrm>
            <a:off x="7163756" y="1367027"/>
            <a:ext cx="738664" cy="2902961"/>
          </a:xfrm>
          <a:prstGeom prst="rect">
            <a:avLst/>
          </a:prstGeom>
          <a:noFill/>
          <a:ln>
            <a:solidFill>
              <a:schemeClr val="tx2">
                <a:lumMod val="75000"/>
              </a:schemeClr>
            </a:solidFill>
          </a:ln>
        </p:spPr>
        <p:txBody>
          <a:bodyPr vert="vert270" wrap="square" rtlCol="0">
            <a:spAutoFit/>
          </a:bodyPr>
          <a:lstStyle/>
          <a:p>
            <a:pPr algn="ctr"/>
            <a:r>
              <a:rPr lang="fr-FR" dirty="0">
                <a:solidFill>
                  <a:srgbClr val="0070C0"/>
                </a:solidFill>
                <a:latin typeface="+mj-lt"/>
              </a:rPr>
              <a:t>q</a:t>
            </a:r>
            <a:r>
              <a:rPr lang="fr-FR" dirty="0" smtClean="0">
                <a:solidFill>
                  <a:srgbClr val="0070C0"/>
                </a:solidFill>
                <a:latin typeface="+mj-lt"/>
              </a:rPr>
              <a:t>ui nécessitent des enseignements facultatifs</a:t>
            </a:r>
          </a:p>
        </p:txBody>
      </p:sp>
      <p:sp>
        <p:nvSpPr>
          <p:cNvPr id="10" name="ZoneTexte 9"/>
          <p:cNvSpPr txBox="1"/>
          <p:nvPr/>
        </p:nvSpPr>
        <p:spPr>
          <a:xfrm>
            <a:off x="467544" y="2633842"/>
            <a:ext cx="5760640" cy="369332"/>
          </a:xfrm>
          <a:prstGeom prst="rect">
            <a:avLst/>
          </a:prstGeom>
          <a:noFill/>
          <a:ln>
            <a:solidFill>
              <a:schemeClr val="tx2">
                <a:lumMod val="75000"/>
              </a:schemeClr>
            </a:solidFill>
          </a:ln>
        </p:spPr>
        <p:txBody>
          <a:bodyPr wrap="square" rtlCol="0">
            <a:spAutoFit/>
          </a:bodyPr>
          <a:lstStyle/>
          <a:p>
            <a:pPr marL="0" lvl="1">
              <a:spcBef>
                <a:spcPct val="20000"/>
              </a:spcBef>
            </a:pPr>
            <a:r>
              <a:rPr lang="fr-FR" dirty="0">
                <a:solidFill>
                  <a:srgbClr val="0070C0"/>
                </a:solidFill>
                <a:latin typeface="Calibri" panose="020F0502020204030204" pitchFamily="34" charset="0"/>
                <a:cs typeface="Calibri" panose="020F0502020204030204" pitchFamily="34" charset="0"/>
              </a:rPr>
              <a:t>②</a:t>
            </a:r>
            <a:r>
              <a:rPr lang="fr-FR" dirty="0" smtClean="0">
                <a:solidFill>
                  <a:srgbClr val="0070C0"/>
                </a:solidFill>
                <a:latin typeface="Calibri" panose="020F0502020204030204" pitchFamily="34" charset="0"/>
                <a:cs typeface="Calibri" panose="020F0502020204030204" pitchFamily="34" charset="0"/>
              </a:rPr>
              <a:t> </a:t>
            </a:r>
            <a:r>
              <a:rPr lang="fr-FR" dirty="0" smtClean="0">
                <a:solidFill>
                  <a:srgbClr val="0070C0"/>
                </a:solidFill>
                <a:latin typeface="+mj-lt"/>
              </a:rPr>
              <a:t>L’intérêt du SSIAP</a:t>
            </a:r>
            <a:endParaRPr lang="fr-FR" dirty="0">
              <a:solidFill>
                <a:srgbClr val="0070C0"/>
              </a:solidFill>
              <a:latin typeface="+mj-lt"/>
            </a:endParaRPr>
          </a:p>
        </p:txBody>
      </p:sp>
      <p:sp>
        <p:nvSpPr>
          <p:cNvPr id="11" name="ZoneTexte 10"/>
          <p:cNvSpPr txBox="1"/>
          <p:nvPr/>
        </p:nvSpPr>
        <p:spPr>
          <a:xfrm>
            <a:off x="487514" y="3219822"/>
            <a:ext cx="5760640" cy="369332"/>
          </a:xfrm>
          <a:prstGeom prst="rect">
            <a:avLst/>
          </a:prstGeom>
          <a:noFill/>
          <a:ln>
            <a:solidFill>
              <a:schemeClr val="tx2">
                <a:lumMod val="75000"/>
              </a:schemeClr>
            </a:solidFill>
          </a:ln>
        </p:spPr>
        <p:txBody>
          <a:bodyPr wrap="square" rtlCol="0">
            <a:spAutoFit/>
          </a:bodyPr>
          <a:lstStyle/>
          <a:p>
            <a:pPr marL="0" lvl="1">
              <a:spcBef>
                <a:spcPct val="20000"/>
              </a:spcBef>
            </a:pPr>
            <a:r>
              <a:rPr lang="fr-FR" dirty="0">
                <a:solidFill>
                  <a:srgbClr val="0070C0"/>
                </a:solidFill>
                <a:latin typeface="Calibri" panose="020F0502020204030204" pitchFamily="34" charset="0"/>
                <a:cs typeface="Calibri" panose="020F0502020204030204" pitchFamily="34" charset="0"/>
              </a:rPr>
              <a:t>③</a:t>
            </a:r>
            <a:r>
              <a:rPr lang="fr-FR" dirty="0" smtClean="0">
                <a:solidFill>
                  <a:srgbClr val="0070C0"/>
                </a:solidFill>
                <a:latin typeface="Calibri" panose="020F0502020204030204" pitchFamily="34" charset="0"/>
                <a:cs typeface="Calibri" panose="020F0502020204030204" pitchFamily="34" charset="0"/>
              </a:rPr>
              <a:t> </a:t>
            </a:r>
            <a:r>
              <a:rPr lang="fr-FR" dirty="0" smtClean="0">
                <a:solidFill>
                  <a:srgbClr val="0070C0"/>
                </a:solidFill>
                <a:latin typeface="+mj-lt"/>
              </a:rPr>
              <a:t>L’intérêt d’approfondissements sectoriels</a:t>
            </a:r>
            <a:endParaRPr lang="fr-FR" dirty="0">
              <a:solidFill>
                <a:srgbClr val="0070C0"/>
              </a:solidFill>
              <a:latin typeface="+mj-lt"/>
            </a:endParaRPr>
          </a:p>
        </p:txBody>
      </p:sp>
    </p:spTree>
    <p:extLst>
      <p:ext uri="{BB962C8B-B14F-4D97-AF65-F5344CB8AC3E}">
        <p14:creationId xmlns:p14="http://schemas.microsoft.com/office/powerpoint/2010/main" val="3481598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19871" y="294832"/>
            <a:ext cx="5519179" cy="720000"/>
          </a:xfrm>
        </p:spPr>
        <p:txBody>
          <a:bodyPr/>
          <a:lstStyle/>
          <a:p>
            <a:pPr>
              <a:lnSpc>
                <a:spcPct val="100000"/>
              </a:lnSpc>
            </a:pPr>
            <a:r>
              <a:rPr lang="fr-FR" sz="3600" dirty="0" smtClean="0">
                <a:solidFill>
                  <a:srgbClr val="FFC000"/>
                </a:solidFill>
              </a:rPr>
              <a:t> </a:t>
            </a:r>
            <a:r>
              <a:rPr lang="fr-FR" sz="2000" dirty="0" smtClean="0">
                <a:solidFill>
                  <a:srgbClr val="FFC000"/>
                </a:solidFill>
              </a:rPr>
              <a:t>Les étapes suivantes </a:t>
            </a:r>
            <a:endParaRPr lang="fr-FR" sz="2000" dirty="0">
              <a:solidFill>
                <a:srgbClr val="FFC000"/>
              </a:solidFill>
            </a:endParaRPr>
          </a:p>
        </p:txBody>
      </p:sp>
      <p:pic>
        <p:nvPicPr>
          <p:cNvPr id="4" name="Image 3" descr="Ministère de l'éducation nationale, de l'enseignement supèrieur et de la recherch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751" y="303498"/>
            <a:ext cx="2140585" cy="491014"/>
          </a:xfrm>
          <a:prstGeom prst="rect">
            <a:avLst/>
          </a:prstGeom>
          <a:noFill/>
          <a:ln>
            <a:noFill/>
          </a:ln>
        </p:spPr>
      </p:pic>
      <p:sp>
        <p:nvSpPr>
          <p:cNvPr id="5" name="ZoneTexte 4"/>
          <p:cNvSpPr txBox="1"/>
          <p:nvPr/>
        </p:nvSpPr>
        <p:spPr>
          <a:xfrm>
            <a:off x="1547664" y="1329612"/>
            <a:ext cx="6383538" cy="1200329"/>
          </a:xfrm>
          <a:prstGeom prst="rect">
            <a:avLst/>
          </a:prstGeom>
          <a:noFill/>
          <a:ln>
            <a:solidFill>
              <a:schemeClr val="tx2">
                <a:lumMod val="75000"/>
              </a:schemeClr>
            </a:solidFill>
          </a:ln>
        </p:spPr>
        <p:txBody>
          <a:bodyPr wrap="square" rtlCol="0">
            <a:spAutoFit/>
          </a:bodyPr>
          <a:lstStyle/>
          <a:p>
            <a:pPr algn="ctr"/>
            <a:r>
              <a:rPr lang="fr-FR" dirty="0" smtClean="0">
                <a:solidFill>
                  <a:srgbClr val="0070C0"/>
                </a:solidFill>
              </a:rPr>
              <a:t>Présentation du référentiel des activités professionnelles (RAP) :</a:t>
            </a:r>
          </a:p>
          <a:p>
            <a:pPr algn="ctr"/>
            <a:r>
              <a:rPr lang="fr-FR" dirty="0" smtClean="0">
                <a:solidFill>
                  <a:srgbClr val="0070C0"/>
                </a:solidFill>
              </a:rPr>
              <a:t>L’activité du titulaire du BTS MOS s’exerce dans le cadre des quatre pôles  </a:t>
            </a:r>
            <a:endParaRPr lang="fr-FR" dirty="0">
              <a:solidFill>
                <a:srgbClr val="0070C0"/>
              </a:solidFill>
            </a:endParaRPr>
          </a:p>
        </p:txBody>
      </p:sp>
      <p:sp>
        <p:nvSpPr>
          <p:cNvPr id="6" name="ZoneTexte 5"/>
          <p:cNvSpPr txBox="1"/>
          <p:nvPr/>
        </p:nvSpPr>
        <p:spPr>
          <a:xfrm>
            <a:off x="490982" y="2949792"/>
            <a:ext cx="2856882" cy="923330"/>
          </a:xfrm>
          <a:prstGeom prst="rect">
            <a:avLst/>
          </a:prstGeom>
          <a:noFill/>
          <a:ln>
            <a:solidFill>
              <a:schemeClr val="tx2">
                <a:lumMod val="75000"/>
              </a:schemeClr>
            </a:solidFill>
          </a:ln>
        </p:spPr>
        <p:txBody>
          <a:bodyPr wrap="square" rtlCol="0">
            <a:spAutoFit/>
          </a:bodyPr>
          <a:lstStyle/>
          <a:p>
            <a:r>
              <a:rPr lang="fr-FR" dirty="0" smtClean="0">
                <a:solidFill>
                  <a:srgbClr val="0070C0"/>
                </a:solidFill>
                <a:latin typeface="Calibri" panose="020F0502020204030204" pitchFamily="34" charset="0"/>
                <a:cs typeface="Calibri" panose="020F0502020204030204" pitchFamily="34" charset="0"/>
              </a:rPr>
              <a:t>① </a:t>
            </a:r>
            <a:r>
              <a:rPr lang="fr-FR" dirty="0" smtClean="0">
                <a:solidFill>
                  <a:srgbClr val="0070C0"/>
                </a:solidFill>
                <a:latin typeface="+mj-lt"/>
              </a:rPr>
              <a:t>Préparation </a:t>
            </a:r>
            <a:r>
              <a:rPr lang="fr-FR" dirty="0">
                <a:solidFill>
                  <a:srgbClr val="0070C0"/>
                </a:solidFill>
                <a:latin typeface="+mj-lt"/>
              </a:rPr>
              <a:t>et mise en œuvre d’une prestation de sécurité</a:t>
            </a:r>
          </a:p>
        </p:txBody>
      </p:sp>
      <p:sp>
        <p:nvSpPr>
          <p:cNvPr id="7" name="ZoneTexte 6"/>
          <p:cNvSpPr txBox="1"/>
          <p:nvPr/>
        </p:nvSpPr>
        <p:spPr>
          <a:xfrm>
            <a:off x="4427984" y="2817834"/>
            <a:ext cx="2736304" cy="707886"/>
          </a:xfrm>
          <a:prstGeom prst="rect">
            <a:avLst/>
          </a:prstGeom>
          <a:noFill/>
          <a:ln>
            <a:solidFill>
              <a:schemeClr val="tx2">
                <a:lumMod val="75000"/>
              </a:schemeClr>
            </a:solidFill>
          </a:ln>
        </p:spPr>
        <p:txBody>
          <a:bodyPr wrap="square" rtlCol="0">
            <a:spAutoFit/>
          </a:bodyPr>
          <a:lstStyle/>
          <a:p>
            <a:r>
              <a:rPr lang="fr-FR" sz="2000" dirty="0" smtClean="0">
                <a:solidFill>
                  <a:srgbClr val="0070C0"/>
                </a:solidFill>
                <a:latin typeface="Calibri" panose="020F0502020204030204" pitchFamily="34" charset="0"/>
                <a:cs typeface="Calibri" panose="020F0502020204030204" pitchFamily="34" charset="0"/>
              </a:rPr>
              <a:t>② </a:t>
            </a:r>
            <a:r>
              <a:rPr lang="fr-FR" sz="2000" dirty="0" smtClean="0">
                <a:solidFill>
                  <a:srgbClr val="0070C0"/>
                </a:solidFill>
                <a:latin typeface="+mj-lt"/>
              </a:rPr>
              <a:t>Management </a:t>
            </a:r>
            <a:r>
              <a:rPr lang="fr-FR" sz="2000" dirty="0">
                <a:solidFill>
                  <a:srgbClr val="0070C0"/>
                </a:solidFill>
                <a:latin typeface="+mj-lt"/>
              </a:rPr>
              <a:t>des ressources humaines</a:t>
            </a:r>
          </a:p>
        </p:txBody>
      </p:sp>
      <p:sp>
        <p:nvSpPr>
          <p:cNvPr id="8" name="ZoneTexte 7"/>
          <p:cNvSpPr txBox="1"/>
          <p:nvPr/>
        </p:nvSpPr>
        <p:spPr>
          <a:xfrm>
            <a:off x="2238247" y="3975552"/>
            <a:ext cx="2664296" cy="646331"/>
          </a:xfrm>
          <a:prstGeom prst="rect">
            <a:avLst/>
          </a:prstGeom>
          <a:noFill/>
          <a:ln>
            <a:solidFill>
              <a:schemeClr val="tx2">
                <a:lumMod val="75000"/>
              </a:schemeClr>
            </a:solidFill>
          </a:ln>
        </p:spPr>
        <p:txBody>
          <a:bodyPr wrap="square" rtlCol="0">
            <a:spAutoFit/>
          </a:bodyPr>
          <a:lstStyle/>
          <a:p>
            <a:r>
              <a:rPr lang="fr-FR" dirty="0" smtClean="0">
                <a:solidFill>
                  <a:srgbClr val="0070C0"/>
                </a:solidFill>
                <a:latin typeface="Calibri" panose="020F0502020204030204" pitchFamily="34" charset="0"/>
                <a:cs typeface="Calibri" panose="020F0502020204030204" pitchFamily="34" charset="0"/>
              </a:rPr>
              <a:t>③ </a:t>
            </a:r>
            <a:r>
              <a:rPr lang="fr-FR" dirty="0" smtClean="0">
                <a:solidFill>
                  <a:srgbClr val="0070C0"/>
                </a:solidFill>
                <a:latin typeface="+mj-lt"/>
              </a:rPr>
              <a:t>Gestion </a:t>
            </a:r>
            <a:r>
              <a:rPr lang="fr-FR" dirty="0">
                <a:solidFill>
                  <a:srgbClr val="0070C0"/>
                </a:solidFill>
                <a:latin typeface="+mj-lt"/>
              </a:rPr>
              <a:t>de la relation client</a:t>
            </a:r>
          </a:p>
        </p:txBody>
      </p:sp>
      <p:sp>
        <p:nvSpPr>
          <p:cNvPr id="9" name="ZoneTexte 8"/>
          <p:cNvSpPr txBox="1"/>
          <p:nvPr/>
        </p:nvSpPr>
        <p:spPr>
          <a:xfrm>
            <a:off x="6256529" y="3621609"/>
            <a:ext cx="2628293" cy="707886"/>
          </a:xfrm>
          <a:prstGeom prst="rect">
            <a:avLst/>
          </a:prstGeom>
          <a:noFill/>
          <a:ln>
            <a:solidFill>
              <a:schemeClr val="tx2">
                <a:lumMod val="75000"/>
              </a:schemeClr>
            </a:solidFill>
          </a:ln>
        </p:spPr>
        <p:txBody>
          <a:bodyPr wrap="square" rtlCol="0">
            <a:spAutoFit/>
          </a:bodyPr>
          <a:lstStyle/>
          <a:p>
            <a:r>
              <a:rPr lang="fr-FR" sz="2000" dirty="0" smtClean="0">
                <a:solidFill>
                  <a:srgbClr val="0070C0"/>
                </a:solidFill>
                <a:latin typeface="Calibri" panose="020F0502020204030204" pitchFamily="34" charset="0"/>
                <a:cs typeface="Calibri" panose="020F0502020204030204" pitchFamily="34" charset="0"/>
              </a:rPr>
              <a:t>④ </a:t>
            </a:r>
            <a:r>
              <a:rPr lang="fr-FR" sz="2000" dirty="0" smtClean="0">
                <a:solidFill>
                  <a:srgbClr val="0070C0"/>
                </a:solidFill>
                <a:latin typeface="+mj-lt"/>
              </a:rPr>
              <a:t>Participation</a:t>
            </a:r>
            <a:r>
              <a:rPr lang="fr-FR" sz="1600" dirty="0" smtClean="0">
                <a:solidFill>
                  <a:srgbClr val="0070C0"/>
                </a:solidFill>
              </a:rPr>
              <a:t> </a:t>
            </a:r>
            <a:r>
              <a:rPr lang="fr-FR" sz="2000" dirty="0">
                <a:solidFill>
                  <a:srgbClr val="0070C0"/>
                </a:solidFill>
                <a:latin typeface="+mj-lt"/>
              </a:rPr>
              <a:t>à la sécurité globale</a:t>
            </a:r>
          </a:p>
        </p:txBody>
      </p:sp>
      <p:cxnSp>
        <p:nvCxnSpPr>
          <p:cNvPr id="13" name="Connecteur droit avec flèche 12"/>
          <p:cNvCxnSpPr/>
          <p:nvPr/>
        </p:nvCxnSpPr>
        <p:spPr>
          <a:xfrm>
            <a:off x="2267744" y="2506857"/>
            <a:ext cx="0" cy="442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a:endCxn id="8" idx="0"/>
          </p:cNvCxnSpPr>
          <p:nvPr/>
        </p:nvCxnSpPr>
        <p:spPr>
          <a:xfrm>
            <a:off x="3570395" y="2529941"/>
            <a:ext cx="0" cy="1445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5777940" y="2529941"/>
            <a:ext cx="0" cy="310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endCxn id="9" idx="0"/>
          </p:cNvCxnSpPr>
          <p:nvPr/>
        </p:nvCxnSpPr>
        <p:spPr>
          <a:xfrm>
            <a:off x="7570676" y="2529941"/>
            <a:ext cx="0" cy="109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751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schemas.microsoft.com/office/2006/metadata/properties"/>
    <ds:schemaRef ds:uri="http://schemas.microsoft.com/office/infopath/2007/PartnerControls"/>
    <ds:schemaRef ds:uri="http://purl.org/dc/dcmitype/"/>
    <ds:schemaRef ds:uri="http://schemas.microsoft.com/office/2006/documentManagement/types"/>
    <ds:schemaRef ds:uri="2c7ddd52-0a06-43b1-a35c-dcb15ea2e3f4"/>
    <ds:schemaRef ds:uri="http://purl.org/dc/elements/1.1/"/>
    <ds:schemaRef ds:uri="http://purl.org/dc/term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513</TotalTime>
  <Words>1830</Words>
  <Application>Microsoft Office PowerPoint</Application>
  <PresentationFormat>Affichage à l'écran (16:9)</PresentationFormat>
  <Paragraphs>285</Paragraphs>
  <Slides>25</Slides>
  <Notes>14</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MINISTÈRIEL</vt:lpstr>
      <vt:lpstr>Présentation PowerPoint</vt:lpstr>
      <vt:lpstr>Les membres du groupe de travail</vt:lpstr>
      <vt:lpstr>La première étape de la réflexion :  11e CPC du 1er juin 2018</vt:lpstr>
      <vt:lpstr>Création  du BTS MOS</vt:lpstr>
      <vt:lpstr>Création  du BTS MOS</vt:lpstr>
      <vt:lpstr>Création  du BTS MOS</vt:lpstr>
      <vt:lpstr> Création du BTS MOS   Des conclusions importantes</vt:lpstr>
      <vt:lpstr> Création du BTS MOS  Des conclusions importantes</vt:lpstr>
      <vt:lpstr> Les étapes suivantes </vt:lpstr>
      <vt:lpstr>Présentation PowerPoint</vt:lpstr>
      <vt:lpstr>    </vt:lpstr>
      <vt:lpstr>Le RAP du  BTS MOS</vt:lpstr>
      <vt:lpstr>Le RAP du  BTS MOS</vt:lpstr>
      <vt:lpstr>Le RAP du  BTS MOS</vt:lpstr>
      <vt:lpstr> Du RAP au référentiel    de compétences du BTS MOS</vt:lpstr>
      <vt:lpstr>L’écriture  du référentiel de compétences</vt:lpstr>
      <vt:lpstr> Du référentiel de compétences   au référentiel de certification du BTS MOS</vt:lpstr>
      <vt:lpstr>L’écriture  du référentiel de certification</vt:lpstr>
      <vt:lpstr>Les épreuves du BTS MOS</vt:lpstr>
      <vt:lpstr> Les épreuves du BTS MOS</vt:lpstr>
      <vt:lpstr>Les horaires en formation initiale sous statut scolaire</vt:lpstr>
      <vt:lpstr>Cas particulier de la carte professionnelle</vt:lpstr>
      <vt:lpstr>Cas des étudiants ou apprentis déjà titulaires de la CP</vt:lpstr>
      <vt:lpstr>    Merci pour votre attention </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NATHALIE MORAND</dc:creator>
  <cp:lastModifiedBy>MEN</cp:lastModifiedBy>
  <cp:revision>60</cp:revision>
  <cp:lastPrinted>2020-07-02T13:56:43Z</cp:lastPrinted>
  <dcterms:created xsi:type="dcterms:W3CDTF">2020-03-05T15:21:24Z</dcterms:created>
  <dcterms:modified xsi:type="dcterms:W3CDTF">2021-01-28T09:52:59Z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