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60" r:id="rId4"/>
    <p:sldId id="25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6F91D-9CC1-4174-B02A-744FB2CD948A}" type="datetimeFigureOut">
              <a:rPr lang="fr-FR" smtClean="0"/>
              <a:t>28/01/2021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D17EB-B3BF-4B41-B2BE-BB244579B5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249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D17EB-B3BF-4B41-B2BE-BB244579B58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12976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D17EB-B3BF-4B41-B2BE-BB244579B58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147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226529"/>
            <a:ext cx="4320000" cy="1200000"/>
          </a:xfrm>
        </p:spPr>
        <p:txBody>
          <a:bodyPr anchor="b" anchorCtr="0"/>
          <a:lstStyle>
            <a:lvl1pPr>
              <a:defRPr sz="1533"/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050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60648"/>
            <a:ext cx="4512501" cy="451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727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>
          <a:xfrm>
            <a:off x="480000" y="6378000"/>
            <a:ext cx="11376640" cy="480000"/>
          </a:xfrm>
        </p:spPr>
        <p:txBody>
          <a:bodyPr/>
          <a:lstStyle/>
          <a:p>
            <a:r>
              <a:rPr lang="fr-FR" dirty="0" smtClean="0"/>
              <a:t>Direction générale de l’enseignement scolaire – Bureau de la formation des personnels enseignants et d’éducation (C1-2)  – Bureau de l’innovation pédagogique (C1-1)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80000" y="3128061"/>
            <a:ext cx="11232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0" indent="0">
              <a:spcBef>
                <a:spcPts val="667"/>
              </a:spcBef>
              <a:spcAft>
                <a:spcPts val="0"/>
              </a:spcAft>
              <a:buNone/>
              <a:defRPr sz="2467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39" y="68627"/>
            <a:ext cx="2278789" cy="227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000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 smtClean="0"/>
              <a:t>Direction générale de l’enseignement scolaire – Bureau de la formation des personnels enseignants et d’éducation – C1-2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79997" y="2522624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329249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984000"/>
            <a:ext cx="12192000" cy="58752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527987" indent="-527987">
              <a:buFont typeface="+mj-lt"/>
              <a:buNone/>
              <a:defRPr sz="4333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10152000" y="6378000"/>
            <a:ext cx="1560000" cy="48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8352000" y="6378000"/>
            <a:ext cx="1800000" cy="48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2313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10152000" y="6378000"/>
            <a:ext cx="1560000" cy="48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8352000" y="6378000"/>
            <a:ext cx="1800000" cy="48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6" indent="-143996" algn="r">
              <a:spcAft>
                <a:spcPts val="0"/>
              </a:spcAft>
              <a:buFont typeface="+mj-lt"/>
              <a:buAutoNum type="arabicPeriod"/>
              <a:defRPr sz="1000" b="1"/>
            </a:lvl1pPr>
            <a:lvl2pPr marL="143996" indent="-143996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79999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16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352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151013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479999" y="1200000"/>
            <a:ext cx="11232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79999" y="2448000"/>
            <a:ext cx="11232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480000" y="6378000"/>
            <a:ext cx="1137664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Direction générale de l’enseignement scolaire – Bureau de la formation des personnels enseignants et d’éducation (C1-2) – Bureau de l’innovation pédagogique (C1-1)</a:t>
            </a:r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00" y="260648"/>
            <a:ext cx="830400" cy="83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222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35992" indent="-95998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itchFamily="34" charset="0"/>
        <a:buChar char="•"/>
        <a:defRPr sz="1267" kern="1200">
          <a:solidFill>
            <a:schemeClr val="tx1"/>
          </a:solidFill>
          <a:latin typeface="+mn-lt"/>
          <a:ea typeface="+mn-ea"/>
          <a:cs typeface="+mn-cs"/>
        </a:defRPr>
      </a:lvl2pPr>
      <a:lvl3pPr marL="575986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3pPr>
      <a:lvl4pPr marL="815980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03972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 (C1)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2093647" y="2410884"/>
            <a:ext cx="7355153" cy="816409"/>
          </a:xfrm>
        </p:spPr>
        <p:txBody>
          <a:bodyPr/>
          <a:lstStyle/>
          <a:p>
            <a:r>
              <a:rPr lang="fr-FR" dirty="0" smtClean="0"/>
              <a:t> Guide d’équipement</a:t>
            </a:r>
          </a:p>
          <a:p>
            <a:r>
              <a:rPr lang="fr-FR" dirty="0"/>
              <a:t> 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389529" y="3541059"/>
            <a:ext cx="72345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3200" dirty="0" smtClean="0"/>
              <a:t>Un espace </a:t>
            </a:r>
            <a:r>
              <a:rPr lang="fr-FR" sz="3200" dirty="0" smtClean="0"/>
              <a:t>d’activités managériale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FR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3200" dirty="0" smtClean="0"/>
              <a:t>Un espace </a:t>
            </a:r>
            <a:r>
              <a:rPr lang="fr-FR" sz="3200" dirty="0"/>
              <a:t>d</a:t>
            </a:r>
            <a:r>
              <a:rPr lang="fr-FR" sz="3200" dirty="0" smtClean="0"/>
              <a:t>’activité de sécurité </a:t>
            </a:r>
          </a:p>
        </p:txBody>
      </p:sp>
      <p:pic>
        <p:nvPicPr>
          <p:cNvPr id="6" name="Picture 4" descr="Firma-Schulmuse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39200" y="287298"/>
            <a:ext cx="3017440" cy="22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158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r>
              <a:rPr lang="fr-FR" dirty="0">
                <a:solidFill>
                  <a:srgbClr val="000000"/>
                </a:solidFill>
                <a:latin typeface="Arial"/>
              </a:rPr>
              <a:t>Direction générale de l’enseignement scolaire – Bureau de la formation des personnels enseignants et d’éducation (C1-2)  </a:t>
            </a:r>
          </a:p>
        </p:txBody>
      </p:sp>
      <p:pic>
        <p:nvPicPr>
          <p:cNvPr id="17" name="Picture 11" descr="espac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9740" y="1522181"/>
            <a:ext cx="9144000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 rot="10800000" flipH="1" flipV="1">
            <a:off x="4084376" y="493059"/>
            <a:ext cx="57947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Un espace d’activités managériales</a:t>
            </a:r>
            <a:endParaRPr lang="fr-FR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2468602" y="4986780"/>
            <a:ext cx="7891456" cy="812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utoShape 6" descr="data:image/jpeg;base64,/9j/4AAQSkZJRgABAQAAAQABAAD/2wCEAAkGBxEHBhUQBwgWFRMXGBgbGRgYGRsVFhcWHRoWGR0XGh4iISggGBonHRUVJzEhJikrLi4uGB8zODUtNygtLisBCgoKDg0NGxAQGi8lHyYtLTU1LS0tLS01LS0vLS0tLS0tLS0vLS0vLS0tLy0tLy0tLS8tNS0tLS0tLS0uLS0tNf/AABEIAJYBNwMBEQACEQEDEQH/xAAbAAEAAwEBAQEAAAAAAAAAAAAAAwUGBAcBAv/EAEIQAAIBAwEDBgoHBgcBAAAAAAABAgMEEQUGEiETMUFRYZEHFBZUcXKisdHhFSIyNFJTkjVCgYKhsxcjNjdzdPDB/8QAGgEBAQADAQEAAAAAAAAAAAAAAAEEBQYDAv/EAC8RAQACAQIFAgQGAgMAAAAAAAABAgMEEQUSITFBE1FhcYGxIpGhwdHhI/AUgvH/2gAMAwEAAhEDEQA/APcQAAAAAAAAAAAAAAAAAAAAAAAAAAAAAAAAAAAAAAAAAAAAAAAAAAAAAAAAAAAAAAAAAAAAAAAAAAAAAAAAAAAAAAAAAAAAAAAAAAAAAAAAAI6s9ym5Y5k33AZpbRVpP6lCHdJv3lR9+nrjzaP6ZfEB9PXHm0f0y+ID6euPNo/pl8QH09cebR/TL4gPp6482j+mXxAnt9Su66zTtIY62nFd7kSdo7rG8oZ65cwm1O1jlP8ADL4lRPDULudHejaRx1Ye9jrxvZJvG+y9e6B69cJ8bWP6ZfEqPn09cebR/TL4gdWj6xO9utyvTjzPik1xXpbIq+AAAAAAAAAAAAAAAAAAAAAAAAAAAAAARXX3aXqy9wGd2S+8T9Ve8I04UAAAAGE24quWpQjCbwoJ4T/ey+jr5jmeM2mc1axPjt8d5b/hVYjFa0x5dVjrV5QtlGtYbzXTJ7kmujg+f0nti12rrSItTefeekvHLpNNe8zW+3y6woL25rvVFUvd6E8rrjiOeZdhq82XP63Pk3i35fk2OHFijDy02mPzenJ7y4M7OJ36w5Xs/RRlND/br/mKjVkUAAAAAAAAAAAAAAAAAAAAAAAAAAAAAiuvu0vVl7gM7sl94n6q94RpwoAAAYPU9pLmhqE4U2oJSaScU3jo5+vn/icvqOJ6mmW0RO0RPbZ0GDh+nviraeszHurrm4lYyajL/PlxqT6Yt8d2L6H1vn6OjjjZMtsXafxz3nzHwj95+jIpjrkjrH4I7R7/ABn9vzV2655eG+t8/eYO023nuy94jo6LW+dKG5XW/S6Yvo7Yv919vee+LPNY5b9a+38e0vLJiiZ5q9Le/wDPvDv+l7jS0qVtc5hhODaTzB8Vz+7o4mX/AMzPp/8AHS29fHTxLG/4mHP+O1fxefm2uh3MrzTIVLiGJNcejPb/AB5zotHltlwVtaNpn/d/q0Wqx1x5bVrPRTaH+3X/ADGYxmrIoAAAAAAAAAAAAAAAAAAAAAAAAAAAABFdfdperL3AZ3ZL7xP1V7wjThQAAAyu19KDureUorec0m+ndyv6Gj4rWnPj3jrM/o2vDb35MkRPSI/Vj76TlezdTn3pZ9OWaDNMzktM995bvFERjrEdtoelaNRhS0yCtkt3dTz1tpZb7TstJWlcFeTts5XU2tbLabd92C2lpQo61UjbpY4cFzbzSyu85XiNKV1Nop2dHoLWtp6zbu6NOpxr3NoriKa+suPM4782v65PXT1i18MX7dfvP7vLPNq0yzX4faHoiWFwR1zm2V0P9uv+YqNWRQAAAAAAAAAAAAAAAAAAAAAAAAAAAACK6+7S9WXuAzuyX3ifqr3hGnCgEVarGjScqjwopt+hcWfN7xWs2ntC1iZtFY7y4dP1mjqNVwtauWlnma4c3SY+DW4s9pik7zD3zaXLhrFrx0YzWrG6uNTnKdvUnxe61GTju9GMHO6zDqb55mazPXpMRO23jZvNLm09cNYi0R9XLfU/G4uvRj/yR6YT6Xj8LfHPW8Hhmr6kTmr/ANo9p9/lP9PbFb09sdvp8Y/mP7Q22p1rWjuW91KMepPgvR1Hlj1WbHG1bTEPW+nxXtzWrEy/Frbyu6r48OeUn9mK6XJ/+yfOPFbLb7z7fGVyZK4q/aHVcW9S8knZWtSVOKUYtRbyl08Oltt/xPe+PJlmJxVmax0jp7f31eFMlMcTGS0Raes9f9+Te6Hyn0XDx1/XxxzweOhPtxg6nRxk9Cvq93O6r0/Vt6fZTaH+3X/MZbHasigAAAAAAAAAAAAAAAAAAAAAAAAAAAAEV192l6svcBndkvvE/VXvCNOFZra3VaunU4K0WN79/g8Y/dwafimry4YrFOm/n9mz4dpseabTfrt4Ul5tVO70x0qlBb0lhyT4Ndi+ZrcvFb5MM45r1nvP9M/FwyuPLF4npHhV6RqD0y9VWEN7g00+GU+0wtJqJ0+SLxG7L1OCM+PlmdltX2tr1b1O3goxT+x9py7G/gbC/F81skTWNo9vdh04XirjmLTvPv7Pm1b8U1aM7ZcnKUFKWHh7zbTz/wC4k4nvi1EWp0mY3n59U4ftkwzW34oidofbPTbm9t1U8QovPTJKLa68LC/oMWl1GWvPyV6+8bfbYyajBjtNOe3T6qq6rVXX5K6jupSX1ElGKfoXP6TCy2yc3p36bT27R+n3ZmOlIrz167x37vTaNKNCko0YpRXMlwSR2VKVpWK1jaIcpa9rWm1p3mUx9oymh/t1/wAxUasigAAAAAAAAAAAAAAAAAAAAAAAAAAAAEV192l6svcBndkvvE/VXvCNFVqKlTcpvgk2/Qj5taK1mZ7Q+qxNpiI8sVtJtBT1GzdK2pyfFPekkksdXHP/AJnOcQ4jjz4/TpHnvP7N5odDkw5Oe8/Rx7NaKtVqt15NQjjOOdt9BjcO0Mam0zaekMjX6ycFYiveV7qeydKVo3Ypxmk8cXJPseTaanhGOcf+PpMfq12DieSLxGTrDI6bdKzv4VZQyotPHWviaDTZYxZa3mN9pbvPjnJitWJ23bqyv7baD6vi+848cTisrj0PidPhz6fW9OXeY94c9lw59J15ton2leJYXBGyYLlnZUqldVKlvFzXNJpNo8bYcdrxeaxM+77jLetOWLTs6z2fABlND/br/mKjVkUAAAAAAAAAAAAAAAAAAAAAAAAAAAAAiuvu0vVl7gMbpeovTqjcae9lejBUWEtoFWpuFe2+rJNNp8cNY4ZR8WpFqzWfK1mYtEx4Z3UNIhSsXWsrhyimk4yW7JZ5uKeGcxruFxgx+pS28Oh0fEJz35LV2lPsrrEdNnKFy8RljjzpSXXjoZOF62uC01v2nz7HEdJfNEWp3hfX201OhaycKsJTf2VBuXHrbaWDb6nieGmOeS28+GtwcPy3vHNG0MVp9o768jTg8OTxnqXSzmMGGc2StI8ugzZYxY5vPhpdMlR0OcnbynUm+DylGK49XFnVaLh1dNMzFt5lzmq1ttRERMbRCw8p5ebLvfwNgwzynl5su9/AB5Ty82Xe/gA8p5ebLvfwA5dnp7+sZa594qNcRQAAAAAAAAAAAAAAAAAAAAAAAAAAAACK6+7S9WXuAwBUAOjU7ed5pdNadHejF/Xgl9bffNLHSujsNLxfBmyRXkjeseI77trwzLix2tz9Jny4LjQKttaOdScN6KzKGcyjHrfQarJwzNjxepbbp48tlj4jivl9OPzcWnWUtQudyi0uDeXwikudsw9Pp758kUr3ZGozUw0m9uzv+grijdxdtiSbW7Ui8xWOOW+jHaZtuG6nHliKx8pjt/TFjX6e+KZtPzhYarONS9boyzwWWuEXPpa7DrK77Rv3c3O287OQ+kAAAC02b/ai9D9wGwIoAAAAAAAAAAAAAAAAAAAAAAAAAAAABFcLet5KK6H7gMG6MovjTfcyocnL8D7mB+6TqUZZo70X2ZXACWylyVR8vSk4zjKMsc7TXb/A88lIvSa27T0fdLTW0WjvD7b0aNjTm7KnW35R3frqLSTazzLsMPS8Pxae82pMzPbr/wCMnU67JnrFbRER8EMJVKcWqbkk+dcUmbBhvxycvwPuYDk5fgfcwHJy/A+5gOTl+B9zAcnL8D7mBa7N0ZfSOXB4UX6EQawKAAAAAAAAAAAAAAAAAAAAAAAAAAAAAfG8LiBF41T/AD496A+eNU/z496AeNU/z496AeNU/wA+PegHjVP8+PegHjVP8+PegHjVP8+PegHjVP8APj3oB41T/Pj3oB41T/Pj3oB41T/Pj3oD9QrwqPEKqfoaYEoAAAAAAAAAAAAAAAAAAAAAAAAAAAIq9xC3jmvUUV2gUt5tHGHC0puXa+C7uf3AUl3qNW7f+dVeOrmj3FRygAAAAAAAAAAAAjLdlmLAtLPXa1DhUlvrt5+/4gXdnrlK44TluPqlzd5FWae8uDA/QAAAAAAAAAAAAAAAAAAAAAAABU6po/0hcKbr7uElzZ6W+vtA5PJhed+z8wHkwvO/Z+YDyYXnfs/MB5MLzv2fmA8mF537PzAeTC879n5gPJhed+z8wHkwvO/Z+YDyYXnfs/MB5MLzv2fmA8mF537PzAeTC879n5gPJhed+z8wHkwvO/Z+YDyYXnfs/MB5MLzv2fmBcafbeJ2ip72cZ482ctv/AOgdIAAAAAAAAAAAAAAAAAAAAAAAAAAAAAAAAAAAAAAAAAAAAAAAAAAAAAAAAAAAAAAAAAAAAAAADFeFy9q2Gw9WpY3M6c1KniUJOEknOKeGnkC82Qqyr7J2k69RynK3oylKTcpSk6cG22+LbfSBjNc1q92n2ynpezV74vSorNeulvTzwzGPVhySwsPKfHCA4NdlqXg5qU7r6bqXtm5qNSFb61SOePCTbfHDw8rDwmmUXm3m2VazjbWuzEYzurvDpyaTUIS5p4fDjnp4LDyQRQ2E1KVHfrbeXCr9meRT6tzeWePTw9AHN4U9Qr6brulQstQqwjOtJT3ZyiqiU7dfXUcKX2nz9bAsfCHtVcaXdULDZ6Kd5cv6reHGnDON7D4Zbzz5SUJAQ2+wmoRanX26uXUym8Z5PGctKG9j+P8AQDn0vU68/DbdW872o6MaMWqTnJ00+Tt3lQzhPLfR0sDP7KWF3tdtBqEa21V5RjQrYioVp4xKdZYxvcEuTWMFVoNuLS42V8G1ZUNduKlTlINVpVJKqlKcFuqSecc/eRGx2Qqyr7J2k69RynK3oylKTcpSk6cG22+LbfSBcgAAAAAAAAAAAAAAAAAAAAAAAAAAAAAMJ4av9vq3r0v7kRA0OxX+jbL/AK1D+1ADA7FVo6J4V9RttQluzuJOdJy4b6cnUUU+nhU9hgWHhx1CFPZVWqlmtWqQ3ILjJqLy2l6cL+IGf1Wi9ldv9IravLFGFrToOb+zGpGnUpvL5uDqRlntKrT+FKpe6fo89Q0TaB0qVOFNclGnCaqSlUUd/lG+HCpHof2e0iMvtzczvY7PVbqpvTnuSk+bMpeKNvh2sqrHbiutB8LljfX8sW8qbhvP7MXitF5fUuVhLvCPVadRTgpQkmn0p5WOvJB5dpP+/wBd/wDBH+1bgZ7YfZ2pr+0up+La7cWu5X48hJw396pXxvYazjd4ellVpfCPpUtG8FlWjcalVuGqkHylVuc3mpDhlt8EEbbYr/Rtl/1qH9qBBdAAAAAAAAAAAAAAAAAAAAAAAAAAAAAAKfafQKW0ujTtb+pOMJOLbg0pZi01htNdHUBlIeCi2pQ3aevX6SSSSrRSSXMktwDQbVbG2e08YvVbd78eEakHuzXZnpXY8gcOz/g7sdFv1cRVStWj9mpXnyko9qSSjldDxlAXuu6Jba/ZchqtqqkHxWeDi+uLXGL9AGS/wjsH9V3d1yfPyXKrk8+jdz/Ubi41bYm11R2m/OpCNk1yUYSWMLk8KW8m5L/Kh0p84Fvrmi2+vWLoaraqpB8cPKaa5mmuMX2oDJW3gosbeqnSvLrcUlJU+VxTUk8p4Uc/1AvrfZKhb7YVNUhWqcvUioyi3Hk0lGEeC3c5xCPT1gZ+r4KbSV5VrU9VvKcqk5SnydWEU223+DilvPGQLD/D23ezdSwrahczp1Jxm5TqRnUTju4UW4YS+qujpYFbDwUW1KG7T16/SSSSVaKSS5kluAehgAAAAAAAAAAAAAAf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1187" y="4737558"/>
            <a:ext cx="2962275" cy="1428750"/>
          </a:xfrm>
          <a:prstGeom prst="rect">
            <a:avLst/>
          </a:prstGeom>
        </p:spPr>
      </p:pic>
      <p:sp>
        <p:nvSpPr>
          <p:cNvPr id="11" name="Parchemin vertical 10"/>
          <p:cNvSpPr/>
          <p:nvPr/>
        </p:nvSpPr>
        <p:spPr>
          <a:xfrm>
            <a:off x="7048500" y="4857750"/>
            <a:ext cx="2710355" cy="1308557"/>
          </a:xfrm>
          <a:prstGeom prst="vertic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Documentation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37522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Direction générale de l’enseignement scolaire – Bureau de la formation des personnels enseignants et d’éducation (C1-2)  – Bureau de l’innovation pédagogique (C1-1)</a:t>
            </a:r>
            <a:endParaRPr lang="fr-FR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2494892" y="120000"/>
            <a:ext cx="3767959" cy="36625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fr-FR" dirty="0"/>
          </a:p>
          <a:p>
            <a:r>
              <a:rPr lang="fr-FR" sz="2800" dirty="0"/>
              <a:t>U</a:t>
            </a:r>
            <a:r>
              <a:rPr lang="fr-FR" sz="2800" dirty="0" smtClean="0"/>
              <a:t>ne </a:t>
            </a:r>
            <a:r>
              <a:rPr lang="fr-FR" sz="2800" dirty="0"/>
              <a:t>suite bureautique </a:t>
            </a:r>
            <a:endParaRPr lang="fr-FR" sz="2800" dirty="0" smtClean="0"/>
          </a:p>
          <a:p>
            <a:r>
              <a:rPr lang="fr-FR" sz="2800" dirty="0" smtClean="0"/>
              <a:t>Des outils </a:t>
            </a:r>
            <a:r>
              <a:rPr lang="fr-FR" sz="2800" dirty="0"/>
              <a:t>de gestion de base de données</a:t>
            </a:r>
            <a:r>
              <a:rPr lang="fr-FR" sz="2800" dirty="0" smtClean="0"/>
              <a:t>,</a:t>
            </a:r>
          </a:p>
          <a:p>
            <a:r>
              <a:rPr lang="fr-FR" sz="2800" dirty="0" smtClean="0"/>
              <a:t>Un outil de gestion </a:t>
            </a:r>
            <a:r>
              <a:rPr lang="fr-FR" sz="2800" dirty="0"/>
              <a:t>de projet, </a:t>
            </a:r>
            <a:endParaRPr lang="fr-FR" sz="2800" dirty="0" smtClean="0"/>
          </a:p>
          <a:p>
            <a:r>
              <a:rPr lang="fr-FR" sz="2800" dirty="0" smtClean="0"/>
              <a:t>Un outil de </a:t>
            </a:r>
            <a:r>
              <a:rPr lang="fr-FR" sz="2800" dirty="0"/>
              <a:t>création de cartes heuristiques </a:t>
            </a:r>
            <a:endParaRPr lang="fr-FR" sz="2800" dirty="0" smtClean="0"/>
          </a:p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6865882" y="120000"/>
            <a:ext cx="5108999" cy="61247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sz="2800" dirty="0" smtClean="0"/>
              <a:t> Des logiciels </a:t>
            </a:r>
            <a:r>
              <a:rPr lang="fr-FR" sz="2800" dirty="0"/>
              <a:t>spécialisés assurant la gestion des mains courantes, des badges, des clés et des consignes, logiciels du type </a:t>
            </a:r>
            <a:r>
              <a:rPr lang="fr-FR" sz="2800" dirty="0" smtClean="0"/>
              <a:t>« </a:t>
            </a:r>
            <a:r>
              <a:rPr lang="fr-FR" sz="2800" i="1" dirty="0" err="1" smtClean="0"/>
              <a:t>Track</a:t>
            </a:r>
            <a:r>
              <a:rPr lang="fr-FR" sz="2800" i="1" dirty="0" smtClean="0"/>
              <a:t> </a:t>
            </a:r>
            <a:r>
              <a:rPr lang="fr-FR" sz="2800" i="1" dirty="0"/>
              <a:t>Force </a:t>
            </a:r>
            <a:r>
              <a:rPr lang="fr-FR" sz="2800" i="1" dirty="0" smtClean="0"/>
              <a:t>« </a:t>
            </a:r>
            <a:r>
              <a:rPr lang="fr-FR" sz="2800" dirty="0" smtClean="0"/>
              <a:t>;</a:t>
            </a:r>
          </a:p>
          <a:p>
            <a:endParaRPr lang="fr-FR" sz="2800" dirty="0"/>
          </a:p>
          <a:p>
            <a:r>
              <a:rPr lang="fr-FR" sz="2800" dirty="0"/>
              <a:t>D</a:t>
            </a:r>
            <a:r>
              <a:rPr lang="fr-FR" sz="2800" dirty="0" smtClean="0"/>
              <a:t>es </a:t>
            </a:r>
            <a:r>
              <a:rPr lang="fr-FR" sz="2800" dirty="0"/>
              <a:t>logiciels permettant la gestion de planning, de prise de poste, de calcul d’heures de présence, d’élaboration de fiches de paie, de devis ou de </a:t>
            </a:r>
            <a:r>
              <a:rPr lang="fr-FR" sz="2800" i="1" dirty="0"/>
              <a:t>factures (Ex : BM soft, Comète) </a:t>
            </a:r>
            <a:endParaRPr lang="fr-FR" sz="2800" dirty="0"/>
          </a:p>
          <a:p>
            <a:endParaRPr lang="fr-FR" sz="2800" dirty="0"/>
          </a:p>
        </p:txBody>
      </p:sp>
      <p:sp>
        <p:nvSpPr>
          <p:cNvPr id="7" name="ZoneTexte 6"/>
          <p:cNvSpPr txBox="1"/>
          <p:nvPr/>
        </p:nvSpPr>
        <p:spPr>
          <a:xfrm>
            <a:off x="1765739" y="4110774"/>
            <a:ext cx="4635061" cy="181588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800" dirty="0" smtClean="0"/>
              <a:t>Des PGI de </a:t>
            </a:r>
            <a:r>
              <a:rPr lang="fr-FR" sz="2800" dirty="0"/>
              <a:t>gestion </a:t>
            </a:r>
            <a:r>
              <a:rPr lang="fr-FR" sz="2800" dirty="0" smtClean="0"/>
              <a:t>de site</a:t>
            </a:r>
            <a:r>
              <a:rPr lang="fr-FR" sz="2800" dirty="0"/>
              <a:t>, logiciels qui sont utilisés principalement sur les sites importants </a:t>
            </a:r>
            <a:r>
              <a:rPr lang="fr-FR" sz="2800" i="1" dirty="0"/>
              <a:t>(Ex </a:t>
            </a:r>
            <a:r>
              <a:rPr lang="fr-FR" sz="2800" i="1" dirty="0" err="1"/>
              <a:t>Cara</a:t>
            </a:r>
            <a:r>
              <a:rPr lang="fr-FR" sz="2800" i="1" dirty="0"/>
              <a:t>, </a:t>
            </a:r>
            <a:r>
              <a:rPr lang="fr-FR" sz="2800" i="1" dirty="0" err="1"/>
              <a:t>Sekur</a:t>
            </a:r>
            <a:r>
              <a:rPr lang="fr-FR" sz="2000" i="1" dirty="0"/>
              <a:t>)</a:t>
            </a:r>
            <a:r>
              <a:rPr lang="fr-FR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88034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Direction générale de l’enseignement scolaire – Bureau de la formation des personnels enseignants et d’éducation (C1-2)  – Bureau de l’innovation pédagogique (C1-1)</a:t>
            </a:r>
            <a:endParaRPr lang="fr-FR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4004441" y="425669"/>
            <a:ext cx="5060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Espace d’activités de terrain</a:t>
            </a:r>
            <a:endParaRPr lang="fr-FR" sz="2800" b="1" dirty="0"/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506317"/>
              </p:ext>
            </p:extLst>
          </p:nvPr>
        </p:nvGraphicFramePr>
        <p:xfrm>
          <a:off x="2677511" y="1012650"/>
          <a:ext cx="4606160" cy="4887496"/>
        </p:xfrm>
        <a:graphic>
          <a:graphicData uri="http://schemas.openxmlformats.org/drawingml/2006/table">
            <a:tbl>
              <a:tblPr/>
              <a:tblGrid>
                <a:gridCol w="921232">
                  <a:extLst>
                    <a:ext uri="{9D8B030D-6E8A-4147-A177-3AD203B41FA5}">
                      <a16:colId xmlns:a16="http://schemas.microsoft.com/office/drawing/2014/main" val="3700795467"/>
                    </a:ext>
                  </a:extLst>
                </a:gridCol>
                <a:gridCol w="921232">
                  <a:extLst>
                    <a:ext uri="{9D8B030D-6E8A-4147-A177-3AD203B41FA5}">
                      <a16:colId xmlns:a16="http://schemas.microsoft.com/office/drawing/2014/main" val="765598378"/>
                    </a:ext>
                  </a:extLst>
                </a:gridCol>
                <a:gridCol w="921232">
                  <a:extLst>
                    <a:ext uri="{9D8B030D-6E8A-4147-A177-3AD203B41FA5}">
                      <a16:colId xmlns:a16="http://schemas.microsoft.com/office/drawing/2014/main" val="786269243"/>
                    </a:ext>
                  </a:extLst>
                </a:gridCol>
                <a:gridCol w="921232">
                  <a:extLst>
                    <a:ext uri="{9D8B030D-6E8A-4147-A177-3AD203B41FA5}">
                      <a16:colId xmlns:a16="http://schemas.microsoft.com/office/drawing/2014/main" val="1167972258"/>
                    </a:ext>
                  </a:extLst>
                </a:gridCol>
                <a:gridCol w="921232">
                  <a:extLst>
                    <a:ext uri="{9D8B030D-6E8A-4147-A177-3AD203B41FA5}">
                      <a16:colId xmlns:a16="http://schemas.microsoft.com/office/drawing/2014/main" val="4108402674"/>
                    </a:ext>
                  </a:extLst>
                </a:gridCol>
              </a:tblGrid>
              <a:tr h="264111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Local atelier spécifique pour simulations activités professionnelles                              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1698127"/>
                  </a:ext>
                </a:extLst>
              </a:tr>
              <a:tr h="283990">
                <a:tc rowSpan="5" gridSpan="2">
                  <a:txBody>
                    <a:bodyPr/>
                    <a:lstStyle/>
                    <a:p>
                      <a:pPr algn="ctr" fontAlgn="t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1  comprenant le PC sécurité + le SSI                 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rowSpan="5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 gridSpan="2">
                  <a:txBody>
                    <a:bodyPr/>
                    <a:lstStyle/>
                    <a:p>
                      <a:pPr algn="ctr" fontAlgn="t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3 avec véhicule pour interpellation et secours à personnes             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rowSpan="5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907871"/>
                  </a:ext>
                </a:extLst>
              </a:tr>
              <a:tr h="283990"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610601"/>
                  </a:ext>
                </a:extLst>
              </a:tr>
              <a:tr h="283990"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2972184"/>
                  </a:ext>
                </a:extLst>
              </a:tr>
              <a:tr h="283990"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42352"/>
                  </a:ext>
                </a:extLst>
              </a:tr>
              <a:tr h="283990"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354517"/>
                  </a:ext>
                </a:extLst>
              </a:tr>
              <a:tr h="283990">
                <a:tc rowSpan="5" gridSpan="2">
                  <a:txBody>
                    <a:bodyPr/>
                    <a:lstStyle/>
                    <a:p>
                      <a:pPr algn="ctr" fontAlgn="t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2 comprenant un poste d'accueil/filtrage + portique + standard                                                        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rowSpan="5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9953214"/>
                  </a:ext>
                </a:extLst>
              </a:tr>
              <a:tr h="298190"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1528834"/>
                  </a:ext>
                </a:extLst>
              </a:tr>
              <a:tr h="283990"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Périmètre extérieur pour bac à feu pédagogique       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6923998"/>
                  </a:ext>
                </a:extLst>
              </a:tr>
              <a:tr h="283990"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8988120"/>
                  </a:ext>
                </a:extLst>
              </a:tr>
              <a:tr h="298190"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846389"/>
                  </a:ext>
                </a:extLst>
              </a:tr>
              <a:tr h="283990">
                <a:tc rowSpan="4">
                  <a:txBody>
                    <a:bodyPr/>
                    <a:lstStyle/>
                    <a:p>
                      <a:pPr algn="ctr" fontAlgn="t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vestiaire garçons + douche        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vestiaire filles + </a:t>
                      </a:r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douche     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7084211"/>
                  </a:ext>
                </a:extLst>
              </a:tr>
              <a:tr h="2839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3112544"/>
                  </a:ext>
                </a:extLst>
              </a:tr>
              <a:tr h="2839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2067201"/>
                  </a:ext>
                </a:extLst>
              </a:tr>
              <a:tr h="2839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5141871"/>
                  </a:ext>
                </a:extLst>
              </a:tr>
              <a:tr h="283990"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LOCAL TECHNIQUE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5472140"/>
                  </a:ext>
                </a:extLst>
              </a:tr>
              <a:tr h="283990"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9680912"/>
                  </a:ext>
                </a:extLst>
              </a:tr>
            </a:tbl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5013435" y="4707913"/>
            <a:ext cx="6843206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400" b="1" dirty="0"/>
              <a:t>E</a:t>
            </a:r>
            <a:r>
              <a:rPr lang="fr-FR" sz="2400" b="1" dirty="0" smtClean="0"/>
              <a:t>quipement du </a:t>
            </a:r>
            <a:r>
              <a:rPr lang="fr-FR" sz="2400" b="1" dirty="0"/>
              <a:t>CQP APS </a:t>
            </a:r>
            <a:r>
              <a:rPr lang="fr-FR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http</a:t>
            </a:r>
            <a:r>
              <a:rPr lang="fr-FR" sz="2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://www.lapreventionsecurite.org/PUBLIC/ADEF/ListeDocsGeneraux.aspx </a:t>
            </a:r>
          </a:p>
        </p:txBody>
      </p:sp>
    </p:spTree>
    <p:extLst>
      <p:ext uri="{BB962C8B-B14F-4D97-AF65-F5344CB8AC3E}">
        <p14:creationId xmlns:p14="http://schemas.microsoft.com/office/powerpoint/2010/main" val="27999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2982</TotalTime>
  <Words>290</Words>
  <Application>Microsoft Office PowerPoint</Application>
  <PresentationFormat>Grand écran</PresentationFormat>
  <Paragraphs>34</Paragraphs>
  <Slides>4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7" baseType="lpstr">
      <vt:lpstr>Arial</vt:lpstr>
      <vt:lpstr>Calibri</vt:lpstr>
      <vt:lpstr>MINISTÈRIEL</vt:lpstr>
      <vt:lpstr> 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G. Ruchon</dc:creator>
  <cp:lastModifiedBy>G. Ruchon</cp:lastModifiedBy>
  <cp:revision>20</cp:revision>
  <dcterms:created xsi:type="dcterms:W3CDTF">2020-12-06T19:35:01Z</dcterms:created>
  <dcterms:modified xsi:type="dcterms:W3CDTF">2021-01-28T13:34:36Z</dcterms:modified>
</cp:coreProperties>
</file>