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9" r:id="rId3"/>
    <p:sldId id="258" r:id="rId4"/>
    <p:sldId id="260" r:id="rId5"/>
    <p:sldId id="263" r:id="rId6"/>
    <p:sldId id="261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. Ruchon" initials="M" lastIdx="1" clrIdx="0">
    <p:extLst>
      <p:ext uri="{19B8F6BF-5375-455C-9EA6-DF929625EA0E}">
        <p15:presenceInfo xmlns:p15="http://schemas.microsoft.com/office/powerpoint/2012/main" userId="17934473b03cd38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F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43470" autoAdjust="0"/>
  </p:normalViewPr>
  <p:slideViewPr>
    <p:cSldViewPr snapToGrid="0" showGuides="1">
      <p:cViewPr varScale="1">
        <p:scale>
          <a:sx n="26" d="100"/>
          <a:sy n="26" d="100"/>
        </p:scale>
        <p:origin x="2340" y="48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1806" y="-14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B8E38B-A6C0-4D0C-B99F-867E35FE77E5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DB219C82-97EE-4810-8FC7-99FB111820E2}">
      <dgm:prSet phldrT="[Texte]"/>
      <dgm:spPr/>
      <dgm:t>
        <a:bodyPr/>
        <a:lstStyle/>
        <a:p>
          <a:r>
            <a:rPr lang="fr-FR" dirty="0" smtClean="0"/>
            <a:t>Prévenir les risques,</a:t>
          </a:r>
        </a:p>
        <a:p>
          <a:r>
            <a:rPr lang="fr-FR" dirty="0" smtClean="0"/>
            <a:t>Gérer des évènements,</a:t>
          </a:r>
        </a:p>
        <a:p>
          <a:r>
            <a:rPr lang="fr-FR" dirty="0" smtClean="0"/>
            <a:t>AVEC LES PARTENAIRES INSTITUTIONNELS</a:t>
          </a:r>
          <a:endParaRPr lang="fr-FR" dirty="0"/>
        </a:p>
      </dgm:t>
    </dgm:pt>
    <dgm:pt modelId="{68621EE8-3C61-4545-8D11-5CDDD480A4EB}" type="parTrans" cxnId="{EB0739E7-3542-4807-9692-E22D5544E20B}">
      <dgm:prSet/>
      <dgm:spPr/>
      <dgm:t>
        <a:bodyPr/>
        <a:lstStyle/>
        <a:p>
          <a:endParaRPr lang="fr-FR"/>
        </a:p>
      </dgm:t>
    </dgm:pt>
    <dgm:pt modelId="{0C948A0E-94A5-4F02-8BC1-50E77E04DC37}" type="sibTrans" cxnId="{EB0739E7-3542-4807-9692-E22D5544E20B}">
      <dgm:prSet/>
      <dgm:spPr/>
      <dgm:t>
        <a:bodyPr/>
        <a:lstStyle/>
        <a:p>
          <a:endParaRPr lang="fr-FR"/>
        </a:p>
      </dgm:t>
    </dgm:pt>
    <dgm:pt modelId="{E914AE80-29B6-435C-8E8C-ED0BD789E4D6}">
      <dgm:prSet phldrT="[Texte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200" b="1" dirty="0" smtClean="0">
              <a:solidFill>
                <a:schemeClr val="tx1"/>
              </a:solidFill>
            </a:rPr>
            <a:t>Sous l’autorité du responsable du site</a:t>
          </a:r>
        </a:p>
        <a:p>
          <a:r>
            <a:rPr lang="fr-FR" sz="1200" b="1" dirty="0" smtClean="0">
              <a:solidFill>
                <a:schemeClr val="tx1"/>
              </a:solidFill>
            </a:rPr>
            <a:t>Avec un niveau d’autonomie défini</a:t>
          </a:r>
          <a:endParaRPr lang="fr-FR" sz="1200" b="1" dirty="0">
            <a:solidFill>
              <a:schemeClr val="tx1"/>
            </a:solidFill>
          </a:endParaRPr>
        </a:p>
      </dgm:t>
    </dgm:pt>
    <dgm:pt modelId="{B8E294AC-2507-4CE8-9EBC-4DD1F439496B}" type="parTrans" cxnId="{E6F75072-D312-482D-B67D-CFCB2808CD48}">
      <dgm:prSet/>
      <dgm:spPr/>
      <dgm:t>
        <a:bodyPr/>
        <a:lstStyle/>
        <a:p>
          <a:endParaRPr lang="fr-FR"/>
        </a:p>
      </dgm:t>
    </dgm:pt>
    <dgm:pt modelId="{7B3D7E6D-43BF-4C5B-88BD-3E275AAC6D61}" type="sibTrans" cxnId="{E6F75072-D312-482D-B67D-CFCB2808CD48}">
      <dgm:prSet/>
      <dgm:spPr/>
      <dgm:t>
        <a:bodyPr/>
        <a:lstStyle/>
        <a:p>
          <a:endParaRPr lang="fr-FR"/>
        </a:p>
      </dgm:t>
    </dgm:pt>
    <dgm:pt modelId="{3BCD9F4C-25FD-48EB-B9CE-22F6B8E1CD94}">
      <dgm:prSet phldrT="[Texte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200" b="1" dirty="0" smtClean="0"/>
            <a:t>Un ensemble de ressources : Juridiques et réglementaires</a:t>
          </a:r>
        </a:p>
        <a:p>
          <a:r>
            <a:rPr lang="fr-FR" sz="1200" b="1" dirty="0" smtClean="0"/>
            <a:t>Des bases de données autorisées</a:t>
          </a:r>
        </a:p>
        <a:p>
          <a:r>
            <a:rPr lang="fr-FR" sz="1200" b="1" dirty="0" smtClean="0"/>
            <a:t>Les plans d’intervention</a:t>
          </a:r>
        </a:p>
        <a:p>
          <a:r>
            <a:rPr lang="fr-FR" sz="1200" b="1" dirty="0" smtClean="0"/>
            <a:t>Les comptes rendus d’exercice, d’accidents ou d’évènements</a:t>
          </a:r>
          <a:endParaRPr lang="fr-FR" sz="1200" b="1" dirty="0"/>
        </a:p>
      </dgm:t>
    </dgm:pt>
    <dgm:pt modelId="{F57BFFAF-6846-43ED-AF91-933AAD0808A0}" type="parTrans" cxnId="{256D993B-EDBC-48A7-9A5F-68558B02B956}">
      <dgm:prSet/>
      <dgm:spPr/>
      <dgm:t>
        <a:bodyPr/>
        <a:lstStyle/>
        <a:p>
          <a:endParaRPr lang="fr-FR"/>
        </a:p>
      </dgm:t>
    </dgm:pt>
    <dgm:pt modelId="{DF1B073D-9C85-4701-A554-A5F723C42F37}" type="sibTrans" cxnId="{256D993B-EDBC-48A7-9A5F-68558B02B956}">
      <dgm:prSet/>
      <dgm:spPr/>
      <dgm:t>
        <a:bodyPr/>
        <a:lstStyle/>
        <a:p>
          <a:endParaRPr lang="fr-FR"/>
        </a:p>
      </dgm:t>
    </dgm:pt>
    <dgm:pt modelId="{C7782020-766B-401B-BB12-D041A1B1AC80}">
      <dgm:prSet phldrT="[Texte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>
              <a:solidFill>
                <a:schemeClr val="tx1"/>
              </a:solidFill>
            </a:rPr>
            <a:t>En utilisant  moyens humains et matériels</a:t>
          </a:r>
        </a:p>
        <a:p>
          <a:r>
            <a:rPr lang="fr-FR" b="1" dirty="0" smtClean="0">
              <a:solidFill>
                <a:schemeClr val="tx1"/>
              </a:solidFill>
            </a:rPr>
            <a:t>Les systèmes d’information et de communication </a:t>
          </a:r>
        </a:p>
        <a:p>
          <a:endParaRPr lang="fr-FR" dirty="0"/>
        </a:p>
      </dgm:t>
    </dgm:pt>
    <dgm:pt modelId="{6982359F-EE36-4EE9-ACF3-62D1E4EB16B1}" type="parTrans" cxnId="{79972DE4-F32C-46BA-9405-89A1E3BE4FDD}">
      <dgm:prSet/>
      <dgm:spPr/>
      <dgm:t>
        <a:bodyPr/>
        <a:lstStyle/>
        <a:p>
          <a:endParaRPr lang="fr-FR"/>
        </a:p>
      </dgm:t>
    </dgm:pt>
    <dgm:pt modelId="{BAEA9663-170A-461F-824F-C78EF2F0E20A}" type="sibTrans" cxnId="{79972DE4-F32C-46BA-9405-89A1E3BE4FDD}">
      <dgm:prSet/>
      <dgm:spPr/>
      <dgm:t>
        <a:bodyPr/>
        <a:lstStyle/>
        <a:p>
          <a:endParaRPr lang="fr-FR"/>
        </a:p>
      </dgm:t>
    </dgm:pt>
    <dgm:pt modelId="{1C9071AF-DFAA-47F7-BA06-8686895853F7}">
      <dgm:prSet phldrT="[Texte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En relation avec les acteurs internes et externes</a:t>
          </a:r>
          <a:endParaRPr lang="fr-FR" b="1" dirty="0"/>
        </a:p>
      </dgm:t>
    </dgm:pt>
    <dgm:pt modelId="{407D3A79-AE6C-41B4-B12C-4941B520049A}" type="parTrans" cxnId="{513884A2-8216-4F2B-8A53-CE877B45EB0D}">
      <dgm:prSet/>
      <dgm:spPr/>
      <dgm:t>
        <a:bodyPr/>
        <a:lstStyle/>
        <a:p>
          <a:endParaRPr lang="fr-FR"/>
        </a:p>
      </dgm:t>
    </dgm:pt>
    <dgm:pt modelId="{96878784-4774-4A2A-8CD5-F33A202ED9E3}" type="sibTrans" cxnId="{513884A2-8216-4F2B-8A53-CE877B45EB0D}">
      <dgm:prSet/>
      <dgm:spPr/>
      <dgm:t>
        <a:bodyPr/>
        <a:lstStyle/>
        <a:p>
          <a:endParaRPr lang="fr-FR"/>
        </a:p>
      </dgm:t>
    </dgm:pt>
    <dgm:pt modelId="{37A95704-96DA-462E-97F6-0F19C6163643}" type="pres">
      <dgm:prSet presAssocID="{35B8E38B-A6C0-4D0C-B99F-867E35FE77E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6B10863-1183-4312-8D89-D60B48FAA39B}" type="pres">
      <dgm:prSet presAssocID="{DB219C82-97EE-4810-8FC7-99FB111820E2}" presName="centerShape" presStyleLbl="node0" presStyleIdx="0" presStyleCnt="1" custScaleX="145825" custScaleY="121404"/>
      <dgm:spPr/>
      <dgm:t>
        <a:bodyPr/>
        <a:lstStyle/>
        <a:p>
          <a:endParaRPr lang="fr-FR"/>
        </a:p>
      </dgm:t>
    </dgm:pt>
    <dgm:pt modelId="{CC08A478-71E3-48F1-85CE-7C52297B910B}" type="pres">
      <dgm:prSet presAssocID="{E914AE80-29B6-435C-8E8C-ED0BD789E4D6}" presName="node" presStyleLbl="node1" presStyleIdx="0" presStyleCnt="4" custScaleX="187602" custScaleY="12381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62E3D48-2701-4A38-BDA6-7DDF0188AB75}" type="pres">
      <dgm:prSet presAssocID="{E914AE80-29B6-435C-8E8C-ED0BD789E4D6}" presName="dummy" presStyleCnt="0"/>
      <dgm:spPr/>
    </dgm:pt>
    <dgm:pt modelId="{2AB6B623-0CE5-49CD-BB73-C7803AE7102A}" type="pres">
      <dgm:prSet presAssocID="{7B3D7E6D-43BF-4C5B-88BD-3E275AAC6D61}" presName="sibTrans" presStyleLbl="sibTrans2D1" presStyleIdx="0" presStyleCnt="4"/>
      <dgm:spPr/>
      <dgm:t>
        <a:bodyPr/>
        <a:lstStyle/>
        <a:p>
          <a:endParaRPr lang="fr-FR"/>
        </a:p>
      </dgm:t>
    </dgm:pt>
    <dgm:pt modelId="{8D12B801-07AD-4DAF-8364-96D2DB715F20}" type="pres">
      <dgm:prSet presAssocID="{3BCD9F4C-25FD-48EB-B9CE-22F6B8E1CD94}" presName="node" presStyleLbl="node1" presStyleIdx="1" presStyleCnt="4" custScaleX="222180" custScaleY="135404" custRadScaleRad="145684" custRadScaleInc="-110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AB3437B-D6A4-445D-8CDF-2A997816BFB7}" type="pres">
      <dgm:prSet presAssocID="{3BCD9F4C-25FD-48EB-B9CE-22F6B8E1CD94}" presName="dummy" presStyleCnt="0"/>
      <dgm:spPr/>
    </dgm:pt>
    <dgm:pt modelId="{5C9D0FF4-B410-4450-9F80-20BEACC1FC58}" type="pres">
      <dgm:prSet presAssocID="{DF1B073D-9C85-4701-A554-A5F723C42F37}" presName="sibTrans" presStyleLbl="sibTrans2D1" presStyleIdx="1" presStyleCnt="4"/>
      <dgm:spPr/>
      <dgm:t>
        <a:bodyPr/>
        <a:lstStyle/>
        <a:p>
          <a:endParaRPr lang="fr-FR"/>
        </a:p>
      </dgm:t>
    </dgm:pt>
    <dgm:pt modelId="{18F3A9A8-2C3E-4E8D-8854-594B60EF844D}" type="pres">
      <dgm:prSet presAssocID="{C7782020-766B-401B-BB12-D041A1B1AC80}" presName="node" presStyleLbl="node1" presStyleIdx="2" presStyleCnt="4" custScaleX="19129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A11518C-6591-44ED-9305-B0AEE7AB8FF9}" type="pres">
      <dgm:prSet presAssocID="{C7782020-766B-401B-BB12-D041A1B1AC80}" presName="dummy" presStyleCnt="0"/>
      <dgm:spPr/>
    </dgm:pt>
    <dgm:pt modelId="{B367178A-3748-4314-B832-6024BDA951D0}" type="pres">
      <dgm:prSet presAssocID="{BAEA9663-170A-461F-824F-C78EF2F0E20A}" presName="sibTrans" presStyleLbl="sibTrans2D1" presStyleIdx="2" presStyleCnt="4"/>
      <dgm:spPr/>
      <dgm:t>
        <a:bodyPr/>
        <a:lstStyle/>
        <a:p>
          <a:endParaRPr lang="fr-FR"/>
        </a:p>
      </dgm:t>
    </dgm:pt>
    <dgm:pt modelId="{75B8EACA-A794-41DF-9C9E-B0012571F227}" type="pres">
      <dgm:prSet presAssocID="{1C9071AF-DFAA-47F7-BA06-8686895853F7}" presName="node" presStyleLbl="node1" presStyleIdx="3" presStyleCnt="4" custScaleX="186405" custRadScaleRad="139338" custRadScaleInc="58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6E6CE1-0240-4438-B1B2-5841B7E950F7}" type="pres">
      <dgm:prSet presAssocID="{1C9071AF-DFAA-47F7-BA06-8686895853F7}" presName="dummy" presStyleCnt="0"/>
      <dgm:spPr/>
    </dgm:pt>
    <dgm:pt modelId="{6A8EA94D-5174-4F65-9086-851B3C7B2627}" type="pres">
      <dgm:prSet presAssocID="{96878784-4774-4A2A-8CD5-F33A202ED9E3}" presName="sibTrans" presStyleLbl="sibTrans2D1" presStyleIdx="3" presStyleCnt="4"/>
      <dgm:spPr/>
      <dgm:t>
        <a:bodyPr/>
        <a:lstStyle/>
        <a:p>
          <a:endParaRPr lang="fr-FR"/>
        </a:p>
      </dgm:t>
    </dgm:pt>
  </dgm:ptLst>
  <dgm:cxnLst>
    <dgm:cxn modelId="{C8130723-DC1B-481B-95E0-E2F7C238E518}" type="presOf" srcId="{DF1B073D-9C85-4701-A554-A5F723C42F37}" destId="{5C9D0FF4-B410-4450-9F80-20BEACC1FC58}" srcOrd="0" destOrd="0" presId="urn:microsoft.com/office/officeart/2005/8/layout/radial6"/>
    <dgm:cxn modelId="{AC83BD49-A0C6-4C93-9924-7C6BCCD0C1BF}" type="presOf" srcId="{96878784-4774-4A2A-8CD5-F33A202ED9E3}" destId="{6A8EA94D-5174-4F65-9086-851B3C7B2627}" srcOrd="0" destOrd="0" presId="urn:microsoft.com/office/officeart/2005/8/layout/radial6"/>
    <dgm:cxn modelId="{E6F75072-D312-482D-B67D-CFCB2808CD48}" srcId="{DB219C82-97EE-4810-8FC7-99FB111820E2}" destId="{E914AE80-29B6-435C-8E8C-ED0BD789E4D6}" srcOrd="0" destOrd="0" parTransId="{B8E294AC-2507-4CE8-9EBC-4DD1F439496B}" sibTransId="{7B3D7E6D-43BF-4C5B-88BD-3E275AAC6D61}"/>
    <dgm:cxn modelId="{F8E0F752-82AC-4287-9CCD-B6DD396D860D}" type="presOf" srcId="{E914AE80-29B6-435C-8E8C-ED0BD789E4D6}" destId="{CC08A478-71E3-48F1-85CE-7C52297B910B}" srcOrd="0" destOrd="0" presId="urn:microsoft.com/office/officeart/2005/8/layout/radial6"/>
    <dgm:cxn modelId="{C28DEB5C-F5B4-4FAE-A9D9-C492BC257484}" type="presOf" srcId="{C7782020-766B-401B-BB12-D041A1B1AC80}" destId="{18F3A9A8-2C3E-4E8D-8854-594B60EF844D}" srcOrd="0" destOrd="0" presId="urn:microsoft.com/office/officeart/2005/8/layout/radial6"/>
    <dgm:cxn modelId="{997EC78E-1A74-4A67-A1CD-F558A9DCD974}" type="presOf" srcId="{1C9071AF-DFAA-47F7-BA06-8686895853F7}" destId="{75B8EACA-A794-41DF-9C9E-B0012571F227}" srcOrd="0" destOrd="0" presId="urn:microsoft.com/office/officeart/2005/8/layout/radial6"/>
    <dgm:cxn modelId="{256D993B-EDBC-48A7-9A5F-68558B02B956}" srcId="{DB219C82-97EE-4810-8FC7-99FB111820E2}" destId="{3BCD9F4C-25FD-48EB-B9CE-22F6B8E1CD94}" srcOrd="1" destOrd="0" parTransId="{F57BFFAF-6846-43ED-AF91-933AAD0808A0}" sibTransId="{DF1B073D-9C85-4701-A554-A5F723C42F37}"/>
    <dgm:cxn modelId="{9E660EB3-4704-412B-9F60-A4056E2CBBB7}" type="presOf" srcId="{3BCD9F4C-25FD-48EB-B9CE-22F6B8E1CD94}" destId="{8D12B801-07AD-4DAF-8364-96D2DB715F20}" srcOrd="0" destOrd="0" presId="urn:microsoft.com/office/officeart/2005/8/layout/radial6"/>
    <dgm:cxn modelId="{EB0739E7-3542-4807-9692-E22D5544E20B}" srcId="{35B8E38B-A6C0-4D0C-B99F-867E35FE77E5}" destId="{DB219C82-97EE-4810-8FC7-99FB111820E2}" srcOrd="0" destOrd="0" parTransId="{68621EE8-3C61-4545-8D11-5CDDD480A4EB}" sibTransId="{0C948A0E-94A5-4F02-8BC1-50E77E04DC37}"/>
    <dgm:cxn modelId="{1A92BD22-BC5F-43C6-9EE4-0B03972E1CB4}" type="presOf" srcId="{7B3D7E6D-43BF-4C5B-88BD-3E275AAC6D61}" destId="{2AB6B623-0CE5-49CD-BB73-C7803AE7102A}" srcOrd="0" destOrd="0" presId="urn:microsoft.com/office/officeart/2005/8/layout/radial6"/>
    <dgm:cxn modelId="{79972DE4-F32C-46BA-9405-89A1E3BE4FDD}" srcId="{DB219C82-97EE-4810-8FC7-99FB111820E2}" destId="{C7782020-766B-401B-BB12-D041A1B1AC80}" srcOrd="2" destOrd="0" parTransId="{6982359F-EE36-4EE9-ACF3-62D1E4EB16B1}" sibTransId="{BAEA9663-170A-461F-824F-C78EF2F0E20A}"/>
    <dgm:cxn modelId="{513884A2-8216-4F2B-8A53-CE877B45EB0D}" srcId="{DB219C82-97EE-4810-8FC7-99FB111820E2}" destId="{1C9071AF-DFAA-47F7-BA06-8686895853F7}" srcOrd="3" destOrd="0" parTransId="{407D3A79-AE6C-41B4-B12C-4941B520049A}" sibTransId="{96878784-4774-4A2A-8CD5-F33A202ED9E3}"/>
    <dgm:cxn modelId="{C5B91D46-FAC9-44DA-9A96-52BC9FA9C8BD}" type="presOf" srcId="{DB219C82-97EE-4810-8FC7-99FB111820E2}" destId="{46B10863-1183-4312-8D89-D60B48FAA39B}" srcOrd="0" destOrd="0" presId="urn:microsoft.com/office/officeart/2005/8/layout/radial6"/>
    <dgm:cxn modelId="{87D0E691-CA9B-4C72-8BDD-BFA464D855C4}" type="presOf" srcId="{35B8E38B-A6C0-4D0C-B99F-867E35FE77E5}" destId="{37A95704-96DA-462E-97F6-0F19C6163643}" srcOrd="0" destOrd="0" presId="urn:microsoft.com/office/officeart/2005/8/layout/radial6"/>
    <dgm:cxn modelId="{D8CC8188-1D46-435E-B770-0B0F4A772B77}" type="presOf" srcId="{BAEA9663-170A-461F-824F-C78EF2F0E20A}" destId="{B367178A-3748-4314-B832-6024BDA951D0}" srcOrd="0" destOrd="0" presId="urn:microsoft.com/office/officeart/2005/8/layout/radial6"/>
    <dgm:cxn modelId="{90ED9772-C464-4A60-9E78-48E1330B70FA}" type="presParOf" srcId="{37A95704-96DA-462E-97F6-0F19C6163643}" destId="{46B10863-1183-4312-8D89-D60B48FAA39B}" srcOrd="0" destOrd="0" presId="urn:microsoft.com/office/officeart/2005/8/layout/radial6"/>
    <dgm:cxn modelId="{F90D4390-5811-4CFA-BD2F-825AA547062F}" type="presParOf" srcId="{37A95704-96DA-462E-97F6-0F19C6163643}" destId="{CC08A478-71E3-48F1-85CE-7C52297B910B}" srcOrd="1" destOrd="0" presId="urn:microsoft.com/office/officeart/2005/8/layout/radial6"/>
    <dgm:cxn modelId="{160FC701-7676-41F2-827B-01EC9D1F3CA7}" type="presParOf" srcId="{37A95704-96DA-462E-97F6-0F19C6163643}" destId="{162E3D48-2701-4A38-BDA6-7DDF0188AB75}" srcOrd="2" destOrd="0" presId="urn:microsoft.com/office/officeart/2005/8/layout/radial6"/>
    <dgm:cxn modelId="{A1E3E49D-FDEC-48D1-810D-05D0413D3E75}" type="presParOf" srcId="{37A95704-96DA-462E-97F6-0F19C6163643}" destId="{2AB6B623-0CE5-49CD-BB73-C7803AE7102A}" srcOrd="3" destOrd="0" presId="urn:microsoft.com/office/officeart/2005/8/layout/radial6"/>
    <dgm:cxn modelId="{39F2CCB9-AFB3-43AB-B8C1-FE145394EA42}" type="presParOf" srcId="{37A95704-96DA-462E-97F6-0F19C6163643}" destId="{8D12B801-07AD-4DAF-8364-96D2DB715F20}" srcOrd="4" destOrd="0" presId="urn:microsoft.com/office/officeart/2005/8/layout/radial6"/>
    <dgm:cxn modelId="{03B1EE95-607C-4C25-BF81-71131210CAFB}" type="presParOf" srcId="{37A95704-96DA-462E-97F6-0F19C6163643}" destId="{0AB3437B-D6A4-445D-8CDF-2A997816BFB7}" srcOrd="5" destOrd="0" presId="urn:microsoft.com/office/officeart/2005/8/layout/radial6"/>
    <dgm:cxn modelId="{61740E60-9F5A-4307-9530-EBABEE81714A}" type="presParOf" srcId="{37A95704-96DA-462E-97F6-0F19C6163643}" destId="{5C9D0FF4-B410-4450-9F80-20BEACC1FC58}" srcOrd="6" destOrd="0" presId="urn:microsoft.com/office/officeart/2005/8/layout/radial6"/>
    <dgm:cxn modelId="{70017B57-FCA4-4E4D-9A93-3CFF2FD94B60}" type="presParOf" srcId="{37A95704-96DA-462E-97F6-0F19C6163643}" destId="{18F3A9A8-2C3E-4E8D-8854-594B60EF844D}" srcOrd="7" destOrd="0" presId="urn:microsoft.com/office/officeart/2005/8/layout/radial6"/>
    <dgm:cxn modelId="{6254FC58-B687-4EC7-8514-9691A6432A98}" type="presParOf" srcId="{37A95704-96DA-462E-97F6-0F19C6163643}" destId="{1A11518C-6591-44ED-9305-B0AEE7AB8FF9}" srcOrd="8" destOrd="0" presId="urn:microsoft.com/office/officeart/2005/8/layout/radial6"/>
    <dgm:cxn modelId="{03A2CD03-530A-4B5D-A732-E5BC3E6F328F}" type="presParOf" srcId="{37A95704-96DA-462E-97F6-0F19C6163643}" destId="{B367178A-3748-4314-B832-6024BDA951D0}" srcOrd="9" destOrd="0" presId="urn:microsoft.com/office/officeart/2005/8/layout/radial6"/>
    <dgm:cxn modelId="{2F789800-5324-423A-90FD-6534F891B92E}" type="presParOf" srcId="{37A95704-96DA-462E-97F6-0F19C6163643}" destId="{75B8EACA-A794-41DF-9C9E-B0012571F227}" srcOrd="10" destOrd="0" presId="urn:microsoft.com/office/officeart/2005/8/layout/radial6"/>
    <dgm:cxn modelId="{667526B1-C052-48A6-B21D-2340149F9498}" type="presParOf" srcId="{37A95704-96DA-462E-97F6-0F19C6163643}" destId="{1C6E6CE1-0240-4438-B1B2-5841B7E950F7}" srcOrd="11" destOrd="0" presId="urn:microsoft.com/office/officeart/2005/8/layout/radial6"/>
    <dgm:cxn modelId="{7CCBD8CF-BA53-418D-9B5D-ABA39B746665}" type="presParOf" srcId="{37A95704-96DA-462E-97F6-0F19C6163643}" destId="{6A8EA94D-5174-4F65-9086-851B3C7B262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8EA94D-5174-4F65-9086-851B3C7B2627}">
      <dsp:nvSpPr>
        <dsp:cNvPr id="0" name=""/>
        <dsp:cNvSpPr/>
      </dsp:nvSpPr>
      <dsp:spPr>
        <a:xfrm>
          <a:off x="2032915" y="621074"/>
          <a:ext cx="4793484" cy="4793484"/>
        </a:xfrm>
        <a:prstGeom prst="blockArc">
          <a:avLst>
            <a:gd name="adj1" fmla="val 10532656"/>
            <a:gd name="adj2" fmla="val 17601184"/>
            <a:gd name="adj3" fmla="val 4644"/>
          </a:avLst>
        </a:prstGeom>
        <a:solidFill>
          <a:schemeClr val="accent3">
            <a:hueOff val="-2357783"/>
            <a:satOff val="-18666"/>
            <a:lumOff val="58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67178A-3748-4314-B832-6024BDA951D0}">
      <dsp:nvSpPr>
        <dsp:cNvPr id="0" name=""/>
        <dsp:cNvSpPr/>
      </dsp:nvSpPr>
      <dsp:spPr>
        <a:xfrm>
          <a:off x="2031223" y="1005371"/>
          <a:ext cx="4793484" cy="4793484"/>
        </a:xfrm>
        <a:prstGeom prst="blockArc">
          <a:avLst>
            <a:gd name="adj1" fmla="val 3996110"/>
            <a:gd name="adj2" fmla="val 11097614"/>
            <a:gd name="adj3" fmla="val 4644"/>
          </a:avLst>
        </a:prstGeom>
        <a:solidFill>
          <a:schemeClr val="accent3">
            <a:hueOff val="-1571855"/>
            <a:satOff val="-12444"/>
            <a:lumOff val="39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9D0FF4-B410-4450-9F80-20BEACC1FC58}">
      <dsp:nvSpPr>
        <dsp:cNvPr id="0" name=""/>
        <dsp:cNvSpPr/>
      </dsp:nvSpPr>
      <dsp:spPr>
        <a:xfrm>
          <a:off x="4048083" y="1080602"/>
          <a:ext cx="4793484" cy="4793484"/>
        </a:xfrm>
        <a:prstGeom prst="blockArc">
          <a:avLst>
            <a:gd name="adj1" fmla="val 21176682"/>
            <a:gd name="adj2" fmla="val 7060235"/>
            <a:gd name="adj3" fmla="val 4644"/>
          </a:avLst>
        </a:prstGeom>
        <a:solidFill>
          <a:schemeClr val="accent3">
            <a:hueOff val="-785928"/>
            <a:satOff val="-6222"/>
            <a:lumOff val="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B6B623-0CE5-49CD-BB73-C7803AE7102A}">
      <dsp:nvSpPr>
        <dsp:cNvPr id="0" name=""/>
        <dsp:cNvSpPr/>
      </dsp:nvSpPr>
      <dsp:spPr>
        <a:xfrm>
          <a:off x="4043256" y="547636"/>
          <a:ext cx="4793484" cy="4793484"/>
        </a:xfrm>
        <a:prstGeom prst="blockArc">
          <a:avLst>
            <a:gd name="adj1" fmla="val 14547765"/>
            <a:gd name="adj2" fmla="val 361043"/>
            <a:gd name="adj3" fmla="val 464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B10863-1183-4312-8D89-D60B48FAA39B}">
      <dsp:nvSpPr>
        <dsp:cNvPr id="0" name=""/>
        <dsp:cNvSpPr/>
      </dsp:nvSpPr>
      <dsp:spPr>
        <a:xfrm>
          <a:off x="3747333" y="1868954"/>
          <a:ext cx="3220643" cy="268128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Prévenir les risques,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Gérer des évènements,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AVEC LES PARTENAIRES INSTITUTIONNELS</a:t>
          </a:r>
          <a:endParaRPr lang="fr-FR" sz="1900" kern="1200" dirty="0"/>
        </a:p>
      </dsp:txBody>
      <dsp:txXfrm>
        <a:off x="4218985" y="2261620"/>
        <a:ext cx="2277339" cy="1895957"/>
      </dsp:txXfrm>
    </dsp:sp>
    <dsp:sp modelId="{CC08A478-71E3-48F1-85CE-7C52297B910B}">
      <dsp:nvSpPr>
        <dsp:cNvPr id="0" name=""/>
        <dsp:cNvSpPr/>
      </dsp:nvSpPr>
      <dsp:spPr>
        <a:xfrm>
          <a:off x="3907493" y="-88559"/>
          <a:ext cx="2900321" cy="1914145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solidFill>
                <a:schemeClr val="tx1"/>
              </a:solidFill>
            </a:rPr>
            <a:t>Sous l’autorité du responsable du site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solidFill>
                <a:schemeClr val="tx1"/>
              </a:solidFill>
            </a:rPr>
            <a:t>Avec un niveau d’autonomie défini</a:t>
          </a:r>
          <a:endParaRPr lang="fr-FR" sz="1200" b="1" kern="1200" dirty="0">
            <a:solidFill>
              <a:schemeClr val="tx1"/>
            </a:solidFill>
          </a:endParaRPr>
        </a:p>
      </dsp:txBody>
      <dsp:txXfrm>
        <a:off x="4332235" y="191761"/>
        <a:ext cx="2050837" cy="1353505"/>
      </dsp:txXfrm>
    </dsp:sp>
    <dsp:sp modelId="{8D12B801-07AD-4DAF-8364-96D2DB715F20}">
      <dsp:nvSpPr>
        <dsp:cNvPr id="0" name=""/>
        <dsp:cNvSpPr/>
      </dsp:nvSpPr>
      <dsp:spPr>
        <a:xfrm>
          <a:off x="7050737" y="2143124"/>
          <a:ext cx="3434896" cy="2093342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Un ensemble de ressources : Juridiques et réglementaires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Des bases de données autorisées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Les plans d’intervention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Les comptes rendus d’exercice, d’accidents ou d’évènements</a:t>
          </a:r>
          <a:endParaRPr lang="fr-FR" sz="1200" b="1" kern="1200" dirty="0"/>
        </a:p>
      </dsp:txBody>
      <dsp:txXfrm>
        <a:off x="7553766" y="2449687"/>
        <a:ext cx="2428838" cy="1480216"/>
      </dsp:txXfrm>
    </dsp:sp>
    <dsp:sp modelId="{18F3A9A8-2C3E-4E8D-8854-594B60EF844D}">
      <dsp:nvSpPr>
        <dsp:cNvPr id="0" name=""/>
        <dsp:cNvSpPr/>
      </dsp:nvSpPr>
      <dsp:spPr>
        <a:xfrm>
          <a:off x="3878916" y="4777687"/>
          <a:ext cx="2957477" cy="1545997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solidFill>
                <a:schemeClr val="tx1"/>
              </a:solidFill>
            </a:rPr>
            <a:t>En utilisant  moyens humains et matériels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solidFill>
                <a:schemeClr val="tx1"/>
              </a:solidFill>
            </a:rPr>
            <a:t>Les systèmes d’information et de communication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200" kern="1200" dirty="0"/>
        </a:p>
      </dsp:txBody>
      <dsp:txXfrm>
        <a:off x="4312028" y="5004093"/>
        <a:ext cx="2091253" cy="1093185"/>
      </dsp:txXfrm>
    </dsp:sp>
    <dsp:sp modelId="{75B8EACA-A794-41DF-9C9E-B0012571F227}">
      <dsp:nvSpPr>
        <dsp:cNvPr id="0" name=""/>
        <dsp:cNvSpPr/>
      </dsp:nvSpPr>
      <dsp:spPr>
        <a:xfrm>
          <a:off x="654739" y="2426694"/>
          <a:ext cx="2881816" cy="1545997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En relation avec les acteurs internes et externes</a:t>
          </a:r>
          <a:endParaRPr lang="fr-FR" sz="1200" b="1" kern="1200" dirty="0"/>
        </a:p>
      </dsp:txBody>
      <dsp:txXfrm>
        <a:off x="1076771" y="2653100"/>
        <a:ext cx="2037752" cy="10931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AB312-769E-4439-A3EF-CCC872A5DE1F}" type="datetimeFigureOut">
              <a:rPr lang="fr-FR" smtClean="0"/>
              <a:t>28/01/2021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1ED1C-8D71-4FE7-9415-245EB8780896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6743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smtClean="0"/>
              <a:t> </a:t>
            </a: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20AB2D-8CCA-43B6-A0AE-E812A5BF7EB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2642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2400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696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1ED1C-8D71-4FE7-9415-245EB8780896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37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1ED1C-8D71-4FE7-9415-245EB8780896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3863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1ED1C-8D71-4FE7-9415-245EB8780896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11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1ED1C-8D71-4FE7-9415-245EB8780896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055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1ED1C-8D71-4FE7-9415-245EB8780896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091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60648"/>
            <a:ext cx="4512501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31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 smtClean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68627"/>
            <a:ext cx="2278789" cy="22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620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 smtClean="0"/>
              <a:t>Direction générale de l’enseignement scolaire – Bureau de la formation des personnels enseignants et d’éducation – C1-2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64418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None/>
              <a:defRPr sz="4333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256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97335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1137664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Direction générale de l’enseignement scolaire – Bureau de la formation des personnels enseignants et d’éducation (C1-2) – Bureau de l’innovation pédagogique (C1-1)</a:t>
            </a:r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0" y="260648"/>
            <a:ext cx="830400" cy="8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81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fr-FR" dirty="0" smtClean="0"/>
              <a:t>BLOC DE compétence 4</a:t>
            </a:r>
          </a:p>
          <a:p>
            <a:pPr algn="ctr"/>
            <a:r>
              <a:rPr lang="fr-FR" dirty="0" smtClean="0"/>
              <a:t>La participation à la sécurité globale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76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e 14"/>
          <p:cNvGrpSpPr/>
          <p:nvPr/>
        </p:nvGrpSpPr>
        <p:grpSpPr>
          <a:xfrm>
            <a:off x="1513491" y="630621"/>
            <a:ext cx="10499834" cy="5502165"/>
            <a:chOff x="1513491" y="630621"/>
            <a:chExt cx="10499834" cy="5502165"/>
          </a:xfrm>
        </p:grpSpPr>
        <p:sp>
          <p:nvSpPr>
            <p:cNvPr id="9" name="Nuage 8"/>
            <p:cNvSpPr/>
            <p:nvPr/>
          </p:nvSpPr>
          <p:spPr>
            <a:xfrm>
              <a:off x="1513491" y="630621"/>
              <a:ext cx="10499834" cy="5502165"/>
            </a:xfrm>
            <a:prstGeom prst="clou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Arc plein 20"/>
            <p:cNvSpPr/>
            <p:nvPr/>
          </p:nvSpPr>
          <p:spPr>
            <a:xfrm>
              <a:off x="4389237" y="2141708"/>
              <a:ext cx="4792585" cy="917079"/>
            </a:xfrm>
            <a:prstGeom prst="blockArc">
              <a:avLst>
                <a:gd name="adj1" fmla="val 10800000"/>
                <a:gd name="adj2" fmla="val 0"/>
                <a:gd name="adj3" fmla="val 43304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1">
                    <a:tint val="37000"/>
                    <a:satMod val="300000"/>
                    <a:alpha val="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>
              <a:spAutoFit/>
            </a:bodyPr>
            <a:lstStyle/>
            <a:p>
              <a:pPr algn="ctr" defTabSz="1219170"/>
              <a:r>
                <a:rPr lang="fr-FR" sz="2400" dirty="0" smtClean="0">
                  <a:solidFill>
                    <a:srgbClr val="000000"/>
                  </a:solidFill>
                  <a:latin typeface="Arial"/>
                </a:rPr>
                <a:t>ENVIRONNEMENT</a:t>
              </a:r>
              <a:endParaRPr lang="fr-FR" sz="2400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4943872" y="3044957"/>
            <a:ext cx="3456384" cy="153617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2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Site / événement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 (C1-2)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3974080" y="3826583"/>
            <a:ext cx="1939585" cy="24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183735" y="3320601"/>
            <a:ext cx="1520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Risques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7540590" y="2565777"/>
            <a:ext cx="1871963" cy="1251780"/>
            <a:chOff x="7540590" y="2565777"/>
            <a:chExt cx="1871963" cy="1251780"/>
          </a:xfrm>
        </p:grpSpPr>
        <p:cxnSp>
          <p:nvCxnSpPr>
            <p:cNvPr id="8" name="Connecteur droit avec flèche 7"/>
            <p:cNvCxnSpPr/>
            <p:nvPr/>
          </p:nvCxnSpPr>
          <p:spPr>
            <a:xfrm flipV="1">
              <a:off x="7776432" y="2565777"/>
              <a:ext cx="1472343" cy="125178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 rot="19158582">
              <a:off x="7540590" y="2661124"/>
              <a:ext cx="1871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fr-FR" sz="2400" dirty="0">
                  <a:solidFill>
                    <a:srgbClr val="000000"/>
                  </a:solidFill>
                  <a:latin typeface="Arial"/>
                </a:rPr>
                <a:t>Interactions</a:t>
              </a:r>
            </a:p>
          </p:txBody>
        </p:sp>
      </p:grpSp>
      <p:sp>
        <p:nvSpPr>
          <p:cNvPr id="6" name="Triangle isocèle 5"/>
          <p:cNvSpPr/>
          <p:nvPr/>
        </p:nvSpPr>
        <p:spPr>
          <a:xfrm>
            <a:off x="7433936" y="3498959"/>
            <a:ext cx="469691" cy="777031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Triangle isocèle 11"/>
          <p:cNvSpPr/>
          <p:nvPr/>
        </p:nvSpPr>
        <p:spPr>
          <a:xfrm>
            <a:off x="9155984" y="1547797"/>
            <a:ext cx="807166" cy="880324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5020188" y="2536608"/>
            <a:ext cx="2208245" cy="962351"/>
            <a:chOff x="5020188" y="2536608"/>
            <a:chExt cx="2208245" cy="962351"/>
          </a:xfrm>
        </p:grpSpPr>
        <p:sp>
          <p:nvSpPr>
            <p:cNvPr id="17" name="Étoile à 5 branches 16"/>
            <p:cNvSpPr/>
            <p:nvPr/>
          </p:nvSpPr>
          <p:spPr>
            <a:xfrm>
              <a:off x="5100810" y="2536608"/>
              <a:ext cx="1653611" cy="962351"/>
            </a:xfrm>
            <a:prstGeom prst="star5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fr-FR" sz="2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5020188" y="2856675"/>
              <a:ext cx="22082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fr-FR" sz="2400" dirty="0">
                  <a:solidFill>
                    <a:srgbClr val="000000"/>
                  </a:solidFill>
                  <a:latin typeface="Arial"/>
                </a:rPr>
                <a:t>Evènements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776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6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2174589164"/>
              </p:ext>
            </p:extLst>
          </p:nvPr>
        </p:nvGraphicFramePr>
        <p:xfrm>
          <a:off x="361950" y="142875"/>
          <a:ext cx="10991850" cy="6235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880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402725"/>
              </p:ext>
            </p:extLst>
          </p:nvPr>
        </p:nvGraphicFramePr>
        <p:xfrm>
          <a:off x="8116310" y="1823430"/>
          <a:ext cx="2880320" cy="45346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1603931169"/>
                    </a:ext>
                  </a:extLst>
                </a:gridCol>
              </a:tblGrid>
              <a:tr h="430948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A4.1C1 - Identifier et prendre en compte les risques inhérents au site ou à l’événement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A4.1C2 - Identifier les responsabilités et la coordination entre les différents services de l’État et les autres acteurs de la sécurité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A4.1C3 - Préparer le travail des différentes commissions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A4.1C4 - Identifier et mettre en œuvre les procédures et réglementations mises en place par les partenaires </a:t>
                      </a: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institutionnels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A4.1C5 - Organiser les exercices de sécurité et de sûreté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9380" marR="119380" marT="0" marB="0"/>
                </a:tc>
                <a:extLst>
                  <a:ext uri="{0D108BD9-81ED-4DB2-BD59-A6C34878D82A}">
                    <a16:rowId xmlns:a16="http://schemas.microsoft.com/office/drawing/2014/main" val="1586686354"/>
                  </a:ext>
                </a:extLst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 (C1-2)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581275" y="542721"/>
            <a:ext cx="88913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fr-FR" sz="2400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2800" b="1" dirty="0">
                <a:solidFill>
                  <a:srgbClr val="000000"/>
                </a:solidFill>
                <a:latin typeface="Arial"/>
              </a:rPr>
              <a:t>A4.1 - La prévention des risques en relation avec les partenaires institutionnels </a:t>
            </a:r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563515"/>
              </p:ext>
            </p:extLst>
          </p:nvPr>
        </p:nvGraphicFramePr>
        <p:xfrm>
          <a:off x="1352865" y="1923873"/>
          <a:ext cx="3140502" cy="4400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0502">
                  <a:extLst>
                    <a:ext uri="{9D8B030D-6E8A-4147-A177-3AD203B41FA5}">
                      <a16:colId xmlns:a16="http://schemas.microsoft.com/office/drawing/2014/main" val="1588116411"/>
                    </a:ext>
                  </a:extLst>
                </a:gridCol>
              </a:tblGrid>
              <a:tr h="43673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A4.1T1 - Mise en place et gestion des relations avec les différents acteurs institutionnels</a:t>
                      </a:r>
                      <a:endParaRPr lang="fr-FR" sz="16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A4.1T2 - Préparation et participation aux commissions (de sécurité, d’accessibilité, …) </a:t>
                      </a:r>
                      <a:endParaRPr lang="fr-FR" sz="16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A4.1T3 - Tenue et gestion du document unique et des documents de sécurité</a:t>
                      </a:r>
                      <a:endParaRPr lang="fr-FR" sz="16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A4.1T4 </a:t>
                      </a:r>
                      <a:r>
                        <a:rPr lang="fr-FR" sz="1400" dirty="0">
                          <a:effectLst/>
                        </a:rPr>
                        <a:t>- Gestion d’un contrôle </a:t>
                      </a:r>
                      <a:endParaRPr lang="fr-FR" sz="16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400" dirty="0">
                          <a:effectLst/>
                        </a:rPr>
                        <a:t>A4.1T5 - Prise en compte de la réglementation et des recommandations </a:t>
                      </a:r>
                      <a:endParaRPr lang="fr-FR" sz="1400" dirty="0" smtClean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A4.1T6 - Organisation d’exercices de sécurité et de sûreté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0" marB="0"/>
                </a:tc>
                <a:extLst>
                  <a:ext uri="{0D108BD9-81ED-4DB2-BD59-A6C34878D82A}">
                    <a16:rowId xmlns:a16="http://schemas.microsoft.com/office/drawing/2014/main" val="3521159058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79425" y="3649033"/>
            <a:ext cx="2231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4567720" y="3316622"/>
            <a:ext cx="2849449" cy="135855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4567720" y="3964183"/>
            <a:ext cx="2931627" cy="71098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4567720" y="4675172"/>
            <a:ext cx="2927094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4567720" y="4675173"/>
            <a:ext cx="2707911" cy="8075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871185" y="1469540"/>
            <a:ext cx="2103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cap="small" dirty="0" smtClean="0"/>
              <a:t>TACHES</a:t>
            </a:r>
            <a:endParaRPr lang="fr-FR" sz="2000" b="1" cap="small" dirty="0"/>
          </a:p>
        </p:txBody>
      </p:sp>
      <p:sp>
        <p:nvSpPr>
          <p:cNvPr id="26" name="ZoneTexte 25"/>
          <p:cNvSpPr txBox="1"/>
          <p:nvPr/>
        </p:nvSpPr>
        <p:spPr>
          <a:xfrm>
            <a:off x="8116310" y="1191107"/>
            <a:ext cx="2469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COMPETENCES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25307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8" name="Ellipse 37"/>
          <p:cNvSpPr/>
          <p:nvPr/>
        </p:nvSpPr>
        <p:spPr>
          <a:xfrm>
            <a:off x="2106386" y="206949"/>
            <a:ext cx="8082643" cy="6138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Direction générale de l’enseignement scolaire – Bureau de la formation des personnels enseignants et d’éducation (C1-2)  – Bureau de l’innovation pédagogique (C1-1)</a:t>
            </a:r>
            <a:endParaRPr lang="fr-FR" dirty="0" smtClean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435407"/>
              </p:ext>
            </p:extLst>
          </p:nvPr>
        </p:nvGraphicFramePr>
        <p:xfrm>
          <a:off x="4390019" y="989830"/>
          <a:ext cx="3674670" cy="4867656"/>
        </p:xfrm>
        <a:graphic>
          <a:graphicData uri="http://schemas.openxmlformats.org/drawingml/2006/table">
            <a:tbl>
              <a:tblPr>
                <a:tableStyleId>{46F890A9-2807-4EBB-B81D-B2AA78EC7F39}</a:tableStyleId>
              </a:tblPr>
              <a:tblGrid>
                <a:gridCol w="3674670">
                  <a:extLst>
                    <a:ext uri="{9D8B030D-6E8A-4147-A177-3AD203B41FA5}">
                      <a16:colId xmlns:a16="http://schemas.microsoft.com/office/drawing/2014/main" val="1603931169"/>
                    </a:ext>
                  </a:extLst>
                </a:gridCol>
              </a:tblGrid>
              <a:tr h="471895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200" kern="1200" dirty="0">
                          <a:effectLst/>
                        </a:rPr>
                        <a:t>A4.1C1 </a:t>
                      </a:r>
                      <a:r>
                        <a:rPr lang="fr-FR" sz="1600" kern="1200" dirty="0">
                          <a:effectLst/>
                        </a:rPr>
                        <a:t>- Identifier et prendre en compte les risques inhérents au site ou à l’événement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600" kern="1200" dirty="0">
                          <a:effectLst/>
                        </a:rPr>
                        <a:t>A4.1C2 - Identifier les responsabilités et la coordination entre les différents services de l’État et les autres acteurs de la sécurité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600" kern="1200" dirty="0">
                          <a:effectLst/>
                        </a:rPr>
                        <a:t>A4.1C3 - Préparer le travail des différentes commissions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fr-FR" sz="1600" kern="1200" dirty="0">
                          <a:effectLst/>
                        </a:rPr>
                        <a:t>A4.1C4 - Identifier et mettre en œuvre les procédures et réglementations mises en place par les partenaires </a:t>
                      </a:r>
                      <a:r>
                        <a:rPr lang="fr-FR" sz="1600" kern="1200" dirty="0" smtClean="0">
                          <a:effectLst/>
                        </a:rPr>
                        <a:t>institutionnels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600" kern="1200" dirty="0" smtClean="0">
                          <a:effectLst/>
                        </a:rPr>
                        <a:t>A4.1C5 - Organiser les exercices de sécurité et de sûreté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9380" marR="119380" marT="0" marB="0"/>
                </a:tc>
                <a:extLst>
                  <a:ext uri="{0D108BD9-81ED-4DB2-BD59-A6C34878D82A}">
                    <a16:rowId xmlns:a16="http://schemas.microsoft.com/office/drawing/2014/main" val="1586686354"/>
                  </a:ext>
                </a:extLst>
              </a:tr>
            </a:tbl>
          </a:graphicData>
        </a:graphic>
      </p:graphicFrame>
      <p:sp>
        <p:nvSpPr>
          <p:cNvPr id="29" name="ZoneTexte 28"/>
          <p:cNvSpPr txBox="1"/>
          <p:nvPr/>
        </p:nvSpPr>
        <p:spPr>
          <a:xfrm>
            <a:off x="1404257" y="4844048"/>
            <a:ext cx="238397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>
                <a:solidFill>
                  <a:schemeClr val="dk1"/>
                </a:solidFill>
              </a:rPr>
              <a:t>Les différents acteurs institutionnels et leurs rôles </a:t>
            </a:r>
          </a:p>
          <a:p>
            <a:endParaRPr lang="fr-FR" dirty="0"/>
          </a:p>
        </p:txBody>
      </p:sp>
      <p:sp>
        <p:nvSpPr>
          <p:cNvPr id="30" name="Rectangle 29"/>
          <p:cNvSpPr/>
          <p:nvPr/>
        </p:nvSpPr>
        <p:spPr>
          <a:xfrm>
            <a:off x="1157552" y="1712311"/>
            <a:ext cx="3091552" cy="410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dirty="0">
                <a:solidFill>
                  <a:schemeClr val="dk1"/>
                </a:solidFill>
              </a:rPr>
              <a:t>Les différentes commissions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541311" y="5028812"/>
            <a:ext cx="3277230" cy="104797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>
                <a:solidFill>
                  <a:schemeClr val="dk1"/>
                </a:solidFill>
              </a:rPr>
              <a:t>L’identification (le repérage) de la ou des zone(s)s à risques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54083" y="3511610"/>
            <a:ext cx="3715909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dk1"/>
                </a:solidFill>
              </a:rPr>
              <a:t>Le </a:t>
            </a:r>
            <a:r>
              <a:rPr lang="fr-FR" dirty="0">
                <a:solidFill>
                  <a:schemeClr val="dk1"/>
                </a:solidFill>
              </a:rPr>
              <a:t>rôle des différents acteurs en relation avec l’événement ou le site </a:t>
            </a:r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>
            <a:off x="8223563" y="3932719"/>
            <a:ext cx="3288080" cy="410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dirty="0" smtClean="0">
                <a:solidFill>
                  <a:schemeClr val="dk1"/>
                </a:solidFill>
              </a:rPr>
              <a:t> </a:t>
            </a:r>
            <a:r>
              <a:rPr lang="fr-FR" dirty="0">
                <a:solidFill>
                  <a:schemeClr val="dk1"/>
                </a:solidFill>
              </a:rPr>
              <a:t>Les contrôles réglementaires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170979" y="141920"/>
            <a:ext cx="3080043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>
                <a:solidFill>
                  <a:schemeClr val="dk1"/>
                </a:solidFill>
              </a:rPr>
              <a:t>Les documents liés à la sécurité du site et de l’événement </a:t>
            </a:r>
            <a:endParaRPr lang="fr-FR" dirty="0"/>
          </a:p>
        </p:txBody>
      </p:sp>
      <p:sp>
        <p:nvSpPr>
          <p:cNvPr id="35" name="Rectangle 34"/>
          <p:cNvSpPr/>
          <p:nvPr/>
        </p:nvSpPr>
        <p:spPr>
          <a:xfrm>
            <a:off x="8446825" y="1669773"/>
            <a:ext cx="327409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>
                <a:solidFill>
                  <a:schemeClr val="dk1"/>
                </a:solidFill>
              </a:rPr>
              <a:t>Les différents plans et procédures d’intervention</a:t>
            </a:r>
            <a:endParaRPr lang="fr-FR" dirty="0"/>
          </a:p>
        </p:txBody>
      </p:sp>
      <p:sp>
        <p:nvSpPr>
          <p:cNvPr id="36" name="Rectangle 35"/>
          <p:cNvSpPr/>
          <p:nvPr/>
        </p:nvSpPr>
        <p:spPr>
          <a:xfrm>
            <a:off x="72320" y="2614517"/>
            <a:ext cx="4211409" cy="410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altLang="fr-FR" dirty="0" smtClean="0">
                <a:solidFill>
                  <a:schemeClr val="dk1"/>
                </a:solidFill>
              </a:rPr>
              <a:t>Les </a:t>
            </a:r>
            <a:r>
              <a:rPr lang="fr-FR" altLang="fr-FR" dirty="0">
                <a:solidFill>
                  <a:schemeClr val="dk1"/>
                </a:solidFill>
              </a:rPr>
              <a:t>exercices de sécurité et de sûreté</a:t>
            </a:r>
            <a:endParaRPr lang="fr-FR" dirty="0">
              <a:solidFill>
                <a:schemeClr val="dk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2341752" y="458488"/>
            <a:ext cx="1446477" cy="101872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Pôle 1 </a:t>
            </a:r>
          </a:p>
        </p:txBody>
      </p:sp>
      <p:sp>
        <p:nvSpPr>
          <p:cNvPr id="39" name="Ellipse 38"/>
          <p:cNvSpPr/>
          <p:nvPr/>
        </p:nvSpPr>
        <p:spPr>
          <a:xfrm>
            <a:off x="9214474" y="2563734"/>
            <a:ext cx="2107985" cy="118204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Pôle 2</a:t>
            </a:r>
          </a:p>
        </p:txBody>
      </p:sp>
    </p:spTree>
    <p:extLst>
      <p:ext uri="{BB962C8B-B14F-4D97-AF65-F5344CB8AC3E}">
        <p14:creationId xmlns:p14="http://schemas.microsoft.com/office/powerpoint/2010/main" val="295679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17"/>
          <p:cNvSpPr/>
          <p:nvPr/>
        </p:nvSpPr>
        <p:spPr>
          <a:xfrm>
            <a:off x="2637932" y="1319596"/>
            <a:ext cx="6686550" cy="5058404"/>
          </a:xfrm>
          <a:prstGeom prst="ellipse">
            <a:avLst/>
          </a:prstGeom>
          <a:solidFill>
            <a:schemeClr val="bg1">
              <a:alpha val="0"/>
            </a:schemeClr>
          </a:solidFill>
          <a:ln w="952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5" name="Triangle isocèle 4"/>
          <p:cNvSpPr/>
          <p:nvPr/>
        </p:nvSpPr>
        <p:spPr>
          <a:xfrm rot="10800000">
            <a:off x="4562474" y="1742932"/>
            <a:ext cx="2837468" cy="3934852"/>
          </a:xfrm>
          <a:prstGeom prst="triangl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18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772025" y="4953000"/>
            <a:ext cx="2647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Gestion des incidents et des accidents</a:t>
            </a:r>
            <a:endParaRPr lang="fr-FR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79890"/>
              </p:ext>
            </p:extLst>
          </p:nvPr>
        </p:nvGraphicFramePr>
        <p:xfrm>
          <a:off x="4695824" y="1993933"/>
          <a:ext cx="2818909" cy="630936"/>
        </p:xfrm>
        <a:graphic>
          <a:graphicData uri="http://schemas.openxmlformats.org/drawingml/2006/table">
            <a:tbl>
              <a:tblPr/>
              <a:tblGrid>
                <a:gridCol w="2818909">
                  <a:extLst>
                    <a:ext uri="{9D8B030D-6E8A-4147-A177-3AD203B41FA5}">
                      <a16:colId xmlns:a16="http://schemas.microsoft.com/office/drawing/2014/main" val="30973887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Gestion d’événements et de crise </a:t>
                      </a: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582733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532740"/>
              </p:ext>
            </p:extLst>
          </p:nvPr>
        </p:nvGraphicFramePr>
        <p:xfrm>
          <a:off x="4772025" y="3710358"/>
          <a:ext cx="2523411" cy="828675"/>
        </p:xfrm>
        <a:graphic>
          <a:graphicData uri="http://schemas.openxmlformats.org/drawingml/2006/table">
            <a:tbl>
              <a:tblPr/>
              <a:tblGrid>
                <a:gridCol w="2523411">
                  <a:extLst>
                    <a:ext uri="{9D8B030D-6E8A-4147-A177-3AD203B41FA5}">
                      <a16:colId xmlns:a16="http://schemas.microsoft.com/office/drawing/2014/main" val="2897576978"/>
                    </a:ext>
                  </a:extLst>
                </a:gridCol>
              </a:tblGrid>
              <a:tr h="828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Gestion </a:t>
                      </a:r>
                      <a:r>
                        <a:rPr lang="fr-FR" sz="18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 accidents du travail</a:t>
                      </a:r>
                      <a:endParaRPr lang="fr-F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624508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936369" y="1941834"/>
            <a:ext cx="3648075" cy="646331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39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Identifier </a:t>
            </a: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la nature et l’intensité du risque ou de la menace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8271790" y="3118478"/>
            <a:ext cx="3284917" cy="92333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Choisir les procédures adaptées et les mettre en œuvre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99585" y="5030768"/>
            <a:ext cx="3572475" cy="646331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12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</a:rPr>
              <a:t>S’assurer de la préservation des traces et indices</a:t>
            </a:r>
            <a:endParaRPr lang="fr-FR" sz="4000" dirty="0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424441"/>
              </p:ext>
            </p:extLst>
          </p:nvPr>
        </p:nvGraphicFramePr>
        <p:xfrm>
          <a:off x="823529" y="2327358"/>
          <a:ext cx="3720217" cy="420624"/>
        </p:xfrm>
        <a:graphic>
          <a:graphicData uri="http://schemas.openxmlformats.org/drawingml/2006/table">
            <a:tbl>
              <a:tblPr/>
              <a:tblGrid>
                <a:gridCol w="3720217">
                  <a:extLst>
                    <a:ext uri="{9D8B030D-6E8A-4147-A177-3AD203B41FA5}">
                      <a16:colId xmlns:a16="http://schemas.microsoft.com/office/drawing/2014/main" val="293552477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027335"/>
                  </a:ext>
                </a:extLst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694932" y="2162405"/>
            <a:ext cx="3500217" cy="708912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64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Rédiger un rapport d’accident ou d’incident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31108" y="3685986"/>
            <a:ext cx="3500217" cy="708912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6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Recueillir et transmettre les informations utiles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46147" y="5294486"/>
            <a:ext cx="3500217" cy="646331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7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Analyser une situation </a:t>
            </a:r>
            <a:r>
              <a:rPr lang="fr-FR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d’accident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Tableau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542358"/>
              </p:ext>
            </p:extLst>
          </p:nvPr>
        </p:nvGraphicFramePr>
        <p:xfrm>
          <a:off x="2314575" y="177854"/>
          <a:ext cx="9542065" cy="981456"/>
        </p:xfrm>
        <a:graphic>
          <a:graphicData uri="http://schemas.openxmlformats.org/drawingml/2006/table">
            <a:tbl>
              <a:tblPr/>
              <a:tblGrid>
                <a:gridCol w="9542065">
                  <a:extLst>
                    <a:ext uri="{9D8B030D-6E8A-4147-A177-3AD203B41FA5}">
                      <a16:colId xmlns:a16="http://schemas.microsoft.com/office/drawing/2014/main" val="6653091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8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A4.2 La </a:t>
                      </a:r>
                      <a:r>
                        <a:rPr lang="fr-FR" sz="28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gestion d’incident, d’accident, d’événements et de crise avec les partenaires institutionnels</a:t>
                      </a:r>
                      <a:endParaRPr lang="fr-FR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2783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31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Direction générale de l’enseignement scolaire – Bureau de la formation des personnels enseignants et d’éducation (C1-2)  – Bureau de l’innovation pédagogique (C1-1)</a:t>
            </a:r>
            <a:endParaRPr lang="fr-FR" dirty="0" smtClean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476288"/>
              </p:ext>
            </p:extLst>
          </p:nvPr>
        </p:nvGraphicFramePr>
        <p:xfrm>
          <a:off x="6305550" y="1838583"/>
          <a:ext cx="5334000" cy="3400044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5334000">
                  <a:extLst>
                    <a:ext uri="{9D8B030D-6E8A-4147-A177-3AD203B41FA5}">
                      <a16:colId xmlns:a16="http://schemas.microsoft.com/office/drawing/2014/main" val="145466117"/>
                    </a:ext>
                  </a:extLst>
                </a:gridCol>
              </a:tblGrid>
              <a:tr h="1252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Savoirs associés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54" marR="30454" marT="0" marB="0"/>
                </a:tc>
                <a:extLst>
                  <a:ext uri="{0D108BD9-81ED-4DB2-BD59-A6C34878D82A}">
                    <a16:rowId xmlns:a16="http://schemas.microsoft.com/office/drawing/2014/main" val="593036544"/>
                  </a:ext>
                </a:extLst>
              </a:tr>
              <a:tr h="341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A4.2S1 - Les différents incidents, accidents, événements et crises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54" marR="30454" marT="0" marB="0"/>
                </a:tc>
                <a:extLst>
                  <a:ext uri="{0D108BD9-81ED-4DB2-BD59-A6C34878D82A}">
                    <a16:rowId xmlns:a16="http://schemas.microsoft.com/office/drawing/2014/main" val="1221042849"/>
                  </a:ext>
                </a:extLst>
              </a:tr>
              <a:tr h="227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A4.2S2 - Les traces et indices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54" marR="30454" marT="0" marB="0"/>
                </a:tc>
                <a:extLst>
                  <a:ext uri="{0D108BD9-81ED-4DB2-BD59-A6C34878D82A}">
                    <a16:rowId xmlns:a16="http://schemas.microsoft.com/office/drawing/2014/main" val="177199849"/>
                  </a:ext>
                </a:extLst>
              </a:tr>
              <a:tr h="227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A4.2S3 - Les procédures juridiques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54" marR="30454" marT="0" marB="0"/>
                </a:tc>
                <a:extLst>
                  <a:ext uri="{0D108BD9-81ED-4DB2-BD59-A6C34878D82A}">
                    <a16:rowId xmlns:a16="http://schemas.microsoft.com/office/drawing/2014/main" val="970978241"/>
                  </a:ext>
                </a:extLst>
              </a:tr>
              <a:tr h="227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A4.2S4 - La responsabilité civile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54" marR="30454" marT="0" marB="0" anchor="ctr"/>
                </a:tc>
                <a:extLst>
                  <a:ext uri="{0D108BD9-81ED-4DB2-BD59-A6C34878D82A}">
                    <a16:rowId xmlns:a16="http://schemas.microsoft.com/office/drawing/2014/main" val="814390280"/>
                  </a:ext>
                </a:extLst>
              </a:tr>
              <a:tr h="227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A4.2S5 - La responsabilité pénale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54" marR="30454" marT="0" marB="0" anchor="ctr"/>
                </a:tc>
                <a:extLst>
                  <a:ext uri="{0D108BD9-81ED-4DB2-BD59-A6C34878D82A}">
                    <a16:rowId xmlns:a16="http://schemas.microsoft.com/office/drawing/2014/main" val="236440661"/>
                  </a:ext>
                </a:extLst>
              </a:tr>
              <a:tr h="227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A4.2S6 - Les outils d’analyse d’accident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54" marR="30454" marT="0" marB="0" anchor="ctr"/>
                </a:tc>
                <a:extLst>
                  <a:ext uri="{0D108BD9-81ED-4DB2-BD59-A6C34878D82A}">
                    <a16:rowId xmlns:a16="http://schemas.microsoft.com/office/drawing/2014/main" val="2905890981"/>
                  </a:ext>
                </a:extLst>
              </a:tr>
              <a:tr h="455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A4.2S7 - Les documents liés aux incidents, accidents, événements et crises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54" marR="30454" marT="0" marB="0" anchor="ctr"/>
                </a:tc>
                <a:extLst>
                  <a:ext uri="{0D108BD9-81ED-4DB2-BD59-A6C34878D82A}">
                    <a16:rowId xmlns:a16="http://schemas.microsoft.com/office/drawing/2014/main" val="2923763378"/>
                  </a:ext>
                </a:extLst>
              </a:tr>
              <a:tr h="3416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A4.2S8 - L’indemnisation des dégâts matériels et humains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54" marR="30454" marT="0" marB="0" anchor="ctr"/>
                </a:tc>
                <a:extLst>
                  <a:ext uri="{0D108BD9-81ED-4DB2-BD59-A6C34878D82A}">
                    <a16:rowId xmlns:a16="http://schemas.microsoft.com/office/drawing/2014/main" val="4038564701"/>
                  </a:ext>
                </a:extLst>
              </a:tr>
            </a:tbl>
          </a:graphicData>
        </a:graphic>
      </p:graphicFrame>
      <p:sp>
        <p:nvSpPr>
          <p:cNvPr id="8" name="Triangle isocèle 7"/>
          <p:cNvSpPr/>
          <p:nvPr/>
        </p:nvSpPr>
        <p:spPr>
          <a:xfrm rot="10800000">
            <a:off x="2371724" y="1838583"/>
            <a:ext cx="2837468" cy="3934852"/>
          </a:xfrm>
          <a:prstGeom prst="triangl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18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724150" y="4915461"/>
            <a:ext cx="2647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Gestion des incidents et des accidents</a:t>
            </a:r>
            <a:endParaRPr lang="fr-FR" b="1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466418"/>
              </p:ext>
            </p:extLst>
          </p:nvPr>
        </p:nvGraphicFramePr>
        <p:xfrm>
          <a:off x="2528751" y="3806009"/>
          <a:ext cx="2523411" cy="828675"/>
        </p:xfrm>
        <a:graphic>
          <a:graphicData uri="http://schemas.openxmlformats.org/drawingml/2006/table">
            <a:tbl>
              <a:tblPr/>
              <a:tblGrid>
                <a:gridCol w="2523411">
                  <a:extLst>
                    <a:ext uri="{9D8B030D-6E8A-4147-A177-3AD203B41FA5}">
                      <a16:colId xmlns:a16="http://schemas.microsoft.com/office/drawing/2014/main" val="2897576978"/>
                    </a:ext>
                  </a:extLst>
                </a:gridCol>
              </a:tblGrid>
              <a:tr h="828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Gestion </a:t>
                      </a:r>
                      <a:r>
                        <a:rPr lang="fr-FR" sz="18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 accidents du travail</a:t>
                      </a:r>
                      <a:endParaRPr lang="fr-FR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6245087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007776"/>
              </p:ext>
            </p:extLst>
          </p:nvPr>
        </p:nvGraphicFramePr>
        <p:xfrm>
          <a:off x="2390283" y="2289919"/>
          <a:ext cx="2818909" cy="630936"/>
        </p:xfrm>
        <a:graphic>
          <a:graphicData uri="http://schemas.openxmlformats.org/drawingml/2006/table">
            <a:tbl>
              <a:tblPr/>
              <a:tblGrid>
                <a:gridCol w="2818909">
                  <a:extLst>
                    <a:ext uri="{9D8B030D-6E8A-4147-A177-3AD203B41FA5}">
                      <a16:colId xmlns:a16="http://schemas.microsoft.com/office/drawing/2014/main" val="30973887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Gestion d’événements et de crise </a:t>
                      </a: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582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530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705</Words>
  <Application>Microsoft Office PowerPoint</Application>
  <PresentationFormat>Grand écran</PresentationFormat>
  <Paragraphs>87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G. Ruchon</dc:creator>
  <cp:lastModifiedBy>G. Ruchon</cp:lastModifiedBy>
  <cp:revision>59</cp:revision>
  <dcterms:created xsi:type="dcterms:W3CDTF">2021-01-17T20:56:33Z</dcterms:created>
  <dcterms:modified xsi:type="dcterms:W3CDTF">2021-01-28T13:36:10Z</dcterms:modified>
</cp:coreProperties>
</file>