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9" r:id="rId2"/>
    <p:sldId id="260" r:id="rId3"/>
    <p:sldId id="257" r:id="rId4"/>
    <p:sldId id="258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3879" autoAdjust="0"/>
  </p:normalViewPr>
  <p:slideViewPr>
    <p:cSldViewPr snapToGrid="0">
      <p:cViewPr varScale="1">
        <p:scale>
          <a:sx n="47" d="100"/>
          <a:sy n="47" d="100"/>
        </p:scale>
        <p:origin x="153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5B8E4-3325-48A7-A9B0-BA5C96997855}" type="datetimeFigureOut">
              <a:rPr lang="fr-FR" smtClean="0"/>
              <a:t>28/01/2021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101684-5598-4410-82C9-EC857BE4F8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253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1684-5598-4410-82C9-EC857BE4F8F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2185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1684-5598-4410-82C9-EC857BE4F8F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498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1684-5598-4410-82C9-EC857BE4F8F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293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1684-5598-4410-82C9-EC857BE4F8F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9937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960000" y="5226529"/>
            <a:ext cx="4320000" cy="1200000"/>
          </a:xfrm>
        </p:spPr>
        <p:txBody>
          <a:bodyPr anchor="b" anchorCtr="0"/>
          <a:lstStyle>
            <a:lvl1pPr>
              <a:defRPr sz="1533"/>
            </a:lvl1pPr>
          </a:lstStyle>
          <a:p>
            <a:r>
              <a:rPr lang="fr-FR" dirty="0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050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60648"/>
            <a:ext cx="4512501" cy="451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2767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>
          <a:xfrm>
            <a:off x="480000" y="6378000"/>
            <a:ext cx="11376640" cy="480000"/>
          </a:xfrm>
        </p:spPr>
        <p:txBody>
          <a:bodyPr/>
          <a:lstStyle/>
          <a:p>
            <a:r>
              <a:rPr lang="fr-FR" dirty="0" smtClean="0"/>
              <a:t>Direction générale de l’enseignement scolaire – Bureau de la formation des personnels enseignants et d’éducation (C1-2)  – Bureau de l’innovation pédagogique (C1-1)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80000" y="3128061"/>
            <a:ext cx="11232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3" b="1" cap="all" baseline="0"/>
            </a:lvl1pPr>
            <a:lvl2pPr marL="0" indent="0">
              <a:spcBef>
                <a:spcPts val="667"/>
              </a:spcBef>
              <a:spcAft>
                <a:spcPts val="0"/>
              </a:spcAft>
              <a:buNone/>
              <a:defRPr sz="2467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39" y="68627"/>
            <a:ext cx="2278789" cy="227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4428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 smtClean="0"/>
              <a:t>Direction générale de l’enseignement scolaire – Bureau de la formation des personnels enseignants et d’éducation – C1-2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79997" y="2522624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3006775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984000"/>
            <a:ext cx="12192000" cy="58752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527987" indent="-527987">
              <a:buFont typeface="+mj-lt"/>
              <a:buNone/>
              <a:defRPr sz="4333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10152000" y="6378000"/>
            <a:ext cx="1560000" cy="48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Intitulé de la direction/service interministérielle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8352000" y="6378000"/>
            <a:ext cx="1800000" cy="48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5014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10152000" y="6378000"/>
            <a:ext cx="1560000" cy="48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Intitulé de la direction/service interministérielle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8352000" y="6378000"/>
            <a:ext cx="1800000" cy="48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16000" y="240000"/>
            <a:ext cx="7296000" cy="480000"/>
          </a:xfrm>
        </p:spPr>
        <p:txBody>
          <a:bodyPr/>
          <a:lstStyle>
            <a:lvl1pPr marL="143996" indent="-143996" algn="r">
              <a:spcAft>
                <a:spcPts val="0"/>
              </a:spcAft>
              <a:buFont typeface="+mj-lt"/>
              <a:buAutoNum type="arabicPeriod"/>
              <a:defRPr sz="1000" b="1"/>
            </a:lvl1pPr>
            <a:lvl2pPr marL="143996" indent="-143996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100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79999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16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352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87790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479999" y="1200000"/>
            <a:ext cx="11232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79999" y="2448000"/>
            <a:ext cx="11232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480000" y="6378000"/>
            <a:ext cx="1137664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Direction générale de l’enseignement scolaire – Bureau de la formation des personnels enseignants et d’éducation (C1-2) – Bureau de l’innovation pédagogique (C1-1)</a:t>
            </a:r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00" y="260648"/>
            <a:ext cx="830400" cy="83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3010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35992" indent="-95998" algn="l" defTabSz="121917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itchFamily="34" charset="0"/>
        <a:buChar char="•"/>
        <a:defRPr sz="1267" kern="1200">
          <a:solidFill>
            <a:schemeClr val="tx1"/>
          </a:solidFill>
          <a:latin typeface="+mn-lt"/>
          <a:ea typeface="+mn-ea"/>
          <a:cs typeface="+mn-cs"/>
        </a:defRPr>
      </a:lvl2pPr>
      <a:lvl3pPr marL="575986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133" kern="1200">
          <a:solidFill>
            <a:schemeClr val="tx1"/>
          </a:solidFill>
          <a:latin typeface="+mn-lt"/>
          <a:ea typeface="+mn-ea"/>
          <a:cs typeface="+mn-cs"/>
        </a:defRPr>
      </a:lvl3pPr>
      <a:lvl4pPr marL="815980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03972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Epreuve E6 </a:t>
            </a:r>
          </a:p>
          <a:p>
            <a:r>
              <a:rPr lang="fr-FR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Participation à la sécurité globale</a:t>
            </a:r>
          </a:p>
          <a:p>
            <a:r>
              <a:rPr lang="fr-FR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Ponctuelle Ecrite , </a:t>
            </a:r>
            <a:r>
              <a:rPr lang="fr-FR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Coef</a:t>
            </a:r>
            <a:r>
              <a:rPr lang="fr-FR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: 6</a:t>
            </a:r>
          </a:p>
          <a:p>
            <a:r>
              <a:rPr lang="fr-FR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Etude de cas : 4 heures</a:t>
            </a:r>
          </a:p>
          <a:p>
            <a:endParaRPr lang="fr-FR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559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Direction générale de l’enseignement scolaire – Bureau de la formation des personnels enseignants et d’éducation (C1-2)  – Bureau de l’innovation pédagogique (C1-1)</a:t>
            </a:r>
            <a:endParaRPr lang="fr-FR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664563"/>
              </p:ext>
            </p:extLst>
          </p:nvPr>
        </p:nvGraphicFramePr>
        <p:xfrm>
          <a:off x="313509" y="2286001"/>
          <a:ext cx="11159087" cy="4072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3455">
                  <a:extLst>
                    <a:ext uri="{9D8B030D-6E8A-4147-A177-3AD203B41FA5}">
                      <a16:colId xmlns:a16="http://schemas.microsoft.com/office/drawing/2014/main" val="1175039604"/>
                    </a:ext>
                  </a:extLst>
                </a:gridCol>
                <a:gridCol w="4197816">
                  <a:extLst>
                    <a:ext uri="{9D8B030D-6E8A-4147-A177-3AD203B41FA5}">
                      <a16:colId xmlns:a16="http://schemas.microsoft.com/office/drawing/2014/main" val="1437166187"/>
                    </a:ext>
                  </a:extLst>
                </a:gridCol>
                <a:gridCol w="4197816">
                  <a:extLst>
                    <a:ext uri="{9D8B030D-6E8A-4147-A177-3AD203B41FA5}">
                      <a16:colId xmlns:a16="http://schemas.microsoft.com/office/drawing/2014/main" val="176446915"/>
                    </a:ext>
                  </a:extLst>
                </a:gridCol>
              </a:tblGrid>
              <a:tr h="251778">
                <a:tc>
                  <a:txBody>
                    <a:bodyPr/>
                    <a:lstStyle/>
                    <a:p>
                      <a:endParaRPr lang="fr-FR" sz="700" dirty="0" smtClean="0"/>
                    </a:p>
                  </a:txBody>
                  <a:tcPr marL="121920" marR="121920" marT="60960" marB="60960"/>
                </a:tc>
                <a:tc gridSpan="2">
                  <a:txBody>
                    <a:bodyPr/>
                    <a:lstStyle/>
                    <a:p>
                      <a:endParaRPr lang="fr-FR" sz="100" dirty="0" smtClean="0"/>
                    </a:p>
                  </a:txBody>
                  <a:tcPr marL="121920" marR="121920" marT="60960" marB="609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21501"/>
                  </a:ext>
                </a:extLst>
              </a:tr>
              <a:tr h="917015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/>
                        <a:t>Activités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r>
                        <a:rPr lang="fr-FR" sz="15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A4.1 - La prévention des risques en relation avec les partenaires institutionnels </a:t>
                      </a:r>
                      <a:endParaRPr lang="fr-FR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fr-FR" sz="15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A4.2 - La gestion d’incident, d’accident, d’événements et de crise avec les partenaires institutionnels </a:t>
                      </a:r>
                      <a:endParaRPr lang="fr-FR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215532388"/>
                  </a:ext>
                </a:extLst>
              </a:tr>
              <a:tr h="2903839">
                <a:tc>
                  <a:txBody>
                    <a:bodyPr/>
                    <a:lstStyle/>
                    <a:p>
                      <a:pPr algn="ctr"/>
                      <a:endParaRPr lang="fr-FR" sz="3200" dirty="0" smtClean="0"/>
                    </a:p>
                    <a:p>
                      <a:pPr algn="ctr"/>
                      <a:r>
                        <a:rPr lang="fr-FR" sz="3200" dirty="0" smtClean="0"/>
                        <a:t>Compétences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r>
                        <a:rPr lang="fr-F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A4.1C1 - Identifier et prendre en compte les risques inhérents au site ou à l’événement </a:t>
                      </a:r>
                    </a:p>
                    <a:p>
                      <a:r>
                        <a:rPr lang="fr-F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A4.1C2 - Identifier les responsabilités et la coordination entre les différents services de l’État et les autres acteurs de la sécurité </a:t>
                      </a:r>
                    </a:p>
                    <a:p>
                      <a:r>
                        <a:rPr lang="fr-F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A4.1C3 - Préparer le travail des différentes commissions </a:t>
                      </a:r>
                    </a:p>
                    <a:p>
                      <a:r>
                        <a:rPr lang="fr-F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A4.1C4 - Identifier et mettre </a:t>
                      </a:r>
                      <a:r>
                        <a:rPr lang="fr-FR" sz="14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 œuvre </a:t>
                      </a:r>
                      <a:r>
                        <a:rPr lang="fr-F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les procédures et réglementations mises en place par les partenaires institutionnels </a:t>
                      </a:r>
                    </a:p>
                    <a:p>
                      <a:r>
                        <a:rPr lang="fr-F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A4.1C5 - Organiser les exercices de sécurité </a:t>
                      </a:r>
                      <a:endParaRPr lang="fr-FR" sz="1300" dirty="0" smtClean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A4.2C1 - Identifier la nature et l’intensité du risque ou de la menace </a:t>
                      </a:r>
                    </a:p>
                    <a:p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A4.2C2 - Choisir les procédures adaptées et les mettre en œuvre </a:t>
                      </a:r>
                    </a:p>
                    <a:p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A4.2C3 - S’assurer de la préservation des traces et indices </a:t>
                      </a:r>
                    </a:p>
                    <a:p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A4.2C4 - Recueillir et transmettre les informations utiles </a:t>
                      </a:r>
                    </a:p>
                    <a:p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A4.2C5 - Analyser une situation d’accident </a:t>
                      </a:r>
                    </a:p>
                    <a:p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A4.2C6 - Rédiger un rapport d’accident ou d’incident </a:t>
                      </a:r>
                      <a:endParaRPr lang="fr-FR" sz="1500" dirty="0" smtClean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675835036"/>
                  </a:ext>
                </a:extLst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3571875" y="1019175"/>
            <a:ext cx="74866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L’épreuve évalue les compétences du pôle IV du référentiel 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22350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3791743" y="269967"/>
            <a:ext cx="5568619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1219170"/>
            <a:r>
              <a:rPr lang="fr-FR" sz="3200" b="1" dirty="0">
                <a:solidFill>
                  <a:srgbClr val="000000"/>
                </a:solidFill>
                <a:latin typeface="Arial"/>
              </a:rPr>
              <a:t>Un Contexte Professionnel </a:t>
            </a:r>
          </a:p>
        </p:txBody>
      </p:sp>
      <p:sp>
        <p:nvSpPr>
          <p:cNvPr id="5" name="Ellipse 4"/>
          <p:cNvSpPr/>
          <p:nvPr/>
        </p:nvSpPr>
        <p:spPr>
          <a:xfrm>
            <a:off x="5112200" y="1327184"/>
            <a:ext cx="2112235" cy="96010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/>
            <a:r>
              <a:rPr lang="fr-FR" sz="2400" dirty="0">
                <a:solidFill>
                  <a:srgbClr val="21215A"/>
                </a:solidFill>
                <a:latin typeface="Arial"/>
              </a:rPr>
              <a:t>Situation </a:t>
            </a:r>
          </a:p>
          <a:p>
            <a:pPr algn="ctr" defTabSz="1219170"/>
            <a:r>
              <a:rPr lang="fr-FR" sz="2400" dirty="0">
                <a:solidFill>
                  <a:srgbClr val="21215A"/>
                </a:solidFill>
                <a:latin typeface="Arial"/>
              </a:rPr>
              <a:t>2</a:t>
            </a:r>
            <a:endParaRPr lang="fr-FR" sz="2400" dirty="0" smtClean="0">
              <a:solidFill>
                <a:srgbClr val="21215A"/>
              </a:solidFill>
              <a:latin typeface="Arial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1974629" y="1519941"/>
            <a:ext cx="2304256" cy="96010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/>
            <a:r>
              <a:rPr lang="fr-FR" sz="2400" dirty="0">
                <a:solidFill>
                  <a:srgbClr val="21215A"/>
                </a:solidFill>
                <a:latin typeface="Arial"/>
              </a:rPr>
              <a:t>Situation 1</a:t>
            </a:r>
          </a:p>
        </p:txBody>
      </p:sp>
      <p:sp>
        <p:nvSpPr>
          <p:cNvPr id="7" name="Ellipse 6"/>
          <p:cNvSpPr/>
          <p:nvPr/>
        </p:nvSpPr>
        <p:spPr>
          <a:xfrm>
            <a:off x="8257214" y="1516882"/>
            <a:ext cx="2206297" cy="96010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/>
            <a:r>
              <a:rPr lang="fr-FR" sz="2400" dirty="0">
                <a:solidFill>
                  <a:srgbClr val="21215A"/>
                </a:solidFill>
                <a:latin typeface="Arial"/>
              </a:rPr>
              <a:t>Situation </a:t>
            </a:r>
            <a:r>
              <a:rPr lang="fr-FR" sz="2400" dirty="0" smtClean="0">
                <a:solidFill>
                  <a:srgbClr val="21215A"/>
                </a:solidFill>
                <a:latin typeface="Arial"/>
              </a:rPr>
              <a:t>3</a:t>
            </a:r>
            <a:endParaRPr lang="fr-FR" sz="2400" dirty="0">
              <a:solidFill>
                <a:srgbClr val="21215A"/>
              </a:solidFill>
              <a:latin typeface="Arial"/>
            </a:endParaRPr>
          </a:p>
        </p:txBody>
      </p:sp>
      <p:sp>
        <p:nvSpPr>
          <p:cNvPr id="9" name="Parchemin vertical 8"/>
          <p:cNvSpPr/>
          <p:nvPr/>
        </p:nvSpPr>
        <p:spPr>
          <a:xfrm>
            <a:off x="4278885" y="4068007"/>
            <a:ext cx="1586753" cy="1819835"/>
          </a:xfrm>
          <a:prstGeom prst="verticalScroll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Parchemin vertical 9"/>
          <p:cNvSpPr/>
          <p:nvPr/>
        </p:nvSpPr>
        <p:spPr>
          <a:xfrm>
            <a:off x="5112200" y="3577850"/>
            <a:ext cx="1586753" cy="1819835"/>
          </a:xfrm>
          <a:prstGeom prst="verticalScroll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Parchemin vertical 10"/>
          <p:cNvSpPr/>
          <p:nvPr/>
        </p:nvSpPr>
        <p:spPr>
          <a:xfrm>
            <a:off x="6076482" y="3071468"/>
            <a:ext cx="1586753" cy="1819835"/>
          </a:xfrm>
          <a:prstGeom prst="verticalScroll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Parchemin vertical 11"/>
          <p:cNvSpPr/>
          <p:nvPr/>
        </p:nvSpPr>
        <p:spPr>
          <a:xfrm>
            <a:off x="7006007" y="2452913"/>
            <a:ext cx="1586753" cy="1819835"/>
          </a:xfrm>
          <a:prstGeom prst="verticalScroll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 rot="19863061">
            <a:off x="5450442" y="4748148"/>
            <a:ext cx="4694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spc="100" dirty="0" smtClean="0"/>
              <a:t>Ensemble de Documents</a:t>
            </a:r>
            <a:endParaRPr lang="fr-FR" sz="2800" spc="100" dirty="0"/>
          </a:p>
        </p:txBody>
      </p:sp>
    </p:spTree>
    <p:extLst>
      <p:ext uri="{BB962C8B-B14F-4D97-AF65-F5344CB8AC3E}">
        <p14:creationId xmlns:p14="http://schemas.microsoft.com/office/powerpoint/2010/main" val="200785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 (C1-2)  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828485"/>
              </p:ext>
            </p:extLst>
          </p:nvPr>
        </p:nvGraphicFramePr>
        <p:xfrm>
          <a:off x="2717073" y="120000"/>
          <a:ext cx="9348551" cy="603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6324">
                  <a:extLst>
                    <a:ext uri="{9D8B030D-6E8A-4147-A177-3AD203B41FA5}">
                      <a16:colId xmlns:a16="http://schemas.microsoft.com/office/drawing/2014/main" val="4289344202"/>
                    </a:ext>
                  </a:extLst>
                </a:gridCol>
                <a:gridCol w="7522227">
                  <a:extLst>
                    <a:ext uri="{9D8B030D-6E8A-4147-A177-3AD203B41FA5}">
                      <a16:colId xmlns:a16="http://schemas.microsoft.com/office/drawing/2014/main" val="1930781932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ysClr val="windowText" lastClr="000000"/>
                          </a:solidFill>
                        </a:rPr>
                        <a:t>Evaluation</a:t>
                      </a:r>
                      <a:r>
                        <a:rPr lang="fr-FR" sz="3200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endParaRPr lang="fr-FR" sz="3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54642"/>
                  </a:ext>
                </a:extLst>
              </a:tr>
              <a:tr h="3291840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Critères D’évaluation</a:t>
                      </a:r>
                      <a:endParaRPr lang="fr-FR" sz="20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les risques sont repérés ;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 rôle de chaque partenaire est identifié ;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les relations avec les partenaires institutionnels sont assurées ;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 participation aux commissions et réunions est préparée et assurée ;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les documents exigés pour les contrôles sont tenus à jour et les recommandations sont mises en œuvre ;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500" b="0" i="0" u="none" strike="noStrike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le maintien de l’opérationnalité de la sécurité est assuré ;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500" b="0" i="0" u="none" strike="noStrike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les mesures adéquates sont mises en œuvre lors d’événements (incident, accident ou crise) et les partenaires concernés prévenus et accompagnés ;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500" b="0" i="0" u="none" strike="noStrike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l’intervention des services externes est facilitée ;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500" b="0" i="0" u="none" strike="noStrike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les conséquences et les suites des évènements (incident, accident ou crise) sont gérées. </a:t>
                      </a:r>
                    </a:p>
                    <a:p>
                      <a:endParaRPr lang="fr-FR" sz="32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074150758"/>
                  </a:ext>
                </a:extLst>
              </a:tr>
              <a:tr h="2072640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Commission</a:t>
                      </a:r>
                      <a:r>
                        <a:rPr lang="fr-FR" sz="2000" baseline="0" dirty="0" smtClean="0"/>
                        <a:t> de correction</a:t>
                      </a:r>
                      <a:endParaRPr lang="fr-FR" sz="20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fr-FR" sz="1600" b="0" i="0" u="none" strike="noStrike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La commission d’évaluation est composée de professeurs ayant en charge l’enseignement « Participation à la sécurité globale » dans le cadre du BTS « Management opérationnel de la Sécurité ». </a:t>
                      </a:r>
                      <a:endParaRPr lang="fr-FR" sz="16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050225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284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424</Words>
  <Application>Microsoft Office PowerPoint</Application>
  <PresentationFormat>Grand écran</PresentationFormat>
  <Paragraphs>48</Paragraphs>
  <Slides>4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7" baseType="lpstr">
      <vt:lpstr>Arial</vt:lpstr>
      <vt:lpstr>Calibri</vt:lpstr>
      <vt:lpstr>MINISTÈRIEL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G. Ruchon</dc:creator>
  <cp:lastModifiedBy>G. Ruchon</cp:lastModifiedBy>
  <cp:revision>19</cp:revision>
  <dcterms:created xsi:type="dcterms:W3CDTF">2020-12-06T16:29:28Z</dcterms:created>
  <dcterms:modified xsi:type="dcterms:W3CDTF">2021-01-28T13:37:39Z</dcterms:modified>
</cp:coreProperties>
</file>