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16"/>
  </p:notesMasterIdLst>
  <p:handoutMasterIdLst>
    <p:handoutMasterId r:id="rId17"/>
  </p:handoutMasterIdLst>
  <p:sldIdLst>
    <p:sldId id="332" r:id="rId5"/>
    <p:sldId id="334" r:id="rId6"/>
    <p:sldId id="409" r:id="rId7"/>
    <p:sldId id="408" r:id="rId8"/>
    <p:sldId id="411" r:id="rId9"/>
    <p:sldId id="412" r:id="rId10"/>
    <p:sldId id="407" r:id="rId11"/>
    <p:sldId id="410" r:id="rId12"/>
    <p:sldId id="414" r:id="rId13"/>
    <p:sldId id="413" r:id="rId14"/>
    <p:sldId id="362" r:id="rId15"/>
  </p:sldIdLst>
  <p:sldSz cx="9144000" cy="5143500" type="screen16x9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NISTÈRIEL" id="{0B896E98-F45E-4768-8620-EDDF394BE181}">
          <p14:sldIdLst>
            <p14:sldId id="332"/>
            <p14:sldId id="334"/>
            <p14:sldId id="409"/>
            <p14:sldId id="408"/>
            <p14:sldId id="411"/>
            <p14:sldId id="412"/>
            <p14:sldId id="407"/>
            <p14:sldId id="410"/>
            <p14:sldId id="414"/>
            <p14:sldId id="413"/>
            <p14:sldId id="3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70438" autoAdjust="0"/>
  </p:normalViewPr>
  <p:slideViewPr>
    <p:cSldViewPr showGuides="1">
      <p:cViewPr varScale="1">
        <p:scale>
          <a:sx n="68" d="100"/>
          <a:sy n="68" d="100"/>
        </p:scale>
        <p:origin x="1440" y="60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978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1A8E5-18EF-4A62-A353-90A5AE75A2F6}" type="datetimeFigureOut">
              <a:rPr lang="fr-FR" smtClean="0"/>
              <a:t>02/02/2021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12279-6766-4DA9-9A7C-0839ED12F7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703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02/02/2021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2399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1580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1260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132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5944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7585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3683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9781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7444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050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853248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 – Bureau de l’innovation pédagogique (C1-1)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470"/>
            <a:ext cx="1709092" cy="170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– C1-2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853248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Direction générale de l’enseignement scolaire – Bureau de la formation des personnels enseignants et d’éducation (C1-2) – Bureau de l’innovation pédagogique (C1-1)</a:t>
            </a:r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195486"/>
            <a:ext cx="622800" cy="6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Management opérationnel de la sécurité (BTS MOS)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835696" y="180000"/>
            <a:ext cx="6840760" cy="1305824"/>
          </a:xfrm>
        </p:spPr>
        <p:txBody>
          <a:bodyPr/>
          <a:lstStyle/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MOS</a:t>
            </a:r>
          </a:p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Management </a:t>
            </a:r>
            <a:r>
              <a:rPr lang="fr-FR" cap="none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Opérationel</a:t>
            </a:r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la Sécurité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671392" y="1116492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Pôle d’activités n° 3 : Gestion de la relation client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647564" y="2231761"/>
            <a:ext cx="237626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A3.3S1 - L’évaluation de la satisfaction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3491880" y="2231761"/>
            <a:ext cx="237626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A3.3S2 – La fidélisation du client</a:t>
            </a:r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auto">
          <a:xfrm>
            <a:off x="2339752" y="1568151"/>
            <a:ext cx="2930733" cy="4966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200" b="1" dirty="0">
                <a:solidFill>
                  <a:srgbClr val="000000"/>
                </a:solidFill>
                <a:latin typeface="Arial Black" pitchFamily="34" charset="0"/>
                <a:cs typeface="Arial" charset="0"/>
              </a:rPr>
              <a:t>Activité A3.3</a:t>
            </a:r>
          </a:p>
          <a:p>
            <a:pPr algn="ctr">
              <a:defRPr/>
            </a:pPr>
            <a:endParaRPr lang="fr-FR" sz="5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fr-FR" sz="1200" dirty="0">
                <a:latin typeface="Arial" charset="0"/>
                <a:cs typeface="Arial" charset="0"/>
              </a:rPr>
              <a:t>Suivi et pérennisation de la relation client</a:t>
            </a:r>
            <a:endParaRPr lang="fr-FR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6259216" y="2228741"/>
            <a:ext cx="2376264" cy="106006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Bloc 1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835696" y="3397171"/>
            <a:ext cx="313234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A3.3S3 – Les techniques d’amélioration continue</a:t>
            </a:r>
          </a:p>
        </p:txBody>
      </p:sp>
      <p:sp>
        <p:nvSpPr>
          <p:cNvPr id="19" name="Organigramme : Bande perforée 18"/>
          <p:cNvSpPr/>
          <p:nvPr/>
        </p:nvSpPr>
        <p:spPr>
          <a:xfrm>
            <a:off x="6356049" y="3307690"/>
            <a:ext cx="2304256" cy="1152128"/>
          </a:xfrm>
          <a:prstGeom prst="flowChartPunchedTap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CEJMA : Th 1, 3 et 4 </a:t>
            </a:r>
          </a:p>
        </p:txBody>
      </p:sp>
      <p:sp>
        <p:nvSpPr>
          <p:cNvPr id="20" name="Accolade fermante 19"/>
          <p:cNvSpPr/>
          <p:nvPr/>
        </p:nvSpPr>
        <p:spPr>
          <a:xfrm>
            <a:off x="5894803" y="1993932"/>
            <a:ext cx="504056" cy="2503086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1314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4" grpId="0" animBg="1"/>
      <p:bldP spid="15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Questions diverses</a:t>
            </a:r>
          </a:p>
          <a:p>
            <a:endParaRPr lang="fr-FR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 descr="bonhomme blanc point d’ interrogation | images gratuite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27534"/>
            <a:ext cx="36195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835696" y="180000"/>
            <a:ext cx="6840760" cy="1305824"/>
          </a:xfrm>
        </p:spPr>
        <p:txBody>
          <a:bodyPr/>
          <a:lstStyle/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MOS</a:t>
            </a:r>
          </a:p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Management </a:t>
            </a:r>
            <a:r>
              <a:rPr lang="fr-FR" cap="none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Opérationel</a:t>
            </a:r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la Sécurité</a:t>
            </a:r>
          </a:p>
        </p:txBody>
      </p:sp>
      <p:sp>
        <p:nvSpPr>
          <p:cNvPr id="9" name="Ellipse 8"/>
          <p:cNvSpPr/>
          <p:nvPr/>
        </p:nvSpPr>
        <p:spPr>
          <a:xfrm>
            <a:off x="539552" y="1632344"/>
            <a:ext cx="8064408" cy="3050783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SECURITE</a:t>
            </a:r>
          </a:p>
        </p:txBody>
      </p:sp>
      <p:sp>
        <p:nvSpPr>
          <p:cNvPr id="17" name="Ellipse 16"/>
          <p:cNvSpPr/>
          <p:nvPr/>
        </p:nvSpPr>
        <p:spPr>
          <a:xfrm>
            <a:off x="5292080" y="2051703"/>
            <a:ext cx="2808312" cy="1055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Juridique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671392" y="1116492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Pôle d’activités n° 3 : Gestion de la relation client</a:t>
            </a:r>
          </a:p>
        </p:txBody>
      </p:sp>
      <p:sp>
        <p:nvSpPr>
          <p:cNvPr id="19" name="Ellipse 18"/>
          <p:cNvSpPr/>
          <p:nvPr/>
        </p:nvSpPr>
        <p:spPr>
          <a:xfrm>
            <a:off x="1115616" y="2211710"/>
            <a:ext cx="2808312" cy="1055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Commercial</a:t>
            </a:r>
          </a:p>
        </p:txBody>
      </p:sp>
      <p:sp>
        <p:nvSpPr>
          <p:cNvPr id="20" name="Ellipse 19"/>
          <p:cNvSpPr/>
          <p:nvPr/>
        </p:nvSpPr>
        <p:spPr>
          <a:xfrm>
            <a:off x="3463224" y="3500144"/>
            <a:ext cx="2808312" cy="1055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Financier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835696" y="180000"/>
            <a:ext cx="6840760" cy="1305824"/>
          </a:xfrm>
        </p:spPr>
        <p:txBody>
          <a:bodyPr/>
          <a:lstStyle/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MOS</a:t>
            </a:r>
          </a:p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Management </a:t>
            </a:r>
            <a:r>
              <a:rPr lang="fr-FR" cap="none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Opérationel</a:t>
            </a:r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la Sécurité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419872" y="1475729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Les différentes composantes de la gestion de la relation client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60000" y="3003798"/>
            <a:ext cx="219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La préparation de l’offre commerciale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088717" y="3357386"/>
            <a:ext cx="219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La gestion de la prestation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817435" y="2946935"/>
            <a:ext cx="2195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 suivi et la pérennisation de la relation client</a:t>
            </a:r>
          </a:p>
        </p:txBody>
      </p:sp>
      <p:sp>
        <p:nvSpPr>
          <p:cNvPr id="14" name="Flèche vers le bas 13"/>
          <p:cNvSpPr/>
          <p:nvPr/>
        </p:nvSpPr>
        <p:spPr>
          <a:xfrm rot="3116307">
            <a:off x="1979712" y="213970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vers le bas 14"/>
          <p:cNvSpPr/>
          <p:nvPr/>
        </p:nvSpPr>
        <p:spPr>
          <a:xfrm rot="20090768">
            <a:off x="6245734" y="196878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e bas 15"/>
          <p:cNvSpPr/>
          <p:nvPr/>
        </p:nvSpPr>
        <p:spPr>
          <a:xfrm>
            <a:off x="4186605" y="241156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3671392" y="1116492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Pôle d’activités n° 3 : Gestion de la relation client</a:t>
            </a:r>
          </a:p>
        </p:txBody>
      </p:sp>
    </p:spTree>
    <p:extLst>
      <p:ext uri="{BB962C8B-B14F-4D97-AF65-F5344CB8AC3E}">
        <p14:creationId xmlns:p14="http://schemas.microsoft.com/office/powerpoint/2010/main" val="350492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835696" y="180000"/>
            <a:ext cx="6840760" cy="1305824"/>
          </a:xfrm>
        </p:spPr>
        <p:txBody>
          <a:bodyPr/>
          <a:lstStyle/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MOS</a:t>
            </a:r>
          </a:p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Management </a:t>
            </a:r>
            <a:r>
              <a:rPr lang="fr-FR" cap="none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Opérationel</a:t>
            </a:r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la Sécurité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671392" y="1116492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Pôle d’activités n° 3 : Gestion de la relation client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202184" y="2685506"/>
            <a:ext cx="5265516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600" dirty="0"/>
              <a:t>A3.1C1. – Élaborer une offre commerciale cohérente</a:t>
            </a:r>
          </a:p>
          <a:p>
            <a:r>
              <a:rPr lang="fr-FR" sz="1600" dirty="0"/>
              <a:t>A3.1C2. – Présenter et argumenter l’offre commerciale</a:t>
            </a:r>
          </a:p>
        </p:txBody>
      </p:sp>
      <p:sp>
        <p:nvSpPr>
          <p:cNvPr id="11" name="ZoneTexte 10"/>
          <p:cNvSpPr txBox="1"/>
          <p:nvPr/>
        </p:nvSpPr>
        <p:spPr>
          <a:xfrm rot="18781307">
            <a:off x="1763180" y="1643686"/>
            <a:ext cx="1080120" cy="369332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fr-FR" dirty="0"/>
              <a:t>Elaborer</a:t>
            </a:r>
          </a:p>
        </p:txBody>
      </p:sp>
      <p:sp>
        <p:nvSpPr>
          <p:cNvPr id="12" name="ZoneTexte 11"/>
          <p:cNvSpPr txBox="1"/>
          <p:nvPr/>
        </p:nvSpPr>
        <p:spPr>
          <a:xfrm rot="18781307">
            <a:off x="1514533" y="3855182"/>
            <a:ext cx="1511676" cy="369332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fr-FR" dirty="0"/>
              <a:t>Argumenter</a:t>
            </a:r>
          </a:p>
        </p:txBody>
      </p:sp>
      <p:sp>
        <p:nvSpPr>
          <p:cNvPr id="13" name="ZoneTexte 12"/>
          <p:cNvSpPr txBox="1"/>
          <p:nvPr/>
        </p:nvSpPr>
        <p:spPr>
          <a:xfrm rot="18781307">
            <a:off x="6336556" y="1892259"/>
            <a:ext cx="1297652" cy="369332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fr-FR" dirty="0"/>
              <a:t>Présenter</a:t>
            </a:r>
          </a:p>
        </p:txBody>
      </p:sp>
      <p:sp>
        <p:nvSpPr>
          <p:cNvPr id="18" name="ZoneTexte 17"/>
          <p:cNvSpPr txBox="1"/>
          <p:nvPr/>
        </p:nvSpPr>
        <p:spPr>
          <a:xfrm rot="20238233">
            <a:off x="4019477" y="3461658"/>
            <a:ext cx="3858865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Adaptées à la sécurité</a:t>
            </a:r>
          </a:p>
        </p:txBody>
      </p:sp>
    </p:spTree>
    <p:extLst>
      <p:ext uri="{BB962C8B-B14F-4D97-AF65-F5344CB8AC3E}">
        <p14:creationId xmlns:p14="http://schemas.microsoft.com/office/powerpoint/2010/main" val="279468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835696" y="180000"/>
            <a:ext cx="6840760" cy="1305824"/>
          </a:xfrm>
        </p:spPr>
        <p:txBody>
          <a:bodyPr/>
          <a:lstStyle/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MOS</a:t>
            </a:r>
          </a:p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Management </a:t>
            </a:r>
            <a:r>
              <a:rPr lang="fr-FR" cap="none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Opérationel</a:t>
            </a:r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la Sécurité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671392" y="1116492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Pôle d’activités n° 3 : Gestion de la relation client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80000" y="2057637"/>
            <a:ext cx="8424448" cy="156966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600" dirty="0"/>
              <a:t>A3.2C1. - Mettre en œuvre des outils de suivi de la prestation</a:t>
            </a:r>
          </a:p>
          <a:p>
            <a:r>
              <a:rPr lang="fr-FR" sz="1600" dirty="0"/>
              <a:t>A3.2C2. - Ajuster la prestation</a:t>
            </a:r>
          </a:p>
          <a:p>
            <a:r>
              <a:rPr lang="fr-FR" sz="1600" dirty="0"/>
              <a:t>A3.2C3. - Mettre en place des actions de remédiation ou d’amélioration</a:t>
            </a:r>
          </a:p>
          <a:p>
            <a:r>
              <a:rPr lang="fr-FR" sz="1600" dirty="0"/>
              <a:t>A3.2C4. – Rendre compte à la hiérarchie</a:t>
            </a:r>
          </a:p>
          <a:p>
            <a:r>
              <a:rPr lang="fr-FR" sz="1600" dirty="0"/>
              <a:t>A3.2C5. - Gérer les relations avec les autres prestataires</a:t>
            </a:r>
          </a:p>
          <a:p>
            <a:r>
              <a:rPr lang="fr-FR" sz="1600" dirty="0"/>
              <a:t>A3.2C6. - Gérer la sécurité dans le cadre de l’intervention d’un prestataire extérieur</a:t>
            </a:r>
          </a:p>
        </p:txBody>
      </p:sp>
      <p:sp>
        <p:nvSpPr>
          <p:cNvPr id="15" name="ZoneTexte 14"/>
          <p:cNvSpPr txBox="1"/>
          <p:nvPr/>
        </p:nvSpPr>
        <p:spPr>
          <a:xfrm rot="18781307">
            <a:off x="6940931" y="1837048"/>
            <a:ext cx="1080120" cy="646331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fr-FR" dirty="0"/>
              <a:t>Rendre compte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638067" y="3718005"/>
            <a:ext cx="3858865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Adaptées à la sécurité</a:t>
            </a:r>
          </a:p>
        </p:txBody>
      </p:sp>
      <p:sp>
        <p:nvSpPr>
          <p:cNvPr id="19" name="ZoneTexte 18"/>
          <p:cNvSpPr txBox="1"/>
          <p:nvPr/>
        </p:nvSpPr>
        <p:spPr>
          <a:xfrm rot="18781307">
            <a:off x="7837280" y="2568715"/>
            <a:ext cx="1080120" cy="923330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fr-FR" dirty="0"/>
              <a:t>Gestion des relations</a:t>
            </a:r>
          </a:p>
        </p:txBody>
      </p:sp>
    </p:spTree>
    <p:extLst>
      <p:ext uri="{BB962C8B-B14F-4D97-AF65-F5344CB8AC3E}">
        <p14:creationId xmlns:p14="http://schemas.microsoft.com/office/powerpoint/2010/main" val="585812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835696" y="180000"/>
            <a:ext cx="6840760" cy="1305824"/>
          </a:xfrm>
        </p:spPr>
        <p:txBody>
          <a:bodyPr/>
          <a:lstStyle/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MOS</a:t>
            </a:r>
          </a:p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Management </a:t>
            </a:r>
            <a:r>
              <a:rPr lang="fr-FR" cap="none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Opérationel</a:t>
            </a:r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la Sécurité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671392" y="1116492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Pôle d’activités n° 3 : Gestion de la relation client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325593" y="1760596"/>
            <a:ext cx="8676496" cy="132343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600" dirty="0"/>
              <a:t>A3.3C1. – Conduire une réunion avec le client</a:t>
            </a:r>
          </a:p>
          <a:p>
            <a:r>
              <a:rPr lang="fr-FR" sz="1600" dirty="0"/>
              <a:t>A3.3C2. - Identifier les événements et les incidents</a:t>
            </a:r>
          </a:p>
          <a:p>
            <a:r>
              <a:rPr lang="fr-FR" sz="1600" dirty="0"/>
              <a:t>A3.3C3. - Gérer les conséquences des événements</a:t>
            </a:r>
          </a:p>
          <a:p>
            <a:r>
              <a:rPr lang="fr-FR" sz="1600" dirty="0"/>
              <a:t>A3.3C4. - Faire des propositions d’amélioration de la prestation</a:t>
            </a:r>
          </a:p>
          <a:p>
            <a:r>
              <a:rPr lang="fr-FR" sz="1600" dirty="0"/>
              <a:t>A3.3C5. – Déployer une politique de qualité dans la relation client</a:t>
            </a:r>
            <a:endParaRPr lang="fr-FR" sz="2000" dirty="0"/>
          </a:p>
        </p:txBody>
      </p:sp>
      <p:sp>
        <p:nvSpPr>
          <p:cNvPr id="16" name="ZoneTexte 15"/>
          <p:cNvSpPr txBox="1"/>
          <p:nvPr/>
        </p:nvSpPr>
        <p:spPr>
          <a:xfrm rot="18781307">
            <a:off x="6306730" y="1703074"/>
            <a:ext cx="1446076" cy="646331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fr-FR" dirty="0"/>
              <a:t>Conduire une réunion</a:t>
            </a:r>
          </a:p>
        </p:txBody>
      </p:sp>
      <p:sp>
        <p:nvSpPr>
          <p:cNvPr id="17" name="ZoneTexte 16"/>
          <p:cNvSpPr txBox="1"/>
          <p:nvPr/>
        </p:nvSpPr>
        <p:spPr>
          <a:xfrm rot="18781307">
            <a:off x="7501343" y="2726944"/>
            <a:ext cx="1254104" cy="646331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fr-FR" dirty="0"/>
              <a:t>Politique de qualité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173789" y="3144924"/>
            <a:ext cx="3858865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Adaptées à la sécurité</a:t>
            </a:r>
          </a:p>
        </p:txBody>
      </p:sp>
    </p:spTree>
    <p:extLst>
      <p:ext uri="{BB962C8B-B14F-4D97-AF65-F5344CB8AC3E}">
        <p14:creationId xmlns:p14="http://schemas.microsoft.com/office/powerpoint/2010/main" val="120097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835696" y="180000"/>
            <a:ext cx="6840760" cy="1305824"/>
          </a:xfrm>
        </p:spPr>
        <p:txBody>
          <a:bodyPr/>
          <a:lstStyle/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MOS</a:t>
            </a:r>
          </a:p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Management </a:t>
            </a:r>
            <a:r>
              <a:rPr lang="fr-FR" cap="none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Opérationel</a:t>
            </a:r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la Sécurité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671392" y="1116492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Pôle d’activités n° 3 : Gestion de la relation client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33108" y="2810070"/>
            <a:ext cx="2700337" cy="8605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Activité A3.2</a:t>
            </a:r>
          </a:p>
          <a:p>
            <a:pPr algn="ctr"/>
            <a:endParaRPr lang="fr-FR" sz="1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Gestion de la prestation</a:t>
            </a:r>
          </a:p>
        </p:txBody>
      </p:sp>
      <p:sp>
        <p:nvSpPr>
          <p:cNvPr id="8" name="Rectangle 26"/>
          <p:cNvSpPr>
            <a:spLocks noChangeArrowheads="1"/>
          </p:cNvSpPr>
          <p:nvPr/>
        </p:nvSpPr>
        <p:spPr bwMode="auto">
          <a:xfrm>
            <a:off x="230993" y="1643061"/>
            <a:ext cx="2615207" cy="734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Activité A3.1</a:t>
            </a:r>
          </a:p>
          <a:p>
            <a:pPr algn="ctr">
              <a:defRPr/>
            </a:pPr>
            <a:endParaRPr lang="fr-FR" sz="1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Préparation de l’offre commerciale</a:t>
            </a:r>
            <a:endParaRPr lang="fr-FR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45863" y="3904834"/>
            <a:ext cx="2700337" cy="10715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Activité A3.3</a:t>
            </a:r>
          </a:p>
          <a:p>
            <a:pPr algn="ctr">
              <a:defRPr/>
            </a:pPr>
            <a:endParaRPr lang="fr-FR" sz="1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fr-F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Suivi et pérennisation </a:t>
            </a:r>
          </a:p>
          <a:p>
            <a:pPr algn="ctr">
              <a:defRPr/>
            </a:pPr>
            <a:r>
              <a:rPr lang="fr-FR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relation client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3429000" y="1643061"/>
            <a:ext cx="5572125" cy="7792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r>
              <a:rPr lang="fr-FR" sz="1100" b="1" dirty="0">
                <a:latin typeface="Arial" pitchFamily="34" charset="0"/>
                <a:cs typeface="Arial" pitchFamily="34" charset="0"/>
              </a:rPr>
              <a:t>A3.1T1 </a:t>
            </a:r>
            <a:r>
              <a:rPr lang="fr-FR" sz="1100" dirty="0">
                <a:latin typeface="Arial" pitchFamily="34" charset="0"/>
                <a:cs typeface="Arial" pitchFamily="34" charset="0"/>
              </a:rPr>
              <a:t>- Prise en compte du cahier des charges</a:t>
            </a:r>
          </a:p>
          <a:p>
            <a:pPr eaLnBrk="0" hangingPunct="0">
              <a:defRPr/>
            </a:pPr>
            <a:r>
              <a:rPr lang="fr-FR" sz="1100" b="1" dirty="0">
                <a:latin typeface="Arial" pitchFamily="34" charset="0"/>
                <a:cs typeface="Arial" pitchFamily="34" charset="0"/>
              </a:rPr>
              <a:t>A3.1T2 </a:t>
            </a:r>
            <a:r>
              <a:rPr lang="fr-FR" sz="1100" dirty="0">
                <a:latin typeface="Arial" pitchFamily="34" charset="0"/>
                <a:cs typeface="Arial" pitchFamily="34" charset="0"/>
              </a:rPr>
              <a:t>- Participation à l’élaboration de l’offre commerciale</a:t>
            </a:r>
          </a:p>
          <a:p>
            <a:pPr eaLnBrk="0" hangingPunct="0">
              <a:defRPr/>
            </a:pPr>
            <a:r>
              <a:rPr lang="fr-FR" sz="11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A3.1T3 </a:t>
            </a:r>
            <a:r>
              <a:rPr lang="fr-FR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 Argumentation de l’offre commerciale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428999" y="2500313"/>
            <a:ext cx="5572125" cy="134669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r>
              <a:rPr lang="fr-FR" sz="1100" b="1" dirty="0">
                <a:latin typeface="Arial" pitchFamily="34" charset="0"/>
                <a:cs typeface="Arial" pitchFamily="34" charset="0"/>
              </a:rPr>
              <a:t>A3.2T1</a:t>
            </a:r>
            <a:r>
              <a:rPr lang="fr-FR" sz="1100" dirty="0">
                <a:latin typeface="Arial" pitchFamily="34" charset="0"/>
                <a:cs typeface="Arial" pitchFamily="34" charset="0"/>
              </a:rPr>
              <a:t>. - Prise en compte des consignes client et rédaction de consignes d’application</a:t>
            </a:r>
          </a:p>
          <a:p>
            <a:pPr eaLnBrk="0" hangingPunct="0">
              <a:defRPr/>
            </a:pPr>
            <a:r>
              <a:rPr lang="fr-FR" sz="1100" b="1" dirty="0">
                <a:latin typeface="Arial" pitchFamily="34" charset="0"/>
                <a:cs typeface="Arial" pitchFamily="34" charset="0"/>
              </a:rPr>
              <a:t>A3.2T2</a:t>
            </a:r>
            <a:r>
              <a:rPr lang="fr-FR" sz="1100" dirty="0">
                <a:latin typeface="Arial" pitchFamily="34" charset="0"/>
                <a:cs typeface="Arial" pitchFamily="34" charset="0"/>
              </a:rPr>
              <a:t>. – Relation avec les prestataires extérieurs</a:t>
            </a:r>
          </a:p>
          <a:p>
            <a:pPr eaLnBrk="0" hangingPunct="0">
              <a:defRPr/>
            </a:pPr>
            <a:r>
              <a:rPr lang="fr-FR" sz="1100" b="1" dirty="0">
                <a:latin typeface="Arial" pitchFamily="34" charset="0"/>
                <a:cs typeface="Arial" pitchFamily="34" charset="0"/>
              </a:rPr>
              <a:t>A3.2T3</a:t>
            </a:r>
            <a:r>
              <a:rPr lang="fr-FR" sz="1100" dirty="0">
                <a:latin typeface="Arial" pitchFamily="34" charset="0"/>
                <a:cs typeface="Arial" pitchFamily="34" charset="0"/>
              </a:rPr>
              <a:t>. - Suivi et optimisation des coûts et des marges</a:t>
            </a:r>
          </a:p>
          <a:p>
            <a:pPr eaLnBrk="0" hangingPunct="0">
              <a:defRPr/>
            </a:pPr>
            <a:r>
              <a:rPr lang="fr-FR" sz="1100" b="1" dirty="0">
                <a:latin typeface="Arial" pitchFamily="34" charset="0"/>
                <a:cs typeface="Arial" pitchFamily="34" charset="0"/>
              </a:rPr>
              <a:t>A3.2T4</a:t>
            </a:r>
            <a:r>
              <a:rPr lang="fr-FR" sz="1100" dirty="0">
                <a:latin typeface="Arial" pitchFamily="34" charset="0"/>
                <a:cs typeface="Arial" pitchFamily="34" charset="0"/>
              </a:rPr>
              <a:t>. – Élaboration de tableaux de bord</a:t>
            </a:r>
          </a:p>
          <a:p>
            <a:pPr eaLnBrk="0" hangingPunct="0">
              <a:defRPr/>
            </a:pPr>
            <a:r>
              <a:rPr lang="fr-FR" sz="1100" b="1" dirty="0">
                <a:latin typeface="Arial" pitchFamily="34" charset="0"/>
                <a:cs typeface="Arial" pitchFamily="34" charset="0"/>
              </a:rPr>
              <a:t>A3.2T5</a:t>
            </a:r>
            <a:r>
              <a:rPr lang="fr-FR" sz="1100" dirty="0">
                <a:latin typeface="Arial" pitchFamily="34" charset="0"/>
                <a:cs typeface="Arial" pitchFamily="34" charset="0"/>
              </a:rPr>
              <a:t>. - Suivi et contrôle de la prestation en conformité avec le</a:t>
            </a:r>
          </a:p>
          <a:p>
            <a:pPr eaLnBrk="0" hangingPunct="0">
              <a:defRPr/>
            </a:pPr>
            <a:r>
              <a:rPr lang="fr-FR" sz="1100" dirty="0">
                <a:latin typeface="Arial" pitchFamily="34" charset="0"/>
                <a:cs typeface="Arial" pitchFamily="34" charset="0"/>
              </a:rPr>
              <a:t>cahier de charges client et les </a:t>
            </a:r>
            <a:r>
              <a:rPr lang="fr-FR" sz="1100" dirty="0" err="1">
                <a:latin typeface="Arial" pitchFamily="34" charset="0"/>
                <a:cs typeface="Arial" pitchFamily="34" charset="0"/>
              </a:rPr>
              <a:t>process</a:t>
            </a:r>
            <a:r>
              <a:rPr lang="fr-FR" sz="1100" dirty="0">
                <a:latin typeface="Arial" pitchFamily="34" charset="0"/>
                <a:cs typeface="Arial" pitchFamily="34" charset="0"/>
              </a:rPr>
              <a:t> internes de l’organisation</a:t>
            </a:r>
          </a:p>
          <a:p>
            <a:pPr eaLnBrk="0" hangingPunct="0">
              <a:defRPr/>
            </a:pPr>
            <a:r>
              <a:rPr lang="fr-FR" sz="1100" b="1" dirty="0">
                <a:latin typeface="Arial" pitchFamily="34" charset="0"/>
                <a:cs typeface="Arial" pitchFamily="34" charset="0"/>
              </a:rPr>
              <a:t>A3.2T6</a:t>
            </a:r>
            <a:r>
              <a:rPr lang="fr-FR" sz="1100" dirty="0">
                <a:latin typeface="Arial" pitchFamily="34" charset="0"/>
                <a:cs typeface="Arial" pitchFamily="34" charset="0"/>
              </a:rPr>
              <a:t>. – Remontée d’informations à la hiérarchie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28257" y="3891937"/>
            <a:ext cx="5572125" cy="1071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A3.3T1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. - Conduite de réunion de suivi de prestations</a:t>
            </a:r>
          </a:p>
          <a:p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A3.3T2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. - Prise en compte des événements/incidents</a:t>
            </a:r>
          </a:p>
          <a:p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A3.3T3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. – Compte rendu au client</a:t>
            </a:r>
          </a:p>
          <a:p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A3.3T4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. – Proposition d’amélioration de la prestation</a:t>
            </a:r>
            <a:endParaRPr lang="fr-FR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lèche droite 12"/>
          <p:cNvSpPr/>
          <p:nvPr/>
        </p:nvSpPr>
        <p:spPr>
          <a:xfrm>
            <a:off x="2928195" y="1867680"/>
            <a:ext cx="500062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4" name="Flèche droite 13"/>
          <p:cNvSpPr/>
          <p:nvPr/>
        </p:nvSpPr>
        <p:spPr>
          <a:xfrm>
            <a:off x="2910952" y="3163768"/>
            <a:ext cx="500062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" name="Flèche droite 14"/>
          <p:cNvSpPr/>
          <p:nvPr/>
        </p:nvSpPr>
        <p:spPr>
          <a:xfrm>
            <a:off x="2928937" y="4211378"/>
            <a:ext cx="500062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FFFF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7197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 autoUpdateAnimBg="0"/>
      <p:bldP spid="12" grpId="0" animBg="1" autoUpdateAnimBg="0"/>
      <p:bldP spid="13" grpId="0" animBg="1" autoUpdateAnimBg="0"/>
      <p:bldP spid="14" grpId="0" animBg="1" autoUpdateAnimBg="0"/>
      <p:bldP spid="15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835696" y="180000"/>
            <a:ext cx="6840760" cy="1305824"/>
          </a:xfrm>
        </p:spPr>
        <p:txBody>
          <a:bodyPr/>
          <a:lstStyle/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MOS</a:t>
            </a:r>
          </a:p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Management </a:t>
            </a:r>
            <a:r>
              <a:rPr lang="fr-FR" cap="none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Opérationel</a:t>
            </a:r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la Sécurité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671392" y="1116492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Pôle d’activités n° 3 : Gestion de la relation client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647564" y="2231761"/>
            <a:ext cx="237626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A3.1S1 - L’appel d’offres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491880" y="2231761"/>
            <a:ext cx="237626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A3.1S2 – Le cahier des charges</a:t>
            </a:r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auto">
          <a:xfrm>
            <a:off x="2655278" y="1568151"/>
            <a:ext cx="2615207" cy="4966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200" b="1" dirty="0">
                <a:solidFill>
                  <a:srgbClr val="000000"/>
                </a:solidFill>
                <a:latin typeface="Arial Black" pitchFamily="34" charset="0"/>
                <a:cs typeface="Arial" charset="0"/>
              </a:rPr>
              <a:t>Activité A3.1</a:t>
            </a:r>
          </a:p>
          <a:p>
            <a:pPr algn="ctr">
              <a:defRPr/>
            </a:pPr>
            <a:endParaRPr lang="fr-FR" sz="5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fr-FR" sz="1200" dirty="0">
                <a:latin typeface="Arial" charset="0"/>
                <a:cs typeface="Arial" charset="0"/>
              </a:rPr>
              <a:t>Préparation de l’offre commerciale</a:t>
            </a:r>
            <a:endParaRPr lang="fr-FR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6259216" y="2228741"/>
            <a:ext cx="2376264" cy="106006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Blocs 1 et 4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47564" y="3487710"/>
            <a:ext cx="237626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A3.1S3 – La valorisation de l’offre commerciale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91880" y="3487710"/>
            <a:ext cx="237626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A3.1S4 – L’argumentation commerciale</a:t>
            </a:r>
          </a:p>
        </p:txBody>
      </p:sp>
      <p:sp>
        <p:nvSpPr>
          <p:cNvPr id="19" name="Organigramme : Bande perforée 18"/>
          <p:cNvSpPr/>
          <p:nvPr/>
        </p:nvSpPr>
        <p:spPr>
          <a:xfrm>
            <a:off x="6356049" y="3307690"/>
            <a:ext cx="2304256" cy="1152128"/>
          </a:xfrm>
          <a:prstGeom prst="flowChartPunchedTap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CEJMA : Th 1, 3 et 4 </a:t>
            </a:r>
          </a:p>
        </p:txBody>
      </p:sp>
      <p:sp>
        <p:nvSpPr>
          <p:cNvPr id="20" name="Accolade fermante 19"/>
          <p:cNvSpPr/>
          <p:nvPr/>
        </p:nvSpPr>
        <p:spPr>
          <a:xfrm>
            <a:off x="5894803" y="1993932"/>
            <a:ext cx="504056" cy="2503086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190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835696" y="180000"/>
            <a:ext cx="6840760" cy="1305824"/>
          </a:xfrm>
        </p:spPr>
        <p:txBody>
          <a:bodyPr/>
          <a:lstStyle/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BTS MOS</a:t>
            </a:r>
          </a:p>
          <a:p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Management </a:t>
            </a:r>
            <a:r>
              <a:rPr lang="fr-FR" cap="none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Opérationel</a:t>
            </a:r>
            <a:r>
              <a:rPr lang="fr-FR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la Sécurité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671392" y="1116492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Pôle d’activités n° 3 : Gestion de la relation client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180000" y="2231761"/>
            <a:ext cx="3167864" cy="3367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A3.2S1 – Le tableau de bord</a:t>
            </a:r>
          </a:p>
        </p:txBody>
      </p:sp>
      <p:sp>
        <p:nvSpPr>
          <p:cNvPr id="10" name="Rectangle 9"/>
          <p:cNvSpPr/>
          <p:nvPr/>
        </p:nvSpPr>
        <p:spPr>
          <a:xfrm>
            <a:off x="2655278" y="2571489"/>
            <a:ext cx="3167864" cy="411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A3.2S2 – La profitabilité</a:t>
            </a:r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auto">
          <a:xfrm>
            <a:off x="2655278" y="1568151"/>
            <a:ext cx="2615207" cy="4966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200" b="1" dirty="0">
                <a:solidFill>
                  <a:srgbClr val="000000"/>
                </a:solidFill>
                <a:latin typeface="Arial Black" pitchFamily="34" charset="0"/>
                <a:cs typeface="Arial" charset="0"/>
              </a:rPr>
              <a:t>Activité A3.2</a:t>
            </a:r>
          </a:p>
          <a:p>
            <a:pPr algn="ctr">
              <a:defRPr/>
            </a:pPr>
            <a:endParaRPr lang="fr-FR" sz="5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fr-FR" sz="1200" dirty="0">
                <a:latin typeface="Arial" charset="0"/>
                <a:cs typeface="Arial" charset="0"/>
              </a:rPr>
              <a:t>Gestion de la prestation</a:t>
            </a:r>
            <a:endParaRPr lang="fr-FR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6259216" y="2228741"/>
            <a:ext cx="2376264" cy="106006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Bloc 1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655278" y="2983486"/>
            <a:ext cx="320631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A3.2S3 – Les différents prestataires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8759" y="2983486"/>
            <a:ext cx="2436519" cy="5054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A3.2S4 – La sous-traitance</a:t>
            </a:r>
          </a:p>
        </p:txBody>
      </p:sp>
      <p:sp>
        <p:nvSpPr>
          <p:cNvPr id="19" name="Organigramme : Bande perforée 18"/>
          <p:cNvSpPr/>
          <p:nvPr/>
        </p:nvSpPr>
        <p:spPr>
          <a:xfrm>
            <a:off x="6356049" y="3307690"/>
            <a:ext cx="2304256" cy="1152128"/>
          </a:xfrm>
          <a:prstGeom prst="flowChartPunchedTap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CEJMA : Th 1 et 3 </a:t>
            </a:r>
          </a:p>
        </p:txBody>
      </p:sp>
      <p:sp>
        <p:nvSpPr>
          <p:cNvPr id="20" name="Accolade fermante 19"/>
          <p:cNvSpPr/>
          <p:nvPr/>
        </p:nvSpPr>
        <p:spPr>
          <a:xfrm>
            <a:off x="5894803" y="1993932"/>
            <a:ext cx="504056" cy="2503086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1187624" y="3803765"/>
            <a:ext cx="324036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A3.2S5 – La communication commerciale</a:t>
            </a:r>
          </a:p>
        </p:txBody>
      </p:sp>
    </p:spTree>
    <p:extLst>
      <p:ext uri="{BB962C8B-B14F-4D97-AF65-F5344CB8AC3E}">
        <p14:creationId xmlns:p14="http://schemas.microsoft.com/office/powerpoint/2010/main" val="81731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9" grpId="0" animBg="1"/>
      <p:bldP spid="17" grpId="0" animBg="1"/>
    </p:bld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2c7ddd52-0a06-43b1-a35c-dcb15ea2e3f4">Gabarit powerpoint MENJ</Description0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5D57C802836FCB44B44B7372FB2B7972" ma:contentTypeVersion="2" ma:contentTypeDescription="Crée un document." ma:contentTypeScope="" ma:versionID="5a60f89c127121cb1fddd53ae7c254b1">
  <xsd:schema xmlns:xsd="http://www.w3.org/2001/XMLSchema" xmlns:xs="http://www.w3.org/2001/XMLSchema" xmlns:p="http://schemas.microsoft.com/office/2006/metadata/properties" xmlns:ns2="2c7ddd52-0a06-43b1-a35c-dcb15ea2e3f4" targetNamespace="http://schemas.microsoft.com/office/2006/metadata/properties" ma:root="true" ma:fieldsID="d5f738a9b3eb3c0a5db9868b5f12e787" ns2:_="">
    <xsd:import namespace="2c7ddd52-0a06-43b1-a35c-dcb15ea2e3f4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d52-0a06-43b1-a35c-dcb15ea2e3f4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purl.org/dc/dcmitype/"/>
    <ds:schemaRef ds:uri="2c7ddd52-0a06-43b1-a35c-dcb15ea2e3f4"/>
    <ds:schemaRef ds:uri="http://schemas.microsoft.com/office/2006/metadata/properties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372BEA4-A762-4CC8-ADD6-932E44D609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d52-0a06-43b1-a35c-dcb15ea2e3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</TotalTime>
  <Words>830</Words>
  <Application>Microsoft Office PowerPoint</Application>
  <PresentationFormat>Affichage à l'écran (16:9)</PresentationFormat>
  <Paragraphs>131</Paragraphs>
  <Slides>11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Arial Black</vt:lpstr>
      <vt:lpstr>Calibri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NATHALIE MORAND</dc:creator>
  <cp:lastModifiedBy>Denis LEFEVRE</cp:lastModifiedBy>
  <cp:revision>130</cp:revision>
  <cp:lastPrinted>2020-07-02T13:56:43Z</cp:lastPrinted>
  <dcterms:created xsi:type="dcterms:W3CDTF">2020-03-05T15:21:24Z</dcterms:created>
  <dcterms:modified xsi:type="dcterms:W3CDTF">2021-02-02T10:38:41Z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0x010100873AB55E0CC5DA459F57F5A42893F46A005A087D358B12CA4E82A8A8BA9B8A8CF200D3544DBFAD4F664AA25DF68E6D1F0A9E00689F2856DFEDCE40890FDCED81A7DFC9005D57C802836FCB44B44B7372FB2B7972</vt:lpwstr>
  </property>
</Properties>
</file>