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3"/>
  </p:notesMasterIdLst>
  <p:handoutMasterIdLst>
    <p:handoutMasterId r:id="rId14"/>
  </p:handoutMasterIdLst>
  <p:sldIdLst>
    <p:sldId id="332" r:id="rId2"/>
    <p:sldId id="256" r:id="rId3"/>
    <p:sldId id="262" r:id="rId4"/>
    <p:sldId id="336" r:id="rId5"/>
    <p:sldId id="263" r:id="rId6"/>
    <p:sldId id="258" r:id="rId7"/>
    <p:sldId id="260" r:id="rId8"/>
    <p:sldId id="334" r:id="rId9"/>
    <p:sldId id="335" r:id="rId10"/>
    <p:sldId id="333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le Cosentino" initials="IC" lastIdx="1" clrIdx="0">
    <p:extLst>
      <p:ext uri="{19B8F6BF-5375-455C-9EA6-DF929625EA0E}">
        <p15:presenceInfo xmlns:p15="http://schemas.microsoft.com/office/powerpoint/2012/main" userId="90558abe393f65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F7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6385" autoAdjust="0"/>
  </p:normalViewPr>
  <p:slideViewPr>
    <p:cSldViewPr snapToGrid="0">
      <p:cViewPr varScale="1">
        <p:scale>
          <a:sx n="59" d="100"/>
          <a:sy n="59" d="100"/>
        </p:scale>
        <p:origin x="9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59598-7796-4693-98DF-26019A5561A7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71E6C-3BB6-4FC4-BEE6-AEA2566066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17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57F2C-8F6B-467E-89FA-6556E080A456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DFD69-7849-4D1F-AC15-1FEFA4AAF1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5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90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083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868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53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419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82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28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013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377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FD69-7849-4D1F-AC15-1FEFA4AAF10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77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8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53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07981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13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2185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80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2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Direction générale de l’enseignement scolaire – Bureau de la formation des personnels enseignants et d’éducation (C1-2) 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87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525" y="6378000"/>
            <a:ext cx="11466115" cy="480000"/>
          </a:xfrm>
        </p:spPr>
        <p:txBody>
          <a:bodyPr/>
          <a:lstStyle/>
          <a:p>
            <a:pPr defTabSz="1219170">
              <a:defRPr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80000" y="3812052"/>
            <a:ext cx="11232000" cy="1523497"/>
          </a:xfrm>
        </p:spPr>
        <p:txBody>
          <a:bodyPr/>
          <a:lstStyle/>
          <a:p>
            <a:pPr algn="ctr"/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Brevet de technicien supérieur </a:t>
            </a:r>
          </a:p>
          <a:p>
            <a:pPr algn="ctr"/>
            <a:r>
              <a:rPr lang="fr-FR" sz="3733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Management opérationnel de la sécurité » </a:t>
            </a:r>
          </a:p>
        </p:txBody>
      </p:sp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653" y="251443"/>
            <a:ext cx="3492988" cy="3061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704">
        <p:random/>
      </p:transition>
    </mc:Choice>
    <mc:Fallback xmlns="">
      <p:transition spd="slow" advTm="1704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304800" y="154968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Approche spiralaire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FEA4D39-570B-42F2-95A8-6DE23AD7C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F10742D-54FE-41E0-9334-B7E21DC3A017}"/>
              </a:ext>
            </a:extLst>
          </p:cNvPr>
          <p:cNvSpPr txBox="1"/>
          <p:nvPr/>
        </p:nvSpPr>
        <p:spPr>
          <a:xfrm>
            <a:off x="643095" y="1615097"/>
            <a:ext cx="1124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D’une situation simple à une situation plus complexe où 1 compétence renvoie à plusieurs savoirs associés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4FFB9A4-FD98-4033-83F6-0E1694BDE64B}"/>
              </a:ext>
            </a:extLst>
          </p:cNvPr>
          <p:cNvSpPr txBox="1"/>
          <p:nvPr/>
        </p:nvSpPr>
        <p:spPr>
          <a:xfrm>
            <a:off x="480000" y="3198567"/>
            <a:ext cx="10231901" cy="175432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Exemple 1 </a:t>
            </a:r>
          </a:p>
          <a:p>
            <a:pPr algn="just"/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Situation  1 : Demande de prestation avec 1 cahier de charge très simple comme un simple mail où un client demande une prestation de sécurité  avec un agent de sécurité.</a:t>
            </a:r>
          </a:p>
          <a:p>
            <a:pPr algn="just"/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Situation 2 : Demande de prestation avec 1 cahier plus complexe où un client demande une prestation de sécurité avec l’achat de matériel intrusion ou l’embauche de nouveaux agents</a:t>
            </a:r>
          </a:p>
        </p:txBody>
      </p:sp>
      <p:sp>
        <p:nvSpPr>
          <p:cNvPr id="6" name="Légende : double flèche courbée encadrée à une bordure 5">
            <a:extLst>
              <a:ext uri="{FF2B5EF4-FFF2-40B4-BE49-F238E27FC236}">
                <a16:creationId xmlns:a16="http://schemas.microsoft.com/office/drawing/2014/main" id="{664C243D-A6CF-4D28-A0C1-B247907B8FD0}"/>
              </a:ext>
            </a:extLst>
          </p:cNvPr>
          <p:cNvSpPr/>
          <p:nvPr/>
        </p:nvSpPr>
        <p:spPr>
          <a:xfrm>
            <a:off x="1889425" y="2120457"/>
            <a:ext cx="3647552" cy="810868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80467"/>
              <a:gd name="adj8" fmla="val 278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compétence : A1.2C5 – Etablir une prestation de sécurité</a:t>
            </a:r>
          </a:p>
        </p:txBody>
      </p:sp>
      <p:sp>
        <p:nvSpPr>
          <p:cNvPr id="7" name="Légende : double flèche courbée encadrée à une bordure 6">
            <a:extLst>
              <a:ext uri="{FF2B5EF4-FFF2-40B4-BE49-F238E27FC236}">
                <a16:creationId xmlns:a16="http://schemas.microsoft.com/office/drawing/2014/main" id="{799ED309-28E1-4B32-9E2C-52720CC4BD31}"/>
              </a:ext>
            </a:extLst>
          </p:cNvPr>
          <p:cNvSpPr/>
          <p:nvPr/>
        </p:nvSpPr>
        <p:spPr>
          <a:xfrm>
            <a:off x="8509360" y="2036706"/>
            <a:ext cx="3377840" cy="876153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212064"/>
              <a:gd name="adj8" fmla="val -41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savoir associé : A1.2S6 – Le cadre juridique de l’intervention des agents</a:t>
            </a:r>
          </a:p>
        </p:txBody>
      </p:sp>
      <p:sp>
        <p:nvSpPr>
          <p:cNvPr id="8" name="Légende : double flèche courbée encadrée à une bordure 7">
            <a:extLst>
              <a:ext uri="{FF2B5EF4-FFF2-40B4-BE49-F238E27FC236}">
                <a16:creationId xmlns:a16="http://schemas.microsoft.com/office/drawing/2014/main" id="{A178ECE5-DE38-4242-B63B-E34693F187CF}"/>
              </a:ext>
            </a:extLst>
          </p:cNvPr>
          <p:cNvSpPr/>
          <p:nvPr/>
        </p:nvSpPr>
        <p:spPr>
          <a:xfrm>
            <a:off x="2058544" y="5379681"/>
            <a:ext cx="3647552" cy="732121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-81932"/>
              <a:gd name="adj8" fmla="val 124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compétence : A1.2C5 – Etablir une prestation de sécurité</a:t>
            </a:r>
          </a:p>
        </p:txBody>
      </p:sp>
      <p:sp>
        <p:nvSpPr>
          <p:cNvPr id="9" name="Légende : double flèche courbée encadrée à une bordure 8">
            <a:extLst>
              <a:ext uri="{FF2B5EF4-FFF2-40B4-BE49-F238E27FC236}">
                <a16:creationId xmlns:a16="http://schemas.microsoft.com/office/drawing/2014/main" id="{DAA30E8C-6CCD-4551-B2C0-0E47F6A01E42}"/>
              </a:ext>
            </a:extLst>
          </p:cNvPr>
          <p:cNvSpPr/>
          <p:nvPr/>
        </p:nvSpPr>
        <p:spPr>
          <a:xfrm>
            <a:off x="7458892" y="5113484"/>
            <a:ext cx="4528792" cy="1206579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-19835"/>
              <a:gd name="adj8" fmla="val -45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Plusieurs savoirs associés :</a:t>
            </a:r>
          </a:p>
          <a:p>
            <a:pPr algn="ctr"/>
            <a:r>
              <a:rPr lang="fr-FR" sz="1600" dirty="0"/>
              <a:t>A1.2S4 – Les moyens mécanique, électroniques et numériques </a:t>
            </a:r>
          </a:p>
          <a:p>
            <a:pPr algn="ctr"/>
            <a:r>
              <a:rPr lang="fr-FR" sz="1600" dirty="0"/>
              <a:t>A1.2S7 – La fonction achat</a:t>
            </a:r>
          </a:p>
          <a:p>
            <a:pPr algn="ctr"/>
            <a:r>
              <a:rPr lang="fr-FR" sz="1600" dirty="0"/>
              <a:t>A2.2S6 </a:t>
            </a:r>
            <a:r>
              <a:rPr lang="fr-FR" sz="1600"/>
              <a:t>– Le </a:t>
            </a:r>
            <a:r>
              <a:rPr lang="fr-FR" sz="1600" dirty="0"/>
              <a:t>recrutement</a:t>
            </a:r>
          </a:p>
        </p:txBody>
      </p:sp>
    </p:spTree>
    <p:extLst>
      <p:ext uri="{BB962C8B-B14F-4D97-AF65-F5344CB8AC3E}">
        <p14:creationId xmlns:p14="http://schemas.microsoft.com/office/powerpoint/2010/main" val="279104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381474" y="243840"/>
            <a:ext cx="11573691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6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Module surveillance humaine et gardiennage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7AE1056-1EF0-4906-90E2-8713F142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A8A1511-2CBF-4466-A22C-4AF0D2BDC646}"/>
              </a:ext>
            </a:extLst>
          </p:cNvPr>
          <p:cNvSpPr txBox="1"/>
          <p:nvPr/>
        </p:nvSpPr>
        <p:spPr>
          <a:xfrm>
            <a:off x="480000" y="2418852"/>
            <a:ext cx="1137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Progression du module EF2 =&gt;  Mises en situations professionnelles. 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1584F3A-DADF-4A83-A10D-E2B5A5A78922}"/>
              </a:ext>
            </a:extLst>
          </p:cNvPr>
          <p:cNvGrpSpPr/>
          <p:nvPr/>
        </p:nvGrpSpPr>
        <p:grpSpPr>
          <a:xfrm>
            <a:off x="586676" y="3052925"/>
            <a:ext cx="10373612" cy="2410061"/>
            <a:chOff x="586676" y="3052925"/>
            <a:chExt cx="10373612" cy="2410061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6B34C927-2729-4E95-8C7D-2D3BC504E4C2}"/>
                </a:ext>
              </a:extLst>
            </p:cNvPr>
            <p:cNvSpPr txBox="1"/>
            <p:nvPr/>
          </p:nvSpPr>
          <p:spPr>
            <a:xfrm>
              <a:off x="586676" y="3052925"/>
              <a:ext cx="103736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fr-FR" dirty="0"/>
                <a:t>Exemple : Notre mise en situation professionnelle n°3 est la gestion d’un accident lors de travaux d’aménagement d’un nouveau local où le service sécurité doit contrôler des travaux par points chauds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5F79775-C3A4-43A1-96D1-D9452D165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821" y="4575825"/>
              <a:ext cx="2457764" cy="88716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DED91D5A-86DA-443D-906A-A588AABA7236}"/>
              </a:ext>
            </a:extLst>
          </p:cNvPr>
          <p:cNvGrpSpPr/>
          <p:nvPr/>
        </p:nvGrpSpPr>
        <p:grpSpPr>
          <a:xfrm>
            <a:off x="5117172" y="3936162"/>
            <a:ext cx="6094324" cy="2306085"/>
            <a:chOff x="5117172" y="3936162"/>
            <a:chExt cx="6094324" cy="2306085"/>
          </a:xfrm>
        </p:grpSpPr>
        <p:pic>
          <p:nvPicPr>
            <p:cNvPr id="7" name="Image 6" descr="Une image contenant bâtiment&#10;&#10;Description générée automatiquement">
              <a:extLst>
                <a:ext uri="{FF2B5EF4-FFF2-40B4-BE49-F238E27FC236}">
                  <a16:creationId xmlns:a16="http://schemas.microsoft.com/office/drawing/2014/main" id="{18A74C16-6320-4DC0-A1E2-45CFE3948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9646" y="4683725"/>
              <a:ext cx="2078029" cy="1558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8" name="Picture 4" descr="FORMATION EQUIPIER DE PREMIERE INTERVENTION (EPI)‏">
              <a:extLst>
                <a:ext uri="{FF2B5EF4-FFF2-40B4-BE49-F238E27FC236}">
                  <a16:creationId xmlns:a16="http://schemas.microsoft.com/office/drawing/2014/main" id="{F0BDC499-B517-4BE5-8786-DB737D6C1B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1963" y="4582493"/>
              <a:ext cx="2990850" cy="1524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5D6179EB-8B71-4923-A7E8-3FB53A11E99A}"/>
                </a:ext>
              </a:extLst>
            </p:cNvPr>
            <p:cNvSpPr txBox="1"/>
            <p:nvPr/>
          </p:nvSpPr>
          <p:spPr>
            <a:xfrm>
              <a:off x="5117172" y="3936162"/>
              <a:ext cx="60943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/>
                <a:t>En module, j’ai traité la compétence C2.2 : Les causes, les mécanismes de la combustion, les classes de feu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512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6EC734-14FE-4D4B-A84F-36573F1F3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RECOMMANDATIONS PEDAGOGIQUES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3929D0-8A26-43C7-9255-7F7A1C91C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8000"/>
                </a:solidFill>
              </a:rPr>
              <a:t>Témoignage Isabelle </a:t>
            </a:r>
          </a:p>
          <a:p>
            <a:r>
              <a:rPr lang="fr-FR" dirty="0">
                <a:solidFill>
                  <a:srgbClr val="008000"/>
                </a:solidFill>
              </a:rPr>
              <a:t>PLP au LP des métiers de la sécurité – WASSY (52)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A58265-11C5-44C4-99C0-6F650F387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pic>
        <p:nvPicPr>
          <p:cNvPr id="6" name="Image 5" descr="Une image contenant texte, personne&#10;&#10;Description générée automatiquement">
            <a:extLst>
              <a:ext uri="{FF2B5EF4-FFF2-40B4-BE49-F238E27FC236}">
                <a16:creationId xmlns:a16="http://schemas.microsoft.com/office/drawing/2014/main" id="{1E0FF93A-3B3B-429A-9F89-9D83C6B9B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336" y="1037046"/>
            <a:ext cx="3152503" cy="41801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75145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7477">
        <p:random/>
      </p:transition>
    </mc:Choice>
    <mc:Fallback xmlns="">
      <p:transition spd="slow" advTm="47477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304800" y="154968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Contexte du lycée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99E7F5C-D57B-4A4C-A07A-B5AEBFC6AE3E}"/>
              </a:ext>
            </a:extLst>
          </p:cNvPr>
          <p:cNvSpPr txBox="1"/>
          <p:nvPr/>
        </p:nvSpPr>
        <p:spPr>
          <a:xfrm>
            <a:off x="1210491" y="2116183"/>
            <a:ext cx="9509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Situation du lycée : lycée professionnel des métiers de la sécurité à Wassy (52)</a:t>
            </a:r>
          </a:p>
          <a:p>
            <a:endParaRPr lang="fr-FR" dirty="0"/>
          </a:p>
          <a:p>
            <a:r>
              <a:rPr lang="fr-FR" dirty="0"/>
              <a:t>Ouverture d’une classe de 18 étudiants issus de :</a:t>
            </a:r>
          </a:p>
          <a:p>
            <a:r>
              <a:rPr lang="fr-FR" dirty="0"/>
              <a:t>   - bac pro MS,</a:t>
            </a:r>
          </a:p>
          <a:p>
            <a:r>
              <a:rPr lang="fr-FR" dirty="0"/>
              <a:t>   - bac général, </a:t>
            </a:r>
          </a:p>
          <a:p>
            <a:r>
              <a:rPr lang="fr-FR" dirty="0"/>
              <a:t>   - bac pro hors MS,</a:t>
            </a:r>
          </a:p>
          <a:p>
            <a:r>
              <a:rPr lang="fr-FR" dirty="0"/>
              <a:t>   - bac technologique</a:t>
            </a:r>
          </a:p>
          <a:p>
            <a:endParaRPr lang="fr-FR" dirty="0"/>
          </a:p>
          <a:p>
            <a:r>
              <a:rPr lang="fr-FR" dirty="0"/>
              <a:t>Équipe de 5 enseignants dont 3 en professionnel.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EFC32A-ACD7-413C-BEFC-1071F07F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pic>
        <p:nvPicPr>
          <p:cNvPr id="6" name="Image 5" descr="Une image contenant texte, bâtiment&#10;&#10;Description générée automatiquement">
            <a:extLst>
              <a:ext uri="{FF2B5EF4-FFF2-40B4-BE49-F238E27FC236}">
                <a16:creationId xmlns:a16="http://schemas.microsoft.com/office/drawing/2014/main" id="{E748E744-D89D-4C00-A08C-6ADBC9C0E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199" y="2917371"/>
            <a:ext cx="4114797" cy="940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31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5219">
        <p:random/>
      </p:transition>
    </mc:Choice>
    <mc:Fallback xmlns="">
      <p:transition spd="slow" advTm="65219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757646" y="816457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Mise en situation professionnelle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8E0EA2-D8BF-4673-BE7D-3CC0BBE2BE42}"/>
              </a:ext>
            </a:extLst>
          </p:cNvPr>
          <p:cNvSpPr txBox="1"/>
          <p:nvPr/>
        </p:nvSpPr>
        <p:spPr>
          <a:xfrm>
            <a:off x="3821727" y="2468227"/>
            <a:ext cx="5161499" cy="400110"/>
          </a:xfrm>
          <a:custGeom>
            <a:avLst/>
            <a:gdLst>
              <a:gd name="connsiteX0" fmla="*/ 0 w 5161499"/>
              <a:gd name="connsiteY0" fmla="*/ 0 h 400110"/>
              <a:gd name="connsiteX1" fmla="*/ 645187 w 5161499"/>
              <a:gd name="connsiteY1" fmla="*/ 0 h 400110"/>
              <a:gd name="connsiteX2" fmla="*/ 1290375 w 5161499"/>
              <a:gd name="connsiteY2" fmla="*/ 0 h 400110"/>
              <a:gd name="connsiteX3" fmla="*/ 1883947 w 5161499"/>
              <a:gd name="connsiteY3" fmla="*/ 0 h 400110"/>
              <a:gd name="connsiteX4" fmla="*/ 2477520 w 5161499"/>
              <a:gd name="connsiteY4" fmla="*/ 0 h 400110"/>
              <a:gd name="connsiteX5" fmla="*/ 3174322 w 5161499"/>
              <a:gd name="connsiteY5" fmla="*/ 0 h 400110"/>
              <a:gd name="connsiteX6" fmla="*/ 3767894 w 5161499"/>
              <a:gd name="connsiteY6" fmla="*/ 0 h 400110"/>
              <a:gd name="connsiteX7" fmla="*/ 4309852 w 5161499"/>
              <a:gd name="connsiteY7" fmla="*/ 0 h 400110"/>
              <a:gd name="connsiteX8" fmla="*/ 5161499 w 5161499"/>
              <a:gd name="connsiteY8" fmla="*/ 0 h 400110"/>
              <a:gd name="connsiteX9" fmla="*/ 5161499 w 5161499"/>
              <a:gd name="connsiteY9" fmla="*/ 400110 h 400110"/>
              <a:gd name="connsiteX10" fmla="*/ 4413082 w 5161499"/>
              <a:gd name="connsiteY10" fmla="*/ 400110 h 400110"/>
              <a:gd name="connsiteX11" fmla="*/ 3767894 w 5161499"/>
              <a:gd name="connsiteY11" fmla="*/ 400110 h 400110"/>
              <a:gd name="connsiteX12" fmla="*/ 3122707 w 5161499"/>
              <a:gd name="connsiteY12" fmla="*/ 400110 h 400110"/>
              <a:gd name="connsiteX13" fmla="*/ 2477520 w 5161499"/>
              <a:gd name="connsiteY13" fmla="*/ 400110 h 400110"/>
              <a:gd name="connsiteX14" fmla="*/ 1832332 w 5161499"/>
              <a:gd name="connsiteY14" fmla="*/ 400110 h 400110"/>
              <a:gd name="connsiteX15" fmla="*/ 1187145 w 5161499"/>
              <a:gd name="connsiteY15" fmla="*/ 400110 h 400110"/>
              <a:gd name="connsiteX16" fmla="*/ 645187 w 5161499"/>
              <a:gd name="connsiteY16" fmla="*/ 400110 h 400110"/>
              <a:gd name="connsiteX17" fmla="*/ 0 w 5161499"/>
              <a:gd name="connsiteY17" fmla="*/ 400110 h 400110"/>
              <a:gd name="connsiteX18" fmla="*/ 0 w 5161499"/>
              <a:gd name="connsiteY18" fmla="*/ 0 h 40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61499" h="400110" fill="none" extrusionOk="0">
                <a:moveTo>
                  <a:pt x="0" y="0"/>
                </a:moveTo>
                <a:cubicBezTo>
                  <a:pt x="292456" y="4291"/>
                  <a:pt x="455770" y="-1374"/>
                  <a:pt x="645187" y="0"/>
                </a:cubicBezTo>
                <a:cubicBezTo>
                  <a:pt x="834604" y="1374"/>
                  <a:pt x="1003362" y="2326"/>
                  <a:pt x="1290375" y="0"/>
                </a:cubicBezTo>
                <a:cubicBezTo>
                  <a:pt x="1577388" y="-2326"/>
                  <a:pt x="1598191" y="18064"/>
                  <a:pt x="1883947" y="0"/>
                </a:cubicBezTo>
                <a:cubicBezTo>
                  <a:pt x="2169703" y="-18064"/>
                  <a:pt x="2294542" y="9389"/>
                  <a:pt x="2477520" y="0"/>
                </a:cubicBezTo>
                <a:cubicBezTo>
                  <a:pt x="2660498" y="-9389"/>
                  <a:pt x="2875717" y="10679"/>
                  <a:pt x="3174322" y="0"/>
                </a:cubicBezTo>
                <a:cubicBezTo>
                  <a:pt x="3472927" y="-10679"/>
                  <a:pt x="3571925" y="-11191"/>
                  <a:pt x="3767894" y="0"/>
                </a:cubicBezTo>
                <a:cubicBezTo>
                  <a:pt x="3963863" y="11191"/>
                  <a:pt x="4163344" y="-16252"/>
                  <a:pt x="4309852" y="0"/>
                </a:cubicBezTo>
                <a:cubicBezTo>
                  <a:pt x="4456360" y="16252"/>
                  <a:pt x="4880871" y="-33046"/>
                  <a:pt x="5161499" y="0"/>
                </a:cubicBezTo>
                <a:cubicBezTo>
                  <a:pt x="5178748" y="147064"/>
                  <a:pt x="5148872" y="206635"/>
                  <a:pt x="5161499" y="400110"/>
                </a:cubicBezTo>
                <a:cubicBezTo>
                  <a:pt x="4836129" y="389498"/>
                  <a:pt x="4583878" y="401122"/>
                  <a:pt x="4413082" y="400110"/>
                </a:cubicBezTo>
                <a:cubicBezTo>
                  <a:pt x="4242286" y="399098"/>
                  <a:pt x="3910393" y="377162"/>
                  <a:pt x="3767894" y="400110"/>
                </a:cubicBezTo>
                <a:cubicBezTo>
                  <a:pt x="3625395" y="423058"/>
                  <a:pt x="3333820" y="421017"/>
                  <a:pt x="3122707" y="400110"/>
                </a:cubicBezTo>
                <a:cubicBezTo>
                  <a:pt x="2911594" y="379203"/>
                  <a:pt x="2648182" y="432325"/>
                  <a:pt x="2477520" y="400110"/>
                </a:cubicBezTo>
                <a:cubicBezTo>
                  <a:pt x="2306858" y="367895"/>
                  <a:pt x="2045547" y="424376"/>
                  <a:pt x="1832332" y="400110"/>
                </a:cubicBezTo>
                <a:cubicBezTo>
                  <a:pt x="1619117" y="375844"/>
                  <a:pt x="1474961" y="403600"/>
                  <a:pt x="1187145" y="400110"/>
                </a:cubicBezTo>
                <a:cubicBezTo>
                  <a:pt x="899329" y="396620"/>
                  <a:pt x="779533" y="405337"/>
                  <a:pt x="645187" y="400110"/>
                </a:cubicBezTo>
                <a:cubicBezTo>
                  <a:pt x="510841" y="394883"/>
                  <a:pt x="293098" y="416934"/>
                  <a:pt x="0" y="400110"/>
                </a:cubicBezTo>
                <a:cubicBezTo>
                  <a:pt x="-4983" y="299156"/>
                  <a:pt x="-14185" y="162601"/>
                  <a:pt x="0" y="0"/>
                </a:cubicBezTo>
                <a:close/>
              </a:path>
              <a:path w="5161499" h="400110" stroke="0" extrusionOk="0">
                <a:moveTo>
                  <a:pt x="0" y="0"/>
                </a:moveTo>
                <a:cubicBezTo>
                  <a:pt x="344892" y="20804"/>
                  <a:pt x="511323" y="-29287"/>
                  <a:pt x="748417" y="0"/>
                </a:cubicBezTo>
                <a:cubicBezTo>
                  <a:pt x="985511" y="29287"/>
                  <a:pt x="1108048" y="7100"/>
                  <a:pt x="1290375" y="0"/>
                </a:cubicBezTo>
                <a:cubicBezTo>
                  <a:pt x="1472702" y="-7100"/>
                  <a:pt x="1666478" y="-33"/>
                  <a:pt x="1883947" y="0"/>
                </a:cubicBezTo>
                <a:cubicBezTo>
                  <a:pt x="2101416" y="33"/>
                  <a:pt x="2208985" y="211"/>
                  <a:pt x="2425905" y="0"/>
                </a:cubicBezTo>
                <a:cubicBezTo>
                  <a:pt x="2642825" y="-211"/>
                  <a:pt x="2742320" y="-10854"/>
                  <a:pt x="2916247" y="0"/>
                </a:cubicBezTo>
                <a:cubicBezTo>
                  <a:pt x="3090174" y="10854"/>
                  <a:pt x="3165474" y="21627"/>
                  <a:pt x="3406589" y="0"/>
                </a:cubicBezTo>
                <a:cubicBezTo>
                  <a:pt x="3647704" y="-21627"/>
                  <a:pt x="3727277" y="-11029"/>
                  <a:pt x="3896932" y="0"/>
                </a:cubicBezTo>
                <a:cubicBezTo>
                  <a:pt x="4066587" y="11029"/>
                  <a:pt x="4398927" y="29802"/>
                  <a:pt x="4542119" y="0"/>
                </a:cubicBezTo>
                <a:cubicBezTo>
                  <a:pt x="4685311" y="-29802"/>
                  <a:pt x="4956279" y="-7482"/>
                  <a:pt x="5161499" y="0"/>
                </a:cubicBezTo>
                <a:cubicBezTo>
                  <a:pt x="5145717" y="166607"/>
                  <a:pt x="5179841" y="204439"/>
                  <a:pt x="5161499" y="400110"/>
                </a:cubicBezTo>
                <a:cubicBezTo>
                  <a:pt x="4857351" y="397813"/>
                  <a:pt x="4806444" y="425484"/>
                  <a:pt x="4516312" y="400110"/>
                </a:cubicBezTo>
                <a:cubicBezTo>
                  <a:pt x="4226180" y="374736"/>
                  <a:pt x="4025707" y="429216"/>
                  <a:pt x="3871124" y="400110"/>
                </a:cubicBezTo>
                <a:cubicBezTo>
                  <a:pt x="3716541" y="371004"/>
                  <a:pt x="3613460" y="402178"/>
                  <a:pt x="3380782" y="400110"/>
                </a:cubicBezTo>
                <a:cubicBezTo>
                  <a:pt x="3148104" y="398042"/>
                  <a:pt x="2937007" y="387780"/>
                  <a:pt x="2683979" y="400110"/>
                </a:cubicBezTo>
                <a:cubicBezTo>
                  <a:pt x="2430951" y="412440"/>
                  <a:pt x="2257694" y="382333"/>
                  <a:pt x="1935562" y="400110"/>
                </a:cubicBezTo>
                <a:cubicBezTo>
                  <a:pt x="1613430" y="417887"/>
                  <a:pt x="1637827" y="404345"/>
                  <a:pt x="1445220" y="400110"/>
                </a:cubicBezTo>
                <a:cubicBezTo>
                  <a:pt x="1252613" y="395875"/>
                  <a:pt x="1054967" y="380328"/>
                  <a:pt x="954877" y="400110"/>
                </a:cubicBezTo>
                <a:cubicBezTo>
                  <a:pt x="854787" y="419892"/>
                  <a:pt x="306746" y="416518"/>
                  <a:pt x="0" y="400110"/>
                </a:cubicBezTo>
                <a:cubicBezTo>
                  <a:pt x="-15057" y="294317"/>
                  <a:pt x="8530" y="85889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327354333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dirty="0"/>
              <a:t>2 types de mise en situation professionnelle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AB9FC4-8E88-4E0E-81EC-B2BE796C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8335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95B63F-5544-4400-B46B-256127036768}"/>
              </a:ext>
            </a:extLst>
          </p:cNvPr>
          <p:cNvSpPr txBox="1"/>
          <p:nvPr/>
        </p:nvSpPr>
        <p:spPr>
          <a:xfrm>
            <a:off x="1339446" y="3305995"/>
            <a:ext cx="402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Mise en situation professionnelle individuelle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E718FD-570D-480E-B98D-E912F689E746}"/>
              </a:ext>
            </a:extLst>
          </p:cNvPr>
          <p:cNvSpPr txBox="1"/>
          <p:nvPr/>
        </p:nvSpPr>
        <p:spPr>
          <a:xfrm>
            <a:off x="6725362" y="3318695"/>
            <a:ext cx="402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Mise en situation professionnelle en groupe entreprise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06AAD4D-5500-4531-B4FA-A6781C66E6C9}"/>
              </a:ext>
            </a:extLst>
          </p:cNvPr>
          <p:cNvSpPr txBox="1"/>
          <p:nvPr/>
        </p:nvSpPr>
        <p:spPr>
          <a:xfrm>
            <a:off x="1210491" y="4389772"/>
            <a:ext cx="402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Acquérir les compétences et les savoirs individuellement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91BA92F-F667-4394-9085-F7E742320390}"/>
              </a:ext>
            </a:extLst>
          </p:cNvPr>
          <p:cNvSpPr txBox="1"/>
          <p:nvPr/>
        </p:nvSpPr>
        <p:spPr>
          <a:xfrm>
            <a:off x="6667751" y="4389773"/>
            <a:ext cx="402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Appliquer les compétences et les savoirs acquis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D92610-3FD9-49F3-BD3A-709E84ADFD4E}"/>
              </a:ext>
            </a:extLst>
          </p:cNvPr>
          <p:cNvSpPr txBox="1"/>
          <p:nvPr/>
        </p:nvSpPr>
        <p:spPr>
          <a:xfrm>
            <a:off x="6725362" y="5506194"/>
            <a:ext cx="402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Travail en groupe Entreprise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A4D5532-F274-4B1E-8B2D-1AE7EBD83310}"/>
              </a:ext>
            </a:extLst>
          </p:cNvPr>
          <p:cNvSpPr txBox="1"/>
          <p:nvPr/>
        </p:nvSpPr>
        <p:spPr>
          <a:xfrm>
            <a:off x="1339446" y="5367694"/>
            <a:ext cx="402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Travail en autonomie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9268AF-FF3E-48FF-A076-0794DFE05050}"/>
              </a:ext>
            </a:extLst>
          </p:cNvPr>
          <p:cNvSpPr/>
          <p:nvPr/>
        </p:nvSpPr>
        <p:spPr>
          <a:xfrm rot="20754986">
            <a:off x="29579" y="2548672"/>
            <a:ext cx="37625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Pôles 1 à 4</a:t>
            </a:r>
            <a:endParaRPr lang="fr-FR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6019AA-6950-45B8-8EFC-91C05884B249}"/>
              </a:ext>
            </a:extLst>
          </p:cNvPr>
          <p:cNvSpPr/>
          <p:nvPr/>
        </p:nvSpPr>
        <p:spPr>
          <a:xfrm rot="1570410">
            <a:off x="10231650" y="2429213"/>
            <a:ext cx="16097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CEJM</a:t>
            </a:r>
            <a:endParaRPr lang="fr-FR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93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4" grpId="0"/>
      <p:bldP spid="18" grpId="0"/>
      <p:bldP spid="19" grpId="0"/>
      <p:bldP spid="20" grpId="0"/>
      <p:bldP spid="5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378823" y="0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Mise en situation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8E0EA2-D8BF-4673-BE7D-3CC0BBE2BE42}"/>
              </a:ext>
            </a:extLst>
          </p:cNvPr>
          <p:cNvSpPr txBox="1"/>
          <p:nvPr/>
        </p:nvSpPr>
        <p:spPr>
          <a:xfrm>
            <a:off x="5265420" y="1032131"/>
            <a:ext cx="7463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Exemple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FC43F7-3535-4401-B773-59F993DBC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A1F652C-703D-4629-9C67-48D59003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83" y="1467378"/>
            <a:ext cx="10551715" cy="4845174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6D824574-5D6A-4DC4-AF24-CC043E6C3057}"/>
              </a:ext>
            </a:extLst>
          </p:cNvPr>
          <p:cNvGrpSpPr/>
          <p:nvPr/>
        </p:nvGrpSpPr>
        <p:grpSpPr>
          <a:xfrm>
            <a:off x="1304925" y="476082"/>
            <a:ext cx="1781175" cy="2590968"/>
            <a:chOff x="1304925" y="476082"/>
            <a:chExt cx="1781175" cy="2590968"/>
          </a:xfrm>
        </p:grpSpPr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2918309D-BBDD-42DE-A7BF-1A5A5223FDC3}"/>
                </a:ext>
              </a:extLst>
            </p:cNvPr>
            <p:cNvSpPr/>
            <p:nvPr/>
          </p:nvSpPr>
          <p:spPr>
            <a:xfrm>
              <a:off x="1304925" y="476082"/>
              <a:ext cx="1781175" cy="8021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Contexte</a:t>
              </a:r>
            </a:p>
          </p:txBody>
        </p: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7AF4414C-D906-4897-8889-F5FD4CF01ABB}"/>
                </a:ext>
              </a:extLst>
            </p:cNvPr>
            <p:cNvCxnSpPr>
              <a:cxnSpLocks/>
            </p:cNvCxnSpPr>
            <p:nvPr/>
          </p:nvCxnSpPr>
          <p:spPr>
            <a:xfrm>
              <a:off x="1409700" y="1278244"/>
              <a:ext cx="785812" cy="1788806"/>
            </a:xfrm>
            <a:prstGeom prst="straightConnector1">
              <a:avLst/>
            </a:prstGeom>
            <a:ln w="57150"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1044375A-6425-4AC3-9CA8-089267FDDCDA}"/>
              </a:ext>
            </a:extLst>
          </p:cNvPr>
          <p:cNvGrpSpPr/>
          <p:nvPr/>
        </p:nvGrpSpPr>
        <p:grpSpPr>
          <a:xfrm>
            <a:off x="8997042" y="239833"/>
            <a:ext cx="2203056" cy="2257528"/>
            <a:chOff x="8844642" y="87433"/>
            <a:chExt cx="2203056" cy="2257528"/>
          </a:xfrm>
        </p:grpSpPr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C189250B-A0D7-4C95-8CAC-79962B741300}"/>
                </a:ext>
              </a:extLst>
            </p:cNvPr>
            <p:cNvSpPr/>
            <p:nvPr/>
          </p:nvSpPr>
          <p:spPr>
            <a:xfrm>
              <a:off x="9266523" y="87433"/>
              <a:ext cx="1781175" cy="8021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Missions</a:t>
              </a: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4BF58C2B-F9B5-4102-8BB4-EE832A4A1C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44642" y="889595"/>
              <a:ext cx="2094564" cy="1455366"/>
            </a:xfrm>
            <a:prstGeom prst="straightConnector1">
              <a:avLst/>
            </a:prstGeom>
            <a:ln w="57150"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CCA4431-AA42-4D69-9C9E-CA5E53C36A6E}"/>
              </a:ext>
            </a:extLst>
          </p:cNvPr>
          <p:cNvGrpSpPr/>
          <p:nvPr/>
        </p:nvGrpSpPr>
        <p:grpSpPr>
          <a:xfrm rot="21448890">
            <a:off x="4254856" y="3259115"/>
            <a:ext cx="1781175" cy="2768622"/>
            <a:chOff x="1305354" y="-1500123"/>
            <a:chExt cx="1781175" cy="2768622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916C1091-1FA3-44F4-A9A4-0859953E9CFC}"/>
                </a:ext>
              </a:extLst>
            </p:cNvPr>
            <p:cNvSpPr/>
            <p:nvPr/>
          </p:nvSpPr>
          <p:spPr>
            <a:xfrm rot="151110">
              <a:off x="1305354" y="466337"/>
              <a:ext cx="1781175" cy="8021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3 - 4 blocs et CEJM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662B2EAC-E22D-45AD-B422-C3C196486547}"/>
                </a:ext>
              </a:extLst>
            </p:cNvPr>
            <p:cNvCxnSpPr>
              <a:cxnSpLocks/>
            </p:cNvCxnSpPr>
            <p:nvPr/>
          </p:nvCxnSpPr>
          <p:spPr>
            <a:xfrm rot="151110" flipH="1" flipV="1">
              <a:off x="2680952" y="-1500123"/>
              <a:ext cx="311440" cy="1993290"/>
            </a:xfrm>
            <a:prstGeom prst="straightConnector1">
              <a:avLst/>
            </a:prstGeom>
            <a:ln w="57150"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ABC26A92-78CC-475A-8DFF-705F09E8CFEE}"/>
              </a:ext>
            </a:extLst>
          </p:cNvPr>
          <p:cNvGrpSpPr/>
          <p:nvPr/>
        </p:nvGrpSpPr>
        <p:grpSpPr>
          <a:xfrm>
            <a:off x="6503387" y="4938858"/>
            <a:ext cx="2205326" cy="1087928"/>
            <a:chOff x="1304925" y="190316"/>
            <a:chExt cx="2205326" cy="1087928"/>
          </a:xfrm>
        </p:grpSpPr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C558D59C-A48C-4EBA-BBF3-E358B6C3273D}"/>
                </a:ext>
              </a:extLst>
            </p:cNvPr>
            <p:cNvSpPr/>
            <p:nvPr/>
          </p:nvSpPr>
          <p:spPr>
            <a:xfrm>
              <a:off x="1304925" y="476082"/>
              <a:ext cx="1781175" cy="8021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Documents de travail</a:t>
              </a:r>
            </a:p>
          </p:txBody>
        </p: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8DF8C683-65A3-4DCC-A7E4-C08B196B6D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0253" y="190316"/>
              <a:ext cx="569998" cy="967993"/>
            </a:xfrm>
            <a:prstGeom prst="straightConnector1">
              <a:avLst/>
            </a:prstGeom>
            <a:ln w="57150"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189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757646" y="816457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Mise en situation professionnelle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8E0EA2-D8BF-4673-BE7D-3CC0BBE2BE42}"/>
              </a:ext>
            </a:extLst>
          </p:cNvPr>
          <p:cNvSpPr txBox="1"/>
          <p:nvPr/>
        </p:nvSpPr>
        <p:spPr>
          <a:xfrm>
            <a:off x="686982" y="2424755"/>
            <a:ext cx="7463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/>
              <a:t>Durée de cette mise en situation : 3 semaines</a:t>
            </a:r>
          </a:p>
          <a:p>
            <a:r>
              <a:rPr lang="fr-FR" dirty="0"/>
              <a:t>	</a:t>
            </a:r>
          </a:p>
          <a:p>
            <a:r>
              <a:rPr lang="fr-FR" dirty="0"/>
              <a:t>	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AB9FC4-8E88-4E0E-81EC-B2BE796C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8335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9E25695-4C32-4457-A643-96AC5D190730}"/>
              </a:ext>
            </a:extLst>
          </p:cNvPr>
          <p:cNvGrpSpPr/>
          <p:nvPr/>
        </p:nvGrpSpPr>
        <p:grpSpPr>
          <a:xfrm>
            <a:off x="1371443" y="4372410"/>
            <a:ext cx="10206759" cy="1937114"/>
            <a:chOff x="1328895" y="3977165"/>
            <a:chExt cx="10206759" cy="193711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5562233-4765-439D-BE2F-6D01803BE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2140" y="3977165"/>
              <a:ext cx="2743514" cy="1937114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BE6DD8F-31B1-4769-A595-A234F20BA6C5}"/>
                </a:ext>
              </a:extLst>
            </p:cNvPr>
            <p:cNvSpPr txBox="1"/>
            <p:nvPr/>
          </p:nvSpPr>
          <p:spPr>
            <a:xfrm>
              <a:off x="1328895" y="4902540"/>
              <a:ext cx="60943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/>
                <a:t>1 semaine pour la phase de mise en situation en groupe entreprise.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AA528A-F7F6-4EAD-A80F-7CDC37C98CD2}"/>
              </a:ext>
            </a:extLst>
          </p:cNvPr>
          <p:cNvGrpSpPr/>
          <p:nvPr/>
        </p:nvGrpSpPr>
        <p:grpSpPr>
          <a:xfrm>
            <a:off x="1371443" y="2234815"/>
            <a:ext cx="9875017" cy="2375831"/>
            <a:chOff x="1371443" y="2234815"/>
            <a:chExt cx="9875017" cy="2375831"/>
          </a:xfrm>
        </p:grpSpPr>
        <p:pic>
          <p:nvPicPr>
            <p:cNvPr id="6" name="Image 5" descr="Une image contenant intérieur&#10;&#10;Description générée automatiquement">
              <a:extLst>
                <a:ext uri="{FF2B5EF4-FFF2-40B4-BE49-F238E27FC236}">
                  <a16:creationId xmlns:a16="http://schemas.microsoft.com/office/drawing/2014/main" id="{B03D5EAB-52FF-4274-802C-6F1DF81AF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79934" y="2234815"/>
              <a:ext cx="2366526" cy="1670091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2947242E-F4E0-468A-8699-7B96685C9B03}"/>
                </a:ext>
              </a:extLst>
            </p:cNvPr>
            <p:cNvSpPr txBox="1"/>
            <p:nvPr/>
          </p:nvSpPr>
          <p:spPr>
            <a:xfrm>
              <a:off x="1371443" y="3964315"/>
              <a:ext cx="60943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/>
                <a:t>2 semaines pour la phase d’acquisition des compétences et des connaissances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010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A3627B-EBE1-4B31-9753-61DE10B7FF8E}"/>
              </a:ext>
            </a:extLst>
          </p:cNvPr>
          <p:cNvSpPr txBox="1"/>
          <p:nvPr/>
        </p:nvSpPr>
        <p:spPr>
          <a:xfrm>
            <a:off x="304800" y="154968"/>
            <a:ext cx="11434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cap="small" dirty="0">
                <a:solidFill>
                  <a:srgbClr val="00B050"/>
                </a:solidFill>
                <a:latin typeface="Baskerville Old Face" panose="02020602080505020303" pitchFamily="18" charset="0"/>
              </a:rPr>
              <a:t>Nos groupes Entreprise</a:t>
            </a:r>
          </a:p>
          <a:p>
            <a:pPr algn="ctr"/>
            <a:r>
              <a:rPr lang="fr-FR" sz="5400" b="1" cap="small" dirty="0">
                <a:latin typeface="Baskerville Old Face" panose="02020602080505020303" pitchFamily="18" charset="0"/>
              </a:rPr>
              <a:t>-------------------------------------------------------------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2D7DB5-0CA6-4571-948B-3C5DBD63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0D9BAE-3819-45D1-AE03-AC17BBE45A6D}"/>
              </a:ext>
            </a:extLst>
          </p:cNvPr>
          <p:cNvSpPr txBox="1"/>
          <p:nvPr/>
        </p:nvSpPr>
        <p:spPr>
          <a:xfrm>
            <a:off x="891759" y="1998085"/>
            <a:ext cx="5434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Composition des groupes Entreprise </a:t>
            </a:r>
          </a:p>
          <a:p>
            <a:endParaRPr lang="fr-FR" dirty="0"/>
          </a:p>
          <a:p>
            <a:r>
              <a:rPr lang="fr-FR" dirty="0"/>
              <a:t>- 3 à 4 étudiants par groupe </a:t>
            </a:r>
          </a:p>
          <a:p>
            <a:endParaRPr lang="fr-FR" dirty="0"/>
          </a:p>
          <a:p>
            <a:r>
              <a:rPr lang="fr-FR" dirty="0"/>
              <a:t> - groupes hétérogènes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6" name="Image 5" descr="Une image contenant texte, intérieur, mur, plancher&#10;&#10;Description générée automatiquement">
            <a:extLst>
              <a:ext uri="{FF2B5EF4-FFF2-40B4-BE49-F238E27FC236}">
                <a16:creationId xmlns:a16="http://schemas.microsoft.com/office/drawing/2014/main" id="{F1DC6F89-B713-4BB8-81A1-6F0931C5D0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3" t="813" r="9782" b="-813"/>
          <a:stretch/>
        </p:blipFill>
        <p:spPr>
          <a:xfrm>
            <a:off x="7195909" y="2850085"/>
            <a:ext cx="4078177" cy="2284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 6" descr="Une image contenant texte, intérieur, mur, plancher&#10;&#10;Description générée automatiquement">
            <a:extLst>
              <a:ext uri="{FF2B5EF4-FFF2-40B4-BE49-F238E27FC236}">
                <a16:creationId xmlns:a16="http://schemas.microsoft.com/office/drawing/2014/main" id="{9D4F13B2-5D4A-49E0-9AA9-BA8ACC449A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3" t="813" r="9782" b="-813"/>
          <a:stretch/>
        </p:blipFill>
        <p:spPr>
          <a:xfrm>
            <a:off x="7185861" y="2819940"/>
            <a:ext cx="4078177" cy="2284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 7" descr="Une image contenant texte, intérieur, mur, plancher&#10;&#10;Description générée automatiquement">
            <a:extLst>
              <a:ext uri="{FF2B5EF4-FFF2-40B4-BE49-F238E27FC236}">
                <a16:creationId xmlns:a16="http://schemas.microsoft.com/office/drawing/2014/main" id="{DC485BE4-1915-46E0-AC3E-7B9117D16D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03" t="813" r="9782" b="-813"/>
          <a:stretch/>
        </p:blipFill>
        <p:spPr>
          <a:xfrm>
            <a:off x="7195909" y="2850085"/>
            <a:ext cx="4078177" cy="2284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91759" y="411820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Objectifs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mutualiser et valoriser les compétences de chacun,</a:t>
            </a:r>
          </a:p>
          <a:p>
            <a:pPr marL="285750" indent="-285750">
              <a:buFontTx/>
              <a:buChar char="-"/>
            </a:pPr>
            <a:r>
              <a:rPr lang="fr-FR" dirty="0"/>
              <a:t>créer l’émulation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754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27104DB-31B6-4573-8734-FD78E708C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1859CBD-D7F2-4CE9-A334-136E0F733F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268"/>
          <a:stretch/>
        </p:blipFill>
        <p:spPr>
          <a:xfrm>
            <a:off x="1332240" y="861132"/>
            <a:ext cx="5159564" cy="3550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E9D3C59C-1A0A-49AB-BE43-8BDA8302C7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550" y="4458713"/>
            <a:ext cx="2366526" cy="1670091"/>
          </a:xfrm>
          <a:prstGeom prst="rect">
            <a:avLst/>
          </a:prstGeom>
        </p:spPr>
      </p:pic>
      <p:sp>
        <p:nvSpPr>
          <p:cNvPr id="8" name="Légende : encadrée à une bordure 7">
            <a:extLst>
              <a:ext uri="{FF2B5EF4-FFF2-40B4-BE49-F238E27FC236}">
                <a16:creationId xmlns:a16="http://schemas.microsoft.com/office/drawing/2014/main" id="{A14ED636-A016-429B-8290-5CE22D898FDB}"/>
              </a:ext>
            </a:extLst>
          </p:cNvPr>
          <p:cNvSpPr/>
          <p:nvPr/>
        </p:nvSpPr>
        <p:spPr>
          <a:xfrm>
            <a:off x="7883070" y="956691"/>
            <a:ext cx="2903974" cy="1084942"/>
          </a:xfrm>
          <a:prstGeom prst="accentBorderCallout1">
            <a:avLst>
              <a:gd name="adj1" fmla="val 18750"/>
              <a:gd name="adj2" fmla="val -8333"/>
              <a:gd name="adj3" fmla="val 64339"/>
              <a:gd name="adj4" fmla="val -587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Phase 1 : présentation du contexte et des compétences à acquérir</a:t>
            </a:r>
          </a:p>
        </p:txBody>
      </p:sp>
      <p:pic>
        <p:nvPicPr>
          <p:cNvPr id="11" name="Image 10" descr="Une image contenant texte, tableau blanc&#10;&#10;Description générée automatiquement">
            <a:extLst>
              <a:ext uri="{FF2B5EF4-FFF2-40B4-BE49-F238E27FC236}">
                <a16:creationId xmlns:a16="http://schemas.microsoft.com/office/drawing/2014/main" id="{0DAF362E-64AF-4326-B23E-C621731E8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3070" y="4074632"/>
            <a:ext cx="3697793" cy="2007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Légende : encadrée à une bordure 12">
            <a:extLst>
              <a:ext uri="{FF2B5EF4-FFF2-40B4-BE49-F238E27FC236}">
                <a16:creationId xmlns:a16="http://schemas.microsoft.com/office/drawing/2014/main" id="{DDF0AFD3-57FB-4999-801E-894F4C3247E3}"/>
              </a:ext>
            </a:extLst>
          </p:cNvPr>
          <p:cNvSpPr/>
          <p:nvPr/>
        </p:nvSpPr>
        <p:spPr>
          <a:xfrm>
            <a:off x="8676889" y="2563978"/>
            <a:ext cx="2903974" cy="1084942"/>
          </a:xfrm>
          <a:prstGeom prst="accentBorderCallout1">
            <a:avLst>
              <a:gd name="adj1" fmla="val 18750"/>
              <a:gd name="adj2" fmla="val -8333"/>
              <a:gd name="adj3" fmla="val 139358"/>
              <a:gd name="adj4" fmla="val 7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Phase 2 : acquisition des compétences et des savoirs – évaluations formatives</a:t>
            </a:r>
          </a:p>
        </p:txBody>
      </p:sp>
      <p:sp>
        <p:nvSpPr>
          <p:cNvPr id="14" name="Légende : encadrée à une bordure 13">
            <a:extLst>
              <a:ext uri="{FF2B5EF4-FFF2-40B4-BE49-F238E27FC236}">
                <a16:creationId xmlns:a16="http://schemas.microsoft.com/office/drawing/2014/main" id="{06CEF1AE-A173-435D-9BBC-3E7FFD7A9BB2}"/>
              </a:ext>
            </a:extLst>
          </p:cNvPr>
          <p:cNvSpPr/>
          <p:nvPr/>
        </p:nvSpPr>
        <p:spPr>
          <a:xfrm>
            <a:off x="4644013" y="4536054"/>
            <a:ext cx="2903974" cy="1084942"/>
          </a:xfrm>
          <a:prstGeom prst="accentBorderCallout1">
            <a:avLst>
              <a:gd name="adj1" fmla="val 18750"/>
              <a:gd name="adj2" fmla="val -8333"/>
              <a:gd name="adj3" fmla="val 64339"/>
              <a:gd name="adj4" fmla="val -587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Travail individuel et autonome. </a:t>
            </a:r>
          </a:p>
        </p:txBody>
      </p:sp>
    </p:spTree>
    <p:extLst>
      <p:ext uri="{BB962C8B-B14F-4D97-AF65-F5344CB8AC3E}">
        <p14:creationId xmlns:p14="http://schemas.microsoft.com/office/powerpoint/2010/main" val="252285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53096E5-E625-4A2B-A0D8-5DF798509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Direction générale de l’enseignement scolaire – Bureau de la formation des personnels enseignants et d’éducation (C1-2) 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28B9682-2536-4C85-809D-ECB69FDECE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706"/>
          <a:stretch/>
        </p:blipFill>
        <p:spPr>
          <a:xfrm>
            <a:off x="1296238" y="954912"/>
            <a:ext cx="3074376" cy="4240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Légende : encadrée à une bordure 3">
            <a:extLst>
              <a:ext uri="{FF2B5EF4-FFF2-40B4-BE49-F238E27FC236}">
                <a16:creationId xmlns:a16="http://schemas.microsoft.com/office/drawing/2014/main" id="{886506E8-A622-414C-A7FD-4C6A3415888A}"/>
              </a:ext>
            </a:extLst>
          </p:cNvPr>
          <p:cNvSpPr/>
          <p:nvPr/>
        </p:nvSpPr>
        <p:spPr>
          <a:xfrm>
            <a:off x="6095999" y="654790"/>
            <a:ext cx="4962145" cy="1210585"/>
          </a:xfrm>
          <a:prstGeom prst="accentBorderCallout1">
            <a:avLst>
              <a:gd name="adj1" fmla="val 18750"/>
              <a:gd name="adj2" fmla="val -8333"/>
              <a:gd name="adj3" fmla="val 96754"/>
              <a:gd name="adj4" fmla="val -566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Phase 3 : </a:t>
            </a:r>
          </a:p>
          <a:p>
            <a:pPr algn="ctr"/>
            <a:r>
              <a:rPr lang="fr-FR" dirty="0"/>
              <a:t>Cahier des charges envoyé par courriel par le responsable de l’Harmonie de Wassy (rôle joué par le professeur)  </a:t>
            </a:r>
          </a:p>
        </p:txBody>
      </p:sp>
      <p:pic>
        <p:nvPicPr>
          <p:cNvPr id="7" name="Image 6" descr="Une image contenant texte, intérieur, mur, plancher&#10;&#10;Description générée automatiquement">
            <a:extLst>
              <a:ext uri="{FF2B5EF4-FFF2-40B4-BE49-F238E27FC236}">
                <a16:creationId xmlns:a16="http://schemas.microsoft.com/office/drawing/2014/main" id="{C4935E2E-C918-4D13-B141-B54311342F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03" t="813" r="9782" b="-813"/>
          <a:stretch/>
        </p:blipFill>
        <p:spPr>
          <a:xfrm>
            <a:off x="5115902" y="2568186"/>
            <a:ext cx="3072744" cy="1721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Légende : encadrée à une bordure 4">
            <a:extLst>
              <a:ext uri="{FF2B5EF4-FFF2-40B4-BE49-F238E27FC236}">
                <a16:creationId xmlns:a16="http://schemas.microsoft.com/office/drawing/2014/main" id="{65CC895F-3E5B-4AFE-BAB7-D7519CFD33C1}"/>
              </a:ext>
            </a:extLst>
          </p:cNvPr>
          <p:cNvSpPr/>
          <p:nvPr/>
        </p:nvSpPr>
        <p:spPr>
          <a:xfrm>
            <a:off x="9108968" y="2532483"/>
            <a:ext cx="2903974" cy="1898839"/>
          </a:xfrm>
          <a:prstGeom prst="accentBorderCallout1">
            <a:avLst>
              <a:gd name="adj1" fmla="val 18750"/>
              <a:gd name="adj2" fmla="val -8333"/>
              <a:gd name="adj3" fmla="val 35809"/>
              <a:gd name="adj4" fmla="val -28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Les groupes entreprise analysent la prestation de service, les risques, puis élaborent une proposition à l’Harmonie de Wassy</a:t>
            </a:r>
          </a:p>
        </p:txBody>
      </p:sp>
      <p:sp>
        <p:nvSpPr>
          <p:cNvPr id="8" name="Légende : encadrée à une bordure 3">
            <a:extLst>
              <a:ext uri="{FF2B5EF4-FFF2-40B4-BE49-F238E27FC236}">
                <a16:creationId xmlns:a16="http://schemas.microsoft.com/office/drawing/2014/main" id="{886506E8-A622-414C-A7FD-4C6A3415888A}"/>
              </a:ext>
            </a:extLst>
          </p:cNvPr>
          <p:cNvSpPr/>
          <p:nvPr/>
        </p:nvSpPr>
        <p:spPr>
          <a:xfrm>
            <a:off x="6168320" y="5009031"/>
            <a:ext cx="4962145" cy="1210585"/>
          </a:xfrm>
          <a:prstGeom prst="accentBorderCallout1">
            <a:avLst>
              <a:gd name="adj1" fmla="val 18750"/>
              <a:gd name="adj2" fmla="val -8333"/>
              <a:gd name="adj3" fmla="val 50427"/>
              <a:gd name="adj4" fmla="val -6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Phase 4 : Étude de cas </a:t>
            </a:r>
          </a:p>
        </p:txBody>
      </p:sp>
    </p:spTree>
    <p:extLst>
      <p:ext uri="{BB962C8B-B14F-4D97-AF65-F5344CB8AC3E}">
        <p14:creationId xmlns:p14="http://schemas.microsoft.com/office/powerpoint/2010/main" val="63694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720</Words>
  <Application>Microsoft Office PowerPoint</Application>
  <PresentationFormat>Grand écran</PresentationFormat>
  <Paragraphs>102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Baskerville Old Face</vt:lpstr>
      <vt:lpstr>Calibri</vt:lpstr>
      <vt:lpstr>MINISTÈRIEL</vt:lpstr>
      <vt:lpstr>Présentation PowerPoint</vt:lpstr>
      <vt:lpstr>RECOMMANDATIONS PEDAGOGIQUES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RECOMMANDATION PEDAGOGIQUE</dc:title>
  <dc:creator>Isabelle Cosentino</dc:creator>
  <cp:lastModifiedBy>Sylvette Rodriguès</cp:lastModifiedBy>
  <cp:revision>79</cp:revision>
  <dcterms:created xsi:type="dcterms:W3CDTF">2020-12-05T13:46:33Z</dcterms:created>
  <dcterms:modified xsi:type="dcterms:W3CDTF">2021-02-02T17:00:21Z</dcterms:modified>
</cp:coreProperties>
</file>