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Lst>
  <p:notesMasterIdLst>
    <p:notesMasterId r:id="rId23"/>
  </p:notesMasterIdLst>
  <p:handoutMasterIdLst>
    <p:handoutMasterId r:id="rId24"/>
  </p:handoutMasterIdLst>
  <p:sldIdLst>
    <p:sldId id="334" r:id="rId5"/>
    <p:sldId id="404" r:id="rId6"/>
    <p:sldId id="405" r:id="rId7"/>
    <p:sldId id="397" r:id="rId8"/>
    <p:sldId id="398" r:id="rId9"/>
    <p:sldId id="411" r:id="rId10"/>
    <p:sldId id="410" r:id="rId11"/>
    <p:sldId id="412" r:id="rId12"/>
    <p:sldId id="407" r:id="rId13"/>
    <p:sldId id="408" r:id="rId14"/>
    <p:sldId id="409" r:id="rId15"/>
    <p:sldId id="414" r:id="rId16"/>
    <p:sldId id="415" r:id="rId17"/>
    <p:sldId id="416" r:id="rId18"/>
    <p:sldId id="417" r:id="rId19"/>
    <p:sldId id="418" r:id="rId20"/>
    <p:sldId id="419" r:id="rId21"/>
    <p:sldId id="420" r:id="rId22"/>
  </p:sldIdLst>
  <p:sldSz cx="9144000" cy="5143500" type="screen16x9"/>
  <p:notesSz cx="7099300" cy="102346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INISTÈRIEL" id="{0B896E98-F45E-4768-8620-EDDF394BE181}">
          <p14:sldIdLst>
            <p14:sldId id="334"/>
            <p14:sldId id="404"/>
            <p14:sldId id="405"/>
            <p14:sldId id="397"/>
            <p14:sldId id="398"/>
            <p14:sldId id="411"/>
            <p14:sldId id="410"/>
            <p14:sldId id="412"/>
            <p14:sldId id="407"/>
            <p14:sldId id="408"/>
            <p14:sldId id="409"/>
            <p14:sldId id="414"/>
            <p14:sldId id="415"/>
            <p14:sldId id="416"/>
            <p14:sldId id="417"/>
            <p14:sldId id="418"/>
            <p14:sldId id="419"/>
            <p14:sldId id="420"/>
          </p14:sldIdLst>
        </p14:section>
      </p14:sectionLst>
    </p:ex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15:guide id="1" orient="horz" pos="3223">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7"/>
    <p:restoredTop sz="84345" autoAdjust="0"/>
  </p:normalViewPr>
  <p:slideViewPr>
    <p:cSldViewPr showGuides="1">
      <p:cViewPr varScale="1">
        <p:scale>
          <a:sx n="81" d="100"/>
          <a:sy n="81" d="100"/>
        </p:scale>
        <p:origin x="1080" y="90"/>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76" d="100"/>
          <a:sy n="76" d="100"/>
        </p:scale>
        <p:origin x="-3978" y="-108"/>
      </p:cViewPr>
      <p:guideLst>
        <p:guide orient="horz" pos="3223"/>
        <p:guide pos="22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76575" cy="51117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4021138" y="0"/>
            <a:ext cx="3076575" cy="511175"/>
          </a:xfrm>
          <a:prstGeom prst="rect">
            <a:avLst/>
          </a:prstGeom>
        </p:spPr>
        <p:txBody>
          <a:bodyPr vert="horz" lIns="91440" tIns="45720" rIns="91440" bIns="45720" rtlCol="0"/>
          <a:lstStyle>
            <a:lvl1pPr algn="r">
              <a:defRPr sz="1200"/>
            </a:lvl1pPr>
          </a:lstStyle>
          <a:p>
            <a:fld id="{82A1A8E5-18EF-4A62-A353-90A5AE75A2F6}" type="datetimeFigureOut">
              <a:rPr lang="fr-FR" smtClean="0"/>
              <a:t>02/02/2021</a:t>
            </a:fld>
            <a:endParaRPr lang="fr-FR"/>
          </a:p>
        </p:txBody>
      </p:sp>
      <p:sp>
        <p:nvSpPr>
          <p:cNvPr id="4" name="Espace réservé du pied de page 3"/>
          <p:cNvSpPr>
            <a:spLocks noGrp="1"/>
          </p:cNvSpPr>
          <p:nvPr>
            <p:ph type="ftr" sz="quarter" idx="2"/>
          </p:nvPr>
        </p:nvSpPr>
        <p:spPr>
          <a:xfrm>
            <a:off x="0" y="9721850"/>
            <a:ext cx="3076575" cy="511175"/>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4021138" y="9721850"/>
            <a:ext cx="3076575" cy="511175"/>
          </a:xfrm>
          <a:prstGeom prst="rect">
            <a:avLst/>
          </a:prstGeom>
        </p:spPr>
        <p:txBody>
          <a:bodyPr vert="horz" lIns="91440" tIns="45720" rIns="91440" bIns="45720" rtlCol="0" anchor="b"/>
          <a:lstStyle>
            <a:lvl1pPr algn="r">
              <a:defRPr sz="1200"/>
            </a:lvl1pPr>
          </a:lstStyle>
          <a:p>
            <a:fld id="{68C12279-6766-4DA9-9A7C-0839ED12F7D2}" type="slidenum">
              <a:rPr lang="fr-FR" smtClean="0"/>
              <a:t>‹N°›</a:t>
            </a:fld>
            <a:endParaRPr lang="fr-FR"/>
          </a:p>
        </p:txBody>
      </p:sp>
    </p:spTree>
    <p:extLst>
      <p:ext uri="{BB962C8B-B14F-4D97-AF65-F5344CB8AC3E}">
        <p14:creationId xmlns:p14="http://schemas.microsoft.com/office/powerpoint/2010/main" val="24587037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atin typeface="Arial" pitchFamily="34" charset="0"/>
              </a:defRPr>
            </a:lvl1pPr>
          </a:lstStyle>
          <a:p>
            <a:endParaRPr lang="fr-FR" dirty="0"/>
          </a:p>
        </p:txBody>
      </p:sp>
      <p:sp>
        <p:nvSpPr>
          <p:cNvPr id="3" name="Espace réservé de la date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atin typeface="Arial" pitchFamily="34" charset="0"/>
              </a:defRPr>
            </a:lvl1pPr>
          </a:lstStyle>
          <a:p>
            <a:fld id="{D680E798-53FF-4C51-A981-953463752515}" type="datetimeFigureOut">
              <a:rPr lang="fr-FR" smtClean="0"/>
              <a:pPr/>
              <a:t>02/02/2021</a:t>
            </a:fld>
            <a:endParaRPr lang="fr-FR" dirty="0"/>
          </a:p>
        </p:txBody>
      </p:sp>
      <p:sp>
        <p:nvSpPr>
          <p:cNvPr id="4" name="Espace réservé de l'image des diapositives 3"/>
          <p:cNvSpPr>
            <a:spLocks noGrp="1" noRot="1" noChangeAspect="1"/>
          </p:cNvSpPr>
          <p:nvPr>
            <p:ph type="sldImg" idx="2"/>
          </p:nvPr>
        </p:nvSpPr>
        <p:spPr>
          <a:xfrm>
            <a:off x="139700" y="768350"/>
            <a:ext cx="6819900" cy="3836988"/>
          </a:xfrm>
          <a:prstGeom prst="rect">
            <a:avLst/>
          </a:prstGeom>
          <a:noFill/>
          <a:ln w="12700">
            <a:solidFill>
              <a:prstClr val="black"/>
            </a:solidFill>
          </a:ln>
        </p:spPr>
        <p:txBody>
          <a:bodyPr vert="horz" lIns="99048" tIns="49524" rIns="99048" bIns="49524" rtlCol="0" anchor="ctr"/>
          <a:lstStyle/>
          <a:p>
            <a:endParaRPr lang="fr-FR" dirty="0"/>
          </a:p>
        </p:txBody>
      </p:sp>
      <p:sp>
        <p:nvSpPr>
          <p:cNvPr id="5" name="Espace réservé des commentaires 4"/>
          <p:cNvSpPr>
            <a:spLocks noGrp="1"/>
          </p:cNvSpPr>
          <p:nvPr>
            <p:ph type="body" sz="quarter" idx="3"/>
          </p:nvPr>
        </p:nvSpPr>
        <p:spPr>
          <a:xfrm>
            <a:off x="709930" y="4861441"/>
            <a:ext cx="5679440" cy="4605576"/>
          </a:xfrm>
          <a:prstGeom prst="rect">
            <a:avLst/>
          </a:prstGeom>
        </p:spPr>
        <p:txBody>
          <a:bodyPr vert="horz" lIns="99048" tIns="49524" rIns="99048" bIns="49524"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2</a:t>
            </a:fld>
            <a:endParaRPr lang="fr-FR" dirty="0"/>
          </a:p>
        </p:txBody>
      </p:sp>
    </p:spTree>
    <p:extLst>
      <p:ext uri="{BB962C8B-B14F-4D97-AF65-F5344CB8AC3E}">
        <p14:creationId xmlns:p14="http://schemas.microsoft.com/office/powerpoint/2010/main" val="13789317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3</a:t>
            </a:fld>
            <a:endParaRPr lang="fr-FR" dirty="0"/>
          </a:p>
        </p:txBody>
      </p:sp>
    </p:spTree>
    <p:extLst>
      <p:ext uri="{BB962C8B-B14F-4D97-AF65-F5344CB8AC3E}">
        <p14:creationId xmlns:p14="http://schemas.microsoft.com/office/powerpoint/2010/main" val="25850637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4</a:t>
            </a:fld>
            <a:endParaRPr lang="fr-FR" dirty="0"/>
          </a:p>
        </p:txBody>
      </p:sp>
    </p:spTree>
    <p:extLst>
      <p:ext uri="{BB962C8B-B14F-4D97-AF65-F5344CB8AC3E}">
        <p14:creationId xmlns:p14="http://schemas.microsoft.com/office/powerpoint/2010/main" val="38141105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6</a:t>
            </a:fld>
            <a:endParaRPr lang="fr-FR" dirty="0"/>
          </a:p>
        </p:txBody>
      </p:sp>
    </p:spTree>
    <p:extLst>
      <p:ext uri="{BB962C8B-B14F-4D97-AF65-F5344CB8AC3E}">
        <p14:creationId xmlns:p14="http://schemas.microsoft.com/office/powerpoint/2010/main" val="9813794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7</a:t>
            </a:fld>
            <a:endParaRPr lang="fr-FR" dirty="0"/>
          </a:p>
        </p:txBody>
      </p:sp>
    </p:spTree>
    <p:extLst>
      <p:ext uri="{BB962C8B-B14F-4D97-AF65-F5344CB8AC3E}">
        <p14:creationId xmlns:p14="http://schemas.microsoft.com/office/powerpoint/2010/main" val="26096422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8</a:t>
            </a:fld>
            <a:endParaRPr lang="fr-FR" dirty="0"/>
          </a:p>
        </p:txBody>
      </p:sp>
    </p:spTree>
    <p:extLst>
      <p:ext uri="{BB962C8B-B14F-4D97-AF65-F5344CB8AC3E}">
        <p14:creationId xmlns:p14="http://schemas.microsoft.com/office/powerpoint/2010/main" val="19693187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16</a:t>
            </a:fld>
            <a:endParaRPr lang="fr-FR" dirty="0"/>
          </a:p>
        </p:txBody>
      </p:sp>
    </p:spTree>
    <p:extLst>
      <p:ext uri="{BB962C8B-B14F-4D97-AF65-F5344CB8AC3E}">
        <p14:creationId xmlns:p14="http://schemas.microsoft.com/office/powerpoint/2010/main" val="20827535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17</a:t>
            </a:fld>
            <a:endParaRPr lang="fr-FR" dirty="0"/>
          </a:p>
        </p:txBody>
      </p:sp>
    </p:spTree>
    <p:extLst>
      <p:ext uri="{BB962C8B-B14F-4D97-AF65-F5344CB8AC3E}">
        <p14:creationId xmlns:p14="http://schemas.microsoft.com/office/powerpoint/2010/main" val="26142891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18</a:t>
            </a:fld>
            <a:endParaRPr lang="fr-FR" dirty="0"/>
          </a:p>
        </p:txBody>
      </p:sp>
    </p:spTree>
    <p:extLst>
      <p:ext uri="{BB962C8B-B14F-4D97-AF65-F5344CB8AC3E}">
        <p14:creationId xmlns:p14="http://schemas.microsoft.com/office/powerpoint/2010/main" val="106049415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5" name="Espace réservé du pied de page 4"/>
          <p:cNvSpPr>
            <a:spLocks noGrp="1"/>
          </p:cNvSpPr>
          <p:nvPr>
            <p:ph type="ftr" sz="quarter" idx="11"/>
          </p:nvPr>
        </p:nvSpPr>
        <p:spPr bwMode="gray">
          <a:xfrm>
            <a:off x="720000" y="3919897"/>
            <a:ext cx="3240000" cy="900000"/>
          </a:xfr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050" name="Picture 2" descr="C:\Users\jsavidan\Searches\Pictures\2020_logo_MENJS_jp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9512" y="195486"/>
            <a:ext cx="3384376" cy="3384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2610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3" name="Espace réservé du pied de page 2"/>
          <p:cNvSpPr>
            <a:spLocks noGrp="1"/>
          </p:cNvSpPr>
          <p:nvPr>
            <p:ph type="ftr" sz="quarter" idx="11"/>
          </p:nvPr>
        </p:nvSpPr>
        <p:spPr bwMode="gray">
          <a:xfrm>
            <a:off x="360000" y="4783500"/>
            <a:ext cx="8532480" cy="360000"/>
          </a:xfrm>
        </p:spPr>
        <p:txBody>
          <a:bodyPr/>
          <a:lstStyle/>
          <a:p>
            <a:r>
              <a:rPr lang="fr-FR" dirty="0"/>
              <a:t>Direction générale de l’enseignement scolaire – Bureau de la formation des personnels enseignants et d’éducation (C1-2)  – Bureau de l’innovation pédagogique (C1-1)</a:t>
            </a:r>
          </a:p>
        </p:txBody>
      </p:sp>
      <p:sp>
        <p:nvSpPr>
          <p:cNvPr id="11" name="Espace réservé du texte 10"/>
          <p:cNvSpPr>
            <a:spLocks noGrp="1"/>
          </p:cNvSpPr>
          <p:nvPr>
            <p:ph type="body" sz="quarter" idx="13" hasCustomPrompt="1"/>
          </p:nvPr>
        </p:nvSpPr>
        <p:spPr bwMode="gray">
          <a:xfrm>
            <a:off x="360000" y="2346046"/>
            <a:ext cx="8424000" cy="2077200"/>
          </a:xfrm>
        </p:spPr>
        <p:txBody>
          <a:bodyPr/>
          <a:lstStyle>
            <a:lvl1pPr>
              <a:lnSpc>
                <a:spcPct val="90000"/>
              </a:lnSpc>
              <a:spcAft>
                <a:spcPts val="0"/>
              </a:spcAft>
              <a:defRPr sz="3250" b="1" cap="all" baseline="0"/>
            </a:lvl1pPr>
            <a:lvl2pPr marL="0" indent="0">
              <a:spcBef>
                <a:spcPts val="500"/>
              </a:spcBef>
              <a:spcAft>
                <a:spcPts val="0"/>
              </a:spcAft>
              <a:buNone/>
              <a:defRPr sz="1850"/>
            </a:lvl2pPr>
          </a:lstStyle>
          <a:p>
            <a:pPr lvl="0"/>
            <a:r>
              <a:rPr lang="fr-FR" dirty="0"/>
              <a:t>Titre</a:t>
            </a:r>
          </a:p>
          <a:p>
            <a:pPr lvl="1"/>
            <a:r>
              <a:rPr lang="fr-FR" dirty="0"/>
              <a:t>Sous-titre</a:t>
            </a:r>
          </a:p>
        </p:txBody>
      </p:sp>
      <p:cxnSp>
        <p:nvCxnSpPr>
          <p:cNvPr id="12" name="Connecteur droit 11"/>
          <p:cNvCxnSpPr/>
          <p:nvPr userDrawn="1"/>
        </p:nvCxnSpPr>
        <p:spPr bwMode="gray">
          <a:xfrm>
            <a:off x="360000" y="47844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1026" name="Picture 2" descr="C:\Users\jsavidan\Searches\Pictures\2020_logo_MENJS_jp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7504" y="51470"/>
            <a:ext cx="1709092" cy="17090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3904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4" name="Espace réservé du pied de page 3"/>
          <p:cNvSpPr>
            <a:spLocks noGrp="1"/>
          </p:cNvSpPr>
          <p:nvPr>
            <p:ph type="ftr" sz="quarter" idx="11"/>
          </p:nvPr>
        </p:nvSpPr>
        <p:spPr bwMode="gray"/>
        <p:txBody>
          <a:bodyPr/>
          <a:lstStyle/>
          <a:p>
            <a:r>
              <a:rPr lang="fr-FR" dirty="0"/>
              <a:t>Direction générale de l’enseignement scolaire – Bureau de la formation des personnels enseignants et d’éducation – C1-2</a:t>
            </a:r>
          </a:p>
        </p:txBody>
      </p:sp>
      <p:sp>
        <p:nvSpPr>
          <p:cNvPr id="8" name="Espace réservé du texte 7"/>
          <p:cNvSpPr>
            <a:spLocks noGrp="1"/>
          </p:cNvSpPr>
          <p:nvPr>
            <p:ph type="body" sz="quarter" idx="13" hasCustomPrompt="1"/>
          </p:nvPr>
        </p:nvSpPr>
        <p:spPr bwMode="gray">
          <a:xfrm>
            <a:off x="359998" y="1891968"/>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893600"/>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263999" y="1893600"/>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Tree>
    <p:extLst>
      <p:ext uri="{BB962C8B-B14F-4D97-AF65-F5344CB8AC3E}">
        <p14:creationId xmlns:p14="http://schemas.microsoft.com/office/powerpoint/2010/main"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738000"/>
            <a:ext cx="9144000" cy="4406400"/>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396000" indent="-396000">
              <a:buFont typeface="+mj-lt"/>
              <a:buNone/>
              <a:defRPr sz="3250"/>
            </a:lvl1pPr>
          </a:lstStyle>
          <a:p>
            <a:endParaRPr lang="fr-FR" dirty="0"/>
          </a:p>
        </p:txBody>
      </p:sp>
      <p:sp>
        <p:nvSpPr>
          <p:cNvPr id="3" name="Espace réservé de la date 2"/>
          <p:cNvSpPr>
            <a:spLocks noGrp="1"/>
          </p:cNvSpPr>
          <p:nvPr>
            <p:ph type="dt" sz="half" idx="10"/>
          </p:nvPr>
        </p:nvSpPr>
        <p:spPr bwMode="gray">
          <a:xfrm>
            <a:off x="7614000" y="4783500"/>
            <a:ext cx="1170000" cy="360000"/>
          </a:xfrm>
          <a:prstGeom prst="rect">
            <a:avLst/>
          </a:prstGeom>
        </p:spPr>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a:t>Intitulé de la direction/service interministérielle</a:t>
            </a:r>
            <a:endParaRPr lang="fr-FR" dirty="0"/>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a:xfrm>
            <a:off x="7614000" y="4783500"/>
            <a:ext cx="1170000" cy="360000"/>
          </a:xfrm>
          <a:prstGeom prst="rect">
            <a:avLst/>
          </a:prstGeom>
        </p:spPr>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a:t>Intitulé de la direction/service interministérielle</a:t>
            </a:r>
            <a:endParaRPr lang="fr-FR" dirty="0"/>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5" name="Espace réservé du pied de page 4"/>
          <p:cNvSpPr>
            <a:spLocks noGrp="1"/>
          </p:cNvSpPr>
          <p:nvPr>
            <p:ph type="ftr" sz="quarter" idx="3"/>
          </p:nvPr>
        </p:nvSpPr>
        <p:spPr bwMode="gray">
          <a:xfrm>
            <a:off x="360000" y="4783500"/>
            <a:ext cx="8532480" cy="360000"/>
          </a:xfrm>
          <a:prstGeom prst="rect">
            <a:avLst/>
          </a:prstGeom>
        </p:spPr>
        <p:txBody>
          <a:bodyPr vert="horz" lIns="0" tIns="0" rIns="0" bIns="0" rtlCol="0" anchor="ctr" anchorCtr="0">
            <a:noAutofit/>
          </a:bodyPr>
          <a:lstStyle>
            <a:lvl1pPr algn="l">
              <a:defRPr sz="750" b="1">
                <a:solidFill>
                  <a:schemeClr val="tx1"/>
                </a:solidFill>
              </a:defRPr>
            </a:lvl1pPr>
          </a:lstStyle>
          <a:p>
            <a:r>
              <a:rPr lang="fr-FR" dirty="0"/>
              <a:t>Direction générale de l’enseignement scolaire – Bureau de la formation des personnels enseignants et d’éducation (C1-2) – Bureau de l’innovation pédagogique (C1-1)</a:t>
            </a:r>
          </a:p>
        </p:txBody>
      </p:sp>
      <p:cxnSp>
        <p:nvCxnSpPr>
          <p:cNvPr id="10" name="Connecteur droit 9"/>
          <p:cNvCxnSpPr/>
          <p:nvPr userDrawn="1"/>
        </p:nvCxnSpPr>
        <p:spPr bwMode="gray">
          <a:xfrm>
            <a:off x="360000" y="47844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3074" name="Picture 2" descr="C:\Users\jsavidan\Searches\Pictures\2020_logo_MENJS_jpg.jpg"/>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360000" y="195486"/>
            <a:ext cx="622800" cy="62280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Lst>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pied de page 2"/>
          <p:cNvSpPr>
            <a:spLocks noGrp="1"/>
          </p:cNvSpPr>
          <p:nvPr>
            <p:ph type="ftr" sz="quarter" idx="11"/>
          </p:nvPr>
        </p:nvSpPr>
        <p:spPr/>
        <p:txBody>
          <a:bodyPr/>
          <a:lstStyle/>
          <a:p>
            <a:r>
              <a:rPr lang="fr-FR" dirty="0"/>
              <a:t>Direction générale de l’enseignement scolaire – Bureau de la formation des personnels enseignants et d’éducation (C1-2) </a:t>
            </a:r>
          </a:p>
        </p:txBody>
      </p:sp>
      <p:sp>
        <p:nvSpPr>
          <p:cNvPr id="4" name="Espace réservé du texte 3"/>
          <p:cNvSpPr>
            <a:spLocks noGrp="1"/>
          </p:cNvSpPr>
          <p:nvPr>
            <p:ph type="body" sz="quarter" idx="13"/>
          </p:nvPr>
        </p:nvSpPr>
        <p:spPr/>
        <p:txBody>
          <a:bodyPr/>
          <a:lstStyle/>
          <a:p>
            <a:pPr algn="ctr"/>
            <a:r>
              <a:rPr lang="fr-FR"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Culture Economique, Juridique et Managériale (CEJM)</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pied de page 2"/>
          <p:cNvSpPr>
            <a:spLocks noGrp="1"/>
          </p:cNvSpPr>
          <p:nvPr>
            <p:ph type="ftr" sz="quarter" idx="11"/>
          </p:nvPr>
        </p:nvSpPr>
        <p:spPr/>
        <p:txBody>
          <a:bodyPr/>
          <a:lstStyle/>
          <a:p>
            <a:r>
              <a:rPr lang="fr-FR" dirty="0"/>
              <a:t>Direction générale de l’enseignement scolaire – Bureau de la formation des personnels enseignants et d’éducation (C1-2) </a:t>
            </a:r>
          </a:p>
        </p:txBody>
      </p:sp>
      <p:sp>
        <p:nvSpPr>
          <p:cNvPr id="4" name="ZoneTexte 3">
            <a:extLst>
              <a:ext uri="{FF2B5EF4-FFF2-40B4-BE49-F238E27FC236}">
                <a16:creationId xmlns:a16="http://schemas.microsoft.com/office/drawing/2014/main" id="{0DFEBF1F-EA0C-403F-8FE7-C10EAD1869B7}"/>
              </a:ext>
            </a:extLst>
          </p:cNvPr>
          <p:cNvSpPr txBox="1"/>
          <p:nvPr/>
        </p:nvSpPr>
        <p:spPr>
          <a:xfrm>
            <a:off x="2051720" y="339502"/>
            <a:ext cx="6408712" cy="3385542"/>
          </a:xfrm>
          <a:prstGeom prst="rect">
            <a:avLst/>
          </a:prstGeom>
          <a:noFill/>
        </p:spPr>
        <p:txBody>
          <a:bodyPr wrap="square" rtlCol="0">
            <a:spAutoFit/>
          </a:bodyPr>
          <a:lstStyle/>
          <a:p>
            <a:pPr algn="just"/>
            <a:r>
              <a:rPr lang="fr-FR" b="1" u="sng" dirty="0"/>
              <a:t>Un même objectif : </a:t>
            </a:r>
          </a:p>
          <a:p>
            <a:pPr algn="just"/>
            <a:endParaRPr lang="fr-FR" dirty="0"/>
          </a:p>
          <a:p>
            <a:pPr marL="285750" indent="-285750" algn="just">
              <a:buFontTx/>
              <a:buChar char="-"/>
            </a:pPr>
            <a:r>
              <a:rPr lang="fr-FR" altLang="fr-FR" sz="1600" dirty="0">
                <a:ea typeface="ＭＳ Ｐゴシック" panose="020B0600070205080204" pitchFamily="34" charset="-128"/>
                <a:cs typeface="Arial" panose="020B0604020202020204" pitchFamily="34" charset="0"/>
                <a:sym typeface="Symbol" panose="05050102010706020507" pitchFamily="18" charset="2"/>
              </a:rPr>
              <a:t>Concilier un objectif de culture économique, juridique et managériale avec l’objectif de professionnalisation en intégrant des savoirs dans les activités professionnelles ;</a:t>
            </a:r>
          </a:p>
          <a:p>
            <a:pPr algn="just"/>
            <a:endParaRPr lang="fr-FR" altLang="fr-FR" sz="1600" dirty="0">
              <a:ea typeface="ＭＳ Ｐゴシック" panose="020B0600070205080204" pitchFamily="34" charset="-128"/>
              <a:cs typeface="Arial" panose="020B0604020202020204" pitchFamily="34" charset="0"/>
              <a:sym typeface="Symbol" panose="05050102010706020507" pitchFamily="18" charset="2"/>
            </a:endParaRPr>
          </a:p>
          <a:p>
            <a:pPr marL="285750" indent="-285750" algn="just">
              <a:buFontTx/>
              <a:buChar char="-"/>
            </a:pPr>
            <a:r>
              <a:rPr lang="fr-FR" altLang="fr-FR" sz="1600" dirty="0">
                <a:ea typeface="ＭＳ Ｐゴシック" panose="020B0600070205080204" pitchFamily="34" charset="-128"/>
                <a:cs typeface="Arial" panose="020B0604020202020204" pitchFamily="34" charset="0"/>
              </a:rPr>
              <a:t>Répondre aux besoins de compréhension de l’environnement économique, juridique et managérial non abordés dans le tronc commun ; </a:t>
            </a:r>
          </a:p>
          <a:p>
            <a:pPr algn="just"/>
            <a:endParaRPr lang="fr-FR" altLang="fr-FR" sz="1600" dirty="0">
              <a:ea typeface="ＭＳ Ｐゴシック" panose="020B0600070205080204" pitchFamily="34" charset="-128"/>
              <a:cs typeface="Arial" panose="020B0604020202020204" pitchFamily="34" charset="0"/>
            </a:endParaRPr>
          </a:p>
          <a:p>
            <a:pPr marL="285750" indent="-285750" algn="just">
              <a:buFontTx/>
              <a:buChar char="-"/>
            </a:pPr>
            <a:r>
              <a:rPr lang="fr-FR" altLang="fr-FR" sz="1600" dirty="0">
                <a:ea typeface="ＭＳ Ｐゴシック" panose="020B0600070205080204" pitchFamily="34" charset="-128"/>
                <a:cs typeface="Arial" panose="020B0604020202020204" pitchFamily="34" charset="0"/>
              </a:rPr>
              <a:t>Approfondir les notions du tronc commun et faire de la méthodologie.</a:t>
            </a:r>
          </a:p>
          <a:p>
            <a:pPr algn="just"/>
            <a:endParaRPr lang="fr-FR" dirty="0"/>
          </a:p>
        </p:txBody>
      </p:sp>
    </p:spTree>
    <p:extLst>
      <p:ext uri="{BB962C8B-B14F-4D97-AF65-F5344CB8AC3E}">
        <p14:creationId xmlns:p14="http://schemas.microsoft.com/office/powerpoint/2010/main" val="29988268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pied de page 2"/>
          <p:cNvSpPr>
            <a:spLocks noGrp="1"/>
          </p:cNvSpPr>
          <p:nvPr>
            <p:ph type="ftr" sz="quarter" idx="11"/>
          </p:nvPr>
        </p:nvSpPr>
        <p:spPr/>
        <p:txBody>
          <a:bodyPr/>
          <a:lstStyle/>
          <a:p>
            <a:r>
              <a:rPr lang="fr-FR" dirty="0"/>
              <a:t>Direction générale de l’enseignement scolaire – Bureau de la formation des personnels enseignants et d’éducation (C1-2) </a:t>
            </a:r>
          </a:p>
        </p:txBody>
      </p:sp>
      <p:sp>
        <p:nvSpPr>
          <p:cNvPr id="4" name="ZoneTexte 3">
            <a:extLst>
              <a:ext uri="{FF2B5EF4-FFF2-40B4-BE49-F238E27FC236}">
                <a16:creationId xmlns:a16="http://schemas.microsoft.com/office/drawing/2014/main" id="{0DFEBF1F-EA0C-403F-8FE7-C10EAD1869B7}"/>
              </a:ext>
            </a:extLst>
          </p:cNvPr>
          <p:cNvSpPr txBox="1"/>
          <p:nvPr/>
        </p:nvSpPr>
        <p:spPr>
          <a:xfrm>
            <a:off x="2038482" y="180000"/>
            <a:ext cx="6552728" cy="646331"/>
          </a:xfrm>
          <a:prstGeom prst="rect">
            <a:avLst/>
          </a:prstGeom>
          <a:noFill/>
        </p:spPr>
        <p:txBody>
          <a:bodyPr wrap="square" rtlCol="0">
            <a:spAutoFit/>
          </a:bodyPr>
          <a:lstStyle/>
          <a:p>
            <a:pPr algn="just"/>
            <a:r>
              <a:rPr lang="fr-FR" b="1" u="sng" dirty="0"/>
              <a:t>Contenu pour CEJM appliquée et stratégie pédagogique (exemple) :</a:t>
            </a:r>
          </a:p>
        </p:txBody>
      </p:sp>
      <p:pic>
        <p:nvPicPr>
          <p:cNvPr id="6" name="Image 5">
            <a:extLst>
              <a:ext uri="{FF2B5EF4-FFF2-40B4-BE49-F238E27FC236}">
                <a16:creationId xmlns:a16="http://schemas.microsoft.com/office/drawing/2014/main" id="{C4CE236A-A4C2-4180-A7E7-4D4A3852D478}"/>
              </a:ext>
            </a:extLst>
          </p:cNvPr>
          <p:cNvPicPr>
            <a:picLocks noChangeAspect="1"/>
          </p:cNvPicPr>
          <p:nvPr/>
        </p:nvPicPr>
        <p:blipFill rotWithShape="1">
          <a:blip r:embed="rId2"/>
          <a:srcRect l="17714" t="16401" r="16137" b="12201"/>
          <a:stretch/>
        </p:blipFill>
        <p:spPr>
          <a:xfrm>
            <a:off x="2035034" y="936215"/>
            <a:ext cx="6336704" cy="3847285"/>
          </a:xfrm>
          <a:prstGeom prst="rect">
            <a:avLst/>
          </a:prstGeom>
        </p:spPr>
      </p:pic>
      <p:sp>
        <p:nvSpPr>
          <p:cNvPr id="5" name="ZoneTexte 4">
            <a:extLst>
              <a:ext uri="{FF2B5EF4-FFF2-40B4-BE49-F238E27FC236}">
                <a16:creationId xmlns:a16="http://schemas.microsoft.com/office/drawing/2014/main" id="{A50E80C8-348C-4F09-AFEB-2C93094A6478}"/>
              </a:ext>
            </a:extLst>
          </p:cNvPr>
          <p:cNvSpPr txBox="1"/>
          <p:nvPr/>
        </p:nvSpPr>
        <p:spPr>
          <a:xfrm>
            <a:off x="351886" y="1851670"/>
            <a:ext cx="1547704" cy="30777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fr-FR" sz="1400" b="1" dirty="0"/>
              <a:t>Compétences</a:t>
            </a:r>
          </a:p>
        </p:txBody>
      </p:sp>
      <p:sp>
        <p:nvSpPr>
          <p:cNvPr id="7" name="ZoneTexte 6">
            <a:extLst>
              <a:ext uri="{FF2B5EF4-FFF2-40B4-BE49-F238E27FC236}">
                <a16:creationId xmlns:a16="http://schemas.microsoft.com/office/drawing/2014/main" id="{D041024F-0C5C-4089-8360-E8C7A78AE262}"/>
              </a:ext>
            </a:extLst>
          </p:cNvPr>
          <p:cNvSpPr txBox="1"/>
          <p:nvPr/>
        </p:nvSpPr>
        <p:spPr>
          <a:xfrm>
            <a:off x="340377" y="3371422"/>
            <a:ext cx="1547704" cy="52322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fr-FR" sz="1400" b="1" dirty="0"/>
              <a:t>Savoirs associés</a:t>
            </a:r>
          </a:p>
        </p:txBody>
      </p:sp>
      <p:sp>
        <p:nvSpPr>
          <p:cNvPr id="8" name="ZoneTexte 7">
            <a:extLst>
              <a:ext uri="{FF2B5EF4-FFF2-40B4-BE49-F238E27FC236}">
                <a16:creationId xmlns:a16="http://schemas.microsoft.com/office/drawing/2014/main" id="{F2096CF1-C405-4D9B-AE63-94D6DC5EBC8E}"/>
              </a:ext>
            </a:extLst>
          </p:cNvPr>
          <p:cNvSpPr txBox="1"/>
          <p:nvPr/>
        </p:nvSpPr>
        <p:spPr>
          <a:xfrm>
            <a:off x="6820278" y="573496"/>
            <a:ext cx="1914948" cy="30777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fr-FR" sz="1400" b="1" dirty="0"/>
              <a:t>Thème </a:t>
            </a:r>
            <a:r>
              <a:rPr lang="fr-FR" sz="1400" b="1"/>
              <a:t>de CEJM</a:t>
            </a:r>
            <a:endParaRPr lang="fr-FR" sz="1400" b="1" dirty="0"/>
          </a:p>
        </p:txBody>
      </p:sp>
      <p:sp>
        <p:nvSpPr>
          <p:cNvPr id="9" name="ZoneTexte 8">
            <a:extLst>
              <a:ext uri="{FF2B5EF4-FFF2-40B4-BE49-F238E27FC236}">
                <a16:creationId xmlns:a16="http://schemas.microsoft.com/office/drawing/2014/main" id="{56D47941-255C-4FDF-98EB-932508F3CC75}"/>
              </a:ext>
            </a:extLst>
          </p:cNvPr>
          <p:cNvSpPr txBox="1"/>
          <p:nvPr/>
        </p:nvSpPr>
        <p:spPr>
          <a:xfrm>
            <a:off x="7506540" y="2309166"/>
            <a:ext cx="1547704" cy="52322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fr-FR" sz="1400" b="1" dirty="0"/>
              <a:t>Pistes pédagogiques</a:t>
            </a:r>
          </a:p>
        </p:txBody>
      </p:sp>
      <p:cxnSp>
        <p:nvCxnSpPr>
          <p:cNvPr id="11" name="Connecteur droit avec flèche 10">
            <a:extLst>
              <a:ext uri="{FF2B5EF4-FFF2-40B4-BE49-F238E27FC236}">
                <a16:creationId xmlns:a16="http://schemas.microsoft.com/office/drawing/2014/main" id="{CE587F98-2329-42B2-BFB7-CACC076F74FC}"/>
              </a:ext>
            </a:extLst>
          </p:cNvPr>
          <p:cNvCxnSpPr>
            <a:stCxn id="5" idx="3"/>
          </p:cNvCxnSpPr>
          <p:nvPr/>
        </p:nvCxnSpPr>
        <p:spPr>
          <a:xfrm>
            <a:off x="1899590" y="2005559"/>
            <a:ext cx="440162" cy="4941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Connecteur droit avec flèche 12">
            <a:extLst>
              <a:ext uri="{FF2B5EF4-FFF2-40B4-BE49-F238E27FC236}">
                <a16:creationId xmlns:a16="http://schemas.microsoft.com/office/drawing/2014/main" id="{973B06A4-3333-4756-8527-F8B7C47BD699}"/>
              </a:ext>
            </a:extLst>
          </p:cNvPr>
          <p:cNvCxnSpPr>
            <a:cxnSpLocks/>
            <a:stCxn id="7" idx="3"/>
          </p:cNvCxnSpPr>
          <p:nvPr/>
        </p:nvCxnSpPr>
        <p:spPr>
          <a:xfrm flipV="1">
            <a:off x="1888081" y="3048305"/>
            <a:ext cx="1171751" cy="5847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Connecteur droit avec flèche 15">
            <a:extLst>
              <a:ext uri="{FF2B5EF4-FFF2-40B4-BE49-F238E27FC236}">
                <a16:creationId xmlns:a16="http://schemas.microsoft.com/office/drawing/2014/main" id="{D805A6B8-F7DF-4510-A7DB-916F3A04DDBF}"/>
              </a:ext>
            </a:extLst>
          </p:cNvPr>
          <p:cNvCxnSpPr>
            <a:cxnSpLocks/>
            <a:stCxn id="8" idx="2"/>
          </p:cNvCxnSpPr>
          <p:nvPr/>
        </p:nvCxnSpPr>
        <p:spPr>
          <a:xfrm flipH="1">
            <a:off x="7236296" y="881273"/>
            <a:ext cx="541456" cy="5383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Connecteur droit avec flèche 18">
            <a:extLst>
              <a:ext uri="{FF2B5EF4-FFF2-40B4-BE49-F238E27FC236}">
                <a16:creationId xmlns:a16="http://schemas.microsoft.com/office/drawing/2014/main" id="{01D8D8D5-5BA5-4C49-9F86-0360C18EC006}"/>
              </a:ext>
            </a:extLst>
          </p:cNvPr>
          <p:cNvCxnSpPr>
            <a:stCxn id="9" idx="1"/>
          </p:cNvCxnSpPr>
          <p:nvPr/>
        </p:nvCxnSpPr>
        <p:spPr>
          <a:xfrm flipH="1" flipV="1">
            <a:off x="7020272" y="2427734"/>
            <a:ext cx="486268" cy="1430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93624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pied de page 2"/>
          <p:cNvSpPr>
            <a:spLocks noGrp="1"/>
          </p:cNvSpPr>
          <p:nvPr>
            <p:ph type="ftr" sz="quarter" idx="11"/>
          </p:nvPr>
        </p:nvSpPr>
        <p:spPr/>
        <p:txBody>
          <a:bodyPr/>
          <a:lstStyle/>
          <a:p>
            <a:r>
              <a:rPr lang="fr-FR" dirty="0"/>
              <a:t>Direction générale de l’enseignement scolaire – Bureau de la formation des personnels enseignants et d’éducation (C1-2) </a:t>
            </a:r>
          </a:p>
        </p:txBody>
      </p:sp>
      <p:sp>
        <p:nvSpPr>
          <p:cNvPr id="4" name="ZoneTexte 3">
            <a:extLst>
              <a:ext uri="{FF2B5EF4-FFF2-40B4-BE49-F238E27FC236}">
                <a16:creationId xmlns:a16="http://schemas.microsoft.com/office/drawing/2014/main" id="{0DFEBF1F-EA0C-403F-8FE7-C10EAD1869B7}"/>
              </a:ext>
            </a:extLst>
          </p:cNvPr>
          <p:cNvSpPr txBox="1"/>
          <p:nvPr/>
        </p:nvSpPr>
        <p:spPr>
          <a:xfrm>
            <a:off x="1043608" y="1833086"/>
            <a:ext cx="1944216" cy="1477328"/>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fr-FR" b="1" u="sng" dirty="0"/>
              <a:t>Thème 1 : </a:t>
            </a:r>
            <a:r>
              <a:rPr lang="fr-FR" b="1" dirty="0"/>
              <a:t>L’intégration de l’entreprise dans son environnement </a:t>
            </a:r>
          </a:p>
        </p:txBody>
      </p:sp>
      <p:sp>
        <p:nvSpPr>
          <p:cNvPr id="5" name="ZoneTexte 4">
            <a:extLst>
              <a:ext uri="{FF2B5EF4-FFF2-40B4-BE49-F238E27FC236}">
                <a16:creationId xmlns:a16="http://schemas.microsoft.com/office/drawing/2014/main" id="{0DFEBF1F-EA0C-403F-8FE7-C10EAD1869B7}"/>
              </a:ext>
            </a:extLst>
          </p:cNvPr>
          <p:cNvSpPr txBox="1"/>
          <p:nvPr/>
        </p:nvSpPr>
        <p:spPr>
          <a:xfrm>
            <a:off x="3520627" y="2110085"/>
            <a:ext cx="1944216" cy="923330"/>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fr-FR" b="1" dirty="0"/>
              <a:t>Pôle 3</a:t>
            </a:r>
          </a:p>
          <a:p>
            <a:pPr algn="ctr"/>
            <a:r>
              <a:rPr lang="fr-FR" b="1" dirty="0"/>
              <a:t>Gestion de la relation client</a:t>
            </a:r>
          </a:p>
        </p:txBody>
      </p:sp>
      <p:sp>
        <p:nvSpPr>
          <p:cNvPr id="6" name="ZoneTexte 5">
            <a:extLst>
              <a:ext uri="{FF2B5EF4-FFF2-40B4-BE49-F238E27FC236}">
                <a16:creationId xmlns:a16="http://schemas.microsoft.com/office/drawing/2014/main" id="{0DFEBF1F-EA0C-403F-8FE7-C10EAD1869B7}"/>
              </a:ext>
            </a:extLst>
          </p:cNvPr>
          <p:cNvSpPr txBox="1"/>
          <p:nvPr/>
        </p:nvSpPr>
        <p:spPr>
          <a:xfrm>
            <a:off x="6030349" y="1169966"/>
            <a:ext cx="2448272" cy="307777"/>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fr-FR" sz="1400" dirty="0"/>
              <a:t>Négociation précontractuelle</a:t>
            </a:r>
          </a:p>
        </p:txBody>
      </p:sp>
      <p:sp>
        <p:nvSpPr>
          <p:cNvPr id="7" name="ZoneTexte 6">
            <a:extLst>
              <a:ext uri="{FF2B5EF4-FFF2-40B4-BE49-F238E27FC236}">
                <a16:creationId xmlns:a16="http://schemas.microsoft.com/office/drawing/2014/main" id="{0DFEBF1F-EA0C-403F-8FE7-C10EAD1869B7}"/>
              </a:ext>
            </a:extLst>
          </p:cNvPr>
          <p:cNvSpPr txBox="1"/>
          <p:nvPr/>
        </p:nvSpPr>
        <p:spPr>
          <a:xfrm>
            <a:off x="6003574" y="1802308"/>
            <a:ext cx="2448272" cy="307777"/>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fr-FR" sz="1400" dirty="0"/>
              <a:t>Eléments juridiques du devis</a:t>
            </a:r>
          </a:p>
        </p:txBody>
      </p:sp>
      <p:sp>
        <p:nvSpPr>
          <p:cNvPr id="8" name="ZoneTexte 7">
            <a:extLst>
              <a:ext uri="{FF2B5EF4-FFF2-40B4-BE49-F238E27FC236}">
                <a16:creationId xmlns:a16="http://schemas.microsoft.com/office/drawing/2014/main" id="{0DFEBF1F-EA0C-403F-8FE7-C10EAD1869B7}"/>
              </a:ext>
            </a:extLst>
          </p:cNvPr>
          <p:cNvSpPr txBox="1"/>
          <p:nvPr/>
        </p:nvSpPr>
        <p:spPr>
          <a:xfrm>
            <a:off x="6009502" y="2403232"/>
            <a:ext cx="2448272" cy="738664"/>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fr-FR" sz="1400" dirty="0"/>
              <a:t>Responsabilité contractuelle et clauses spécifiques du contrat de prestation</a:t>
            </a:r>
          </a:p>
        </p:txBody>
      </p:sp>
      <p:sp>
        <p:nvSpPr>
          <p:cNvPr id="9" name="ZoneTexte 8">
            <a:extLst>
              <a:ext uri="{FF2B5EF4-FFF2-40B4-BE49-F238E27FC236}">
                <a16:creationId xmlns:a16="http://schemas.microsoft.com/office/drawing/2014/main" id="{0DFEBF1F-EA0C-403F-8FE7-C10EAD1869B7}"/>
              </a:ext>
            </a:extLst>
          </p:cNvPr>
          <p:cNvSpPr txBox="1"/>
          <p:nvPr/>
        </p:nvSpPr>
        <p:spPr>
          <a:xfrm>
            <a:off x="6030349" y="3442054"/>
            <a:ext cx="2448272" cy="307777"/>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fr-FR" sz="1400" dirty="0"/>
              <a:t>Indicateurs de performance</a:t>
            </a:r>
          </a:p>
        </p:txBody>
      </p:sp>
      <p:cxnSp>
        <p:nvCxnSpPr>
          <p:cNvPr id="11" name="Connecteur droit avec flèche 10">
            <a:extLst>
              <a:ext uri="{FF2B5EF4-FFF2-40B4-BE49-F238E27FC236}">
                <a16:creationId xmlns:a16="http://schemas.microsoft.com/office/drawing/2014/main" id="{48BF774E-FDFB-4463-A470-4A1E4A161918}"/>
              </a:ext>
            </a:extLst>
          </p:cNvPr>
          <p:cNvCxnSpPr>
            <a:cxnSpLocks/>
            <a:stCxn id="5" idx="3"/>
            <a:endCxn id="6" idx="1"/>
          </p:cNvCxnSpPr>
          <p:nvPr/>
        </p:nvCxnSpPr>
        <p:spPr>
          <a:xfrm flipV="1">
            <a:off x="5464843" y="1323855"/>
            <a:ext cx="565506" cy="124789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necteur droit avec flèche 13">
            <a:extLst>
              <a:ext uri="{FF2B5EF4-FFF2-40B4-BE49-F238E27FC236}">
                <a16:creationId xmlns:a16="http://schemas.microsoft.com/office/drawing/2014/main" id="{26FE3FE5-CFE7-4F36-B001-01F747C4F14C}"/>
              </a:ext>
            </a:extLst>
          </p:cNvPr>
          <p:cNvCxnSpPr>
            <a:stCxn id="5" idx="3"/>
            <a:endCxn id="7" idx="1"/>
          </p:cNvCxnSpPr>
          <p:nvPr/>
        </p:nvCxnSpPr>
        <p:spPr>
          <a:xfrm flipV="1">
            <a:off x="5464843" y="1956197"/>
            <a:ext cx="538731" cy="615553"/>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cxnSp>
        <p:nvCxnSpPr>
          <p:cNvPr id="16" name="Connecteur droit avec flèche 15">
            <a:extLst>
              <a:ext uri="{FF2B5EF4-FFF2-40B4-BE49-F238E27FC236}">
                <a16:creationId xmlns:a16="http://schemas.microsoft.com/office/drawing/2014/main" id="{E2EA1424-E710-4AA2-A553-82E0A414D75A}"/>
              </a:ext>
            </a:extLst>
          </p:cNvPr>
          <p:cNvCxnSpPr>
            <a:stCxn id="5" idx="3"/>
            <a:endCxn id="8" idx="1"/>
          </p:cNvCxnSpPr>
          <p:nvPr/>
        </p:nvCxnSpPr>
        <p:spPr>
          <a:xfrm>
            <a:off x="5464843" y="2571750"/>
            <a:ext cx="544659" cy="200814"/>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cxnSp>
        <p:nvCxnSpPr>
          <p:cNvPr id="18" name="Connecteur droit avec flèche 17">
            <a:extLst>
              <a:ext uri="{FF2B5EF4-FFF2-40B4-BE49-F238E27FC236}">
                <a16:creationId xmlns:a16="http://schemas.microsoft.com/office/drawing/2014/main" id="{0169E1B7-05C8-4F57-8A09-D790B1EAE9C2}"/>
              </a:ext>
            </a:extLst>
          </p:cNvPr>
          <p:cNvCxnSpPr>
            <a:stCxn id="5" idx="3"/>
            <a:endCxn id="9" idx="1"/>
          </p:cNvCxnSpPr>
          <p:nvPr/>
        </p:nvCxnSpPr>
        <p:spPr>
          <a:xfrm>
            <a:off x="5464843" y="2571750"/>
            <a:ext cx="565506" cy="102419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cteur droit avec flèche 19">
            <a:extLst>
              <a:ext uri="{FF2B5EF4-FFF2-40B4-BE49-F238E27FC236}">
                <a16:creationId xmlns:a16="http://schemas.microsoft.com/office/drawing/2014/main" id="{7C5F3462-27C4-4A93-9FFC-3169094F5959}"/>
              </a:ext>
            </a:extLst>
          </p:cNvPr>
          <p:cNvCxnSpPr>
            <a:stCxn id="4" idx="3"/>
            <a:endCxn id="5" idx="1"/>
          </p:cNvCxnSpPr>
          <p:nvPr/>
        </p:nvCxnSpPr>
        <p:spPr>
          <a:xfrm>
            <a:off x="2987824" y="2571750"/>
            <a:ext cx="532803"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19995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pied de page 2"/>
          <p:cNvSpPr>
            <a:spLocks noGrp="1"/>
          </p:cNvSpPr>
          <p:nvPr>
            <p:ph type="ftr" sz="quarter" idx="11"/>
          </p:nvPr>
        </p:nvSpPr>
        <p:spPr/>
        <p:txBody>
          <a:bodyPr/>
          <a:lstStyle/>
          <a:p>
            <a:r>
              <a:rPr lang="fr-FR" dirty="0"/>
              <a:t>Direction générale de l’enseignement scolaire – Bureau de la formation des personnels enseignants et d’éducation (C1-2) </a:t>
            </a:r>
          </a:p>
        </p:txBody>
      </p:sp>
      <p:sp>
        <p:nvSpPr>
          <p:cNvPr id="4" name="ZoneTexte 3">
            <a:extLst>
              <a:ext uri="{FF2B5EF4-FFF2-40B4-BE49-F238E27FC236}">
                <a16:creationId xmlns:a16="http://schemas.microsoft.com/office/drawing/2014/main" id="{0DFEBF1F-EA0C-403F-8FE7-C10EAD1869B7}"/>
              </a:ext>
            </a:extLst>
          </p:cNvPr>
          <p:cNvSpPr txBox="1"/>
          <p:nvPr/>
        </p:nvSpPr>
        <p:spPr>
          <a:xfrm>
            <a:off x="1043608" y="1833086"/>
            <a:ext cx="1944216" cy="120032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fr-FR" b="1" u="sng" dirty="0"/>
              <a:t>Thème 2 : </a:t>
            </a:r>
          </a:p>
          <a:p>
            <a:pPr algn="ctr"/>
            <a:r>
              <a:rPr lang="fr-FR" b="1" dirty="0"/>
              <a:t>La régulation de l’activité économique</a:t>
            </a:r>
          </a:p>
        </p:txBody>
      </p:sp>
      <p:sp>
        <p:nvSpPr>
          <p:cNvPr id="5" name="ZoneTexte 4">
            <a:extLst>
              <a:ext uri="{FF2B5EF4-FFF2-40B4-BE49-F238E27FC236}">
                <a16:creationId xmlns:a16="http://schemas.microsoft.com/office/drawing/2014/main" id="{0DFEBF1F-EA0C-403F-8FE7-C10EAD1869B7}"/>
              </a:ext>
            </a:extLst>
          </p:cNvPr>
          <p:cNvSpPr txBox="1"/>
          <p:nvPr/>
        </p:nvSpPr>
        <p:spPr>
          <a:xfrm>
            <a:off x="3539581" y="725090"/>
            <a:ext cx="1944216" cy="1477328"/>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fr-FR" b="1" dirty="0"/>
              <a:t>Pôle 1</a:t>
            </a:r>
          </a:p>
          <a:p>
            <a:pPr algn="ctr"/>
            <a:r>
              <a:rPr lang="fr-FR" b="1" dirty="0"/>
              <a:t>Préparation et mise en œuvre de la prestation de sécurité</a:t>
            </a:r>
          </a:p>
        </p:txBody>
      </p:sp>
      <p:sp>
        <p:nvSpPr>
          <p:cNvPr id="6" name="ZoneTexte 5">
            <a:extLst>
              <a:ext uri="{FF2B5EF4-FFF2-40B4-BE49-F238E27FC236}">
                <a16:creationId xmlns:a16="http://schemas.microsoft.com/office/drawing/2014/main" id="{0DFEBF1F-EA0C-403F-8FE7-C10EAD1869B7}"/>
              </a:ext>
            </a:extLst>
          </p:cNvPr>
          <p:cNvSpPr txBox="1"/>
          <p:nvPr/>
        </p:nvSpPr>
        <p:spPr>
          <a:xfrm>
            <a:off x="6007248" y="515541"/>
            <a:ext cx="2448272" cy="738664"/>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fr-FR" sz="1400" dirty="0"/>
              <a:t>Veille sur l’environnement de l’entreprise de sécurité (PESTEL)</a:t>
            </a:r>
          </a:p>
        </p:txBody>
      </p:sp>
      <p:sp>
        <p:nvSpPr>
          <p:cNvPr id="7" name="ZoneTexte 6">
            <a:extLst>
              <a:ext uri="{FF2B5EF4-FFF2-40B4-BE49-F238E27FC236}">
                <a16:creationId xmlns:a16="http://schemas.microsoft.com/office/drawing/2014/main" id="{0DFEBF1F-EA0C-403F-8FE7-C10EAD1869B7}"/>
              </a:ext>
            </a:extLst>
          </p:cNvPr>
          <p:cNvSpPr txBox="1"/>
          <p:nvPr/>
        </p:nvSpPr>
        <p:spPr>
          <a:xfrm>
            <a:off x="5987933" y="1403005"/>
            <a:ext cx="2448272" cy="738664"/>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fr-FR" sz="1400" dirty="0"/>
              <a:t>Diversité des sources du droit applicables à l’entreprise de sécurité</a:t>
            </a:r>
          </a:p>
        </p:txBody>
      </p:sp>
      <p:sp>
        <p:nvSpPr>
          <p:cNvPr id="9" name="ZoneTexte 8">
            <a:extLst>
              <a:ext uri="{FF2B5EF4-FFF2-40B4-BE49-F238E27FC236}">
                <a16:creationId xmlns:a16="http://schemas.microsoft.com/office/drawing/2014/main" id="{0DFEBF1F-EA0C-403F-8FE7-C10EAD1869B7}"/>
              </a:ext>
            </a:extLst>
          </p:cNvPr>
          <p:cNvSpPr txBox="1"/>
          <p:nvPr/>
        </p:nvSpPr>
        <p:spPr>
          <a:xfrm>
            <a:off x="3539581" y="2926185"/>
            <a:ext cx="1944216" cy="1200329"/>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fr-FR" b="1" dirty="0"/>
              <a:t>Pôle 4</a:t>
            </a:r>
          </a:p>
          <a:p>
            <a:pPr algn="ctr"/>
            <a:r>
              <a:rPr lang="fr-FR" b="1" dirty="0"/>
              <a:t>Participation à la sécurité globale</a:t>
            </a:r>
          </a:p>
        </p:txBody>
      </p:sp>
      <p:sp>
        <p:nvSpPr>
          <p:cNvPr id="10" name="ZoneTexte 9">
            <a:extLst>
              <a:ext uri="{FF2B5EF4-FFF2-40B4-BE49-F238E27FC236}">
                <a16:creationId xmlns:a16="http://schemas.microsoft.com/office/drawing/2014/main" id="{0DFEBF1F-EA0C-403F-8FE7-C10EAD1869B7}"/>
              </a:ext>
            </a:extLst>
          </p:cNvPr>
          <p:cNvSpPr txBox="1"/>
          <p:nvPr/>
        </p:nvSpPr>
        <p:spPr>
          <a:xfrm>
            <a:off x="5964268" y="2650887"/>
            <a:ext cx="2448272" cy="523220"/>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fr-FR" sz="1400" dirty="0"/>
              <a:t>Identification des acteurs de la sécurité globale</a:t>
            </a:r>
          </a:p>
        </p:txBody>
      </p:sp>
      <p:sp>
        <p:nvSpPr>
          <p:cNvPr id="11" name="ZoneTexte 10">
            <a:extLst>
              <a:ext uri="{FF2B5EF4-FFF2-40B4-BE49-F238E27FC236}">
                <a16:creationId xmlns:a16="http://schemas.microsoft.com/office/drawing/2014/main" id="{0DFEBF1F-EA0C-403F-8FE7-C10EAD1869B7}"/>
              </a:ext>
            </a:extLst>
          </p:cNvPr>
          <p:cNvSpPr txBox="1"/>
          <p:nvPr/>
        </p:nvSpPr>
        <p:spPr>
          <a:xfrm>
            <a:off x="5964268" y="3402746"/>
            <a:ext cx="2448272" cy="1169551"/>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fr-FR" sz="1400" dirty="0"/>
              <a:t>Prise en compte de l’environnement de l’entreprise de sécurité dans la réalisation d’une prestation</a:t>
            </a:r>
          </a:p>
        </p:txBody>
      </p:sp>
      <p:cxnSp>
        <p:nvCxnSpPr>
          <p:cNvPr id="12" name="Connecteur droit avec flèche 11">
            <a:extLst>
              <a:ext uri="{FF2B5EF4-FFF2-40B4-BE49-F238E27FC236}">
                <a16:creationId xmlns:a16="http://schemas.microsoft.com/office/drawing/2014/main" id="{A5ABD47B-5D88-44E3-A559-EAF22B14A7EB}"/>
              </a:ext>
            </a:extLst>
          </p:cNvPr>
          <p:cNvCxnSpPr>
            <a:stCxn id="4" idx="3"/>
            <a:endCxn id="5" idx="1"/>
          </p:cNvCxnSpPr>
          <p:nvPr/>
        </p:nvCxnSpPr>
        <p:spPr>
          <a:xfrm flipV="1">
            <a:off x="2987824" y="1463754"/>
            <a:ext cx="551757" cy="96949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necteur droit avec flèche 13">
            <a:extLst>
              <a:ext uri="{FF2B5EF4-FFF2-40B4-BE49-F238E27FC236}">
                <a16:creationId xmlns:a16="http://schemas.microsoft.com/office/drawing/2014/main" id="{D118BE4B-D531-400D-A293-D1C8A3E0E29F}"/>
              </a:ext>
            </a:extLst>
          </p:cNvPr>
          <p:cNvCxnSpPr>
            <a:stCxn id="4" idx="3"/>
            <a:endCxn id="9" idx="1"/>
          </p:cNvCxnSpPr>
          <p:nvPr/>
        </p:nvCxnSpPr>
        <p:spPr>
          <a:xfrm>
            <a:off x="2987824" y="2433251"/>
            <a:ext cx="551757" cy="109309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necteur droit avec flèche 15">
            <a:extLst>
              <a:ext uri="{FF2B5EF4-FFF2-40B4-BE49-F238E27FC236}">
                <a16:creationId xmlns:a16="http://schemas.microsoft.com/office/drawing/2014/main" id="{5E095A42-84C9-4E52-87D8-1B1F8C950817}"/>
              </a:ext>
            </a:extLst>
          </p:cNvPr>
          <p:cNvCxnSpPr>
            <a:stCxn id="5" idx="3"/>
            <a:endCxn id="6" idx="1"/>
          </p:cNvCxnSpPr>
          <p:nvPr/>
        </p:nvCxnSpPr>
        <p:spPr>
          <a:xfrm flipV="1">
            <a:off x="5483797" y="884873"/>
            <a:ext cx="523451" cy="57888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cteur droit avec flèche 17">
            <a:extLst>
              <a:ext uri="{FF2B5EF4-FFF2-40B4-BE49-F238E27FC236}">
                <a16:creationId xmlns:a16="http://schemas.microsoft.com/office/drawing/2014/main" id="{348B493F-9736-4DFB-8B8C-53C42D649536}"/>
              </a:ext>
            </a:extLst>
          </p:cNvPr>
          <p:cNvCxnSpPr>
            <a:stCxn id="5" idx="3"/>
            <a:endCxn id="7" idx="1"/>
          </p:cNvCxnSpPr>
          <p:nvPr/>
        </p:nvCxnSpPr>
        <p:spPr>
          <a:xfrm>
            <a:off x="5483797" y="1463754"/>
            <a:ext cx="504136" cy="308583"/>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cxnSp>
        <p:nvCxnSpPr>
          <p:cNvPr id="20" name="Connecteur droit avec flèche 19">
            <a:extLst>
              <a:ext uri="{FF2B5EF4-FFF2-40B4-BE49-F238E27FC236}">
                <a16:creationId xmlns:a16="http://schemas.microsoft.com/office/drawing/2014/main" id="{0BE4548C-DD5C-41FF-97FA-A9CD15891117}"/>
              </a:ext>
            </a:extLst>
          </p:cNvPr>
          <p:cNvCxnSpPr>
            <a:stCxn id="9" idx="3"/>
            <a:endCxn id="10" idx="1"/>
          </p:cNvCxnSpPr>
          <p:nvPr/>
        </p:nvCxnSpPr>
        <p:spPr>
          <a:xfrm flipV="1">
            <a:off x="5483797" y="2912497"/>
            <a:ext cx="480471" cy="61385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cteur droit avec flèche 21">
            <a:extLst>
              <a:ext uri="{FF2B5EF4-FFF2-40B4-BE49-F238E27FC236}">
                <a16:creationId xmlns:a16="http://schemas.microsoft.com/office/drawing/2014/main" id="{C6835D14-4B06-4443-A3B0-1285A661A566}"/>
              </a:ext>
            </a:extLst>
          </p:cNvPr>
          <p:cNvCxnSpPr>
            <a:stCxn id="9" idx="3"/>
            <a:endCxn id="11" idx="1"/>
          </p:cNvCxnSpPr>
          <p:nvPr/>
        </p:nvCxnSpPr>
        <p:spPr>
          <a:xfrm>
            <a:off x="5483797" y="3526350"/>
            <a:ext cx="480471" cy="46117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595365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pied de page 2"/>
          <p:cNvSpPr>
            <a:spLocks noGrp="1"/>
          </p:cNvSpPr>
          <p:nvPr>
            <p:ph type="ftr" sz="quarter" idx="11"/>
          </p:nvPr>
        </p:nvSpPr>
        <p:spPr/>
        <p:txBody>
          <a:bodyPr/>
          <a:lstStyle/>
          <a:p>
            <a:r>
              <a:rPr lang="fr-FR" dirty="0"/>
              <a:t>Direction générale de l’enseignement scolaire – Bureau de la formation des personnels enseignants et d’éducation (C1-2) </a:t>
            </a:r>
          </a:p>
        </p:txBody>
      </p:sp>
      <p:sp>
        <p:nvSpPr>
          <p:cNvPr id="4" name="ZoneTexte 3">
            <a:extLst>
              <a:ext uri="{FF2B5EF4-FFF2-40B4-BE49-F238E27FC236}">
                <a16:creationId xmlns:a16="http://schemas.microsoft.com/office/drawing/2014/main" id="{0DFEBF1F-EA0C-403F-8FE7-C10EAD1869B7}"/>
              </a:ext>
            </a:extLst>
          </p:cNvPr>
          <p:cNvSpPr txBox="1"/>
          <p:nvPr/>
        </p:nvSpPr>
        <p:spPr>
          <a:xfrm>
            <a:off x="1043608" y="1833086"/>
            <a:ext cx="1944216" cy="120032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fr-FR" b="1" u="sng" dirty="0"/>
              <a:t>Thème 3 : </a:t>
            </a:r>
            <a:r>
              <a:rPr lang="fr-FR" b="1" dirty="0"/>
              <a:t>L’organisation de l’activité de l’entreprise </a:t>
            </a:r>
          </a:p>
        </p:txBody>
      </p:sp>
      <p:sp>
        <p:nvSpPr>
          <p:cNvPr id="5" name="ZoneTexte 4">
            <a:extLst>
              <a:ext uri="{FF2B5EF4-FFF2-40B4-BE49-F238E27FC236}">
                <a16:creationId xmlns:a16="http://schemas.microsoft.com/office/drawing/2014/main" id="{0DFEBF1F-EA0C-403F-8FE7-C10EAD1869B7}"/>
              </a:ext>
            </a:extLst>
          </p:cNvPr>
          <p:cNvSpPr txBox="1"/>
          <p:nvPr/>
        </p:nvSpPr>
        <p:spPr>
          <a:xfrm>
            <a:off x="3535618" y="834054"/>
            <a:ext cx="1944216" cy="1477328"/>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fr-FR" b="1" dirty="0"/>
              <a:t>Pôle 1</a:t>
            </a:r>
          </a:p>
          <a:p>
            <a:pPr algn="ctr"/>
            <a:r>
              <a:rPr lang="fr-FR" b="1" dirty="0"/>
              <a:t>Préparation et mise en œuvre de la prestation de sécurité</a:t>
            </a:r>
          </a:p>
        </p:txBody>
      </p:sp>
      <p:sp>
        <p:nvSpPr>
          <p:cNvPr id="6" name="ZoneTexte 5">
            <a:extLst>
              <a:ext uri="{FF2B5EF4-FFF2-40B4-BE49-F238E27FC236}">
                <a16:creationId xmlns:a16="http://schemas.microsoft.com/office/drawing/2014/main" id="{0DFEBF1F-EA0C-403F-8FE7-C10EAD1869B7}"/>
              </a:ext>
            </a:extLst>
          </p:cNvPr>
          <p:cNvSpPr txBox="1"/>
          <p:nvPr/>
        </p:nvSpPr>
        <p:spPr>
          <a:xfrm>
            <a:off x="6028268" y="760311"/>
            <a:ext cx="2448272" cy="307777"/>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fr-FR" sz="1400" dirty="0"/>
              <a:t>Identification des risques </a:t>
            </a:r>
          </a:p>
        </p:txBody>
      </p:sp>
      <p:sp>
        <p:nvSpPr>
          <p:cNvPr id="7" name="ZoneTexte 6">
            <a:extLst>
              <a:ext uri="{FF2B5EF4-FFF2-40B4-BE49-F238E27FC236}">
                <a16:creationId xmlns:a16="http://schemas.microsoft.com/office/drawing/2014/main" id="{0DFEBF1F-EA0C-403F-8FE7-C10EAD1869B7}"/>
              </a:ext>
            </a:extLst>
          </p:cNvPr>
          <p:cNvSpPr txBox="1"/>
          <p:nvPr/>
        </p:nvSpPr>
        <p:spPr>
          <a:xfrm>
            <a:off x="6027628" y="1311108"/>
            <a:ext cx="2448272" cy="523220"/>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fr-FR" sz="1400" dirty="0"/>
              <a:t>Paramètres économiques et choix de production</a:t>
            </a:r>
          </a:p>
        </p:txBody>
      </p:sp>
      <p:sp>
        <p:nvSpPr>
          <p:cNvPr id="8" name="ZoneTexte 7">
            <a:extLst>
              <a:ext uri="{FF2B5EF4-FFF2-40B4-BE49-F238E27FC236}">
                <a16:creationId xmlns:a16="http://schemas.microsoft.com/office/drawing/2014/main" id="{0DFEBF1F-EA0C-403F-8FE7-C10EAD1869B7}"/>
              </a:ext>
            </a:extLst>
          </p:cNvPr>
          <p:cNvSpPr txBox="1"/>
          <p:nvPr/>
        </p:nvSpPr>
        <p:spPr>
          <a:xfrm>
            <a:off x="6027628" y="2077348"/>
            <a:ext cx="2448272" cy="307777"/>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fr-FR" sz="1400" dirty="0"/>
              <a:t>Coûts du travail </a:t>
            </a:r>
          </a:p>
        </p:txBody>
      </p:sp>
      <p:sp>
        <p:nvSpPr>
          <p:cNvPr id="9" name="ZoneTexte 8">
            <a:extLst>
              <a:ext uri="{FF2B5EF4-FFF2-40B4-BE49-F238E27FC236}">
                <a16:creationId xmlns:a16="http://schemas.microsoft.com/office/drawing/2014/main" id="{0DFEBF1F-EA0C-403F-8FE7-C10EAD1869B7}"/>
              </a:ext>
            </a:extLst>
          </p:cNvPr>
          <p:cNvSpPr txBox="1"/>
          <p:nvPr/>
        </p:nvSpPr>
        <p:spPr>
          <a:xfrm>
            <a:off x="6027628" y="3600680"/>
            <a:ext cx="2448272" cy="307777"/>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fr-FR" sz="1400" dirty="0"/>
              <a:t>Styles de management</a:t>
            </a:r>
          </a:p>
        </p:txBody>
      </p:sp>
      <p:sp>
        <p:nvSpPr>
          <p:cNvPr id="10" name="ZoneTexte 9">
            <a:extLst>
              <a:ext uri="{FF2B5EF4-FFF2-40B4-BE49-F238E27FC236}">
                <a16:creationId xmlns:a16="http://schemas.microsoft.com/office/drawing/2014/main" id="{C6475453-F139-445B-A501-5DE6DABAEDBB}"/>
              </a:ext>
            </a:extLst>
          </p:cNvPr>
          <p:cNvSpPr txBox="1"/>
          <p:nvPr/>
        </p:nvSpPr>
        <p:spPr>
          <a:xfrm>
            <a:off x="3526555" y="2832118"/>
            <a:ext cx="1944216" cy="1200329"/>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fr-FR" b="1" dirty="0"/>
              <a:t>Pôle 2</a:t>
            </a:r>
          </a:p>
          <a:p>
            <a:pPr algn="ctr"/>
            <a:r>
              <a:rPr lang="fr-FR" b="1" dirty="0"/>
              <a:t>Management des ressources humaines</a:t>
            </a:r>
          </a:p>
        </p:txBody>
      </p:sp>
      <p:sp>
        <p:nvSpPr>
          <p:cNvPr id="11" name="ZoneTexte 10">
            <a:extLst>
              <a:ext uri="{FF2B5EF4-FFF2-40B4-BE49-F238E27FC236}">
                <a16:creationId xmlns:a16="http://schemas.microsoft.com/office/drawing/2014/main" id="{6B3EE842-F7B4-4FC5-8440-C41E98FC5605}"/>
              </a:ext>
            </a:extLst>
          </p:cNvPr>
          <p:cNvSpPr txBox="1"/>
          <p:nvPr/>
        </p:nvSpPr>
        <p:spPr>
          <a:xfrm>
            <a:off x="6009502" y="2940495"/>
            <a:ext cx="2448272" cy="307777"/>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fr-FR" sz="1400" dirty="0"/>
              <a:t>Gestion des compétences</a:t>
            </a:r>
          </a:p>
        </p:txBody>
      </p:sp>
      <p:cxnSp>
        <p:nvCxnSpPr>
          <p:cNvPr id="16" name="Connecteur droit avec flèche 15">
            <a:extLst>
              <a:ext uri="{FF2B5EF4-FFF2-40B4-BE49-F238E27FC236}">
                <a16:creationId xmlns:a16="http://schemas.microsoft.com/office/drawing/2014/main" id="{3B7B2F30-4778-440F-9573-8F62B695C598}"/>
              </a:ext>
            </a:extLst>
          </p:cNvPr>
          <p:cNvCxnSpPr>
            <a:stCxn id="4" idx="3"/>
            <a:endCxn id="5" idx="1"/>
          </p:cNvCxnSpPr>
          <p:nvPr/>
        </p:nvCxnSpPr>
        <p:spPr>
          <a:xfrm flipV="1">
            <a:off x="2987824" y="1572718"/>
            <a:ext cx="547794" cy="86053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cteur droit avec flèche 17">
            <a:extLst>
              <a:ext uri="{FF2B5EF4-FFF2-40B4-BE49-F238E27FC236}">
                <a16:creationId xmlns:a16="http://schemas.microsoft.com/office/drawing/2014/main" id="{58A15758-D77F-4521-AC6D-A2194BF55F69}"/>
              </a:ext>
            </a:extLst>
          </p:cNvPr>
          <p:cNvCxnSpPr>
            <a:stCxn id="4" idx="3"/>
            <a:endCxn id="10" idx="1"/>
          </p:cNvCxnSpPr>
          <p:nvPr/>
        </p:nvCxnSpPr>
        <p:spPr>
          <a:xfrm>
            <a:off x="2987824" y="2433251"/>
            <a:ext cx="538731" cy="99903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cteur droit avec flèche 19">
            <a:extLst>
              <a:ext uri="{FF2B5EF4-FFF2-40B4-BE49-F238E27FC236}">
                <a16:creationId xmlns:a16="http://schemas.microsoft.com/office/drawing/2014/main" id="{969E02C8-6BDD-4328-870F-1E14D09A1089}"/>
              </a:ext>
            </a:extLst>
          </p:cNvPr>
          <p:cNvCxnSpPr>
            <a:stCxn id="5" idx="3"/>
            <a:endCxn id="6" idx="1"/>
          </p:cNvCxnSpPr>
          <p:nvPr/>
        </p:nvCxnSpPr>
        <p:spPr>
          <a:xfrm flipV="1">
            <a:off x="5479834" y="914200"/>
            <a:ext cx="548434" cy="65851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cteur droit avec flèche 21">
            <a:extLst>
              <a:ext uri="{FF2B5EF4-FFF2-40B4-BE49-F238E27FC236}">
                <a16:creationId xmlns:a16="http://schemas.microsoft.com/office/drawing/2014/main" id="{2CC1EC53-7F45-43F2-A70E-9F3D89051A99}"/>
              </a:ext>
            </a:extLst>
          </p:cNvPr>
          <p:cNvCxnSpPr>
            <a:stCxn id="5" idx="3"/>
            <a:endCxn id="7" idx="1"/>
          </p:cNvCxnSpPr>
          <p:nvPr/>
        </p:nvCxnSpPr>
        <p:spPr>
          <a:xfrm>
            <a:off x="5479834" y="1572718"/>
            <a:ext cx="547794"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onnecteur droit avec flèche 23">
            <a:extLst>
              <a:ext uri="{FF2B5EF4-FFF2-40B4-BE49-F238E27FC236}">
                <a16:creationId xmlns:a16="http://schemas.microsoft.com/office/drawing/2014/main" id="{44301562-FA57-46A9-A27E-43A6C70DEBB5}"/>
              </a:ext>
            </a:extLst>
          </p:cNvPr>
          <p:cNvCxnSpPr>
            <a:stCxn id="5" idx="3"/>
            <a:endCxn id="8" idx="1"/>
          </p:cNvCxnSpPr>
          <p:nvPr/>
        </p:nvCxnSpPr>
        <p:spPr>
          <a:xfrm>
            <a:off x="5479834" y="1572718"/>
            <a:ext cx="547794" cy="65851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Connecteur droit avec flèche 27">
            <a:extLst>
              <a:ext uri="{FF2B5EF4-FFF2-40B4-BE49-F238E27FC236}">
                <a16:creationId xmlns:a16="http://schemas.microsoft.com/office/drawing/2014/main" id="{0560F80F-2BE2-4406-9F79-967A01073B1A}"/>
              </a:ext>
            </a:extLst>
          </p:cNvPr>
          <p:cNvCxnSpPr>
            <a:stCxn id="10" idx="3"/>
            <a:endCxn id="11" idx="1"/>
          </p:cNvCxnSpPr>
          <p:nvPr/>
        </p:nvCxnSpPr>
        <p:spPr>
          <a:xfrm flipV="1">
            <a:off x="5470771" y="3094384"/>
            <a:ext cx="538731" cy="33789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Connecteur droit avec flèche 29">
            <a:extLst>
              <a:ext uri="{FF2B5EF4-FFF2-40B4-BE49-F238E27FC236}">
                <a16:creationId xmlns:a16="http://schemas.microsoft.com/office/drawing/2014/main" id="{D597E897-D0CA-42FA-9DC0-C1166A325278}"/>
              </a:ext>
            </a:extLst>
          </p:cNvPr>
          <p:cNvCxnSpPr>
            <a:stCxn id="10" idx="3"/>
            <a:endCxn id="9" idx="1"/>
          </p:cNvCxnSpPr>
          <p:nvPr/>
        </p:nvCxnSpPr>
        <p:spPr>
          <a:xfrm>
            <a:off x="5470771" y="3432283"/>
            <a:ext cx="556857" cy="32228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49164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pied de page 2"/>
          <p:cNvSpPr>
            <a:spLocks noGrp="1"/>
          </p:cNvSpPr>
          <p:nvPr>
            <p:ph type="ftr" sz="quarter" idx="11"/>
          </p:nvPr>
        </p:nvSpPr>
        <p:spPr/>
        <p:txBody>
          <a:bodyPr/>
          <a:lstStyle/>
          <a:p>
            <a:r>
              <a:rPr lang="fr-FR" dirty="0"/>
              <a:t>Direction générale de l’enseignement scolaire – Bureau de la formation des personnels enseignants et d’éducation (C1-2) </a:t>
            </a:r>
          </a:p>
        </p:txBody>
      </p:sp>
      <p:sp>
        <p:nvSpPr>
          <p:cNvPr id="4" name="ZoneTexte 3">
            <a:extLst>
              <a:ext uri="{FF2B5EF4-FFF2-40B4-BE49-F238E27FC236}">
                <a16:creationId xmlns:a16="http://schemas.microsoft.com/office/drawing/2014/main" id="{0DFEBF1F-EA0C-403F-8FE7-C10EAD1869B7}"/>
              </a:ext>
            </a:extLst>
          </p:cNvPr>
          <p:cNvSpPr txBox="1"/>
          <p:nvPr/>
        </p:nvSpPr>
        <p:spPr>
          <a:xfrm>
            <a:off x="1043608" y="1833086"/>
            <a:ext cx="1944216" cy="120032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fr-FR" b="1" u="sng" dirty="0"/>
              <a:t>Thème 3 : </a:t>
            </a:r>
            <a:r>
              <a:rPr lang="fr-FR" b="1" dirty="0"/>
              <a:t>L’organisation de l’activité de l’entreprise </a:t>
            </a:r>
          </a:p>
        </p:txBody>
      </p:sp>
      <p:sp>
        <p:nvSpPr>
          <p:cNvPr id="12" name="ZoneTexte 11">
            <a:extLst>
              <a:ext uri="{FF2B5EF4-FFF2-40B4-BE49-F238E27FC236}">
                <a16:creationId xmlns:a16="http://schemas.microsoft.com/office/drawing/2014/main" id="{D8B338A7-8E92-408A-91A0-99DA072C0DAA}"/>
              </a:ext>
            </a:extLst>
          </p:cNvPr>
          <p:cNvSpPr txBox="1"/>
          <p:nvPr/>
        </p:nvSpPr>
        <p:spPr>
          <a:xfrm>
            <a:off x="3599892" y="1046957"/>
            <a:ext cx="1944216" cy="923330"/>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fr-FR" b="1" dirty="0"/>
              <a:t>Pôle 3</a:t>
            </a:r>
          </a:p>
          <a:p>
            <a:pPr algn="ctr"/>
            <a:r>
              <a:rPr lang="fr-FR" b="1" dirty="0"/>
              <a:t>Gestion commerciale</a:t>
            </a:r>
          </a:p>
        </p:txBody>
      </p:sp>
      <p:sp>
        <p:nvSpPr>
          <p:cNvPr id="13" name="ZoneTexte 12">
            <a:extLst>
              <a:ext uri="{FF2B5EF4-FFF2-40B4-BE49-F238E27FC236}">
                <a16:creationId xmlns:a16="http://schemas.microsoft.com/office/drawing/2014/main" id="{45B771EF-F450-45C0-AC0A-5B62AB39F4BC}"/>
              </a:ext>
            </a:extLst>
          </p:cNvPr>
          <p:cNvSpPr txBox="1"/>
          <p:nvPr/>
        </p:nvSpPr>
        <p:spPr>
          <a:xfrm>
            <a:off x="6038348" y="672613"/>
            <a:ext cx="2448272" cy="738664"/>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fr-FR" sz="1400" dirty="0"/>
              <a:t>Choix des facteurs de production (aspects quantitatifs)</a:t>
            </a:r>
          </a:p>
        </p:txBody>
      </p:sp>
      <p:sp>
        <p:nvSpPr>
          <p:cNvPr id="14" name="ZoneTexte 13">
            <a:extLst>
              <a:ext uri="{FF2B5EF4-FFF2-40B4-BE49-F238E27FC236}">
                <a16:creationId xmlns:a16="http://schemas.microsoft.com/office/drawing/2014/main" id="{A02D27E9-2D5D-4257-83D4-11FFE79329A9}"/>
              </a:ext>
            </a:extLst>
          </p:cNvPr>
          <p:cNvSpPr txBox="1"/>
          <p:nvPr/>
        </p:nvSpPr>
        <p:spPr>
          <a:xfrm>
            <a:off x="6038348" y="1856683"/>
            <a:ext cx="2448272" cy="307777"/>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fr-FR" sz="1400" dirty="0"/>
              <a:t>Responsabilité contractuelle</a:t>
            </a:r>
          </a:p>
        </p:txBody>
      </p:sp>
      <p:sp>
        <p:nvSpPr>
          <p:cNvPr id="15" name="ZoneTexte 14">
            <a:extLst>
              <a:ext uri="{FF2B5EF4-FFF2-40B4-BE49-F238E27FC236}">
                <a16:creationId xmlns:a16="http://schemas.microsoft.com/office/drawing/2014/main" id="{8722F0BC-6326-44E5-AE31-45B6191CA89E}"/>
              </a:ext>
            </a:extLst>
          </p:cNvPr>
          <p:cNvSpPr txBox="1"/>
          <p:nvPr/>
        </p:nvSpPr>
        <p:spPr>
          <a:xfrm>
            <a:off x="3599892" y="2711549"/>
            <a:ext cx="1944216" cy="1200329"/>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fr-FR" b="1" dirty="0"/>
              <a:t>Pôle 4</a:t>
            </a:r>
          </a:p>
          <a:p>
            <a:pPr algn="ctr"/>
            <a:r>
              <a:rPr lang="fr-FR" b="1" dirty="0"/>
              <a:t>Participation à la sécurité globale</a:t>
            </a:r>
          </a:p>
        </p:txBody>
      </p:sp>
      <p:sp>
        <p:nvSpPr>
          <p:cNvPr id="16" name="ZoneTexte 15">
            <a:extLst>
              <a:ext uri="{FF2B5EF4-FFF2-40B4-BE49-F238E27FC236}">
                <a16:creationId xmlns:a16="http://schemas.microsoft.com/office/drawing/2014/main" id="{34D070F0-EE36-4559-AC6F-5FCE7077AEFA}"/>
              </a:ext>
            </a:extLst>
          </p:cNvPr>
          <p:cNvSpPr txBox="1"/>
          <p:nvPr/>
        </p:nvSpPr>
        <p:spPr>
          <a:xfrm>
            <a:off x="6038348" y="2571750"/>
            <a:ext cx="2448272" cy="954107"/>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fr-FR" sz="1400" dirty="0"/>
              <a:t>Mécanismes de coordination et de contrôle entre les parties prenantes à la sécurité globale</a:t>
            </a:r>
          </a:p>
        </p:txBody>
      </p:sp>
      <p:sp>
        <p:nvSpPr>
          <p:cNvPr id="17" name="ZoneTexte 16">
            <a:extLst>
              <a:ext uri="{FF2B5EF4-FFF2-40B4-BE49-F238E27FC236}">
                <a16:creationId xmlns:a16="http://schemas.microsoft.com/office/drawing/2014/main" id="{95EF5DCF-DF71-43D3-A151-C1A5A7509F7B}"/>
              </a:ext>
            </a:extLst>
          </p:cNvPr>
          <p:cNvSpPr txBox="1"/>
          <p:nvPr/>
        </p:nvSpPr>
        <p:spPr>
          <a:xfrm>
            <a:off x="6038348" y="3846901"/>
            <a:ext cx="2448272" cy="523220"/>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fr-FR" sz="1400" dirty="0"/>
              <a:t>Responsabilité civile et pénale en cas d’incident</a:t>
            </a:r>
          </a:p>
        </p:txBody>
      </p:sp>
      <p:cxnSp>
        <p:nvCxnSpPr>
          <p:cNvPr id="19" name="Connecteur droit avec flèche 18">
            <a:extLst>
              <a:ext uri="{FF2B5EF4-FFF2-40B4-BE49-F238E27FC236}">
                <a16:creationId xmlns:a16="http://schemas.microsoft.com/office/drawing/2014/main" id="{12786BB2-3991-4835-8F50-155B098A88CA}"/>
              </a:ext>
            </a:extLst>
          </p:cNvPr>
          <p:cNvCxnSpPr>
            <a:stCxn id="4" idx="3"/>
            <a:endCxn id="12" idx="1"/>
          </p:cNvCxnSpPr>
          <p:nvPr/>
        </p:nvCxnSpPr>
        <p:spPr>
          <a:xfrm flipV="1">
            <a:off x="2987824" y="1508622"/>
            <a:ext cx="612068" cy="92462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necteur droit avec flèche 20">
            <a:extLst>
              <a:ext uri="{FF2B5EF4-FFF2-40B4-BE49-F238E27FC236}">
                <a16:creationId xmlns:a16="http://schemas.microsoft.com/office/drawing/2014/main" id="{176C5234-97D4-480B-AD4A-A99911FD4A4F}"/>
              </a:ext>
            </a:extLst>
          </p:cNvPr>
          <p:cNvCxnSpPr>
            <a:stCxn id="4" idx="3"/>
            <a:endCxn id="15" idx="1"/>
          </p:cNvCxnSpPr>
          <p:nvPr/>
        </p:nvCxnSpPr>
        <p:spPr>
          <a:xfrm>
            <a:off x="2987824" y="2433251"/>
            <a:ext cx="612068" cy="87846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Connecteur droit avec flèche 22">
            <a:extLst>
              <a:ext uri="{FF2B5EF4-FFF2-40B4-BE49-F238E27FC236}">
                <a16:creationId xmlns:a16="http://schemas.microsoft.com/office/drawing/2014/main" id="{C52502DB-37AC-4C7A-80EA-2A319B5C5206}"/>
              </a:ext>
            </a:extLst>
          </p:cNvPr>
          <p:cNvCxnSpPr>
            <a:stCxn id="12" idx="3"/>
            <a:endCxn id="13" idx="1"/>
          </p:cNvCxnSpPr>
          <p:nvPr/>
        </p:nvCxnSpPr>
        <p:spPr>
          <a:xfrm flipV="1">
            <a:off x="5544108" y="1041945"/>
            <a:ext cx="494240" cy="46667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cteur droit avec flèche 24">
            <a:extLst>
              <a:ext uri="{FF2B5EF4-FFF2-40B4-BE49-F238E27FC236}">
                <a16:creationId xmlns:a16="http://schemas.microsoft.com/office/drawing/2014/main" id="{7F873FBC-0F7C-4C11-9220-9BF34F31732E}"/>
              </a:ext>
            </a:extLst>
          </p:cNvPr>
          <p:cNvCxnSpPr>
            <a:stCxn id="12" idx="3"/>
            <a:endCxn id="14" idx="1"/>
          </p:cNvCxnSpPr>
          <p:nvPr/>
        </p:nvCxnSpPr>
        <p:spPr>
          <a:xfrm>
            <a:off x="5544108" y="1508622"/>
            <a:ext cx="494240" cy="50195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Connecteur droit avec flèche 26">
            <a:extLst>
              <a:ext uri="{FF2B5EF4-FFF2-40B4-BE49-F238E27FC236}">
                <a16:creationId xmlns:a16="http://schemas.microsoft.com/office/drawing/2014/main" id="{73D095BE-0D08-476D-8A1A-A10E9A6B6DAB}"/>
              </a:ext>
            </a:extLst>
          </p:cNvPr>
          <p:cNvCxnSpPr>
            <a:stCxn id="15" idx="3"/>
            <a:endCxn id="16" idx="1"/>
          </p:cNvCxnSpPr>
          <p:nvPr/>
        </p:nvCxnSpPr>
        <p:spPr>
          <a:xfrm flipV="1">
            <a:off x="5544108" y="3048804"/>
            <a:ext cx="494240" cy="26291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Connecteur droit avec flèche 28">
            <a:extLst>
              <a:ext uri="{FF2B5EF4-FFF2-40B4-BE49-F238E27FC236}">
                <a16:creationId xmlns:a16="http://schemas.microsoft.com/office/drawing/2014/main" id="{922A335A-5451-4169-AD80-2E271195ACEF}"/>
              </a:ext>
            </a:extLst>
          </p:cNvPr>
          <p:cNvCxnSpPr>
            <a:stCxn id="15" idx="3"/>
            <a:endCxn id="17" idx="1"/>
          </p:cNvCxnSpPr>
          <p:nvPr/>
        </p:nvCxnSpPr>
        <p:spPr>
          <a:xfrm>
            <a:off x="5544108" y="3311714"/>
            <a:ext cx="494240" cy="79679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27657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pied de page 2"/>
          <p:cNvSpPr>
            <a:spLocks noGrp="1"/>
          </p:cNvSpPr>
          <p:nvPr>
            <p:ph type="ftr" sz="quarter" idx="11"/>
          </p:nvPr>
        </p:nvSpPr>
        <p:spPr/>
        <p:txBody>
          <a:bodyPr/>
          <a:lstStyle/>
          <a:p>
            <a:r>
              <a:rPr lang="fr-FR" dirty="0"/>
              <a:t>Direction générale de l’enseignement scolaire – Bureau de la formation des personnels enseignants et d’éducation (C1-2) </a:t>
            </a:r>
          </a:p>
        </p:txBody>
      </p:sp>
      <p:sp>
        <p:nvSpPr>
          <p:cNvPr id="4" name="ZoneTexte 3">
            <a:extLst>
              <a:ext uri="{FF2B5EF4-FFF2-40B4-BE49-F238E27FC236}">
                <a16:creationId xmlns:a16="http://schemas.microsoft.com/office/drawing/2014/main" id="{0DFEBF1F-EA0C-403F-8FE7-C10EAD1869B7}"/>
              </a:ext>
            </a:extLst>
          </p:cNvPr>
          <p:cNvSpPr txBox="1"/>
          <p:nvPr/>
        </p:nvSpPr>
        <p:spPr>
          <a:xfrm>
            <a:off x="1043608" y="1833086"/>
            <a:ext cx="1944216" cy="1477328"/>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fr-FR" b="1" u="sng" dirty="0"/>
              <a:t>Thème 4 : </a:t>
            </a:r>
            <a:r>
              <a:rPr lang="fr-FR" b="1" dirty="0"/>
              <a:t>L’impact du numérique sur la vie de l’entreprise</a:t>
            </a:r>
          </a:p>
        </p:txBody>
      </p:sp>
      <p:sp>
        <p:nvSpPr>
          <p:cNvPr id="13" name="ZoneTexte 12">
            <a:extLst>
              <a:ext uri="{FF2B5EF4-FFF2-40B4-BE49-F238E27FC236}">
                <a16:creationId xmlns:a16="http://schemas.microsoft.com/office/drawing/2014/main" id="{45B771EF-F450-45C0-AC0A-5B62AB39F4BC}"/>
              </a:ext>
            </a:extLst>
          </p:cNvPr>
          <p:cNvSpPr txBox="1"/>
          <p:nvPr/>
        </p:nvSpPr>
        <p:spPr>
          <a:xfrm>
            <a:off x="6038348" y="301278"/>
            <a:ext cx="2448272" cy="523220"/>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fr-FR" sz="1400" dirty="0"/>
              <a:t>Importance du SI pour les entreprises de sécurité</a:t>
            </a:r>
          </a:p>
        </p:txBody>
      </p:sp>
      <p:sp>
        <p:nvSpPr>
          <p:cNvPr id="14" name="ZoneTexte 13">
            <a:extLst>
              <a:ext uri="{FF2B5EF4-FFF2-40B4-BE49-F238E27FC236}">
                <a16:creationId xmlns:a16="http://schemas.microsoft.com/office/drawing/2014/main" id="{A02D27E9-2D5D-4257-83D4-11FFE79329A9}"/>
              </a:ext>
            </a:extLst>
          </p:cNvPr>
          <p:cNvSpPr txBox="1"/>
          <p:nvPr/>
        </p:nvSpPr>
        <p:spPr>
          <a:xfrm>
            <a:off x="6038348" y="965464"/>
            <a:ext cx="2448272" cy="738664"/>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fr-FR" sz="1400" dirty="0"/>
              <a:t>Veille sur les moyens numériques participant à la sécurisation d’un site</a:t>
            </a:r>
          </a:p>
        </p:txBody>
      </p:sp>
      <p:sp>
        <p:nvSpPr>
          <p:cNvPr id="16" name="ZoneTexte 15">
            <a:extLst>
              <a:ext uri="{FF2B5EF4-FFF2-40B4-BE49-F238E27FC236}">
                <a16:creationId xmlns:a16="http://schemas.microsoft.com/office/drawing/2014/main" id="{34D070F0-EE36-4559-AC6F-5FCE7077AEFA}"/>
              </a:ext>
            </a:extLst>
          </p:cNvPr>
          <p:cNvSpPr txBox="1"/>
          <p:nvPr/>
        </p:nvSpPr>
        <p:spPr>
          <a:xfrm>
            <a:off x="6038348" y="1833086"/>
            <a:ext cx="2448272" cy="738664"/>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fr-FR" sz="1400" dirty="0"/>
              <a:t>Gestion des données personnelles dans le cadre d’une prestation de sécurité</a:t>
            </a:r>
          </a:p>
        </p:txBody>
      </p:sp>
      <p:sp>
        <p:nvSpPr>
          <p:cNvPr id="10" name="ZoneTexte 9">
            <a:extLst>
              <a:ext uri="{FF2B5EF4-FFF2-40B4-BE49-F238E27FC236}">
                <a16:creationId xmlns:a16="http://schemas.microsoft.com/office/drawing/2014/main" id="{113F33D3-0621-4ED3-854D-52DCF0B32E39}"/>
              </a:ext>
            </a:extLst>
          </p:cNvPr>
          <p:cNvSpPr txBox="1"/>
          <p:nvPr/>
        </p:nvSpPr>
        <p:spPr>
          <a:xfrm>
            <a:off x="3546608" y="926255"/>
            <a:ext cx="1944216" cy="1477328"/>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fr-FR" b="1" dirty="0"/>
              <a:t>Pôle 1</a:t>
            </a:r>
          </a:p>
          <a:p>
            <a:pPr algn="ctr"/>
            <a:r>
              <a:rPr lang="fr-FR" b="1" dirty="0"/>
              <a:t>Préparation et mise en œuvre de la prestation de sécurité</a:t>
            </a:r>
          </a:p>
        </p:txBody>
      </p:sp>
      <p:sp>
        <p:nvSpPr>
          <p:cNvPr id="11" name="ZoneTexte 10">
            <a:extLst>
              <a:ext uri="{FF2B5EF4-FFF2-40B4-BE49-F238E27FC236}">
                <a16:creationId xmlns:a16="http://schemas.microsoft.com/office/drawing/2014/main" id="{AE4DBEE8-8582-4872-B1C6-6CDA85902F0F}"/>
              </a:ext>
            </a:extLst>
          </p:cNvPr>
          <p:cNvSpPr txBox="1"/>
          <p:nvPr/>
        </p:nvSpPr>
        <p:spPr>
          <a:xfrm>
            <a:off x="6038348" y="2700708"/>
            <a:ext cx="2448272" cy="523220"/>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fr-FR" sz="1400" dirty="0"/>
              <a:t>Normalisation spécifique au domaine de la sécurité</a:t>
            </a:r>
          </a:p>
        </p:txBody>
      </p:sp>
      <p:sp>
        <p:nvSpPr>
          <p:cNvPr id="17" name="ZoneTexte 16">
            <a:extLst>
              <a:ext uri="{FF2B5EF4-FFF2-40B4-BE49-F238E27FC236}">
                <a16:creationId xmlns:a16="http://schemas.microsoft.com/office/drawing/2014/main" id="{33CB1D78-F28C-41C4-AC44-DE5478FDD6BA}"/>
              </a:ext>
            </a:extLst>
          </p:cNvPr>
          <p:cNvSpPr txBox="1"/>
          <p:nvPr/>
        </p:nvSpPr>
        <p:spPr>
          <a:xfrm>
            <a:off x="3546608" y="3501490"/>
            <a:ext cx="1944216" cy="923330"/>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fr-FR" b="1" dirty="0"/>
              <a:t>Pôle 3</a:t>
            </a:r>
          </a:p>
          <a:p>
            <a:pPr algn="ctr"/>
            <a:r>
              <a:rPr lang="fr-FR" b="1" dirty="0"/>
              <a:t>Gestion commerciale</a:t>
            </a:r>
          </a:p>
        </p:txBody>
      </p:sp>
      <p:sp>
        <p:nvSpPr>
          <p:cNvPr id="18" name="ZoneTexte 17">
            <a:extLst>
              <a:ext uri="{FF2B5EF4-FFF2-40B4-BE49-F238E27FC236}">
                <a16:creationId xmlns:a16="http://schemas.microsoft.com/office/drawing/2014/main" id="{0C7490D0-8D42-4738-9246-56F370BDD49E}"/>
              </a:ext>
            </a:extLst>
          </p:cNvPr>
          <p:cNvSpPr txBox="1"/>
          <p:nvPr/>
        </p:nvSpPr>
        <p:spPr>
          <a:xfrm>
            <a:off x="6038348" y="3809266"/>
            <a:ext cx="2448272" cy="307777"/>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fr-FR" sz="1400" dirty="0"/>
              <a:t>Outils numériques de GRC</a:t>
            </a:r>
          </a:p>
        </p:txBody>
      </p:sp>
      <p:cxnSp>
        <p:nvCxnSpPr>
          <p:cNvPr id="6" name="Connecteur droit avec flèche 5">
            <a:extLst>
              <a:ext uri="{FF2B5EF4-FFF2-40B4-BE49-F238E27FC236}">
                <a16:creationId xmlns:a16="http://schemas.microsoft.com/office/drawing/2014/main" id="{3CBC8D60-0DEB-4B6E-8BDE-8DE4977A310F}"/>
              </a:ext>
            </a:extLst>
          </p:cNvPr>
          <p:cNvCxnSpPr>
            <a:stCxn id="4" idx="3"/>
            <a:endCxn id="10" idx="1"/>
          </p:cNvCxnSpPr>
          <p:nvPr/>
        </p:nvCxnSpPr>
        <p:spPr>
          <a:xfrm flipV="1">
            <a:off x="2987824" y="1664919"/>
            <a:ext cx="558784" cy="90683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Connecteur droit avec flèche 7">
            <a:extLst>
              <a:ext uri="{FF2B5EF4-FFF2-40B4-BE49-F238E27FC236}">
                <a16:creationId xmlns:a16="http://schemas.microsoft.com/office/drawing/2014/main" id="{247915EC-0959-4DA4-BFCC-2C8132A89929}"/>
              </a:ext>
            </a:extLst>
          </p:cNvPr>
          <p:cNvCxnSpPr>
            <a:stCxn id="4" idx="3"/>
            <a:endCxn id="17" idx="1"/>
          </p:cNvCxnSpPr>
          <p:nvPr/>
        </p:nvCxnSpPr>
        <p:spPr>
          <a:xfrm>
            <a:off x="2987824" y="2571750"/>
            <a:ext cx="558784" cy="139140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necteur droit avec flèche 18">
            <a:extLst>
              <a:ext uri="{FF2B5EF4-FFF2-40B4-BE49-F238E27FC236}">
                <a16:creationId xmlns:a16="http://schemas.microsoft.com/office/drawing/2014/main" id="{9C6ECE0E-0E91-4516-A930-E261ED558C33}"/>
              </a:ext>
            </a:extLst>
          </p:cNvPr>
          <p:cNvCxnSpPr>
            <a:stCxn id="10" idx="3"/>
            <a:endCxn id="13" idx="1"/>
          </p:cNvCxnSpPr>
          <p:nvPr/>
        </p:nvCxnSpPr>
        <p:spPr>
          <a:xfrm flipV="1">
            <a:off x="5490824" y="562888"/>
            <a:ext cx="547524" cy="110203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necteur droit avec flèche 20">
            <a:extLst>
              <a:ext uri="{FF2B5EF4-FFF2-40B4-BE49-F238E27FC236}">
                <a16:creationId xmlns:a16="http://schemas.microsoft.com/office/drawing/2014/main" id="{41BF8946-AD16-4B8B-BC0C-6DAE1B55547A}"/>
              </a:ext>
            </a:extLst>
          </p:cNvPr>
          <p:cNvCxnSpPr>
            <a:cxnSpLocks/>
            <a:stCxn id="10" idx="3"/>
            <a:endCxn id="14" idx="1"/>
          </p:cNvCxnSpPr>
          <p:nvPr/>
        </p:nvCxnSpPr>
        <p:spPr>
          <a:xfrm flipV="1">
            <a:off x="5490824" y="1334796"/>
            <a:ext cx="547524" cy="33012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onnecteur droit avec flèche 23">
            <a:extLst>
              <a:ext uri="{FF2B5EF4-FFF2-40B4-BE49-F238E27FC236}">
                <a16:creationId xmlns:a16="http://schemas.microsoft.com/office/drawing/2014/main" id="{21EC101F-B061-4717-9529-10853E9910E6}"/>
              </a:ext>
            </a:extLst>
          </p:cNvPr>
          <p:cNvCxnSpPr>
            <a:stCxn id="10" idx="3"/>
            <a:endCxn id="16" idx="1"/>
          </p:cNvCxnSpPr>
          <p:nvPr/>
        </p:nvCxnSpPr>
        <p:spPr>
          <a:xfrm>
            <a:off x="5490824" y="1664919"/>
            <a:ext cx="547524" cy="53749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Connecteur droit avec flèche 25">
            <a:extLst>
              <a:ext uri="{FF2B5EF4-FFF2-40B4-BE49-F238E27FC236}">
                <a16:creationId xmlns:a16="http://schemas.microsoft.com/office/drawing/2014/main" id="{CA0D1B02-4B15-4D34-AAA2-84309DEE1552}"/>
              </a:ext>
            </a:extLst>
          </p:cNvPr>
          <p:cNvCxnSpPr>
            <a:stCxn id="10" idx="3"/>
            <a:endCxn id="11" idx="1"/>
          </p:cNvCxnSpPr>
          <p:nvPr/>
        </p:nvCxnSpPr>
        <p:spPr>
          <a:xfrm>
            <a:off x="5490824" y="1664919"/>
            <a:ext cx="547524" cy="129739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Connecteur droit avec flèche 27">
            <a:extLst>
              <a:ext uri="{FF2B5EF4-FFF2-40B4-BE49-F238E27FC236}">
                <a16:creationId xmlns:a16="http://schemas.microsoft.com/office/drawing/2014/main" id="{C93F9A29-1A38-4B60-B787-051DD67D9102}"/>
              </a:ext>
            </a:extLst>
          </p:cNvPr>
          <p:cNvCxnSpPr>
            <a:stCxn id="17" idx="3"/>
            <a:endCxn id="18" idx="1"/>
          </p:cNvCxnSpPr>
          <p:nvPr/>
        </p:nvCxnSpPr>
        <p:spPr>
          <a:xfrm>
            <a:off x="5490824" y="3963155"/>
            <a:ext cx="547524"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77359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pied de page 2"/>
          <p:cNvSpPr>
            <a:spLocks noGrp="1"/>
          </p:cNvSpPr>
          <p:nvPr>
            <p:ph type="ftr" sz="quarter" idx="11"/>
          </p:nvPr>
        </p:nvSpPr>
        <p:spPr/>
        <p:txBody>
          <a:bodyPr/>
          <a:lstStyle/>
          <a:p>
            <a:r>
              <a:rPr lang="fr-FR" dirty="0"/>
              <a:t>Direction générale de l’enseignement scolaire – Bureau de la formation des personnels enseignants et d’éducation (C1-2) </a:t>
            </a:r>
          </a:p>
        </p:txBody>
      </p:sp>
      <p:sp>
        <p:nvSpPr>
          <p:cNvPr id="4" name="ZoneTexte 3">
            <a:extLst>
              <a:ext uri="{FF2B5EF4-FFF2-40B4-BE49-F238E27FC236}">
                <a16:creationId xmlns:a16="http://schemas.microsoft.com/office/drawing/2014/main" id="{0DFEBF1F-EA0C-403F-8FE7-C10EAD1869B7}"/>
              </a:ext>
            </a:extLst>
          </p:cNvPr>
          <p:cNvSpPr txBox="1"/>
          <p:nvPr/>
        </p:nvSpPr>
        <p:spPr>
          <a:xfrm>
            <a:off x="1043608" y="1833086"/>
            <a:ext cx="1944216" cy="92333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fr-FR" b="1" u="sng" dirty="0"/>
              <a:t>Thème 5 : </a:t>
            </a:r>
          </a:p>
          <a:p>
            <a:pPr algn="ctr"/>
            <a:r>
              <a:rPr lang="fr-FR" b="1" dirty="0"/>
              <a:t>Les mutations du travail</a:t>
            </a:r>
          </a:p>
        </p:txBody>
      </p:sp>
      <p:sp>
        <p:nvSpPr>
          <p:cNvPr id="13" name="ZoneTexte 12">
            <a:extLst>
              <a:ext uri="{FF2B5EF4-FFF2-40B4-BE49-F238E27FC236}">
                <a16:creationId xmlns:a16="http://schemas.microsoft.com/office/drawing/2014/main" id="{45B771EF-F450-45C0-AC0A-5B62AB39F4BC}"/>
              </a:ext>
            </a:extLst>
          </p:cNvPr>
          <p:cNvSpPr txBox="1"/>
          <p:nvPr/>
        </p:nvSpPr>
        <p:spPr>
          <a:xfrm>
            <a:off x="6038348" y="180000"/>
            <a:ext cx="2448272" cy="523220"/>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fr-FR" sz="1400" dirty="0"/>
              <a:t>Tendances du marché du travail</a:t>
            </a:r>
          </a:p>
        </p:txBody>
      </p:sp>
      <p:sp>
        <p:nvSpPr>
          <p:cNvPr id="14" name="ZoneTexte 13">
            <a:extLst>
              <a:ext uri="{FF2B5EF4-FFF2-40B4-BE49-F238E27FC236}">
                <a16:creationId xmlns:a16="http://schemas.microsoft.com/office/drawing/2014/main" id="{A02D27E9-2D5D-4257-83D4-11FFE79329A9}"/>
              </a:ext>
            </a:extLst>
          </p:cNvPr>
          <p:cNvSpPr txBox="1"/>
          <p:nvPr/>
        </p:nvSpPr>
        <p:spPr>
          <a:xfrm>
            <a:off x="6038348" y="781688"/>
            <a:ext cx="2448272" cy="523220"/>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fr-FR" sz="1400" dirty="0"/>
              <a:t>Réglementation sur le temps de travail</a:t>
            </a:r>
          </a:p>
        </p:txBody>
      </p:sp>
      <p:sp>
        <p:nvSpPr>
          <p:cNvPr id="16" name="ZoneTexte 15">
            <a:extLst>
              <a:ext uri="{FF2B5EF4-FFF2-40B4-BE49-F238E27FC236}">
                <a16:creationId xmlns:a16="http://schemas.microsoft.com/office/drawing/2014/main" id="{34D070F0-EE36-4559-AC6F-5FCE7077AEFA}"/>
              </a:ext>
            </a:extLst>
          </p:cNvPr>
          <p:cNvSpPr txBox="1"/>
          <p:nvPr/>
        </p:nvSpPr>
        <p:spPr>
          <a:xfrm>
            <a:off x="6038348" y="1405526"/>
            <a:ext cx="2448272" cy="523220"/>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fr-FR" sz="1400" dirty="0"/>
              <a:t>Diversité des contrats de travail</a:t>
            </a:r>
          </a:p>
        </p:txBody>
      </p:sp>
      <p:sp>
        <p:nvSpPr>
          <p:cNvPr id="10" name="ZoneTexte 9">
            <a:extLst>
              <a:ext uri="{FF2B5EF4-FFF2-40B4-BE49-F238E27FC236}">
                <a16:creationId xmlns:a16="http://schemas.microsoft.com/office/drawing/2014/main" id="{113F33D3-0621-4ED3-854D-52DCF0B32E39}"/>
              </a:ext>
            </a:extLst>
          </p:cNvPr>
          <p:cNvSpPr txBox="1"/>
          <p:nvPr/>
        </p:nvSpPr>
        <p:spPr>
          <a:xfrm>
            <a:off x="3512829" y="1694586"/>
            <a:ext cx="1944216" cy="1200329"/>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fr-FR" b="1" dirty="0"/>
              <a:t>Pôle 2</a:t>
            </a:r>
          </a:p>
          <a:p>
            <a:pPr algn="ctr"/>
            <a:r>
              <a:rPr lang="fr-FR" b="1" dirty="0"/>
              <a:t>Management des ressources humaines</a:t>
            </a:r>
          </a:p>
        </p:txBody>
      </p:sp>
      <p:sp>
        <p:nvSpPr>
          <p:cNvPr id="11" name="ZoneTexte 10">
            <a:extLst>
              <a:ext uri="{FF2B5EF4-FFF2-40B4-BE49-F238E27FC236}">
                <a16:creationId xmlns:a16="http://schemas.microsoft.com/office/drawing/2014/main" id="{AE4DBEE8-8582-4872-B1C6-6CDA85902F0F}"/>
              </a:ext>
            </a:extLst>
          </p:cNvPr>
          <p:cNvSpPr txBox="1"/>
          <p:nvPr/>
        </p:nvSpPr>
        <p:spPr>
          <a:xfrm>
            <a:off x="6038348" y="2024669"/>
            <a:ext cx="2448272" cy="738664"/>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fr-FR" sz="1400" dirty="0"/>
              <a:t>Formation, exécution et évolutions du contrat de travail</a:t>
            </a:r>
          </a:p>
        </p:txBody>
      </p:sp>
      <p:sp>
        <p:nvSpPr>
          <p:cNvPr id="18" name="ZoneTexte 17">
            <a:extLst>
              <a:ext uri="{FF2B5EF4-FFF2-40B4-BE49-F238E27FC236}">
                <a16:creationId xmlns:a16="http://schemas.microsoft.com/office/drawing/2014/main" id="{0C7490D0-8D42-4738-9246-56F370BDD49E}"/>
              </a:ext>
            </a:extLst>
          </p:cNvPr>
          <p:cNvSpPr txBox="1"/>
          <p:nvPr/>
        </p:nvSpPr>
        <p:spPr>
          <a:xfrm>
            <a:off x="6041621" y="2866186"/>
            <a:ext cx="2448272" cy="307777"/>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fr-FR" sz="1400" dirty="0"/>
              <a:t>Formation professionnelle</a:t>
            </a:r>
          </a:p>
        </p:txBody>
      </p:sp>
      <p:sp>
        <p:nvSpPr>
          <p:cNvPr id="15" name="ZoneTexte 14">
            <a:extLst>
              <a:ext uri="{FF2B5EF4-FFF2-40B4-BE49-F238E27FC236}">
                <a16:creationId xmlns:a16="http://schemas.microsoft.com/office/drawing/2014/main" id="{76FEECAC-29F1-4D96-9C09-5F85708516DD}"/>
              </a:ext>
            </a:extLst>
          </p:cNvPr>
          <p:cNvSpPr txBox="1"/>
          <p:nvPr/>
        </p:nvSpPr>
        <p:spPr>
          <a:xfrm>
            <a:off x="6038348" y="3260324"/>
            <a:ext cx="2448272" cy="307777"/>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fr-FR" sz="1400" dirty="0"/>
              <a:t>Risques professionnels</a:t>
            </a:r>
          </a:p>
        </p:txBody>
      </p:sp>
      <p:sp>
        <p:nvSpPr>
          <p:cNvPr id="19" name="ZoneTexte 18">
            <a:extLst>
              <a:ext uri="{FF2B5EF4-FFF2-40B4-BE49-F238E27FC236}">
                <a16:creationId xmlns:a16="http://schemas.microsoft.com/office/drawing/2014/main" id="{1ECFF563-8B63-418D-8528-8103929807F5}"/>
              </a:ext>
            </a:extLst>
          </p:cNvPr>
          <p:cNvSpPr txBox="1"/>
          <p:nvPr/>
        </p:nvSpPr>
        <p:spPr>
          <a:xfrm>
            <a:off x="6038348" y="3656302"/>
            <a:ext cx="2448272" cy="738664"/>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fr-FR" sz="1400" dirty="0"/>
              <a:t>Aspects collectifs (représentation, négociation, conflits collectifs)</a:t>
            </a:r>
          </a:p>
        </p:txBody>
      </p:sp>
      <p:cxnSp>
        <p:nvCxnSpPr>
          <p:cNvPr id="6" name="Connecteur droit avec flèche 5">
            <a:extLst>
              <a:ext uri="{FF2B5EF4-FFF2-40B4-BE49-F238E27FC236}">
                <a16:creationId xmlns:a16="http://schemas.microsoft.com/office/drawing/2014/main" id="{23481242-7BDE-450E-ACB2-BAED91C49DA4}"/>
              </a:ext>
            </a:extLst>
          </p:cNvPr>
          <p:cNvCxnSpPr>
            <a:stCxn id="4" idx="3"/>
            <a:endCxn id="10" idx="1"/>
          </p:cNvCxnSpPr>
          <p:nvPr/>
        </p:nvCxnSpPr>
        <p:spPr>
          <a:xfrm>
            <a:off x="2987824" y="2294751"/>
            <a:ext cx="525005"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cteur droit avec flèche 19">
            <a:extLst>
              <a:ext uri="{FF2B5EF4-FFF2-40B4-BE49-F238E27FC236}">
                <a16:creationId xmlns:a16="http://schemas.microsoft.com/office/drawing/2014/main" id="{451153B4-609D-4620-A649-DD5EDBB96B3E}"/>
              </a:ext>
            </a:extLst>
          </p:cNvPr>
          <p:cNvCxnSpPr>
            <a:stCxn id="10" idx="3"/>
            <a:endCxn id="13" idx="1"/>
          </p:cNvCxnSpPr>
          <p:nvPr/>
        </p:nvCxnSpPr>
        <p:spPr>
          <a:xfrm flipV="1">
            <a:off x="5457045" y="441610"/>
            <a:ext cx="581303" cy="185314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cteur droit avec flèche 21">
            <a:extLst>
              <a:ext uri="{FF2B5EF4-FFF2-40B4-BE49-F238E27FC236}">
                <a16:creationId xmlns:a16="http://schemas.microsoft.com/office/drawing/2014/main" id="{3DFBF12D-EDFE-4423-AE9B-5E6099D405A2}"/>
              </a:ext>
            </a:extLst>
          </p:cNvPr>
          <p:cNvCxnSpPr>
            <a:cxnSpLocks/>
            <a:stCxn id="10" idx="3"/>
            <a:endCxn id="14" idx="1"/>
          </p:cNvCxnSpPr>
          <p:nvPr/>
        </p:nvCxnSpPr>
        <p:spPr>
          <a:xfrm flipV="1">
            <a:off x="5457045" y="1043298"/>
            <a:ext cx="581303" cy="125145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Connecteur droit avec flèche 25">
            <a:extLst>
              <a:ext uri="{FF2B5EF4-FFF2-40B4-BE49-F238E27FC236}">
                <a16:creationId xmlns:a16="http://schemas.microsoft.com/office/drawing/2014/main" id="{7E2E045B-F921-40BC-BAA4-9F020322C373}"/>
              </a:ext>
            </a:extLst>
          </p:cNvPr>
          <p:cNvCxnSpPr>
            <a:stCxn id="10" idx="3"/>
            <a:endCxn id="16" idx="1"/>
          </p:cNvCxnSpPr>
          <p:nvPr/>
        </p:nvCxnSpPr>
        <p:spPr>
          <a:xfrm flipV="1">
            <a:off x="5457045" y="1667136"/>
            <a:ext cx="581303" cy="62761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Connecteur droit avec flèche 27">
            <a:extLst>
              <a:ext uri="{FF2B5EF4-FFF2-40B4-BE49-F238E27FC236}">
                <a16:creationId xmlns:a16="http://schemas.microsoft.com/office/drawing/2014/main" id="{42A3CF2A-5192-4C92-A045-F5E5531D372B}"/>
              </a:ext>
            </a:extLst>
          </p:cNvPr>
          <p:cNvCxnSpPr>
            <a:stCxn id="10" idx="3"/>
            <a:endCxn id="11" idx="1"/>
          </p:cNvCxnSpPr>
          <p:nvPr/>
        </p:nvCxnSpPr>
        <p:spPr>
          <a:xfrm>
            <a:off x="5457045" y="2294751"/>
            <a:ext cx="581303" cy="9925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Connecteur droit avec flèche 29">
            <a:extLst>
              <a:ext uri="{FF2B5EF4-FFF2-40B4-BE49-F238E27FC236}">
                <a16:creationId xmlns:a16="http://schemas.microsoft.com/office/drawing/2014/main" id="{EC43DAD1-6997-43C8-84C2-08E7952FC984}"/>
              </a:ext>
            </a:extLst>
          </p:cNvPr>
          <p:cNvCxnSpPr>
            <a:stCxn id="10" idx="3"/>
            <a:endCxn id="18" idx="1"/>
          </p:cNvCxnSpPr>
          <p:nvPr/>
        </p:nvCxnSpPr>
        <p:spPr>
          <a:xfrm>
            <a:off x="5457045" y="2294751"/>
            <a:ext cx="584576" cy="72532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Connecteur droit avec flèche 31">
            <a:extLst>
              <a:ext uri="{FF2B5EF4-FFF2-40B4-BE49-F238E27FC236}">
                <a16:creationId xmlns:a16="http://schemas.microsoft.com/office/drawing/2014/main" id="{669C4597-A7DA-4EB5-8016-6D28D1C537BA}"/>
              </a:ext>
            </a:extLst>
          </p:cNvPr>
          <p:cNvCxnSpPr>
            <a:stCxn id="10" idx="3"/>
            <a:endCxn id="15" idx="1"/>
          </p:cNvCxnSpPr>
          <p:nvPr/>
        </p:nvCxnSpPr>
        <p:spPr>
          <a:xfrm>
            <a:off x="5457045" y="2294751"/>
            <a:ext cx="581303" cy="111946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Connecteur droit avec flèche 33">
            <a:extLst>
              <a:ext uri="{FF2B5EF4-FFF2-40B4-BE49-F238E27FC236}">
                <a16:creationId xmlns:a16="http://schemas.microsoft.com/office/drawing/2014/main" id="{E3F733FE-8922-475D-824F-7280D0C65446}"/>
              </a:ext>
            </a:extLst>
          </p:cNvPr>
          <p:cNvCxnSpPr>
            <a:stCxn id="10" idx="3"/>
            <a:endCxn id="19" idx="1"/>
          </p:cNvCxnSpPr>
          <p:nvPr/>
        </p:nvCxnSpPr>
        <p:spPr>
          <a:xfrm>
            <a:off x="5457045" y="2294751"/>
            <a:ext cx="581303" cy="173088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304417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pied de page 2"/>
          <p:cNvSpPr>
            <a:spLocks noGrp="1"/>
          </p:cNvSpPr>
          <p:nvPr>
            <p:ph type="ftr" sz="quarter" idx="11"/>
          </p:nvPr>
        </p:nvSpPr>
        <p:spPr/>
        <p:txBody>
          <a:bodyPr/>
          <a:lstStyle/>
          <a:p>
            <a:r>
              <a:rPr lang="fr-FR" dirty="0"/>
              <a:t>Direction générale de l’enseignement scolaire – Bureau de la formation des personnels enseignants et d’éducation (C1-2) </a:t>
            </a:r>
          </a:p>
        </p:txBody>
      </p:sp>
      <p:sp>
        <p:nvSpPr>
          <p:cNvPr id="4" name="ZoneTexte 3">
            <a:extLst>
              <a:ext uri="{FF2B5EF4-FFF2-40B4-BE49-F238E27FC236}">
                <a16:creationId xmlns:a16="http://schemas.microsoft.com/office/drawing/2014/main" id="{0DFEBF1F-EA0C-403F-8FE7-C10EAD1869B7}"/>
              </a:ext>
            </a:extLst>
          </p:cNvPr>
          <p:cNvSpPr txBox="1"/>
          <p:nvPr/>
        </p:nvSpPr>
        <p:spPr>
          <a:xfrm>
            <a:off x="1043608" y="1833086"/>
            <a:ext cx="1944216" cy="120032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fr-FR" b="1" u="sng" dirty="0"/>
              <a:t>Thème 6 :</a:t>
            </a:r>
          </a:p>
          <a:p>
            <a:pPr algn="ctr"/>
            <a:r>
              <a:rPr lang="fr-FR" b="1" dirty="0"/>
              <a:t>Les choix stratégiques de l’entreprise </a:t>
            </a:r>
          </a:p>
        </p:txBody>
      </p:sp>
      <p:sp>
        <p:nvSpPr>
          <p:cNvPr id="10" name="ZoneTexte 9">
            <a:extLst>
              <a:ext uri="{FF2B5EF4-FFF2-40B4-BE49-F238E27FC236}">
                <a16:creationId xmlns:a16="http://schemas.microsoft.com/office/drawing/2014/main" id="{113F33D3-0621-4ED3-854D-52DCF0B32E39}"/>
              </a:ext>
            </a:extLst>
          </p:cNvPr>
          <p:cNvSpPr txBox="1"/>
          <p:nvPr/>
        </p:nvSpPr>
        <p:spPr>
          <a:xfrm>
            <a:off x="3512829" y="1692466"/>
            <a:ext cx="1944216" cy="1477328"/>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fr-FR" b="1" dirty="0"/>
              <a:t>Pôle 1</a:t>
            </a:r>
          </a:p>
          <a:p>
            <a:pPr algn="ctr"/>
            <a:r>
              <a:rPr lang="fr-FR" b="1" dirty="0"/>
              <a:t>Préparation et mise en œuvre de la prestation de sécurité</a:t>
            </a:r>
          </a:p>
        </p:txBody>
      </p:sp>
      <p:sp>
        <p:nvSpPr>
          <p:cNvPr id="11" name="ZoneTexte 10">
            <a:extLst>
              <a:ext uri="{FF2B5EF4-FFF2-40B4-BE49-F238E27FC236}">
                <a16:creationId xmlns:a16="http://schemas.microsoft.com/office/drawing/2014/main" id="{AE4DBEE8-8582-4872-B1C6-6CDA85902F0F}"/>
              </a:ext>
            </a:extLst>
          </p:cNvPr>
          <p:cNvSpPr txBox="1"/>
          <p:nvPr/>
        </p:nvSpPr>
        <p:spPr>
          <a:xfrm>
            <a:off x="5982050" y="2169520"/>
            <a:ext cx="2448272" cy="523220"/>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fr-FR" sz="1400" dirty="0"/>
              <a:t>Diagnostic interne et externe de l’entreprise de sécurité</a:t>
            </a:r>
          </a:p>
        </p:txBody>
      </p:sp>
      <p:cxnSp>
        <p:nvCxnSpPr>
          <p:cNvPr id="6" name="Connecteur droit avec flèche 5">
            <a:extLst>
              <a:ext uri="{FF2B5EF4-FFF2-40B4-BE49-F238E27FC236}">
                <a16:creationId xmlns:a16="http://schemas.microsoft.com/office/drawing/2014/main" id="{2CA07C04-DAA4-4C53-9E8E-C649DA5DC563}"/>
              </a:ext>
            </a:extLst>
          </p:cNvPr>
          <p:cNvCxnSpPr>
            <a:stCxn id="4" idx="3"/>
            <a:endCxn id="10" idx="1"/>
          </p:cNvCxnSpPr>
          <p:nvPr/>
        </p:nvCxnSpPr>
        <p:spPr>
          <a:xfrm flipV="1">
            <a:off x="2987824" y="2431130"/>
            <a:ext cx="525005" cy="212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Connecteur droit avec flèche 8">
            <a:extLst>
              <a:ext uri="{FF2B5EF4-FFF2-40B4-BE49-F238E27FC236}">
                <a16:creationId xmlns:a16="http://schemas.microsoft.com/office/drawing/2014/main" id="{239137A8-5CD8-45C1-9F36-9C97D1DF95D7}"/>
              </a:ext>
            </a:extLst>
          </p:cNvPr>
          <p:cNvCxnSpPr>
            <a:stCxn id="10" idx="3"/>
            <a:endCxn id="11" idx="1"/>
          </p:cNvCxnSpPr>
          <p:nvPr/>
        </p:nvCxnSpPr>
        <p:spPr>
          <a:xfrm>
            <a:off x="5457045" y="2431130"/>
            <a:ext cx="525005"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15864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pied de page 2"/>
          <p:cNvSpPr>
            <a:spLocks noGrp="1"/>
          </p:cNvSpPr>
          <p:nvPr>
            <p:ph type="ftr" sz="quarter" idx="11"/>
          </p:nvPr>
        </p:nvSpPr>
        <p:spPr/>
        <p:txBody>
          <a:bodyPr/>
          <a:lstStyle/>
          <a:p>
            <a:r>
              <a:rPr lang="fr-FR" dirty="0"/>
              <a:t>Direction générale de l’enseignement scolaire – Bureau de la formation des personnels enseignants et d’éducation (C1-2) </a:t>
            </a:r>
          </a:p>
        </p:txBody>
      </p:sp>
      <p:sp>
        <p:nvSpPr>
          <p:cNvPr id="4" name="ZoneTexte 3">
            <a:extLst>
              <a:ext uri="{FF2B5EF4-FFF2-40B4-BE49-F238E27FC236}">
                <a16:creationId xmlns:a16="http://schemas.microsoft.com/office/drawing/2014/main" id="{0DFEBF1F-EA0C-403F-8FE7-C10EAD1869B7}"/>
              </a:ext>
            </a:extLst>
          </p:cNvPr>
          <p:cNvSpPr txBox="1"/>
          <p:nvPr/>
        </p:nvSpPr>
        <p:spPr>
          <a:xfrm>
            <a:off x="2051720" y="339502"/>
            <a:ext cx="6408712" cy="2862322"/>
          </a:xfrm>
          <a:prstGeom prst="rect">
            <a:avLst/>
          </a:prstGeom>
          <a:noFill/>
        </p:spPr>
        <p:txBody>
          <a:bodyPr wrap="square" rtlCol="0">
            <a:spAutoFit/>
          </a:bodyPr>
          <a:lstStyle/>
          <a:p>
            <a:pPr algn="just"/>
            <a:r>
              <a:rPr lang="fr-FR" b="1" u="sng" dirty="0"/>
              <a:t>Objectifs de l’enseignement : </a:t>
            </a:r>
          </a:p>
          <a:p>
            <a:pPr algn="just"/>
            <a:endParaRPr lang="fr-FR" dirty="0"/>
          </a:p>
          <a:p>
            <a:pPr marL="285750" indent="-285750" algn="just">
              <a:buFontTx/>
              <a:buChar char="-"/>
            </a:pPr>
            <a:r>
              <a:rPr lang="fr-FR" dirty="0"/>
              <a:t>Donner une culture économique, juridique et managériale nécessaire à la compréhension des enjeux auxquels doivent répondre les entreprises ;</a:t>
            </a:r>
          </a:p>
          <a:p>
            <a:pPr algn="just"/>
            <a:r>
              <a:rPr lang="fr-FR" dirty="0"/>
              <a:t> </a:t>
            </a:r>
          </a:p>
          <a:p>
            <a:pPr marL="285750" indent="-285750" algn="just">
              <a:buFontTx/>
              <a:buChar char="-"/>
            </a:pPr>
            <a:r>
              <a:rPr lang="fr-FR" dirty="0"/>
              <a:t>Permettre la construction d’une professionnalité accrue : </a:t>
            </a:r>
          </a:p>
          <a:p>
            <a:pPr lvl="1"/>
            <a:endParaRPr lang="fr-FR" dirty="0"/>
          </a:p>
          <a:p>
            <a:pPr marL="285750" indent="-285750">
              <a:buFontTx/>
              <a:buChar char="-"/>
            </a:pPr>
            <a:r>
              <a:rPr lang="fr-FR" dirty="0"/>
              <a:t>Favoriser la communication avec les différentes parties prenantes de l’entreprise . </a:t>
            </a:r>
          </a:p>
        </p:txBody>
      </p:sp>
    </p:spTree>
    <p:extLst>
      <p:ext uri="{BB962C8B-B14F-4D97-AF65-F5344CB8AC3E}">
        <p14:creationId xmlns:p14="http://schemas.microsoft.com/office/powerpoint/2010/main" val="26103668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pied de page 2"/>
          <p:cNvSpPr>
            <a:spLocks noGrp="1"/>
          </p:cNvSpPr>
          <p:nvPr>
            <p:ph type="ftr" sz="quarter" idx="11"/>
          </p:nvPr>
        </p:nvSpPr>
        <p:spPr/>
        <p:txBody>
          <a:bodyPr/>
          <a:lstStyle/>
          <a:p>
            <a:r>
              <a:rPr lang="fr-FR" dirty="0"/>
              <a:t>Direction générale de l’enseignement scolaire – Bureau de la formation des personnels enseignants et d’éducation (C1-2) </a:t>
            </a:r>
          </a:p>
        </p:txBody>
      </p:sp>
      <p:sp>
        <p:nvSpPr>
          <p:cNvPr id="4" name="ZoneTexte 3">
            <a:extLst>
              <a:ext uri="{FF2B5EF4-FFF2-40B4-BE49-F238E27FC236}">
                <a16:creationId xmlns:a16="http://schemas.microsoft.com/office/drawing/2014/main" id="{87AFCBC8-ECEE-4E34-994F-967940FEA893}"/>
              </a:ext>
            </a:extLst>
          </p:cNvPr>
          <p:cNvSpPr txBox="1"/>
          <p:nvPr/>
        </p:nvSpPr>
        <p:spPr>
          <a:xfrm>
            <a:off x="2411760" y="339502"/>
            <a:ext cx="6192688" cy="3231654"/>
          </a:xfrm>
          <a:prstGeom prst="rect">
            <a:avLst/>
          </a:prstGeom>
          <a:noFill/>
        </p:spPr>
        <p:txBody>
          <a:bodyPr wrap="square" rtlCol="0">
            <a:spAutoFit/>
          </a:bodyPr>
          <a:lstStyle/>
          <a:p>
            <a:r>
              <a:rPr lang="fr-FR" b="1" u="sng" dirty="0"/>
              <a:t>Construction du programme : </a:t>
            </a:r>
          </a:p>
          <a:p>
            <a:endParaRPr lang="fr-FR" dirty="0"/>
          </a:p>
          <a:p>
            <a:pPr algn="just"/>
            <a:r>
              <a:rPr lang="fr-FR" dirty="0"/>
              <a:t>Chaque thème se structure en une série de questions, chacune associée à un champ disciplinaire privilégié.</a:t>
            </a:r>
          </a:p>
          <a:p>
            <a:pPr algn="just"/>
            <a:endParaRPr lang="fr-FR" dirty="0"/>
          </a:p>
          <a:p>
            <a:pPr marL="285750" indent="-285750" algn="just">
              <a:buFontTx/>
              <a:buChar char="-"/>
              <a:defRPr/>
            </a:pPr>
            <a:r>
              <a:rPr lang="fr-FR" sz="1600" dirty="0"/>
              <a:t>Ancrage de chaque question dans un champ disciplinaire.</a:t>
            </a:r>
          </a:p>
          <a:p>
            <a:pPr algn="just">
              <a:defRPr/>
            </a:pPr>
            <a:endParaRPr lang="fr-FR" sz="1600" dirty="0"/>
          </a:p>
          <a:p>
            <a:pPr marL="285750" indent="-285750" algn="just">
              <a:buFontTx/>
              <a:buChar char="-"/>
              <a:defRPr/>
            </a:pPr>
            <a:r>
              <a:rPr lang="fr-FR" sz="1600" dirty="0"/>
              <a:t>Des ressources utilisables pour la construction de contexte d’enseignement.</a:t>
            </a:r>
          </a:p>
          <a:p>
            <a:pPr algn="just">
              <a:defRPr/>
            </a:pPr>
            <a:endParaRPr lang="fr-FR" sz="1600" dirty="0"/>
          </a:p>
          <a:p>
            <a:pPr marL="285750" indent="-285750" algn="just">
              <a:buFontTx/>
              <a:buChar char="-"/>
              <a:defRPr/>
            </a:pPr>
            <a:r>
              <a:rPr lang="fr-FR" sz="1600" dirty="0"/>
              <a:t>Des savoirs associés. </a:t>
            </a:r>
          </a:p>
          <a:p>
            <a:endParaRPr lang="fr-FR" dirty="0"/>
          </a:p>
        </p:txBody>
      </p:sp>
    </p:spTree>
    <p:extLst>
      <p:ext uri="{BB962C8B-B14F-4D97-AF65-F5344CB8AC3E}">
        <p14:creationId xmlns:p14="http://schemas.microsoft.com/office/powerpoint/2010/main" val="39642593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pied de page 2"/>
          <p:cNvSpPr>
            <a:spLocks noGrp="1"/>
          </p:cNvSpPr>
          <p:nvPr>
            <p:ph type="ftr" sz="quarter" idx="11"/>
          </p:nvPr>
        </p:nvSpPr>
        <p:spPr/>
        <p:txBody>
          <a:bodyPr/>
          <a:lstStyle/>
          <a:p>
            <a:r>
              <a:rPr lang="fr-FR" dirty="0"/>
              <a:t>Direction générale de l’enseignement scolaire – Bureau de la formation des personnels enseignants et d’éducation (C1-2)  </a:t>
            </a:r>
          </a:p>
        </p:txBody>
      </p:sp>
      <p:graphicFrame>
        <p:nvGraphicFramePr>
          <p:cNvPr id="4" name="Tableau 3">
            <a:extLst>
              <a:ext uri="{FF2B5EF4-FFF2-40B4-BE49-F238E27FC236}">
                <a16:creationId xmlns:a16="http://schemas.microsoft.com/office/drawing/2014/main" id="{C16A596E-46E8-4DDE-9869-58ED25ABEC99}"/>
              </a:ext>
            </a:extLst>
          </p:cNvPr>
          <p:cNvGraphicFramePr>
            <a:graphicFrameLocks noGrp="1"/>
          </p:cNvGraphicFramePr>
          <p:nvPr>
            <p:extLst>
              <p:ext uri="{D42A27DB-BD31-4B8C-83A1-F6EECF244321}">
                <p14:modId xmlns:p14="http://schemas.microsoft.com/office/powerpoint/2010/main" val="2755025987"/>
              </p:ext>
            </p:extLst>
          </p:nvPr>
        </p:nvGraphicFramePr>
        <p:xfrm>
          <a:off x="1282507" y="106773"/>
          <a:ext cx="7775575" cy="1454658"/>
        </p:xfrm>
        <a:graphic>
          <a:graphicData uri="http://schemas.openxmlformats.org/drawingml/2006/table">
            <a:tbl>
              <a:tblPr firstRow="1" firstCol="1" bandRow="1">
                <a:tableStyleId>{5C22544A-7EE6-4342-B048-85BDC9FD1C3A}</a:tableStyleId>
              </a:tblPr>
              <a:tblGrid>
                <a:gridCol w="7775575">
                  <a:extLst>
                    <a:ext uri="{9D8B030D-6E8A-4147-A177-3AD203B41FA5}">
                      <a16:colId xmlns:a16="http://schemas.microsoft.com/office/drawing/2014/main" val="20000"/>
                    </a:ext>
                  </a:extLst>
                </a:gridCol>
              </a:tblGrid>
              <a:tr h="1312849">
                <a:tc>
                  <a:txBody>
                    <a:bodyPr/>
                    <a:lstStyle/>
                    <a:p>
                      <a:pPr algn="just">
                        <a:lnSpc>
                          <a:spcPct val="115000"/>
                        </a:lnSpc>
                        <a:spcAft>
                          <a:spcPts val="0"/>
                        </a:spcAft>
                      </a:pPr>
                      <a:r>
                        <a:rPr lang="fr-FR" sz="1000" dirty="0">
                          <a:solidFill>
                            <a:schemeClr val="tx1">
                              <a:lumMod val="50000"/>
                              <a:lumOff val="50000"/>
                            </a:schemeClr>
                          </a:solidFill>
                          <a:effectLst/>
                        </a:rPr>
                        <a:t>THÈME 1 : L’INTÉGRATION DE L’ENTREPRISE DANS SON ENVIRONNEMENT</a:t>
                      </a:r>
                    </a:p>
                    <a:p>
                      <a:pPr algn="just">
                        <a:lnSpc>
                          <a:spcPct val="115000"/>
                        </a:lnSpc>
                        <a:spcAft>
                          <a:spcPts val="0"/>
                        </a:spcAft>
                      </a:pPr>
                      <a:r>
                        <a:rPr lang="fr-FR" sz="900" dirty="0">
                          <a:solidFill>
                            <a:schemeClr val="tx1">
                              <a:lumMod val="50000"/>
                              <a:lumOff val="50000"/>
                            </a:schemeClr>
                          </a:solidFill>
                          <a:effectLst/>
                        </a:rPr>
                        <a:t>Pour décrire l’environnement d’une entreprise, il convient de repérer les acteurs avec lesquels elle est en relation. Ces relations de concurrence ou de coopération, marchandes ou non, peuvent être affectées par plusieurs paramètres (taille des entreprises, possibilités d’asymétrie d’information, ….). Parmi les composantes environnementales, le prix fait l’objet d’une attention particulière, mais d’autres éléments relatifs à la dynamique du marché et à l’évolution des conditions de concurrence ou de coopération sont à prendre en compte. Le droit intervient pour fournir un cadre aux entreprises afin qu’elles puissent construire des relations équilibrées et sécurisées. La dimension managériale nécessite de s’intéresser aux finalités de l’entreprise et à son modèle économique, mais aussi de repérer les principales opportunités et menaces associées à l’environnement.</a:t>
                      </a:r>
                    </a:p>
                    <a:p>
                      <a:pPr algn="just">
                        <a:lnSpc>
                          <a:spcPct val="115000"/>
                        </a:lnSpc>
                        <a:spcAft>
                          <a:spcPts val="0"/>
                        </a:spcAft>
                      </a:pPr>
                      <a:endParaRPr lang="fr-FR" sz="1000" dirty="0">
                        <a:effectLst/>
                        <a:latin typeface="Calibri"/>
                        <a:ea typeface="Calibri"/>
                        <a:cs typeface="Times New Roman"/>
                      </a:endParaRPr>
                    </a:p>
                  </a:txBody>
                  <a:tcPr marL="59372" marR="59372" marT="0" marB="0">
                    <a:solidFill>
                      <a:schemeClr val="accent1">
                        <a:lumMod val="20000"/>
                        <a:lumOff val="80000"/>
                      </a:schemeClr>
                    </a:solidFill>
                  </a:tcPr>
                </a:tc>
                <a:extLst>
                  <a:ext uri="{0D108BD9-81ED-4DB2-BD59-A6C34878D82A}">
                    <a16:rowId xmlns:a16="http://schemas.microsoft.com/office/drawing/2014/main" val="10000"/>
                  </a:ext>
                </a:extLst>
              </a:tr>
            </a:tbl>
          </a:graphicData>
        </a:graphic>
      </p:graphicFrame>
      <p:graphicFrame>
        <p:nvGraphicFramePr>
          <p:cNvPr id="5" name="Tableau 4">
            <a:extLst>
              <a:ext uri="{FF2B5EF4-FFF2-40B4-BE49-F238E27FC236}">
                <a16:creationId xmlns:a16="http://schemas.microsoft.com/office/drawing/2014/main" id="{F6CA0406-0EEB-4117-BC08-65090BC920FF}"/>
              </a:ext>
            </a:extLst>
          </p:cNvPr>
          <p:cNvGraphicFramePr>
            <a:graphicFrameLocks noGrp="1"/>
          </p:cNvGraphicFramePr>
          <p:nvPr>
            <p:extLst>
              <p:ext uri="{D42A27DB-BD31-4B8C-83A1-F6EECF244321}">
                <p14:modId xmlns:p14="http://schemas.microsoft.com/office/powerpoint/2010/main" val="2233866991"/>
              </p:ext>
            </p:extLst>
          </p:nvPr>
        </p:nvGraphicFramePr>
        <p:xfrm>
          <a:off x="1282507" y="1550412"/>
          <a:ext cx="5442942" cy="1820256"/>
        </p:xfrm>
        <a:graphic>
          <a:graphicData uri="http://schemas.openxmlformats.org/drawingml/2006/table">
            <a:tbl>
              <a:tblPr firstRow="1" firstCol="1" bandRow="1"/>
              <a:tblGrid>
                <a:gridCol w="5442942">
                  <a:extLst>
                    <a:ext uri="{9D8B030D-6E8A-4147-A177-3AD203B41FA5}">
                      <a16:colId xmlns:a16="http://schemas.microsoft.com/office/drawing/2014/main" val="20000"/>
                    </a:ext>
                  </a:extLst>
                </a:gridCol>
              </a:tblGrid>
              <a:tr h="297843">
                <a:tc>
                  <a:txBody>
                    <a:bodyPr/>
                    <a:lstStyle>
                      <a:lvl1pPr marL="0" algn="l" defTabSz="914400" rtl="0" eaLnBrk="1" latinLnBrk="0" hangingPunct="1">
                        <a:defRPr sz="1800" b="1" kern="1200">
                          <a:solidFill>
                            <a:schemeClr val="lt1"/>
                          </a:solidFill>
                          <a:latin typeface="Arial"/>
                          <a:ea typeface="Arial"/>
                          <a:cs typeface="Arial"/>
                        </a:defRPr>
                      </a:lvl1pPr>
                      <a:lvl2pPr marL="457200" algn="l" defTabSz="914400" rtl="0" eaLnBrk="1" latinLnBrk="0" hangingPunct="1">
                        <a:defRPr sz="1800" b="1" kern="1200">
                          <a:solidFill>
                            <a:schemeClr val="lt1"/>
                          </a:solidFill>
                          <a:latin typeface="Arial"/>
                          <a:ea typeface="Arial"/>
                          <a:cs typeface="Arial"/>
                        </a:defRPr>
                      </a:lvl2pPr>
                      <a:lvl3pPr marL="914400" algn="l" defTabSz="914400" rtl="0" eaLnBrk="1" latinLnBrk="0" hangingPunct="1">
                        <a:defRPr sz="1800" b="1" kern="1200">
                          <a:solidFill>
                            <a:schemeClr val="lt1"/>
                          </a:solidFill>
                          <a:latin typeface="Arial"/>
                          <a:ea typeface="Arial"/>
                          <a:cs typeface="Arial"/>
                        </a:defRPr>
                      </a:lvl3pPr>
                      <a:lvl4pPr marL="1371600" algn="l" defTabSz="914400" rtl="0" eaLnBrk="1" latinLnBrk="0" hangingPunct="1">
                        <a:defRPr sz="1800" b="1" kern="1200">
                          <a:solidFill>
                            <a:schemeClr val="lt1"/>
                          </a:solidFill>
                          <a:latin typeface="Arial"/>
                          <a:ea typeface="Arial"/>
                          <a:cs typeface="Arial"/>
                        </a:defRPr>
                      </a:lvl4pPr>
                      <a:lvl5pPr marL="1828800" algn="l" defTabSz="914400" rtl="0" eaLnBrk="1" latinLnBrk="0" hangingPunct="1">
                        <a:defRPr sz="1800" b="1" kern="1200">
                          <a:solidFill>
                            <a:schemeClr val="lt1"/>
                          </a:solidFill>
                          <a:latin typeface="Arial"/>
                          <a:ea typeface="Arial"/>
                          <a:cs typeface="Arial"/>
                        </a:defRPr>
                      </a:lvl5pPr>
                      <a:lvl6pPr marL="2286000" algn="l" defTabSz="914400" rtl="0" eaLnBrk="1" latinLnBrk="0" hangingPunct="1">
                        <a:defRPr sz="1800" b="1" kern="1200">
                          <a:solidFill>
                            <a:schemeClr val="lt1"/>
                          </a:solidFill>
                          <a:latin typeface="Arial"/>
                          <a:ea typeface="Arial"/>
                          <a:cs typeface="Arial"/>
                        </a:defRPr>
                      </a:lvl6pPr>
                      <a:lvl7pPr marL="2743200" algn="l" defTabSz="914400" rtl="0" eaLnBrk="1" latinLnBrk="0" hangingPunct="1">
                        <a:defRPr sz="1800" b="1" kern="1200">
                          <a:solidFill>
                            <a:schemeClr val="lt1"/>
                          </a:solidFill>
                          <a:latin typeface="Arial"/>
                          <a:ea typeface="Arial"/>
                          <a:cs typeface="Arial"/>
                        </a:defRPr>
                      </a:lvl7pPr>
                      <a:lvl8pPr marL="3200400" algn="l" defTabSz="914400" rtl="0" eaLnBrk="1" latinLnBrk="0" hangingPunct="1">
                        <a:defRPr sz="1800" b="1" kern="1200">
                          <a:solidFill>
                            <a:schemeClr val="lt1"/>
                          </a:solidFill>
                          <a:latin typeface="Arial"/>
                          <a:ea typeface="Arial"/>
                          <a:cs typeface="Arial"/>
                        </a:defRPr>
                      </a:lvl8pPr>
                      <a:lvl9pPr marL="3657600" algn="l" defTabSz="914400" rtl="0" eaLnBrk="1" latinLnBrk="0" hangingPunct="1">
                        <a:defRPr sz="1800" b="1" kern="1200">
                          <a:solidFill>
                            <a:schemeClr val="lt1"/>
                          </a:solidFill>
                          <a:latin typeface="Arial"/>
                          <a:ea typeface="Arial"/>
                          <a:cs typeface="Arial"/>
                        </a:defRPr>
                      </a:lvl9pPr>
                    </a:lstStyle>
                    <a:p>
                      <a:pPr algn="just">
                        <a:lnSpc>
                          <a:spcPct val="115000"/>
                        </a:lnSpc>
                        <a:spcAft>
                          <a:spcPts val="0"/>
                        </a:spcAft>
                      </a:pPr>
                      <a:r>
                        <a:rPr lang="fr-FR" sz="900" dirty="0">
                          <a:effectLst/>
                        </a:rPr>
                        <a:t>THÈME 1 : L’INTÉGRATION DE L’ENTREPRISE DANS SON ENVIRONNEMENT</a:t>
                      </a:r>
                    </a:p>
                    <a:p>
                      <a:pPr algn="just">
                        <a:lnSpc>
                          <a:spcPct val="115000"/>
                        </a:lnSpc>
                        <a:spcAft>
                          <a:spcPts val="0"/>
                        </a:spcAft>
                      </a:pPr>
                      <a:r>
                        <a:rPr lang="fr-FR" sz="900" dirty="0">
                          <a:effectLst/>
                        </a:rPr>
                        <a:t> </a:t>
                      </a:r>
                      <a:endParaRPr lang="fr-FR" sz="900" dirty="0">
                        <a:effectLst/>
                        <a:latin typeface="Calibri"/>
                        <a:ea typeface="Calibri"/>
                        <a:cs typeface="Times New Roman"/>
                      </a:endParaRPr>
                    </a:p>
                  </a:txBody>
                  <a:tcPr marL="68588" marR="68588" marT="0" marB="0">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62A8"/>
                    </a:solidFill>
                  </a:tcPr>
                </a:tc>
                <a:extLst>
                  <a:ext uri="{0D108BD9-81ED-4DB2-BD59-A6C34878D82A}">
                    <a16:rowId xmlns:a16="http://schemas.microsoft.com/office/drawing/2014/main" val="10000"/>
                  </a:ext>
                </a:extLst>
              </a:tr>
              <a:tr h="841781">
                <a:tc>
                  <a:txBody>
                    <a:bodyPr/>
                    <a:lstStyle>
                      <a:lvl1pPr marL="0" algn="l" defTabSz="914400" rtl="0" eaLnBrk="1" latinLnBrk="0" hangingPunct="1">
                        <a:defRPr sz="1800" b="1" kern="1200">
                          <a:solidFill>
                            <a:schemeClr val="lt1"/>
                          </a:solidFill>
                          <a:latin typeface="Arial"/>
                          <a:ea typeface="Arial"/>
                          <a:cs typeface="Arial"/>
                        </a:defRPr>
                      </a:lvl1pPr>
                      <a:lvl2pPr marL="457200" algn="l" defTabSz="914400" rtl="0" eaLnBrk="1" latinLnBrk="0" hangingPunct="1">
                        <a:defRPr sz="1800" b="1" kern="1200">
                          <a:solidFill>
                            <a:schemeClr val="lt1"/>
                          </a:solidFill>
                          <a:latin typeface="Arial"/>
                          <a:ea typeface="Arial"/>
                          <a:cs typeface="Arial"/>
                        </a:defRPr>
                      </a:lvl2pPr>
                      <a:lvl3pPr marL="914400" algn="l" defTabSz="914400" rtl="0" eaLnBrk="1" latinLnBrk="0" hangingPunct="1">
                        <a:defRPr sz="1800" b="1" kern="1200">
                          <a:solidFill>
                            <a:schemeClr val="lt1"/>
                          </a:solidFill>
                          <a:latin typeface="Arial"/>
                          <a:ea typeface="Arial"/>
                          <a:cs typeface="Arial"/>
                        </a:defRPr>
                      </a:lvl3pPr>
                      <a:lvl4pPr marL="1371600" algn="l" defTabSz="914400" rtl="0" eaLnBrk="1" latinLnBrk="0" hangingPunct="1">
                        <a:defRPr sz="1800" b="1" kern="1200">
                          <a:solidFill>
                            <a:schemeClr val="lt1"/>
                          </a:solidFill>
                          <a:latin typeface="Arial"/>
                          <a:ea typeface="Arial"/>
                          <a:cs typeface="Arial"/>
                        </a:defRPr>
                      </a:lvl4pPr>
                      <a:lvl5pPr marL="1828800" algn="l" defTabSz="914400" rtl="0" eaLnBrk="1" latinLnBrk="0" hangingPunct="1">
                        <a:defRPr sz="1800" b="1" kern="1200">
                          <a:solidFill>
                            <a:schemeClr val="lt1"/>
                          </a:solidFill>
                          <a:latin typeface="Arial"/>
                          <a:ea typeface="Arial"/>
                          <a:cs typeface="Arial"/>
                        </a:defRPr>
                      </a:lvl5pPr>
                      <a:lvl6pPr marL="2286000" algn="l" defTabSz="914400" rtl="0" eaLnBrk="1" latinLnBrk="0" hangingPunct="1">
                        <a:defRPr sz="1800" b="1" kern="1200">
                          <a:solidFill>
                            <a:schemeClr val="lt1"/>
                          </a:solidFill>
                          <a:latin typeface="Arial"/>
                          <a:ea typeface="Arial"/>
                          <a:cs typeface="Arial"/>
                        </a:defRPr>
                      </a:lvl6pPr>
                      <a:lvl7pPr marL="2743200" algn="l" defTabSz="914400" rtl="0" eaLnBrk="1" latinLnBrk="0" hangingPunct="1">
                        <a:defRPr sz="1800" b="1" kern="1200">
                          <a:solidFill>
                            <a:schemeClr val="lt1"/>
                          </a:solidFill>
                          <a:latin typeface="Arial"/>
                          <a:ea typeface="Arial"/>
                          <a:cs typeface="Arial"/>
                        </a:defRPr>
                      </a:lvl7pPr>
                      <a:lvl8pPr marL="3200400" algn="l" defTabSz="914400" rtl="0" eaLnBrk="1" latinLnBrk="0" hangingPunct="1">
                        <a:defRPr sz="1800" b="1" kern="1200">
                          <a:solidFill>
                            <a:schemeClr val="lt1"/>
                          </a:solidFill>
                          <a:latin typeface="Arial"/>
                          <a:ea typeface="Arial"/>
                          <a:cs typeface="Arial"/>
                        </a:defRPr>
                      </a:lvl8pPr>
                      <a:lvl9pPr marL="3657600" algn="l" defTabSz="914400" rtl="0" eaLnBrk="1" latinLnBrk="0" hangingPunct="1">
                        <a:defRPr sz="1800" b="1" kern="1200">
                          <a:solidFill>
                            <a:schemeClr val="lt1"/>
                          </a:solidFill>
                          <a:latin typeface="Arial"/>
                          <a:ea typeface="Arial"/>
                          <a:cs typeface="Arial"/>
                        </a:defRPr>
                      </a:lvl9pPr>
                    </a:lstStyle>
                    <a:p>
                      <a:pPr algn="just">
                        <a:lnSpc>
                          <a:spcPct val="115000"/>
                        </a:lnSpc>
                        <a:spcAft>
                          <a:spcPts val="0"/>
                        </a:spcAft>
                      </a:pPr>
                      <a:r>
                        <a:rPr lang="fr-FR" sz="900" dirty="0">
                          <a:effectLst/>
                        </a:rPr>
                        <a:t>Le titulaire du diplôme est appelé à utiliser les ressources suivantes :</a:t>
                      </a:r>
                    </a:p>
                    <a:p>
                      <a:pPr marL="342900" lvl="0" indent="-342900" algn="just">
                        <a:lnSpc>
                          <a:spcPct val="107000"/>
                        </a:lnSpc>
                        <a:spcAft>
                          <a:spcPts val="0"/>
                        </a:spcAft>
                        <a:buFont typeface="Calibri"/>
                        <a:buChar char="-"/>
                      </a:pPr>
                      <a:r>
                        <a:rPr lang="fr-FR" sz="900" dirty="0">
                          <a:effectLst/>
                        </a:rPr>
                        <a:t>une documentation, décrivant le contexte et la situation de l’entreprise ;</a:t>
                      </a:r>
                    </a:p>
                    <a:p>
                      <a:pPr marL="342900" lvl="0" indent="-342900" algn="just">
                        <a:lnSpc>
                          <a:spcPct val="107000"/>
                        </a:lnSpc>
                        <a:spcAft>
                          <a:spcPts val="0"/>
                        </a:spcAft>
                        <a:buFont typeface="Calibri"/>
                        <a:buChar char="-"/>
                      </a:pPr>
                      <a:r>
                        <a:rPr lang="fr-FR" sz="900" dirty="0">
                          <a:effectLst/>
                        </a:rPr>
                        <a:t>une documentation décrivant les différents acteurs, leurs relations, le fonctionnement des marchés en lien avec l’activité de l’entreprise ;</a:t>
                      </a:r>
                    </a:p>
                    <a:p>
                      <a:pPr marL="342900" lvl="0" indent="-342900" algn="just">
                        <a:lnSpc>
                          <a:spcPct val="107000"/>
                        </a:lnSpc>
                        <a:spcAft>
                          <a:spcPts val="0"/>
                        </a:spcAft>
                        <a:buFont typeface="Calibri"/>
                        <a:buChar char="-"/>
                      </a:pPr>
                      <a:r>
                        <a:rPr lang="fr-FR" sz="900" dirty="0">
                          <a:effectLst/>
                        </a:rPr>
                        <a:t>des contrats impliquant l’entreprise, la règlementation afférente.</a:t>
                      </a:r>
                    </a:p>
                    <a:p>
                      <a:pPr marL="457200" algn="just">
                        <a:lnSpc>
                          <a:spcPct val="107000"/>
                        </a:lnSpc>
                        <a:spcAft>
                          <a:spcPts val="0"/>
                        </a:spcAft>
                      </a:pPr>
                      <a:r>
                        <a:rPr lang="fr-FR" sz="900" dirty="0">
                          <a:effectLst/>
                        </a:rPr>
                        <a:t> </a:t>
                      </a:r>
                      <a:endParaRPr lang="fr-FR" sz="900" dirty="0">
                        <a:effectLst/>
                        <a:latin typeface="Calibri"/>
                        <a:ea typeface="Calibri"/>
                        <a:cs typeface="Times New Roman"/>
                      </a:endParaRPr>
                    </a:p>
                  </a:txBody>
                  <a:tcPr marL="68588" marR="68588" marT="0" marB="0">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62A8"/>
                    </a:solidFill>
                  </a:tcPr>
                </a:tc>
                <a:extLst>
                  <a:ext uri="{0D108BD9-81ED-4DB2-BD59-A6C34878D82A}">
                    <a16:rowId xmlns:a16="http://schemas.microsoft.com/office/drawing/2014/main" val="10001"/>
                  </a:ext>
                </a:extLst>
              </a:tr>
              <a:tr h="297843">
                <a:tc>
                  <a:txBody>
                    <a:bodyPr/>
                    <a:lstStyle>
                      <a:lvl1pPr marL="0" algn="l" defTabSz="914400" rtl="0" eaLnBrk="1" latinLnBrk="0" hangingPunct="1">
                        <a:defRPr sz="1800" b="1" kern="1200">
                          <a:solidFill>
                            <a:schemeClr val="lt1"/>
                          </a:solidFill>
                          <a:latin typeface="Arial"/>
                          <a:ea typeface="Arial"/>
                          <a:cs typeface="Arial"/>
                        </a:defRPr>
                      </a:lvl1pPr>
                      <a:lvl2pPr marL="457200" algn="l" defTabSz="914400" rtl="0" eaLnBrk="1" latinLnBrk="0" hangingPunct="1">
                        <a:defRPr sz="1800" b="1" kern="1200">
                          <a:solidFill>
                            <a:schemeClr val="lt1"/>
                          </a:solidFill>
                          <a:latin typeface="Arial"/>
                          <a:ea typeface="Arial"/>
                          <a:cs typeface="Arial"/>
                        </a:defRPr>
                      </a:lvl2pPr>
                      <a:lvl3pPr marL="914400" algn="l" defTabSz="914400" rtl="0" eaLnBrk="1" latinLnBrk="0" hangingPunct="1">
                        <a:defRPr sz="1800" b="1" kern="1200">
                          <a:solidFill>
                            <a:schemeClr val="lt1"/>
                          </a:solidFill>
                          <a:latin typeface="Arial"/>
                          <a:ea typeface="Arial"/>
                          <a:cs typeface="Arial"/>
                        </a:defRPr>
                      </a:lvl3pPr>
                      <a:lvl4pPr marL="1371600" algn="l" defTabSz="914400" rtl="0" eaLnBrk="1" latinLnBrk="0" hangingPunct="1">
                        <a:defRPr sz="1800" b="1" kern="1200">
                          <a:solidFill>
                            <a:schemeClr val="lt1"/>
                          </a:solidFill>
                          <a:latin typeface="Arial"/>
                          <a:ea typeface="Arial"/>
                          <a:cs typeface="Arial"/>
                        </a:defRPr>
                      </a:lvl4pPr>
                      <a:lvl5pPr marL="1828800" algn="l" defTabSz="914400" rtl="0" eaLnBrk="1" latinLnBrk="0" hangingPunct="1">
                        <a:defRPr sz="1800" b="1" kern="1200">
                          <a:solidFill>
                            <a:schemeClr val="lt1"/>
                          </a:solidFill>
                          <a:latin typeface="Arial"/>
                          <a:ea typeface="Arial"/>
                          <a:cs typeface="Arial"/>
                        </a:defRPr>
                      </a:lvl5pPr>
                      <a:lvl6pPr marL="2286000" algn="l" defTabSz="914400" rtl="0" eaLnBrk="1" latinLnBrk="0" hangingPunct="1">
                        <a:defRPr sz="1800" b="1" kern="1200">
                          <a:solidFill>
                            <a:schemeClr val="lt1"/>
                          </a:solidFill>
                          <a:latin typeface="Arial"/>
                          <a:ea typeface="Arial"/>
                          <a:cs typeface="Arial"/>
                        </a:defRPr>
                      </a:lvl6pPr>
                      <a:lvl7pPr marL="2743200" algn="l" defTabSz="914400" rtl="0" eaLnBrk="1" latinLnBrk="0" hangingPunct="1">
                        <a:defRPr sz="1800" b="1" kern="1200">
                          <a:solidFill>
                            <a:schemeClr val="lt1"/>
                          </a:solidFill>
                          <a:latin typeface="Arial"/>
                          <a:ea typeface="Arial"/>
                          <a:cs typeface="Arial"/>
                        </a:defRPr>
                      </a:lvl7pPr>
                      <a:lvl8pPr marL="3200400" algn="l" defTabSz="914400" rtl="0" eaLnBrk="1" latinLnBrk="0" hangingPunct="1">
                        <a:defRPr sz="1800" b="1" kern="1200">
                          <a:solidFill>
                            <a:schemeClr val="lt1"/>
                          </a:solidFill>
                          <a:latin typeface="Arial"/>
                          <a:ea typeface="Arial"/>
                          <a:cs typeface="Arial"/>
                        </a:defRPr>
                      </a:lvl8pPr>
                      <a:lvl9pPr marL="3657600" algn="l" defTabSz="914400" rtl="0" eaLnBrk="1" latinLnBrk="0" hangingPunct="1">
                        <a:defRPr sz="1800" b="1" kern="1200">
                          <a:solidFill>
                            <a:schemeClr val="lt1"/>
                          </a:solidFill>
                          <a:latin typeface="Arial"/>
                          <a:ea typeface="Arial"/>
                          <a:cs typeface="Arial"/>
                        </a:defRPr>
                      </a:lvl9pPr>
                    </a:lstStyle>
                    <a:p>
                      <a:pPr>
                        <a:lnSpc>
                          <a:spcPct val="115000"/>
                        </a:lnSpc>
                        <a:spcAft>
                          <a:spcPts val="0"/>
                        </a:spcAft>
                        <a:tabLst>
                          <a:tab pos="1890395" algn="l"/>
                        </a:tabLst>
                      </a:pPr>
                      <a:r>
                        <a:rPr lang="fr-FR" sz="900">
                          <a:effectLst/>
                        </a:rPr>
                        <a:t>Comment s’établissent les relations entre l’entreprise et son environnement économique ?</a:t>
                      </a:r>
                      <a:endParaRPr lang="fr-FR" sz="900">
                        <a:effectLst/>
                        <a:latin typeface="Calibri"/>
                        <a:ea typeface="Calibri"/>
                        <a:cs typeface="Times New Roman"/>
                      </a:endParaRPr>
                    </a:p>
                  </a:txBody>
                  <a:tcPr marL="68588" marR="68588"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62A8"/>
                    </a:solidFill>
                  </a:tcPr>
                </a:tc>
                <a:extLst>
                  <a:ext uri="{0D108BD9-81ED-4DB2-BD59-A6C34878D82A}">
                    <a16:rowId xmlns:a16="http://schemas.microsoft.com/office/drawing/2014/main" val="10002"/>
                  </a:ext>
                </a:extLst>
              </a:tr>
              <a:tr h="148922">
                <a:tc>
                  <a:txBody>
                    <a:bodyPr/>
                    <a:lstStyle>
                      <a:lvl1pPr marL="0" algn="l" defTabSz="914400" rtl="0" eaLnBrk="1" latinLnBrk="0" hangingPunct="1">
                        <a:defRPr sz="1800" b="1" kern="1200">
                          <a:solidFill>
                            <a:schemeClr val="lt1"/>
                          </a:solidFill>
                          <a:latin typeface="Arial"/>
                          <a:ea typeface="Arial"/>
                          <a:cs typeface="Arial"/>
                        </a:defRPr>
                      </a:lvl1pPr>
                      <a:lvl2pPr marL="457200" algn="l" defTabSz="914400" rtl="0" eaLnBrk="1" latinLnBrk="0" hangingPunct="1">
                        <a:defRPr sz="1800" b="1" kern="1200">
                          <a:solidFill>
                            <a:schemeClr val="lt1"/>
                          </a:solidFill>
                          <a:latin typeface="Arial"/>
                          <a:ea typeface="Arial"/>
                          <a:cs typeface="Arial"/>
                        </a:defRPr>
                      </a:lvl2pPr>
                      <a:lvl3pPr marL="914400" algn="l" defTabSz="914400" rtl="0" eaLnBrk="1" latinLnBrk="0" hangingPunct="1">
                        <a:defRPr sz="1800" b="1" kern="1200">
                          <a:solidFill>
                            <a:schemeClr val="lt1"/>
                          </a:solidFill>
                          <a:latin typeface="Arial"/>
                          <a:ea typeface="Arial"/>
                          <a:cs typeface="Arial"/>
                        </a:defRPr>
                      </a:lvl3pPr>
                      <a:lvl4pPr marL="1371600" algn="l" defTabSz="914400" rtl="0" eaLnBrk="1" latinLnBrk="0" hangingPunct="1">
                        <a:defRPr sz="1800" b="1" kern="1200">
                          <a:solidFill>
                            <a:schemeClr val="lt1"/>
                          </a:solidFill>
                          <a:latin typeface="Arial"/>
                          <a:ea typeface="Arial"/>
                          <a:cs typeface="Arial"/>
                        </a:defRPr>
                      </a:lvl4pPr>
                      <a:lvl5pPr marL="1828800" algn="l" defTabSz="914400" rtl="0" eaLnBrk="1" latinLnBrk="0" hangingPunct="1">
                        <a:defRPr sz="1800" b="1" kern="1200">
                          <a:solidFill>
                            <a:schemeClr val="lt1"/>
                          </a:solidFill>
                          <a:latin typeface="Arial"/>
                          <a:ea typeface="Arial"/>
                          <a:cs typeface="Arial"/>
                        </a:defRPr>
                      </a:lvl5pPr>
                      <a:lvl6pPr marL="2286000" algn="l" defTabSz="914400" rtl="0" eaLnBrk="1" latinLnBrk="0" hangingPunct="1">
                        <a:defRPr sz="1800" b="1" kern="1200">
                          <a:solidFill>
                            <a:schemeClr val="lt1"/>
                          </a:solidFill>
                          <a:latin typeface="Arial"/>
                          <a:ea typeface="Arial"/>
                          <a:cs typeface="Arial"/>
                        </a:defRPr>
                      </a:lvl6pPr>
                      <a:lvl7pPr marL="2743200" algn="l" defTabSz="914400" rtl="0" eaLnBrk="1" latinLnBrk="0" hangingPunct="1">
                        <a:defRPr sz="1800" b="1" kern="1200">
                          <a:solidFill>
                            <a:schemeClr val="lt1"/>
                          </a:solidFill>
                          <a:latin typeface="Arial"/>
                          <a:ea typeface="Arial"/>
                          <a:cs typeface="Arial"/>
                        </a:defRPr>
                      </a:lvl7pPr>
                      <a:lvl8pPr marL="3200400" algn="l" defTabSz="914400" rtl="0" eaLnBrk="1" latinLnBrk="0" hangingPunct="1">
                        <a:defRPr sz="1800" b="1" kern="1200">
                          <a:solidFill>
                            <a:schemeClr val="lt1"/>
                          </a:solidFill>
                          <a:latin typeface="Arial"/>
                          <a:ea typeface="Arial"/>
                          <a:cs typeface="Arial"/>
                        </a:defRPr>
                      </a:lvl8pPr>
                      <a:lvl9pPr marL="3657600" algn="l" defTabSz="914400" rtl="0" eaLnBrk="1" latinLnBrk="0" hangingPunct="1">
                        <a:defRPr sz="1800" b="1" kern="1200">
                          <a:solidFill>
                            <a:schemeClr val="lt1"/>
                          </a:solidFill>
                          <a:latin typeface="Arial"/>
                          <a:ea typeface="Arial"/>
                          <a:cs typeface="Arial"/>
                        </a:defRPr>
                      </a:lvl9pPr>
                    </a:lstStyle>
                    <a:p>
                      <a:pPr algn="just">
                        <a:lnSpc>
                          <a:spcPct val="115000"/>
                        </a:lnSpc>
                        <a:spcAft>
                          <a:spcPts val="0"/>
                        </a:spcAft>
                        <a:tabLst>
                          <a:tab pos="1890395" algn="l"/>
                        </a:tabLst>
                      </a:pPr>
                      <a:r>
                        <a:rPr lang="fr-FR" sz="900">
                          <a:effectLst/>
                        </a:rPr>
                        <a:t>Comment les contrats sécurisent-ils les relations entre l’entreprise et ses partenaires ?</a:t>
                      </a:r>
                      <a:endParaRPr lang="fr-FR" sz="900">
                        <a:effectLst/>
                        <a:latin typeface="Calibri"/>
                        <a:ea typeface="Calibri"/>
                        <a:cs typeface="Times New Roman"/>
                      </a:endParaRPr>
                    </a:p>
                  </a:txBody>
                  <a:tcPr marL="68588" marR="68588"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62A8"/>
                    </a:solidFill>
                  </a:tcPr>
                </a:tc>
                <a:extLst>
                  <a:ext uri="{0D108BD9-81ED-4DB2-BD59-A6C34878D82A}">
                    <a16:rowId xmlns:a16="http://schemas.microsoft.com/office/drawing/2014/main" val="10003"/>
                  </a:ext>
                </a:extLst>
              </a:tr>
              <a:tr h="148922">
                <a:tc>
                  <a:txBody>
                    <a:bodyPr/>
                    <a:lstStyle>
                      <a:lvl1pPr marL="0" algn="l" defTabSz="914400" rtl="0" eaLnBrk="1" latinLnBrk="0" hangingPunct="1">
                        <a:defRPr sz="1800" b="1" kern="1200">
                          <a:solidFill>
                            <a:schemeClr val="lt1"/>
                          </a:solidFill>
                          <a:latin typeface="Arial"/>
                          <a:ea typeface="Arial"/>
                          <a:cs typeface="Arial"/>
                        </a:defRPr>
                      </a:lvl1pPr>
                      <a:lvl2pPr marL="457200" algn="l" defTabSz="914400" rtl="0" eaLnBrk="1" latinLnBrk="0" hangingPunct="1">
                        <a:defRPr sz="1800" b="1" kern="1200">
                          <a:solidFill>
                            <a:schemeClr val="lt1"/>
                          </a:solidFill>
                          <a:latin typeface="Arial"/>
                          <a:ea typeface="Arial"/>
                          <a:cs typeface="Arial"/>
                        </a:defRPr>
                      </a:lvl2pPr>
                      <a:lvl3pPr marL="914400" algn="l" defTabSz="914400" rtl="0" eaLnBrk="1" latinLnBrk="0" hangingPunct="1">
                        <a:defRPr sz="1800" b="1" kern="1200">
                          <a:solidFill>
                            <a:schemeClr val="lt1"/>
                          </a:solidFill>
                          <a:latin typeface="Arial"/>
                          <a:ea typeface="Arial"/>
                          <a:cs typeface="Arial"/>
                        </a:defRPr>
                      </a:lvl3pPr>
                      <a:lvl4pPr marL="1371600" algn="l" defTabSz="914400" rtl="0" eaLnBrk="1" latinLnBrk="0" hangingPunct="1">
                        <a:defRPr sz="1800" b="1" kern="1200">
                          <a:solidFill>
                            <a:schemeClr val="lt1"/>
                          </a:solidFill>
                          <a:latin typeface="Arial"/>
                          <a:ea typeface="Arial"/>
                          <a:cs typeface="Arial"/>
                        </a:defRPr>
                      </a:lvl4pPr>
                      <a:lvl5pPr marL="1828800" algn="l" defTabSz="914400" rtl="0" eaLnBrk="1" latinLnBrk="0" hangingPunct="1">
                        <a:defRPr sz="1800" b="1" kern="1200">
                          <a:solidFill>
                            <a:schemeClr val="lt1"/>
                          </a:solidFill>
                          <a:latin typeface="Arial"/>
                          <a:ea typeface="Arial"/>
                          <a:cs typeface="Arial"/>
                        </a:defRPr>
                      </a:lvl5pPr>
                      <a:lvl6pPr marL="2286000" algn="l" defTabSz="914400" rtl="0" eaLnBrk="1" latinLnBrk="0" hangingPunct="1">
                        <a:defRPr sz="1800" b="1" kern="1200">
                          <a:solidFill>
                            <a:schemeClr val="lt1"/>
                          </a:solidFill>
                          <a:latin typeface="Arial"/>
                          <a:ea typeface="Arial"/>
                          <a:cs typeface="Arial"/>
                        </a:defRPr>
                      </a:lvl6pPr>
                      <a:lvl7pPr marL="2743200" algn="l" defTabSz="914400" rtl="0" eaLnBrk="1" latinLnBrk="0" hangingPunct="1">
                        <a:defRPr sz="1800" b="1" kern="1200">
                          <a:solidFill>
                            <a:schemeClr val="lt1"/>
                          </a:solidFill>
                          <a:latin typeface="Arial"/>
                          <a:ea typeface="Arial"/>
                          <a:cs typeface="Arial"/>
                        </a:defRPr>
                      </a:lvl7pPr>
                      <a:lvl8pPr marL="3200400" algn="l" defTabSz="914400" rtl="0" eaLnBrk="1" latinLnBrk="0" hangingPunct="1">
                        <a:defRPr sz="1800" b="1" kern="1200">
                          <a:solidFill>
                            <a:schemeClr val="lt1"/>
                          </a:solidFill>
                          <a:latin typeface="Arial"/>
                          <a:ea typeface="Arial"/>
                          <a:cs typeface="Arial"/>
                        </a:defRPr>
                      </a:lvl8pPr>
                      <a:lvl9pPr marL="3657600" algn="l" defTabSz="914400" rtl="0" eaLnBrk="1" latinLnBrk="0" hangingPunct="1">
                        <a:defRPr sz="1800" b="1" kern="1200">
                          <a:solidFill>
                            <a:schemeClr val="lt1"/>
                          </a:solidFill>
                          <a:latin typeface="Arial"/>
                          <a:ea typeface="Arial"/>
                          <a:cs typeface="Arial"/>
                        </a:defRPr>
                      </a:lvl9pPr>
                    </a:lstStyle>
                    <a:p>
                      <a:pPr algn="just">
                        <a:lnSpc>
                          <a:spcPct val="115000"/>
                        </a:lnSpc>
                        <a:spcAft>
                          <a:spcPts val="0"/>
                        </a:spcAft>
                        <a:tabLst>
                          <a:tab pos="1890395" algn="l"/>
                        </a:tabLst>
                      </a:pPr>
                      <a:r>
                        <a:rPr lang="fr-FR" sz="900" dirty="0">
                          <a:effectLst/>
                        </a:rPr>
                        <a:t>De quelle manière l’entreprise s’inscrit-elle dans son environnement ?</a:t>
                      </a:r>
                      <a:endParaRPr lang="fr-FR" sz="900" dirty="0">
                        <a:effectLst/>
                        <a:latin typeface="Calibri"/>
                        <a:ea typeface="Calibri"/>
                        <a:cs typeface="Times New Roman"/>
                      </a:endParaRPr>
                    </a:p>
                  </a:txBody>
                  <a:tcPr marL="68588" marR="68588"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62A8"/>
                    </a:solidFill>
                  </a:tcPr>
                </a:tc>
                <a:extLst>
                  <a:ext uri="{0D108BD9-81ED-4DB2-BD59-A6C34878D82A}">
                    <a16:rowId xmlns:a16="http://schemas.microsoft.com/office/drawing/2014/main" val="10004"/>
                  </a:ext>
                </a:extLst>
              </a:tr>
            </a:tbl>
          </a:graphicData>
        </a:graphic>
      </p:graphicFrame>
      <p:graphicFrame>
        <p:nvGraphicFramePr>
          <p:cNvPr id="6" name="Tableau 5">
            <a:extLst>
              <a:ext uri="{FF2B5EF4-FFF2-40B4-BE49-F238E27FC236}">
                <a16:creationId xmlns:a16="http://schemas.microsoft.com/office/drawing/2014/main" id="{A6ACEF4F-8019-4542-AB2C-CAD676F10D76}"/>
              </a:ext>
            </a:extLst>
          </p:cNvPr>
          <p:cNvGraphicFramePr>
            <a:graphicFrameLocks noGrp="1"/>
          </p:cNvGraphicFramePr>
          <p:nvPr>
            <p:extLst>
              <p:ext uri="{D42A27DB-BD31-4B8C-83A1-F6EECF244321}">
                <p14:modId xmlns:p14="http://schemas.microsoft.com/office/powerpoint/2010/main" val="3495395285"/>
              </p:ext>
            </p:extLst>
          </p:nvPr>
        </p:nvGraphicFramePr>
        <p:xfrm>
          <a:off x="1282507" y="3335519"/>
          <a:ext cx="7501492" cy="1288161"/>
        </p:xfrm>
        <a:graphic>
          <a:graphicData uri="http://schemas.openxmlformats.org/drawingml/2006/table">
            <a:tbl>
              <a:tblPr firstRow="1" firstCol="1" bandRow="1">
                <a:tableStyleId>{5C22544A-7EE6-4342-B048-85BDC9FD1C3A}</a:tableStyleId>
              </a:tblPr>
              <a:tblGrid>
                <a:gridCol w="2500144">
                  <a:extLst>
                    <a:ext uri="{9D8B030D-6E8A-4147-A177-3AD203B41FA5}">
                      <a16:colId xmlns:a16="http://schemas.microsoft.com/office/drawing/2014/main" val="20000"/>
                    </a:ext>
                  </a:extLst>
                </a:gridCol>
                <a:gridCol w="2500674">
                  <a:extLst>
                    <a:ext uri="{9D8B030D-6E8A-4147-A177-3AD203B41FA5}">
                      <a16:colId xmlns:a16="http://schemas.microsoft.com/office/drawing/2014/main" val="20001"/>
                    </a:ext>
                  </a:extLst>
                </a:gridCol>
                <a:gridCol w="2500674">
                  <a:extLst>
                    <a:ext uri="{9D8B030D-6E8A-4147-A177-3AD203B41FA5}">
                      <a16:colId xmlns:a16="http://schemas.microsoft.com/office/drawing/2014/main" val="20002"/>
                    </a:ext>
                  </a:extLst>
                </a:gridCol>
              </a:tblGrid>
              <a:tr h="169038">
                <a:tc>
                  <a:txBody>
                    <a:bodyPr/>
                    <a:lstStyle/>
                    <a:p>
                      <a:pPr algn="just">
                        <a:lnSpc>
                          <a:spcPct val="115000"/>
                        </a:lnSpc>
                        <a:spcAft>
                          <a:spcPts val="0"/>
                        </a:spcAft>
                      </a:pPr>
                      <a:r>
                        <a:rPr lang="fr-FR" sz="1050" b="1" dirty="0">
                          <a:solidFill>
                            <a:schemeClr val="tx1"/>
                          </a:solidFill>
                          <a:effectLst/>
                          <a:latin typeface="Calibri"/>
                          <a:ea typeface="Calibri"/>
                          <a:cs typeface="Times New Roman"/>
                        </a:rPr>
                        <a:t>Questions</a:t>
                      </a:r>
                      <a:endParaRPr lang="fr-FR" sz="1050" dirty="0">
                        <a:solidFill>
                          <a:schemeClr val="tx1"/>
                        </a:solidFill>
                        <a:effectLst/>
                        <a:latin typeface="Calibri"/>
                        <a:ea typeface="Calibri"/>
                        <a:cs typeface="Times New Roman"/>
                      </a:endParaRPr>
                    </a:p>
                  </a:txBody>
                  <a:tcPr marL="68580" marR="68580" marT="0" marB="0">
                    <a:lnR w="38100" cap="flat" cmpd="sng" algn="ctr">
                      <a:solidFill>
                        <a:srgbClr val="FF0000"/>
                      </a:solidFill>
                      <a:prstDash val="solid"/>
                      <a:round/>
                      <a:headEnd type="none" w="med" len="med"/>
                      <a:tailEnd type="none" w="med" len="med"/>
                    </a:lnR>
                    <a:solidFill>
                      <a:schemeClr val="accent1">
                        <a:lumMod val="40000"/>
                        <a:lumOff val="60000"/>
                      </a:schemeClr>
                    </a:solidFill>
                  </a:tcPr>
                </a:tc>
                <a:tc>
                  <a:txBody>
                    <a:bodyPr/>
                    <a:lstStyle/>
                    <a:p>
                      <a:pPr algn="just">
                        <a:lnSpc>
                          <a:spcPct val="115000"/>
                        </a:lnSpc>
                        <a:spcAft>
                          <a:spcPts val="0"/>
                        </a:spcAft>
                      </a:pPr>
                      <a:r>
                        <a:rPr lang="fr-FR" sz="1050" b="1" dirty="0">
                          <a:solidFill>
                            <a:schemeClr val="tx1"/>
                          </a:solidFill>
                          <a:effectLst/>
                          <a:latin typeface="Calibri"/>
                          <a:ea typeface="Calibri"/>
                          <a:cs typeface="Times New Roman"/>
                        </a:rPr>
                        <a:t>Compétences </a:t>
                      </a:r>
                      <a:endParaRPr lang="fr-FR" sz="1050" dirty="0">
                        <a:solidFill>
                          <a:schemeClr val="tx1"/>
                        </a:solidFill>
                        <a:effectLst/>
                        <a:latin typeface="Calibri"/>
                        <a:ea typeface="Calibri"/>
                        <a:cs typeface="Times New Roman"/>
                      </a:endParaRPr>
                    </a:p>
                  </a:txBody>
                  <a:tcPr marL="68580" marR="68580" marT="0" marB="0">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solidFill>
                      <a:schemeClr val="bg2">
                        <a:lumMod val="20000"/>
                        <a:lumOff val="80000"/>
                      </a:schemeClr>
                    </a:solidFill>
                  </a:tcPr>
                </a:tc>
                <a:tc>
                  <a:txBody>
                    <a:bodyPr/>
                    <a:lstStyle/>
                    <a:p>
                      <a:pPr algn="just">
                        <a:lnSpc>
                          <a:spcPct val="115000"/>
                        </a:lnSpc>
                        <a:spcAft>
                          <a:spcPts val="0"/>
                        </a:spcAft>
                      </a:pPr>
                      <a:r>
                        <a:rPr lang="fr-FR" sz="1050" b="1" dirty="0">
                          <a:solidFill>
                            <a:schemeClr val="tx1"/>
                          </a:solidFill>
                          <a:effectLst/>
                          <a:latin typeface="Calibri"/>
                          <a:ea typeface="Calibri"/>
                          <a:cs typeface="Times New Roman"/>
                        </a:rPr>
                        <a:t>Savoirs associés</a:t>
                      </a:r>
                      <a:endParaRPr lang="fr-FR" sz="1050" dirty="0">
                        <a:solidFill>
                          <a:schemeClr val="tx1"/>
                        </a:solidFill>
                        <a:effectLst/>
                        <a:latin typeface="Calibri"/>
                        <a:ea typeface="Calibri"/>
                        <a:cs typeface="Times New Roman"/>
                      </a:endParaRPr>
                    </a:p>
                  </a:txBody>
                  <a:tcPr marL="68580" marR="68580" marT="0" marB="0">
                    <a:lnL w="38100" cap="flat" cmpd="sng" algn="ctr">
                      <a:solidFill>
                        <a:srgbClr val="FF0000"/>
                      </a:solidFill>
                      <a:prstDash val="solid"/>
                      <a:round/>
                      <a:headEnd type="none" w="med" len="med"/>
                      <a:tailEnd type="none" w="med" len="med"/>
                    </a:lnL>
                    <a:solidFill>
                      <a:schemeClr val="accent1">
                        <a:lumMod val="40000"/>
                        <a:lumOff val="60000"/>
                      </a:schemeClr>
                    </a:solidFill>
                  </a:tcPr>
                </a:tc>
                <a:extLst>
                  <a:ext uri="{0D108BD9-81ED-4DB2-BD59-A6C34878D82A}">
                    <a16:rowId xmlns:a16="http://schemas.microsoft.com/office/drawing/2014/main" val="10000"/>
                  </a:ext>
                </a:extLst>
              </a:tr>
              <a:tr h="1083418">
                <a:tc>
                  <a:txBody>
                    <a:bodyPr/>
                    <a:lstStyle/>
                    <a:p>
                      <a:pPr algn="just">
                        <a:lnSpc>
                          <a:spcPct val="115000"/>
                        </a:lnSpc>
                        <a:spcAft>
                          <a:spcPts val="0"/>
                        </a:spcAft>
                      </a:pPr>
                      <a:r>
                        <a:rPr lang="fr-FR" sz="900" dirty="0">
                          <a:solidFill>
                            <a:schemeClr val="tx1"/>
                          </a:solidFill>
                          <a:effectLst/>
                        </a:rPr>
                        <a:t>Comment les contrats sécurisent-ils les relations entre l’entreprise et ses partenaires ?</a:t>
                      </a:r>
                      <a:endParaRPr lang="fr-FR" sz="900" dirty="0">
                        <a:solidFill>
                          <a:schemeClr val="tx1"/>
                        </a:solidFill>
                        <a:effectLst/>
                        <a:latin typeface="Calibri"/>
                        <a:ea typeface="Calibri"/>
                        <a:cs typeface="Times New Roman"/>
                      </a:endParaRPr>
                    </a:p>
                  </a:txBody>
                  <a:tcPr marL="59372" marR="59372" marT="0" marB="0">
                    <a:lnR w="38100" cap="flat" cmpd="sng" algn="ctr">
                      <a:solidFill>
                        <a:srgbClr val="FF0000"/>
                      </a:solidFill>
                      <a:prstDash val="solid"/>
                      <a:round/>
                      <a:headEnd type="none" w="med" len="med"/>
                      <a:tailEnd type="none" w="med" len="med"/>
                    </a:lnR>
                    <a:solidFill>
                      <a:schemeClr val="accent1">
                        <a:lumMod val="40000"/>
                        <a:lumOff val="60000"/>
                      </a:schemeClr>
                    </a:solidFill>
                  </a:tcPr>
                </a:tc>
                <a:tc>
                  <a:txBody>
                    <a:bodyPr/>
                    <a:lstStyle/>
                    <a:p>
                      <a:pPr algn="just">
                        <a:lnSpc>
                          <a:spcPct val="115000"/>
                        </a:lnSpc>
                        <a:spcAft>
                          <a:spcPts val="0"/>
                        </a:spcAft>
                        <a:tabLst>
                          <a:tab pos="1890395" algn="l"/>
                        </a:tabLst>
                      </a:pPr>
                      <a:r>
                        <a:rPr lang="fr-FR" sz="900" dirty="0">
                          <a:effectLst/>
                        </a:rPr>
                        <a:t>-Qualifier une situation précontractuelle et repérer le processus de formation d’un contrat</a:t>
                      </a:r>
                    </a:p>
                    <a:p>
                      <a:pPr algn="just">
                        <a:lnSpc>
                          <a:spcPct val="115000"/>
                        </a:lnSpc>
                        <a:spcAft>
                          <a:spcPts val="0"/>
                        </a:spcAft>
                        <a:tabLst>
                          <a:tab pos="1890395" algn="l"/>
                        </a:tabLst>
                      </a:pPr>
                      <a:r>
                        <a:rPr lang="fr-FR" sz="900" dirty="0">
                          <a:effectLst/>
                        </a:rPr>
                        <a:t> </a:t>
                      </a:r>
                    </a:p>
                    <a:p>
                      <a:pPr algn="just">
                        <a:lnSpc>
                          <a:spcPct val="115000"/>
                        </a:lnSpc>
                        <a:spcAft>
                          <a:spcPts val="0"/>
                        </a:spcAft>
                        <a:tabLst>
                          <a:tab pos="1890395" algn="l"/>
                        </a:tabLst>
                      </a:pPr>
                      <a:r>
                        <a:rPr lang="fr-FR" sz="900" dirty="0">
                          <a:effectLst/>
                        </a:rPr>
                        <a:t>-Analyser et évaluer les conditions de la validité, les clauses et les effets juridiques d’un contrat</a:t>
                      </a:r>
                    </a:p>
                    <a:p>
                      <a:pPr algn="just">
                        <a:lnSpc>
                          <a:spcPct val="115000"/>
                        </a:lnSpc>
                        <a:spcAft>
                          <a:spcPts val="0"/>
                        </a:spcAft>
                        <a:tabLst>
                          <a:tab pos="1890395" algn="l"/>
                        </a:tabLst>
                      </a:pPr>
                      <a:r>
                        <a:rPr lang="fr-FR" sz="900" dirty="0">
                          <a:effectLst/>
                        </a:rPr>
                        <a:t> </a:t>
                      </a:r>
                      <a:endParaRPr lang="fr-FR" sz="900" dirty="0">
                        <a:effectLst/>
                        <a:latin typeface="Calibri"/>
                        <a:ea typeface="Calibri"/>
                        <a:cs typeface="Times New Roman"/>
                      </a:endParaRPr>
                    </a:p>
                  </a:txBody>
                  <a:tcPr marL="59372" marR="59372" marT="0" marB="0">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B w="38100" cap="flat" cmpd="sng" algn="ctr">
                      <a:solidFill>
                        <a:srgbClr val="FF0000"/>
                      </a:solidFill>
                      <a:prstDash val="solid"/>
                      <a:round/>
                      <a:headEnd type="none" w="med" len="med"/>
                      <a:tailEnd type="none" w="med" len="med"/>
                    </a:lnB>
                    <a:solidFill>
                      <a:schemeClr val="bg2">
                        <a:lumMod val="20000"/>
                        <a:lumOff val="80000"/>
                      </a:schemeClr>
                    </a:solidFill>
                  </a:tcPr>
                </a:tc>
                <a:tc>
                  <a:txBody>
                    <a:bodyPr/>
                    <a:lstStyle/>
                    <a:p>
                      <a:pPr algn="just">
                        <a:lnSpc>
                          <a:spcPct val="115000"/>
                        </a:lnSpc>
                        <a:spcAft>
                          <a:spcPts val="0"/>
                        </a:spcAft>
                        <a:tabLst>
                          <a:tab pos="1890395" algn="l"/>
                        </a:tabLst>
                      </a:pPr>
                      <a:r>
                        <a:rPr lang="fr-FR" sz="900" dirty="0">
                          <a:effectLst/>
                        </a:rPr>
                        <a:t>-Les principes contractuels et leur évolution</a:t>
                      </a:r>
                    </a:p>
                    <a:p>
                      <a:pPr algn="just">
                        <a:lnSpc>
                          <a:spcPct val="115000"/>
                        </a:lnSpc>
                        <a:spcAft>
                          <a:spcPts val="0"/>
                        </a:spcAft>
                        <a:tabLst>
                          <a:tab pos="1890395" algn="l"/>
                        </a:tabLst>
                      </a:pPr>
                      <a:r>
                        <a:rPr lang="fr-FR" sz="900" dirty="0">
                          <a:effectLst/>
                        </a:rPr>
                        <a:t>-La formation du contrat</a:t>
                      </a:r>
                    </a:p>
                    <a:p>
                      <a:pPr algn="just">
                        <a:lnSpc>
                          <a:spcPct val="115000"/>
                        </a:lnSpc>
                        <a:spcAft>
                          <a:spcPts val="0"/>
                        </a:spcAft>
                        <a:tabLst>
                          <a:tab pos="1890395" algn="l"/>
                        </a:tabLst>
                      </a:pPr>
                      <a:r>
                        <a:rPr lang="fr-FR" sz="900" dirty="0">
                          <a:effectLst/>
                        </a:rPr>
                        <a:t>-Le contenu du contrat </a:t>
                      </a:r>
                    </a:p>
                    <a:p>
                      <a:pPr algn="just">
                        <a:lnSpc>
                          <a:spcPct val="115000"/>
                        </a:lnSpc>
                        <a:spcAft>
                          <a:spcPts val="0"/>
                        </a:spcAft>
                        <a:tabLst>
                          <a:tab pos="1890395" algn="l"/>
                        </a:tabLst>
                      </a:pPr>
                      <a:r>
                        <a:rPr lang="fr-FR" sz="900" dirty="0">
                          <a:effectLst/>
                        </a:rPr>
                        <a:t> </a:t>
                      </a:r>
                      <a:endParaRPr lang="fr-FR" sz="900" dirty="0">
                        <a:effectLst/>
                        <a:latin typeface="Calibri"/>
                        <a:ea typeface="Calibri"/>
                        <a:cs typeface="Times New Roman"/>
                      </a:endParaRPr>
                    </a:p>
                  </a:txBody>
                  <a:tcPr marL="59372" marR="59372" marT="0" marB="0">
                    <a:lnL w="38100" cap="flat" cmpd="sng" algn="ctr">
                      <a:solidFill>
                        <a:srgbClr val="FF0000"/>
                      </a:solidFill>
                      <a:prstDash val="solid"/>
                      <a:round/>
                      <a:headEnd type="none" w="med" len="med"/>
                      <a:tailEnd type="none" w="med" len="med"/>
                    </a:lnL>
                    <a:solidFill>
                      <a:schemeClr val="accent1">
                        <a:lumMod val="40000"/>
                        <a:lumOff val="60000"/>
                      </a:schemeClr>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190412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pied de page 2"/>
          <p:cNvSpPr>
            <a:spLocks noGrp="1"/>
          </p:cNvSpPr>
          <p:nvPr>
            <p:ph type="ftr" sz="quarter" idx="11"/>
          </p:nvPr>
        </p:nvSpPr>
        <p:spPr/>
        <p:txBody>
          <a:bodyPr/>
          <a:lstStyle/>
          <a:p>
            <a:r>
              <a:rPr lang="fr-FR" dirty="0"/>
              <a:t>Direction générale de l’enseignement scolaire – Bureau de la formation des personnels enseignants et d’éducation (C1-2)  </a:t>
            </a:r>
          </a:p>
        </p:txBody>
      </p:sp>
      <p:grpSp>
        <p:nvGrpSpPr>
          <p:cNvPr id="4" name="Groupe 3">
            <a:extLst>
              <a:ext uri="{FF2B5EF4-FFF2-40B4-BE49-F238E27FC236}">
                <a16:creationId xmlns:a16="http://schemas.microsoft.com/office/drawing/2014/main" id="{82D7E594-BD2C-44D9-936C-BCF1E9060AB2}"/>
              </a:ext>
            </a:extLst>
          </p:cNvPr>
          <p:cNvGrpSpPr/>
          <p:nvPr/>
        </p:nvGrpSpPr>
        <p:grpSpPr>
          <a:xfrm>
            <a:off x="2470053" y="682141"/>
            <a:ext cx="6475295" cy="561927"/>
            <a:chOff x="605152" y="1160"/>
            <a:chExt cx="6475295" cy="561927"/>
          </a:xfrm>
        </p:grpSpPr>
        <p:sp>
          <p:nvSpPr>
            <p:cNvPr id="5" name="Rectangle : avec coins arrondis en haut 4">
              <a:extLst>
                <a:ext uri="{FF2B5EF4-FFF2-40B4-BE49-F238E27FC236}">
                  <a16:creationId xmlns:a16="http://schemas.microsoft.com/office/drawing/2014/main" id="{96BCD8D5-5E79-4918-8A85-2A4E52B8AA69}"/>
                </a:ext>
              </a:extLst>
            </p:cNvPr>
            <p:cNvSpPr/>
            <p:nvPr/>
          </p:nvSpPr>
          <p:spPr>
            <a:xfrm rot="5400000">
              <a:off x="3561836" y="-2955524"/>
              <a:ext cx="561927" cy="6475295"/>
            </a:xfrm>
            <a:prstGeom prst="round2SameRect">
              <a:avLst/>
            </a:prstGeom>
            <a:solidFill>
              <a:srgbClr val="FFFFFF">
                <a:alpha val="90000"/>
                <a:hueOff val="0"/>
                <a:satOff val="0"/>
                <a:lumOff val="0"/>
                <a:alphaOff val="0"/>
              </a:srgbClr>
            </a:solidFill>
            <a:ln w="25400" cap="flat" cmpd="sng" algn="ctr">
              <a:solidFill>
                <a:srgbClr val="0062A8">
                  <a:hueOff val="0"/>
                  <a:satOff val="0"/>
                  <a:lumOff val="0"/>
                  <a:alphaOff val="0"/>
                </a:srgbClr>
              </a:solidFill>
              <a:prstDash val="solid"/>
            </a:ln>
            <a:effectLst/>
          </p:spPr>
        </p:sp>
        <p:sp>
          <p:nvSpPr>
            <p:cNvPr id="6" name="Rectangle : avec coins arrondis en haut 4">
              <a:extLst>
                <a:ext uri="{FF2B5EF4-FFF2-40B4-BE49-F238E27FC236}">
                  <a16:creationId xmlns:a16="http://schemas.microsoft.com/office/drawing/2014/main" id="{C4EF11A0-355E-4EF5-A3B5-066D266338C7}"/>
                </a:ext>
              </a:extLst>
            </p:cNvPr>
            <p:cNvSpPr txBox="1"/>
            <p:nvPr/>
          </p:nvSpPr>
          <p:spPr>
            <a:xfrm>
              <a:off x="605153" y="28590"/>
              <a:ext cx="6447864" cy="507065"/>
            </a:xfrm>
            <a:prstGeom prst="rect">
              <a:avLst/>
            </a:prstGeom>
            <a:noFill/>
            <a:ln>
              <a:noFill/>
            </a:ln>
            <a:effectLst/>
          </p:spPr>
          <p:txBody>
            <a:bodyPr spcFirstLastPara="0" vert="horz" wrap="square" lIns="142240" tIns="12700" rIns="12700" bIns="12700" numCol="1" spcCol="1270" anchor="ctr" anchorCtr="0">
              <a:noAutofit/>
            </a:bodyPr>
            <a:lstStyle/>
            <a:p>
              <a:pPr marL="228600" marR="0" lvl="1" indent="-228600" algn="l" defTabSz="889000" eaLnBrk="1" fontAlgn="auto" latinLnBrk="0" hangingPunct="1">
                <a:lnSpc>
                  <a:spcPct val="90000"/>
                </a:lnSpc>
                <a:spcBef>
                  <a:spcPct val="0"/>
                </a:spcBef>
                <a:spcAft>
                  <a:spcPct val="15000"/>
                </a:spcAft>
                <a:buClrTx/>
                <a:buSzTx/>
                <a:buFontTx/>
                <a:buChar char="•"/>
                <a:tabLst/>
                <a:defRPr/>
              </a:pPr>
              <a:r>
                <a:rPr kumimoji="0" lang="fr-FR" sz="2000" b="0" i="0" u="none" strike="noStrike" kern="1200" cap="none" spc="0" normalizeH="0" baseline="0" noProof="0" dirty="0">
                  <a:ln>
                    <a:noFill/>
                  </a:ln>
                  <a:solidFill>
                    <a:srgbClr val="000000">
                      <a:hueOff val="0"/>
                      <a:satOff val="0"/>
                      <a:lumOff val="0"/>
                      <a:alphaOff val="0"/>
                    </a:srgbClr>
                  </a:solidFill>
                  <a:effectLst/>
                  <a:uLnTx/>
                  <a:uFillTx/>
                  <a:latin typeface="Arial"/>
                  <a:cs typeface="Arial"/>
                </a:rPr>
                <a:t>L’intégration de l’entreprise dans son environnement</a:t>
              </a:r>
            </a:p>
          </p:txBody>
        </p:sp>
      </p:grpSp>
      <p:grpSp>
        <p:nvGrpSpPr>
          <p:cNvPr id="7" name="Groupe 6">
            <a:extLst>
              <a:ext uri="{FF2B5EF4-FFF2-40B4-BE49-F238E27FC236}">
                <a16:creationId xmlns:a16="http://schemas.microsoft.com/office/drawing/2014/main" id="{334E23F8-27DA-47F5-BB46-7FA91FAA8B4E}"/>
              </a:ext>
            </a:extLst>
          </p:cNvPr>
          <p:cNvGrpSpPr/>
          <p:nvPr/>
        </p:nvGrpSpPr>
        <p:grpSpPr>
          <a:xfrm>
            <a:off x="2470053" y="1347687"/>
            <a:ext cx="6475295" cy="561927"/>
            <a:chOff x="605152" y="767055"/>
            <a:chExt cx="6475295" cy="561927"/>
          </a:xfrm>
        </p:grpSpPr>
        <p:sp>
          <p:nvSpPr>
            <p:cNvPr id="8" name="Rectangle : avec coins arrondis en haut 7">
              <a:extLst>
                <a:ext uri="{FF2B5EF4-FFF2-40B4-BE49-F238E27FC236}">
                  <a16:creationId xmlns:a16="http://schemas.microsoft.com/office/drawing/2014/main" id="{4BFCA414-9B82-42B8-9871-080D54CB0C23}"/>
                </a:ext>
              </a:extLst>
            </p:cNvPr>
            <p:cNvSpPr/>
            <p:nvPr/>
          </p:nvSpPr>
          <p:spPr>
            <a:xfrm rot="5400000">
              <a:off x="3561836" y="-2189629"/>
              <a:ext cx="561927" cy="6475295"/>
            </a:xfrm>
            <a:prstGeom prst="round2SameRect">
              <a:avLst/>
            </a:prstGeom>
            <a:solidFill>
              <a:srgbClr val="FFFFFF">
                <a:alpha val="90000"/>
                <a:hueOff val="0"/>
                <a:satOff val="0"/>
                <a:lumOff val="0"/>
                <a:alphaOff val="0"/>
              </a:srgbClr>
            </a:solidFill>
            <a:ln w="25400" cap="flat" cmpd="sng" algn="ctr">
              <a:solidFill>
                <a:srgbClr val="0062A8">
                  <a:hueOff val="0"/>
                  <a:satOff val="0"/>
                  <a:lumOff val="0"/>
                  <a:alphaOff val="0"/>
                </a:srgbClr>
              </a:solidFill>
              <a:prstDash val="solid"/>
            </a:ln>
            <a:effectLst/>
          </p:spPr>
        </p:sp>
        <p:sp>
          <p:nvSpPr>
            <p:cNvPr id="9" name="Rectangle : avec coins arrondis en haut 4">
              <a:extLst>
                <a:ext uri="{FF2B5EF4-FFF2-40B4-BE49-F238E27FC236}">
                  <a16:creationId xmlns:a16="http://schemas.microsoft.com/office/drawing/2014/main" id="{77DB7048-A8E8-4DD0-8D75-A9CD81E4E9CA}"/>
                </a:ext>
              </a:extLst>
            </p:cNvPr>
            <p:cNvSpPr txBox="1"/>
            <p:nvPr/>
          </p:nvSpPr>
          <p:spPr>
            <a:xfrm>
              <a:off x="605153" y="794485"/>
              <a:ext cx="6447864" cy="507065"/>
            </a:xfrm>
            <a:prstGeom prst="rect">
              <a:avLst/>
            </a:prstGeom>
            <a:noFill/>
            <a:ln>
              <a:noFill/>
            </a:ln>
            <a:effectLst/>
          </p:spPr>
          <p:txBody>
            <a:bodyPr spcFirstLastPara="0" vert="horz" wrap="square" lIns="142240" tIns="12700" rIns="12700" bIns="12700" numCol="1" spcCol="1270" anchor="ctr" anchorCtr="0">
              <a:noAutofit/>
            </a:bodyPr>
            <a:lstStyle/>
            <a:p>
              <a:pPr marL="228600" marR="0" lvl="1" indent="-228600" algn="l" defTabSz="889000" eaLnBrk="1" fontAlgn="auto" latinLnBrk="0" hangingPunct="1">
                <a:lnSpc>
                  <a:spcPct val="90000"/>
                </a:lnSpc>
                <a:spcBef>
                  <a:spcPct val="0"/>
                </a:spcBef>
                <a:spcAft>
                  <a:spcPct val="15000"/>
                </a:spcAft>
                <a:buClrTx/>
                <a:buSzTx/>
                <a:buFontTx/>
                <a:buChar char="•"/>
                <a:tabLst/>
                <a:defRPr/>
              </a:pPr>
              <a:r>
                <a:rPr kumimoji="0" lang="fr-FR" sz="2000" b="0" i="0" u="none" strike="noStrike" kern="1200" cap="none" spc="0" normalizeH="0" baseline="0" noProof="0" dirty="0">
                  <a:ln>
                    <a:noFill/>
                  </a:ln>
                  <a:solidFill>
                    <a:srgbClr val="000000">
                      <a:hueOff val="0"/>
                      <a:satOff val="0"/>
                      <a:lumOff val="0"/>
                      <a:alphaOff val="0"/>
                    </a:srgbClr>
                  </a:solidFill>
                  <a:effectLst/>
                  <a:uLnTx/>
                  <a:uFillTx/>
                  <a:latin typeface="Arial"/>
                  <a:cs typeface="Arial"/>
                </a:rPr>
                <a:t>La régulation de l’activité économique</a:t>
              </a:r>
            </a:p>
          </p:txBody>
        </p:sp>
      </p:grpSp>
      <p:grpSp>
        <p:nvGrpSpPr>
          <p:cNvPr id="10" name="Groupe 9">
            <a:extLst>
              <a:ext uri="{FF2B5EF4-FFF2-40B4-BE49-F238E27FC236}">
                <a16:creationId xmlns:a16="http://schemas.microsoft.com/office/drawing/2014/main" id="{B1847DCD-A70C-4EC2-AA39-57E4A4A4B56C}"/>
              </a:ext>
            </a:extLst>
          </p:cNvPr>
          <p:cNvGrpSpPr/>
          <p:nvPr/>
        </p:nvGrpSpPr>
        <p:grpSpPr>
          <a:xfrm>
            <a:off x="2470053" y="2030974"/>
            <a:ext cx="6475295" cy="561927"/>
            <a:chOff x="605152" y="1532949"/>
            <a:chExt cx="6475295" cy="561927"/>
          </a:xfrm>
        </p:grpSpPr>
        <p:sp>
          <p:nvSpPr>
            <p:cNvPr id="11" name="Rectangle : avec coins arrondis en haut 10">
              <a:extLst>
                <a:ext uri="{FF2B5EF4-FFF2-40B4-BE49-F238E27FC236}">
                  <a16:creationId xmlns:a16="http://schemas.microsoft.com/office/drawing/2014/main" id="{AE55635D-2B52-4094-A124-618CEFCE0C74}"/>
                </a:ext>
              </a:extLst>
            </p:cNvPr>
            <p:cNvSpPr/>
            <p:nvPr/>
          </p:nvSpPr>
          <p:spPr>
            <a:xfrm rot="5400000">
              <a:off x="3561836" y="-1423735"/>
              <a:ext cx="561927" cy="6475295"/>
            </a:xfrm>
            <a:prstGeom prst="round2SameRect">
              <a:avLst/>
            </a:prstGeom>
            <a:solidFill>
              <a:srgbClr val="FFFFFF">
                <a:alpha val="90000"/>
                <a:hueOff val="0"/>
                <a:satOff val="0"/>
                <a:lumOff val="0"/>
                <a:alphaOff val="0"/>
              </a:srgbClr>
            </a:solidFill>
            <a:ln w="25400" cap="flat" cmpd="sng" algn="ctr">
              <a:solidFill>
                <a:srgbClr val="0062A8">
                  <a:hueOff val="0"/>
                  <a:satOff val="0"/>
                  <a:lumOff val="0"/>
                  <a:alphaOff val="0"/>
                </a:srgbClr>
              </a:solidFill>
              <a:prstDash val="solid"/>
            </a:ln>
            <a:effectLst/>
          </p:spPr>
        </p:sp>
        <p:sp>
          <p:nvSpPr>
            <p:cNvPr id="12" name="Rectangle : avec coins arrondis en haut 4">
              <a:extLst>
                <a:ext uri="{FF2B5EF4-FFF2-40B4-BE49-F238E27FC236}">
                  <a16:creationId xmlns:a16="http://schemas.microsoft.com/office/drawing/2014/main" id="{6E4464D3-C7AB-4423-AA0A-8D68A70205AE}"/>
                </a:ext>
              </a:extLst>
            </p:cNvPr>
            <p:cNvSpPr txBox="1"/>
            <p:nvPr/>
          </p:nvSpPr>
          <p:spPr>
            <a:xfrm>
              <a:off x="605153" y="1560379"/>
              <a:ext cx="6447864" cy="507065"/>
            </a:xfrm>
            <a:prstGeom prst="rect">
              <a:avLst/>
            </a:prstGeom>
            <a:noFill/>
            <a:ln>
              <a:noFill/>
            </a:ln>
            <a:effectLst/>
          </p:spPr>
          <p:txBody>
            <a:bodyPr spcFirstLastPara="0" vert="horz" wrap="square" lIns="142240" tIns="12700" rIns="12700" bIns="12700" numCol="1" spcCol="1270" anchor="ctr" anchorCtr="0">
              <a:noAutofit/>
            </a:bodyPr>
            <a:lstStyle/>
            <a:p>
              <a:pPr marL="228600" marR="0" lvl="1" indent="-228600" algn="l" defTabSz="889000" eaLnBrk="1" fontAlgn="auto" latinLnBrk="0" hangingPunct="1">
                <a:lnSpc>
                  <a:spcPct val="90000"/>
                </a:lnSpc>
                <a:spcBef>
                  <a:spcPct val="0"/>
                </a:spcBef>
                <a:spcAft>
                  <a:spcPct val="15000"/>
                </a:spcAft>
                <a:buClrTx/>
                <a:buSzTx/>
                <a:buFontTx/>
                <a:buChar char="•"/>
                <a:tabLst/>
                <a:defRPr/>
              </a:pPr>
              <a:r>
                <a:rPr kumimoji="0" lang="fr-FR" sz="2000" b="0" i="0" u="none" strike="noStrike" kern="1200" cap="none" spc="0" normalizeH="0" baseline="0" noProof="0" dirty="0">
                  <a:ln>
                    <a:noFill/>
                  </a:ln>
                  <a:solidFill>
                    <a:srgbClr val="000000">
                      <a:hueOff val="0"/>
                      <a:satOff val="0"/>
                      <a:lumOff val="0"/>
                      <a:alphaOff val="0"/>
                    </a:srgbClr>
                  </a:solidFill>
                  <a:effectLst/>
                  <a:uLnTx/>
                  <a:uFillTx/>
                  <a:latin typeface="Arial"/>
                  <a:cs typeface="Arial"/>
                </a:rPr>
                <a:t>L’organisation de l’activité de l’entreprise</a:t>
              </a:r>
            </a:p>
          </p:txBody>
        </p:sp>
      </p:grpSp>
      <p:grpSp>
        <p:nvGrpSpPr>
          <p:cNvPr id="13" name="Groupe 12">
            <a:extLst>
              <a:ext uri="{FF2B5EF4-FFF2-40B4-BE49-F238E27FC236}">
                <a16:creationId xmlns:a16="http://schemas.microsoft.com/office/drawing/2014/main" id="{4B5D6938-9510-42E3-AFBD-0DD837CD86BF}"/>
              </a:ext>
            </a:extLst>
          </p:cNvPr>
          <p:cNvGrpSpPr/>
          <p:nvPr/>
        </p:nvGrpSpPr>
        <p:grpSpPr>
          <a:xfrm>
            <a:off x="2470053" y="2687546"/>
            <a:ext cx="6475295" cy="561927"/>
            <a:chOff x="605152" y="2298844"/>
            <a:chExt cx="6475295" cy="561927"/>
          </a:xfrm>
        </p:grpSpPr>
        <p:sp>
          <p:nvSpPr>
            <p:cNvPr id="14" name="Rectangle : avec coins arrondis en haut 13">
              <a:extLst>
                <a:ext uri="{FF2B5EF4-FFF2-40B4-BE49-F238E27FC236}">
                  <a16:creationId xmlns:a16="http://schemas.microsoft.com/office/drawing/2014/main" id="{2F8ED299-C787-4591-BD94-FBB614023732}"/>
                </a:ext>
              </a:extLst>
            </p:cNvPr>
            <p:cNvSpPr/>
            <p:nvPr/>
          </p:nvSpPr>
          <p:spPr>
            <a:xfrm rot="5400000">
              <a:off x="3561836" y="-657840"/>
              <a:ext cx="561927" cy="6475295"/>
            </a:xfrm>
            <a:prstGeom prst="round2SameRect">
              <a:avLst/>
            </a:prstGeom>
            <a:solidFill>
              <a:srgbClr val="FFFFFF">
                <a:alpha val="90000"/>
                <a:hueOff val="0"/>
                <a:satOff val="0"/>
                <a:lumOff val="0"/>
                <a:alphaOff val="0"/>
              </a:srgbClr>
            </a:solidFill>
            <a:ln w="25400" cap="flat" cmpd="sng" algn="ctr">
              <a:solidFill>
                <a:srgbClr val="0062A8">
                  <a:hueOff val="0"/>
                  <a:satOff val="0"/>
                  <a:lumOff val="0"/>
                  <a:alphaOff val="0"/>
                </a:srgbClr>
              </a:solidFill>
              <a:prstDash val="solid"/>
            </a:ln>
            <a:effectLst/>
          </p:spPr>
        </p:sp>
        <p:sp>
          <p:nvSpPr>
            <p:cNvPr id="15" name="Rectangle : avec coins arrondis en haut 4">
              <a:extLst>
                <a:ext uri="{FF2B5EF4-FFF2-40B4-BE49-F238E27FC236}">
                  <a16:creationId xmlns:a16="http://schemas.microsoft.com/office/drawing/2014/main" id="{F0117C03-C6A2-495A-A66F-A985B5FD2D1D}"/>
                </a:ext>
              </a:extLst>
            </p:cNvPr>
            <p:cNvSpPr txBox="1"/>
            <p:nvPr/>
          </p:nvSpPr>
          <p:spPr>
            <a:xfrm>
              <a:off x="605153" y="2326274"/>
              <a:ext cx="6447864" cy="507065"/>
            </a:xfrm>
            <a:prstGeom prst="rect">
              <a:avLst/>
            </a:prstGeom>
            <a:noFill/>
            <a:ln>
              <a:noFill/>
            </a:ln>
            <a:effectLst/>
          </p:spPr>
          <p:txBody>
            <a:bodyPr spcFirstLastPara="0" vert="horz" wrap="square" lIns="142240" tIns="12700" rIns="12700" bIns="12700" numCol="1" spcCol="1270" anchor="ctr" anchorCtr="0">
              <a:noAutofit/>
            </a:bodyPr>
            <a:lstStyle/>
            <a:p>
              <a:pPr marL="228600" marR="0" lvl="1" indent="-228600" algn="l" defTabSz="889000" eaLnBrk="1" fontAlgn="auto" latinLnBrk="0" hangingPunct="1">
                <a:lnSpc>
                  <a:spcPct val="90000"/>
                </a:lnSpc>
                <a:spcBef>
                  <a:spcPct val="0"/>
                </a:spcBef>
                <a:spcAft>
                  <a:spcPct val="15000"/>
                </a:spcAft>
                <a:buClrTx/>
                <a:buSzTx/>
                <a:buFontTx/>
                <a:buChar char="•"/>
                <a:tabLst/>
                <a:defRPr/>
              </a:pPr>
              <a:r>
                <a:rPr kumimoji="0" lang="fr-FR" sz="2000" b="0" i="0" u="none" strike="noStrike" kern="1200" cap="none" spc="0" normalizeH="0" baseline="0" noProof="0" dirty="0">
                  <a:ln>
                    <a:noFill/>
                  </a:ln>
                  <a:solidFill>
                    <a:srgbClr val="000000">
                      <a:hueOff val="0"/>
                      <a:satOff val="0"/>
                      <a:lumOff val="0"/>
                      <a:alphaOff val="0"/>
                    </a:srgbClr>
                  </a:solidFill>
                  <a:effectLst/>
                  <a:uLnTx/>
                  <a:uFillTx/>
                  <a:latin typeface="Arial"/>
                  <a:cs typeface="Arial"/>
                </a:rPr>
                <a:t>L’impact du numérique sur la vie de l’entreprise</a:t>
              </a:r>
            </a:p>
          </p:txBody>
        </p:sp>
      </p:grpSp>
      <p:grpSp>
        <p:nvGrpSpPr>
          <p:cNvPr id="16" name="Groupe 15">
            <a:extLst>
              <a:ext uri="{FF2B5EF4-FFF2-40B4-BE49-F238E27FC236}">
                <a16:creationId xmlns:a16="http://schemas.microsoft.com/office/drawing/2014/main" id="{00870604-501E-4FEF-B380-9A7483B4743B}"/>
              </a:ext>
            </a:extLst>
          </p:cNvPr>
          <p:cNvGrpSpPr/>
          <p:nvPr/>
        </p:nvGrpSpPr>
        <p:grpSpPr>
          <a:xfrm>
            <a:off x="2483768" y="3339230"/>
            <a:ext cx="6475295" cy="561927"/>
            <a:chOff x="605152" y="3064738"/>
            <a:chExt cx="6475295" cy="561927"/>
          </a:xfrm>
        </p:grpSpPr>
        <p:sp>
          <p:nvSpPr>
            <p:cNvPr id="17" name="Rectangle : avec coins arrondis en haut 16">
              <a:extLst>
                <a:ext uri="{FF2B5EF4-FFF2-40B4-BE49-F238E27FC236}">
                  <a16:creationId xmlns:a16="http://schemas.microsoft.com/office/drawing/2014/main" id="{6D6D18BA-1ED5-412B-BAC5-D70E07663E3E}"/>
                </a:ext>
              </a:extLst>
            </p:cNvPr>
            <p:cNvSpPr/>
            <p:nvPr/>
          </p:nvSpPr>
          <p:spPr>
            <a:xfrm rot="5400000">
              <a:off x="3561836" y="108054"/>
              <a:ext cx="561927" cy="6475295"/>
            </a:xfrm>
            <a:prstGeom prst="round2SameRect">
              <a:avLst/>
            </a:prstGeom>
            <a:solidFill>
              <a:srgbClr val="FFFFFF">
                <a:alpha val="90000"/>
                <a:hueOff val="0"/>
                <a:satOff val="0"/>
                <a:lumOff val="0"/>
                <a:alphaOff val="0"/>
              </a:srgbClr>
            </a:solidFill>
            <a:ln w="25400" cap="flat" cmpd="sng" algn="ctr">
              <a:solidFill>
                <a:srgbClr val="0062A8">
                  <a:hueOff val="0"/>
                  <a:satOff val="0"/>
                  <a:lumOff val="0"/>
                  <a:alphaOff val="0"/>
                </a:srgbClr>
              </a:solidFill>
              <a:prstDash val="solid"/>
            </a:ln>
            <a:effectLst/>
          </p:spPr>
        </p:sp>
        <p:sp>
          <p:nvSpPr>
            <p:cNvPr id="18" name="Rectangle : avec coins arrondis en haut 4">
              <a:extLst>
                <a:ext uri="{FF2B5EF4-FFF2-40B4-BE49-F238E27FC236}">
                  <a16:creationId xmlns:a16="http://schemas.microsoft.com/office/drawing/2014/main" id="{45800518-B1B4-4ED9-B448-8A0D3D18151A}"/>
                </a:ext>
              </a:extLst>
            </p:cNvPr>
            <p:cNvSpPr txBox="1"/>
            <p:nvPr/>
          </p:nvSpPr>
          <p:spPr>
            <a:xfrm>
              <a:off x="605153" y="3092169"/>
              <a:ext cx="6447864" cy="507065"/>
            </a:xfrm>
            <a:prstGeom prst="rect">
              <a:avLst/>
            </a:prstGeom>
            <a:noFill/>
            <a:ln>
              <a:noFill/>
            </a:ln>
            <a:effectLst/>
          </p:spPr>
          <p:txBody>
            <a:bodyPr spcFirstLastPara="0" vert="horz" wrap="square" lIns="142240" tIns="12700" rIns="12700" bIns="12700" numCol="1" spcCol="1270" anchor="ctr" anchorCtr="0">
              <a:noAutofit/>
            </a:bodyPr>
            <a:lstStyle/>
            <a:p>
              <a:pPr marL="228600" marR="0" lvl="1" indent="-228600" algn="l" defTabSz="889000" eaLnBrk="1" fontAlgn="auto" latinLnBrk="0" hangingPunct="1">
                <a:lnSpc>
                  <a:spcPct val="90000"/>
                </a:lnSpc>
                <a:spcBef>
                  <a:spcPct val="0"/>
                </a:spcBef>
                <a:spcAft>
                  <a:spcPct val="15000"/>
                </a:spcAft>
                <a:buClrTx/>
                <a:buSzTx/>
                <a:buFontTx/>
                <a:buChar char="•"/>
                <a:tabLst/>
                <a:defRPr/>
              </a:pPr>
              <a:r>
                <a:rPr kumimoji="0" lang="fr-FR" sz="2000" b="0" i="0" u="none" strike="noStrike" kern="1200" cap="none" spc="0" normalizeH="0" baseline="0" noProof="0" dirty="0">
                  <a:ln>
                    <a:noFill/>
                  </a:ln>
                  <a:solidFill>
                    <a:srgbClr val="000000">
                      <a:hueOff val="0"/>
                      <a:satOff val="0"/>
                      <a:lumOff val="0"/>
                      <a:alphaOff val="0"/>
                    </a:srgbClr>
                  </a:solidFill>
                  <a:effectLst/>
                  <a:uLnTx/>
                  <a:uFillTx/>
                  <a:latin typeface="Arial"/>
                  <a:cs typeface="Arial"/>
                </a:rPr>
                <a:t>Les mutations du travail</a:t>
              </a:r>
            </a:p>
          </p:txBody>
        </p:sp>
      </p:grpSp>
      <p:grpSp>
        <p:nvGrpSpPr>
          <p:cNvPr id="19" name="Groupe 18">
            <a:extLst>
              <a:ext uri="{FF2B5EF4-FFF2-40B4-BE49-F238E27FC236}">
                <a16:creationId xmlns:a16="http://schemas.microsoft.com/office/drawing/2014/main" id="{53EA1A03-DC03-4292-9C0A-4326EAABD2EE}"/>
              </a:ext>
            </a:extLst>
          </p:cNvPr>
          <p:cNvGrpSpPr/>
          <p:nvPr/>
        </p:nvGrpSpPr>
        <p:grpSpPr>
          <a:xfrm>
            <a:off x="2470053" y="4011910"/>
            <a:ext cx="6475295" cy="561927"/>
            <a:chOff x="605152" y="3830632"/>
            <a:chExt cx="6475295" cy="561927"/>
          </a:xfrm>
        </p:grpSpPr>
        <p:sp>
          <p:nvSpPr>
            <p:cNvPr id="20" name="Rectangle : avec coins arrondis en haut 19">
              <a:extLst>
                <a:ext uri="{FF2B5EF4-FFF2-40B4-BE49-F238E27FC236}">
                  <a16:creationId xmlns:a16="http://schemas.microsoft.com/office/drawing/2014/main" id="{DBF6D1CF-D514-4A39-8AC3-D576D4F44DED}"/>
                </a:ext>
              </a:extLst>
            </p:cNvPr>
            <p:cNvSpPr/>
            <p:nvPr/>
          </p:nvSpPr>
          <p:spPr>
            <a:xfrm rot="5400000">
              <a:off x="3561836" y="873948"/>
              <a:ext cx="561927" cy="6475295"/>
            </a:xfrm>
            <a:prstGeom prst="round2SameRect">
              <a:avLst/>
            </a:prstGeom>
            <a:solidFill>
              <a:srgbClr val="FFFFFF">
                <a:alpha val="90000"/>
                <a:hueOff val="0"/>
                <a:satOff val="0"/>
                <a:lumOff val="0"/>
                <a:alphaOff val="0"/>
              </a:srgbClr>
            </a:solidFill>
            <a:ln w="25400" cap="flat" cmpd="sng" algn="ctr">
              <a:solidFill>
                <a:srgbClr val="0062A8">
                  <a:hueOff val="0"/>
                  <a:satOff val="0"/>
                  <a:lumOff val="0"/>
                  <a:alphaOff val="0"/>
                </a:srgbClr>
              </a:solidFill>
              <a:prstDash val="solid"/>
            </a:ln>
            <a:effectLst/>
          </p:spPr>
        </p:sp>
        <p:sp>
          <p:nvSpPr>
            <p:cNvPr id="21" name="Rectangle : avec coins arrondis en haut 4">
              <a:extLst>
                <a:ext uri="{FF2B5EF4-FFF2-40B4-BE49-F238E27FC236}">
                  <a16:creationId xmlns:a16="http://schemas.microsoft.com/office/drawing/2014/main" id="{1EE400A4-49AF-4D0C-950B-CDF2E302522B}"/>
                </a:ext>
              </a:extLst>
            </p:cNvPr>
            <p:cNvSpPr txBox="1"/>
            <p:nvPr/>
          </p:nvSpPr>
          <p:spPr>
            <a:xfrm>
              <a:off x="605153" y="3858063"/>
              <a:ext cx="6447864" cy="507065"/>
            </a:xfrm>
            <a:prstGeom prst="rect">
              <a:avLst/>
            </a:prstGeom>
            <a:noFill/>
            <a:ln>
              <a:noFill/>
            </a:ln>
            <a:effectLst/>
          </p:spPr>
          <p:txBody>
            <a:bodyPr spcFirstLastPara="0" vert="horz" wrap="square" lIns="142240" tIns="12700" rIns="12700" bIns="12700" numCol="1" spcCol="1270" anchor="ctr" anchorCtr="0">
              <a:noAutofit/>
            </a:bodyPr>
            <a:lstStyle/>
            <a:p>
              <a:pPr marL="228600" marR="0" lvl="1" indent="-228600" algn="l" defTabSz="889000" eaLnBrk="1" fontAlgn="auto" latinLnBrk="0" hangingPunct="1">
                <a:lnSpc>
                  <a:spcPct val="90000"/>
                </a:lnSpc>
                <a:spcBef>
                  <a:spcPct val="0"/>
                </a:spcBef>
                <a:spcAft>
                  <a:spcPct val="15000"/>
                </a:spcAft>
                <a:buClrTx/>
                <a:buSzTx/>
                <a:buFontTx/>
                <a:buChar char="•"/>
                <a:tabLst/>
                <a:defRPr/>
              </a:pPr>
              <a:r>
                <a:rPr kumimoji="0" lang="fr-FR" sz="2000" b="0" i="0" u="none" strike="noStrike" kern="1200" cap="none" spc="0" normalizeH="0" baseline="0" noProof="0" dirty="0">
                  <a:ln>
                    <a:noFill/>
                  </a:ln>
                  <a:solidFill>
                    <a:srgbClr val="000000">
                      <a:hueOff val="0"/>
                      <a:satOff val="0"/>
                      <a:lumOff val="0"/>
                      <a:alphaOff val="0"/>
                    </a:srgbClr>
                  </a:solidFill>
                  <a:effectLst/>
                  <a:uLnTx/>
                  <a:uFillTx/>
                  <a:latin typeface="Arial"/>
                  <a:cs typeface="Arial"/>
                </a:rPr>
                <a:t>Les choix stratégiques de l’entreprise</a:t>
              </a:r>
            </a:p>
          </p:txBody>
        </p:sp>
      </p:grpSp>
      <p:sp>
        <p:nvSpPr>
          <p:cNvPr id="22" name="ZoneTexte 21">
            <a:extLst>
              <a:ext uri="{FF2B5EF4-FFF2-40B4-BE49-F238E27FC236}">
                <a16:creationId xmlns:a16="http://schemas.microsoft.com/office/drawing/2014/main" id="{A2C27DE6-5E50-4263-A705-327EFE244A76}"/>
              </a:ext>
            </a:extLst>
          </p:cNvPr>
          <p:cNvSpPr txBox="1"/>
          <p:nvPr/>
        </p:nvSpPr>
        <p:spPr>
          <a:xfrm>
            <a:off x="2195736" y="180000"/>
            <a:ext cx="3240360" cy="369332"/>
          </a:xfrm>
          <a:prstGeom prst="rect">
            <a:avLst/>
          </a:prstGeom>
          <a:noFill/>
        </p:spPr>
        <p:txBody>
          <a:bodyPr wrap="square" rtlCol="0">
            <a:spAutoFit/>
          </a:bodyPr>
          <a:lstStyle/>
          <a:p>
            <a:r>
              <a:rPr lang="fr-FR" b="1" u="sng" dirty="0"/>
              <a:t>Six thèmes : </a:t>
            </a:r>
          </a:p>
        </p:txBody>
      </p:sp>
      <p:grpSp>
        <p:nvGrpSpPr>
          <p:cNvPr id="23" name="Groupe 22">
            <a:extLst>
              <a:ext uri="{FF2B5EF4-FFF2-40B4-BE49-F238E27FC236}">
                <a16:creationId xmlns:a16="http://schemas.microsoft.com/office/drawing/2014/main" id="{0AFB3D1D-4230-406A-AD3D-B4B0CEF57F80}"/>
              </a:ext>
            </a:extLst>
          </p:cNvPr>
          <p:cNvGrpSpPr/>
          <p:nvPr/>
        </p:nvGrpSpPr>
        <p:grpSpPr>
          <a:xfrm>
            <a:off x="1763688" y="635282"/>
            <a:ext cx="609591" cy="864503"/>
            <a:chOff x="1" y="-45700"/>
            <a:chExt cx="609591" cy="864503"/>
          </a:xfrm>
        </p:grpSpPr>
        <p:sp>
          <p:nvSpPr>
            <p:cNvPr id="24" name="Flèche : chevron 23">
              <a:extLst>
                <a:ext uri="{FF2B5EF4-FFF2-40B4-BE49-F238E27FC236}">
                  <a16:creationId xmlns:a16="http://schemas.microsoft.com/office/drawing/2014/main" id="{D9BDA30C-4AD3-4013-BBEA-DA3469BA050A}"/>
                </a:ext>
              </a:extLst>
            </p:cNvPr>
            <p:cNvSpPr/>
            <p:nvPr/>
          </p:nvSpPr>
          <p:spPr>
            <a:xfrm rot="5400000">
              <a:off x="-125236" y="83976"/>
              <a:ext cx="864503" cy="605152"/>
            </a:xfrm>
            <a:prstGeom prst="chevron">
              <a:avLst/>
            </a:prstGeom>
            <a:solidFill>
              <a:srgbClr val="0062A8">
                <a:hueOff val="0"/>
                <a:satOff val="0"/>
                <a:lumOff val="0"/>
                <a:alphaOff val="0"/>
              </a:srgbClr>
            </a:solidFill>
            <a:ln w="25400" cap="flat" cmpd="sng" algn="ctr">
              <a:solidFill>
                <a:srgbClr val="0062A8">
                  <a:hueOff val="0"/>
                  <a:satOff val="0"/>
                  <a:lumOff val="0"/>
                  <a:alphaOff val="0"/>
                </a:srgbClr>
              </a:solidFill>
              <a:prstDash val="solid"/>
            </a:ln>
            <a:effectLst/>
          </p:spPr>
        </p:sp>
        <p:sp>
          <p:nvSpPr>
            <p:cNvPr id="25" name="Flèche : chevron 4">
              <a:extLst>
                <a:ext uri="{FF2B5EF4-FFF2-40B4-BE49-F238E27FC236}">
                  <a16:creationId xmlns:a16="http://schemas.microsoft.com/office/drawing/2014/main" id="{5A62C73E-B251-493B-B840-942084F86F1A}"/>
                </a:ext>
              </a:extLst>
            </p:cNvPr>
            <p:cNvSpPr txBox="1"/>
            <p:nvPr/>
          </p:nvSpPr>
          <p:spPr>
            <a:xfrm>
              <a:off x="1" y="303735"/>
              <a:ext cx="605152" cy="259351"/>
            </a:xfrm>
            <a:prstGeom prst="rect">
              <a:avLst/>
            </a:prstGeom>
            <a:noFill/>
            <a:ln>
              <a:noFill/>
            </a:ln>
            <a:effectLst/>
          </p:spPr>
          <p:txBody>
            <a:bodyPr spcFirstLastPara="0" vert="horz" wrap="square" lIns="10795" tIns="10795" rIns="10795" bIns="10795" numCol="1" spcCol="1270" anchor="ctr" anchorCtr="0">
              <a:noAutofit/>
            </a:bodyPr>
            <a:lstStyle/>
            <a:p>
              <a:pPr marL="0" marR="0" lvl="0" indent="0" algn="ctr" defTabSz="755650" eaLnBrk="1" fontAlgn="auto" latinLnBrk="0" hangingPunct="1">
                <a:lnSpc>
                  <a:spcPct val="90000"/>
                </a:lnSpc>
                <a:spcBef>
                  <a:spcPct val="0"/>
                </a:spcBef>
                <a:spcAft>
                  <a:spcPct val="35000"/>
                </a:spcAft>
                <a:buClrTx/>
                <a:buSzTx/>
                <a:buFontTx/>
                <a:buNone/>
                <a:tabLst/>
                <a:defRPr/>
              </a:pPr>
              <a:r>
                <a:rPr kumimoji="0" lang="fr-FR" sz="1700" b="0" i="0" u="none" strike="noStrike" kern="1200" cap="none" spc="0" normalizeH="0" baseline="0" noProof="0" dirty="0">
                  <a:ln>
                    <a:noFill/>
                  </a:ln>
                  <a:solidFill>
                    <a:srgbClr val="FFFFFF"/>
                  </a:solidFill>
                  <a:effectLst/>
                  <a:uLnTx/>
                  <a:uFillTx/>
                  <a:latin typeface="Arial"/>
                  <a:cs typeface="Arial"/>
                </a:rPr>
                <a:t>1</a:t>
              </a:r>
            </a:p>
          </p:txBody>
        </p:sp>
      </p:grpSp>
      <p:grpSp>
        <p:nvGrpSpPr>
          <p:cNvPr id="26" name="Groupe 25">
            <a:extLst>
              <a:ext uri="{FF2B5EF4-FFF2-40B4-BE49-F238E27FC236}">
                <a16:creationId xmlns:a16="http://schemas.microsoft.com/office/drawing/2014/main" id="{A72ADE02-51B0-49C3-8165-71483022D950}"/>
              </a:ext>
            </a:extLst>
          </p:cNvPr>
          <p:cNvGrpSpPr/>
          <p:nvPr/>
        </p:nvGrpSpPr>
        <p:grpSpPr>
          <a:xfrm>
            <a:off x="1768127" y="1294297"/>
            <a:ext cx="605152" cy="864503"/>
            <a:chOff x="1" y="767053"/>
            <a:chExt cx="605152" cy="864503"/>
          </a:xfrm>
        </p:grpSpPr>
        <p:sp>
          <p:nvSpPr>
            <p:cNvPr id="27" name="Flèche : chevron 26">
              <a:extLst>
                <a:ext uri="{FF2B5EF4-FFF2-40B4-BE49-F238E27FC236}">
                  <a16:creationId xmlns:a16="http://schemas.microsoft.com/office/drawing/2014/main" id="{6752DA9A-69D7-4CD0-8964-E1564A0B138B}"/>
                </a:ext>
              </a:extLst>
            </p:cNvPr>
            <p:cNvSpPr/>
            <p:nvPr/>
          </p:nvSpPr>
          <p:spPr>
            <a:xfrm rot="5400000">
              <a:off x="-129675" y="896729"/>
              <a:ext cx="864503" cy="605152"/>
            </a:xfrm>
            <a:prstGeom prst="chevron">
              <a:avLst/>
            </a:prstGeom>
            <a:solidFill>
              <a:srgbClr val="0062A8">
                <a:hueOff val="0"/>
                <a:satOff val="0"/>
                <a:lumOff val="0"/>
                <a:alphaOff val="0"/>
              </a:srgbClr>
            </a:solidFill>
            <a:ln w="25400" cap="flat" cmpd="sng" algn="ctr">
              <a:solidFill>
                <a:srgbClr val="0062A8">
                  <a:hueOff val="0"/>
                  <a:satOff val="0"/>
                  <a:lumOff val="0"/>
                  <a:alphaOff val="0"/>
                </a:srgbClr>
              </a:solidFill>
              <a:prstDash val="solid"/>
            </a:ln>
            <a:effectLst/>
          </p:spPr>
        </p:sp>
        <p:sp>
          <p:nvSpPr>
            <p:cNvPr id="28" name="Flèche : chevron 4">
              <a:extLst>
                <a:ext uri="{FF2B5EF4-FFF2-40B4-BE49-F238E27FC236}">
                  <a16:creationId xmlns:a16="http://schemas.microsoft.com/office/drawing/2014/main" id="{20C1903E-AB0E-4F11-BC0B-C5725CC541C7}"/>
                </a:ext>
              </a:extLst>
            </p:cNvPr>
            <p:cNvSpPr txBox="1"/>
            <p:nvPr/>
          </p:nvSpPr>
          <p:spPr>
            <a:xfrm>
              <a:off x="1" y="1069629"/>
              <a:ext cx="605152" cy="259351"/>
            </a:xfrm>
            <a:prstGeom prst="rect">
              <a:avLst/>
            </a:prstGeom>
            <a:noFill/>
            <a:ln>
              <a:noFill/>
            </a:ln>
            <a:effectLst/>
          </p:spPr>
          <p:txBody>
            <a:bodyPr spcFirstLastPara="0" vert="horz" wrap="square" lIns="10795" tIns="10795" rIns="10795" bIns="10795" numCol="1" spcCol="1270" anchor="ctr" anchorCtr="0">
              <a:noAutofit/>
            </a:bodyPr>
            <a:lstStyle/>
            <a:p>
              <a:pPr marL="0" marR="0" lvl="0" indent="0" algn="ctr" defTabSz="755650" eaLnBrk="1" fontAlgn="auto" latinLnBrk="0" hangingPunct="1">
                <a:lnSpc>
                  <a:spcPct val="90000"/>
                </a:lnSpc>
                <a:spcBef>
                  <a:spcPct val="0"/>
                </a:spcBef>
                <a:spcAft>
                  <a:spcPct val="35000"/>
                </a:spcAft>
                <a:buClrTx/>
                <a:buSzTx/>
                <a:buFontTx/>
                <a:buNone/>
                <a:tabLst/>
                <a:defRPr/>
              </a:pPr>
              <a:r>
                <a:rPr kumimoji="0" lang="fr-FR" sz="1700" b="0" i="0" u="none" strike="noStrike" kern="1200" cap="none" spc="0" normalizeH="0" baseline="0" noProof="0" dirty="0">
                  <a:ln>
                    <a:noFill/>
                  </a:ln>
                  <a:solidFill>
                    <a:srgbClr val="FFFFFF"/>
                  </a:solidFill>
                  <a:effectLst/>
                  <a:uLnTx/>
                  <a:uFillTx/>
                  <a:latin typeface="Arial"/>
                  <a:cs typeface="Arial"/>
                </a:rPr>
                <a:t>2</a:t>
              </a:r>
            </a:p>
          </p:txBody>
        </p:sp>
      </p:grpSp>
      <p:grpSp>
        <p:nvGrpSpPr>
          <p:cNvPr id="29" name="Groupe 28">
            <a:extLst>
              <a:ext uri="{FF2B5EF4-FFF2-40B4-BE49-F238E27FC236}">
                <a16:creationId xmlns:a16="http://schemas.microsoft.com/office/drawing/2014/main" id="{6387B65E-87AB-48F4-9B62-244B94004B58}"/>
              </a:ext>
            </a:extLst>
          </p:cNvPr>
          <p:cNvGrpSpPr/>
          <p:nvPr/>
        </p:nvGrpSpPr>
        <p:grpSpPr>
          <a:xfrm>
            <a:off x="1769301" y="1946110"/>
            <a:ext cx="605152" cy="864503"/>
            <a:chOff x="1" y="1532948"/>
            <a:chExt cx="605152" cy="864503"/>
          </a:xfrm>
        </p:grpSpPr>
        <p:sp>
          <p:nvSpPr>
            <p:cNvPr id="30" name="Flèche : chevron 29">
              <a:extLst>
                <a:ext uri="{FF2B5EF4-FFF2-40B4-BE49-F238E27FC236}">
                  <a16:creationId xmlns:a16="http://schemas.microsoft.com/office/drawing/2014/main" id="{28DFED59-14AC-4490-9528-BCA990454D6B}"/>
                </a:ext>
              </a:extLst>
            </p:cNvPr>
            <p:cNvSpPr/>
            <p:nvPr/>
          </p:nvSpPr>
          <p:spPr>
            <a:xfrm rot="5400000">
              <a:off x="-129675" y="1662624"/>
              <a:ext cx="864503" cy="605152"/>
            </a:xfrm>
            <a:prstGeom prst="chevron">
              <a:avLst/>
            </a:prstGeom>
            <a:solidFill>
              <a:srgbClr val="0062A8">
                <a:hueOff val="0"/>
                <a:satOff val="0"/>
                <a:lumOff val="0"/>
                <a:alphaOff val="0"/>
              </a:srgbClr>
            </a:solidFill>
            <a:ln w="25400" cap="flat" cmpd="sng" algn="ctr">
              <a:solidFill>
                <a:srgbClr val="0062A8">
                  <a:hueOff val="0"/>
                  <a:satOff val="0"/>
                  <a:lumOff val="0"/>
                  <a:alphaOff val="0"/>
                </a:srgbClr>
              </a:solidFill>
              <a:prstDash val="solid"/>
            </a:ln>
            <a:effectLst/>
          </p:spPr>
        </p:sp>
        <p:sp>
          <p:nvSpPr>
            <p:cNvPr id="31" name="Flèche : chevron 4">
              <a:extLst>
                <a:ext uri="{FF2B5EF4-FFF2-40B4-BE49-F238E27FC236}">
                  <a16:creationId xmlns:a16="http://schemas.microsoft.com/office/drawing/2014/main" id="{7D6C3CAA-6113-402A-A594-54581B7D1D67}"/>
                </a:ext>
              </a:extLst>
            </p:cNvPr>
            <p:cNvSpPr txBox="1"/>
            <p:nvPr/>
          </p:nvSpPr>
          <p:spPr>
            <a:xfrm>
              <a:off x="1" y="1835524"/>
              <a:ext cx="605152" cy="259351"/>
            </a:xfrm>
            <a:prstGeom prst="rect">
              <a:avLst/>
            </a:prstGeom>
            <a:noFill/>
            <a:ln>
              <a:noFill/>
            </a:ln>
            <a:effectLst/>
          </p:spPr>
          <p:txBody>
            <a:bodyPr spcFirstLastPara="0" vert="horz" wrap="square" lIns="10795" tIns="10795" rIns="10795" bIns="10795" numCol="1" spcCol="1270" anchor="ctr" anchorCtr="0">
              <a:noAutofit/>
            </a:bodyPr>
            <a:lstStyle/>
            <a:p>
              <a:pPr marL="0" marR="0" lvl="0" indent="0" algn="ctr" defTabSz="755650" eaLnBrk="1" fontAlgn="auto" latinLnBrk="0" hangingPunct="1">
                <a:lnSpc>
                  <a:spcPct val="90000"/>
                </a:lnSpc>
                <a:spcBef>
                  <a:spcPct val="0"/>
                </a:spcBef>
                <a:spcAft>
                  <a:spcPct val="35000"/>
                </a:spcAft>
                <a:buClrTx/>
                <a:buSzTx/>
                <a:buFontTx/>
                <a:buNone/>
                <a:tabLst/>
                <a:defRPr/>
              </a:pPr>
              <a:r>
                <a:rPr kumimoji="0" lang="fr-FR" sz="1700" b="0" i="0" u="none" strike="noStrike" kern="1200" cap="none" spc="0" normalizeH="0" baseline="0" noProof="0" dirty="0">
                  <a:ln>
                    <a:noFill/>
                  </a:ln>
                  <a:solidFill>
                    <a:srgbClr val="FFFFFF"/>
                  </a:solidFill>
                  <a:effectLst/>
                  <a:uLnTx/>
                  <a:uFillTx/>
                  <a:latin typeface="Arial"/>
                  <a:cs typeface="Arial"/>
                </a:rPr>
                <a:t>3</a:t>
              </a:r>
            </a:p>
          </p:txBody>
        </p:sp>
      </p:grpSp>
      <p:grpSp>
        <p:nvGrpSpPr>
          <p:cNvPr id="32" name="Groupe 31">
            <a:extLst>
              <a:ext uri="{FF2B5EF4-FFF2-40B4-BE49-F238E27FC236}">
                <a16:creationId xmlns:a16="http://schemas.microsoft.com/office/drawing/2014/main" id="{860DF282-CC1B-4D1F-B6A1-8683A1FD4C4F}"/>
              </a:ext>
            </a:extLst>
          </p:cNvPr>
          <p:cNvGrpSpPr/>
          <p:nvPr/>
        </p:nvGrpSpPr>
        <p:grpSpPr>
          <a:xfrm>
            <a:off x="1763149" y="2605330"/>
            <a:ext cx="605152" cy="864503"/>
            <a:chOff x="1" y="2298843"/>
            <a:chExt cx="605152" cy="864503"/>
          </a:xfrm>
        </p:grpSpPr>
        <p:sp>
          <p:nvSpPr>
            <p:cNvPr id="33" name="Flèche : chevron 32">
              <a:extLst>
                <a:ext uri="{FF2B5EF4-FFF2-40B4-BE49-F238E27FC236}">
                  <a16:creationId xmlns:a16="http://schemas.microsoft.com/office/drawing/2014/main" id="{AAFB1C7A-3E60-4937-AFA8-E4967667E02F}"/>
                </a:ext>
              </a:extLst>
            </p:cNvPr>
            <p:cNvSpPr/>
            <p:nvPr/>
          </p:nvSpPr>
          <p:spPr>
            <a:xfrm rot="5400000">
              <a:off x="-129675" y="2428519"/>
              <a:ext cx="864503" cy="605152"/>
            </a:xfrm>
            <a:prstGeom prst="chevron">
              <a:avLst/>
            </a:prstGeom>
            <a:solidFill>
              <a:srgbClr val="0062A8">
                <a:hueOff val="0"/>
                <a:satOff val="0"/>
                <a:lumOff val="0"/>
                <a:alphaOff val="0"/>
              </a:srgbClr>
            </a:solidFill>
            <a:ln w="25400" cap="flat" cmpd="sng" algn="ctr">
              <a:solidFill>
                <a:srgbClr val="0062A8">
                  <a:hueOff val="0"/>
                  <a:satOff val="0"/>
                  <a:lumOff val="0"/>
                  <a:alphaOff val="0"/>
                </a:srgbClr>
              </a:solidFill>
              <a:prstDash val="solid"/>
            </a:ln>
            <a:effectLst/>
          </p:spPr>
        </p:sp>
        <p:sp>
          <p:nvSpPr>
            <p:cNvPr id="34" name="Flèche : chevron 4">
              <a:extLst>
                <a:ext uri="{FF2B5EF4-FFF2-40B4-BE49-F238E27FC236}">
                  <a16:creationId xmlns:a16="http://schemas.microsoft.com/office/drawing/2014/main" id="{76D85615-B3F4-4A0F-A033-4AAFD960ED69}"/>
                </a:ext>
              </a:extLst>
            </p:cNvPr>
            <p:cNvSpPr txBox="1"/>
            <p:nvPr/>
          </p:nvSpPr>
          <p:spPr>
            <a:xfrm>
              <a:off x="1" y="2601419"/>
              <a:ext cx="605152" cy="259351"/>
            </a:xfrm>
            <a:prstGeom prst="rect">
              <a:avLst/>
            </a:prstGeom>
            <a:noFill/>
            <a:ln>
              <a:noFill/>
            </a:ln>
            <a:effectLst/>
          </p:spPr>
          <p:txBody>
            <a:bodyPr spcFirstLastPara="0" vert="horz" wrap="square" lIns="10795" tIns="10795" rIns="10795" bIns="10795" numCol="1" spcCol="1270" anchor="ctr" anchorCtr="0">
              <a:noAutofit/>
            </a:bodyPr>
            <a:lstStyle/>
            <a:p>
              <a:pPr marL="0" marR="0" lvl="0" indent="0" algn="ctr" defTabSz="755650" eaLnBrk="1" fontAlgn="auto" latinLnBrk="0" hangingPunct="1">
                <a:lnSpc>
                  <a:spcPct val="90000"/>
                </a:lnSpc>
                <a:spcBef>
                  <a:spcPct val="0"/>
                </a:spcBef>
                <a:spcAft>
                  <a:spcPct val="35000"/>
                </a:spcAft>
                <a:buClrTx/>
                <a:buSzTx/>
                <a:buFontTx/>
                <a:buNone/>
                <a:tabLst/>
                <a:defRPr/>
              </a:pPr>
              <a:r>
                <a:rPr kumimoji="0" lang="fr-FR" sz="1700" b="0" i="0" u="none" strike="noStrike" kern="1200" cap="none" spc="0" normalizeH="0" baseline="0" noProof="0" dirty="0">
                  <a:ln>
                    <a:noFill/>
                  </a:ln>
                  <a:solidFill>
                    <a:srgbClr val="FFFFFF"/>
                  </a:solidFill>
                  <a:effectLst/>
                  <a:uLnTx/>
                  <a:uFillTx/>
                  <a:latin typeface="Arial"/>
                  <a:cs typeface="Arial"/>
                </a:rPr>
                <a:t>4</a:t>
              </a:r>
            </a:p>
          </p:txBody>
        </p:sp>
      </p:grpSp>
      <p:grpSp>
        <p:nvGrpSpPr>
          <p:cNvPr id="38" name="Groupe 37">
            <a:extLst>
              <a:ext uri="{FF2B5EF4-FFF2-40B4-BE49-F238E27FC236}">
                <a16:creationId xmlns:a16="http://schemas.microsoft.com/office/drawing/2014/main" id="{A7F5B4FF-E5E1-4D6F-AABC-C89A910A5195}"/>
              </a:ext>
            </a:extLst>
          </p:cNvPr>
          <p:cNvGrpSpPr/>
          <p:nvPr/>
        </p:nvGrpSpPr>
        <p:grpSpPr>
          <a:xfrm>
            <a:off x="1756996" y="3262526"/>
            <a:ext cx="605152" cy="864503"/>
            <a:chOff x="1" y="3064737"/>
            <a:chExt cx="605152" cy="864503"/>
          </a:xfrm>
        </p:grpSpPr>
        <p:sp>
          <p:nvSpPr>
            <p:cNvPr id="39" name="Flèche : chevron 38">
              <a:extLst>
                <a:ext uri="{FF2B5EF4-FFF2-40B4-BE49-F238E27FC236}">
                  <a16:creationId xmlns:a16="http://schemas.microsoft.com/office/drawing/2014/main" id="{81E9930F-6CC4-4A15-9545-8EF474C14F03}"/>
                </a:ext>
              </a:extLst>
            </p:cNvPr>
            <p:cNvSpPr/>
            <p:nvPr/>
          </p:nvSpPr>
          <p:spPr>
            <a:xfrm rot="5400000">
              <a:off x="-129675" y="3194413"/>
              <a:ext cx="864503" cy="605152"/>
            </a:xfrm>
            <a:prstGeom prst="chevron">
              <a:avLst/>
            </a:prstGeom>
            <a:solidFill>
              <a:srgbClr val="0062A8">
                <a:hueOff val="0"/>
                <a:satOff val="0"/>
                <a:lumOff val="0"/>
                <a:alphaOff val="0"/>
              </a:srgbClr>
            </a:solidFill>
            <a:ln w="25400" cap="flat" cmpd="sng" algn="ctr">
              <a:solidFill>
                <a:srgbClr val="0062A8">
                  <a:hueOff val="0"/>
                  <a:satOff val="0"/>
                  <a:lumOff val="0"/>
                  <a:alphaOff val="0"/>
                </a:srgbClr>
              </a:solidFill>
              <a:prstDash val="solid"/>
            </a:ln>
            <a:effectLst/>
          </p:spPr>
        </p:sp>
        <p:sp>
          <p:nvSpPr>
            <p:cNvPr id="40" name="Flèche : chevron 4">
              <a:extLst>
                <a:ext uri="{FF2B5EF4-FFF2-40B4-BE49-F238E27FC236}">
                  <a16:creationId xmlns:a16="http://schemas.microsoft.com/office/drawing/2014/main" id="{36C22948-BC16-45D7-865A-81EDF84DA74E}"/>
                </a:ext>
              </a:extLst>
            </p:cNvPr>
            <p:cNvSpPr txBox="1"/>
            <p:nvPr/>
          </p:nvSpPr>
          <p:spPr>
            <a:xfrm>
              <a:off x="1" y="3367313"/>
              <a:ext cx="605152" cy="259351"/>
            </a:xfrm>
            <a:prstGeom prst="rect">
              <a:avLst/>
            </a:prstGeom>
            <a:noFill/>
            <a:ln>
              <a:noFill/>
            </a:ln>
            <a:effectLst/>
          </p:spPr>
          <p:txBody>
            <a:bodyPr spcFirstLastPara="0" vert="horz" wrap="square" lIns="10795" tIns="10795" rIns="10795" bIns="10795" numCol="1" spcCol="1270" anchor="ctr" anchorCtr="0">
              <a:noAutofit/>
            </a:bodyPr>
            <a:lstStyle/>
            <a:p>
              <a:pPr marL="0" marR="0" lvl="0" indent="0" algn="ctr" defTabSz="755650" eaLnBrk="1" fontAlgn="auto" latinLnBrk="0" hangingPunct="1">
                <a:lnSpc>
                  <a:spcPct val="90000"/>
                </a:lnSpc>
                <a:spcBef>
                  <a:spcPct val="0"/>
                </a:spcBef>
                <a:spcAft>
                  <a:spcPct val="35000"/>
                </a:spcAft>
                <a:buClrTx/>
                <a:buSzTx/>
                <a:buFontTx/>
                <a:buNone/>
                <a:tabLst/>
                <a:defRPr/>
              </a:pPr>
              <a:r>
                <a:rPr kumimoji="0" lang="fr-FR" sz="1700" b="0" i="0" u="none" strike="noStrike" kern="1200" cap="none" spc="0" normalizeH="0" baseline="0" noProof="0" dirty="0">
                  <a:ln>
                    <a:noFill/>
                  </a:ln>
                  <a:solidFill>
                    <a:srgbClr val="FFFFFF"/>
                  </a:solidFill>
                  <a:effectLst/>
                  <a:uLnTx/>
                  <a:uFillTx/>
                  <a:latin typeface="Arial"/>
                  <a:cs typeface="Arial"/>
                </a:rPr>
                <a:t>5</a:t>
              </a:r>
            </a:p>
          </p:txBody>
        </p:sp>
      </p:grpSp>
      <p:grpSp>
        <p:nvGrpSpPr>
          <p:cNvPr id="41" name="Groupe 40">
            <a:extLst>
              <a:ext uri="{FF2B5EF4-FFF2-40B4-BE49-F238E27FC236}">
                <a16:creationId xmlns:a16="http://schemas.microsoft.com/office/drawing/2014/main" id="{B66DF165-7C29-4BB8-82F7-1D05FCAD5DDA}"/>
              </a:ext>
            </a:extLst>
          </p:cNvPr>
          <p:cNvGrpSpPr/>
          <p:nvPr/>
        </p:nvGrpSpPr>
        <p:grpSpPr>
          <a:xfrm>
            <a:off x="1756995" y="3914339"/>
            <a:ext cx="605152" cy="864503"/>
            <a:chOff x="1" y="3830632"/>
            <a:chExt cx="605152" cy="864503"/>
          </a:xfrm>
        </p:grpSpPr>
        <p:sp>
          <p:nvSpPr>
            <p:cNvPr id="42" name="Flèche : chevron 41">
              <a:extLst>
                <a:ext uri="{FF2B5EF4-FFF2-40B4-BE49-F238E27FC236}">
                  <a16:creationId xmlns:a16="http://schemas.microsoft.com/office/drawing/2014/main" id="{B2705B97-3627-4AE7-99D5-BBF146F73B1D}"/>
                </a:ext>
              </a:extLst>
            </p:cNvPr>
            <p:cNvSpPr/>
            <p:nvPr/>
          </p:nvSpPr>
          <p:spPr>
            <a:xfrm rot="5400000">
              <a:off x="-129675" y="3960308"/>
              <a:ext cx="864503" cy="605152"/>
            </a:xfrm>
            <a:prstGeom prst="chevron">
              <a:avLst/>
            </a:prstGeom>
            <a:solidFill>
              <a:srgbClr val="0062A8">
                <a:hueOff val="0"/>
                <a:satOff val="0"/>
                <a:lumOff val="0"/>
                <a:alphaOff val="0"/>
              </a:srgbClr>
            </a:solidFill>
            <a:ln w="25400" cap="flat" cmpd="sng" algn="ctr">
              <a:solidFill>
                <a:srgbClr val="0062A8">
                  <a:hueOff val="0"/>
                  <a:satOff val="0"/>
                  <a:lumOff val="0"/>
                  <a:alphaOff val="0"/>
                </a:srgbClr>
              </a:solidFill>
              <a:prstDash val="solid"/>
            </a:ln>
            <a:effectLst/>
          </p:spPr>
        </p:sp>
        <p:sp>
          <p:nvSpPr>
            <p:cNvPr id="43" name="Flèche : chevron 4">
              <a:extLst>
                <a:ext uri="{FF2B5EF4-FFF2-40B4-BE49-F238E27FC236}">
                  <a16:creationId xmlns:a16="http://schemas.microsoft.com/office/drawing/2014/main" id="{C8BF4BC9-F051-4285-A73D-3881ABF8C47F}"/>
                </a:ext>
              </a:extLst>
            </p:cNvPr>
            <p:cNvSpPr txBox="1"/>
            <p:nvPr/>
          </p:nvSpPr>
          <p:spPr>
            <a:xfrm>
              <a:off x="1" y="4133208"/>
              <a:ext cx="605152" cy="259351"/>
            </a:xfrm>
            <a:prstGeom prst="rect">
              <a:avLst/>
            </a:prstGeom>
            <a:noFill/>
            <a:ln>
              <a:noFill/>
            </a:ln>
            <a:effectLst/>
          </p:spPr>
          <p:txBody>
            <a:bodyPr spcFirstLastPara="0" vert="horz" wrap="square" lIns="10795" tIns="10795" rIns="10795" bIns="10795" numCol="1" spcCol="1270" anchor="ctr" anchorCtr="0">
              <a:noAutofit/>
            </a:bodyPr>
            <a:lstStyle/>
            <a:p>
              <a:pPr marL="0" marR="0" lvl="0" indent="0" algn="ctr" defTabSz="755650" eaLnBrk="1" fontAlgn="auto" latinLnBrk="0" hangingPunct="1">
                <a:lnSpc>
                  <a:spcPct val="90000"/>
                </a:lnSpc>
                <a:spcBef>
                  <a:spcPct val="0"/>
                </a:spcBef>
                <a:spcAft>
                  <a:spcPct val="35000"/>
                </a:spcAft>
                <a:buClrTx/>
                <a:buSzTx/>
                <a:buFontTx/>
                <a:buNone/>
                <a:tabLst/>
                <a:defRPr/>
              </a:pPr>
              <a:r>
                <a:rPr kumimoji="0" lang="fr-FR" sz="1700" b="0" i="0" u="none" strike="noStrike" kern="1200" cap="none" spc="0" normalizeH="0" baseline="0" noProof="0" dirty="0">
                  <a:ln>
                    <a:noFill/>
                  </a:ln>
                  <a:solidFill>
                    <a:srgbClr val="FFFFFF"/>
                  </a:solidFill>
                  <a:effectLst/>
                  <a:uLnTx/>
                  <a:uFillTx/>
                  <a:latin typeface="Arial"/>
                  <a:cs typeface="Arial"/>
                </a:rPr>
                <a:t>6 </a:t>
              </a:r>
            </a:p>
          </p:txBody>
        </p:sp>
      </p:grpSp>
    </p:spTree>
    <p:extLst>
      <p:ext uri="{BB962C8B-B14F-4D97-AF65-F5344CB8AC3E}">
        <p14:creationId xmlns:p14="http://schemas.microsoft.com/office/powerpoint/2010/main" val="13263253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pied de page 2"/>
          <p:cNvSpPr>
            <a:spLocks noGrp="1"/>
          </p:cNvSpPr>
          <p:nvPr>
            <p:ph type="ftr" sz="quarter" idx="11"/>
          </p:nvPr>
        </p:nvSpPr>
        <p:spPr/>
        <p:txBody>
          <a:bodyPr/>
          <a:lstStyle/>
          <a:p>
            <a:r>
              <a:rPr lang="fr-FR" dirty="0"/>
              <a:t>Direction générale de l’enseignement scolaire – Bureau de la formation des personnels enseignants et d’éducation (C1-2)  </a:t>
            </a:r>
          </a:p>
        </p:txBody>
      </p:sp>
      <p:grpSp>
        <p:nvGrpSpPr>
          <p:cNvPr id="4" name="Groupe 3">
            <a:extLst>
              <a:ext uri="{FF2B5EF4-FFF2-40B4-BE49-F238E27FC236}">
                <a16:creationId xmlns:a16="http://schemas.microsoft.com/office/drawing/2014/main" id="{82D7E594-BD2C-44D9-936C-BCF1E9060AB2}"/>
              </a:ext>
            </a:extLst>
          </p:cNvPr>
          <p:cNvGrpSpPr/>
          <p:nvPr/>
        </p:nvGrpSpPr>
        <p:grpSpPr>
          <a:xfrm>
            <a:off x="2470053" y="682141"/>
            <a:ext cx="6475295" cy="561927"/>
            <a:chOff x="605152" y="1160"/>
            <a:chExt cx="6475295" cy="561927"/>
          </a:xfrm>
        </p:grpSpPr>
        <p:sp>
          <p:nvSpPr>
            <p:cNvPr id="5" name="Rectangle : avec coins arrondis en haut 4">
              <a:extLst>
                <a:ext uri="{FF2B5EF4-FFF2-40B4-BE49-F238E27FC236}">
                  <a16:creationId xmlns:a16="http://schemas.microsoft.com/office/drawing/2014/main" id="{96BCD8D5-5E79-4918-8A85-2A4E52B8AA69}"/>
                </a:ext>
              </a:extLst>
            </p:cNvPr>
            <p:cNvSpPr/>
            <p:nvPr/>
          </p:nvSpPr>
          <p:spPr>
            <a:xfrm rot="5400000">
              <a:off x="3561836" y="-2955524"/>
              <a:ext cx="561927" cy="6475295"/>
            </a:xfrm>
            <a:prstGeom prst="round2SameRect">
              <a:avLst/>
            </a:prstGeom>
            <a:solidFill>
              <a:srgbClr val="FFFFFF">
                <a:alpha val="90000"/>
                <a:hueOff val="0"/>
                <a:satOff val="0"/>
                <a:lumOff val="0"/>
                <a:alphaOff val="0"/>
              </a:srgbClr>
            </a:solidFill>
            <a:ln w="25400" cap="flat" cmpd="sng" algn="ctr">
              <a:solidFill>
                <a:srgbClr val="0062A8">
                  <a:hueOff val="0"/>
                  <a:satOff val="0"/>
                  <a:lumOff val="0"/>
                  <a:alphaOff val="0"/>
                </a:srgbClr>
              </a:solidFill>
              <a:prstDash val="solid"/>
            </a:ln>
            <a:effectLst/>
          </p:spPr>
        </p:sp>
        <p:sp>
          <p:nvSpPr>
            <p:cNvPr id="6" name="Rectangle : avec coins arrondis en haut 4">
              <a:extLst>
                <a:ext uri="{FF2B5EF4-FFF2-40B4-BE49-F238E27FC236}">
                  <a16:creationId xmlns:a16="http://schemas.microsoft.com/office/drawing/2014/main" id="{C4EF11A0-355E-4EF5-A3B5-066D266338C7}"/>
                </a:ext>
              </a:extLst>
            </p:cNvPr>
            <p:cNvSpPr txBox="1"/>
            <p:nvPr/>
          </p:nvSpPr>
          <p:spPr>
            <a:xfrm>
              <a:off x="605153" y="28590"/>
              <a:ext cx="6447864" cy="507065"/>
            </a:xfrm>
            <a:prstGeom prst="rect">
              <a:avLst/>
            </a:prstGeom>
            <a:noFill/>
            <a:ln>
              <a:noFill/>
            </a:ln>
            <a:effectLst/>
          </p:spPr>
          <p:txBody>
            <a:bodyPr spcFirstLastPara="0" vert="horz" wrap="square" lIns="142240" tIns="12700" rIns="12700" bIns="12700" numCol="1" spcCol="1270" anchor="ctr" anchorCtr="0">
              <a:noAutofit/>
            </a:bodyPr>
            <a:lstStyle/>
            <a:p>
              <a:pPr marL="228600" marR="0" lvl="1" indent="-228600" algn="l" defTabSz="889000" eaLnBrk="1" fontAlgn="auto" latinLnBrk="0" hangingPunct="1">
                <a:lnSpc>
                  <a:spcPct val="90000"/>
                </a:lnSpc>
                <a:spcBef>
                  <a:spcPct val="0"/>
                </a:spcBef>
                <a:spcAft>
                  <a:spcPct val="15000"/>
                </a:spcAft>
                <a:buClrTx/>
                <a:buSzTx/>
                <a:buFontTx/>
                <a:buChar char="•"/>
                <a:tabLst/>
                <a:defRPr/>
              </a:pPr>
              <a:r>
                <a:rPr kumimoji="0" lang="fr-FR" sz="2000" b="0" i="0" u="none" strike="noStrike" kern="1200" cap="none" spc="0" normalizeH="0" baseline="0" noProof="0" dirty="0">
                  <a:ln>
                    <a:noFill/>
                  </a:ln>
                  <a:solidFill>
                    <a:srgbClr val="000000">
                      <a:hueOff val="0"/>
                      <a:satOff val="0"/>
                      <a:lumOff val="0"/>
                      <a:alphaOff val="0"/>
                    </a:srgbClr>
                  </a:solidFill>
                  <a:effectLst/>
                  <a:uLnTx/>
                  <a:uFillTx/>
                  <a:latin typeface="Arial"/>
                  <a:cs typeface="Arial"/>
                </a:rPr>
                <a:t>L’intégration de l’entreprise dans son environnement</a:t>
              </a:r>
            </a:p>
          </p:txBody>
        </p:sp>
      </p:grpSp>
      <p:grpSp>
        <p:nvGrpSpPr>
          <p:cNvPr id="7" name="Groupe 6">
            <a:extLst>
              <a:ext uri="{FF2B5EF4-FFF2-40B4-BE49-F238E27FC236}">
                <a16:creationId xmlns:a16="http://schemas.microsoft.com/office/drawing/2014/main" id="{334E23F8-27DA-47F5-BB46-7FA91FAA8B4E}"/>
              </a:ext>
            </a:extLst>
          </p:cNvPr>
          <p:cNvGrpSpPr/>
          <p:nvPr/>
        </p:nvGrpSpPr>
        <p:grpSpPr>
          <a:xfrm>
            <a:off x="2496760" y="2764727"/>
            <a:ext cx="6475295" cy="561927"/>
            <a:chOff x="605152" y="767055"/>
            <a:chExt cx="6475295" cy="561927"/>
          </a:xfrm>
        </p:grpSpPr>
        <p:sp>
          <p:nvSpPr>
            <p:cNvPr id="8" name="Rectangle : avec coins arrondis en haut 7">
              <a:extLst>
                <a:ext uri="{FF2B5EF4-FFF2-40B4-BE49-F238E27FC236}">
                  <a16:creationId xmlns:a16="http://schemas.microsoft.com/office/drawing/2014/main" id="{4BFCA414-9B82-42B8-9871-080D54CB0C23}"/>
                </a:ext>
              </a:extLst>
            </p:cNvPr>
            <p:cNvSpPr/>
            <p:nvPr/>
          </p:nvSpPr>
          <p:spPr>
            <a:xfrm rot="5400000">
              <a:off x="3561836" y="-2189629"/>
              <a:ext cx="561927" cy="6475295"/>
            </a:xfrm>
            <a:prstGeom prst="round2SameRect">
              <a:avLst/>
            </a:prstGeom>
            <a:solidFill>
              <a:srgbClr val="FFFFFF">
                <a:alpha val="90000"/>
                <a:hueOff val="0"/>
                <a:satOff val="0"/>
                <a:lumOff val="0"/>
                <a:alphaOff val="0"/>
              </a:srgbClr>
            </a:solidFill>
            <a:ln w="25400" cap="flat" cmpd="sng" algn="ctr">
              <a:solidFill>
                <a:srgbClr val="0062A8">
                  <a:hueOff val="0"/>
                  <a:satOff val="0"/>
                  <a:lumOff val="0"/>
                  <a:alphaOff val="0"/>
                </a:srgbClr>
              </a:solidFill>
              <a:prstDash val="solid"/>
            </a:ln>
            <a:effectLst/>
          </p:spPr>
        </p:sp>
        <p:sp>
          <p:nvSpPr>
            <p:cNvPr id="9" name="Rectangle : avec coins arrondis en haut 4">
              <a:extLst>
                <a:ext uri="{FF2B5EF4-FFF2-40B4-BE49-F238E27FC236}">
                  <a16:creationId xmlns:a16="http://schemas.microsoft.com/office/drawing/2014/main" id="{77DB7048-A8E8-4DD0-8D75-A9CD81E4E9CA}"/>
                </a:ext>
              </a:extLst>
            </p:cNvPr>
            <p:cNvSpPr txBox="1"/>
            <p:nvPr/>
          </p:nvSpPr>
          <p:spPr>
            <a:xfrm>
              <a:off x="605153" y="794485"/>
              <a:ext cx="6447864" cy="507065"/>
            </a:xfrm>
            <a:prstGeom prst="rect">
              <a:avLst/>
            </a:prstGeom>
            <a:noFill/>
            <a:ln>
              <a:noFill/>
            </a:ln>
            <a:effectLst/>
          </p:spPr>
          <p:txBody>
            <a:bodyPr spcFirstLastPara="0" vert="horz" wrap="square" lIns="142240" tIns="12700" rIns="12700" bIns="12700" numCol="1" spcCol="1270" anchor="ctr" anchorCtr="0">
              <a:noAutofit/>
            </a:bodyPr>
            <a:lstStyle/>
            <a:p>
              <a:pPr marL="228600" marR="0" lvl="1" indent="-228600" algn="l" defTabSz="889000" eaLnBrk="1" fontAlgn="auto" latinLnBrk="0" hangingPunct="1">
                <a:lnSpc>
                  <a:spcPct val="90000"/>
                </a:lnSpc>
                <a:spcBef>
                  <a:spcPct val="0"/>
                </a:spcBef>
                <a:spcAft>
                  <a:spcPct val="15000"/>
                </a:spcAft>
                <a:buClrTx/>
                <a:buSzTx/>
                <a:buFontTx/>
                <a:buChar char="•"/>
                <a:tabLst/>
                <a:defRPr/>
              </a:pPr>
              <a:r>
                <a:rPr kumimoji="0" lang="fr-FR" sz="2000" b="0" i="0" u="none" strike="noStrike" kern="1200" cap="none" spc="0" normalizeH="0" baseline="0" noProof="0" dirty="0">
                  <a:ln>
                    <a:noFill/>
                  </a:ln>
                  <a:solidFill>
                    <a:srgbClr val="000000">
                      <a:hueOff val="0"/>
                      <a:satOff val="0"/>
                      <a:lumOff val="0"/>
                      <a:alphaOff val="0"/>
                    </a:srgbClr>
                  </a:solidFill>
                  <a:effectLst/>
                  <a:uLnTx/>
                  <a:uFillTx/>
                  <a:latin typeface="Arial"/>
                  <a:cs typeface="Arial"/>
                </a:rPr>
                <a:t>La régulation de l’activité économique</a:t>
              </a:r>
            </a:p>
          </p:txBody>
        </p:sp>
      </p:grpSp>
      <p:sp>
        <p:nvSpPr>
          <p:cNvPr id="22" name="ZoneTexte 21">
            <a:extLst>
              <a:ext uri="{FF2B5EF4-FFF2-40B4-BE49-F238E27FC236}">
                <a16:creationId xmlns:a16="http://schemas.microsoft.com/office/drawing/2014/main" id="{A2C27DE6-5E50-4263-A705-327EFE244A76}"/>
              </a:ext>
            </a:extLst>
          </p:cNvPr>
          <p:cNvSpPr txBox="1"/>
          <p:nvPr/>
        </p:nvSpPr>
        <p:spPr>
          <a:xfrm>
            <a:off x="2195736" y="180000"/>
            <a:ext cx="3240360" cy="369332"/>
          </a:xfrm>
          <a:prstGeom prst="rect">
            <a:avLst/>
          </a:prstGeom>
          <a:noFill/>
        </p:spPr>
        <p:txBody>
          <a:bodyPr wrap="square" rtlCol="0">
            <a:spAutoFit/>
          </a:bodyPr>
          <a:lstStyle/>
          <a:p>
            <a:r>
              <a:rPr lang="fr-FR" b="1" u="sng" dirty="0"/>
              <a:t>Six thèmes : </a:t>
            </a:r>
          </a:p>
        </p:txBody>
      </p:sp>
      <p:grpSp>
        <p:nvGrpSpPr>
          <p:cNvPr id="23" name="Groupe 22">
            <a:extLst>
              <a:ext uri="{FF2B5EF4-FFF2-40B4-BE49-F238E27FC236}">
                <a16:creationId xmlns:a16="http://schemas.microsoft.com/office/drawing/2014/main" id="{0AFB3D1D-4230-406A-AD3D-B4B0CEF57F80}"/>
              </a:ext>
            </a:extLst>
          </p:cNvPr>
          <p:cNvGrpSpPr/>
          <p:nvPr/>
        </p:nvGrpSpPr>
        <p:grpSpPr>
          <a:xfrm>
            <a:off x="1763688" y="635282"/>
            <a:ext cx="609591" cy="864503"/>
            <a:chOff x="1" y="-45700"/>
            <a:chExt cx="609591" cy="864503"/>
          </a:xfrm>
        </p:grpSpPr>
        <p:sp>
          <p:nvSpPr>
            <p:cNvPr id="24" name="Flèche : chevron 23">
              <a:extLst>
                <a:ext uri="{FF2B5EF4-FFF2-40B4-BE49-F238E27FC236}">
                  <a16:creationId xmlns:a16="http://schemas.microsoft.com/office/drawing/2014/main" id="{D9BDA30C-4AD3-4013-BBEA-DA3469BA050A}"/>
                </a:ext>
              </a:extLst>
            </p:cNvPr>
            <p:cNvSpPr/>
            <p:nvPr/>
          </p:nvSpPr>
          <p:spPr>
            <a:xfrm rot="5400000">
              <a:off x="-125236" y="83976"/>
              <a:ext cx="864503" cy="605152"/>
            </a:xfrm>
            <a:prstGeom prst="chevron">
              <a:avLst/>
            </a:prstGeom>
            <a:solidFill>
              <a:srgbClr val="0062A8">
                <a:hueOff val="0"/>
                <a:satOff val="0"/>
                <a:lumOff val="0"/>
                <a:alphaOff val="0"/>
              </a:srgbClr>
            </a:solidFill>
            <a:ln w="25400" cap="flat" cmpd="sng" algn="ctr">
              <a:solidFill>
                <a:srgbClr val="0062A8">
                  <a:hueOff val="0"/>
                  <a:satOff val="0"/>
                  <a:lumOff val="0"/>
                  <a:alphaOff val="0"/>
                </a:srgbClr>
              </a:solidFill>
              <a:prstDash val="solid"/>
            </a:ln>
            <a:effectLst/>
          </p:spPr>
        </p:sp>
        <p:sp>
          <p:nvSpPr>
            <p:cNvPr id="25" name="Flèche : chevron 4">
              <a:extLst>
                <a:ext uri="{FF2B5EF4-FFF2-40B4-BE49-F238E27FC236}">
                  <a16:creationId xmlns:a16="http://schemas.microsoft.com/office/drawing/2014/main" id="{5A62C73E-B251-493B-B840-942084F86F1A}"/>
                </a:ext>
              </a:extLst>
            </p:cNvPr>
            <p:cNvSpPr txBox="1"/>
            <p:nvPr/>
          </p:nvSpPr>
          <p:spPr>
            <a:xfrm>
              <a:off x="1" y="303735"/>
              <a:ext cx="605152" cy="259351"/>
            </a:xfrm>
            <a:prstGeom prst="rect">
              <a:avLst/>
            </a:prstGeom>
            <a:noFill/>
            <a:ln>
              <a:noFill/>
            </a:ln>
            <a:effectLst/>
          </p:spPr>
          <p:txBody>
            <a:bodyPr spcFirstLastPara="0" vert="horz" wrap="square" lIns="10795" tIns="10795" rIns="10795" bIns="10795" numCol="1" spcCol="1270" anchor="ctr" anchorCtr="0">
              <a:noAutofit/>
            </a:bodyPr>
            <a:lstStyle/>
            <a:p>
              <a:pPr marL="0" marR="0" lvl="0" indent="0" algn="ctr" defTabSz="755650" eaLnBrk="1" fontAlgn="auto" latinLnBrk="0" hangingPunct="1">
                <a:lnSpc>
                  <a:spcPct val="90000"/>
                </a:lnSpc>
                <a:spcBef>
                  <a:spcPct val="0"/>
                </a:spcBef>
                <a:spcAft>
                  <a:spcPct val="35000"/>
                </a:spcAft>
                <a:buClrTx/>
                <a:buSzTx/>
                <a:buFontTx/>
                <a:buNone/>
                <a:tabLst/>
                <a:defRPr/>
              </a:pPr>
              <a:r>
                <a:rPr kumimoji="0" lang="fr-FR" sz="1700" b="0" i="0" u="none" strike="noStrike" kern="1200" cap="none" spc="0" normalizeH="0" baseline="0" noProof="0" dirty="0">
                  <a:ln>
                    <a:noFill/>
                  </a:ln>
                  <a:solidFill>
                    <a:srgbClr val="FFFFFF"/>
                  </a:solidFill>
                  <a:effectLst/>
                  <a:uLnTx/>
                  <a:uFillTx/>
                  <a:latin typeface="Arial"/>
                  <a:cs typeface="Arial"/>
                </a:rPr>
                <a:t>1</a:t>
              </a:r>
            </a:p>
          </p:txBody>
        </p:sp>
      </p:grpSp>
      <p:grpSp>
        <p:nvGrpSpPr>
          <p:cNvPr id="26" name="Groupe 25">
            <a:extLst>
              <a:ext uri="{FF2B5EF4-FFF2-40B4-BE49-F238E27FC236}">
                <a16:creationId xmlns:a16="http://schemas.microsoft.com/office/drawing/2014/main" id="{A72ADE02-51B0-49C3-8165-71483022D950}"/>
              </a:ext>
            </a:extLst>
          </p:cNvPr>
          <p:cNvGrpSpPr/>
          <p:nvPr/>
        </p:nvGrpSpPr>
        <p:grpSpPr>
          <a:xfrm>
            <a:off x="1763688" y="2730287"/>
            <a:ext cx="605152" cy="864503"/>
            <a:chOff x="1" y="767053"/>
            <a:chExt cx="605152" cy="864503"/>
          </a:xfrm>
        </p:grpSpPr>
        <p:sp>
          <p:nvSpPr>
            <p:cNvPr id="27" name="Flèche : chevron 26">
              <a:extLst>
                <a:ext uri="{FF2B5EF4-FFF2-40B4-BE49-F238E27FC236}">
                  <a16:creationId xmlns:a16="http://schemas.microsoft.com/office/drawing/2014/main" id="{6752DA9A-69D7-4CD0-8964-E1564A0B138B}"/>
                </a:ext>
              </a:extLst>
            </p:cNvPr>
            <p:cNvSpPr/>
            <p:nvPr/>
          </p:nvSpPr>
          <p:spPr>
            <a:xfrm rot="5400000">
              <a:off x="-129675" y="896729"/>
              <a:ext cx="864503" cy="605152"/>
            </a:xfrm>
            <a:prstGeom prst="chevron">
              <a:avLst/>
            </a:prstGeom>
            <a:solidFill>
              <a:srgbClr val="0062A8">
                <a:hueOff val="0"/>
                <a:satOff val="0"/>
                <a:lumOff val="0"/>
                <a:alphaOff val="0"/>
              </a:srgbClr>
            </a:solidFill>
            <a:ln w="25400" cap="flat" cmpd="sng" algn="ctr">
              <a:solidFill>
                <a:srgbClr val="0062A8">
                  <a:hueOff val="0"/>
                  <a:satOff val="0"/>
                  <a:lumOff val="0"/>
                  <a:alphaOff val="0"/>
                </a:srgbClr>
              </a:solidFill>
              <a:prstDash val="solid"/>
            </a:ln>
            <a:effectLst/>
          </p:spPr>
        </p:sp>
        <p:sp>
          <p:nvSpPr>
            <p:cNvPr id="28" name="Flèche : chevron 4">
              <a:extLst>
                <a:ext uri="{FF2B5EF4-FFF2-40B4-BE49-F238E27FC236}">
                  <a16:creationId xmlns:a16="http://schemas.microsoft.com/office/drawing/2014/main" id="{20C1903E-AB0E-4F11-BC0B-C5725CC541C7}"/>
                </a:ext>
              </a:extLst>
            </p:cNvPr>
            <p:cNvSpPr txBox="1"/>
            <p:nvPr/>
          </p:nvSpPr>
          <p:spPr>
            <a:xfrm>
              <a:off x="1" y="1069629"/>
              <a:ext cx="605152" cy="259351"/>
            </a:xfrm>
            <a:prstGeom prst="rect">
              <a:avLst/>
            </a:prstGeom>
            <a:noFill/>
            <a:ln>
              <a:noFill/>
            </a:ln>
            <a:effectLst/>
          </p:spPr>
          <p:txBody>
            <a:bodyPr spcFirstLastPara="0" vert="horz" wrap="square" lIns="10795" tIns="10795" rIns="10795" bIns="10795" numCol="1" spcCol="1270" anchor="ctr" anchorCtr="0">
              <a:noAutofit/>
            </a:bodyPr>
            <a:lstStyle/>
            <a:p>
              <a:pPr marL="0" marR="0" lvl="0" indent="0" algn="ctr" defTabSz="755650" eaLnBrk="1" fontAlgn="auto" latinLnBrk="0" hangingPunct="1">
                <a:lnSpc>
                  <a:spcPct val="90000"/>
                </a:lnSpc>
                <a:spcBef>
                  <a:spcPct val="0"/>
                </a:spcBef>
                <a:spcAft>
                  <a:spcPct val="35000"/>
                </a:spcAft>
                <a:buClrTx/>
                <a:buSzTx/>
                <a:buFontTx/>
                <a:buNone/>
                <a:tabLst/>
                <a:defRPr/>
              </a:pPr>
              <a:r>
                <a:rPr kumimoji="0" lang="fr-FR" sz="1700" b="0" i="0" u="none" strike="noStrike" kern="1200" cap="none" spc="0" normalizeH="0" baseline="0" noProof="0" dirty="0">
                  <a:ln>
                    <a:noFill/>
                  </a:ln>
                  <a:solidFill>
                    <a:srgbClr val="FFFFFF"/>
                  </a:solidFill>
                  <a:effectLst/>
                  <a:uLnTx/>
                  <a:uFillTx/>
                  <a:latin typeface="Arial"/>
                  <a:cs typeface="Arial"/>
                </a:rPr>
                <a:t>2</a:t>
              </a:r>
            </a:p>
          </p:txBody>
        </p:sp>
      </p:grpSp>
      <p:sp>
        <p:nvSpPr>
          <p:cNvPr id="35" name="ZoneTexte 34">
            <a:extLst>
              <a:ext uri="{FF2B5EF4-FFF2-40B4-BE49-F238E27FC236}">
                <a16:creationId xmlns:a16="http://schemas.microsoft.com/office/drawing/2014/main" id="{ADE56DF8-B2B6-41FF-B661-B3BFE5AADF77}"/>
              </a:ext>
            </a:extLst>
          </p:cNvPr>
          <p:cNvSpPr txBox="1"/>
          <p:nvPr/>
        </p:nvSpPr>
        <p:spPr>
          <a:xfrm>
            <a:off x="2527546" y="1271498"/>
            <a:ext cx="6336704" cy="1169551"/>
          </a:xfrm>
          <a:prstGeom prst="rect">
            <a:avLst/>
          </a:prstGeom>
          <a:noFill/>
        </p:spPr>
        <p:txBody>
          <a:bodyPr wrap="square" rtlCol="0">
            <a:spAutoFit/>
          </a:bodyPr>
          <a:lstStyle/>
          <a:p>
            <a:pPr algn="just"/>
            <a:r>
              <a:rPr lang="fr-FR" sz="1400" dirty="0"/>
              <a:t>Comment s’établissent les relations entre l’entreprise et son environnement économique ? </a:t>
            </a:r>
          </a:p>
          <a:p>
            <a:pPr algn="just"/>
            <a:r>
              <a:rPr lang="fr-FR" sz="1400" dirty="0"/>
              <a:t>Comment les contrats sécurisent-ils les relations entre l’entreprise et ses partenaires ? </a:t>
            </a:r>
          </a:p>
          <a:p>
            <a:pPr algn="just"/>
            <a:r>
              <a:rPr lang="fr-FR" sz="1400" dirty="0"/>
              <a:t>De quelle manière l’entreprise s’inscrit-elle dans son environnement ? </a:t>
            </a:r>
          </a:p>
        </p:txBody>
      </p:sp>
      <p:sp>
        <p:nvSpPr>
          <p:cNvPr id="44" name="ZoneTexte 43">
            <a:extLst>
              <a:ext uri="{FF2B5EF4-FFF2-40B4-BE49-F238E27FC236}">
                <a16:creationId xmlns:a16="http://schemas.microsoft.com/office/drawing/2014/main" id="{F4024B5E-A6AB-4C9B-A1C3-51DC87F78B46}"/>
              </a:ext>
            </a:extLst>
          </p:cNvPr>
          <p:cNvSpPr txBox="1"/>
          <p:nvPr/>
        </p:nvSpPr>
        <p:spPr>
          <a:xfrm>
            <a:off x="2555776" y="3394948"/>
            <a:ext cx="6336704" cy="954107"/>
          </a:xfrm>
          <a:prstGeom prst="rect">
            <a:avLst/>
          </a:prstGeom>
          <a:noFill/>
        </p:spPr>
        <p:txBody>
          <a:bodyPr wrap="square" rtlCol="0">
            <a:spAutoFit/>
          </a:bodyPr>
          <a:lstStyle/>
          <a:p>
            <a:pPr algn="just"/>
            <a:r>
              <a:rPr lang="fr-FR" sz="1400" dirty="0"/>
              <a:t>Quel est le rôle de l’Etat dans la régulation économique ? </a:t>
            </a:r>
          </a:p>
          <a:p>
            <a:pPr algn="just"/>
            <a:r>
              <a:rPr lang="fr-FR" sz="1400" dirty="0"/>
              <a:t>Comment les activités sont-elles régulées par le droit ? </a:t>
            </a:r>
          </a:p>
          <a:p>
            <a:pPr algn="just"/>
            <a:r>
              <a:rPr lang="fr-FR" sz="1400" dirty="0"/>
              <a:t>Comment l’entreprise intègre-t-elle la connaissance de son environnement dans sa prise de décision ? </a:t>
            </a:r>
          </a:p>
        </p:txBody>
      </p:sp>
    </p:spTree>
    <p:extLst>
      <p:ext uri="{BB962C8B-B14F-4D97-AF65-F5344CB8AC3E}">
        <p14:creationId xmlns:p14="http://schemas.microsoft.com/office/powerpoint/2010/main" val="31570560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pied de page 2"/>
          <p:cNvSpPr>
            <a:spLocks noGrp="1"/>
          </p:cNvSpPr>
          <p:nvPr>
            <p:ph type="ftr" sz="quarter" idx="11"/>
          </p:nvPr>
        </p:nvSpPr>
        <p:spPr/>
        <p:txBody>
          <a:bodyPr/>
          <a:lstStyle/>
          <a:p>
            <a:r>
              <a:rPr lang="fr-FR" dirty="0"/>
              <a:t>Direction générale de l’enseignement scolaire – Bureau de la formation des personnels enseignants et d’éducation (C1-2)  </a:t>
            </a:r>
          </a:p>
        </p:txBody>
      </p:sp>
      <p:grpSp>
        <p:nvGrpSpPr>
          <p:cNvPr id="10" name="Groupe 9">
            <a:extLst>
              <a:ext uri="{FF2B5EF4-FFF2-40B4-BE49-F238E27FC236}">
                <a16:creationId xmlns:a16="http://schemas.microsoft.com/office/drawing/2014/main" id="{B1847DCD-A70C-4EC2-AA39-57E4A4A4B56C}"/>
              </a:ext>
            </a:extLst>
          </p:cNvPr>
          <p:cNvGrpSpPr/>
          <p:nvPr/>
        </p:nvGrpSpPr>
        <p:grpSpPr>
          <a:xfrm>
            <a:off x="2487779" y="814499"/>
            <a:ext cx="6475295" cy="561927"/>
            <a:chOff x="605152" y="1532949"/>
            <a:chExt cx="6475295" cy="561927"/>
          </a:xfrm>
        </p:grpSpPr>
        <p:sp>
          <p:nvSpPr>
            <p:cNvPr id="11" name="Rectangle : avec coins arrondis en haut 10">
              <a:extLst>
                <a:ext uri="{FF2B5EF4-FFF2-40B4-BE49-F238E27FC236}">
                  <a16:creationId xmlns:a16="http://schemas.microsoft.com/office/drawing/2014/main" id="{AE55635D-2B52-4094-A124-618CEFCE0C74}"/>
                </a:ext>
              </a:extLst>
            </p:cNvPr>
            <p:cNvSpPr/>
            <p:nvPr/>
          </p:nvSpPr>
          <p:spPr>
            <a:xfrm rot="5400000">
              <a:off x="3561836" y="-1423735"/>
              <a:ext cx="561927" cy="6475295"/>
            </a:xfrm>
            <a:prstGeom prst="round2SameRect">
              <a:avLst/>
            </a:prstGeom>
            <a:solidFill>
              <a:srgbClr val="FFFFFF">
                <a:alpha val="90000"/>
                <a:hueOff val="0"/>
                <a:satOff val="0"/>
                <a:lumOff val="0"/>
                <a:alphaOff val="0"/>
              </a:srgbClr>
            </a:solidFill>
            <a:ln w="25400" cap="flat" cmpd="sng" algn="ctr">
              <a:solidFill>
                <a:srgbClr val="0062A8">
                  <a:hueOff val="0"/>
                  <a:satOff val="0"/>
                  <a:lumOff val="0"/>
                  <a:alphaOff val="0"/>
                </a:srgbClr>
              </a:solidFill>
              <a:prstDash val="solid"/>
            </a:ln>
            <a:effectLst/>
          </p:spPr>
        </p:sp>
        <p:sp>
          <p:nvSpPr>
            <p:cNvPr id="12" name="Rectangle : avec coins arrondis en haut 4">
              <a:extLst>
                <a:ext uri="{FF2B5EF4-FFF2-40B4-BE49-F238E27FC236}">
                  <a16:creationId xmlns:a16="http://schemas.microsoft.com/office/drawing/2014/main" id="{6E4464D3-C7AB-4423-AA0A-8D68A70205AE}"/>
                </a:ext>
              </a:extLst>
            </p:cNvPr>
            <p:cNvSpPr txBox="1"/>
            <p:nvPr/>
          </p:nvSpPr>
          <p:spPr>
            <a:xfrm>
              <a:off x="605153" y="1560379"/>
              <a:ext cx="6447864" cy="507065"/>
            </a:xfrm>
            <a:prstGeom prst="rect">
              <a:avLst/>
            </a:prstGeom>
            <a:noFill/>
            <a:ln>
              <a:noFill/>
            </a:ln>
            <a:effectLst/>
          </p:spPr>
          <p:txBody>
            <a:bodyPr spcFirstLastPara="0" vert="horz" wrap="square" lIns="142240" tIns="12700" rIns="12700" bIns="12700" numCol="1" spcCol="1270" anchor="ctr" anchorCtr="0">
              <a:noAutofit/>
            </a:bodyPr>
            <a:lstStyle/>
            <a:p>
              <a:pPr marL="228600" marR="0" lvl="1" indent="-228600" algn="l" defTabSz="889000" eaLnBrk="1" fontAlgn="auto" latinLnBrk="0" hangingPunct="1">
                <a:lnSpc>
                  <a:spcPct val="90000"/>
                </a:lnSpc>
                <a:spcBef>
                  <a:spcPct val="0"/>
                </a:spcBef>
                <a:spcAft>
                  <a:spcPct val="15000"/>
                </a:spcAft>
                <a:buClrTx/>
                <a:buSzTx/>
                <a:buFontTx/>
                <a:buChar char="•"/>
                <a:tabLst/>
                <a:defRPr/>
              </a:pPr>
              <a:r>
                <a:rPr kumimoji="0" lang="fr-FR" sz="2000" b="0" i="0" u="none" strike="noStrike" kern="1200" cap="none" spc="0" normalizeH="0" baseline="0" noProof="0" dirty="0">
                  <a:ln>
                    <a:noFill/>
                  </a:ln>
                  <a:solidFill>
                    <a:srgbClr val="000000">
                      <a:hueOff val="0"/>
                      <a:satOff val="0"/>
                      <a:lumOff val="0"/>
                      <a:alphaOff val="0"/>
                    </a:srgbClr>
                  </a:solidFill>
                  <a:effectLst/>
                  <a:uLnTx/>
                  <a:uFillTx/>
                  <a:latin typeface="Arial"/>
                  <a:cs typeface="Arial"/>
                </a:rPr>
                <a:t>L’organisation de l’activité de l’entreprise</a:t>
              </a:r>
            </a:p>
          </p:txBody>
        </p:sp>
      </p:grpSp>
      <p:grpSp>
        <p:nvGrpSpPr>
          <p:cNvPr id="13" name="Groupe 12">
            <a:extLst>
              <a:ext uri="{FF2B5EF4-FFF2-40B4-BE49-F238E27FC236}">
                <a16:creationId xmlns:a16="http://schemas.microsoft.com/office/drawing/2014/main" id="{4B5D6938-9510-42E3-AFBD-0DD837CD86BF}"/>
              </a:ext>
            </a:extLst>
          </p:cNvPr>
          <p:cNvGrpSpPr/>
          <p:nvPr/>
        </p:nvGrpSpPr>
        <p:grpSpPr>
          <a:xfrm>
            <a:off x="2516089" y="2954181"/>
            <a:ext cx="6483612" cy="561927"/>
            <a:chOff x="580605" y="2349681"/>
            <a:chExt cx="6483612" cy="561927"/>
          </a:xfrm>
        </p:grpSpPr>
        <p:sp>
          <p:nvSpPr>
            <p:cNvPr id="14" name="Rectangle : avec coins arrondis en haut 13">
              <a:extLst>
                <a:ext uri="{FF2B5EF4-FFF2-40B4-BE49-F238E27FC236}">
                  <a16:creationId xmlns:a16="http://schemas.microsoft.com/office/drawing/2014/main" id="{2F8ED299-C787-4591-BD94-FBB614023732}"/>
                </a:ext>
              </a:extLst>
            </p:cNvPr>
            <p:cNvSpPr/>
            <p:nvPr/>
          </p:nvSpPr>
          <p:spPr>
            <a:xfrm rot="5400000">
              <a:off x="3537289" y="-607003"/>
              <a:ext cx="561927" cy="6475295"/>
            </a:xfrm>
            <a:prstGeom prst="round2SameRect">
              <a:avLst/>
            </a:prstGeom>
            <a:solidFill>
              <a:srgbClr val="FFFFFF">
                <a:alpha val="90000"/>
                <a:hueOff val="0"/>
                <a:satOff val="0"/>
                <a:lumOff val="0"/>
                <a:alphaOff val="0"/>
              </a:srgbClr>
            </a:solidFill>
            <a:ln w="25400" cap="flat" cmpd="sng" algn="ctr">
              <a:solidFill>
                <a:srgbClr val="0062A8">
                  <a:hueOff val="0"/>
                  <a:satOff val="0"/>
                  <a:lumOff val="0"/>
                  <a:alphaOff val="0"/>
                </a:srgbClr>
              </a:solidFill>
              <a:prstDash val="solid"/>
            </a:ln>
            <a:effectLst/>
          </p:spPr>
        </p:sp>
        <p:sp>
          <p:nvSpPr>
            <p:cNvPr id="15" name="Rectangle : avec coins arrondis en haut 4">
              <a:extLst>
                <a:ext uri="{FF2B5EF4-FFF2-40B4-BE49-F238E27FC236}">
                  <a16:creationId xmlns:a16="http://schemas.microsoft.com/office/drawing/2014/main" id="{F0117C03-C6A2-495A-A66F-A985B5FD2D1D}"/>
                </a:ext>
              </a:extLst>
            </p:cNvPr>
            <p:cNvSpPr txBox="1"/>
            <p:nvPr/>
          </p:nvSpPr>
          <p:spPr>
            <a:xfrm>
              <a:off x="616353" y="2349681"/>
              <a:ext cx="6447864" cy="507065"/>
            </a:xfrm>
            <a:prstGeom prst="rect">
              <a:avLst/>
            </a:prstGeom>
            <a:noFill/>
            <a:ln>
              <a:noFill/>
            </a:ln>
            <a:effectLst/>
          </p:spPr>
          <p:txBody>
            <a:bodyPr spcFirstLastPara="0" vert="horz" wrap="square" lIns="142240" tIns="12700" rIns="12700" bIns="12700" numCol="1" spcCol="1270" anchor="ctr" anchorCtr="0">
              <a:noAutofit/>
            </a:bodyPr>
            <a:lstStyle/>
            <a:p>
              <a:pPr marL="228600" marR="0" lvl="1" indent="-228600" algn="l" defTabSz="889000" eaLnBrk="1" fontAlgn="auto" latinLnBrk="0" hangingPunct="1">
                <a:lnSpc>
                  <a:spcPct val="90000"/>
                </a:lnSpc>
                <a:spcBef>
                  <a:spcPct val="0"/>
                </a:spcBef>
                <a:spcAft>
                  <a:spcPct val="15000"/>
                </a:spcAft>
                <a:buClrTx/>
                <a:buSzTx/>
                <a:buFontTx/>
                <a:buChar char="•"/>
                <a:tabLst/>
                <a:defRPr/>
              </a:pPr>
              <a:r>
                <a:rPr kumimoji="0" lang="fr-FR" sz="2000" b="0" i="0" u="none" strike="noStrike" kern="1200" cap="none" spc="0" normalizeH="0" baseline="0" noProof="0" dirty="0">
                  <a:ln>
                    <a:noFill/>
                  </a:ln>
                  <a:solidFill>
                    <a:srgbClr val="000000">
                      <a:hueOff val="0"/>
                      <a:satOff val="0"/>
                      <a:lumOff val="0"/>
                      <a:alphaOff val="0"/>
                    </a:srgbClr>
                  </a:solidFill>
                  <a:effectLst/>
                  <a:uLnTx/>
                  <a:uFillTx/>
                  <a:latin typeface="Arial"/>
                  <a:cs typeface="Arial"/>
                </a:rPr>
                <a:t>L’impact du numérique sur la vie de l’entreprise</a:t>
              </a:r>
            </a:p>
          </p:txBody>
        </p:sp>
      </p:grpSp>
      <p:grpSp>
        <p:nvGrpSpPr>
          <p:cNvPr id="29" name="Groupe 28">
            <a:extLst>
              <a:ext uri="{FF2B5EF4-FFF2-40B4-BE49-F238E27FC236}">
                <a16:creationId xmlns:a16="http://schemas.microsoft.com/office/drawing/2014/main" id="{6387B65E-87AB-48F4-9B62-244B94004B58}"/>
              </a:ext>
            </a:extLst>
          </p:cNvPr>
          <p:cNvGrpSpPr/>
          <p:nvPr/>
        </p:nvGrpSpPr>
        <p:grpSpPr>
          <a:xfrm>
            <a:off x="1756995" y="803030"/>
            <a:ext cx="605152" cy="864503"/>
            <a:chOff x="1" y="1532948"/>
            <a:chExt cx="605152" cy="864503"/>
          </a:xfrm>
        </p:grpSpPr>
        <p:sp>
          <p:nvSpPr>
            <p:cNvPr id="30" name="Flèche : chevron 29">
              <a:extLst>
                <a:ext uri="{FF2B5EF4-FFF2-40B4-BE49-F238E27FC236}">
                  <a16:creationId xmlns:a16="http://schemas.microsoft.com/office/drawing/2014/main" id="{28DFED59-14AC-4490-9528-BCA990454D6B}"/>
                </a:ext>
              </a:extLst>
            </p:cNvPr>
            <p:cNvSpPr/>
            <p:nvPr/>
          </p:nvSpPr>
          <p:spPr>
            <a:xfrm rot="5400000">
              <a:off x="-129675" y="1662624"/>
              <a:ext cx="864503" cy="605152"/>
            </a:xfrm>
            <a:prstGeom prst="chevron">
              <a:avLst/>
            </a:prstGeom>
            <a:solidFill>
              <a:srgbClr val="0062A8">
                <a:hueOff val="0"/>
                <a:satOff val="0"/>
                <a:lumOff val="0"/>
                <a:alphaOff val="0"/>
              </a:srgbClr>
            </a:solidFill>
            <a:ln w="25400" cap="flat" cmpd="sng" algn="ctr">
              <a:solidFill>
                <a:srgbClr val="0062A8">
                  <a:hueOff val="0"/>
                  <a:satOff val="0"/>
                  <a:lumOff val="0"/>
                  <a:alphaOff val="0"/>
                </a:srgbClr>
              </a:solidFill>
              <a:prstDash val="solid"/>
            </a:ln>
            <a:effectLst/>
          </p:spPr>
        </p:sp>
        <p:sp>
          <p:nvSpPr>
            <p:cNvPr id="31" name="Flèche : chevron 4">
              <a:extLst>
                <a:ext uri="{FF2B5EF4-FFF2-40B4-BE49-F238E27FC236}">
                  <a16:creationId xmlns:a16="http://schemas.microsoft.com/office/drawing/2014/main" id="{7D6C3CAA-6113-402A-A594-54581B7D1D67}"/>
                </a:ext>
              </a:extLst>
            </p:cNvPr>
            <p:cNvSpPr txBox="1"/>
            <p:nvPr/>
          </p:nvSpPr>
          <p:spPr>
            <a:xfrm>
              <a:off x="1" y="1835524"/>
              <a:ext cx="605152" cy="259351"/>
            </a:xfrm>
            <a:prstGeom prst="rect">
              <a:avLst/>
            </a:prstGeom>
            <a:noFill/>
            <a:ln>
              <a:noFill/>
            </a:ln>
            <a:effectLst/>
          </p:spPr>
          <p:txBody>
            <a:bodyPr spcFirstLastPara="0" vert="horz" wrap="square" lIns="10795" tIns="10795" rIns="10795" bIns="10795" numCol="1" spcCol="1270" anchor="ctr" anchorCtr="0">
              <a:noAutofit/>
            </a:bodyPr>
            <a:lstStyle/>
            <a:p>
              <a:pPr marL="0" marR="0" lvl="0" indent="0" algn="ctr" defTabSz="755650" eaLnBrk="1" fontAlgn="auto" latinLnBrk="0" hangingPunct="1">
                <a:lnSpc>
                  <a:spcPct val="90000"/>
                </a:lnSpc>
                <a:spcBef>
                  <a:spcPct val="0"/>
                </a:spcBef>
                <a:spcAft>
                  <a:spcPct val="35000"/>
                </a:spcAft>
                <a:buClrTx/>
                <a:buSzTx/>
                <a:buFontTx/>
                <a:buNone/>
                <a:tabLst/>
                <a:defRPr/>
              </a:pPr>
              <a:r>
                <a:rPr kumimoji="0" lang="fr-FR" sz="1700" b="0" i="0" u="none" strike="noStrike" kern="1200" cap="none" spc="0" normalizeH="0" baseline="0" noProof="0" dirty="0">
                  <a:ln>
                    <a:noFill/>
                  </a:ln>
                  <a:solidFill>
                    <a:srgbClr val="FFFFFF"/>
                  </a:solidFill>
                  <a:effectLst/>
                  <a:uLnTx/>
                  <a:uFillTx/>
                  <a:latin typeface="Arial"/>
                  <a:cs typeface="Arial"/>
                </a:rPr>
                <a:t>3</a:t>
              </a:r>
            </a:p>
          </p:txBody>
        </p:sp>
      </p:grpSp>
      <p:grpSp>
        <p:nvGrpSpPr>
          <p:cNvPr id="32" name="Groupe 31">
            <a:extLst>
              <a:ext uri="{FF2B5EF4-FFF2-40B4-BE49-F238E27FC236}">
                <a16:creationId xmlns:a16="http://schemas.microsoft.com/office/drawing/2014/main" id="{860DF282-CC1B-4D1F-B6A1-8683A1FD4C4F}"/>
              </a:ext>
            </a:extLst>
          </p:cNvPr>
          <p:cNvGrpSpPr/>
          <p:nvPr/>
        </p:nvGrpSpPr>
        <p:grpSpPr>
          <a:xfrm>
            <a:off x="1756994" y="2950006"/>
            <a:ext cx="605152" cy="864503"/>
            <a:chOff x="1" y="2298843"/>
            <a:chExt cx="605152" cy="864503"/>
          </a:xfrm>
        </p:grpSpPr>
        <p:sp>
          <p:nvSpPr>
            <p:cNvPr id="33" name="Flèche : chevron 32">
              <a:extLst>
                <a:ext uri="{FF2B5EF4-FFF2-40B4-BE49-F238E27FC236}">
                  <a16:creationId xmlns:a16="http://schemas.microsoft.com/office/drawing/2014/main" id="{AAFB1C7A-3E60-4937-AFA8-E4967667E02F}"/>
                </a:ext>
              </a:extLst>
            </p:cNvPr>
            <p:cNvSpPr/>
            <p:nvPr/>
          </p:nvSpPr>
          <p:spPr>
            <a:xfrm rot="5400000">
              <a:off x="-129675" y="2428519"/>
              <a:ext cx="864503" cy="605152"/>
            </a:xfrm>
            <a:prstGeom prst="chevron">
              <a:avLst/>
            </a:prstGeom>
            <a:solidFill>
              <a:srgbClr val="0062A8">
                <a:hueOff val="0"/>
                <a:satOff val="0"/>
                <a:lumOff val="0"/>
                <a:alphaOff val="0"/>
              </a:srgbClr>
            </a:solidFill>
            <a:ln w="25400" cap="flat" cmpd="sng" algn="ctr">
              <a:solidFill>
                <a:srgbClr val="0062A8">
                  <a:hueOff val="0"/>
                  <a:satOff val="0"/>
                  <a:lumOff val="0"/>
                  <a:alphaOff val="0"/>
                </a:srgbClr>
              </a:solidFill>
              <a:prstDash val="solid"/>
            </a:ln>
            <a:effectLst/>
          </p:spPr>
        </p:sp>
        <p:sp>
          <p:nvSpPr>
            <p:cNvPr id="34" name="Flèche : chevron 4">
              <a:extLst>
                <a:ext uri="{FF2B5EF4-FFF2-40B4-BE49-F238E27FC236}">
                  <a16:creationId xmlns:a16="http://schemas.microsoft.com/office/drawing/2014/main" id="{76D85615-B3F4-4A0F-A033-4AAFD960ED69}"/>
                </a:ext>
              </a:extLst>
            </p:cNvPr>
            <p:cNvSpPr txBox="1"/>
            <p:nvPr/>
          </p:nvSpPr>
          <p:spPr>
            <a:xfrm>
              <a:off x="1" y="2601419"/>
              <a:ext cx="605152" cy="259351"/>
            </a:xfrm>
            <a:prstGeom prst="rect">
              <a:avLst/>
            </a:prstGeom>
            <a:noFill/>
            <a:ln>
              <a:noFill/>
            </a:ln>
            <a:effectLst/>
          </p:spPr>
          <p:txBody>
            <a:bodyPr spcFirstLastPara="0" vert="horz" wrap="square" lIns="10795" tIns="10795" rIns="10795" bIns="10795" numCol="1" spcCol="1270" anchor="ctr" anchorCtr="0">
              <a:noAutofit/>
            </a:bodyPr>
            <a:lstStyle/>
            <a:p>
              <a:pPr marL="0" marR="0" lvl="0" indent="0" algn="ctr" defTabSz="755650" eaLnBrk="1" fontAlgn="auto" latinLnBrk="0" hangingPunct="1">
                <a:lnSpc>
                  <a:spcPct val="90000"/>
                </a:lnSpc>
                <a:spcBef>
                  <a:spcPct val="0"/>
                </a:spcBef>
                <a:spcAft>
                  <a:spcPct val="35000"/>
                </a:spcAft>
                <a:buClrTx/>
                <a:buSzTx/>
                <a:buFontTx/>
                <a:buNone/>
                <a:tabLst/>
                <a:defRPr/>
              </a:pPr>
              <a:r>
                <a:rPr kumimoji="0" lang="fr-FR" sz="1700" b="0" i="0" u="none" strike="noStrike" kern="1200" cap="none" spc="0" normalizeH="0" baseline="0" noProof="0" dirty="0">
                  <a:ln>
                    <a:noFill/>
                  </a:ln>
                  <a:solidFill>
                    <a:srgbClr val="FFFFFF"/>
                  </a:solidFill>
                  <a:effectLst/>
                  <a:uLnTx/>
                  <a:uFillTx/>
                  <a:latin typeface="Arial"/>
                  <a:cs typeface="Arial"/>
                </a:rPr>
                <a:t>4</a:t>
              </a:r>
            </a:p>
          </p:txBody>
        </p:sp>
      </p:grpSp>
      <p:sp>
        <p:nvSpPr>
          <p:cNvPr id="44" name="ZoneTexte 43">
            <a:extLst>
              <a:ext uri="{FF2B5EF4-FFF2-40B4-BE49-F238E27FC236}">
                <a16:creationId xmlns:a16="http://schemas.microsoft.com/office/drawing/2014/main" id="{46AE8FAB-A635-4591-B8B1-D916EC765C5B}"/>
              </a:ext>
            </a:extLst>
          </p:cNvPr>
          <p:cNvSpPr txBox="1"/>
          <p:nvPr/>
        </p:nvSpPr>
        <p:spPr>
          <a:xfrm>
            <a:off x="2555776" y="1419622"/>
            <a:ext cx="6336704" cy="1384995"/>
          </a:xfrm>
          <a:prstGeom prst="rect">
            <a:avLst/>
          </a:prstGeom>
          <a:noFill/>
        </p:spPr>
        <p:txBody>
          <a:bodyPr wrap="square" rtlCol="0">
            <a:spAutoFit/>
          </a:bodyPr>
          <a:lstStyle/>
          <a:p>
            <a:pPr algn="just"/>
            <a:r>
              <a:rPr lang="fr-FR" sz="1400" dirty="0"/>
              <a:t>Comment les facteurs économiques déterminent-ils les choix de production ? </a:t>
            </a:r>
          </a:p>
          <a:p>
            <a:pPr algn="just"/>
            <a:r>
              <a:rPr lang="fr-FR" sz="1400" dirty="0"/>
              <a:t>Comment choisir une structure juridique pour l’entreprise ? </a:t>
            </a:r>
          </a:p>
          <a:p>
            <a:pPr algn="just"/>
            <a:r>
              <a:rPr lang="fr-FR" sz="1400" dirty="0"/>
              <a:t>Quelles réponses apporte le droit face aux risques auxquels s’expose l’entreprise ? </a:t>
            </a:r>
          </a:p>
          <a:p>
            <a:pPr algn="just"/>
            <a:r>
              <a:rPr lang="fr-FR" sz="1400" dirty="0"/>
              <a:t>Comment l’entreprise organise-t-elle ses ressources ? </a:t>
            </a:r>
          </a:p>
          <a:p>
            <a:pPr algn="just"/>
            <a:r>
              <a:rPr lang="fr-FR" sz="1400" dirty="0"/>
              <a:t>Quel financement pour l’entreprise ? </a:t>
            </a:r>
          </a:p>
        </p:txBody>
      </p:sp>
      <p:sp>
        <p:nvSpPr>
          <p:cNvPr id="45" name="ZoneTexte 44">
            <a:extLst>
              <a:ext uri="{FF2B5EF4-FFF2-40B4-BE49-F238E27FC236}">
                <a16:creationId xmlns:a16="http://schemas.microsoft.com/office/drawing/2014/main" id="{ADBA890A-15C1-4914-AC25-23C94425AFFD}"/>
              </a:ext>
            </a:extLst>
          </p:cNvPr>
          <p:cNvSpPr txBox="1"/>
          <p:nvPr/>
        </p:nvSpPr>
        <p:spPr>
          <a:xfrm>
            <a:off x="2543360" y="3589357"/>
            <a:ext cx="6336704" cy="954107"/>
          </a:xfrm>
          <a:prstGeom prst="rect">
            <a:avLst/>
          </a:prstGeom>
          <a:noFill/>
        </p:spPr>
        <p:txBody>
          <a:bodyPr wrap="square" rtlCol="0">
            <a:spAutoFit/>
          </a:bodyPr>
          <a:lstStyle/>
          <a:p>
            <a:pPr algn="just"/>
            <a:r>
              <a:rPr lang="fr-FR" sz="1400" dirty="0"/>
              <a:t>Comment le numérique transforme-t-il l’environnement des entreprises ?</a:t>
            </a:r>
          </a:p>
          <a:p>
            <a:pPr algn="just"/>
            <a:r>
              <a:rPr lang="fr-FR" sz="1400" dirty="0"/>
              <a:t>Dans quelle mesure le droit répond-il aux questions posées par le développement du numérique ? </a:t>
            </a:r>
          </a:p>
          <a:p>
            <a:pPr algn="just"/>
            <a:r>
              <a:rPr lang="fr-FR" sz="1400" dirty="0"/>
              <a:t>Quelle est l’incidence du numérique sur le management ? </a:t>
            </a:r>
          </a:p>
        </p:txBody>
      </p:sp>
    </p:spTree>
    <p:extLst>
      <p:ext uri="{BB962C8B-B14F-4D97-AF65-F5344CB8AC3E}">
        <p14:creationId xmlns:p14="http://schemas.microsoft.com/office/powerpoint/2010/main" val="22781317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pied de page 2"/>
          <p:cNvSpPr>
            <a:spLocks noGrp="1"/>
          </p:cNvSpPr>
          <p:nvPr>
            <p:ph type="ftr" sz="quarter" idx="11"/>
          </p:nvPr>
        </p:nvSpPr>
        <p:spPr/>
        <p:txBody>
          <a:bodyPr/>
          <a:lstStyle/>
          <a:p>
            <a:r>
              <a:rPr lang="fr-FR" dirty="0"/>
              <a:t>Direction générale de l’enseignement scolaire – Bureau de la formation des personnels enseignants et d’éducation (C1-2)  </a:t>
            </a:r>
          </a:p>
        </p:txBody>
      </p:sp>
      <p:grpSp>
        <p:nvGrpSpPr>
          <p:cNvPr id="16" name="Groupe 15">
            <a:extLst>
              <a:ext uri="{FF2B5EF4-FFF2-40B4-BE49-F238E27FC236}">
                <a16:creationId xmlns:a16="http://schemas.microsoft.com/office/drawing/2014/main" id="{00870604-501E-4FEF-B380-9A7483B4743B}"/>
              </a:ext>
            </a:extLst>
          </p:cNvPr>
          <p:cNvGrpSpPr/>
          <p:nvPr/>
        </p:nvGrpSpPr>
        <p:grpSpPr>
          <a:xfrm>
            <a:off x="2555776" y="1081194"/>
            <a:ext cx="6475295" cy="561927"/>
            <a:chOff x="605152" y="3064738"/>
            <a:chExt cx="6475295" cy="561927"/>
          </a:xfrm>
        </p:grpSpPr>
        <p:sp>
          <p:nvSpPr>
            <p:cNvPr id="17" name="Rectangle : avec coins arrondis en haut 16">
              <a:extLst>
                <a:ext uri="{FF2B5EF4-FFF2-40B4-BE49-F238E27FC236}">
                  <a16:creationId xmlns:a16="http://schemas.microsoft.com/office/drawing/2014/main" id="{6D6D18BA-1ED5-412B-BAC5-D70E07663E3E}"/>
                </a:ext>
              </a:extLst>
            </p:cNvPr>
            <p:cNvSpPr/>
            <p:nvPr/>
          </p:nvSpPr>
          <p:spPr>
            <a:xfrm rot="5400000">
              <a:off x="3561836" y="108054"/>
              <a:ext cx="561927" cy="6475295"/>
            </a:xfrm>
            <a:prstGeom prst="round2SameRect">
              <a:avLst/>
            </a:prstGeom>
            <a:solidFill>
              <a:srgbClr val="FFFFFF">
                <a:alpha val="90000"/>
                <a:hueOff val="0"/>
                <a:satOff val="0"/>
                <a:lumOff val="0"/>
                <a:alphaOff val="0"/>
              </a:srgbClr>
            </a:solidFill>
            <a:ln w="25400" cap="flat" cmpd="sng" algn="ctr">
              <a:solidFill>
                <a:srgbClr val="0062A8">
                  <a:hueOff val="0"/>
                  <a:satOff val="0"/>
                  <a:lumOff val="0"/>
                  <a:alphaOff val="0"/>
                </a:srgbClr>
              </a:solidFill>
              <a:prstDash val="solid"/>
            </a:ln>
            <a:effectLst/>
          </p:spPr>
        </p:sp>
        <p:sp>
          <p:nvSpPr>
            <p:cNvPr id="18" name="Rectangle : avec coins arrondis en haut 4">
              <a:extLst>
                <a:ext uri="{FF2B5EF4-FFF2-40B4-BE49-F238E27FC236}">
                  <a16:creationId xmlns:a16="http://schemas.microsoft.com/office/drawing/2014/main" id="{45800518-B1B4-4ED9-B448-8A0D3D18151A}"/>
                </a:ext>
              </a:extLst>
            </p:cNvPr>
            <p:cNvSpPr txBox="1"/>
            <p:nvPr/>
          </p:nvSpPr>
          <p:spPr>
            <a:xfrm>
              <a:off x="605153" y="3092169"/>
              <a:ext cx="6447864" cy="507065"/>
            </a:xfrm>
            <a:prstGeom prst="rect">
              <a:avLst/>
            </a:prstGeom>
            <a:noFill/>
            <a:ln>
              <a:noFill/>
            </a:ln>
            <a:effectLst/>
          </p:spPr>
          <p:txBody>
            <a:bodyPr spcFirstLastPara="0" vert="horz" wrap="square" lIns="142240" tIns="12700" rIns="12700" bIns="12700" numCol="1" spcCol="1270" anchor="ctr" anchorCtr="0">
              <a:noAutofit/>
            </a:bodyPr>
            <a:lstStyle/>
            <a:p>
              <a:pPr marL="228600" marR="0" lvl="1" indent="-228600" algn="l" defTabSz="889000" eaLnBrk="1" fontAlgn="auto" latinLnBrk="0" hangingPunct="1">
                <a:lnSpc>
                  <a:spcPct val="90000"/>
                </a:lnSpc>
                <a:spcBef>
                  <a:spcPct val="0"/>
                </a:spcBef>
                <a:spcAft>
                  <a:spcPct val="15000"/>
                </a:spcAft>
                <a:buClrTx/>
                <a:buSzTx/>
                <a:buFontTx/>
                <a:buChar char="•"/>
                <a:tabLst/>
                <a:defRPr/>
              </a:pPr>
              <a:r>
                <a:rPr kumimoji="0" lang="fr-FR" sz="2000" b="0" i="0" u="none" strike="noStrike" kern="1200" cap="none" spc="0" normalizeH="0" baseline="0" noProof="0" dirty="0">
                  <a:ln>
                    <a:noFill/>
                  </a:ln>
                  <a:solidFill>
                    <a:srgbClr val="000000">
                      <a:hueOff val="0"/>
                      <a:satOff val="0"/>
                      <a:lumOff val="0"/>
                      <a:alphaOff val="0"/>
                    </a:srgbClr>
                  </a:solidFill>
                  <a:effectLst/>
                  <a:uLnTx/>
                  <a:uFillTx/>
                  <a:latin typeface="Arial"/>
                  <a:cs typeface="Arial"/>
                </a:rPr>
                <a:t>Les mutations du travail</a:t>
              </a:r>
            </a:p>
          </p:txBody>
        </p:sp>
      </p:grpSp>
      <p:grpSp>
        <p:nvGrpSpPr>
          <p:cNvPr id="19" name="Groupe 18">
            <a:extLst>
              <a:ext uri="{FF2B5EF4-FFF2-40B4-BE49-F238E27FC236}">
                <a16:creationId xmlns:a16="http://schemas.microsoft.com/office/drawing/2014/main" id="{53EA1A03-DC03-4292-9C0A-4326EAABD2EE}"/>
              </a:ext>
            </a:extLst>
          </p:cNvPr>
          <p:cNvGrpSpPr/>
          <p:nvPr/>
        </p:nvGrpSpPr>
        <p:grpSpPr>
          <a:xfrm>
            <a:off x="2539348" y="3072830"/>
            <a:ext cx="6475295" cy="561927"/>
            <a:chOff x="605152" y="3830632"/>
            <a:chExt cx="6475295" cy="561927"/>
          </a:xfrm>
        </p:grpSpPr>
        <p:sp>
          <p:nvSpPr>
            <p:cNvPr id="20" name="Rectangle : avec coins arrondis en haut 19">
              <a:extLst>
                <a:ext uri="{FF2B5EF4-FFF2-40B4-BE49-F238E27FC236}">
                  <a16:creationId xmlns:a16="http://schemas.microsoft.com/office/drawing/2014/main" id="{DBF6D1CF-D514-4A39-8AC3-D576D4F44DED}"/>
                </a:ext>
              </a:extLst>
            </p:cNvPr>
            <p:cNvSpPr/>
            <p:nvPr/>
          </p:nvSpPr>
          <p:spPr>
            <a:xfrm rot="5400000">
              <a:off x="3561836" y="873948"/>
              <a:ext cx="561927" cy="6475295"/>
            </a:xfrm>
            <a:prstGeom prst="round2SameRect">
              <a:avLst/>
            </a:prstGeom>
            <a:solidFill>
              <a:srgbClr val="FFFFFF">
                <a:alpha val="90000"/>
                <a:hueOff val="0"/>
                <a:satOff val="0"/>
                <a:lumOff val="0"/>
                <a:alphaOff val="0"/>
              </a:srgbClr>
            </a:solidFill>
            <a:ln w="25400" cap="flat" cmpd="sng" algn="ctr">
              <a:solidFill>
                <a:srgbClr val="0062A8">
                  <a:hueOff val="0"/>
                  <a:satOff val="0"/>
                  <a:lumOff val="0"/>
                  <a:alphaOff val="0"/>
                </a:srgbClr>
              </a:solidFill>
              <a:prstDash val="solid"/>
            </a:ln>
            <a:effectLst/>
          </p:spPr>
        </p:sp>
        <p:sp>
          <p:nvSpPr>
            <p:cNvPr id="21" name="Rectangle : avec coins arrondis en haut 4">
              <a:extLst>
                <a:ext uri="{FF2B5EF4-FFF2-40B4-BE49-F238E27FC236}">
                  <a16:creationId xmlns:a16="http://schemas.microsoft.com/office/drawing/2014/main" id="{1EE400A4-49AF-4D0C-950B-CDF2E302522B}"/>
                </a:ext>
              </a:extLst>
            </p:cNvPr>
            <p:cNvSpPr txBox="1"/>
            <p:nvPr/>
          </p:nvSpPr>
          <p:spPr>
            <a:xfrm>
              <a:off x="605153" y="3858063"/>
              <a:ext cx="6447864" cy="507065"/>
            </a:xfrm>
            <a:prstGeom prst="rect">
              <a:avLst/>
            </a:prstGeom>
            <a:noFill/>
            <a:ln>
              <a:noFill/>
            </a:ln>
            <a:effectLst/>
          </p:spPr>
          <p:txBody>
            <a:bodyPr spcFirstLastPara="0" vert="horz" wrap="square" lIns="142240" tIns="12700" rIns="12700" bIns="12700" numCol="1" spcCol="1270" anchor="ctr" anchorCtr="0">
              <a:noAutofit/>
            </a:bodyPr>
            <a:lstStyle/>
            <a:p>
              <a:pPr marL="228600" marR="0" lvl="1" indent="-228600" algn="l" defTabSz="889000" eaLnBrk="1" fontAlgn="auto" latinLnBrk="0" hangingPunct="1">
                <a:lnSpc>
                  <a:spcPct val="90000"/>
                </a:lnSpc>
                <a:spcBef>
                  <a:spcPct val="0"/>
                </a:spcBef>
                <a:spcAft>
                  <a:spcPct val="15000"/>
                </a:spcAft>
                <a:buClrTx/>
                <a:buSzTx/>
                <a:buFontTx/>
                <a:buChar char="•"/>
                <a:tabLst/>
                <a:defRPr/>
              </a:pPr>
              <a:r>
                <a:rPr kumimoji="0" lang="fr-FR" sz="2000" b="0" i="0" u="none" strike="noStrike" kern="1200" cap="none" spc="0" normalizeH="0" baseline="0" noProof="0" dirty="0">
                  <a:ln>
                    <a:noFill/>
                  </a:ln>
                  <a:solidFill>
                    <a:srgbClr val="000000">
                      <a:hueOff val="0"/>
                      <a:satOff val="0"/>
                      <a:lumOff val="0"/>
                      <a:alphaOff val="0"/>
                    </a:srgbClr>
                  </a:solidFill>
                  <a:effectLst/>
                  <a:uLnTx/>
                  <a:uFillTx/>
                  <a:latin typeface="Arial"/>
                  <a:cs typeface="Arial"/>
                </a:rPr>
                <a:t>Les choix stratégiques de l’entreprise</a:t>
              </a:r>
            </a:p>
          </p:txBody>
        </p:sp>
      </p:grpSp>
      <p:grpSp>
        <p:nvGrpSpPr>
          <p:cNvPr id="38" name="Groupe 37">
            <a:extLst>
              <a:ext uri="{FF2B5EF4-FFF2-40B4-BE49-F238E27FC236}">
                <a16:creationId xmlns:a16="http://schemas.microsoft.com/office/drawing/2014/main" id="{A7F5B4FF-E5E1-4D6F-AABC-C89A910A5195}"/>
              </a:ext>
            </a:extLst>
          </p:cNvPr>
          <p:cNvGrpSpPr/>
          <p:nvPr/>
        </p:nvGrpSpPr>
        <p:grpSpPr>
          <a:xfrm>
            <a:off x="1756994" y="1059582"/>
            <a:ext cx="605152" cy="864503"/>
            <a:chOff x="1" y="3064737"/>
            <a:chExt cx="605152" cy="864503"/>
          </a:xfrm>
        </p:grpSpPr>
        <p:sp>
          <p:nvSpPr>
            <p:cNvPr id="39" name="Flèche : chevron 38">
              <a:extLst>
                <a:ext uri="{FF2B5EF4-FFF2-40B4-BE49-F238E27FC236}">
                  <a16:creationId xmlns:a16="http://schemas.microsoft.com/office/drawing/2014/main" id="{81E9930F-6CC4-4A15-9545-8EF474C14F03}"/>
                </a:ext>
              </a:extLst>
            </p:cNvPr>
            <p:cNvSpPr/>
            <p:nvPr/>
          </p:nvSpPr>
          <p:spPr>
            <a:xfrm rot="5400000">
              <a:off x="-129675" y="3194413"/>
              <a:ext cx="864503" cy="605152"/>
            </a:xfrm>
            <a:prstGeom prst="chevron">
              <a:avLst/>
            </a:prstGeom>
            <a:solidFill>
              <a:srgbClr val="0062A8">
                <a:hueOff val="0"/>
                <a:satOff val="0"/>
                <a:lumOff val="0"/>
                <a:alphaOff val="0"/>
              </a:srgbClr>
            </a:solidFill>
            <a:ln w="25400" cap="flat" cmpd="sng" algn="ctr">
              <a:solidFill>
                <a:srgbClr val="0062A8">
                  <a:hueOff val="0"/>
                  <a:satOff val="0"/>
                  <a:lumOff val="0"/>
                  <a:alphaOff val="0"/>
                </a:srgbClr>
              </a:solidFill>
              <a:prstDash val="solid"/>
            </a:ln>
            <a:effectLst/>
          </p:spPr>
        </p:sp>
        <p:sp>
          <p:nvSpPr>
            <p:cNvPr id="40" name="Flèche : chevron 4">
              <a:extLst>
                <a:ext uri="{FF2B5EF4-FFF2-40B4-BE49-F238E27FC236}">
                  <a16:creationId xmlns:a16="http://schemas.microsoft.com/office/drawing/2014/main" id="{36C22948-BC16-45D7-865A-81EDF84DA74E}"/>
                </a:ext>
              </a:extLst>
            </p:cNvPr>
            <p:cNvSpPr txBox="1"/>
            <p:nvPr/>
          </p:nvSpPr>
          <p:spPr>
            <a:xfrm>
              <a:off x="1" y="3367313"/>
              <a:ext cx="605152" cy="259351"/>
            </a:xfrm>
            <a:prstGeom prst="rect">
              <a:avLst/>
            </a:prstGeom>
            <a:noFill/>
            <a:ln>
              <a:noFill/>
            </a:ln>
            <a:effectLst/>
          </p:spPr>
          <p:txBody>
            <a:bodyPr spcFirstLastPara="0" vert="horz" wrap="square" lIns="10795" tIns="10795" rIns="10795" bIns="10795" numCol="1" spcCol="1270" anchor="ctr" anchorCtr="0">
              <a:noAutofit/>
            </a:bodyPr>
            <a:lstStyle/>
            <a:p>
              <a:pPr marL="0" marR="0" lvl="0" indent="0" algn="ctr" defTabSz="755650" eaLnBrk="1" fontAlgn="auto" latinLnBrk="0" hangingPunct="1">
                <a:lnSpc>
                  <a:spcPct val="90000"/>
                </a:lnSpc>
                <a:spcBef>
                  <a:spcPct val="0"/>
                </a:spcBef>
                <a:spcAft>
                  <a:spcPct val="35000"/>
                </a:spcAft>
                <a:buClrTx/>
                <a:buSzTx/>
                <a:buFontTx/>
                <a:buNone/>
                <a:tabLst/>
                <a:defRPr/>
              </a:pPr>
              <a:r>
                <a:rPr kumimoji="0" lang="fr-FR" sz="1700" b="0" i="0" u="none" strike="noStrike" kern="1200" cap="none" spc="0" normalizeH="0" baseline="0" noProof="0" dirty="0">
                  <a:ln>
                    <a:noFill/>
                  </a:ln>
                  <a:solidFill>
                    <a:srgbClr val="FFFFFF"/>
                  </a:solidFill>
                  <a:effectLst/>
                  <a:uLnTx/>
                  <a:uFillTx/>
                  <a:latin typeface="Arial"/>
                  <a:cs typeface="Arial"/>
                </a:rPr>
                <a:t>5</a:t>
              </a:r>
            </a:p>
          </p:txBody>
        </p:sp>
      </p:grpSp>
      <p:grpSp>
        <p:nvGrpSpPr>
          <p:cNvPr id="41" name="Groupe 40">
            <a:extLst>
              <a:ext uri="{FF2B5EF4-FFF2-40B4-BE49-F238E27FC236}">
                <a16:creationId xmlns:a16="http://schemas.microsoft.com/office/drawing/2014/main" id="{B66DF165-7C29-4BB8-82F7-1D05FCAD5DDA}"/>
              </a:ext>
            </a:extLst>
          </p:cNvPr>
          <p:cNvGrpSpPr/>
          <p:nvPr/>
        </p:nvGrpSpPr>
        <p:grpSpPr>
          <a:xfrm>
            <a:off x="1756994" y="3062280"/>
            <a:ext cx="605152" cy="864503"/>
            <a:chOff x="1" y="3830632"/>
            <a:chExt cx="605152" cy="864503"/>
          </a:xfrm>
        </p:grpSpPr>
        <p:sp>
          <p:nvSpPr>
            <p:cNvPr id="42" name="Flèche : chevron 41">
              <a:extLst>
                <a:ext uri="{FF2B5EF4-FFF2-40B4-BE49-F238E27FC236}">
                  <a16:creationId xmlns:a16="http://schemas.microsoft.com/office/drawing/2014/main" id="{B2705B97-3627-4AE7-99D5-BBF146F73B1D}"/>
                </a:ext>
              </a:extLst>
            </p:cNvPr>
            <p:cNvSpPr/>
            <p:nvPr/>
          </p:nvSpPr>
          <p:spPr>
            <a:xfrm rot="5400000">
              <a:off x="-129675" y="3960308"/>
              <a:ext cx="864503" cy="605152"/>
            </a:xfrm>
            <a:prstGeom prst="chevron">
              <a:avLst/>
            </a:prstGeom>
            <a:solidFill>
              <a:srgbClr val="0062A8">
                <a:hueOff val="0"/>
                <a:satOff val="0"/>
                <a:lumOff val="0"/>
                <a:alphaOff val="0"/>
              </a:srgbClr>
            </a:solidFill>
            <a:ln w="25400" cap="flat" cmpd="sng" algn="ctr">
              <a:solidFill>
                <a:srgbClr val="0062A8">
                  <a:hueOff val="0"/>
                  <a:satOff val="0"/>
                  <a:lumOff val="0"/>
                  <a:alphaOff val="0"/>
                </a:srgbClr>
              </a:solidFill>
              <a:prstDash val="solid"/>
            </a:ln>
            <a:effectLst/>
          </p:spPr>
        </p:sp>
        <p:sp>
          <p:nvSpPr>
            <p:cNvPr id="43" name="Flèche : chevron 4">
              <a:extLst>
                <a:ext uri="{FF2B5EF4-FFF2-40B4-BE49-F238E27FC236}">
                  <a16:creationId xmlns:a16="http://schemas.microsoft.com/office/drawing/2014/main" id="{C8BF4BC9-F051-4285-A73D-3881ABF8C47F}"/>
                </a:ext>
              </a:extLst>
            </p:cNvPr>
            <p:cNvSpPr txBox="1"/>
            <p:nvPr/>
          </p:nvSpPr>
          <p:spPr>
            <a:xfrm>
              <a:off x="1" y="4133208"/>
              <a:ext cx="605152" cy="259351"/>
            </a:xfrm>
            <a:prstGeom prst="rect">
              <a:avLst/>
            </a:prstGeom>
            <a:noFill/>
            <a:ln>
              <a:noFill/>
            </a:ln>
            <a:effectLst/>
          </p:spPr>
          <p:txBody>
            <a:bodyPr spcFirstLastPara="0" vert="horz" wrap="square" lIns="10795" tIns="10795" rIns="10795" bIns="10795" numCol="1" spcCol="1270" anchor="ctr" anchorCtr="0">
              <a:noAutofit/>
            </a:bodyPr>
            <a:lstStyle/>
            <a:p>
              <a:pPr marL="0" marR="0" lvl="0" indent="0" algn="ctr" defTabSz="755650" eaLnBrk="1" fontAlgn="auto" latinLnBrk="0" hangingPunct="1">
                <a:lnSpc>
                  <a:spcPct val="90000"/>
                </a:lnSpc>
                <a:spcBef>
                  <a:spcPct val="0"/>
                </a:spcBef>
                <a:spcAft>
                  <a:spcPct val="35000"/>
                </a:spcAft>
                <a:buClrTx/>
                <a:buSzTx/>
                <a:buFontTx/>
                <a:buNone/>
                <a:tabLst/>
                <a:defRPr/>
              </a:pPr>
              <a:r>
                <a:rPr kumimoji="0" lang="fr-FR" sz="1700" b="0" i="0" u="none" strike="noStrike" kern="1200" cap="none" spc="0" normalizeH="0" baseline="0" noProof="0" dirty="0">
                  <a:ln>
                    <a:noFill/>
                  </a:ln>
                  <a:solidFill>
                    <a:srgbClr val="FFFFFF"/>
                  </a:solidFill>
                  <a:effectLst/>
                  <a:uLnTx/>
                  <a:uFillTx/>
                  <a:latin typeface="Arial"/>
                  <a:cs typeface="Arial"/>
                </a:rPr>
                <a:t>6 </a:t>
              </a:r>
            </a:p>
          </p:txBody>
        </p:sp>
      </p:grpSp>
      <p:sp>
        <p:nvSpPr>
          <p:cNvPr id="44" name="ZoneTexte 43">
            <a:extLst>
              <a:ext uri="{FF2B5EF4-FFF2-40B4-BE49-F238E27FC236}">
                <a16:creationId xmlns:a16="http://schemas.microsoft.com/office/drawing/2014/main" id="{8D2AB2CA-D6BD-4CE3-A442-57415756547F}"/>
              </a:ext>
            </a:extLst>
          </p:cNvPr>
          <p:cNvSpPr txBox="1"/>
          <p:nvPr/>
        </p:nvSpPr>
        <p:spPr>
          <a:xfrm>
            <a:off x="2539348" y="1746096"/>
            <a:ext cx="6336704" cy="1169551"/>
          </a:xfrm>
          <a:prstGeom prst="rect">
            <a:avLst/>
          </a:prstGeom>
          <a:noFill/>
        </p:spPr>
        <p:txBody>
          <a:bodyPr wrap="square" rtlCol="0">
            <a:spAutoFit/>
          </a:bodyPr>
          <a:lstStyle/>
          <a:p>
            <a:pPr algn="just"/>
            <a:r>
              <a:rPr lang="fr-FR" sz="1400" dirty="0"/>
              <a:t>Quelles sont les principales évolutions du marché du travail ? </a:t>
            </a:r>
          </a:p>
          <a:p>
            <a:pPr algn="just"/>
            <a:r>
              <a:rPr lang="fr-FR" sz="1400" dirty="0"/>
              <a:t>Comment le droit prend-il en considération les besoins des entreprises et des salariés ? </a:t>
            </a:r>
          </a:p>
          <a:p>
            <a:pPr algn="just"/>
            <a:r>
              <a:rPr lang="fr-FR" sz="1400" dirty="0"/>
              <a:t>Quel est l’impact des mutations du travail sur l’emploi et les conditions de travail ? </a:t>
            </a:r>
          </a:p>
        </p:txBody>
      </p:sp>
      <p:sp>
        <p:nvSpPr>
          <p:cNvPr id="45" name="ZoneTexte 44">
            <a:extLst>
              <a:ext uri="{FF2B5EF4-FFF2-40B4-BE49-F238E27FC236}">
                <a16:creationId xmlns:a16="http://schemas.microsoft.com/office/drawing/2014/main" id="{14BBC8AB-258C-4166-9482-C910F2EE90FA}"/>
              </a:ext>
            </a:extLst>
          </p:cNvPr>
          <p:cNvSpPr txBox="1"/>
          <p:nvPr/>
        </p:nvSpPr>
        <p:spPr>
          <a:xfrm>
            <a:off x="2483768" y="3726800"/>
            <a:ext cx="6336704" cy="523220"/>
          </a:xfrm>
          <a:prstGeom prst="rect">
            <a:avLst/>
          </a:prstGeom>
          <a:noFill/>
        </p:spPr>
        <p:txBody>
          <a:bodyPr wrap="square" rtlCol="0">
            <a:spAutoFit/>
          </a:bodyPr>
          <a:lstStyle/>
          <a:p>
            <a:pPr algn="just"/>
            <a:r>
              <a:rPr lang="fr-FR" sz="1400" dirty="0"/>
              <a:t>Comment le diagnostic éclaire-t-il les choix stratégiques de l’entreprise ? </a:t>
            </a:r>
          </a:p>
          <a:p>
            <a:pPr algn="just"/>
            <a:r>
              <a:rPr lang="fr-FR" sz="1400" dirty="0"/>
              <a:t>Quels sont les choix stratégiques opérés par l’entreprise ? </a:t>
            </a:r>
          </a:p>
        </p:txBody>
      </p:sp>
    </p:spTree>
    <p:extLst>
      <p:ext uri="{BB962C8B-B14F-4D97-AF65-F5344CB8AC3E}">
        <p14:creationId xmlns:p14="http://schemas.microsoft.com/office/powerpoint/2010/main" val="24659393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DAAD1EE-FAB1-4C83-B865-4EAA48AB7E75}"/>
              </a:ext>
            </a:extLst>
          </p:cNvPr>
          <p:cNvSpPr>
            <a:spLocks noGrp="1"/>
          </p:cNvSpPr>
          <p:nvPr>
            <p:ph type="title"/>
          </p:nvPr>
        </p:nvSpPr>
        <p:spPr/>
        <p:txBody>
          <a:bodyPr/>
          <a:lstStyle/>
          <a:p>
            <a:endParaRPr lang="fr-FR"/>
          </a:p>
        </p:txBody>
      </p:sp>
      <p:sp>
        <p:nvSpPr>
          <p:cNvPr id="3" name="Espace réservé du pied de page 2">
            <a:extLst>
              <a:ext uri="{FF2B5EF4-FFF2-40B4-BE49-F238E27FC236}">
                <a16:creationId xmlns:a16="http://schemas.microsoft.com/office/drawing/2014/main" id="{D97E90DD-94A1-46A4-89BE-0D440E5E7DCD}"/>
              </a:ext>
            </a:extLst>
          </p:cNvPr>
          <p:cNvSpPr>
            <a:spLocks noGrp="1"/>
          </p:cNvSpPr>
          <p:nvPr>
            <p:ph type="ftr" sz="quarter" idx="11"/>
          </p:nvPr>
        </p:nvSpPr>
        <p:spPr/>
        <p:txBody>
          <a:bodyPr/>
          <a:lstStyle/>
          <a:p>
            <a:r>
              <a:rPr lang="fr-FR"/>
              <a:t>Direction générale de l’enseignement scolaire – Bureau de la formation des personnels enseignants et d’éducation (C1-2)  – Bureau de l’innovation pédagogique (C1-1)</a:t>
            </a:r>
            <a:endParaRPr lang="fr-FR" dirty="0"/>
          </a:p>
        </p:txBody>
      </p:sp>
      <p:sp>
        <p:nvSpPr>
          <p:cNvPr id="7" name="Espace réservé du texte 3">
            <a:extLst>
              <a:ext uri="{FF2B5EF4-FFF2-40B4-BE49-F238E27FC236}">
                <a16:creationId xmlns:a16="http://schemas.microsoft.com/office/drawing/2014/main" id="{6139F414-1C67-4ABC-989E-669E744D5095}"/>
              </a:ext>
            </a:extLst>
          </p:cNvPr>
          <p:cNvSpPr>
            <a:spLocks noGrp="1"/>
          </p:cNvSpPr>
          <p:nvPr>
            <p:ph type="body" sz="quarter" idx="13"/>
          </p:nvPr>
        </p:nvSpPr>
        <p:spPr>
          <a:xfrm>
            <a:off x="360000" y="2346046"/>
            <a:ext cx="8424000" cy="2077200"/>
          </a:xfrm>
        </p:spPr>
        <p:txBody>
          <a:bodyPr/>
          <a:lstStyle/>
          <a:p>
            <a:pPr algn="ctr"/>
            <a:r>
              <a:rPr lang="fr-FR"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CEJM appliquée</a:t>
            </a:r>
          </a:p>
        </p:txBody>
      </p:sp>
    </p:spTree>
    <p:extLst>
      <p:ext uri="{BB962C8B-B14F-4D97-AF65-F5344CB8AC3E}">
        <p14:creationId xmlns:p14="http://schemas.microsoft.com/office/powerpoint/2010/main" val="2325590994"/>
      </p:ext>
    </p:extLst>
  </p:cSld>
  <p:clrMapOvr>
    <a:masterClrMapping/>
  </p:clrMapOvr>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73AB55E0CC5DA459F57F5A42893F46A005A087D358B12CA4E82A8A8BA9B8A8CF200D3544DBFAD4F664AA25DF68E6D1F0A9E00689F2856DFEDCE40890FDCED81A7DFC9005D57C802836FCB44B44B7372FB2B7972" ma:contentTypeVersion="2" ma:contentTypeDescription="Crée un document." ma:contentTypeScope="" ma:versionID="5a60f89c127121cb1fddd53ae7c254b1">
  <xsd:schema xmlns:xsd="http://www.w3.org/2001/XMLSchema" xmlns:xs="http://www.w3.org/2001/XMLSchema" xmlns:p="http://schemas.microsoft.com/office/2006/metadata/properties" xmlns:ns2="2c7ddd52-0a06-43b1-a35c-dcb15ea2e3f4" targetNamespace="http://schemas.microsoft.com/office/2006/metadata/properties" ma:root="true" ma:fieldsID="d5f738a9b3eb3c0a5db9868b5f12e787" ns2:_="">
    <xsd:import namespace="2c7ddd52-0a06-43b1-a35c-dcb15ea2e3f4"/>
    <xsd:element name="properties">
      <xsd:complexType>
        <xsd:sequence>
          <xsd:element name="documentManagement">
            <xsd:complexType>
              <xsd:all>
                <xsd:element ref="ns2:Description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7ddd52-0a06-43b1-a35c-dcb15ea2e3f4" elementFormDefault="qualified">
    <xsd:import namespace="http://schemas.microsoft.com/office/2006/documentManagement/types"/>
    <xsd:import namespace="http://schemas.microsoft.com/office/infopath/2007/PartnerControls"/>
    <xsd:element name="Description0" ma:index="8" nillable="true" ma:displayName="Description" ma:description="Description du document" ma:internalName="Description0">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ma:readOnly="true"/>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escription0 xmlns="2c7ddd52-0a06-43b1-a35c-dcb15ea2e3f4">Gabarit powerpoint MENJ</Description0>
  </documentManagement>
</p:properties>
</file>

<file path=customXml/itemProps1.xml><?xml version="1.0" encoding="utf-8"?>
<ds:datastoreItem xmlns:ds="http://schemas.openxmlformats.org/officeDocument/2006/customXml" ds:itemID="{8372BEA4-A762-4CC8-ADD6-932E44D609C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7ddd52-0a06-43b1-a35c-dcb15ea2e3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D416C5A-7AEB-4464-B116-D5E8F5627C91}">
  <ds:schemaRefs>
    <ds:schemaRef ds:uri="http://schemas.microsoft.com/sharepoint/v3/contenttype/forms"/>
  </ds:schemaRefs>
</ds:datastoreItem>
</file>

<file path=customXml/itemProps3.xml><?xml version="1.0" encoding="utf-8"?>
<ds:datastoreItem xmlns:ds="http://schemas.openxmlformats.org/officeDocument/2006/customXml" ds:itemID="{24B279A5-87A2-445D-95C3-916EB9C5F0E3}">
  <ds:schemaRefs>
    <ds:schemaRef ds:uri="http://schemas.microsoft.com/office/2006/documentManagement/types"/>
    <ds:schemaRef ds:uri="http://schemas.microsoft.com/office/2006/metadata/properties"/>
    <ds:schemaRef ds:uri="http://purl.org/dc/terms/"/>
    <ds:schemaRef ds:uri="http://purl.org/dc/dcmitype/"/>
    <ds:schemaRef ds:uri="2c7ddd52-0a06-43b1-a35c-dcb15ea2e3f4"/>
    <ds:schemaRef ds:uri="http://www.w3.org/XML/1998/namespace"/>
    <ds:schemaRef ds:uri="http://schemas.microsoft.com/office/infopath/2007/PartnerControls"/>
    <ds:schemaRef ds:uri="http://schemas.openxmlformats.org/package/2006/metadata/core-properties"/>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1</TotalTime>
  <Words>1457</Words>
  <Application>Microsoft Office PowerPoint</Application>
  <PresentationFormat>Affichage à l'écran (16:9)</PresentationFormat>
  <Paragraphs>188</Paragraphs>
  <Slides>18</Slides>
  <Notes>9</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18</vt:i4>
      </vt:variant>
    </vt:vector>
  </HeadingPairs>
  <TitlesOfParts>
    <vt:vector size="24" baseType="lpstr">
      <vt:lpstr>ＭＳ Ｐゴシック</vt:lpstr>
      <vt:lpstr>Arial</vt:lpstr>
      <vt:lpstr>Calibri</vt:lpstr>
      <vt:lpstr>Symbol</vt:lpstr>
      <vt:lpstr>Times New Roman</vt:lpstr>
      <vt:lpstr>MINISTÈRIEL</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Manager>Client</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NATHALIE MORAND</dc:creator>
  <cp:lastModifiedBy>Denis LEFEVRE</cp:lastModifiedBy>
  <cp:revision>75</cp:revision>
  <cp:lastPrinted>2020-07-02T13:56:43Z</cp:lastPrinted>
  <dcterms:created xsi:type="dcterms:W3CDTF">2020-03-05T15:21:24Z</dcterms:created>
  <dcterms:modified xsi:type="dcterms:W3CDTF">2021-02-02T10:39:58Z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0x010100873AB55E0CC5DA459F57F5A42893F46A005A087D358B12CA4E82A8A8BA9B8A8CF200D3544DBFAD4F664AA25DF68E6D1F0A9E00689F2856DFEDCE40890FDCED81A7DFC9005D57C802836FCB44B44B7372FB2B7972</vt:lpwstr>
  </property>
</Properties>
</file>