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0"/>
  </p:notesMasterIdLst>
  <p:handoutMasterIdLst>
    <p:handoutMasterId r:id="rId21"/>
  </p:handoutMasterIdLst>
  <p:sldIdLst>
    <p:sldId id="332" r:id="rId5"/>
    <p:sldId id="334" r:id="rId6"/>
    <p:sldId id="390" r:id="rId7"/>
    <p:sldId id="397" r:id="rId8"/>
    <p:sldId id="404" r:id="rId9"/>
    <p:sldId id="405" r:id="rId10"/>
    <p:sldId id="406" r:id="rId11"/>
    <p:sldId id="408" r:id="rId12"/>
    <p:sldId id="409" r:id="rId13"/>
    <p:sldId id="410" r:id="rId14"/>
    <p:sldId id="412" r:id="rId15"/>
    <p:sldId id="413" r:id="rId16"/>
    <p:sldId id="414" r:id="rId17"/>
    <p:sldId id="407" r:id="rId18"/>
    <p:sldId id="398" r:id="rId19"/>
  </p:sldIdLst>
  <p:sldSz cx="9144000" cy="5143500" type="screen16x9"/>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2"/>
            <p14:sldId id="334"/>
            <p14:sldId id="390"/>
            <p14:sldId id="397"/>
            <p14:sldId id="404"/>
            <p14:sldId id="405"/>
            <p14:sldId id="406"/>
            <p14:sldId id="408"/>
            <p14:sldId id="409"/>
            <p14:sldId id="410"/>
            <p14:sldId id="412"/>
            <p14:sldId id="413"/>
            <p14:sldId id="414"/>
            <p14:sldId id="407"/>
            <p14:sldId id="398"/>
          </p14:sldIdLst>
        </p14:section>
      </p14:sectionLst>
    </p:ex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ETARD" initials="T"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7"/>
    <p:restoredTop sz="81377" autoAdjust="0"/>
  </p:normalViewPr>
  <p:slideViewPr>
    <p:cSldViewPr showGuides="1">
      <p:cViewPr varScale="1">
        <p:scale>
          <a:sx n="78" d="100"/>
          <a:sy n="78" d="100"/>
        </p:scale>
        <p:origin x="-1146" y="-9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3978" y="-108"/>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1-06T11:19:12.594" idx="1">
    <p:pos x="10" y="10"/>
    <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3AD983-83DE-463D-8C41-23188DD73DAF}" type="doc">
      <dgm:prSet loTypeId="urn:microsoft.com/office/officeart/2005/8/layout/venn3" loCatId="relationship" qsTypeId="urn:microsoft.com/office/officeart/2005/8/quickstyle/simple1" qsCatId="simple" csTypeId="urn:microsoft.com/office/officeart/2005/8/colors/accent1_4" csCatId="accent1" phldr="1"/>
      <dgm:spPr/>
    </dgm:pt>
    <dgm:pt modelId="{1FF7A50A-A68A-493A-A9A6-EC7B6D974C83}">
      <dgm:prSet phldrT="[Texte]" custT="1"/>
      <dgm:spPr/>
      <dgm:t>
        <a:bodyPr/>
        <a:lstStyle/>
        <a:p>
          <a:r>
            <a:rPr lang="fr-FR" sz="2000" dirty="0"/>
            <a:t>Management</a:t>
          </a:r>
        </a:p>
      </dgm:t>
    </dgm:pt>
    <dgm:pt modelId="{C0ED17C1-2AB9-4228-B82B-0CFE683EE18A}" type="parTrans" cxnId="{B791BA40-BD40-4169-9F1E-14C6761109D4}">
      <dgm:prSet/>
      <dgm:spPr/>
      <dgm:t>
        <a:bodyPr/>
        <a:lstStyle/>
        <a:p>
          <a:endParaRPr lang="fr-FR"/>
        </a:p>
      </dgm:t>
    </dgm:pt>
    <dgm:pt modelId="{E4938F91-3162-4C48-8FC1-C91E654464BF}" type="sibTrans" cxnId="{B791BA40-BD40-4169-9F1E-14C6761109D4}">
      <dgm:prSet/>
      <dgm:spPr/>
      <dgm:t>
        <a:bodyPr/>
        <a:lstStyle/>
        <a:p>
          <a:endParaRPr lang="fr-FR"/>
        </a:p>
      </dgm:t>
    </dgm:pt>
    <dgm:pt modelId="{58CDAF18-170E-4FE7-AFF0-2BA258C5B124}">
      <dgm:prSet phldrT="[Texte]" custT="1"/>
      <dgm:spPr/>
      <dgm:t>
        <a:bodyPr/>
        <a:lstStyle/>
        <a:p>
          <a:r>
            <a:rPr lang="fr-FR" sz="2000" dirty="0"/>
            <a:t>Droit du travail</a:t>
          </a:r>
        </a:p>
      </dgm:t>
    </dgm:pt>
    <dgm:pt modelId="{7BF93E08-0E89-4CC6-A03A-BFC0C8A2313D}" type="parTrans" cxnId="{08C4F161-20BF-4753-A7E1-CE710EA1B9C0}">
      <dgm:prSet/>
      <dgm:spPr/>
      <dgm:t>
        <a:bodyPr/>
        <a:lstStyle/>
        <a:p>
          <a:endParaRPr lang="fr-FR"/>
        </a:p>
      </dgm:t>
    </dgm:pt>
    <dgm:pt modelId="{C2A9539D-97A3-4FBD-AB87-053C1D054E30}" type="sibTrans" cxnId="{08C4F161-20BF-4753-A7E1-CE710EA1B9C0}">
      <dgm:prSet/>
      <dgm:spPr/>
      <dgm:t>
        <a:bodyPr/>
        <a:lstStyle/>
        <a:p>
          <a:endParaRPr lang="fr-FR"/>
        </a:p>
      </dgm:t>
    </dgm:pt>
    <dgm:pt modelId="{4B83D97A-A138-48E2-ADCD-DCDC2D0BEF90}" type="pres">
      <dgm:prSet presAssocID="{DD3AD983-83DE-463D-8C41-23188DD73DAF}" presName="Name0" presStyleCnt="0">
        <dgm:presLayoutVars>
          <dgm:dir/>
          <dgm:resizeHandles val="exact"/>
        </dgm:presLayoutVars>
      </dgm:prSet>
      <dgm:spPr/>
    </dgm:pt>
    <dgm:pt modelId="{B2D41DA7-9A0B-418A-82C1-6096C05CFF0E}" type="pres">
      <dgm:prSet presAssocID="{1FF7A50A-A68A-493A-A9A6-EC7B6D974C83}" presName="Name5" presStyleLbl="vennNode1" presStyleIdx="0" presStyleCnt="2">
        <dgm:presLayoutVars>
          <dgm:bulletEnabled val="1"/>
        </dgm:presLayoutVars>
      </dgm:prSet>
      <dgm:spPr/>
      <dgm:t>
        <a:bodyPr/>
        <a:lstStyle/>
        <a:p>
          <a:endParaRPr lang="fr-FR"/>
        </a:p>
      </dgm:t>
    </dgm:pt>
    <dgm:pt modelId="{12AB09AA-B34C-4E07-AA95-44DBBEF04C02}" type="pres">
      <dgm:prSet presAssocID="{E4938F91-3162-4C48-8FC1-C91E654464BF}" presName="space" presStyleCnt="0"/>
      <dgm:spPr/>
    </dgm:pt>
    <dgm:pt modelId="{DE2D4CA9-5167-415F-B8F7-A6B818976C35}" type="pres">
      <dgm:prSet presAssocID="{58CDAF18-170E-4FE7-AFF0-2BA258C5B124}" presName="Name5" presStyleLbl="vennNode1" presStyleIdx="1" presStyleCnt="2">
        <dgm:presLayoutVars>
          <dgm:bulletEnabled val="1"/>
        </dgm:presLayoutVars>
      </dgm:prSet>
      <dgm:spPr/>
      <dgm:t>
        <a:bodyPr/>
        <a:lstStyle/>
        <a:p>
          <a:endParaRPr lang="fr-FR"/>
        </a:p>
      </dgm:t>
    </dgm:pt>
  </dgm:ptLst>
  <dgm:cxnLst>
    <dgm:cxn modelId="{4C082107-B90B-46AB-8EDB-2F947BD6B57A}" type="presOf" srcId="{1FF7A50A-A68A-493A-A9A6-EC7B6D974C83}" destId="{B2D41DA7-9A0B-418A-82C1-6096C05CFF0E}" srcOrd="0" destOrd="0" presId="urn:microsoft.com/office/officeart/2005/8/layout/venn3"/>
    <dgm:cxn modelId="{B791BA40-BD40-4169-9F1E-14C6761109D4}" srcId="{DD3AD983-83DE-463D-8C41-23188DD73DAF}" destId="{1FF7A50A-A68A-493A-A9A6-EC7B6D974C83}" srcOrd="0" destOrd="0" parTransId="{C0ED17C1-2AB9-4228-B82B-0CFE683EE18A}" sibTransId="{E4938F91-3162-4C48-8FC1-C91E654464BF}"/>
    <dgm:cxn modelId="{B44A3F0B-B1C8-4169-9770-6D888F509146}" type="presOf" srcId="{DD3AD983-83DE-463D-8C41-23188DD73DAF}" destId="{4B83D97A-A138-48E2-ADCD-DCDC2D0BEF90}" srcOrd="0" destOrd="0" presId="urn:microsoft.com/office/officeart/2005/8/layout/venn3"/>
    <dgm:cxn modelId="{08C4F161-20BF-4753-A7E1-CE710EA1B9C0}" srcId="{DD3AD983-83DE-463D-8C41-23188DD73DAF}" destId="{58CDAF18-170E-4FE7-AFF0-2BA258C5B124}" srcOrd="1" destOrd="0" parTransId="{7BF93E08-0E89-4CC6-A03A-BFC0C8A2313D}" sibTransId="{C2A9539D-97A3-4FBD-AB87-053C1D054E30}"/>
    <dgm:cxn modelId="{FBE3D3F8-A69B-4CAF-9C80-6035C24D205C}" type="presOf" srcId="{58CDAF18-170E-4FE7-AFF0-2BA258C5B124}" destId="{DE2D4CA9-5167-415F-B8F7-A6B818976C35}" srcOrd="0" destOrd="0" presId="urn:microsoft.com/office/officeart/2005/8/layout/venn3"/>
    <dgm:cxn modelId="{12AB2F1A-C4F0-455C-8083-E226647FE769}" type="presParOf" srcId="{4B83D97A-A138-48E2-ADCD-DCDC2D0BEF90}" destId="{B2D41DA7-9A0B-418A-82C1-6096C05CFF0E}" srcOrd="0" destOrd="0" presId="urn:microsoft.com/office/officeart/2005/8/layout/venn3"/>
    <dgm:cxn modelId="{567567E1-9901-4882-8515-F9B58793C4A2}" type="presParOf" srcId="{4B83D97A-A138-48E2-ADCD-DCDC2D0BEF90}" destId="{12AB09AA-B34C-4E07-AA95-44DBBEF04C02}" srcOrd="1" destOrd="0" presId="urn:microsoft.com/office/officeart/2005/8/layout/venn3"/>
    <dgm:cxn modelId="{7D364F0B-170E-4D53-8FC1-7D8530B9B0D7}" type="presParOf" srcId="{4B83D97A-A138-48E2-ADCD-DCDC2D0BEF90}" destId="{DE2D4CA9-5167-415F-B8F7-A6B818976C35}" srcOrd="2"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3AD983-83DE-463D-8C41-23188DD73DAF}" type="doc">
      <dgm:prSet loTypeId="urn:microsoft.com/office/officeart/2005/8/layout/venn3" loCatId="relationship" qsTypeId="urn:microsoft.com/office/officeart/2005/8/quickstyle/simple1" qsCatId="simple" csTypeId="urn:microsoft.com/office/officeart/2005/8/colors/accent1_4" csCatId="accent1" phldr="1"/>
      <dgm:spPr/>
    </dgm:pt>
    <dgm:pt modelId="{1FF7A50A-A68A-493A-A9A6-EC7B6D974C83}">
      <dgm:prSet phldrT="[Texte]" custT="1"/>
      <dgm:spPr/>
      <dgm:t>
        <a:bodyPr/>
        <a:lstStyle/>
        <a:p>
          <a:r>
            <a:rPr lang="fr-FR" sz="1600" dirty="0" err="1"/>
            <a:t>Mana-gement</a:t>
          </a:r>
          <a:endParaRPr lang="fr-FR" sz="1600" dirty="0"/>
        </a:p>
      </dgm:t>
    </dgm:pt>
    <dgm:pt modelId="{C0ED17C1-2AB9-4228-B82B-0CFE683EE18A}" type="parTrans" cxnId="{B791BA40-BD40-4169-9F1E-14C6761109D4}">
      <dgm:prSet/>
      <dgm:spPr/>
      <dgm:t>
        <a:bodyPr/>
        <a:lstStyle/>
        <a:p>
          <a:endParaRPr lang="fr-FR"/>
        </a:p>
      </dgm:t>
    </dgm:pt>
    <dgm:pt modelId="{E4938F91-3162-4C48-8FC1-C91E654464BF}" type="sibTrans" cxnId="{B791BA40-BD40-4169-9F1E-14C6761109D4}">
      <dgm:prSet/>
      <dgm:spPr/>
      <dgm:t>
        <a:bodyPr/>
        <a:lstStyle/>
        <a:p>
          <a:endParaRPr lang="fr-FR"/>
        </a:p>
      </dgm:t>
    </dgm:pt>
    <dgm:pt modelId="{58CDAF18-170E-4FE7-AFF0-2BA258C5B124}">
      <dgm:prSet phldrT="[Texte]" custT="1"/>
      <dgm:spPr/>
      <dgm:t>
        <a:bodyPr/>
        <a:lstStyle/>
        <a:p>
          <a:r>
            <a:rPr lang="fr-FR" sz="1800" dirty="0"/>
            <a:t>Droit du travail</a:t>
          </a:r>
        </a:p>
      </dgm:t>
    </dgm:pt>
    <dgm:pt modelId="{7BF93E08-0E89-4CC6-A03A-BFC0C8A2313D}" type="parTrans" cxnId="{08C4F161-20BF-4753-A7E1-CE710EA1B9C0}">
      <dgm:prSet/>
      <dgm:spPr/>
      <dgm:t>
        <a:bodyPr/>
        <a:lstStyle/>
        <a:p>
          <a:endParaRPr lang="fr-FR"/>
        </a:p>
      </dgm:t>
    </dgm:pt>
    <dgm:pt modelId="{C2A9539D-97A3-4FBD-AB87-053C1D054E30}" type="sibTrans" cxnId="{08C4F161-20BF-4753-A7E1-CE710EA1B9C0}">
      <dgm:prSet/>
      <dgm:spPr/>
      <dgm:t>
        <a:bodyPr/>
        <a:lstStyle/>
        <a:p>
          <a:endParaRPr lang="fr-FR"/>
        </a:p>
      </dgm:t>
    </dgm:pt>
    <dgm:pt modelId="{4B83D97A-A138-48E2-ADCD-DCDC2D0BEF90}" type="pres">
      <dgm:prSet presAssocID="{DD3AD983-83DE-463D-8C41-23188DD73DAF}" presName="Name0" presStyleCnt="0">
        <dgm:presLayoutVars>
          <dgm:dir/>
          <dgm:resizeHandles val="exact"/>
        </dgm:presLayoutVars>
      </dgm:prSet>
      <dgm:spPr/>
    </dgm:pt>
    <dgm:pt modelId="{B2D41DA7-9A0B-418A-82C1-6096C05CFF0E}" type="pres">
      <dgm:prSet presAssocID="{1FF7A50A-A68A-493A-A9A6-EC7B6D974C83}" presName="Name5" presStyleLbl="vennNode1" presStyleIdx="0" presStyleCnt="2" custScaleX="132428" custLinFactNeighborX="-10033" custLinFactNeighborY="2754">
        <dgm:presLayoutVars>
          <dgm:bulletEnabled val="1"/>
        </dgm:presLayoutVars>
      </dgm:prSet>
      <dgm:spPr/>
      <dgm:t>
        <a:bodyPr/>
        <a:lstStyle/>
        <a:p>
          <a:endParaRPr lang="fr-FR"/>
        </a:p>
      </dgm:t>
    </dgm:pt>
    <dgm:pt modelId="{12AB09AA-B34C-4E07-AA95-44DBBEF04C02}" type="pres">
      <dgm:prSet presAssocID="{E4938F91-3162-4C48-8FC1-C91E654464BF}" presName="space" presStyleCnt="0"/>
      <dgm:spPr/>
    </dgm:pt>
    <dgm:pt modelId="{DE2D4CA9-5167-415F-B8F7-A6B818976C35}" type="pres">
      <dgm:prSet presAssocID="{58CDAF18-170E-4FE7-AFF0-2BA258C5B124}" presName="Name5" presStyleLbl="vennNode1" presStyleIdx="1" presStyleCnt="2" custScaleX="146358">
        <dgm:presLayoutVars>
          <dgm:bulletEnabled val="1"/>
        </dgm:presLayoutVars>
      </dgm:prSet>
      <dgm:spPr/>
      <dgm:t>
        <a:bodyPr/>
        <a:lstStyle/>
        <a:p>
          <a:endParaRPr lang="fr-FR"/>
        </a:p>
      </dgm:t>
    </dgm:pt>
  </dgm:ptLst>
  <dgm:cxnLst>
    <dgm:cxn modelId="{4C082107-B90B-46AB-8EDB-2F947BD6B57A}" type="presOf" srcId="{1FF7A50A-A68A-493A-A9A6-EC7B6D974C83}" destId="{B2D41DA7-9A0B-418A-82C1-6096C05CFF0E}" srcOrd="0" destOrd="0" presId="urn:microsoft.com/office/officeart/2005/8/layout/venn3"/>
    <dgm:cxn modelId="{B791BA40-BD40-4169-9F1E-14C6761109D4}" srcId="{DD3AD983-83DE-463D-8C41-23188DD73DAF}" destId="{1FF7A50A-A68A-493A-A9A6-EC7B6D974C83}" srcOrd="0" destOrd="0" parTransId="{C0ED17C1-2AB9-4228-B82B-0CFE683EE18A}" sibTransId="{E4938F91-3162-4C48-8FC1-C91E654464BF}"/>
    <dgm:cxn modelId="{B44A3F0B-B1C8-4169-9770-6D888F509146}" type="presOf" srcId="{DD3AD983-83DE-463D-8C41-23188DD73DAF}" destId="{4B83D97A-A138-48E2-ADCD-DCDC2D0BEF90}" srcOrd="0" destOrd="0" presId="urn:microsoft.com/office/officeart/2005/8/layout/venn3"/>
    <dgm:cxn modelId="{08C4F161-20BF-4753-A7E1-CE710EA1B9C0}" srcId="{DD3AD983-83DE-463D-8C41-23188DD73DAF}" destId="{58CDAF18-170E-4FE7-AFF0-2BA258C5B124}" srcOrd="1" destOrd="0" parTransId="{7BF93E08-0E89-4CC6-A03A-BFC0C8A2313D}" sibTransId="{C2A9539D-97A3-4FBD-AB87-053C1D054E30}"/>
    <dgm:cxn modelId="{FBE3D3F8-A69B-4CAF-9C80-6035C24D205C}" type="presOf" srcId="{58CDAF18-170E-4FE7-AFF0-2BA258C5B124}" destId="{DE2D4CA9-5167-415F-B8F7-A6B818976C35}" srcOrd="0" destOrd="0" presId="urn:microsoft.com/office/officeart/2005/8/layout/venn3"/>
    <dgm:cxn modelId="{12AB2F1A-C4F0-455C-8083-E226647FE769}" type="presParOf" srcId="{4B83D97A-A138-48E2-ADCD-DCDC2D0BEF90}" destId="{B2D41DA7-9A0B-418A-82C1-6096C05CFF0E}" srcOrd="0" destOrd="0" presId="urn:microsoft.com/office/officeart/2005/8/layout/venn3"/>
    <dgm:cxn modelId="{567567E1-9901-4882-8515-F9B58793C4A2}" type="presParOf" srcId="{4B83D97A-A138-48E2-ADCD-DCDC2D0BEF90}" destId="{12AB09AA-B34C-4E07-AA95-44DBBEF04C02}" srcOrd="1" destOrd="0" presId="urn:microsoft.com/office/officeart/2005/8/layout/venn3"/>
    <dgm:cxn modelId="{7D364F0B-170E-4D53-8FC1-7D8530B9B0D7}" type="presParOf" srcId="{4B83D97A-A138-48E2-ADCD-DCDC2D0BEF90}" destId="{DE2D4CA9-5167-415F-B8F7-A6B818976C35}" srcOrd="2"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3AD983-83DE-463D-8C41-23188DD73DAF}" type="doc">
      <dgm:prSet loTypeId="urn:microsoft.com/office/officeart/2005/8/layout/venn3" loCatId="relationship" qsTypeId="urn:microsoft.com/office/officeart/2005/8/quickstyle/simple1" qsCatId="simple" csTypeId="urn:microsoft.com/office/officeart/2005/8/colors/accent1_4" csCatId="accent1" phldr="1"/>
      <dgm:spPr/>
    </dgm:pt>
    <dgm:pt modelId="{1FF7A50A-A68A-493A-A9A6-EC7B6D974C83}">
      <dgm:prSet phldrT="[Texte]" custT="1"/>
      <dgm:spPr/>
      <dgm:t>
        <a:bodyPr/>
        <a:lstStyle/>
        <a:p>
          <a:r>
            <a:rPr lang="fr-FR" sz="1600" dirty="0" err="1"/>
            <a:t>Mana-gement</a:t>
          </a:r>
          <a:endParaRPr lang="fr-FR" sz="1600" dirty="0"/>
        </a:p>
      </dgm:t>
    </dgm:pt>
    <dgm:pt modelId="{C0ED17C1-2AB9-4228-B82B-0CFE683EE18A}" type="parTrans" cxnId="{B791BA40-BD40-4169-9F1E-14C6761109D4}">
      <dgm:prSet/>
      <dgm:spPr/>
      <dgm:t>
        <a:bodyPr/>
        <a:lstStyle/>
        <a:p>
          <a:endParaRPr lang="fr-FR"/>
        </a:p>
      </dgm:t>
    </dgm:pt>
    <dgm:pt modelId="{E4938F91-3162-4C48-8FC1-C91E654464BF}" type="sibTrans" cxnId="{B791BA40-BD40-4169-9F1E-14C6761109D4}">
      <dgm:prSet/>
      <dgm:spPr/>
      <dgm:t>
        <a:bodyPr/>
        <a:lstStyle/>
        <a:p>
          <a:endParaRPr lang="fr-FR"/>
        </a:p>
      </dgm:t>
    </dgm:pt>
    <dgm:pt modelId="{58CDAF18-170E-4FE7-AFF0-2BA258C5B124}">
      <dgm:prSet phldrT="[Texte]" custT="1"/>
      <dgm:spPr/>
      <dgm:t>
        <a:bodyPr/>
        <a:lstStyle/>
        <a:p>
          <a:r>
            <a:rPr lang="fr-FR" sz="1800" dirty="0"/>
            <a:t>Droit du travail</a:t>
          </a:r>
        </a:p>
      </dgm:t>
    </dgm:pt>
    <dgm:pt modelId="{7BF93E08-0E89-4CC6-A03A-BFC0C8A2313D}" type="parTrans" cxnId="{08C4F161-20BF-4753-A7E1-CE710EA1B9C0}">
      <dgm:prSet/>
      <dgm:spPr/>
      <dgm:t>
        <a:bodyPr/>
        <a:lstStyle/>
        <a:p>
          <a:endParaRPr lang="fr-FR"/>
        </a:p>
      </dgm:t>
    </dgm:pt>
    <dgm:pt modelId="{C2A9539D-97A3-4FBD-AB87-053C1D054E30}" type="sibTrans" cxnId="{08C4F161-20BF-4753-A7E1-CE710EA1B9C0}">
      <dgm:prSet/>
      <dgm:spPr/>
      <dgm:t>
        <a:bodyPr/>
        <a:lstStyle/>
        <a:p>
          <a:endParaRPr lang="fr-FR"/>
        </a:p>
      </dgm:t>
    </dgm:pt>
    <dgm:pt modelId="{4B83D97A-A138-48E2-ADCD-DCDC2D0BEF90}" type="pres">
      <dgm:prSet presAssocID="{DD3AD983-83DE-463D-8C41-23188DD73DAF}" presName="Name0" presStyleCnt="0">
        <dgm:presLayoutVars>
          <dgm:dir/>
          <dgm:resizeHandles val="exact"/>
        </dgm:presLayoutVars>
      </dgm:prSet>
      <dgm:spPr/>
    </dgm:pt>
    <dgm:pt modelId="{B2D41DA7-9A0B-418A-82C1-6096C05CFF0E}" type="pres">
      <dgm:prSet presAssocID="{1FF7A50A-A68A-493A-A9A6-EC7B6D974C83}" presName="Name5" presStyleLbl="vennNode1" presStyleIdx="0" presStyleCnt="2" custScaleX="132428" custLinFactNeighborX="-10033" custLinFactNeighborY="2754">
        <dgm:presLayoutVars>
          <dgm:bulletEnabled val="1"/>
        </dgm:presLayoutVars>
      </dgm:prSet>
      <dgm:spPr/>
      <dgm:t>
        <a:bodyPr/>
        <a:lstStyle/>
        <a:p>
          <a:endParaRPr lang="fr-FR"/>
        </a:p>
      </dgm:t>
    </dgm:pt>
    <dgm:pt modelId="{12AB09AA-B34C-4E07-AA95-44DBBEF04C02}" type="pres">
      <dgm:prSet presAssocID="{E4938F91-3162-4C48-8FC1-C91E654464BF}" presName="space" presStyleCnt="0"/>
      <dgm:spPr/>
    </dgm:pt>
    <dgm:pt modelId="{DE2D4CA9-5167-415F-B8F7-A6B818976C35}" type="pres">
      <dgm:prSet presAssocID="{58CDAF18-170E-4FE7-AFF0-2BA258C5B124}" presName="Name5" presStyleLbl="vennNode1" presStyleIdx="1" presStyleCnt="2" custScaleX="146358" custLinFactNeighborX="317" custLinFactNeighborY="6241">
        <dgm:presLayoutVars>
          <dgm:bulletEnabled val="1"/>
        </dgm:presLayoutVars>
      </dgm:prSet>
      <dgm:spPr/>
      <dgm:t>
        <a:bodyPr/>
        <a:lstStyle/>
        <a:p>
          <a:endParaRPr lang="fr-FR"/>
        </a:p>
      </dgm:t>
    </dgm:pt>
  </dgm:ptLst>
  <dgm:cxnLst>
    <dgm:cxn modelId="{4C082107-B90B-46AB-8EDB-2F947BD6B57A}" type="presOf" srcId="{1FF7A50A-A68A-493A-A9A6-EC7B6D974C83}" destId="{B2D41DA7-9A0B-418A-82C1-6096C05CFF0E}" srcOrd="0" destOrd="0" presId="urn:microsoft.com/office/officeart/2005/8/layout/venn3"/>
    <dgm:cxn modelId="{B791BA40-BD40-4169-9F1E-14C6761109D4}" srcId="{DD3AD983-83DE-463D-8C41-23188DD73DAF}" destId="{1FF7A50A-A68A-493A-A9A6-EC7B6D974C83}" srcOrd="0" destOrd="0" parTransId="{C0ED17C1-2AB9-4228-B82B-0CFE683EE18A}" sibTransId="{E4938F91-3162-4C48-8FC1-C91E654464BF}"/>
    <dgm:cxn modelId="{B44A3F0B-B1C8-4169-9770-6D888F509146}" type="presOf" srcId="{DD3AD983-83DE-463D-8C41-23188DD73DAF}" destId="{4B83D97A-A138-48E2-ADCD-DCDC2D0BEF90}" srcOrd="0" destOrd="0" presId="urn:microsoft.com/office/officeart/2005/8/layout/venn3"/>
    <dgm:cxn modelId="{08C4F161-20BF-4753-A7E1-CE710EA1B9C0}" srcId="{DD3AD983-83DE-463D-8C41-23188DD73DAF}" destId="{58CDAF18-170E-4FE7-AFF0-2BA258C5B124}" srcOrd="1" destOrd="0" parTransId="{7BF93E08-0E89-4CC6-A03A-BFC0C8A2313D}" sibTransId="{C2A9539D-97A3-4FBD-AB87-053C1D054E30}"/>
    <dgm:cxn modelId="{FBE3D3F8-A69B-4CAF-9C80-6035C24D205C}" type="presOf" srcId="{58CDAF18-170E-4FE7-AFF0-2BA258C5B124}" destId="{DE2D4CA9-5167-415F-B8F7-A6B818976C35}" srcOrd="0" destOrd="0" presId="urn:microsoft.com/office/officeart/2005/8/layout/venn3"/>
    <dgm:cxn modelId="{12AB2F1A-C4F0-455C-8083-E226647FE769}" type="presParOf" srcId="{4B83D97A-A138-48E2-ADCD-DCDC2D0BEF90}" destId="{B2D41DA7-9A0B-418A-82C1-6096C05CFF0E}" srcOrd="0" destOrd="0" presId="urn:microsoft.com/office/officeart/2005/8/layout/venn3"/>
    <dgm:cxn modelId="{567567E1-9901-4882-8515-F9B58793C4A2}" type="presParOf" srcId="{4B83D97A-A138-48E2-ADCD-DCDC2D0BEF90}" destId="{12AB09AA-B34C-4E07-AA95-44DBBEF04C02}" srcOrd="1" destOrd="0" presId="urn:microsoft.com/office/officeart/2005/8/layout/venn3"/>
    <dgm:cxn modelId="{7D364F0B-170E-4D53-8FC1-7D8530B9B0D7}" type="presParOf" srcId="{4B83D97A-A138-48E2-ADCD-DCDC2D0BEF90}" destId="{DE2D4CA9-5167-415F-B8F7-A6B818976C35}" srcOrd="2"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D3AD983-83DE-463D-8C41-23188DD73DAF}" type="doc">
      <dgm:prSet loTypeId="urn:microsoft.com/office/officeart/2005/8/layout/venn3" loCatId="relationship" qsTypeId="urn:microsoft.com/office/officeart/2005/8/quickstyle/simple1" qsCatId="simple" csTypeId="urn:microsoft.com/office/officeart/2005/8/colors/accent1_4" csCatId="accent1" phldr="1"/>
      <dgm:spPr/>
    </dgm:pt>
    <dgm:pt modelId="{1FF7A50A-A68A-493A-A9A6-EC7B6D974C83}">
      <dgm:prSet phldrT="[Texte]" custT="1"/>
      <dgm:spPr/>
      <dgm:t>
        <a:bodyPr/>
        <a:lstStyle/>
        <a:p>
          <a:r>
            <a:rPr lang="fr-FR" sz="1600" dirty="0" err="1"/>
            <a:t>Mana-gement</a:t>
          </a:r>
          <a:endParaRPr lang="fr-FR" sz="1600" dirty="0"/>
        </a:p>
      </dgm:t>
    </dgm:pt>
    <dgm:pt modelId="{C0ED17C1-2AB9-4228-B82B-0CFE683EE18A}" type="parTrans" cxnId="{B791BA40-BD40-4169-9F1E-14C6761109D4}">
      <dgm:prSet/>
      <dgm:spPr/>
      <dgm:t>
        <a:bodyPr/>
        <a:lstStyle/>
        <a:p>
          <a:endParaRPr lang="fr-FR"/>
        </a:p>
      </dgm:t>
    </dgm:pt>
    <dgm:pt modelId="{E4938F91-3162-4C48-8FC1-C91E654464BF}" type="sibTrans" cxnId="{B791BA40-BD40-4169-9F1E-14C6761109D4}">
      <dgm:prSet/>
      <dgm:spPr/>
      <dgm:t>
        <a:bodyPr/>
        <a:lstStyle/>
        <a:p>
          <a:endParaRPr lang="fr-FR"/>
        </a:p>
      </dgm:t>
    </dgm:pt>
    <dgm:pt modelId="{58CDAF18-170E-4FE7-AFF0-2BA258C5B124}">
      <dgm:prSet phldrT="[Texte]" custT="1"/>
      <dgm:spPr/>
      <dgm:t>
        <a:bodyPr/>
        <a:lstStyle/>
        <a:p>
          <a:r>
            <a:rPr lang="fr-FR" sz="1800" dirty="0"/>
            <a:t>Droit du travail</a:t>
          </a:r>
        </a:p>
      </dgm:t>
    </dgm:pt>
    <dgm:pt modelId="{7BF93E08-0E89-4CC6-A03A-BFC0C8A2313D}" type="parTrans" cxnId="{08C4F161-20BF-4753-A7E1-CE710EA1B9C0}">
      <dgm:prSet/>
      <dgm:spPr/>
      <dgm:t>
        <a:bodyPr/>
        <a:lstStyle/>
        <a:p>
          <a:endParaRPr lang="fr-FR"/>
        </a:p>
      </dgm:t>
    </dgm:pt>
    <dgm:pt modelId="{C2A9539D-97A3-4FBD-AB87-053C1D054E30}" type="sibTrans" cxnId="{08C4F161-20BF-4753-A7E1-CE710EA1B9C0}">
      <dgm:prSet/>
      <dgm:spPr/>
      <dgm:t>
        <a:bodyPr/>
        <a:lstStyle/>
        <a:p>
          <a:endParaRPr lang="fr-FR"/>
        </a:p>
      </dgm:t>
    </dgm:pt>
    <dgm:pt modelId="{4B83D97A-A138-48E2-ADCD-DCDC2D0BEF90}" type="pres">
      <dgm:prSet presAssocID="{DD3AD983-83DE-463D-8C41-23188DD73DAF}" presName="Name0" presStyleCnt="0">
        <dgm:presLayoutVars>
          <dgm:dir/>
          <dgm:resizeHandles val="exact"/>
        </dgm:presLayoutVars>
      </dgm:prSet>
      <dgm:spPr/>
    </dgm:pt>
    <dgm:pt modelId="{B2D41DA7-9A0B-418A-82C1-6096C05CFF0E}" type="pres">
      <dgm:prSet presAssocID="{1FF7A50A-A68A-493A-A9A6-EC7B6D974C83}" presName="Name5" presStyleLbl="vennNode1" presStyleIdx="0" presStyleCnt="2" custScaleX="132428" custLinFactNeighborX="-10033" custLinFactNeighborY="2754">
        <dgm:presLayoutVars>
          <dgm:bulletEnabled val="1"/>
        </dgm:presLayoutVars>
      </dgm:prSet>
      <dgm:spPr/>
      <dgm:t>
        <a:bodyPr/>
        <a:lstStyle/>
        <a:p>
          <a:endParaRPr lang="fr-FR"/>
        </a:p>
      </dgm:t>
    </dgm:pt>
    <dgm:pt modelId="{12AB09AA-B34C-4E07-AA95-44DBBEF04C02}" type="pres">
      <dgm:prSet presAssocID="{E4938F91-3162-4C48-8FC1-C91E654464BF}" presName="space" presStyleCnt="0"/>
      <dgm:spPr/>
    </dgm:pt>
    <dgm:pt modelId="{DE2D4CA9-5167-415F-B8F7-A6B818976C35}" type="pres">
      <dgm:prSet presAssocID="{58CDAF18-170E-4FE7-AFF0-2BA258C5B124}" presName="Name5" presStyleLbl="vennNode1" presStyleIdx="1" presStyleCnt="2" custScaleX="146358">
        <dgm:presLayoutVars>
          <dgm:bulletEnabled val="1"/>
        </dgm:presLayoutVars>
      </dgm:prSet>
      <dgm:spPr/>
      <dgm:t>
        <a:bodyPr/>
        <a:lstStyle/>
        <a:p>
          <a:endParaRPr lang="fr-FR"/>
        </a:p>
      </dgm:t>
    </dgm:pt>
  </dgm:ptLst>
  <dgm:cxnLst>
    <dgm:cxn modelId="{4C082107-B90B-46AB-8EDB-2F947BD6B57A}" type="presOf" srcId="{1FF7A50A-A68A-493A-A9A6-EC7B6D974C83}" destId="{B2D41DA7-9A0B-418A-82C1-6096C05CFF0E}" srcOrd="0" destOrd="0" presId="urn:microsoft.com/office/officeart/2005/8/layout/venn3"/>
    <dgm:cxn modelId="{B791BA40-BD40-4169-9F1E-14C6761109D4}" srcId="{DD3AD983-83DE-463D-8C41-23188DD73DAF}" destId="{1FF7A50A-A68A-493A-A9A6-EC7B6D974C83}" srcOrd="0" destOrd="0" parTransId="{C0ED17C1-2AB9-4228-B82B-0CFE683EE18A}" sibTransId="{E4938F91-3162-4C48-8FC1-C91E654464BF}"/>
    <dgm:cxn modelId="{B44A3F0B-B1C8-4169-9770-6D888F509146}" type="presOf" srcId="{DD3AD983-83DE-463D-8C41-23188DD73DAF}" destId="{4B83D97A-A138-48E2-ADCD-DCDC2D0BEF90}" srcOrd="0" destOrd="0" presId="urn:microsoft.com/office/officeart/2005/8/layout/venn3"/>
    <dgm:cxn modelId="{08C4F161-20BF-4753-A7E1-CE710EA1B9C0}" srcId="{DD3AD983-83DE-463D-8C41-23188DD73DAF}" destId="{58CDAF18-170E-4FE7-AFF0-2BA258C5B124}" srcOrd="1" destOrd="0" parTransId="{7BF93E08-0E89-4CC6-A03A-BFC0C8A2313D}" sibTransId="{C2A9539D-97A3-4FBD-AB87-053C1D054E30}"/>
    <dgm:cxn modelId="{FBE3D3F8-A69B-4CAF-9C80-6035C24D205C}" type="presOf" srcId="{58CDAF18-170E-4FE7-AFF0-2BA258C5B124}" destId="{DE2D4CA9-5167-415F-B8F7-A6B818976C35}" srcOrd="0" destOrd="0" presId="urn:microsoft.com/office/officeart/2005/8/layout/venn3"/>
    <dgm:cxn modelId="{12AB2F1A-C4F0-455C-8083-E226647FE769}" type="presParOf" srcId="{4B83D97A-A138-48E2-ADCD-DCDC2D0BEF90}" destId="{B2D41DA7-9A0B-418A-82C1-6096C05CFF0E}" srcOrd="0" destOrd="0" presId="urn:microsoft.com/office/officeart/2005/8/layout/venn3"/>
    <dgm:cxn modelId="{567567E1-9901-4882-8515-F9B58793C4A2}" type="presParOf" srcId="{4B83D97A-A138-48E2-ADCD-DCDC2D0BEF90}" destId="{12AB09AA-B34C-4E07-AA95-44DBBEF04C02}" srcOrd="1" destOrd="0" presId="urn:microsoft.com/office/officeart/2005/8/layout/venn3"/>
    <dgm:cxn modelId="{7D364F0B-170E-4D53-8FC1-7D8530B9B0D7}" type="presParOf" srcId="{4B83D97A-A138-48E2-ADCD-DCDC2D0BEF90}" destId="{DE2D4CA9-5167-415F-B8F7-A6B818976C35}" srcOrd="2"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41DA7-9A0B-418A-82C1-6096C05CFF0E}">
      <dsp:nvSpPr>
        <dsp:cNvPr id="0" name=""/>
        <dsp:cNvSpPr/>
      </dsp:nvSpPr>
      <dsp:spPr>
        <a:xfrm>
          <a:off x="3651" y="241811"/>
          <a:ext cx="2592803" cy="2592803"/>
        </a:xfrm>
        <a:prstGeom prst="ellipse">
          <a:avLst/>
        </a:prstGeom>
        <a:solidFill>
          <a:schemeClr val="accent1">
            <a:shade val="80000"/>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42691" tIns="25400" rIns="142691" bIns="25400" numCol="1" spcCol="1270" anchor="ctr" anchorCtr="0">
          <a:noAutofit/>
        </a:bodyPr>
        <a:lstStyle/>
        <a:p>
          <a:pPr lvl="0" algn="ctr" defTabSz="889000">
            <a:lnSpc>
              <a:spcPct val="90000"/>
            </a:lnSpc>
            <a:spcBef>
              <a:spcPct val="0"/>
            </a:spcBef>
            <a:spcAft>
              <a:spcPct val="35000"/>
            </a:spcAft>
          </a:pPr>
          <a:r>
            <a:rPr lang="fr-FR" sz="2000" kern="1200" dirty="0"/>
            <a:t>Management</a:t>
          </a:r>
        </a:p>
      </dsp:txBody>
      <dsp:txXfrm>
        <a:off x="383358" y="621518"/>
        <a:ext cx="1833389" cy="1833389"/>
      </dsp:txXfrm>
    </dsp:sp>
    <dsp:sp modelId="{DE2D4CA9-5167-415F-B8F7-A6B818976C35}">
      <dsp:nvSpPr>
        <dsp:cNvPr id="0" name=""/>
        <dsp:cNvSpPr/>
      </dsp:nvSpPr>
      <dsp:spPr>
        <a:xfrm>
          <a:off x="2077894" y="241811"/>
          <a:ext cx="2592803" cy="2592803"/>
        </a:xfrm>
        <a:prstGeom prst="ellipse">
          <a:avLst/>
        </a:prstGeom>
        <a:solidFill>
          <a:schemeClr val="accent1">
            <a:shade val="80000"/>
            <a:alpha val="50000"/>
            <a:hueOff val="-669924"/>
            <a:satOff val="-93722"/>
            <a:lumOff val="596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42691" tIns="25400" rIns="142691" bIns="25400" numCol="1" spcCol="1270" anchor="ctr" anchorCtr="0">
          <a:noAutofit/>
        </a:bodyPr>
        <a:lstStyle/>
        <a:p>
          <a:pPr lvl="0" algn="ctr" defTabSz="889000">
            <a:lnSpc>
              <a:spcPct val="90000"/>
            </a:lnSpc>
            <a:spcBef>
              <a:spcPct val="0"/>
            </a:spcBef>
            <a:spcAft>
              <a:spcPct val="35000"/>
            </a:spcAft>
          </a:pPr>
          <a:r>
            <a:rPr lang="fr-FR" sz="2000" kern="1200" dirty="0"/>
            <a:t>Droit du travail</a:t>
          </a:r>
        </a:p>
      </dsp:txBody>
      <dsp:txXfrm>
        <a:off x="2457601" y="621518"/>
        <a:ext cx="1833389" cy="18333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41DA7-9A0B-418A-82C1-6096C05CFF0E}">
      <dsp:nvSpPr>
        <dsp:cNvPr id="0" name=""/>
        <dsp:cNvSpPr/>
      </dsp:nvSpPr>
      <dsp:spPr>
        <a:xfrm>
          <a:off x="0" y="307231"/>
          <a:ext cx="1337618" cy="1010072"/>
        </a:xfrm>
        <a:prstGeom prst="ellipse">
          <a:avLst/>
        </a:prstGeom>
        <a:solidFill>
          <a:schemeClr val="accent1">
            <a:shade val="80000"/>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5588" tIns="20320" rIns="55588" bIns="20320" numCol="1" spcCol="1270" anchor="ctr" anchorCtr="0">
          <a:noAutofit/>
        </a:bodyPr>
        <a:lstStyle/>
        <a:p>
          <a:pPr lvl="0" algn="ctr" defTabSz="711200">
            <a:lnSpc>
              <a:spcPct val="90000"/>
            </a:lnSpc>
            <a:spcBef>
              <a:spcPct val="0"/>
            </a:spcBef>
            <a:spcAft>
              <a:spcPct val="35000"/>
            </a:spcAft>
          </a:pPr>
          <a:r>
            <a:rPr lang="fr-FR" sz="1600" kern="1200" dirty="0" err="1"/>
            <a:t>Mana-gement</a:t>
          </a:r>
          <a:endParaRPr lang="fr-FR" sz="1600" kern="1200" dirty="0"/>
        </a:p>
      </dsp:txBody>
      <dsp:txXfrm>
        <a:off x="195890" y="455153"/>
        <a:ext cx="945838" cy="714228"/>
      </dsp:txXfrm>
    </dsp:sp>
    <dsp:sp modelId="{DE2D4CA9-5167-415F-B8F7-A6B818976C35}">
      <dsp:nvSpPr>
        <dsp:cNvPr id="0" name=""/>
        <dsp:cNvSpPr/>
      </dsp:nvSpPr>
      <dsp:spPr>
        <a:xfrm>
          <a:off x="1136244" y="279414"/>
          <a:ext cx="1478322" cy="1010072"/>
        </a:xfrm>
        <a:prstGeom prst="ellipse">
          <a:avLst/>
        </a:prstGeom>
        <a:solidFill>
          <a:schemeClr val="accent1">
            <a:shade val="80000"/>
            <a:alpha val="50000"/>
            <a:hueOff val="-669924"/>
            <a:satOff val="-93722"/>
            <a:lumOff val="596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5588" tIns="22860" rIns="55588" bIns="22860" numCol="1" spcCol="1270" anchor="ctr" anchorCtr="0">
          <a:noAutofit/>
        </a:bodyPr>
        <a:lstStyle/>
        <a:p>
          <a:pPr lvl="0" algn="ctr" defTabSz="800100">
            <a:lnSpc>
              <a:spcPct val="90000"/>
            </a:lnSpc>
            <a:spcBef>
              <a:spcPct val="0"/>
            </a:spcBef>
            <a:spcAft>
              <a:spcPct val="35000"/>
            </a:spcAft>
          </a:pPr>
          <a:r>
            <a:rPr lang="fr-FR" sz="1800" kern="1200" dirty="0"/>
            <a:t>Droit du travail</a:t>
          </a:r>
        </a:p>
      </dsp:txBody>
      <dsp:txXfrm>
        <a:off x="1352739" y="427336"/>
        <a:ext cx="1045332" cy="7142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41DA7-9A0B-418A-82C1-6096C05CFF0E}">
      <dsp:nvSpPr>
        <dsp:cNvPr id="0" name=""/>
        <dsp:cNvSpPr/>
      </dsp:nvSpPr>
      <dsp:spPr>
        <a:xfrm>
          <a:off x="0" y="307231"/>
          <a:ext cx="1337618" cy="1010072"/>
        </a:xfrm>
        <a:prstGeom prst="ellipse">
          <a:avLst/>
        </a:prstGeom>
        <a:solidFill>
          <a:schemeClr val="accent1">
            <a:shade val="80000"/>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5588" tIns="20320" rIns="55588" bIns="20320" numCol="1" spcCol="1270" anchor="ctr" anchorCtr="0">
          <a:noAutofit/>
        </a:bodyPr>
        <a:lstStyle/>
        <a:p>
          <a:pPr lvl="0" algn="ctr" defTabSz="711200">
            <a:lnSpc>
              <a:spcPct val="90000"/>
            </a:lnSpc>
            <a:spcBef>
              <a:spcPct val="0"/>
            </a:spcBef>
            <a:spcAft>
              <a:spcPct val="35000"/>
            </a:spcAft>
          </a:pPr>
          <a:r>
            <a:rPr lang="fr-FR" sz="1600" kern="1200" dirty="0" err="1"/>
            <a:t>Mana-gement</a:t>
          </a:r>
          <a:endParaRPr lang="fr-FR" sz="1600" kern="1200" dirty="0"/>
        </a:p>
      </dsp:txBody>
      <dsp:txXfrm>
        <a:off x="195890" y="455153"/>
        <a:ext cx="945838" cy="714228"/>
      </dsp:txXfrm>
    </dsp:sp>
    <dsp:sp modelId="{DE2D4CA9-5167-415F-B8F7-A6B818976C35}">
      <dsp:nvSpPr>
        <dsp:cNvPr id="0" name=""/>
        <dsp:cNvSpPr/>
      </dsp:nvSpPr>
      <dsp:spPr>
        <a:xfrm>
          <a:off x="1136884" y="342452"/>
          <a:ext cx="1478322" cy="1010072"/>
        </a:xfrm>
        <a:prstGeom prst="ellipse">
          <a:avLst/>
        </a:prstGeom>
        <a:solidFill>
          <a:schemeClr val="accent1">
            <a:shade val="80000"/>
            <a:alpha val="50000"/>
            <a:hueOff val="-669924"/>
            <a:satOff val="-93722"/>
            <a:lumOff val="596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5588" tIns="22860" rIns="55588" bIns="22860" numCol="1" spcCol="1270" anchor="ctr" anchorCtr="0">
          <a:noAutofit/>
        </a:bodyPr>
        <a:lstStyle/>
        <a:p>
          <a:pPr lvl="0" algn="ctr" defTabSz="800100">
            <a:lnSpc>
              <a:spcPct val="90000"/>
            </a:lnSpc>
            <a:spcBef>
              <a:spcPct val="0"/>
            </a:spcBef>
            <a:spcAft>
              <a:spcPct val="35000"/>
            </a:spcAft>
          </a:pPr>
          <a:r>
            <a:rPr lang="fr-FR" sz="1800" kern="1200" dirty="0"/>
            <a:t>Droit du travail</a:t>
          </a:r>
        </a:p>
      </dsp:txBody>
      <dsp:txXfrm>
        <a:off x="1353379" y="490374"/>
        <a:ext cx="1045332" cy="7142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41DA7-9A0B-418A-82C1-6096C05CFF0E}">
      <dsp:nvSpPr>
        <dsp:cNvPr id="0" name=""/>
        <dsp:cNvSpPr/>
      </dsp:nvSpPr>
      <dsp:spPr>
        <a:xfrm>
          <a:off x="0" y="307231"/>
          <a:ext cx="1337618" cy="1010072"/>
        </a:xfrm>
        <a:prstGeom prst="ellipse">
          <a:avLst/>
        </a:prstGeom>
        <a:solidFill>
          <a:schemeClr val="accent1">
            <a:shade val="80000"/>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5588" tIns="20320" rIns="55588" bIns="20320" numCol="1" spcCol="1270" anchor="ctr" anchorCtr="0">
          <a:noAutofit/>
        </a:bodyPr>
        <a:lstStyle/>
        <a:p>
          <a:pPr lvl="0" algn="ctr" defTabSz="711200">
            <a:lnSpc>
              <a:spcPct val="90000"/>
            </a:lnSpc>
            <a:spcBef>
              <a:spcPct val="0"/>
            </a:spcBef>
            <a:spcAft>
              <a:spcPct val="35000"/>
            </a:spcAft>
          </a:pPr>
          <a:r>
            <a:rPr lang="fr-FR" sz="1600" kern="1200" dirty="0" err="1"/>
            <a:t>Mana-gement</a:t>
          </a:r>
          <a:endParaRPr lang="fr-FR" sz="1600" kern="1200" dirty="0"/>
        </a:p>
      </dsp:txBody>
      <dsp:txXfrm>
        <a:off x="195890" y="455153"/>
        <a:ext cx="945838" cy="714228"/>
      </dsp:txXfrm>
    </dsp:sp>
    <dsp:sp modelId="{DE2D4CA9-5167-415F-B8F7-A6B818976C35}">
      <dsp:nvSpPr>
        <dsp:cNvPr id="0" name=""/>
        <dsp:cNvSpPr/>
      </dsp:nvSpPr>
      <dsp:spPr>
        <a:xfrm>
          <a:off x="1136244" y="279414"/>
          <a:ext cx="1478322" cy="1010072"/>
        </a:xfrm>
        <a:prstGeom prst="ellipse">
          <a:avLst/>
        </a:prstGeom>
        <a:solidFill>
          <a:schemeClr val="accent1">
            <a:shade val="80000"/>
            <a:alpha val="50000"/>
            <a:hueOff val="-669924"/>
            <a:satOff val="-93722"/>
            <a:lumOff val="596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5588" tIns="22860" rIns="55588" bIns="22860" numCol="1" spcCol="1270" anchor="ctr" anchorCtr="0">
          <a:noAutofit/>
        </a:bodyPr>
        <a:lstStyle/>
        <a:p>
          <a:pPr lvl="0" algn="ctr" defTabSz="800100">
            <a:lnSpc>
              <a:spcPct val="90000"/>
            </a:lnSpc>
            <a:spcBef>
              <a:spcPct val="0"/>
            </a:spcBef>
            <a:spcAft>
              <a:spcPct val="35000"/>
            </a:spcAft>
          </a:pPr>
          <a:r>
            <a:rPr lang="fr-FR" sz="1800" kern="1200" dirty="0"/>
            <a:t>Droit du travail</a:t>
          </a:r>
        </a:p>
      </dsp:txBody>
      <dsp:txXfrm>
        <a:off x="1352739" y="427336"/>
        <a:ext cx="1045332" cy="714228"/>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82A1A8E5-18EF-4A62-A353-90A5AE75A2F6}" type="datetimeFigureOut">
              <a:rPr lang="fr-FR" smtClean="0"/>
              <a:t>02/02/2021</a:t>
            </a:fld>
            <a:endParaRPr lang="fr-FR"/>
          </a:p>
        </p:txBody>
      </p:sp>
      <p:sp>
        <p:nvSpPr>
          <p:cNvPr id="4" name="Espace réservé du pied de page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68C12279-6766-4DA9-9A7C-0839ED12F7D2}" type="slidenum">
              <a:rPr lang="fr-FR" smtClean="0"/>
              <a:t>‹N°›</a:t>
            </a:fld>
            <a:endParaRPr lang="fr-FR"/>
          </a:p>
        </p:txBody>
      </p:sp>
    </p:spTree>
    <p:extLst>
      <p:ext uri="{BB962C8B-B14F-4D97-AF65-F5344CB8AC3E}">
        <p14:creationId xmlns:p14="http://schemas.microsoft.com/office/powerpoint/2010/main" val="24587037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atin typeface="Arial" pitchFamily="34" charset="0"/>
              </a:defRPr>
            </a:lvl1pPr>
          </a:lstStyle>
          <a:p>
            <a:endParaRPr lang="fr-FR" dirty="0"/>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atin typeface="Arial" pitchFamily="34" charset="0"/>
              </a:defRPr>
            </a:lvl1pPr>
          </a:lstStyle>
          <a:p>
            <a:fld id="{D680E798-53FF-4C51-A981-953463752515}" type="datetimeFigureOut">
              <a:rPr lang="fr-FR" smtClean="0"/>
              <a:pPr/>
              <a:t>02/02/2021</a:t>
            </a:fld>
            <a:endParaRPr lang="fr-FR" dirty="0"/>
          </a:p>
        </p:txBody>
      </p:sp>
      <p:sp>
        <p:nvSpPr>
          <p:cNvPr id="4" name="Espace réservé de l'image des diapositives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fr-FR" dirty="0"/>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En tant que futur manager opérationnel, l’étudiant en BTS MOS doit être en mesure de gérer des équipes et du personnel, et ce, en respectant le cadre juridique en vigueur. </a:t>
            </a:r>
          </a:p>
          <a:p>
            <a:r>
              <a:rPr lang="fr-FR" dirty="0"/>
              <a:t>Le Pôle 2 couvre ainsi à la fois des connaissances et des compétences en management (intégration et organisation des équipes, gestion des compétences, animation de réunion, motivation, </a:t>
            </a:r>
            <a:r>
              <a:rPr lang="fr-FR" dirty="0" err="1"/>
              <a:t>etc</a:t>
            </a:r>
            <a:r>
              <a:rPr lang="fr-FR" dirty="0"/>
              <a:t>) et en droit du travail (contrat de travail, gestion des plannings, suivi des formations réglementaires, sécurité au travail, relations collectives).  </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a:t>
            </a:fld>
            <a:endParaRPr lang="fr-FR" dirty="0"/>
          </a:p>
        </p:txBody>
      </p:sp>
    </p:spTree>
    <p:extLst>
      <p:ext uri="{BB962C8B-B14F-4D97-AF65-F5344CB8AC3E}">
        <p14:creationId xmlns:p14="http://schemas.microsoft.com/office/powerpoint/2010/main" val="9682458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a:bodyPr>
          <a:lstStyle/>
          <a:p>
            <a:r>
              <a:rPr lang="fr-FR" dirty="0"/>
              <a:t>A.2. mobilise des connaissances juridiques assez importantes de droit social, qui couvrent à la fois les aspects individuels et collectifs de droit du travail. </a:t>
            </a:r>
          </a:p>
          <a:p>
            <a:r>
              <a:rPr lang="fr-FR" dirty="0"/>
              <a:t>L’étudiant doit connaître les différents contrats de travail ainsi que les conventions collectives qui régissent sa profession. </a:t>
            </a:r>
          </a:p>
          <a:p>
            <a:r>
              <a:rPr lang="fr-FR" dirty="0"/>
              <a:t>Il est sensibilisé à la notion de risque professionnel et connaît les obligations de l’employeur en matière de prévention.</a:t>
            </a:r>
          </a:p>
          <a:p>
            <a:r>
              <a:rPr lang="fr-FR" dirty="0"/>
              <a:t>Ce pôle d’activités suppose aussi des savoirs managériaux, liés en particulier à la gestion des compétences ou encore l’évaluation.  </a:t>
            </a:r>
          </a:p>
          <a:p>
            <a:r>
              <a:rPr lang="fr-FR" dirty="0"/>
              <a:t>Là aussi, les liens avec la CEJM sont très forts (particulièrement avec le thème 5 – Les mutations du travail), mais les savoirs s’appliquent ici dans un contexte de sécurité, avec ses problématiques propres. Ainsi, en ce qui concerne le recrutement, la formation et l’évaluation (S6), l’accent sera mis sur les formations obligatoires en matière de sûreté et de sécurité, ou encore la détection des signaux de radicalisation. </a:t>
            </a: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12</a:t>
            </a:fld>
            <a:endParaRPr lang="fr-FR" dirty="0"/>
          </a:p>
        </p:txBody>
      </p:sp>
    </p:spTree>
    <p:extLst>
      <p:ext uri="{BB962C8B-B14F-4D97-AF65-F5344CB8AC3E}">
        <p14:creationId xmlns:p14="http://schemas.microsoft.com/office/powerpoint/2010/main" val="26710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a:bodyPr>
          <a:lstStyle/>
          <a:p>
            <a:r>
              <a:rPr lang="fr-FR" dirty="0"/>
              <a:t>A2.3 implique une présentation assez générale des aspects collectifs du droit du travail : composition et missions du CSE, représentation syndicale dans l’entreprise, différents types de conflits collectifs et modes de règlements des différends. </a:t>
            </a: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13</a:t>
            </a:fld>
            <a:endParaRPr lang="fr-FR" dirty="0"/>
          </a:p>
        </p:txBody>
      </p:sp>
    </p:spTree>
    <p:extLst>
      <p:ext uri="{BB962C8B-B14F-4D97-AF65-F5344CB8AC3E}">
        <p14:creationId xmlns:p14="http://schemas.microsoft.com/office/powerpoint/2010/main" val="3198738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RAP découpe le pôle en 3 activités. </a:t>
            </a:r>
          </a:p>
          <a:p>
            <a:r>
              <a:rPr lang="fr-FR" dirty="0"/>
              <a:t>Le futur manager opérationnel organise le service, gère le personnel et participe à la gestion des relations sociales. </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4</a:t>
            </a:fld>
            <a:endParaRPr lang="fr-FR" dirty="0"/>
          </a:p>
        </p:txBody>
      </p:sp>
    </p:spTree>
    <p:extLst>
      <p:ext uri="{BB962C8B-B14F-4D97-AF65-F5344CB8AC3E}">
        <p14:creationId xmlns:p14="http://schemas.microsoft.com/office/powerpoint/2010/main" val="1736490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L’organisation du service regroupe les tâches suivantes. </a:t>
            </a:r>
          </a:p>
          <a:p>
            <a:r>
              <a:rPr lang="fr-FR" dirty="0"/>
              <a:t>Le futur manager opérationnel doit réfléchir à l’affectation et les plannings des personnels de sécurité et être en mesure de manager les équipes pour mettre en place les activités de sécurité dans les meilleures conditions. </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5</a:t>
            </a:fld>
            <a:endParaRPr lang="fr-FR" dirty="0"/>
          </a:p>
        </p:txBody>
      </p:sp>
    </p:spTree>
    <p:extLst>
      <p:ext uri="{BB962C8B-B14F-4D97-AF65-F5344CB8AC3E}">
        <p14:creationId xmlns:p14="http://schemas.microsoft.com/office/powerpoint/2010/main" val="1242209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gestion du personnel recouvre un ensemble de tâches allant de l’intégration du personnel à la gestion des conflits individuels, en passant par l’encadrement des équipes et la réalisation d’entretiens individuels.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Selon son degré de responsabilité, le manager opérationnel fera également respecter le cadre légal en termes de sécurité et de santé au travail.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T1 : Insister sur les compétences spécifiques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T5 : Insister sur le recyclage des compétences + suivi des cartes pro. </a:t>
            </a: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6</a:t>
            </a:fld>
            <a:endParaRPr lang="fr-FR" dirty="0"/>
          </a:p>
        </p:txBody>
      </p:sp>
    </p:spTree>
    <p:extLst>
      <p:ext uri="{BB962C8B-B14F-4D97-AF65-F5344CB8AC3E}">
        <p14:creationId xmlns:p14="http://schemas.microsoft.com/office/powerpoint/2010/main" val="2171968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Enfin, au-delà des relations individuelles de travail, l’étudiant en BTS MOS est sensibilisé à la gestion des relations sociales. </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7</a:t>
            </a:fld>
            <a:endParaRPr lang="fr-FR" dirty="0"/>
          </a:p>
        </p:txBody>
      </p:sp>
    </p:spTree>
    <p:extLst>
      <p:ext uri="{BB962C8B-B14F-4D97-AF65-F5344CB8AC3E}">
        <p14:creationId xmlns:p14="http://schemas.microsoft.com/office/powerpoint/2010/main" val="1680780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différentes compétences dans le Pôle 2. </a:t>
            </a:r>
          </a:p>
          <a:p>
            <a:r>
              <a:rPr lang="fr-FR" dirty="0"/>
              <a:t>A2.1 recouvre des compétences essentiellement managériales (planification, explication, conduite de réunion…) dans un contexte de sécurité. </a:t>
            </a: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8</a:t>
            </a:fld>
            <a:endParaRPr lang="fr-FR" dirty="0"/>
          </a:p>
        </p:txBody>
      </p:sp>
    </p:spTree>
    <p:extLst>
      <p:ext uri="{BB962C8B-B14F-4D97-AF65-F5344CB8AC3E}">
        <p14:creationId xmlns:p14="http://schemas.microsoft.com/office/powerpoint/2010/main" val="3983093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gestion du personnel (A2.2) implique à la fois des compétences managériales et juridiques, fortement imbriquées. </a:t>
            </a:r>
          </a:p>
          <a:p>
            <a:r>
              <a:rPr lang="fr-FR" dirty="0"/>
              <a:t>Il appartient au manager opérationnel de gérer le personnel dans le respect du cadre légal. </a:t>
            </a:r>
          </a:p>
          <a:p>
            <a:r>
              <a:rPr lang="fr-FR" dirty="0"/>
              <a:t>L’étudiant est ainsi amené à maîtriser l’ensemble des relations individuelles de travail, du recrutement à la gestion des conflits individuels et la prévention des risques professionnels. </a:t>
            </a:r>
          </a:p>
          <a:p>
            <a:r>
              <a:rPr lang="fr-FR" dirty="0"/>
              <a:t>Il doit maîtriser le cadre juridique applicable à chacun de ses éléments mais aussi être capable de gérer leurs aspects humains (évaluation, motivation, implication, </a:t>
            </a:r>
            <a:r>
              <a:rPr lang="fr-FR" dirty="0" err="1"/>
              <a:t>etc</a:t>
            </a:r>
            <a:r>
              <a:rPr lang="fr-FR" dirty="0"/>
              <a:t>). </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9</a:t>
            </a:fld>
            <a:endParaRPr lang="fr-FR" dirty="0"/>
          </a:p>
        </p:txBody>
      </p:sp>
    </p:spTree>
    <p:extLst>
      <p:ext uri="{BB962C8B-B14F-4D97-AF65-F5344CB8AC3E}">
        <p14:creationId xmlns:p14="http://schemas.microsoft.com/office/powerpoint/2010/main" val="905560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A2.3 recouvre des compétences généralistes et de niveau intermédiaire sur la gestion des relations sociales (identifier, participer, gestion des conflits au niveau local). </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10</a:t>
            </a:fld>
            <a:endParaRPr lang="fr-FR" dirty="0"/>
          </a:p>
        </p:txBody>
      </p:sp>
    </p:spTree>
    <p:extLst>
      <p:ext uri="{BB962C8B-B14F-4D97-AF65-F5344CB8AC3E}">
        <p14:creationId xmlns:p14="http://schemas.microsoft.com/office/powerpoint/2010/main" val="3530838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a:bodyPr>
          <a:lstStyle/>
          <a:p>
            <a:r>
              <a:rPr lang="fr-FR" dirty="0"/>
              <a:t>A2.1 mobilise des savoirs essentiellement de management. </a:t>
            </a:r>
          </a:p>
          <a:p>
            <a:r>
              <a:rPr lang="fr-FR" dirty="0"/>
              <a:t>Les liens avec la CEJM sont donc importants, notamment en ce qui concerne la gestion des compétences et les styles de management. </a:t>
            </a:r>
          </a:p>
          <a:p>
            <a:r>
              <a:rPr lang="fr-FR" dirty="0"/>
              <a:t>Ces différents aspects sont ici envisagés dans le contexte d’une entreprise de sécurité, avec ses problématiques particulières (notamment en termes de planning, de suivi réglementaire, </a:t>
            </a:r>
            <a:r>
              <a:rPr lang="fr-FR" dirty="0" err="1"/>
              <a:t>etc</a:t>
            </a:r>
            <a:r>
              <a:rPr lang="fr-FR" dirty="0"/>
              <a:t>). </a:t>
            </a: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11</a:t>
            </a:fld>
            <a:endParaRPr lang="fr-FR" dirty="0"/>
          </a:p>
        </p:txBody>
      </p:sp>
    </p:spTree>
    <p:extLst>
      <p:ext uri="{BB962C8B-B14F-4D97-AF65-F5344CB8AC3E}">
        <p14:creationId xmlns:p14="http://schemas.microsoft.com/office/powerpoint/2010/main" val="16336836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050"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512" y="195486"/>
            <a:ext cx="3384376"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3" name="Espace réservé du pied de page 2"/>
          <p:cNvSpPr>
            <a:spLocks noGrp="1"/>
          </p:cNvSpPr>
          <p:nvPr>
            <p:ph type="ftr" sz="quarter" idx="11"/>
          </p:nvPr>
        </p:nvSpPr>
        <p:spPr bwMode="gray">
          <a:xfrm>
            <a:off x="360000" y="4783500"/>
            <a:ext cx="8532480" cy="360000"/>
          </a:xfrm>
        </p:spPr>
        <p:txBody>
          <a:bodyPr/>
          <a:lstStyle/>
          <a:p>
            <a:r>
              <a:rPr lang="fr-FR" dirty="0"/>
              <a:t>Direction générale de l’enseignement scolaire – Bureau de la formation des personnels enseignants et d’éducation (C1-2)  – Bureau de l’innovation pédagogique (C1-1)</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51470"/>
            <a:ext cx="1709092" cy="1709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4" name="Espace réservé du pied de page 3"/>
          <p:cNvSpPr>
            <a:spLocks noGrp="1"/>
          </p:cNvSpPr>
          <p:nvPr>
            <p:ph type="ftr" sz="quarter" idx="11"/>
          </p:nvPr>
        </p:nvSpPr>
        <p:spPr bwMode="gray"/>
        <p:txBody>
          <a:bodyPr/>
          <a:lstStyle/>
          <a:p>
            <a:r>
              <a:rPr lang="fr-FR" dirty="0"/>
              <a:t>Direction générale de l’enseignement scolaire – Bureau de la formation des personnels enseignants et d’éducation – C1-2</a:t>
            </a:r>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738000"/>
            <a:ext cx="9144000" cy="4406400"/>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None/>
              <a:defRPr sz="3250"/>
            </a:lvl1pPr>
          </a:lstStyle>
          <a:p>
            <a:endParaRPr lang="fr-FR" dirty="0"/>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360000" y="4783500"/>
            <a:ext cx="853248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Direction générale de l’enseignement scolaire – Bureau de la formation des personnels enseignants et d’éducation (C1-2) – Bureau de l’innovation pédagogique (C1-1)</a:t>
            </a:r>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descr="C:\Users\jsavidan\Searches\Pictures\2020_logo_MENJS_jp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60000" y="195486"/>
            <a:ext cx="622800" cy="6228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p:txBody>
          <a:bodyPr/>
          <a:lstStyle/>
          <a:p>
            <a:pPr algn="ctr"/>
            <a:r>
              <a:rPr lang="fr-FR" sz="28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BTS Management opérationnel de la sécurité (BTS MOS)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A9DC44FE-8CC3-447E-B2DA-C1E28AAA0605}"/>
              </a:ext>
            </a:extLst>
          </p:cNvPr>
          <p:cNvSpPr>
            <a:spLocks noGrp="1"/>
          </p:cNvSpPr>
          <p:nvPr>
            <p:ph type="title"/>
          </p:nvPr>
        </p:nvSpPr>
        <p:spPr/>
        <p:txBody>
          <a:bodyPr/>
          <a:lstStyle/>
          <a:p>
            <a:endParaRPr lang="fr-FR"/>
          </a:p>
        </p:txBody>
      </p:sp>
      <p:sp>
        <p:nvSpPr>
          <p:cNvPr id="3" name="Espace réservé du pied de page 2">
            <a:extLst>
              <a:ext uri="{FF2B5EF4-FFF2-40B4-BE49-F238E27FC236}">
                <a16:creationId xmlns:a16="http://schemas.microsoft.com/office/drawing/2014/main" xmlns="" id="{FEAF6778-19AD-4FE3-884B-DB943EB7D1ED}"/>
              </a:ext>
            </a:extLst>
          </p:cNvPr>
          <p:cNvSpPr>
            <a:spLocks noGrp="1"/>
          </p:cNvSpPr>
          <p:nvPr>
            <p:ph type="ftr" sz="quarter" idx="11"/>
          </p:nvPr>
        </p:nvSpPr>
        <p:spPr/>
        <p:txBody>
          <a:bodyPr/>
          <a:lstStyle/>
          <a:p>
            <a:r>
              <a:rPr lang="fr-FR"/>
              <a:t>Direction générale de l’enseignement scolaire – Bureau de la formation des personnels enseignants et d’éducation (C1-2)  – Bureau de l’innovation pédagogique (C1-1)</a:t>
            </a:r>
            <a:endParaRPr lang="fr-FR" dirty="0"/>
          </a:p>
        </p:txBody>
      </p:sp>
      <p:sp>
        <p:nvSpPr>
          <p:cNvPr id="5" name="ZoneTexte 4">
            <a:extLst>
              <a:ext uri="{FF2B5EF4-FFF2-40B4-BE49-F238E27FC236}">
                <a16:creationId xmlns:a16="http://schemas.microsoft.com/office/drawing/2014/main" xmlns="" id="{10567CA7-F0F6-443D-BC6D-E54EC0D50146}"/>
              </a:ext>
            </a:extLst>
          </p:cNvPr>
          <p:cNvSpPr txBox="1"/>
          <p:nvPr/>
        </p:nvSpPr>
        <p:spPr>
          <a:xfrm>
            <a:off x="2555776" y="1563638"/>
            <a:ext cx="5265516"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1600" dirty="0"/>
              <a:t>A2.3C1. – Identifier les différentes fonctions du CSE</a:t>
            </a:r>
          </a:p>
          <a:p>
            <a:r>
              <a:rPr lang="fr-FR" sz="1600" dirty="0"/>
              <a:t>A2.3C2. – Participer à la négociation collective</a:t>
            </a:r>
          </a:p>
          <a:p>
            <a:r>
              <a:rPr lang="fr-FR" sz="1600" dirty="0"/>
              <a:t>A2.3C3 – Gérer les conflits collectifs locaux</a:t>
            </a:r>
          </a:p>
        </p:txBody>
      </p:sp>
      <p:sp>
        <p:nvSpPr>
          <p:cNvPr id="7" name="ZoneTexte 6">
            <a:extLst>
              <a:ext uri="{FF2B5EF4-FFF2-40B4-BE49-F238E27FC236}">
                <a16:creationId xmlns:a16="http://schemas.microsoft.com/office/drawing/2014/main" xmlns="" id="{3ECC02D4-C1CA-4FFC-B5DA-FF93DB52FB82}"/>
              </a:ext>
            </a:extLst>
          </p:cNvPr>
          <p:cNvSpPr txBox="1"/>
          <p:nvPr/>
        </p:nvSpPr>
        <p:spPr>
          <a:xfrm>
            <a:off x="2267744" y="699542"/>
            <a:ext cx="5472608" cy="369332"/>
          </a:xfrm>
          <a:prstGeom prst="rect">
            <a:avLst/>
          </a:prstGeom>
          <a:noFill/>
        </p:spPr>
        <p:txBody>
          <a:bodyPr wrap="square" rtlCol="0">
            <a:spAutoFit/>
          </a:bodyPr>
          <a:lstStyle/>
          <a:p>
            <a:r>
              <a:rPr lang="fr-FR" b="1" dirty="0"/>
              <a:t>Compétences : </a:t>
            </a:r>
          </a:p>
        </p:txBody>
      </p:sp>
    </p:spTree>
    <p:extLst>
      <p:ext uri="{BB962C8B-B14F-4D97-AF65-F5344CB8AC3E}">
        <p14:creationId xmlns:p14="http://schemas.microsoft.com/office/powerpoint/2010/main" val="221839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11" name="Rectangle 26"/>
          <p:cNvSpPr>
            <a:spLocks noChangeArrowheads="1"/>
          </p:cNvSpPr>
          <p:nvPr/>
        </p:nvSpPr>
        <p:spPr bwMode="auto">
          <a:xfrm>
            <a:off x="2843808" y="411510"/>
            <a:ext cx="2615207" cy="496639"/>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algn="ctr">
              <a:defRPr/>
            </a:pPr>
            <a:r>
              <a:rPr lang="fr-FR" sz="1200" b="1" dirty="0">
                <a:solidFill>
                  <a:srgbClr val="000000"/>
                </a:solidFill>
                <a:latin typeface="Arial Black" pitchFamily="34" charset="0"/>
                <a:cs typeface="Arial" charset="0"/>
              </a:rPr>
              <a:t>Activité A2.1</a:t>
            </a:r>
          </a:p>
          <a:p>
            <a:pPr algn="ctr">
              <a:defRPr/>
            </a:pPr>
            <a:endParaRPr lang="fr-FR" sz="500" b="1" dirty="0">
              <a:solidFill>
                <a:srgbClr val="000000"/>
              </a:solidFill>
              <a:latin typeface="Arial" charset="0"/>
              <a:cs typeface="Arial" charset="0"/>
            </a:endParaRPr>
          </a:p>
          <a:p>
            <a:pPr algn="ctr">
              <a:defRPr/>
            </a:pPr>
            <a:r>
              <a:rPr lang="fr-FR" sz="1200" dirty="0">
                <a:latin typeface="Arial" charset="0"/>
                <a:cs typeface="Arial" charset="0"/>
              </a:rPr>
              <a:t>Organisation du service</a:t>
            </a:r>
            <a:endParaRPr lang="fr-FR" sz="1200" dirty="0">
              <a:solidFill>
                <a:srgbClr val="000000"/>
              </a:solidFill>
              <a:latin typeface="Arial" charset="0"/>
              <a:cs typeface="Arial" charset="0"/>
            </a:endParaRPr>
          </a:p>
        </p:txBody>
      </p:sp>
      <p:sp>
        <p:nvSpPr>
          <p:cNvPr id="19" name="Organigramme : Bande perforée 18"/>
          <p:cNvSpPr/>
          <p:nvPr/>
        </p:nvSpPr>
        <p:spPr>
          <a:xfrm>
            <a:off x="6529459" y="2154319"/>
            <a:ext cx="2304256" cy="1152128"/>
          </a:xfrm>
          <a:prstGeom prst="flowChartPunchedTap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a:t>CEJMA : Th 3, 4 et 5 </a:t>
            </a:r>
          </a:p>
        </p:txBody>
      </p:sp>
      <p:sp>
        <p:nvSpPr>
          <p:cNvPr id="20" name="Accolade fermante 19"/>
          <p:cNvSpPr/>
          <p:nvPr/>
        </p:nvSpPr>
        <p:spPr>
          <a:xfrm>
            <a:off x="5889268" y="1594671"/>
            <a:ext cx="504056" cy="2503086"/>
          </a:xfrm>
          <a:prstGeom prst="righ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7" name="Rectangle 16">
            <a:extLst>
              <a:ext uri="{FF2B5EF4-FFF2-40B4-BE49-F238E27FC236}">
                <a16:creationId xmlns:a16="http://schemas.microsoft.com/office/drawing/2014/main" xmlns="" id="{E90692BA-1902-4CF1-A66C-B1EF8F1F2FED}"/>
              </a:ext>
            </a:extLst>
          </p:cNvPr>
          <p:cNvSpPr/>
          <p:nvPr/>
        </p:nvSpPr>
        <p:spPr>
          <a:xfrm>
            <a:off x="1036688" y="2189434"/>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A2.1S2 – La gestion des compétences</a:t>
            </a:r>
          </a:p>
        </p:txBody>
      </p:sp>
      <p:sp>
        <p:nvSpPr>
          <p:cNvPr id="18" name="Rectangle 17">
            <a:extLst>
              <a:ext uri="{FF2B5EF4-FFF2-40B4-BE49-F238E27FC236}">
                <a16:creationId xmlns:a16="http://schemas.microsoft.com/office/drawing/2014/main" xmlns="" id="{ACC81996-332D-4424-9A70-587F7B21AD46}"/>
              </a:ext>
            </a:extLst>
          </p:cNvPr>
          <p:cNvSpPr/>
          <p:nvPr/>
        </p:nvSpPr>
        <p:spPr>
          <a:xfrm>
            <a:off x="1035359" y="3066864"/>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A2.1S3 – La planification de l’activité du service</a:t>
            </a:r>
          </a:p>
        </p:txBody>
      </p:sp>
      <p:sp>
        <p:nvSpPr>
          <p:cNvPr id="21" name="Rectangle 20">
            <a:extLst>
              <a:ext uri="{FF2B5EF4-FFF2-40B4-BE49-F238E27FC236}">
                <a16:creationId xmlns:a16="http://schemas.microsoft.com/office/drawing/2014/main" xmlns="" id="{30752A91-2116-4909-BD6A-79AA1672E43B}"/>
              </a:ext>
            </a:extLst>
          </p:cNvPr>
          <p:cNvSpPr/>
          <p:nvPr/>
        </p:nvSpPr>
        <p:spPr>
          <a:xfrm>
            <a:off x="1029792" y="3938019"/>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A2.1S4 – La communication managériale</a:t>
            </a:r>
          </a:p>
        </p:txBody>
      </p:sp>
      <p:sp>
        <p:nvSpPr>
          <p:cNvPr id="22" name="Rectangle 21">
            <a:extLst>
              <a:ext uri="{FF2B5EF4-FFF2-40B4-BE49-F238E27FC236}">
                <a16:creationId xmlns:a16="http://schemas.microsoft.com/office/drawing/2014/main" xmlns="" id="{A09C6E41-C2DC-4165-BEE2-F94C88FE6854}"/>
              </a:ext>
            </a:extLst>
          </p:cNvPr>
          <p:cNvSpPr/>
          <p:nvPr/>
        </p:nvSpPr>
        <p:spPr>
          <a:xfrm>
            <a:off x="3535684" y="2142316"/>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A2.1S5 – Les styles de management</a:t>
            </a:r>
          </a:p>
        </p:txBody>
      </p:sp>
      <p:sp>
        <p:nvSpPr>
          <p:cNvPr id="23" name="Rectangle 22">
            <a:extLst>
              <a:ext uri="{FF2B5EF4-FFF2-40B4-BE49-F238E27FC236}">
                <a16:creationId xmlns:a16="http://schemas.microsoft.com/office/drawing/2014/main" xmlns="" id="{1E05247F-5137-4F08-A1A9-BB9BF5AB5783}"/>
              </a:ext>
            </a:extLst>
          </p:cNvPr>
          <p:cNvSpPr/>
          <p:nvPr/>
        </p:nvSpPr>
        <p:spPr>
          <a:xfrm>
            <a:off x="3562556" y="3047752"/>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A2.1S6 – Les conditions de reprise d’un site</a:t>
            </a:r>
          </a:p>
        </p:txBody>
      </p:sp>
      <p:sp>
        <p:nvSpPr>
          <p:cNvPr id="24" name="Rectangle 23">
            <a:extLst>
              <a:ext uri="{FF2B5EF4-FFF2-40B4-BE49-F238E27FC236}">
                <a16:creationId xmlns:a16="http://schemas.microsoft.com/office/drawing/2014/main" xmlns="" id="{9EFDD02F-BE0A-44E0-BB2E-78189B5D73CE}"/>
              </a:ext>
            </a:extLst>
          </p:cNvPr>
          <p:cNvSpPr/>
          <p:nvPr/>
        </p:nvSpPr>
        <p:spPr>
          <a:xfrm>
            <a:off x="1035359" y="1312004"/>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A2.1S1 – L’organisation du temps de travail</a:t>
            </a:r>
          </a:p>
        </p:txBody>
      </p:sp>
      <p:graphicFrame>
        <p:nvGraphicFramePr>
          <p:cNvPr id="13" name="Diagramme 12">
            <a:extLst>
              <a:ext uri="{FF2B5EF4-FFF2-40B4-BE49-F238E27FC236}">
                <a16:creationId xmlns:a16="http://schemas.microsoft.com/office/drawing/2014/main" xmlns="" id="{B0D65634-25FD-4723-B9E2-DED891FAF73D}"/>
              </a:ext>
            </a:extLst>
          </p:cNvPr>
          <p:cNvGraphicFramePr/>
          <p:nvPr>
            <p:extLst>
              <p:ext uri="{D42A27DB-BD31-4B8C-83A1-F6EECF244321}">
                <p14:modId xmlns:p14="http://schemas.microsoft.com/office/powerpoint/2010/main" val="3582534457"/>
              </p:ext>
            </p:extLst>
          </p:nvPr>
        </p:nvGraphicFramePr>
        <p:xfrm>
          <a:off x="6277273" y="210761"/>
          <a:ext cx="2615207" cy="1568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1902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5" name="Rectangle 4"/>
          <p:cNvSpPr/>
          <p:nvPr/>
        </p:nvSpPr>
        <p:spPr>
          <a:xfrm>
            <a:off x="3462298" y="3074675"/>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A2.1S7 – Les conflits individuels du travail </a:t>
            </a:r>
          </a:p>
        </p:txBody>
      </p:sp>
      <p:sp>
        <p:nvSpPr>
          <p:cNvPr id="11" name="Rectangle 26"/>
          <p:cNvSpPr>
            <a:spLocks noChangeArrowheads="1"/>
          </p:cNvSpPr>
          <p:nvPr/>
        </p:nvSpPr>
        <p:spPr bwMode="auto">
          <a:xfrm>
            <a:off x="2843808" y="411510"/>
            <a:ext cx="2615207" cy="496639"/>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algn="ctr">
              <a:defRPr/>
            </a:pPr>
            <a:r>
              <a:rPr lang="fr-FR" sz="1200" b="1" dirty="0">
                <a:solidFill>
                  <a:srgbClr val="000000"/>
                </a:solidFill>
                <a:latin typeface="Arial Black" pitchFamily="34" charset="0"/>
                <a:cs typeface="Arial" charset="0"/>
              </a:rPr>
              <a:t>Activité A2.</a:t>
            </a:r>
          </a:p>
          <a:p>
            <a:pPr algn="ctr">
              <a:defRPr/>
            </a:pPr>
            <a:endParaRPr lang="fr-FR" sz="500" b="1" dirty="0">
              <a:solidFill>
                <a:srgbClr val="000000"/>
              </a:solidFill>
              <a:latin typeface="Arial" charset="0"/>
              <a:cs typeface="Arial" charset="0"/>
            </a:endParaRPr>
          </a:p>
          <a:p>
            <a:pPr algn="ctr">
              <a:defRPr/>
            </a:pPr>
            <a:r>
              <a:rPr lang="fr-FR" sz="1200" dirty="0">
                <a:latin typeface="Arial" charset="0"/>
                <a:cs typeface="Arial" charset="0"/>
              </a:rPr>
              <a:t>Gestion du personnel</a:t>
            </a:r>
            <a:endParaRPr lang="fr-FR" sz="1200" dirty="0">
              <a:solidFill>
                <a:srgbClr val="000000"/>
              </a:solidFill>
              <a:latin typeface="Arial" charset="0"/>
              <a:cs typeface="Arial" charset="0"/>
            </a:endParaRPr>
          </a:p>
        </p:txBody>
      </p:sp>
      <p:sp>
        <p:nvSpPr>
          <p:cNvPr id="19" name="Organigramme : Bande perforée 18"/>
          <p:cNvSpPr/>
          <p:nvPr/>
        </p:nvSpPr>
        <p:spPr>
          <a:xfrm>
            <a:off x="6529459" y="2154319"/>
            <a:ext cx="2304256" cy="1152128"/>
          </a:xfrm>
          <a:prstGeom prst="flowChartPunchedTap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a:t>CEJMA : Th 5 </a:t>
            </a:r>
          </a:p>
        </p:txBody>
      </p:sp>
      <p:sp>
        <p:nvSpPr>
          <p:cNvPr id="20" name="Accolade fermante 19"/>
          <p:cNvSpPr/>
          <p:nvPr/>
        </p:nvSpPr>
        <p:spPr>
          <a:xfrm>
            <a:off x="5889268" y="1594671"/>
            <a:ext cx="504056" cy="2503086"/>
          </a:xfrm>
          <a:prstGeom prst="righ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7" name="Rectangle 16">
            <a:extLst>
              <a:ext uri="{FF2B5EF4-FFF2-40B4-BE49-F238E27FC236}">
                <a16:creationId xmlns:a16="http://schemas.microsoft.com/office/drawing/2014/main" xmlns="" id="{E90692BA-1902-4CF1-A66C-B1EF8F1F2FED}"/>
              </a:ext>
            </a:extLst>
          </p:cNvPr>
          <p:cNvSpPr/>
          <p:nvPr/>
        </p:nvSpPr>
        <p:spPr>
          <a:xfrm>
            <a:off x="1036688" y="2189434"/>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A2.2S2 – Les conventions collectives</a:t>
            </a:r>
          </a:p>
        </p:txBody>
      </p:sp>
      <p:sp>
        <p:nvSpPr>
          <p:cNvPr id="18" name="Rectangle 17">
            <a:extLst>
              <a:ext uri="{FF2B5EF4-FFF2-40B4-BE49-F238E27FC236}">
                <a16:creationId xmlns:a16="http://schemas.microsoft.com/office/drawing/2014/main" xmlns="" id="{ACC81996-332D-4424-9A70-587F7B21AD46}"/>
              </a:ext>
            </a:extLst>
          </p:cNvPr>
          <p:cNvSpPr/>
          <p:nvPr/>
        </p:nvSpPr>
        <p:spPr>
          <a:xfrm>
            <a:off x="1035359" y="3066864"/>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A2.1S3 – Le règlement intérieur</a:t>
            </a:r>
          </a:p>
        </p:txBody>
      </p:sp>
      <p:sp>
        <p:nvSpPr>
          <p:cNvPr id="21" name="Rectangle 20">
            <a:extLst>
              <a:ext uri="{FF2B5EF4-FFF2-40B4-BE49-F238E27FC236}">
                <a16:creationId xmlns:a16="http://schemas.microsoft.com/office/drawing/2014/main" xmlns="" id="{30752A91-2116-4909-BD6A-79AA1672E43B}"/>
              </a:ext>
            </a:extLst>
          </p:cNvPr>
          <p:cNvSpPr/>
          <p:nvPr/>
        </p:nvSpPr>
        <p:spPr>
          <a:xfrm>
            <a:off x="1029792" y="3938019"/>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A2.1S4 – Les conditions de travail</a:t>
            </a:r>
          </a:p>
        </p:txBody>
      </p:sp>
      <p:sp>
        <p:nvSpPr>
          <p:cNvPr id="22" name="Rectangle 21">
            <a:extLst>
              <a:ext uri="{FF2B5EF4-FFF2-40B4-BE49-F238E27FC236}">
                <a16:creationId xmlns:a16="http://schemas.microsoft.com/office/drawing/2014/main" xmlns="" id="{A09C6E41-C2DC-4165-BEE2-F94C88FE6854}"/>
              </a:ext>
            </a:extLst>
          </p:cNvPr>
          <p:cNvSpPr/>
          <p:nvPr/>
        </p:nvSpPr>
        <p:spPr>
          <a:xfrm>
            <a:off x="3465081" y="1304193"/>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A2.1S5 – La GPEC</a:t>
            </a:r>
          </a:p>
        </p:txBody>
      </p:sp>
      <p:sp>
        <p:nvSpPr>
          <p:cNvPr id="23" name="Rectangle 22">
            <a:extLst>
              <a:ext uri="{FF2B5EF4-FFF2-40B4-BE49-F238E27FC236}">
                <a16:creationId xmlns:a16="http://schemas.microsoft.com/office/drawing/2014/main" xmlns="" id="{1E05247F-5137-4F08-A1A9-BB9BF5AB5783}"/>
              </a:ext>
            </a:extLst>
          </p:cNvPr>
          <p:cNvSpPr/>
          <p:nvPr/>
        </p:nvSpPr>
        <p:spPr>
          <a:xfrm>
            <a:off x="3465081" y="2189434"/>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A2.1S6 – Le recrutement, la formation, l’évaluation</a:t>
            </a:r>
          </a:p>
        </p:txBody>
      </p:sp>
      <p:sp>
        <p:nvSpPr>
          <p:cNvPr id="24" name="Rectangle 23">
            <a:extLst>
              <a:ext uri="{FF2B5EF4-FFF2-40B4-BE49-F238E27FC236}">
                <a16:creationId xmlns:a16="http://schemas.microsoft.com/office/drawing/2014/main" xmlns="" id="{9EFDD02F-BE0A-44E0-BB2E-78189B5D73CE}"/>
              </a:ext>
            </a:extLst>
          </p:cNvPr>
          <p:cNvSpPr/>
          <p:nvPr/>
        </p:nvSpPr>
        <p:spPr>
          <a:xfrm>
            <a:off x="1035359" y="1312004"/>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A2.2S1 – Les caractéristiques du contrat de travail</a:t>
            </a:r>
          </a:p>
        </p:txBody>
      </p:sp>
      <p:graphicFrame>
        <p:nvGraphicFramePr>
          <p:cNvPr id="14" name="Diagramme 13">
            <a:extLst>
              <a:ext uri="{FF2B5EF4-FFF2-40B4-BE49-F238E27FC236}">
                <a16:creationId xmlns:a16="http://schemas.microsoft.com/office/drawing/2014/main" xmlns="" id="{E698EB8F-F930-4F0A-9C05-1A48D14DA6A8}"/>
              </a:ext>
            </a:extLst>
          </p:cNvPr>
          <p:cNvGraphicFramePr/>
          <p:nvPr>
            <p:extLst>
              <p:ext uri="{D42A27DB-BD31-4B8C-83A1-F6EECF244321}">
                <p14:modId xmlns:p14="http://schemas.microsoft.com/office/powerpoint/2010/main" val="4161763668"/>
              </p:ext>
            </p:extLst>
          </p:nvPr>
        </p:nvGraphicFramePr>
        <p:xfrm>
          <a:off x="6277273" y="210761"/>
          <a:ext cx="2615207" cy="1568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7101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11" name="Rectangle 26"/>
          <p:cNvSpPr>
            <a:spLocks noChangeArrowheads="1"/>
          </p:cNvSpPr>
          <p:nvPr/>
        </p:nvSpPr>
        <p:spPr bwMode="auto">
          <a:xfrm>
            <a:off x="2843808" y="411510"/>
            <a:ext cx="2615207" cy="496639"/>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algn="ctr">
              <a:defRPr/>
            </a:pPr>
            <a:r>
              <a:rPr lang="fr-FR" sz="1200" b="1" dirty="0">
                <a:solidFill>
                  <a:srgbClr val="000000"/>
                </a:solidFill>
                <a:latin typeface="Arial Black" pitchFamily="34" charset="0"/>
                <a:cs typeface="Arial" charset="0"/>
              </a:rPr>
              <a:t>Activité A2.3</a:t>
            </a:r>
          </a:p>
          <a:p>
            <a:pPr algn="ctr">
              <a:defRPr/>
            </a:pPr>
            <a:endParaRPr lang="fr-FR" sz="500" b="1" dirty="0">
              <a:solidFill>
                <a:srgbClr val="000000"/>
              </a:solidFill>
              <a:latin typeface="Arial" charset="0"/>
              <a:cs typeface="Arial" charset="0"/>
            </a:endParaRPr>
          </a:p>
          <a:p>
            <a:pPr algn="ctr">
              <a:defRPr/>
            </a:pPr>
            <a:r>
              <a:rPr lang="fr-FR" sz="1200" dirty="0">
                <a:latin typeface="Arial" charset="0"/>
                <a:cs typeface="Arial" charset="0"/>
              </a:rPr>
              <a:t>Organisation du service</a:t>
            </a:r>
            <a:endParaRPr lang="fr-FR" sz="1200" dirty="0">
              <a:solidFill>
                <a:srgbClr val="000000"/>
              </a:solidFill>
              <a:latin typeface="Arial" charset="0"/>
              <a:cs typeface="Arial" charset="0"/>
            </a:endParaRPr>
          </a:p>
        </p:txBody>
      </p:sp>
      <p:sp>
        <p:nvSpPr>
          <p:cNvPr id="19" name="Organigramme : Bande perforée 18"/>
          <p:cNvSpPr/>
          <p:nvPr/>
        </p:nvSpPr>
        <p:spPr>
          <a:xfrm>
            <a:off x="6529459" y="2154319"/>
            <a:ext cx="2304256" cy="1152128"/>
          </a:xfrm>
          <a:prstGeom prst="flowChartPunchedTap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a:t>CEJMA : Th 5</a:t>
            </a:r>
          </a:p>
        </p:txBody>
      </p:sp>
      <p:sp>
        <p:nvSpPr>
          <p:cNvPr id="20" name="Accolade fermante 19"/>
          <p:cNvSpPr/>
          <p:nvPr/>
        </p:nvSpPr>
        <p:spPr>
          <a:xfrm>
            <a:off x="5889268" y="1594671"/>
            <a:ext cx="504056" cy="2503086"/>
          </a:xfrm>
          <a:prstGeom prst="righ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7" name="Rectangle 16">
            <a:extLst>
              <a:ext uri="{FF2B5EF4-FFF2-40B4-BE49-F238E27FC236}">
                <a16:creationId xmlns:a16="http://schemas.microsoft.com/office/drawing/2014/main" xmlns="" id="{E90692BA-1902-4CF1-A66C-B1EF8F1F2FED}"/>
              </a:ext>
            </a:extLst>
          </p:cNvPr>
          <p:cNvSpPr/>
          <p:nvPr/>
        </p:nvSpPr>
        <p:spPr>
          <a:xfrm>
            <a:off x="2555776" y="2514359"/>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A2.3S2 – La représentation collective</a:t>
            </a:r>
          </a:p>
        </p:txBody>
      </p:sp>
      <p:sp>
        <p:nvSpPr>
          <p:cNvPr id="18" name="Rectangle 17">
            <a:extLst>
              <a:ext uri="{FF2B5EF4-FFF2-40B4-BE49-F238E27FC236}">
                <a16:creationId xmlns:a16="http://schemas.microsoft.com/office/drawing/2014/main" xmlns="" id="{ACC81996-332D-4424-9A70-587F7B21AD46}"/>
              </a:ext>
            </a:extLst>
          </p:cNvPr>
          <p:cNvSpPr/>
          <p:nvPr/>
        </p:nvSpPr>
        <p:spPr>
          <a:xfrm>
            <a:off x="2555776" y="3504802"/>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A2.3S3 – Les différents types de conflits collectifs</a:t>
            </a:r>
          </a:p>
        </p:txBody>
      </p:sp>
      <p:sp>
        <p:nvSpPr>
          <p:cNvPr id="24" name="Rectangle 23">
            <a:extLst>
              <a:ext uri="{FF2B5EF4-FFF2-40B4-BE49-F238E27FC236}">
                <a16:creationId xmlns:a16="http://schemas.microsoft.com/office/drawing/2014/main" xmlns="" id="{9EFDD02F-BE0A-44E0-BB2E-78189B5D73CE}"/>
              </a:ext>
            </a:extLst>
          </p:cNvPr>
          <p:cNvSpPr/>
          <p:nvPr/>
        </p:nvSpPr>
        <p:spPr>
          <a:xfrm>
            <a:off x="2575429" y="1523916"/>
            <a:ext cx="23762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A2.3S1 – Le comité économique et social (CSE)</a:t>
            </a:r>
          </a:p>
        </p:txBody>
      </p:sp>
      <p:graphicFrame>
        <p:nvGraphicFramePr>
          <p:cNvPr id="10" name="Diagramme 9">
            <a:extLst>
              <a:ext uri="{FF2B5EF4-FFF2-40B4-BE49-F238E27FC236}">
                <a16:creationId xmlns:a16="http://schemas.microsoft.com/office/drawing/2014/main" xmlns="" id="{F6B15D6A-07F6-46CB-8EFA-17BE55F3DAF8}"/>
              </a:ext>
            </a:extLst>
          </p:cNvPr>
          <p:cNvGraphicFramePr/>
          <p:nvPr>
            <p:extLst>
              <p:ext uri="{D42A27DB-BD31-4B8C-83A1-F6EECF244321}">
                <p14:modId xmlns:p14="http://schemas.microsoft.com/office/powerpoint/2010/main" val="1304329790"/>
              </p:ext>
            </p:extLst>
          </p:nvPr>
        </p:nvGraphicFramePr>
        <p:xfrm>
          <a:off x="6277273" y="210761"/>
          <a:ext cx="2615207" cy="1568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80070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xmlns="" id="{461087B0-3C08-461C-A959-12F22D337597}"/>
              </a:ext>
            </a:extLst>
          </p:cNvPr>
          <p:cNvSpPr txBox="1"/>
          <p:nvPr/>
        </p:nvSpPr>
        <p:spPr>
          <a:xfrm>
            <a:off x="2195736" y="267494"/>
            <a:ext cx="5040560" cy="400110"/>
          </a:xfrm>
          <a:prstGeom prst="rect">
            <a:avLst/>
          </a:prstGeom>
          <a:noFill/>
        </p:spPr>
        <p:txBody>
          <a:bodyPr wrap="square" rtlCol="0">
            <a:spAutoFit/>
          </a:bodyPr>
          <a:lstStyle/>
          <a:p>
            <a:r>
              <a:rPr lang="fr-FR" sz="2000" b="1" dirty="0"/>
              <a:t>Liens vers CEJM appliquée : </a:t>
            </a:r>
          </a:p>
        </p:txBody>
      </p:sp>
      <p:sp>
        <p:nvSpPr>
          <p:cNvPr id="5" name="Rectangle : coins arrondis 4">
            <a:extLst>
              <a:ext uri="{FF2B5EF4-FFF2-40B4-BE49-F238E27FC236}">
                <a16:creationId xmlns:a16="http://schemas.microsoft.com/office/drawing/2014/main" xmlns="" id="{0C91F6C6-16C9-41DD-A900-F0BFAE48F01A}"/>
              </a:ext>
            </a:extLst>
          </p:cNvPr>
          <p:cNvSpPr/>
          <p:nvPr/>
        </p:nvSpPr>
        <p:spPr>
          <a:xfrm>
            <a:off x="1619672" y="1655117"/>
            <a:ext cx="2880320" cy="79208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a:t>Thème 3 : </a:t>
            </a:r>
          </a:p>
          <a:p>
            <a:pPr algn="ctr"/>
            <a:r>
              <a:rPr lang="fr-FR" dirty="0"/>
              <a:t>L’organisation de l’activité de l’entreprise </a:t>
            </a:r>
          </a:p>
        </p:txBody>
      </p:sp>
      <p:sp>
        <p:nvSpPr>
          <p:cNvPr id="6" name="Rectangle : coins arrondis 5">
            <a:extLst>
              <a:ext uri="{FF2B5EF4-FFF2-40B4-BE49-F238E27FC236}">
                <a16:creationId xmlns:a16="http://schemas.microsoft.com/office/drawing/2014/main" xmlns="" id="{DB749A5F-A47C-45CE-8BF6-8FFB2C96EBAE}"/>
              </a:ext>
            </a:extLst>
          </p:cNvPr>
          <p:cNvSpPr/>
          <p:nvPr/>
        </p:nvSpPr>
        <p:spPr>
          <a:xfrm>
            <a:off x="1619672" y="3271314"/>
            <a:ext cx="2880320" cy="79208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a:t>Thème 4 : </a:t>
            </a:r>
          </a:p>
          <a:p>
            <a:pPr algn="ctr"/>
            <a:r>
              <a:rPr lang="fr-FR" dirty="0"/>
              <a:t>L’impact du numérique sur la vie de l’entreprise </a:t>
            </a:r>
          </a:p>
        </p:txBody>
      </p:sp>
      <p:sp>
        <p:nvSpPr>
          <p:cNvPr id="9" name="Rectangle : coins arrondis 8">
            <a:extLst>
              <a:ext uri="{FF2B5EF4-FFF2-40B4-BE49-F238E27FC236}">
                <a16:creationId xmlns:a16="http://schemas.microsoft.com/office/drawing/2014/main" xmlns="" id="{8899DE79-5507-4075-9F9A-A28EC061B5EC}"/>
              </a:ext>
            </a:extLst>
          </p:cNvPr>
          <p:cNvSpPr/>
          <p:nvPr/>
        </p:nvSpPr>
        <p:spPr>
          <a:xfrm>
            <a:off x="4852640" y="1114206"/>
            <a:ext cx="3744416" cy="520025"/>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dirty="0"/>
              <a:t>Influence du coût des facteurs sur les choix de production. </a:t>
            </a:r>
          </a:p>
        </p:txBody>
      </p:sp>
      <p:sp>
        <p:nvSpPr>
          <p:cNvPr id="10" name="Rectangle : coins arrondis 9">
            <a:extLst>
              <a:ext uri="{FF2B5EF4-FFF2-40B4-BE49-F238E27FC236}">
                <a16:creationId xmlns:a16="http://schemas.microsoft.com/office/drawing/2014/main" xmlns="" id="{E540F62A-6678-4AED-A9AC-5F2BDCE95F83}"/>
              </a:ext>
            </a:extLst>
          </p:cNvPr>
          <p:cNvSpPr/>
          <p:nvPr/>
        </p:nvSpPr>
        <p:spPr>
          <a:xfrm>
            <a:off x="4852640" y="3407345"/>
            <a:ext cx="3744416" cy="520025"/>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dirty="0"/>
              <a:t>Incidence du numérique sur le management.</a:t>
            </a:r>
          </a:p>
        </p:txBody>
      </p:sp>
      <p:sp>
        <p:nvSpPr>
          <p:cNvPr id="15" name="Rectangle : coins arrondis 14">
            <a:extLst>
              <a:ext uri="{FF2B5EF4-FFF2-40B4-BE49-F238E27FC236}">
                <a16:creationId xmlns:a16="http://schemas.microsoft.com/office/drawing/2014/main" xmlns="" id="{E77EEEE8-EFAD-4AB0-8E8D-CEE8DF8FFA76}"/>
              </a:ext>
            </a:extLst>
          </p:cNvPr>
          <p:cNvSpPr/>
          <p:nvPr/>
        </p:nvSpPr>
        <p:spPr>
          <a:xfrm>
            <a:off x="4844323" y="1780554"/>
            <a:ext cx="3744416" cy="520025"/>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dirty="0"/>
              <a:t>Styles de management et motivation des salariés. </a:t>
            </a:r>
          </a:p>
        </p:txBody>
      </p:sp>
      <p:sp>
        <p:nvSpPr>
          <p:cNvPr id="16" name="Rectangle : coins arrondis 15">
            <a:extLst>
              <a:ext uri="{FF2B5EF4-FFF2-40B4-BE49-F238E27FC236}">
                <a16:creationId xmlns:a16="http://schemas.microsoft.com/office/drawing/2014/main" xmlns="" id="{94229D03-3BD9-48C6-8DB2-0F252A220FBF}"/>
              </a:ext>
            </a:extLst>
          </p:cNvPr>
          <p:cNvSpPr/>
          <p:nvPr/>
        </p:nvSpPr>
        <p:spPr>
          <a:xfrm>
            <a:off x="4852640" y="2465539"/>
            <a:ext cx="3744416" cy="520025"/>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dirty="0"/>
              <a:t>Gestion des compétences. </a:t>
            </a:r>
          </a:p>
        </p:txBody>
      </p:sp>
      <p:cxnSp>
        <p:nvCxnSpPr>
          <p:cNvPr id="18" name="Connecteur droit avec flèche 17">
            <a:extLst>
              <a:ext uri="{FF2B5EF4-FFF2-40B4-BE49-F238E27FC236}">
                <a16:creationId xmlns:a16="http://schemas.microsoft.com/office/drawing/2014/main" xmlns="" id="{8B7F600B-5740-4C11-A338-D82B8D1ACC58}"/>
              </a:ext>
            </a:extLst>
          </p:cNvPr>
          <p:cNvCxnSpPr>
            <a:cxnSpLocks/>
            <a:stCxn id="5" idx="3"/>
            <a:endCxn id="9" idx="1"/>
          </p:cNvCxnSpPr>
          <p:nvPr/>
        </p:nvCxnSpPr>
        <p:spPr>
          <a:xfrm flipV="1">
            <a:off x="4499992" y="1374219"/>
            <a:ext cx="352648" cy="6769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xmlns="" id="{ED661595-A4D4-4F2F-8D12-374BBD19F10F}"/>
              </a:ext>
            </a:extLst>
          </p:cNvPr>
          <p:cNvCxnSpPr>
            <a:stCxn id="5" idx="3"/>
            <a:endCxn id="15" idx="1"/>
          </p:cNvCxnSpPr>
          <p:nvPr/>
        </p:nvCxnSpPr>
        <p:spPr>
          <a:xfrm flipV="1">
            <a:off x="4499992" y="2040567"/>
            <a:ext cx="344331" cy="105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xmlns="" id="{4EDA3E0D-597E-45DB-90CD-3FE3E50BC942}"/>
              </a:ext>
            </a:extLst>
          </p:cNvPr>
          <p:cNvCxnSpPr>
            <a:stCxn id="5" idx="3"/>
            <a:endCxn id="16" idx="1"/>
          </p:cNvCxnSpPr>
          <p:nvPr/>
        </p:nvCxnSpPr>
        <p:spPr>
          <a:xfrm>
            <a:off x="4499992" y="2051161"/>
            <a:ext cx="352648" cy="674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xmlns="" id="{19DE8053-35F3-4E7A-B3A2-73045C251AEA}"/>
              </a:ext>
            </a:extLst>
          </p:cNvPr>
          <p:cNvCxnSpPr>
            <a:stCxn id="6" idx="3"/>
            <a:endCxn id="10" idx="1"/>
          </p:cNvCxnSpPr>
          <p:nvPr/>
        </p:nvCxnSpPr>
        <p:spPr>
          <a:xfrm>
            <a:off x="4499992" y="3667358"/>
            <a:ext cx="3526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3112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7" name="Rectangle : coins arrondis 6">
            <a:extLst>
              <a:ext uri="{FF2B5EF4-FFF2-40B4-BE49-F238E27FC236}">
                <a16:creationId xmlns:a16="http://schemas.microsoft.com/office/drawing/2014/main" xmlns="" id="{6D980525-2E5E-430C-986C-581223AA8637}"/>
              </a:ext>
            </a:extLst>
          </p:cNvPr>
          <p:cNvSpPr/>
          <p:nvPr/>
        </p:nvSpPr>
        <p:spPr>
          <a:xfrm>
            <a:off x="1115616" y="2125353"/>
            <a:ext cx="2880320" cy="79208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a:t>Thème 5 : </a:t>
            </a:r>
          </a:p>
          <a:p>
            <a:pPr algn="ctr"/>
            <a:r>
              <a:rPr lang="fr-FR" dirty="0"/>
              <a:t>Les mutations du travail</a:t>
            </a:r>
          </a:p>
        </p:txBody>
      </p:sp>
      <p:sp>
        <p:nvSpPr>
          <p:cNvPr id="9" name="Rectangle : coins arrondis 8">
            <a:extLst>
              <a:ext uri="{FF2B5EF4-FFF2-40B4-BE49-F238E27FC236}">
                <a16:creationId xmlns:a16="http://schemas.microsoft.com/office/drawing/2014/main" xmlns="" id="{8899DE79-5507-4075-9F9A-A28EC061B5EC}"/>
              </a:ext>
            </a:extLst>
          </p:cNvPr>
          <p:cNvSpPr/>
          <p:nvPr/>
        </p:nvSpPr>
        <p:spPr>
          <a:xfrm>
            <a:off x="4626240" y="1719521"/>
            <a:ext cx="3744416" cy="520025"/>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dirty="0"/>
              <a:t>Formation et contenu du contrat de travail. </a:t>
            </a:r>
          </a:p>
        </p:txBody>
      </p:sp>
      <p:sp>
        <p:nvSpPr>
          <p:cNvPr id="11" name="Rectangle : coins arrondis 10">
            <a:extLst>
              <a:ext uri="{FF2B5EF4-FFF2-40B4-BE49-F238E27FC236}">
                <a16:creationId xmlns:a16="http://schemas.microsoft.com/office/drawing/2014/main" xmlns="" id="{0592FACB-902D-4FBA-B5B5-800C7556C15E}"/>
              </a:ext>
            </a:extLst>
          </p:cNvPr>
          <p:cNvSpPr/>
          <p:nvPr/>
        </p:nvSpPr>
        <p:spPr>
          <a:xfrm>
            <a:off x="4626240" y="1034142"/>
            <a:ext cx="3744416" cy="520025"/>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dirty="0"/>
              <a:t>Tendances du marché du travail dans le domaine de la sécurité. </a:t>
            </a:r>
          </a:p>
        </p:txBody>
      </p:sp>
      <p:sp>
        <p:nvSpPr>
          <p:cNvPr id="15" name="Rectangle : coins arrondis 14">
            <a:extLst>
              <a:ext uri="{FF2B5EF4-FFF2-40B4-BE49-F238E27FC236}">
                <a16:creationId xmlns:a16="http://schemas.microsoft.com/office/drawing/2014/main" xmlns="" id="{2FBC2F1C-C094-4B75-A9B9-59EDA284F9E3}"/>
              </a:ext>
            </a:extLst>
          </p:cNvPr>
          <p:cNvSpPr/>
          <p:nvPr/>
        </p:nvSpPr>
        <p:spPr>
          <a:xfrm>
            <a:off x="4616098" y="2420624"/>
            <a:ext cx="3744416" cy="520025"/>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dirty="0"/>
              <a:t>Obligations et pouvoirs de l’employeur</a:t>
            </a:r>
          </a:p>
        </p:txBody>
      </p:sp>
      <p:sp>
        <p:nvSpPr>
          <p:cNvPr id="18" name="Rectangle : coins arrondis 17">
            <a:extLst>
              <a:ext uri="{FF2B5EF4-FFF2-40B4-BE49-F238E27FC236}">
                <a16:creationId xmlns:a16="http://schemas.microsoft.com/office/drawing/2014/main" xmlns="" id="{4AFC89E1-E718-40A7-93B4-2845958B53D6}"/>
              </a:ext>
            </a:extLst>
          </p:cNvPr>
          <p:cNvSpPr/>
          <p:nvPr/>
        </p:nvSpPr>
        <p:spPr>
          <a:xfrm>
            <a:off x="4616098" y="3082037"/>
            <a:ext cx="3744416" cy="520025"/>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dirty="0"/>
              <a:t>Relations collectives de travail</a:t>
            </a:r>
          </a:p>
        </p:txBody>
      </p:sp>
      <p:cxnSp>
        <p:nvCxnSpPr>
          <p:cNvPr id="22" name="Connecteur droit avec flèche 21">
            <a:extLst>
              <a:ext uri="{FF2B5EF4-FFF2-40B4-BE49-F238E27FC236}">
                <a16:creationId xmlns:a16="http://schemas.microsoft.com/office/drawing/2014/main" xmlns="" id="{40A7DA5B-F829-42F0-9A95-187C95905AC6}"/>
              </a:ext>
            </a:extLst>
          </p:cNvPr>
          <p:cNvCxnSpPr>
            <a:stCxn id="7" idx="3"/>
            <a:endCxn id="11" idx="1"/>
          </p:cNvCxnSpPr>
          <p:nvPr/>
        </p:nvCxnSpPr>
        <p:spPr>
          <a:xfrm flipV="1">
            <a:off x="3995936" y="1294155"/>
            <a:ext cx="630304" cy="12272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xmlns="" id="{C7893F92-0EA3-4649-8ED5-3AE04ABD0127}"/>
              </a:ext>
            </a:extLst>
          </p:cNvPr>
          <p:cNvCxnSpPr>
            <a:stCxn id="7" idx="3"/>
            <a:endCxn id="9" idx="1"/>
          </p:cNvCxnSpPr>
          <p:nvPr/>
        </p:nvCxnSpPr>
        <p:spPr>
          <a:xfrm flipV="1">
            <a:off x="3995936" y="1979534"/>
            <a:ext cx="630304" cy="5418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xmlns="" id="{1C9E89FB-2C0A-4EF2-B5EF-9B140742EF11}"/>
              </a:ext>
            </a:extLst>
          </p:cNvPr>
          <p:cNvCxnSpPr>
            <a:stCxn id="7" idx="3"/>
            <a:endCxn id="15" idx="1"/>
          </p:cNvCxnSpPr>
          <p:nvPr/>
        </p:nvCxnSpPr>
        <p:spPr>
          <a:xfrm>
            <a:off x="3995936" y="2521397"/>
            <a:ext cx="620162" cy="159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xmlns="" id="{69ED21B4-79FF-45CB-A758-FE647212D242}"/>
              </a:ext>
            </a:extLst>
          </p:cNvPr>
          <p:cNvCxnSpPr>
            <a:stCxn id="7" idx="3"/>
            <a:endCxn id="18" idx="1"/>
          </p:cNvCxnSpPr>
          <p:nvPr/>
        </p:nvCxnSpPr>
        <p:spPr>
          <a:xfrm>
            <a:off x="3995936" y="2521397"/>
            <a:ext cx="620162" cy="8206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325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p:txBody>
          <a:bodyPr/>
          <a:lstStyle/>
          <a:p>
            <a:pPr algn="ctr"/>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Pôle d’activités n°2 : </a:t>
            </a:r>
          </a:p>
          <a:p>
            <a:pPr algn="ctr"/>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MANAGEMENT DES RESSOURCES HUMAINES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Ellipse 3">
            <a:extLst>
              <a:ext uri="{FF2B5EF4-FFF2-40B4-BE49-F238E27FC236}">
                <a16:creationId xmlns:a16="http://schemas.microsoft.com/office/drawing/2014/main" xmlns="" id="{1CC53B8F-0557-45EC-8B8C-D69F9BDFD8D8}"/>
              </a:ext>
            </a:extLst>
          </p:cNvPr>
          <p:cNvSpPr/>
          <p:nvPr/>
        </p:nvSpPr>
        <p:spPr>
          <a:xfrm>
            <a:off x="2555776" y="532400"/>
            <a:ext cx="3528392" cy="1368152"/>
          </a:xfrm>
          <a:prstGeom prst="ellipse">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dirty="0"/>
              <a:t>MANAGEMENT DES RESSOURCES HUMAINES</a:t>
            </a:r>
          </a:p>
        </p:txBody>
      </p:sp>
      <p:graphicFrame>
        <p:nvGraphicFramePr>
          <p:cNvPr id="12" name="Diagramme 11">
            <a:extLst>
              <a:ext uri="{FF2B5EF4-FFF2-40B4-BE49-F238E27FC236}">
                <a16:creationId xmlns:a16="http://schemas.microsoft.com/office/drawing/2014/main" xmlns="" id="{DC2A89F7-47C4-4E76-8F6D-08AF696FEEC5}"/>
              </a:ext>
            </a:extLst>
          </p:cNvPr>
          <p:cNvGraphicFramePr/>
          <p:nvPr>
            <p:extLst>
              <p:ext uri="{D42A27DB-BD31-4B8C-83A1-F6EECF244321}">
                <p14:modId xmlns:p14="http://schemas.microsoft.com/office/powerpoint/2010/main" val="597508167"/>
              </p:ext>
            </p:extLst>
          </p:nvPr>
        </p:nvGraphicFramePr>
        <p:xfrm>
          <a:off x="1982797" y="1757566"/>
          <a:ext cx="4674350" cy="3076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1952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5" name="Rectangle : coins arrondis 4">
            <a:extLst>
              <a:ext uri="{FF2B5EF4-FFF2-40B4-BE49-F238E27FC236}">
                <a16:creationId xmlns:a16="http://schemas.microsoft.com/office/drawing/2014/main" xmlns="" id="{082AED69-C77F-4C5C-AC2F-08547235D220}"/>
              </a:ext>
            </a:extLst>
          </p:cNvPr>
          <p:cNvSpPr/>
          <p:nvPr/>
        </p:nvSpPr>
        <p:spPr>
          <a:xfrm>
            <a:off x="3923928" y="934596"/>
            <a:ext cx="2880320" cy="79208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a:t>A2.1 </a:t>
            </a:r>
          </a:p>
          <a:p>
            <a:pPr algn="ctr"/>
            <a:r>
              <a:rPr lang="fr-FR" dirty="0"/>
              <a:t>Organisation du service </a:t>
            </a:r>
          </a:p>
        </p:txBody>
      </p:sp>
      <p:sp>
        <p:nvSpPr>
          <p:cNvPr id="6" name="Rectangle : coins arrondis 5">
            <a:extLst>
              <a:ext uri="{FF2B5EF4-FFF2-40B4-BE49-F238E27FC236}">
                <a16:creationId xmlns:a16="http://schemas.microsoft.com/office/drawing/2014/main" xmlns="" id="{B403E882-2031-496E-914E-45AF492940D7}"/>
              </a:ext>
            </a:extLst>
          </p:cNvPr>
          <p:cNvSpPr/>
          <p:nvPr/>
        </p:nvSpPr>
        <p:spPr>
          <a:xfrm>
            <a:off x="3923928" y="2068017"/>
            <a:ext cx="2880320" cy="79208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a:t>A2.2</a:t>
            </a:r>
          </a:p>
          <a:p>
            <a:pPr algn="ctr"/>
            <a:r>
              <a:rPr lang="fr-FR" dirty="0"/>
              <a:t>Gestion du personnel</a:t>
            </a:r>
          </a:p>
        </p:txBody>
      </p:sp>
      <p:sp>
        <p:nvSpPr>
          <p:cNvPr id="7" name="Rectangle : coins arrondis 6">
            <a:extLst>
              <a:ext uri="{FF2B5EF4-FFF2-40B4-BE49-F238E27FC236}">
                <a16:creationId xmlns:a16="http://schemas.microsoft.com/office/drawing/2014/main" xmlns="" id="{FDA67D08-ED08-45DC-B746-AFA9AFB41BD4}"/>
              </a:ext>
            </a:extLst>
          </p:cNvPr>
          <p:cNvSpPr/>
          <p:nvPr/>
        </p:nvSpPr>
        <p:spPr>
          <a:xfrm>
            <a:off x="3923928" y="3201438"/>
            <a:ext cx="2880320" cy="93045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a:t>A2.3 </a:t>
            </a:r>
          </a:p>
          <a:p>
            <a:pPr algn="ctr"/>
            <a:r>
              <a:rPr lang="fr-FR" dirty="0"/>
              <a:t>Gestion des relations sociales</a:t>
            </a:r>
          </a:p>
        </p:txBody>
      </p:sp>
      <p:sp>
        <p:nvSpPr>
          <p:cNvPr id="9" name="ZoneTexte 8">
            <a:extLst>
              <a:ext uri="{FF2B5EF4-FFF2-40B4-BE49-F238E27FC236}">
                <a16:creationId xmlns:a16="http://schemas.microsoft.com/office/drawing/2014/main" xmlns="" id="{34F88A9A-2256-4209-9084-7C92072632D8}"/>
              </a:ext>
            </a:extLst>
          </p:cNvPr>
          <p:cNvSpPr txBox="1"/>
          <p:nvPr/>
        </p:nvSpPr>
        <p:spPr>
          <a:xfrm>
            <a:off x="2195736" y="267494"/>
            <a:ext cx="5040560" cy="400110"/>
          </a:xfrm>
          <a:prstGeom prst="rect">
            <a:avLst/>
          </a:prstGeom>
          <a:noFill/>
        </p:spPr>
        <p:txBody>
          <a:bodyPr wrap="square" rtlCol="0">
            <a:spAutoFit/>
          </a:bodyPr>
          <a:lstStyle/>
          <a:p>
            <a:r>
              <a:rPr lang="fr-FR" sz="2000" b="1" dirty="0"/>
              <a:t>Activités : </a:t>
            </a:r>
          </a:p>
        </p:txBody>
      </p:sp>
    </p:spTree>
    <p:extLst>
      <p:ext uri="{BB962C8B-B14F-4D97-AF65-F5344CB8AC3E}">
        <p14:creationId xmlns:p14="http://schemas.microsoft.com/office/powerpoint/2010/main" val="2190412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5" name="Rectangle : coins arrondis 4">
            <a:extLst>
              <a:ext uri="{FF2B5EF4-FFF2-40B4-BE49-F238E27FC236}">
                <a16:creationId xmlns:a16="http://schemas.microsoft.com/office/drawing/2014/main" xmlns="" id="{082AED69-C77F-4C5C-AC2F-08547235D220}"/>
              </a:ext>
            </a:extLst>
          </p:cNvPr>
          <p:cNvSpPr/>
          <p:nvPr/>
        </p:nvSpPr>
        <p:spPr>
          <a:xfrm>
            <a:off x="1979712" y="1138361"/>
            <a:ext cx="1877144" cy="280831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a:t>A2.1</a:t>
            </a:r>
          </a:p>
          <a:p>
            <a:pPr algn="ctr"/>
            <a:r>
              <a:rPr lang="fr-FR" dirty="0"/>
              <a:t>Organisation du service </a:t>
            </a:r>
          </a:p>
        </p:txBody>
      </p:sp>
      <p:sp>
        <p:nvSpPr>
          <p:cNvPr id="9" name="ZoneTexte 8">
            <a:extLst>
              <a:ext uri="{FF2B5EF4-FFF2-40B4-BE49-F238E27FC236}">
                <a16:creationId xmlns:a16="http://schemas.microsoft.com/office/drawing/2014/main" xmlns="" id="{34F88A9A-2256-4209-9084-7C92072632D8}"/>
              </a:ext>
            </a:extLst>
          </p:cNvPr>
          <p:cNvSpPr txBox="1"/>
          <p:nvPr/>
        </p:nvSpPr>
        <p:spPr>
          <a:xfrm>
            <a:off x="2195736" y="267494"/>
            <a:ext cx="5040560" cy="400110"/>
          </a:xfrm>
          <a:prstGeom prst="rect">
            <a:avLst/>
          </a:prstGeom>
          <a:noFill/>
        </p:spPr>
        <p:txBody>
          <a:bodyPr wrap="square" rtlCol="0">
            <a:spAutoFit/>
          </a:bodyPr>
          <a:lstStyle/>
          <a:p>
            <a:r>
              <a:rPr lang="fr-FR" sz="2000" b="1" dirty="0"/>
              <a:t>Tâches : </a:t>
            </a:r>
          </a:p>
        </p:txBody>
      </p:sp>
      <p:sp>
        <p:nvSpPr>
          <p:cNvPr id="4" name="Rectangle : coins arrondis 3">
            <a:extLst>
              <a:ext uri="{FF2B5EF4-FFF2-40B4-BE49-F238E27FC236}">
                <a16:creationId xmlns:a16="http://schemas.microsoft.com/office/drawing/2014/main" xmlns="" id="{FAC3AEB5-E28A-4096-9160-885B5A63D478}"/>
              </a:ext>
            </a:extLst>
          </p:cNvPr>
          <p:cNvSpPr/>
          <p:nvPr/>
        </p:nvSpPr>
        <p:spPr>
          <a:xfrm>
            <a:off x="4626240" y="970923"/>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T1 – Affectation des personnels de sécurité.</a:t>
            </a:r>
          </a:p>
        </p:txBody>
      </p:sp>
      <p:sp>
        <p:nvSpPr>
          <p:cNvPr id="10" name="Rectangle : coins arrondis 9">
            <a:extLst>
              <a:ext uri="{FF2B5EF4-FFF2-40B4-BE49-F238E27FC236}">
                <a16:creationId xmlns:a16="http://schemas.microsoft.com/office/drawing/2014/main" xmlns="" id="{856719F6-7DD2-464A-8B6C-DCE1EF586D17}"/>
              </a:ext>
            </a:extLst>
          </p:cNvPr>
          <p:cNvSpPr/>
          <p:nvPr/>
        </p:nvSpPr>
        <p:spPr>
          <a:xfrm>
            <a:off x="4626240" y="1713777"/>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T2 – Elaboration et suivi des plannings</a:t>
            </a:r>
          </a:p>
        </p:txBody>
      </p:sp>
      <p:sp>
        <p:nvSpPr>
          <p:cNvPr id="11" name="Rectangle : coins arrondis 10">
            <a:extLst>
              <a:ext uri="{FF2B5EF4-FFF2-40B4-BE49-F238E27FC236}">
                <a16:creationId xmlns:a16="http://schemas.microsoft.com/office/drawing/2014/main" xmlns="" id="{556955A4-F284-42F0-8253-B8D42C86E775}"/>
              </a:ext>
            </a:extLst>
          </p:cNvPr>
          <p:cNvSpPr/>
          <p:nvPr/>
        </p:nvSpPr>
        <p:spPr>
          <a:xfrm>
            <a:off x="4626240" y="2456631"/>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T3 – Animation de réunions de service</a:t>
            </a:r>
          </a:p>
        </p:txBody>
      </p:sp>
      <p:sp>
        <p:nvSpPr>
          <p:cNvPr id="12" name="Rectangle : coins arrondis 11">
            <a:extLst>
              <a:ext uri="{FF2B5EF4-FFF2-40B4-BE49-F238E27FC236}">
                <a16:creationId xmlns:a16="http://schemas.microsoft.com/office/drawing/2014/main" xmlns="" id="{1E4A78F2-8094-4729-A15D-76EF18067C58}"/>
              </a:ext>
            </a:extLst>
          </p:cNvPr>
          <p:cNvSpPr/>
          <p:nvPr/>
        </p:nvSpPr>
        <p:spPr>
          <a:xfrm>
            <a:off x="4626240" y="3266710"/>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T4 – Mise en place des activités de sécurité</a:t>
            </a:r>
          </a:p>
        </p:txBody>
      </p:sp>
      <p:cxnSp>
        <p:nvCxnSpPr>
          <p:cNvPr id="13" name="Connecteur droit avec flèche 12">
            <a:extLst>
              <a:ext uri="{FF2B5EF4-FFF2-40B4-BE49-F238E27FC236}">
                <a16:creationId xmlns:a16="http://schemas.microsoft.com/office/drawing/2014/main" xmlns="" id="{203A00D9-C009-4697-A33F-BC690001EF45}"/>
              </a:ext>
            </a:extLst>
          </p:cNvPr>
          <p:cNvCxnSpPr>
            <a:stCxn id="5" idx="3"/>
            <a:endCxn id="4" idx="1"/>
          </p:cNvCxnSpPr>
          <p:nvPr/>
        </p:nvCxnSpPr>
        <p:spPr>
          <a:xfrm flipV="1">
            <a:off x="3856856" y="1230936"/>
            <a:ext cx="769384" cy="13115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xmlns="" id="{3CC35523-7D26-40BF-966F-B5A069776D0C}"/>
              </a:ext>
            </a:extLst>
          </p:cNvPr>
          <p:cNvCxnSpPr>
            <a:stCxn id="5" idx="3"/>
            <a:endCxn id="10" idx="1"/>
          </p:cNvCxnSpPr>
          <p:nvPr/>
        </p:nvCxnSpPr>
        <p:spPr>
          <a:xfrm flipV="1">
            <a:off x="3856856" y="1973790"/>
            <a:ext cx="769384" cy="568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xmlns="" id="{9AF55D1A-B229-4391-9609-FAB571043CAD}"/>
              </a:ext>
            </a:extLst>
          </p:cNvPr>
          <p:cNvCxnSpPr>
            <a:stCxn id="5" idx="3"/>
            <a:endCxn id="11" idx="1"/>
          </p:cNvCxnSpPr>
          <p:nvPr/>
        </p:nvCxnSpPr>
        <p:spPr>
          <a:xfrm>
            <a:off x="3856856" y="2542517"/>
            <a:ext cx="769384" cy="174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xmlns="" id="{577D605B-BDEB-4C65-8934-F2B626F1BCE8}"/>
              </a:ext>
            </a:extLst>
          </p:cNvPr>
          <p:cNvCxnSpPr>
            <a:stCxn id="5" idx="3"/>
            <a:endCxn id="12" idx="1"/>
          </p:cNvCxnSpPr>
          <p:nvPr/>
        </p:nvCxnSpPr>
        <p:spPr>
          <a:xfrm>
            <a:off x="3856856" y="2542517"/>
            <a:ext cx="769384" cy="9842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8738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5" name="Rectangle : coins arrondis 4">
            <a:extLst>
              <a:ext uri="{FF2B5EF4-FFF2-40B4-BE49-F238E27FC236}">
                <a16:creationId xmlns:a16="http://schemas.microsoft.com/office/drawing/2014/main" xmlns="" id="{082AED69-C77F-4C5C-AC2F-08547235D220}"/>
              </a:ext>
            </a:extLst>
          </p:cNvPr>
          <p:cNvSpPr/>
          <p:nvPr/>
        </p:nvSpPr>
        <p:spPr>
          <a:xfrm>
            <a:off x="1979712" y="1167594"/>
            <a:ext cx="1877144" cy="280831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a:t>A2.2</a:t>
            </a:r>
          </a:p>
          <a:p>
            <a:pPr algn="ctr"/>
            <a:r>
              <a:rPr lang="fr-FR" dirty="0"/>
              <a:t>Gestion du personnel</a:t>
            </a:r>
          </a:p>
        </p:txBody>
      </p:sp>
      <p:sp>
        <p:nvSpPr>
          <p:cNvPr id="9" name="ZoneTexte 8">
            <a:extLst>
              <a:ext uri="{FF2B5EF4-FFF2-40B4-BE49-F238E27FC236}">
                <a16:creationId xmlns:a16="http://schemas.microsoft.com/office/drawing/2014/main" xmlns="" id="{34F88A9A-2256-4209-9084-7C92072632D8}"/>
              </a:ext>
            </a:extLst>
          </p:cNvPr>
          <p:cNvSpPr txBox="1"/>
          <p:nvPr/>
        </p:nvSpPr>
        <p:spPr>
          <a:xfrm>
            <a:off x="2195736" y="267494"/>
            <a:ext cx="5040560" cy="400110"/>
          </a:xfrm>
          <a:prstGeom prst="rect">
            <a:avLst/>
          </a:prstGeom>
          <a:noFill/>
        </p:spPr>
        <p:txBody>
          <a:bodyPr wrap="square" rtlCol="0">
            <a:spAutoFit/>
          </a:bodyPr>
          <a:lstStyle/>
          <a:p>
            <a:r>
              <a:rPr lang="fr-FR" sz="2000" b="1" dirty="0"/>
              <a:t>Tâches : </a:t>
            </a:r>
          </a:p>
        </p:txBody>
      </p:sp>
      <p:sp>
        <p:nvSpPr>
          <p:cNvPr id="4" name="Rectangle : coins arrondis 3">
            <a:extLst>
              <a:ext uri="{FF2B5EF4-FFF2-40B4-BE49-F238E27FC236}">
                <a16:creationId xmlns:a16="http://schemas.microsoft.com/office/drawing/2014/main" xmlns="" id="{FAC3AEB5-E28A-4096-9160-885B5A63D478}"/>
              </a:ext>
            </a:extLst>
          </p:cNvPr>
          <p:cNvSpPr/>
          <p:nvPr/>
        </p:nvSpPr>
        <p:spPr>
          <a:xfrm>
            <a:off x="4556787" y="180000"/>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T1 – Recrutement de personnel</a:t>
            </a:r>
          </a:p>
        </p:txBody>
      </p:sp>
      <p:sp>
        <p:nvSpPr>
          <p:cNvPr id="10" name="Rectangle : coins arrondis 9">
            <a:extLst>
              <a:ext uri="{FF2B5EF4-FFF2-40B4-BE49-F238E27FC236}">
                <a16:creationId xmlns:a16="http://schemas.microsoft.com/office/drawing/2014/main" xmlns="" id="{856719F6-7DD2-464A-8B6C-DCE1EF586D17}"/>
              </a:ext>
            </a:extLst>
          </p:cNvPr>
          <p:cNvSpPr/>
          <p:nvPr/>
        </p:nvSpPr>
        <p:spPr>
          <a:xfrm>
            <a:off x="4553476" y="746314"/>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T2 – Gestion des contrats de travail</a:t>
            </a:r>
          </a:p>
        </p:txBody>
      </p:sp>
      <p:sp>
        <p:nvSpPr>
          <p:cNvPr id="11" name="Rectangle : coins arrondis 10">
            <a:extLst>
              <a:ext uri="{FF2B5EF4-FFF2-40B4-BE49-F238E27FC236}">
                <a16:creationId xmlns:a16="http://schemas.microsoft.com/office/drawing/2014/main" xmlns="" id="{556955A4-F284-42F0-8253-B8D42C86E775}"/>
              </a:ext>
            </a:extLst>
          </p:cNvPr>
          <p:cNvSpPr/>
          <p:nvPr/>
        </p:nvSpPr>
        <p:spPr>
          <a:xfrm>
            <a:off x="4553476" y="1329245"/>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T3 – Mise en œuvre d’un parcours d’intégration des personnels</a:t>
            </a:r>
          </a:p>
        </p:txBody>
      </p:sp>
      <p:sp>
        <p:nvSpPr>
          <p:cNvPr id="12" name="Rectangle : coins arrondis 11">
            <a:extLst>
              <a:ext uri="{FF2B5EF4-FFF2-40B4-BE49-F238E27FC236}">
                <a16:creationId xmlns:a16="http://schemas.microsoft.com/office/drawing/2014/main" xmlns="" id="{1E4A78F2-8094-4729-A15D-76EF18067C58}"/>
              </a:ext>
            </a:extLst>
          </p:cNvPr>
          <p:cNvSpPr/>
          <p:nvPr/>
        </p:nvSpPr>
        <p:spPr>
          <a:xfrm>
            <a:off x="4553476" y="1917492"/>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T4 – Encadrement d’équipes</a:t>
            </a:r>
          </a:p>
        </p:txBody>
      </p:sp>
      <p:sp>
        <p:nvSpPr>
          <p:cNvPr id="13" name="Rectangle : coins arrondis 12">
            <a:extLst>
              <a:ext uri="{FF2B5EF4-FFF2-40B4-BE49-F238E27FC236}">
                <a16:creationId xmlns:a16="http://schemas.microsoft.com/office/drawing/2014/main" xmlns="" id="{38D3D609-6194-4836-9E30-5FD14918D74E}"/>
              </a:ext>
            </a:extLst>
          </p:cNvPr>
          <p:cNvSpPr/>
          <p:nvPr/>
        </p:nvSpPr>
        <p:spPr>
          <a:xfrm>
            <a:off x="4572000" y="2476375"/>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T5 – Suivi administratif et réglementaire des personnels</a:t>
            </a:r>
          </a:p>
        </p:txBody>
      </p:sp>
      <p:sp>
        <p:nvSpPr>
          <p:cNvPr id="14" name="Rectangle : coins arrondis 13">
            <a:extLst>
              <a:ext uri="{FF2B5EF4-FFF2-40B4-BE49-F238E27FC236}">
                <a16:creationId xmlns:a16="http://schemas.microsoft.com/office/drawing/2014/main" xmlns="" id="{E1B04AD1-40D5-4EFD-BB14-4E6A3C2582CE}"/>
              </a:ext>
            </a:extLst>
          </p:cNvPr>
          <p:cNvSpPr/>
          <p:nvPr/>
        </p:nvSpPr>
        <p:spPr>
          <a:xfrm>
            <a:off x="4572000" y="3050041"/>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T6 – Réalisation d’entretiens professionnels</a:t>
            </a:r>
          </a:p>
        </p:txBody>
      </p:sp>
      <p:sp>
        <p:nvSpPr>
          <p:cNvPr id="15" name="Rectangle : coins arrondis 14">
            <a:extLst>
              <a:ext uri="{FF2B5EF4-FFF2-40B4-BE49-F238E27FC236}">
                <a16:creationId xmlns:a16="http://schemas.microsoft.com/office/drawing/2014/main" xmlns="" id="{3E20193E-C961-4356-91B5-F678FA367BBA}"/>
              </a:ext>
            </a:extLst>
          </p:cNvPr>
          <p:cNvSpPr/>
          <p:nvPr/>
        </p:nvSpPr>
        <p:spPr>
          <a:xfrm>
            <a:off x="4572000" y="3633614"/>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T7 – Gestion des conflits individuels</a:t>
            </a:r>
          </a:p>
        </p:txBody>
      </p:sp>
      <p:sp>
        <p:nvSpPr>
          <p:cNvPr id="16" name="Rectangle : coins arrondis 15">
            <a:extLst>
              <a:ext uri="{FF2B5EF4-FFF2-40B4-BE49-F238E27FC236}">
                <a16:creationId xmlns:a16="http://schemas.microsoft.com/office/drawing/2014/main" xmlns="" id="{1AEBF4A5-ECC7-4BB8-B8FE-0F68FD49C24A}"/>
              </a:ext>
            </a:extLst>
          </p:cNvPr>
          <p:cNvSpPr/>
          <p:nvPr/>
        </p:nvSpPr>
        <p:spPr>
          <a:xfrm>
            <a:off x="4553476" y="4202461"/>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T8 – Prise en compte et suivi de la santé et la sécurité au travail</a:t>
            </a:r>
          </a:p>
        </p:txBody>
      </p:sp>
      <p:cxnSp>
        <p:nvCxnSpPr>
          <p:cNvPr id="7" name="Connecteur droit avec flèche 6">
            <a:extLst>
              <a:ext uri="{FF2B5EF4-FFF2-40B4-BE49-F238E27FC236}">
                <a16:creationId xmlns:a16="http://schemas.microsoft.com/office/drawing/2014/main" xmlns="" id="{7E9455FA-F592-4252-A5DF-0E62488E45DA}"/>
              </a:ext>
            </a:extLst>
          </p:cNvPr>
          <p:cNvCxnSpPr>
            <a:stCxn id="5" idx="3"/>
            <a:endCxn id="4" idx="1"/>
          </p:cNvCxnSpPr>
          <p:nvPr/>
        </p:nvCxnSpPr>
        <p:spPr>
          <a:xfrm flipV="1">
            <a:off x="3856856" y="440013"/>
            <a:ext cx="699931" cy="21317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xmlns="" id="{A6A4B4B9-E37E-4C97-A5C8-CA044CE4CEF2}"/>
              </a:ext>
            </a:extLst>
          </p:cNvPr>
          <p:cNvCxnSpPr>
            <a:stCxn id="5" idx="3"/>
            <a:endCxn id="10" idx="1"/>
          </p:cNvCxnSpPr>
          <p:nvPr/>
        </p:nvCxnSpPr>
        <p:spPr>
          <a:xfrm flipV="1">
            <a:off x="3856856" y="1006327"/>
            <a:ext cx="696620" cy="15654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xmlns="" id="{C1C92979-0DD1-47CB-844B-32C78BFE79D3}"/>
              </a:ext>
            </a:extLst>
          </p:cNvPr>
          <p:cNvCxnSpPr>
            <a:stCxn id="5" idx="3"/>
            <a:endCxn id="11" idx="1"/>
          </p:cNvCxnSpPr>
          <p:nvPr/>
        </p:nvCxnSpPr>
        <p:spPr>
          <a:xfrm flipV="1">
            <a:off x="3856856" y="1589258"/>
            <a:ext cx="696620" cy="982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xmlns="" id="{0A8D0831-778E-450F-A76A-7A01165CBF95}"/>
              </a:ext>
            </a:extLst>
          </p:cNvPr>
          <p:cNvCxnSpPr>
            <a:stCxn id="5" idx="3"/>
            <a:endCxn id="13" idx="1"/>
          </p:cNvCxnSpPr>
          <p:nvPr/>
        </p:nvCxnSpPr>
        <p:spPr>
          <a:xfrm>
            <a:off x="3856856" y="2571750"/>
            <a:ext cx="715144" cy="1646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xmlns="" id="{F287F429-6676-4CDC-A2AA-DA6F5EBA58F7}"/>
              </a:ext>
            </a:extLst>
          </p:cNvPr>
          <p:cNvCxnSpPr>
            <a:stCxn id="5" idx="3"/>
            <a:endCxn id="14" idx="1"/>
          </p:cNvCxnSpPr>
          <p:nvPr/>
        </p:nvCxnSpPr>
        <p:spPr>
          <a:xfrm>
            <a:off x="3856856" y="2571750"/>
            <a:ext cx="715144" cy="7383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xmlns="" id="{99BB670E-9DA9-46C3-B693-1F9BD14586A8}"/>
              </a:ext>
            </a:extLst>
          </p:cNvPr>
          <p:cNvCxnSpPr>
            <a:stCxn id="5" idx="3"/>
            <a:endCxn id="15" idx="1"/>
          </p:cNvCxnSpPr>
          <p:nvPr/>
        </p:nvCxnSpPr>
        <p:spPr>
          <a:xfrm>
            <a:off x="3856856" y="2571750"/>
            <a:ext cx="715144" cy="13218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xmlns="" id="{3458F387-FB5C-4B5F-A17F-F7678BBD3778}"/>
              </a:ext>
            </a:extLst>
          </p:cNvPr>
          <p:cNvCxnSpPr>
            <a:stCxn id="5" idx="3"/>
            <a:endCxn id="16" idx="1"/>
          </p:cNvCxnSpPr>
          <p:nvPr/>
        </p:nvCxnSpPr>
        <p:spPr>
          <a:xfrm>
            <a:off x="3856856" y="2571750"/>
            <a:ext cx="696620" cy="1890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xmlns="" id="{0C1EB0FB-953A-4F7B-8C86-944923CC2128}"/>
              </a:ext>
            </a:extLst>
          </p:cNvPr>
          <p:cNvCxnSpPr>
            <a:stCxn id="5" idx="3"/>
            <a:endCxn id="12" idx="1"/>
          </p:cNvCxnSpPr>
          <p:nvPr/>
        </p:nvCxnSpPr>
        <p:spPr>
          <a:xfrm flipV="1">
            <a:off x="3856856" y="2177505"/>
            <a:ext cx="696620" cy="3942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55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5" name="Rectangle : coins arrondis 4">
            <a:extLst>
              <a:ext uri="{FF2B5EF4-FFF2-40B4-BE49-F238E27FC236}">
                <a16:creationId xmlns:a16="http://schemas.microsoft.com/office/drawing/2014/main" xmlns="" id="{082AED69-C77F-4C5C-AC2F-08547235D220}"/>
              </a:ext>
            </a:extLst>
          </p:cNvPr>
          <p:cNvSpPr/>
          <p:nvPr/>
        </p:nvSpPr>
        <p:spPr>
          <a:xfrm>
            <a:off x="1979712" y="1052475"/>
            <a:ext cx="1877144" cy="280831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a:t>A2.3</a:t>
            </a:r>
          </a:p>
          <a:p>
            <a:pPr algn="ctr"/>
            <a:r>
              <a:rPr lang="fr-FR" dirty="0"/>
              <a:t>Gestion des relations sociales</a:t>
            </a:r>
          </a:p>
        </p:txBody>
      </p:sp>
      <p:sp>
        <p:nvSpPr>
          <p:cNvPr id="9" name="ZoneTexte 8">
            <a:extLst>
              <a:ext uri="{FF2B5EF4-FFF2-40B4-BE49-F238E27FC236}">
                <a16:creationId xmlns:a16="http://schemas.microsoft.com/office/drawing/2014/main" xmlns="" id="{34F88A9A-2256-4209-9084-7C92072632D8}"/>
              </a:ext>
            </a:extLst>
          </p:cNvPr>
          <p:cNvSpPr txBox="1"/>
          <p:nvPr/>
        </p:nvSpPr>
        <p:spPr>
          <a:xfrm>
            <a:off x="2195736" y="267494"/>
            <a:ext cx="5040560" cy="400110"/>
          </a:xfrm>
          <a:prstGeom prst="rect">
            <a:avLst/>
          </a:prstGeom>
          <a:noFill/>
        </p:spPr>
        <p:txBody>
          <a:bodyPr wrap="square" rtlCol="0">
            <a:spAutoFit/>
          </a:bodyPr>
          <a:lstStyle/>
          <a:p>
            <a:r>
              <a:rPr lang="fr-FR" sz="2000" b="1" dirty="0"/>
              <a:t>Tâches : </a:t>
            </a:r>
          </a:p>
        </p:txBody>
      </p:sp>
      <p:sp>
        <p:nvSpPr>
          <p:cNvPr id="10" name="Rectangle : coins arrondis 9">
            <a:extLst>
              <a:ext uri="{FF2B5EF4-FFF2-40B4-BE49-F238E27FC236}">
                <a16:creationId xmlns:a16="http://schemas.microsoft.com/office/drawing/2014/main" xmlns="" id="{856719F6-7DD2-464A-8B6C-DCE1EF586D17}"/>
              </a:ext>
            </a:extLst>
          </p:cNvPr>
          <p:cNvSpPr/>
          <p:nvPr/>
        </p:nvSpPr>
        <p:spPr>
          <a:xfrm>
            <a:off x="4626240" y="1713777"/>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T1 – Participation au dialogue social</a:t>
            </a:r>
          </a:p>
        </p:txBody>
      </p:sp>
      <p:sp>
        <p:nvSpPr>
          <p:cNvPr id="11" name="Rectangle : coins arrondis 10">
            <a:extLst>
              <a:ext uri="{FF2B5EF4-FFF2-40B4-BE49-F238E27FC236}">
                <a16:creationId xmlns:a16="http://schemas.microsoft.com/office/drawing/2014/main" xmlns="" id="{556955A4-F284-42F0-8253-B8D42C86E775}"/>
              </a:ext>
            </a:extLst>
          </p:cNvPr>
          <p:cNvSpPr/>
          <p:nvPr/>
        </p:nvSpPr>
        <p:spPr>
          <a:xfrm>
            <a:off x="4626240" y="2456631"/>
            <a:ext cx="3744416" cy="52002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1600" dirty="0"/>
              <a:t>T2 – Gestion locale des conflits collectifs</a:t>
            </a:r>
          </a:p>
        </p:txBody>
      </p:sp>
      <p:cxnSp>
        <p:nvCxnSpPr>
          <p:cNvPr id="7" name="Connecteur droit avec flèche 6">
            <a:extLst>
              <a:ext uri="{FF2B5EF4-FFF2-40B4-BE49-F238E27FC236}">
                <a16:creationId xmlns:a16="http://schemas.microsoft.com/office/drawing/2014/main" xmlns="" id="{CA35F514-207D-4FD6-824F-C913B890E586}"/>
              </a:ext>
            </a:extLst>
          </p:cNvPr>
          <p:cNvCxnSpPr>
            <a:stCxn id="5" idx="3"/>
            <a:endCxn id="10" idx="1"/>
          </p:cNvCxnSpPr>
          <p:nvPr/>
        </p:nvCxnSpPr>
        <p:spPr>
          <a:xfrm flipV="1">
            <a:off x="3856856" y="1973790"/>
            <a:ext cx="769384" cy="4828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xmlns="" id="{04CE1526-C6D3-490C-9CAC-59F209C2F457}"/>
              </a:ext>
            </a:extLst>
          </p:cNvPr>
          <p:cNvCxnSpPr>
            <a:stCxn id="5" idx="3"/>
            <a:endCxn id="11" idx="1"/>
          </p:cNvCxnSpPr>
          <p:nvPr/>
        </p:nvCxnSpPr>
        <p:spPr>
          <a:xfrm>
            <a:off x="3856856" y="2456631"/>
            <a:ext cx="769384" cy="2600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1010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A9DC44FE-8CC3-447E-B2DA-C1E28AAA0605}"/>
              </a:ext>
            </a:extLst>
          </p:cNvPr>
          <p:cNvSpPr>
            <a:spLocks noGrp="1"/>
          </p:cNvSpPr>
          <p:nvPr>
            <p:ph type="title"/>
          </p:nvPr>
        </p:nvSpPr>
        <p:spPr/>
        <p:txBody>
          <a:bodyPr/>
          <a:lstStyle/>
          <a:p>
            <a:endParaRPr lang="fr-FR"/>
          </a:p>
        </p:txBody>
      </p:sp>
      <p:sp>
        <p:nvSpPr>
          <p:cNvPr id="3" name="Espace réservé du pied de page 2">
            <a:extLst>
              <a:ext uri="{FF2B5EF4-FFF2-40B4-BE49-F238E27FC236}">
                <a16:creationId xmlns:a16="http://schemas.microsoft.com/office/drawing/2014/main" xmlns="" id="{FEAF6778-19AD-4FE3-884B-DB943EB7D1ED}"/>
              </a:ext>
            </a:extLst>
          </p:cNvPr>
          <p:cNvSpPr>
            <a:spLocks noGrp="1"/>
          </p:cNvSpPr>
          <p:nvPr>
            <p:ph type="ftr" sz="quarter" idx="11"/>
          </p:nvPr>
        </p:nvSpPr>
        <p:spPr/>
        <p:txBody>
          <a:bodyPr/>
          <a:lstStyle/>
          <a:p>
            <a:r>
              <a:rPr lang="fr-FR"/>
              <a:t>Direction générale de l’enseignement scolaire – Bureau de la formation des personnels enseignants et d’éducation (C1-2)  – Bureau de l’innovation pédagogique (C1-1)</a:t>
            </a:r>
            <a:endParaRPr lang="fr-FR" dirty="0"/>
          </a:p>
        </p:txBody>
      </p:sp>
      <p:sp>
        <p:nvSpPr>
          <p:cNvPr id="5" name="ZoneTexte 4">
            <a:extLst>
              <a:ext uri="{FF2B5EF4-FFF2-40B4-BE49-F238E27FC236}">
                <a16:creationId xmlns:a16="http://schemas.microsoft.com/office/drawing/2014/main" xmlns="" id="{10567CA7-F0F6-443D-BC6D-E54EC0D50146}"/>
              </a:ext>
            </a:extLst>
          </p:cNvPr>
          <p:cNvSpPr txBox="1"/>
          <p:nvPr/>
        </p:nvSpPr>
        <p:spPr>
          <a:xfrm>
            <a:off x="2411760" y="1203598"/>
            <a:ext cx="5265516" cy="181588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1600" dirty="0"/>
              <a:t>A2.1C1. – Recenser les ressources humaines et disponibles et les besoins</a:t>
            </a:r>
          </a:p>
          <a:p>
            <a:r>
              <a:rPr lang="fr-FR" sz="1600" dirty="0"/>
              <a:t>A2.1C2. – Répartir les missions entre les personnes</a:t>
            </a:r>
          </a:p>
          <a:p>
            <a:r>
              <a:rPr lang="fr-FR" sz="1600" dirty="0"/>
              <a:t>A2.1C3 – Planifier les activités </a:t>
            </a:r>
          </a:p>
          <a:p>
            <a:r>
              <a:rPr lang="fr-FR" sz="1600" dirty="0"/>
              <a:t>A2.1C4 – Expliquer les spécificités du site</a:t>
            </a:r>
          </a:p>
          <a:p>
            <a:r>
              <a:rPr lang="fr-FR" sz="1600" dirty="0"/>
              <a:t>A2.1C5 – Transmettre et expliquer les consignes</a:t>
            </a:r>
          </a:p>
          <a:p>
            <a:r>
              <a:rPr lang="fr-FR" sz="1600" dirty="0"/>
              <a:t>A2.1C6 – Conduire une réunion de service</a:t>
            </a:r>
          </a:p>
        </p:txBody>
      </p:sp>
      <p:sp>
        <p:nvSpPr>
          <p:cNvPr id="6" name="ZoneTexte 5">
            <a:extLst>
              <a:ext uri="{FF2B5EF4-FFF2-40B4-BE49-F238E27FC236}">
                <a16:creationId xmlns:a16="http://schemas.microsoft.com/office/drawing/2014/main" xmlns="" id="{5C2D50C6-80EE-4DD6-8DC7-DC00A1AC65C1}"/>
              </a:ext>
            </a:extLst>
          </p:cNvPr>
          <p:cNvSpPr txBox="1"/>
          <p:nvPr/>
        </p:nvSpPr>
        <p:spPr>
          <a:xfrm>
            <a:off x="2123728" y="411510"/>
            <a:ext cx="5472608" cy="369332"/>
          </a:xfrm>
          <a:prstGeom prst="rect">
            <a:avLst/>
          </a:prstGeom>
          <a:noFill/>
        </p:spPr>
        <p:txBody>
          <a:bodyPr wrap="square" rtlCol="0">
            <a:spAutoFit/>
          </a:bodyPr>
          <a:lstStyle/>
          <a:p>
            <a:r>
              <a:rPr lang="fr-FR" b="1" dirty="0"/>
              <a:t>Compétences : </a:t>
            </a:r>
          </a:p>
        </p:txBody>
      </p:sp>
    </p:spTree>
    <p:extLst>
      <p:ext uri="{BB962C8B-B14F-4D97-AF65-F5344CB8AC3E}">
        <p14:creationId xmlns:p14="http://schemas.microsoft.com/office/powerpoint/2010/main" val="3187145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A9DC44FE-8CC3-447E-B2DA-C1E28AAA0605}"/>
              </a:ext>
            </a:extLst>
          </p:cNvPr>
          <p:cNvSpPr>
            <a:spLocks noGrp="1"/>
          </p:cNvSpPr>
          <p:nvPr>
            <p:ph type="title"/>
          </p:nvPr>
        </p:nvSpPr>
        <p:spPr/>
        <p:txBody>
          <a:bodyPr/>
          <a:lstStyle/>
          <a:p>
            <a:endParaRPr lang="fr-FR"/>
          </a:p>
        </p:txBody>
      </p:sp>
      <p:sp>
        <p:nvSpPr>
          <p:cNvPr id="3" name="Espace réservé du pied de page 2">
            <a:extLst>
              <a:ext uri="{FF2B5EF4-FFF2-40B4-BE49-F238E27FC236}">
                <a16:creationId xmlns:a16="http://schemas.microsoft.com/office/drawing/2014/main" xmlns="" id="{FEAF6778-19AD-4FE3-884B-DB943EB7D1ED}"/>
              </a:ext>
            </a:extLst>
          </p:cNvPr>
          <p:cNvSpPr>
            <a:spLocks noGrp="1"/>
          </p:cNvSpPr>
          <p:nvPr>
            <p:ph type="ftr" sz="quarter" idx="11"/>
          </p:nvPr>
        </p:nvSpPr>
        <p:spPr/>
        <p:txBody>
          <a:bodyPr/>
          <a:lstStyle/>
          <a:p>
            <a:r>
              <a:rPr lang="fr-FR"/>
              <a:t>Direction générale de l’enseignement scolaire – Bureau de la formation des personnels enseignants et d’éducation (C1-2)  – Bureau de l’innovation pédagogique (C1-1)</a:t>
            </a:r>
            <a:endParaRPr lang="fr-FR" dirty="0"/>
          </a:p>
        </p:txBody>
      </p:sp>
      <p:sp>
        <p:nvSpPr>
          <p:cNvPr id="5" name="ZoneTexte 4">
            <a:extLst>
              <a:ext uri="{FF2B5EF4-FFF2-40B4-BE49-F238E27FC236}">
                <a16:creationId xmlns:a16="http://schemas.microsoft.com/office/drawing/2014/main" xmlns="" id="{10567CA7-F0F6-443D-BC6D-E54EC0D50146}"/>
              </a:ext>
            </a:extLst>
          </p:cNvPr>
          <p:cNvSpPr txBox="1"/>
          <p:nvPr/>
        </p:nvSpPr>
        <p:spPr>
          <a:xfrm>
            <a:off x="2505555" y="1171366"/>
            <a:ext cx="5265516" cy="280076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1600" dirty="0"/>
              <a:t>A2.2C1. – Evaluer les besoins en compétences et en personnel</a:t>
            </a:r>
          </a:p>
          <a:p>
            <a:r>
              <a:rPr lang="fr-FR" sz="1600" dirty="0"/>
              <a:t>A2.2C2. – Participer au recrutement du personnel</a:t>
            </a:r>
          </a:p>
          <a:p>
            <a:r>
              <a:rPr lang="fr-FR" sz="1600" dirty="0"/>
              <a:t>A2.2C3 – Etablir un contrat de travail adapté à la situation</a:t>
            </a:r>
          </a:p>
          <a:p>
            <a:r>
              <a:rPr lang="fr-FR" sz="1600" dirty="0"/>
              <a:t>A2.2C4 – Favoriser l’implication individuelle des salariés </a:t>
            </a:r>
          </a:p>
          <a:p>
            <a:r>
              <a:rPr lang="fr-FR" sz="1600" dirty="0"/>
              <a:t>A2.2C5 – Accompagner et motiver les équipes</a:t>
            </a:r>
          </a:p>
          <a:p>
            <a:r>
              <a:rPr lang="fr-FR" sz="1600" dirty="0"/>
              <a:t>A2.2C6 – Evaluer les salariés</a:t>
            </a:r>
          </a:p>
          <a:p>
            <a:r>
              <a:rPr lang="fr-FR" sz="1600" dirty="0"/>
              <a:t>A2.2C7 – Gérer mes conflits individuels</a:t>
            </a:r>
          </a:p>
          <a:p>
            <a:r>
              <a:rPr lang="fr-FR" sz="1600" dirty="0"/>
              <a:t>A2.2C8 – Analyser, prévenir et gérer les risques au travail</a:t>
            </a:r>
          </a:p>
        </p:txBody>
      </p:sp>
      <p:sp>
        <p:nvSpPr>
          <p:cNvPr id="7" name="ZoneTexte 6">
            <a:extLst>
              <a:ext uri="{FF2B5EF4-FFF2-40B4-BE49-F238E27FC236}">
                <a16:creationId xmlns:a16="http://schemas.microsoft.com/office/drawing/2014/main" xmlns="" id="{2512A7ED-3808-4E0D-A2B4-61EFB10B586A}"/>
              </a:ext>
            </a:extLst>
          </p:cNvPr>
          <p:cNvSpPr txBox="1"/>
          <p:nvPr/>
        </p:nvSpPr>
        <p:spPr>
          <a:xfrm>
            <a:off x="2267744" y="594429"/>
            <a:ext cx="5472608" cy="369332"/>
          </a:xfrm>
          <a:prstGeom prst="rect">
            <a:avLst/>
          </a:prstGeom>
          <a:noFill/>
        </p:spPr>
        <p:txBody>
          <a:bodyPr wrap="square" rtlCol="0">
            <a:spAutoFit/>
          </a:bodyPr>
          <a:lstStyle/>
          <a:p>
            <a:r>
              <a:rPr lang="fr-FR" b="1" dirty="0"/>
              <a:t>Compétences : </a:t>
            </a:r>
          </a:p>
        </p:txBody>
      </p:sp>
    </p:spTree>
    <p:extLst>
      <p:ext uri="{BB962C8B-B14F-4D97-AF65-F5344CB8AC3E}">
        <p14:creationId xmlns:p14="http://schemas.microsoft.com/office/powerpoint/2010/main" val="752322366"/>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purl.org/dc/elements/1.1/"/>
    <ds:schemaRef ds:uri="http://www.w3.org/XML/1998/namespace"/>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2c7ddd52-0a06-43b1-a35c-dcb15ea2e3f4"/>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TotalTime>
  <Words>1536</Words>
  <Application>Microsoft Office PowerPoint</Application>
  <PresentationFormat>Affichage à l'écran (16:9)</PresentationFormat>
  <Paragraphs>158</Paragraphs>
  <Slides>15</Slides>
  <Notes>11</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MINISTÈRIEL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NATHALIE MORAND</dc:creator>
  <cp:lastModifiedBy>MEN</cp:lastModifiedBy>
  <cp:revision>85</cp:revision>
  <cp:lastPrinted>2020-07-02T13:56:43Z</cp:lastPrinted>
  <dcterms:created xsi:type="dcterms:W3CDTF">2020-03-05T15:21:24Z</dcterms:created>
  <dcterms:modified xsi:type="dcterms:W3CDTF">2021-02-02T18:48:19Z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