
<file path=[Content_Types].xml><?xml version="1.0" encoding="utf-8"?>
<Types xmlns="http://schemas.openxmlformats.org/package/2006/content-types">
  <Default Extension="tmp" ContentType="image/png"/>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7"/>
  </p:notesMasterIdLst>
  <p:handoutMasterIdLst>
    <p:handoutMasterId r:id="rId28"/>
  </p:handoutMasterIdLst>
  <p:sldIdLst>
    <p:sldId id="332" r:id="rId5"/>
    <p:sldId id="347" r:id="rId6"/>
    <p:sldId id="348" r:id="rId7"/>
    <p:sldId id="352" r:id="rId8"/>
    <p:sldId id="371" r:id="rId9"/>
    <p:sldId id="354" r:id="rId10"/>
    <p:sldId id="370" r:id="rId11"/>
    <p:sldId id="355" r:id="rId12"/>
    <p:sldId id="350" r:id="rId13"/>
    <p:sldId id="356" r:id="rId14"/>
    <p:sldId id="357" r:id="rId15"/>
    <p:sldId id="358" r:id="rId16"/>
    <p:sldId id="359" r:id="rId17"/>
    <p:sldId id="360" r:id="rId18"/>
    <p:sldId id="362" r:id="rId19"/>
    <p:sldId id="363" r:id="rId20"/>
    <p:sldId id="364" r:id="rId21"/>
    <p:sldId id="365" r:id="rId22"/>
    <p:sldId id="366" r:id="rId23"/>
    <p:sldId id="367" r:id="rId24"/>
    <p:sldId id="368" r:id="rId25"/>
    <p:sldId id="369" r:id="rId26"/>
  </p:sldIdLst>
  <p:sldSz cx="9144000" cy="5143500" type="screen16x9"/>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2"/>
            <p14:sldId id="347"/>
            <p14:sldId id="348"/>
            <p14:sldId id="352"/>
            <p14:sldId id="371"/>
            <p14:sldId id="354"/>
            <p14:sldId id="370"/>
            <p14:sldId id="355"/>
            <p14:sldId id="350"/>
            <p14:sldId id="356"/>
            <p14:sldId id="357"/>
            <p14:sldId id="358"/>
            <p14:sldId id="359"/>
            <p14:sldId id="360"/>
            <p14:sldId id="362"/>
            <p14:sldId id="363"/>
            <p14:sldId id="364"/>
            <p14:sldId id="365"/>
            <p14:sldId id="366"/>
            <p14:sldId id="367"/>
            <p14:sldId id="368"/>
            <p14:sldId id="369"/>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initials="nh" lastIdx="1" clrIdx="0">
    <p:extLst>
      <p:ext uri="{19B8F6BF-5375-455C-9EA6-DF929625EA0E}">
        <p15:presenceInfo xmlns:p15="http://schemas.microsoft.com/office/powerpoint/2012/main" userId="Microsof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B599"/>
    <a:srgbClr val="53CD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21" autoAdjust="0"/>
    <p:restoredTop sz="74620" autoAdjust="0"/>
  </p:normalViewPr>
  <p:slideViewPr>
    <p:cSldViewPr showGuides="1">
      <p:cViewPr varScale="1">
        <p:scale>
          <a:sx n="67" d="100"/>
          <a:sy n="67" d="100"/>
        </p:scale>
        <p:origin x="1290" y="6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3366" y="72"/>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2A1A8E5-18EF-4A62-A353-90A5AE75A2F6}" type="datetimeFigureOut">
              <a:rPr lang="fr-FR" smtClean="0"/>
              <a:t>02/02/2021</a:t>
            </a:fld>
            <a:endParaRPr lang="fr-FR"/>
          </a:p>
        </p:txBody>
      </p:sp>
      <p:sp>
        <p:nvSpPr>
          <p:cNvPr id="4" name="Espace réservé du pied de page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68C12279-6766-4DA9-9A7C-0839ED12F7D2}" type="slidenum">
              <a:rPr lang="fr-FR" smtClean="0"/>
              <a:t>‹N°›</a:t>
            </a:fld>
            <a:endParaRPr lang="fr-FR"/>
          </a:p>
        </p:txBody>
      </p:sp>
    </p:spTree>
    <p:extLst>
      <p:ext uri="{BB962C8B-B14F-4D97-AF65-F5344CB8AC3E}">
        <p14:creationId xmlns:p14="http://schemas.microsoft.com/office/powerpoint/2010/main" val="24587037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atin typeface="Arial" pitchFamily="34" charset="0"/>
              </a:defRPr>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atin typeface="Arial" pitchFamily="34" charset="0"/>
              </a:defRPr>
            </a:lvl1pPr>
          </a:lstStyle>
          <a:p>
            <a:fld id="{D680E798-53FF-4C51-A981-953463752515}" type="datetimeFigureOut">
              <a:rPr lang="fr-FR" smtClean="0"/>
              <a:pPr/>
              <a:t>02/02/2021</a:t>
            </a:fld>
            <a:endParaRPr lang="fr-FR"/>
          </a:p>
        </p:txBody>
      </p:sp>
      <p:sp>
        <p:nvSpPr>
          <p:cNvPr id="4" name="Espace réservé de l'image des diapositives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a:t>
            </a:fld>
            <a:endParaRPr lang="fr-FR"/>
          </a:p>
        </p:txBody>
      </p:sp>
    </p:spTree>
    <p:extLst>
      <p:ext uri="{BB962C8B-B14F-4D97-AF65-F5344CB8AC3E}">
        <p14:creationId xmlns:p14="http://schemas.microsoft.com/office/powerpoint/2010/main" val="46056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10</a:t>
            </a:fld>
            <a:endParaRPr lang="fr-FR"/>
          </a:p>
        </p:txBody>
      </p:sp>
    </p:spTree>
    <p:extLst>
      <p:ext uri="{BB962C8B-B14F-4D97-AF65-F5344CB8AC3E}">
        <p14:creationId xmlns:p14="http://schemas.microsoft.com/office/powerpoint/2010/main" val="4132839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11</a:t>
            </a:fld>
            <a:endParaRPr lang="fr-FR"/>
          </a:p>
        </p:txBody>
      </p:sp>
    </p:spTree>
    <p:extLst>
      <p:ext uri="{BB962C8B-B14F-4D97-AF65-F5344CB8AC3E}">
        <p14:creationId xmlns:p14="http://schemas.microsoft.com/office/powerpoint/2010/main" val="3787133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12</a:t>
            </a:fld>
            <a:endParaRPr lang="fr-FR"/>
          </a:p>
        </p:txBody>
      </p:sp>
    </p:spTree>
    <p:extLst>
      <p:ext uri="{BB962C8B-B14F-4D97-AF65-F5344CB8AC3E}">
        <p14:creationId xmlns:p14="http://schemas.microsoft.com/office/powerpoint/2010/main" val="25849223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13</a:t>
            </a:fld>
            <a:endParaRPr lang="fr-FR"/>
          </a:p>
        </p:txBody>
      </p:sp>
    </p:spTree>
    <p:extLst>
      <p:ext uri="{BB962C8B-B14F-4D97-AF65-F5344CB8AC3E}">
        <p14:creationId xmlns:p14="http://schemas.microsoft.com/office/powerpoint/2010/main" val="2511670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14</a:t>
            </a:fld>
            <a:endParaRPr lang="fr-FR"/>
          </a:p>
        </p:txBody>
      </p:sp>
    </p:spTree>
    <p:extLst>
      <p:ext uri="{BB962C8B-B14F-4D97-AF65-F5344CB8AC3E}">
        <p14:creationId xmlns:p14="http://schemas.microsoft.com/office/powerpoint/2010/main" val="4195610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15</a:t>
            </a:fld>
            <a:endParaRPr lang="fr-FR"/>
          </a:p>
        </p:txBody>
      </p:sp>
    </p:spTree>
    <p:extLst>
      <p:ext uri="{BB962C8B-B14F-4D97-AF65-F5344CB8AC3E}">
        <p14:creationId xmlns:p14="http://schemas.microsoft.com/office/powerpoint/2010/main" val="2573621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a:bodyPr>
          <a:lstStyle/>
          <a:p>
            <a:endParaRPr lang="fr-FR" sz="1800" b="0" i="0" u="none" strike="noStrike" baseline="0" dirty="0">
              <a:solidFill>
                <a:srgbClr val="000000"/>
              </a:solidFill>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b="0" i="0" u="none" strike="noStrike" baseline="0" dirty="0">
              <a:solidFill>
                <a:srgbClr val="000000"/>
              </a:solidFill>
              <a:latin typeface="Arial" panose="020B0604020202020204" pitchFamily="34" charset="0"/>
            </a:endParaRPr>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16</a:t>
            </a:fld>
            <a:endParaRPr lang="fr-FR"/>
          </a:p>
        </p:txBody>
      </p:sp>
    </p:spTree>
    <p:extLst>
      <p:ext uri="{BB962C8B-B14F-4D97-AF65-F5344CB8AC3E}">
        <p14:creationId xmlns:p14="http://schemas.microsoft.com/office/powerpoint/2010/main" val="4069883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800" b="0" i="0" u="none" strike="noStrike" baseline="0" dirty="0">
              <a:solidFill>
                <a:srgbClr val="000000"/>
              </a:solidFill>
              <a:latin typeface="Arial" panose="020B0604020202020204" pitchFamily="34" charset="0"/>
            </a:endParaRP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17</a:t>
            </a:fld>
            <a:endParaRPr lang="fr-FR"/>
          </a:p>
        </p:txBody>
      </p:sp>
    </p:spTree>
    <p:extLst>
      <p:ext uri="{BB962C8B-B14F-4D97-AF65-F5344CB8AC3E}">
        <p14:creationId xmlns:p14="http://schemas.microsoft.com/office/powerpoint/2010/main" val="33373200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800" b="0" i="0" u="none" strike="noStrike" baseline="0" dirty="0">
              <a:solidFill>
                <a:srgbClr val="000000"/>
              </a:solidFill>
              <a:latin typeface="Arial" panose="020B0604020202020204" pitchFamily="34" charset="0"/>
            </a:endParaRPr>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18</a:t>
            </a:fld>
            <a:endParaRPr lang="fr-FR"/>
          </a:p>
        </p:txBody>
      </p:sp>
    </p:spTree>
    <p:extLst>
      <p:ext uri="{BB962C8B-B14F-4D97-AF65-F5344CB8AC3E}">
        <p14:creationId xmlns:p14="http://schemas.microsoft.com/office/powerpoint/2010/main" val="40802291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19</a:t>
            </a:fld>
            <a:endParaRPr lang="fr-FR"/>
          </a:p>
        </p:txBody>
      </p:sp>
    </p:spTree>
    <p:extLst>
      <p:ext uri="{BB962C8B-B14F-4D97-AF65-F5344CB8AC3E}">
        <p14:creationId xmlns:p14="http://schemas.microsoft.com/office/powerpoint/2010/main" val="3255601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a:t>
            </a:fld>
            <a:endParaRPr lang="fr-FR"/>
          </a:p>
        </p:txBody>
      </p:sp>
    </p:spTree>
    <p:extLst>
      <p:ext uri="{BB962C8B-B14F-4D97-AF65-F5344CB8AC3E}">
        <p14:creationId xmlns:p14="http://schemas.microsoft.com/office/powerpoint/2010/main" val="17193434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20</a:t>
            </a:fld>
            <a:endParaRPr lang="fr-FR"/>
          </a:p>
        </p:txBody>
      </p:sp>
    </p:spTree>
    <p:extLst>
      <p:ext uri="{BB962C8B-B14F-4D97-AF65-F5344CB8AC3E}">
        <p14:creationId xmlns:p14="http://schemas.microsoft.com/office/powerpoint/2010/main" val="2054113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21</a:t>
            </a:fld>
            <a:endParaRPr lang="fr-FR"/>
          </a:p>
        </p:txBody>
      </p:sp>
    </p:spTree>
    <p:extLst>
      <p:ext uri="{BB962C8B-B14F-4D97-AF65-F5344CB8AC3E}">
        <p14:creationId xmlns:p14="http://schemas.microsoft.com/office/powerpoint/2010/main" val="2734346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22</a:t>
            </a:fld>
            <a:endParaRPr lang="fr-FR"/>
          </a:p>
        </p:txBody>
      </p:sp>
    </p:spTree>
    <p:extLst>
      <p:ext uri="{BB962C8B-B14F-4D97-AF65-F5344CB8AC3E}">
        <p14:creationId xmlns:p14="http://schemas.microsoft.com/office/powerpoint/2010/main" val="1818010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a:t>
            </a:fld>
            <a:endParaRPr lang="fr-FR"/>
          </a:p>
        </p:txBody>
      </p:sp>
    </p:spTree>
    <p:extLst>
      <p:ext uri="{BB962C8B-B14F-4D97-AF65-F5344CB8AC3E}">
        <p14:creationId xmlns:p14="http://schemas.microsoft.com/office/powerpoint/2010/main" val="4150113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a:t>
            </a:fld>
            <a:endParaRPr lang="fr-FR"/>
          </a:p>
        </p:txBody>
      </p:sp>
    </p:spTree>
    <p:extLst>
      <p:ext uri="{BB962C8B-B14F-4D97-AF65-F5344CB8AC3E}">
        <p14:creationId xmlns:p14="http://schemas.microsoft.com/office/powerpoint/2010/main" val="1103031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a:t>
            </a:fld>
            <a:endParaRPr lang="fr-FR"/>
          </a:p>
        </p:txBody>
      </p:sp>
    </p:spTree>
    <p:extLst>
      <p:ext uri="{BB962C8B-B14F-4D97-AF65-F5344CB8AC3E}">
        <p14:creationId xmlns:p14="http://schemas.microsoft.com/office/powerpoint/2010/main" val="3758001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a:t>
            </a:fld>
            <a:endParaRPr lang="fr-FR"/>
          </a:p>
        </p:txBody>
      </p:sp>
    </p:spTree>
    <p:extLst>
      <p:ext uri="{BB962C8B-B14F-4D97-AF65-F5344CB8AC3E}">
        <p14:creationId xmlns:p14="http://schemas.microsoft.com/office/powerpoint/2010/main" val="1347575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7</a:t>
            </a:fld>
            <a:endParaRPr lang="fr-FR"/>
          </a:p>
        </p:txBody>
      </p:sp>
    </p:spTree>
    <p:extLst>
      <p:ext uri="{BB962C8B-B14F-4D97-AF65-F5344CB8AC3E}">
        <p14:creationId xmlns:p14="http://schemas.microsoft.com/office/powerpoint/2010/main" val="86449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8</a:t>
            </a:fld>
            <a:endParaRPr lang="fr-FR"/>
          </a:p>
        </p:txBody>
      </p:sp>
    </p:spTree>
    <p:extLst>
      <p:ext uri="{BB962C8B-B14F-4D97-AF65-F5344CB8AC3E}">
        <p14:creationId xmlns:p14="http://schemas.microsoft.com/office/powerpoint/2010/main" val="3946470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aseline="0" dirty="0"/>
          </a:p>
          <a:p>
            <a:endParaRPr lang="fr-FR" baseline="0"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9</a:t>
            </a:fld>
            <a:endParaRPr lang="fr-FR"/>
          </a:p>
        </p:txBody>
      </p:sp>
    </p:spTree>
    <p:extLst>
      <p:ext uri="{BB962C8B-B14F-4D97-AF65-F5344CB8AC3E}">
        <p14:creationId xmlns:p14="http://schemas.microsoft.com/office/powerpoint/2010/main" val="39836218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endParaRPr lang="fr-FR"/>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a:t>PNF du 12/01/2021</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050"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512" y="195486"/>
            <a:ext cx="338437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6109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3" name="Espace réservé du pied de page 2"/>
          <p:cNvSpPr>
            <a:spLocks noGrp="1"/>
          </p:cNvSpPr>
          <p:nvPr>
            <p:ph type="ftr" sz="quarter" idx="11"/>
          </p:nvPr>
        </p:nvSpPr>
        <p:spPr bwMode="gray">
          <a:xfrm>
            <a:off x="360000" y="4783500"/>
            <a:ext cx="8532480" cy="360000"/>
          </a:xfrm>
        </p:spPr>
        <p:txBody>
          <a:bodyPr/>
          <a:lstStyle/>
          <a:p>
            <a:r>
              <a:rPr lang="fr-FR"/>
              <a:t>PNF du 12/01/2021</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1470"/>
            <a:ext cx="1709092" cy="1709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9045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4" name="Espace réservé du pied de page 3"/>
          <p:cNvSpPr>
            <a:spLocks noGrp="1"/>
          </p:cNvSpPr>
          <p:nvPr>
            <p:ph type="ftr" sz="quarter" idx="11"/>
          </p:nvPr>
        </p:nvSpPr>
        <p:spPr bwMode="gray"/>
        <p:txBody>
          <a:bodyPr/>
          <a:lstStyle/>
          <a:p>
            <a:r>
              <a:rPr lang="fr-FR"/>
              <a:t>PNF du 12/01/2021</a:t>
            </a:r>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None/>
              <a:defRPr sz="3250"/>
            </a:lvl1pPr>
          </a:lstStyle>
          <a:p>
            <a:endParaRPr lang="fr-FR" dirty="0"/>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endParaRPr lang="fr-FR" cap="all"/>
          </a:p>
        </p:txBody>
      </p:sp>
      <p:sp>
        <p:nvSpPr>
          <p:cNvPr id="4" name="Espace réservé du pied de page 3"/>
          <p:cNvSpPr>
            <a:spLocks noGrp="1"/>
          </p:cNvSpPr>
          <p:nvPr>
            <p:ph type="ftr" sz="quarter" idx="11"/>
          </p:nvPr>
        </p:nvSpPr>
        <p:spPr bwMode="gray"/>
        <p:txBody>
          <a:bodyPr/>
          <a:lstStyle/>
          <a:p>
            <a:r>
              <a:rPr lang="fr-FR"/>
              <a:t>PNF du 12/01/2021</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endParaRPr lang="fr-FR" cap="all"/>
          </a:p>
        </p:txBody>
      </p:sp>
      <p:sp>
        <p:nvSpPr>
          <p:cNvPr id="4" name="Espace réservé du pied de page 3"/>
          <p:cNvSpPr>
            <a:spLocks noGrp="1"/>
          </p:cNvSpPr>
          <p:nvPr>
            <p:ph type="ftr" sz="quarter" idx="11"/>
          </p:nvPr>
        </p:nvSpPr>
        <p:spPr bwMode="gray"/>
        <p:txBody>
          <a:bodyPr/>
          <a:lstStyle/>
          <a:p>
            <a:r>
              <a:rPr lang="fr-FR"/>
              <a:t>PNF du 12/01/2021</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60000" y="4783500"/>
            <a:ext cx="853248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a:t>PNF du 12/01/2021</a:t>
            </a:r>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C:\Users\jsavidan\Searches\Pictures\2020_logo_MENJS_jp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60000" y="195486"/>
            <a:ext cx="622800" cy="622800"/>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numéro de diapositive 3">
            <a:extLst>
              <a:ext uri="{FF2B5EF4-FFF2-40B4-BE49-F238E27FC236}">
                <a16:creationId xmlns:a16="http://schemas.microsoft.com/office/drawing/2014/main" id="{FAE86E48-CB26-4F66-97E8-1EB0CFB8C24E}"/>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7D4CF6E0-CD48-4A7A-B021-F10AC9686AE8}"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hyperlink" Target="http://pngimg.com/download/70883" TargetMode="External"/><Relationship Id="rId13" Type="http://schemas.openxmlformats.org/officeDocument/2006/relationships/image" Target="../media/image15.png"/><Relationship Id="rId18" Type="http://schemas.openxmlformats.org/officeDocument/2006/relationships/image" Target="../media/image19.jpeg"/><Relationship Id="rId3" Type="http://schemas.openxmlformats.org/officeDocument/2006/relationships/image" Target="../media/image10.png"/><Relationship Id="rId7" Type="http://schemas.openxmlformats.org/officeDocument/2006/relationships/image" Target="../media/image12.png"/><Relationship Id="rId12" Type="http://schemas.openxmlformats.org/officeDocument/2006/relationships/hyperlink" Target="https://gesvin.wordpress.com/tag/ejemplo-de-portafolio-de-evidencias/" TargetMode="External"/><Relationship Id="rId17" Type="http://schemas.openxmlformats.org/officeDocument/2006/relationships/image" Target="../media/image18.jpeg"/><Relationship Id="rId2" Type="http://schemas.openxmlformats.org/officeDocument/2006/relationships/notesSlide" Target="../notesSlides/notesSlide11.xml"/><Relationship Id="rId16" Type="http://schemas.openxmlformats.org/officeDocument/2006/relationships/image" Target="../media/image17.jpeg"/><Relationship Id="rId1" Type="http://schemas.openxmlformats.org/officeDocument/2006/relationships/slideLayout" Target="../slideLayouts/slideLayout3.xml"/><Relationship Id="rId6" Type="http://schemas.openxmlformats.org/officeDocument/2006/relationships/hyperlink" Target="https://www.publicdomainpictures.net/es/view-image.php?image=261763&amp;picture=observar-monitorear-espiar-buscar-tr" TargetMode="External"/><Relationship Id="rId11" Type="http://schemas.openxmlformats.org/officeDocument/2006/relationships/image" Target="../media/image14.jpg"/><Relationship Id="rId5" Type="http://schemas.openxmlformats.org/officeDocument/2006/relationships/image" Target="../media/image11.jpg"/><Relationship Id="rId15" Type="http://schemas.openxmlformats.org/officeDocument/2006/relationships/image" Target="../media/image16.jpeg"/><Relationship Id="rId10" Type="http://schemas.openxmlformats.org/officeDocument/2006/relationships/image" Target="../media/image16.svg"/><Relationship Id="rId4" Type="http://schemas.openxmlformats.org/officeDocument/2006/relationships/image" Target="../media/image12.svg"/><Relationship Id="rId9" Type="http://schemas.openxmlformats.org/officeDocument/2006/relationships/image" Target="../media/image13.png"/><Relationship Id="rId14" Type="http://schemas.openxmlformats.org/officeDocument/2006/relationships/image" Target="../media/image19.svg"/></Relationships>
</file>

<file path=ppt/slides/_rels/slide12.xml.rels><?xml version="1.0" encoding="UTF-8" standalone="yes"?>
<Relationships xmlns="http://schemas.openxmlformats.org/package/2006/relationships"><Relationship Id="rId8" Type="http://schemas.openxmlformats.org/officeDocument/2006/relationships/image" Target="../media/image23.jpg"/><Relationship Id="rId3" Type="http://schemas.openxmlformats.org/officeDocument/2006/relationships/image" Target="../media/image10.png"/><Relationship Id="rId7" Type="http://schemas.openxmlformats.org/officeDocument/2006/relationships/image" Target="../media/image22.jp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1.jpg"/><Relationship Id="rId11" Type="http://schemas.openxmlformats.org/officeDocument/2006/relationships/image" Target="../media/image26.jpg"/><Relationship Id="rId5" Type="http://schemas.openxmlformats.org/officeDocument/2006/relationships/image" Target="../media/image20.jpg"/><Relationship Id="rId10" Type="http://schemas.openxmlformats.org/officeDocument/2006/relationships/image" Target="../media/image25.jpg"/><Relationship Id="rId4" Type="http://schemas.openxmlformats.org/officeDocument/2006/relationships/image" Target="../media/image12.svg"/><Relationship Id="rId9" Type="http://schemas.openxmlformats.org/officeDocument/2006/relationships/image" Target="../media/image24.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image" Target="../media/image27.jpg"/><Relationship Id="rId7" Type="http://schemas.openxmlformats.org/officeDocument/2006/relationships/image" Target="../media/image31.jpg"/><Relationship Id="rId12" Type="http://schemas.openxmlformats.org/officeDocument/2006/relationships/image" Target="../media/image36.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30.jpg"/><Relationship Id="rId11" Type="http://schemas.openxmlformats.org/officeDocument/2006/relationships/image" Target="../media/image35.jpe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jpg"/></Relationships>
</file>

<file path=ppt/slides/_rels/slide16.xml.rels><?xml version="1.0" encoding="UTF-8" standalone="yes"?>
<Relationships xmlns="http://schemas.openxmlformats.org/package/2006/relationships"><Relationship Id="rId8" Type="http://schemas.openxmlformats.org/officeDocument/2006/relationships/image" Target="../media/image42.jpeg"/><Relationship Id="rId13" Type="http://schemas.openxmlformats.org/officeDocument/2006/relationships/image" Target="../media/image47.png"/><Relationship Id="rId3" Type="http://schemas.openxmlformats.org/officeDocument/2006/relationships/image" Target="../media/image37.jpeg"/><Relationship Id="rId7" Type="http://schemas.openxmlformats.org/officeDocument/2006/relationships/image" Target="../media/image41.jpeg"/><Relationship Id="rId12" Type="http://schemas.openxmlformats.org/officeDocument/2006/relationships/image" Target="../media/image46.jpe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40.jpeg"/><Relationship Id="rId11" Type="http://schemas.openxmlformats.org/officeDocument/2006/relationships/image" Target="../media/image45.jpe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jpeg"/></Relationships>
</file>

<file path=ppt/slides/_rels/slide17.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8.png"/><Relationship Id="rId7" Type="http://schemas.openxmlformats.org/officeDocument/2006/relationships/image" Target="../media/image52.jpeg"/><Relationship Id="rId12" Type="http://schemas.openxmlformats.org/officeDocument/2006/relationships/image" Target="../media/image57.jpe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51.jpe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jpeg"/><Relationship Id="rId4" Type="http://schemas.openxmlformats.org/officeDocument/2006/relationships/image" Target="../media/image49.png"/><Relationship Id="rId9" Type="http://schemas.openxmlformats.org/officeDocument/2006/relationships/image" Target="../media/image54.jpeg"/></Relationships>
</file>

<file path=ppt/slides/_rels/slide18.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58.png"/><Relationship Id="rId7" Type="http://schemas.openxmlformats.org/officeDocument/2006/relationships/image" Target="../media/image62.jpe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61.jpeg"/><Relationship Id="rId5" Type="http://schemas.openxmlformats.org/officeDocument/2006/relationships/image" Target="../media/image60.png"/><Relationship Id="rId4" Type="http://schemas.openxmlformats.org/officeDocument/2006/relationships/image" Target="../media/image59.jpeg"/></Relationships>
</file>

<file path=ppt/slides/_rels/slide1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5.gif"/><Relationship Id="rId7" Type="http://schemas.openxmlformats.org/officeDocument/2006/relationships/image" Target="../media/image69.jpe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68.jpeg"/><Relationship Id="rId5" Type="http://schemas.openxmlformats.org/officeDocument/2006/relationships/image" Target="../media/image67.png"/><Relationship Id="rId4" Type="http://schemas.openxmlformats.org/officeDocument/2006/relationships/image" Target="../media/image66.png"/></Relationships>
</file>

<file path=ppt/slides/_rels/slide22.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71.jpeg"/><Relationship Id="rId7" Type="http://schemas.openxmlformats.org/officeDocument/2006/relationships/image" Target="../media/image75.jpe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 Id="rId9" Type="http://schemas.openxmlformats.org/officeDocument/2006/relationships/image" Target="../media/image7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0.sv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texte 3"/>
          <p:cNvSpPr>
            <a:spLocks noGrp="1"/>
          </p:cNvSpPr>
          <p:nvPr>
            <p:ph type="body" sz="quarter" idx="13"/>
          </p:nvPr>
        </p:nvSpPr>
        <p:spPr>
          <a:xfrm>
            <a:off x="360000" y="2859038"/>
            <a:ext cx="8424000" cy="1142623"/>
          </a:xfrm>
        </p:spPr>
        <p:txBody>
          <a:bodyPr/>
          <a:lstStyle/>
          <a:p>
            <a:pPr algn="ctr"/>
            <a:r>
              <a:rPr lang="fr-FR" sz="28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Brevet de technicien supérieur </a:t>
            </a:r>
          </a:p>
          <a:p>
            <a:pPr algn="ctr"/>
            <a:r>
              <a:rPr lang="fr-FR" sz="28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Management opérationnel de la sécurité »</a:t>
            </a:r>
          </a:p>
          <a:p>
            <a:pPr algn="ctr"/>
            <a:endParaRPr lang="fr-FR" sz="28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fr-FR" sz="2800" cap="none" dirty="0">
                <a:ln w="1905"/>
                <a:solidFill>
                  <a:srgbClr val="6BB599"/>
                </a:solidFill>
                <a:effectLst>
                  <a:innerShdw blurRad="69850" dist="43180" dir="5400000">
                    <a:srgbClr val="000000">
                      <a:alpha val="65000"/>
                    </a:srgbClr>
                  </a:innerShdw>
                </a:effectLst>
              </a:rPr>
              <a:t>Présentation du bloc de compétences 1 </a:t>
            </a:r>
          </a:p>
        </p:txBody>
      </p:sp>
      <p:sp>
        <p:nvSpPr>
          <p:cNvPr id="6" name="Espace réservé du pied de page 5">
            <a:extLst>
              <a:ext uri="{FF2B5EF4-FFF2-40B4-BE49-F238E27FC236}">
                <a16:creationId xmlns:a16="http://schemas.microsoft.com/office/drawing/2014/main" id="{B037586A-5A22-485D-B3CC-5AE50DB5F59D}"/>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pic>
        <p:nvPicPr>
          <p:cNvPr id="3" name="Image 2" descr="Capture d’écr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2739" y="188582"/>
            <a:ext cx="2619741" cy="22958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4" name="Rectangle 3">
            <a:extLst>
              <a:ext uri="{FF2B5EF4-FFF2-40B4-BE49-F238E27FC236}">
                <a16:creationId xmlns:a16="http://schemas.microsoft.com/office/drawing/2014/main" id="{5410060F-581B-4014-B635-DA801460AC3C}"/>
              </a:ext>
            </a:extLst>
          </p:cNvPr>
          <p:cNvSpPr/>
          <p:nvPr/>
        </p:nvSpPr>
        <p:spPr>
          <a:xfrm>
            <a:off x="107504" y="1611593"/>
            <a:ext cx="2457898" cy="114235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A1.1C1 – Recenser les sources documentaires et sélectionner les informations</a:t>
            </a:r>
          </a:p>
        </p:txBody>
      </p:sp>
      <p:sp>
        <p:nvSpPr>
          <p:cNvPr id="5" name="Rectangle 4">
            <a:extLst>
              <a:ext uri="{FF2B5EF4-FFF2-40B4-BE49-F238E27FC236}">
                <a16:creationId xmlns:a16="http://schemas.microsoft.com/office/drawing/2014/main" id="{10FCD191-75C7-43AC-9FB0-5211AECEFF8C}"/>
              </a:ext>
            </a:extLst>
          </p:cNvPr>
          <p:cNvSpPr/>
          <p:nvPr/>
        </p:nvSpPr>
        <p:spPr>
          <a:xfrm>
            <a:off x="112584" y="3100123"/>
            <a:ext cx="2452818" cy="114235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A1.1C1 – Repérer les évolutions technologiques (pour préparer la prestation)</a:t>
            </a:r>
          </a:p>
        </p:txBody>
      </p:sp>
      <p:sp>
        <p:nvSpPr>
          <p:cNvPr id="13" name="ZoneTexte 12">
            <a:extLst>
              <a:ext uri="{FF2B5EF4-FFF2-40B4-BE49-F238E27FC236}">
                <a16:creationId xmlns:a16="http://schemas.microsoft.com/office/drawing/2014/main" id="{D54789E8-C3BF-4EEC-B1C9-61AD0B6E678C}"/>
              </a:ext>
            </a:extLst>
          </p:cNvPr>
          <p:cNvSpPr txBox="1"/>
          <p:nvPr/>
        </p:nvSpPr>
        <p:spPr>
          <a:xfrm>
            <a:off x="5130995" y="1960258"/>
            <a:ext cx="3636405" cy="692497"/>
          </a:xfrm>
          <a:prstGeom prst="rect">
            <a:avLst/>
          </a:prstGeom>
          <a:noFill/>
        </p:spPr>
        <p:txBody>
          <a:bodyPr wrap="square">
            <a:spAutoFit/>
          </a:bodyP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Les bases de données, les moteurs de recherche, les mots clés, les métadonnées, les réseaux : internet, intranet, le cloud </a:t>
            </a:r>
            <a:r>
              <a:rPr lang="fr-FR" sz="1200" b="1" dirty="0">
                <a:solidFill>
                  <a:srgbClr val="0070C0"/>
                </a:solidFill>
                <a:latin typeface="Arial" panose="020B0604020202020204" pitchFamily="34" charset="0"/>
              </a:rPr>
              <a:t>	</a:t>
            </a:r>
          </a:p>
        </p:txBody>
      </p:sp>
      <p:sp>
        <p:nvSpPr>
          <p:cNvPr id="14" name="ZoneTexte 13">
            <a:extLst>
              <a:ext uri="{FF2B5EF4-FFF2-40B4-BE49-F238E27FC236}">
                <a16:creationId xmlns:a16="http://schemas.microsoft.com/office/drawing/2014/main" id="{FCCFF768-6B60-4AB5-8D21-6CFCD3C2FBE3}"/>
              </a:ext>
            </a:extLst>
          </p:cNvPr>
          <p:cNvSpPr txBox="1"/>
          <p:nvPr/>
        </p:nvSpPr>
        <p:spPr>
          <a:xfrm>
            <a:off x="5130995" y="2852546"/>
            <a:ext cx="4256837" cy="892552"/>
          </a:xfrm>
          <a:prstGeom prst="rect">
            <a:avLst/>
          </a:prstGeom>
          <a:noFill/>
        </p:spPr>
        <p:txBody>
          <a:bodyPr wrap="square">
            <a:spAutoFit/>
          </a:bodyP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Qualité : fiabilité, pertinence, actualisation, précision </a:t>
            </a:r>
          </a:p>
          <a:p>
            <a:r>
              <a:rPr lang="fr-FR" sz="1300" b="1" dirty="0">
                <a:solidFill>
                  <a:schemeClr val="accent1">
                    <a:lumMod val="90000"/>
                    <a:lumOff val="10000"/>
                  </a:schemeClr>
                </a:solidFill>
                <a:latin typeface="Calibri" panose="020F0502020204030204" pitchFamily="34" charset="0"/>
                <a:cs typeface="Calibri" panose="020F0502020204030204" pitchFamily="34" charset="0"/>
              </a:rPr>
              <a:t>Origine : formelle/informelle, interne/externe </a:t>
            </a:r>
          </a:p>
          <a:p>
            <a:r>
              <a:rPr lang="fr-FR" sz="1300" b="1" dirty="0">
                <a:solidFill>
                  <a:schemeClr val="accent1">
                    <a:lumMod val="90000"/>
                    <a:lumOff val="10000"/>
                  </a:schemeClr>
                </a:solidFill>
                <a:latin typeface="Calibri" panose="020F0502020204030204" pitchFamily="34" charset="0"/>
                <a:cs typeface="Calibri" panose="020F0502020204030204" pitchFamily="34" charset="0"/>
              </a:rPr>
              <a:t>Nature : qualitative/quantitative </a:t>
            </a:r>
          </a:p>
          <a:p>
            <a:r>
              <a:rPr lang="fr-FR" sz="1300" b="1" dirty="0">
                <a:solidFill>
                  <a:schemeClr val="accent1">
                    <a:lumMod val="90000"/>
                    <a:lumOff val="10000"/>
                  </a:schemeClr>
                </a:solidFill>
                <a:latin typeface="Calibri" panose="020F0502020204030204" pitchFamily="34" charset="0"/>
                <a:cs typeface="Calibri" panose="020F0502020204030204" pitchFamily="34" charset="0"/>
              </a:rPr>
              <a:t>Forme : écrite/sonore/visuelle/numérique 	</a:t>
            </a:r>
          </a:p>
        </p:txBody>
      </p:sp>
      <p:graphicFrame>
        <p:nvGraphicFramePr>
          <p:cNvPr id="26" name="Tableau 25">
            <a:extLst>
              <a:ext uri="{FF2B5EF4-FFF2-40B4-BE49-F238E27FC236}">
                <a16:creationId xmlns:a16="http://schemas.microsoft.com/office/drawing/2014/main" id="{653C7445-E31B-4617-90BC-E995C2B4B2DE}"/>
              </a:ext>
            </a:extLst>
          </p:cNvPr>
          <p:cNvGraphicFramePr>
            <a:graphicFrameLocks noGrp="1"/>
          </p:cNvGraphicFramePr>
          <p:nvPr>
            <p:extLst>
              <p:ext uri="{D42A27DB-BD31-4B8C-83A1-F6EECF244321}">
                <p14:modId xmlns:p14="http://schemas.microsoft.com/office/powerpoint/2010/main" val="1155328868"/>
              </p:ext>
            </p:extLst>
          </p:nvPr>
        </p:nvGraphicFramePr>
        <p:xfrm>
          <a:off x="5130995" y="1073953"/>
          <a:ext cx="3873483" cy="768800"/>
        </p:xfrm>
        <a:graphic>
          <a:graphicData uri="http://schemas.openxmlformats.org/drawingml/2006/table">
            <a:tbl>
              <a:tblPr/>
              <a:tblGrid>
                <a:gridCol w="3873483">
                  <a:extLst>
                    <a:ext uri="{9D8B030D-6E8A-4147-A177-3AD203B41FA5}">
                      <a16:colId xmlns:a16="http://schemas.microsoft.com/office/drawing/2014/main" val="3897650682"/>
                    </a:ext>
                  </a:extLst>
                </a:gridCol>
              </a:tblGrid>
              <a:tr h="768800">
                <a:tc>
                  <a:txBody>
                    <a:bodyPr/>
                    <a:lstStyle/>
                    <a:p>
                      <a:pPr marL="0" algn="l" defTabSz="914400" rtl="0" eaLnBrk="1" latinLnBrk="0" hangingPunct="1">
                        <a:lnSpc>
                          <a:spcPct val="115000"/>
                        </a:lnSpc>
                      </a:pPr>
                      <a:r>
                        <a:rPr lang="fr-FR" sz="1300" b="1" kern="1200" dirty="0">
                          <a:solidFill>
                            <a:schemeClr val="accent1">
                              <a:lumMod val="90000"/>
                              <a:lumOff val="10000"/>
                            </a:schemeClr>
                          </a:solidFill>
                          <a:latin typeface="Calibri" panose="020F0502020204030204" pitchFamily="34" charset="0"/>
                          <a:ea typeface="+mn-ea"/>
                          <a:cs typeface="Calibri" panose="020F0502020204030204" pitchFamily="34" charset="0"/>
                        </a:rPr>
                        <a:t>Les salons, les rencontres avec les professionnels, les revues professionnelles, les normes et leurs évolutions </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27" name="Rectangle : carré corné 26">
            <a:extLst>
              <a:ext uri="{FF2B5EF4-FFF2-40B4-BE49-F238E27FC236}">
                <a16:creationId xmlns:a16="http://schemas.microsoft.com/office/drawing/2014/main" id="{297AEEF4-A1EA-40FB-BC39-72590794CAB0}"/>
              </a:ext>
            </a:extLst>
          </p:cNvPr>
          <p:cNvSpPr/>
          <p:nvPr/>
        </p:nvSpPr>
        <p:spPr>
          <a:xfrm>
            <a:off x="2956307" y="1020399"/>
            <a:ext cx="1492861" cy="768800"/>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A1.1S1 Les sources d’information </a:t>
            </a:r>
          </a:p>
          <a:p>
            <a:endParaRPr lang="fr-FR" sz="1300" b="1" dirty="0">
              <a:solidFill>
                <a:schemeClr val="accent1">
                  <a:lumMod val="90000"/>
                  <a:lumOff val="10000"/>
                </a:schemeClr>
              </a:solidFill>
              <a:latin typeface="Calibri" panose="020F0502020204030204" pitchFamily="34" charset="0"/>
              <a:cs typeface="Calibri" panose="020F0502020204030204" pitchFamily="34" charset="0"/>
            </a:endParaRPr>
          </a:p>
        </p:txBody>
      </p:sp>
      <p:sp>
        <p:nvSpPr>
          <p:cNvPr id="30" name="Rectangle : carré corné 29">
            <a:extLst>
              <a:ext uri="{FF2B5EF4-FFF2-40B4-BE49-F238E27FC236}">
                <a16:creationId xmlns:a16="http://schemas.microsoft.com/office/drawing/2014/main" id="{81182079-1480-40AB-AA70-5FF50B791DCA}"/>
              </a:ext>
            </a:extLst>
          </p:cNvPr>
          <p:cNvSpPr/>
          <p:nvPr/>
        </p:nvSpPr>
        <p:spPr>
          <a:xfrm>
            <a:off x="2956307" y="1932055"/>
            <a:ext cx="1508715" cy="842310"/>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A1.1S2 Les outils de recherche et de stockage de l’information</a:t>
            </a:r>
          </a:p>
        </p:txBody>
      </p:sp>
      <p:sp>
        <p:nvSpPr>
          <p:cNvPr id="32" name="Rectangle : carré corné 31">
            <a:extLst>
              <a:ext uri="{FF2B5EF4-FFF2-40B4-BE49-F238E27FC236}">
                <a16:creationId xmlns:a16="http://schemas.microsoft.com/office/drawing/2014/main" id="{B132EBB2-E66B-458E-AC45-353F69CF6EE8}"/>
              </a:ext>
            </a:extLst>
          </p:cNvPr>
          <p:cNvSpPr/>
          <p:nvPr/>
        </p:nvSpPr>
        <p:spPr>
          <a:xfrm>
            <a:off x="2957453" y="2917751"/>
            <a:ext cx="1491715" cy="844776"/>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A1.1S3 Le caractère et la qualité de l’information</a:t>
            </a:r>
          </a:p>
        </p:txBody>
      </p:sp>
      <p:sp>
        <p:nvSpPr>
          <p:cNvPr id="34" name="Rectangle : carré corné 33">
            <a:extLst>
              <a:ext uri="{FF2B5EF4-FFF2-40B4-BE49-F238E27FC236}">
                <a16:creationId xmlns:a16="http://schemas.microsoft.com/office/drawing/2014/main" id="{B1C52068-16BF-41AC-92C8-183AF63E05BE}"/>
              </a:ext>
            </a:extLst>
          </p:cNvPr>
          <p:cNvSpPr/>
          <p:nvPr/>
        </p:nvSpPr>
        <p:spPr>
          <a:xfrm>
            <a:off x="2956307" y="3881163"/>
            <a:ext cx="1491715" cy="844776"/>
          </a:xfrm>
          <a:prstGeom prst="foldedCorner">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A1.1S3 Le caractère et la qualité de l’information</a:t>
            </a:r>
          </a:p>
        </p:txBody>
      </p:sp>
      <p:sp>
        <p:nvSpPr>
          <p:cNvPr id="36" name="ZoneTexte 35">
            <a:extLst>
              <a:ext uri="{FF2B5EF4-FFF2-40B4-BE49-F238E27FC236}">
                <a16:creationId xmlns:a16="http://schemas.microsoft.com/office/drawing/2014/main" id="{8DA31A04-3277-4ECB-91E5-8350C49332BA}"/>
              </a:ext>
            </a:extLst>
          </p:cNvPr>
          <p:cNvSpPr txBox="1"/>
          <p:nvPr/>
        </p:nvSpPr>
        <p:spPr>
          <a:xfrm>
            <a:off x="5130995" y="4018077"/>
            <a:ext cx="4692014" cy="492443"/>
          </a:xfrm>
          <a:prstGeom prst="rect">
            <a:avLst/>
          </a:prstGeom>
          <a:noFill/>
        </p:spPr>
        <p:txBody>
          <a:bodyPr wrap="square">
            <a:spAutoFit/>
          </a:bodyP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Extraction (requêtes), sélection, tri, exploitation,        </a:t>
            </a:r>
          </a:p>
          <a:p>
            <a:r>
              <a:rPr lang="fr-FR" sz="1300" b="1" dirty="0">
                <a:solidFill>
                  <a:schemeClr val="accent1">
                    <a:lumMod val="90000"/>
                    <a:lumOff val="10000"/>
                  </a:schemeClr>
                </a:solidFill>
                <a:latin typeface="Calibri" panose="020F0502020204030204" pitchFamily="34" charset="0"/>
                <a:cs typeface="Calibri" panose="020F0502020204030204" pitchFamily="34" charset="0"/>
              </a:rPr>
              <a:t>restitution, présentation </a:t>
            </a:r>
          </a:p>
        </p:txBody>
      </p:sp>
      <p:sp>
        <p:nvSpPr>
          <p:cNvPr id="37" name="ZoneTexte 36">
            <a:extLst>
              <a:ext uri="{FF2B5EF4-FFF2-40B4-BE49-F238E27FC236}">
                <a16:creationId xmlns:a16="http://schemas.microsoft.com/office/drawing/2014/main" id="{CC3B86DC-D154-4ACA-A035-55FAAD9D775C}"/>
              </a:ext>
            </a:extLst>
          </p:cNvPr>
          <p:cNvSpPr txBox="1"/>
          <p:nvPr/>
        </p:nvSpPr>
        <p:spPr>
          <a:xfrm>
            <a:off x="708424" y="977857"/>
            <a:ext cx="1800199" cy="276999"/>
          </a:xfrm>
          <a:prstGeom prst="rect">
            <a:avLst/>
          </a:prstGeom>
          <a:noFill/>
          <a:ln>
            <a:noFill/>
          </a:ln>
        </p:spPr>
        <p:txBody>
          <a:bodyPr wrap="square" rtlCol="0">
            <a:spAutoFit/>
          </a:bodyPr>
          <a:lstStyle/>
          <a:p>
            <a:r>
              <a:rPr lang="fr-FR" sz="1200" dirty="0">
                <a:solidFill>
                  <a:srgbClr val="6BB599"/>
                </a:solidFill>
              </a:rPr>
              <a:t>Veille réglementaire</a:t>
            </a:r>
          </a:p>
        </p:txBody>
      </p:sp>
      <p:sp>
        <p:nvSpPr>
          <p:cNvPr id="38" name="ZoneTexte 37">
            <a:extLst>
              <a:ext uri="{FF2B5EF4-FFF2-40B4-BE49-F238E27FC236}">
                <a16:creationId xmlns:a16="http://schemas.microsoft.com/office/drawing/2014/main" id="{D97A279F-DE2F-4978-A339-07CF83728EFE}"/>
              </a:ext>
            </a:extLst>
          </p:cNvPr>
          <p:cNvSpPr txBox="1"/>
          <p:nvPr/>
        </p:nvSpPr>
        <p:spPr>
          <a:xfrm>
            <a:off x="716232" y="1233171"/>
            <a:ext cx="1800199" cy="276999"/>
          </a:xfrm>
          <a:prstGeom prst="rect">
            <a:avLst/>
          </a:prstGeom>
          <a:noFill/>
          <a:ln>
            <a:noFill/>
          </a:ln>
        </p:spPr>
        <p:txBody>
          <a:bodyPr wrap="square" rtlCol="0">
            <a:spAutoFit/>
          </a:bodyPr>
          <a:lstStyle/>
          <a:p>
            <a:r>
              <a:rPr lang="fr-FR" sz="1200" dirty="0">
                <a:solidFill>
                  <a:srgbClr val="6BB599"/>
                </a:solidFill>
              </a:rPr>
              <a:t>Veille technologique</a:t>
            </a:r>
          </a:p>
        </p:txBody>
      </p:sp>
      <p:sp>
        <p:nvSpPr>
          <p:cNvPr id="39" name="Hexagone 38">
            <a:extLst>
              <a:ext uri="{FF2B5EF4-FFF2-40B4-BE49-F238E27FC236}">
                <a16:creationId xmlns:a16="http://schemas.microsoft.com/office/drawing/2014/main" id="{C8B7588A-1ACC-4A7A-9C34-834B409C4167}"/>
              </a:ext>
            </a:extLst>
          </p:cNvPr>
          <p:cNvSpPr/>
          <p:nvPr/>
        </p:nvSpPr>
        <p:spPr>
          <a:xfrm>
            <a:off x="601874" y="1103420"/>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Hexagone 39">
            <a:extLst>
              <a:ext uri="{FF2B5EF4-FFF2-40B4-BE49-F238E27FC236}">
                <a16:creationId xmlns:a16="http://schemas.microsoft.com/office/drawing/2014/main" id="{39319ACD-A720-4385-AC48-5ABC0B2F4095}"/>
              </a:ext>
            </a:extLst>
          </p:cNvPr>
          <p:cNvSpPr/>
          <p:nvPr/>
        </p:nvSpPr>
        <p:spPr>
          <a:xfrm>
            <a:off x="601874" y="1312777"/>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droite 3">
            <a:extLst>
              <a:ext uri="{FF2B5EF4-FFF2-40B4-BE49-F238E27FC236}">
                <a16:creationId xmlns:a16="http://schemas.microsoft.com/office/drawing/2014/main" id="{C8F46830-1FE2-4010-872F-E7CDCB7052DE}"/>
              </a:ext>
            </a:extLst>
          </p:cNvPr>
          <p:cNvSpPr/>
          <p:nvPr/>
        </p:nvSpPr>
        <p:spPr>
          <a:xfrm>
            <a:off x="4716017" y="1280226"/>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droite 3">
            <a:extLst>
              <a:ext uri="{FF2B5EF4-FFF2-40B4-BE49-F238E27FC236}">
                <a16:creationId xmlns:a16="http://schemas.microsoft.com/office/drawing/2014/main" id="{8CF6BB3B-1025-49C5-B7D5-F1D0A262BA2F}"/>
              </a:ext>
            </a:extLst>
          </p:cNvPr>
          <p:cNvSpPr/>
          <p:nvPr/>
        </p:nvSpPr>
        <p:spPr>
          <a:xfrm>
            <a:off x="4716017" y="2204720"/>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droite 3">
            <a:extLst>
              <a:ext uri="{FF2B5EF4-FFF2-40B4-BE49-F238E27FC236}">
                <a16:creationId xmlns:a16="http://schemas.microsoft.com/office/drawing/2014/main" id="{6E63888A-90FD-425A-B3C0-56BB3C206AD5}"/>
              </a:ext>
            </a:extLst>
          </p:cNvPr>
          <p:cNvSpPr/>
          <p:nvPr/>
        </p:nvSpPr>
        <p:spPr>
          <a:xfrm>
            <a:off x="4716017" y="3236636"/>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droite 3">
            <a:extLst>
              <a:ext uri="{FF2B5EF4-FFF2-40B4-BE49-F238E27FC236}">
                <a16:creationId xmlns:a16="http://schemas.microsoft.com/office/drawing/2014/main" id="{DCCBB49C-1548-4003-BFE2-23EBEF7C1B70}"/>
              </a:ext>
            </a:extLst>
          </p:cNvPr>
          <p:cNvSpPr/>
          <p:nvPr/>
        </p:nvSpPr>
        <p:spPr>
          <a:xfrm>
            <a:off x="4716017" y="4169510"/>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a:extLst>
              <a:ext uri="{FF2B5EF4-FFF2-40B4-BE49-F238E27FC236}">
                <a16:creationId xmlns:a16="http://schemas.microsoft.com/office/drawing/2014/main" id="{794C24ED-6218-46A0-A2D3-317350CCD070}"/>
              </a:ext>
            </a:extLst>
          </p:cNvPr>
          <p:cNvSpPr/>
          <p:nvPr/>
        </p:nvSpPr>
        <p:spPr>
          <a:xfrm>
            <a:off x="1058820" y="98617"/>
            <a:ext cx="7833660"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1 </a:t>
            </a:r>
          </a:p>
          <a:p>
            <a:pPr algn="ct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Mettre en œuvre une veille réglementaire et technologique</a:t>
            </a:r>
          </a:p>
        </p:txBody>
      </p:sp>
    </p:spTree>
    <p:extLst>
      <p:ext uri="{BB962C8B-B14F-4D97-AF65-F5344CB8AC3E}">
        <p14:creationId xmlns:p14="http://schemas.microsoft.com/office/powerpoint/2010/main" val="26170813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3" grpId="0"/>
      <p:bldP spid="14" grpId="0"/>
      <p:bldP spid="27" grpId="0" animBg="1"/>
      <p:bldP spid="30" grpId="0" animBg="1"/>
      <p:bldP spid="32" grpId="0" animBg="1"/>
      <p:bldP spid="34" grpId="0" animBg="1"/>
      <p:bldP spid="36" grpId="0"/>
      <p:bldP spid="37" grpId="0"/>
      <p:bldP spid="38" grpId="0"/>
      <p:bldP spid="39" grpId="0" animBg="1"/>
      <p:bldP spid="40" grpId="0" animBg="1"/>
      <p:bldP spid="22" grpId="0" animBg="1"/>
      <p:bldP spid="23" grpId="0" animBg="1"/>
      <p:bldP spid="24" grpId="0" animBg="1"/>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18" name="ZoneTexte 17">
            <a:extLst>
              <a:ext uri="{FF2B5EF4-FFF2-40B4-BE49-F238E27FC236}">
                <a16:creationId xmlns:a16="http://schemas.microsoft.com/office/drawing/2014/main" id="{CBD1D4A3-D2D5-4A54-ADF0-C0205682FCB4}"/>
              </a:ext>
            </a:extLst>
          </p:cNvPr>
          <p:cNvSpPr txBox="1"/>
          <p:nvPr/>
        </p:nvSpPr>
        <p:spPr>
          <a:xfrm>
            <a:off x="3707904" y="1026620"/>
            <a:ext cx="5184576" cy="692497"/>
          </a:xfrm>
          <a:prstGeom prst="rect">
            <a:avLst/>
          </a:prstGeom>
          <a:solidFill>
            <a:schemeClr val="bg1">
              <a:lumMod val="85000"/>
            </a:schemeClr>
          </a:solidFill>
        </p:spPr>
        <p:txBody>
          <a:bodyPr wrap="square">
            <a:spAutoFit/>
          </a:bodyPr>
          <a:lstStyle/>
          <a:p>
            <a:pPr algn="just">
              <a:spcAft>
                <a:spcPts val="1000"/>
              </a:spcAft>
            </a:pPr>
            <a:r>
              <a:rPr lang="fr-FR" sz="1300" b="1" dirty="0">
                <a:solidFill>
                  <a:schemeClr val="accent1">
                    <a:lumMod val="90000"/>
                    <a:lumOff val="10000"/>
                  </a:schemeClr>
                </a:solidFill>
                <a:latin typeface="Calibri" panose="020F0502020204030204" pitchFamily="34" charset="0"/>
                <a:cs typeface="Calibri" panose="020F0502020204030204" pitchFamily="34" charset="0"/>
              </a:rPr>
              <a:t>La veille documentaire permet au manager de connaître son environnement professionnel et de s’adapter à ses évolutions afin de répondre au mieux aux exigences d’une prestation de sécurité.</a:t>
            </a:r>
          </a:p>
        </p:txBody>
      </p:sp>
      <p:sp>
        <p:nvSpPr>
          <p:cNvPr id="19" name="Rectangle 18">
            <a:extLst>
              <a:ext uri="{FF2B5EF4-FFF2-40B4-BE49-F238E27FC236}">
                <a16:creationId xmlns:a16="http://schemas.microsoft.com/office/drawing/2014/main" id="{E7BB276D-94DD-43D5-A5CA-EEA2C9E8F888}"/>
              </a:ext>
            </a:extLst>
          </p:cNvPr>
          <p:cNvSpPr/>
          <p:nvPr/>
        </p:nvSpPr>
        <p:spPr>
          <a:xfrm>
            <a:off x="1680289" y="1035229"/>
            <a:ext cx="864097" cy="47022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GAP</a:t>
            </a:r>
          </a:p>
        </p:txBody>
      </p:sp>
      <p:pic>
        <p:nvPicPr>
          <p:cNvPr id="6" name="Graphique 5" descr="{0} avec un remplissage uni">
            <a:extLst>
              <a:ext uri="{FF2B5EF4-FFF2-40B4-BE49-F238E27FC236}">
                <a16:creationId xmlns:a16="http://schemas.microsoft.com/office/drawing/2014/main" id="{BC9B44B7-FB75-4710-AE0C-620EE7D2A33C}"/>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2768451" y="1031353"/>
            <a:ext cx="692498" cy="692498"/>
          </a:xfrm>
          <a:prstGeom prst="rect">
            <a:avLst/>
          </a:prstGeom>
        </p:spPr>
      </p:pic>
      <p:sp>
        <p:nvSpPr>
          <p:cNvPr id="23" name="ZoneTexte 22">
            <a:extLst>
              <a:ext uri="{FF2B5EF4-FFF2-40B4-BE49-F238E27FC236}">
                <a16:creationId xmlns:a16="http://schemas.microsoft.com/office/drawing/2014/main" id="{6D5B9F35-61EE-4B47-BDDD-7C1A0F97166F}"/>
              </a:ext>
            </a:extLst>
          </p:cNvPr>
          <p:cNvSpPr txBox="1"/>
          <p:nvPr/>
        </p:nvSpPr>
        <p:spPr>
          <a:xfrm>
            <a:off x="387444" y="1491630"/>
            <a:ext cx="3549197" cy="461665"/>
          </a:xfrm>
          <a:prstGeom prst="rect">
            <a:avLst/>
          </a:prstGeom>
          <a:noFill/>
        </p:spPr>
        <p:txBody>
          <a:bodyPr wrap="square" rtlCol="0">
            <a:spAutoFit/>
          </a:bodyPr>
          <a:lstStyle/>
          <a:p>
            <a:r>
              <a:rPr lang="fr-FR" sz="1200" b="1" dirty="0">
                <a:solidFill>
                  <a:schemeClr val="bg2">
                    <a:lumMod val="75000"/>
                  </a:schemeClr>
                </a:solidFill>
              </a:rPr>
              <a:t>Notions à appréhender tout au long de la formation</a:t>
            </a:r>
          </a:p>
        </p:txBody>
      </p:sp>
      <p:sp>
        <p:nvSpPr>
          <p:cNvPr id="24" name="Rectangle : coins arrondis 23">
            <a:extLst>
              <a:ext uri="{FF2B5EF4-FFF2-40B4-BE49-F238E27FC236}">
                <a16:creationId xmlns:a16="http://schemas.microsoft.com/office/drawing/2014/main" id="{0AEA1B11-36DA-46E1-9504-97D50ADA0A39}"/>
              </a:ext>
            </a:extLst>
          </p:cNvPr>
          <p:cNvSpPr/>
          <p:nvPr/>
        </p:nvSpPr>
        <p:spPr>
          <a:xfrm>
            <a:off x="444081" y="2009578"/>
            <a:ext cx="2975791" cy="507831"/>
          </a:xfrm>
          <a:prstGeom prst="roundRect">
            <a:avLst/>
          </a:prstGeom>
          <a:no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oins arrondis 24">
            <a:extLst>
              <a:ext uri="{FF2B5EF4-FFF2-40B4-BE49-F238E27FC236}">
                <a16:creationId xmlns:a16="http://schemas.microsoft.com/office/drawing/2014/main" id="{52819245-5C75-4BA1-B60B-88C849D8B8A1}"/>
              </a:ext>
            </a:extLst>
          </p:cNvPr>
          <p:cNvSpPr/>
          <p:nvPr/>
        </p:nvSpPr>
        <p:spPr>
          <a:xfrm>
            <a:off x="444080" y="2597698"/>
            <a:ext cx="2975791" cy="422780"/>
          </a:xfrm>
          <a:prstGeom prst="roundRect">
            <a:avLst/>
          </a:prstGeom>
          <a:no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 coins arrondis 27">
            <a:extLst>
              <a:ext uri="{FF2B5EF4-FFF2-40B4-BE49-F238E27FC236}">
                <a16:creationId xmlns:a16="http://schemas.microsoft.com/office/drawing/2014/main" id="{1A706D00-03CE-447A-A7FE-45E3542C0332}"/>
              </a:ext>
            </a:extLst>
          </p:cNvPr>
          <p:cNvSpPr/>
          <p:nvPr/>
        </p:nvSpPr>
        <p:spPr>
          <a:xfrm>
            <a:off x="434951" y="3145004"/>
            <a:ext cx="2975791" cy="754042"/>
          </a:xfrm>
          <a:prstGeom prst="roundRect">
            <a:avLst/>
          </a:prstGeom>
          <a:no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 coins arrondis 36">
            <a:extLst>
              <a:ext uri="{FF2B5EF4-FFF2-40B4-BE49-F238E27FC236}">
                <a16:creationId xmlns:a16="http://schemas.microsoft.com/office/drawing/2014/main" id="{7253E33F-BBC2-4E93-88D9-6B5E7088D1B1}"/>
              </a:ext>
            </a:extLst>
          </p:cNvPr>
          <p:cNvSpPr/>
          <p:nvPr/>
        </p:nvSpPr>
        <p:spPr>
          <a:xfrm>
            <a:off x="444080" y="4030339"/>
            <a:ext cx="2975791" cy="646331"/>
          </a:xfrm>
          <a:prstGeom prst="roundRect">
            <a:avLst/>
          </a:prstGeom>
          <a:no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Flèche : angle droit 37">
            <a:extLst>
              <a:ext uri="{FF2B5EF4-FFF2-40B4-BE49-F238E27FC236}">
                <a16:creationId xmlns:a16="http://schemas.microsoft.com/office/drawing/2014/main" id="{40FEB140-FA13-43F2-A082-CC24E3F156F7}"/>
              </a:ext>
            </a:extLst>
          </p:cNvPr>
          <p:cNvSpPr/>
          <p:nvPr/>
        </p:nvSpPr>
        <p:spPr>
          <a:xfrm rot="5400000">
            <a:off x="160809" y="2132399"/>
            <a:ext cx="254405" cy="216024"/>
          </a:xfrm>
          <a:prstGeom prst="bentUpArrow">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Flèche : angle droit 38">
            <a:extLst>
              <a:ext uri="{FF2B5EF4-FFF2-40B4-BE49-F238E27FC236}">
                <a16:creationId xmlns:a16="http://schemas.microsoft.com/office/drawing/2014/main" id="{E2F933D2-B897-4E08-A73A-8C9AADD9EF3A}"/>
              </a:ext>
            </a:extLst>
          </p:cNvPr>
          <p:cNvSpPr/>
          <p:nvPr/>
        </p:nvSpPr>
        <p:spPr>
          <a:xfrm rot="5400000">
            <a:off x="151640" y="2667876"/>
            <a:ext cx="254405" cy="216024"/>
          </a:xfrm>
          <a:prstGeom prst="bentUpArrow">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Flèche : angle droit 39">
            <a:extLst>
              <a:ext uri="{FF2B5EF4-FFF2-40B4-BE49-F238E27FC236}">
                <a16:creationId xmlns:a16="http://schemas.microsoft.com/office/drawing/2014/main" id="{1F7D3BF9-7C30-4BEA-A091-538753E83568}"/>
              </a:ext>
            </a:extLst>
          </p:cNvPr>
          <p:cNvSpPr/>
          <p:nvPr/>
        </p:nvSpPr>
        <p:spPr>
          <a:xfrm rot="5400000">
            <a:off x="151640" y="3343851"/>
            <a:ext cx="254405" cy="216024"/>
          </a:xfrm>
          <a:prstGeom prst="bentUpArrow">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Flèche : angle droit 40">
            <a:extLst>
              <a:ext uri="{FF2B5EF4-FFF2-40B4-BE49-F238E27FC236}">
                <a16:creationId xmlns:a16="http://schemas.microsoft.com/office/drawing/2014/main" id="{930CB64B-6EA0-43F6-9621-949EEC458EC0}"/>
              </a:ext>
            </a:extLst>
          </p:cNvPr>
          <p:cNvSpPr/>
          <p:nvPr/>
        </p:nvSpPr>
        <p:spPr>
          <a:xfrm rot="5400000">
            <a:off x="164238" y="4140011"/>
            <a:ext cx="254405" cy="216024"/>
          </a:xfrm>
          <a:prstGeom prst="bentUpArrow">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ZoneTexte 41">
            <a:extLst>
              <a:ext uri="{FF2B5EF4-FFF2-40B4-BE49-F238E27FC236}">
                <a16:creationId xmlns:a16="http://schemas.microsoft.com/office/drawing/2014/main" id="{2476AE96-8552-490A-BF69-36CED89A748B}"/>
              </a:ext>
            </a:extLst>
          </p:cNvPr>
          <p:cNvSpPr txBox="1"/>
          <p:nvPr/>
        </p:nvSpPr>
        <p:spPr>
          <a:xfrm>
            <a:off x="516089" y="1988119"/>
            <a:ext cx="3047799" cy="492443"/>
          </a:xfrm>
          <a:prstGeom prst="rect">
            <a:avLst/>
          </a:prstGeom>
          <a:noFill/>
        </p:spPr>
        <p:txBody>
          <a:bodyPr wrap="square">
            <a:spAutoFit/>
          </a:bodyP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aborder les sources d’information au travers </a:t>
            </a:r>
            <a:r>
              <a:rPr lang="fr-FR" sz="1300" b="1" dirty="0">
                <a:solidFill>
                  <a:srgbClr val="FF0000"/>
                </a:solidFill>
                <a:latin typeface="Calibri" panose="020F0502020204030204" pitchFamily="34" charset="0"/>
                <a:cs typeface="Calibri" panose="020F0502020204030204" pitchFamily="34" charset="0"/>
              </a:rPr>
              <a:t>de situations professionnelles</a:t>
            </a:r>
          </a:p>
        </p:txBody>
      </p:sp>
      <p:sp>
        <p:nvSpPr>
          <p:cNvPr id="43" name="ZoneTexte 42">
            <a:extLst>
              <a:ext uri="{FF2B5EF4-FFF2-40B4-BE49-F238E27FC236}">
                <a16:creationId xmlns:a16="http://schemas.microsoft.com/office/drawing/2014/main" id="{70C67949-F76B-4689-BF03-17E2726D5BE9}"/>
              </a:ext>
            </a:extLst>
          </p:cNvPr>
          <p:cNvSpPr txBox="1"/>
          <p:nvPr/>
        </p:nvSpPr>
        <p:spPr>
          <a:xfrm>
            <a:off x="453169" y="2574838"/>
            <a:ext cx="2858945" cy="492443"/>
          </a:xfrm>
          <a:prstGeom prst="rect">
            <a:avLst/>
          </a:prstGeom>
          <a:noFill/>
        </p:spPr>
        <p:txBody>
          <a:bodyPr wrap="square">
            <a:spAutoFit/>
          </a:bodyP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rencontrer des professionnels, de se déplacer sur des salons</a:t>
            </a:r>
          </a:p>
        </p:txBody>
      </p:sp>
      <p:sp>
        <p:nvSpPr>
          <p:cNvPr id="44" name="ZoneTexte 43">
            <a:extLst>
              <a:ext uri="{FF2B5EF4-FFF2-40B4-BE49-F238E27FC236}">
                <a16:creationId xmlns:a16="http://schemas.microsoft.com/office/drawing/2014/main" id="{26147989-8952-45A5-951B-16B727CBEC6A}"/>
              </a:ext>
            </a:extLst>
          </p:cNvPr>
          <p:cNvSpPr txBox="1"/>
          <p:nvPr/>
        </p:nvSpPr>
        <p:spPr>
          <a:xfrm>
            <a:off x="446939" y="3108044"/>
            <a:ext cx="3008430" cy="692497"/>
          </a:xfrm>
          <a:prstGeom prst="rect">
            <a:avLst/>
          </a:prstGeom>
          <a:noFill/>
        </p:spPr>
        <p:txBody>
          <a:bodyPr wrap="square">
            <a:spAutoFit/>
          </a:bodyP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comparer des technologies utilisées dans les entreprises du secteur et éventuellement dans d’autres secteurs</a:t>
            </a:r>
          </a:p>
        </p:txBody>
      </p:sp>
      <p:sp>
        <p:nvSpPr>
          <p:cNvPr id="45" name="ZoneTexte 44">
            <a:extLst>
              <a:ext uri="{FF2B5EF4-FFF2-40B4-BE49-F238E27FC236}">
                <a16:creationId xmlns:a16="http://schemas.microsoft.com/office/drawing/2014/main" id="{697B7F22-D40E-4E84-85DA-29E9B57472B3}"/>
              </a:ext>
            </a:extLst>
          </p:cNvPr>
          <p:cNvSpPr txBox="1"/>
          <p:nvPr/>
        </p:nvSpPr>
        <p:spPr>
          <a:xfrm>
            <a:off x="434951" y="4020007"/>
            <a:ext cx="2984920" cy="692497"/>
          </a:xfrm>
          <a:prstGeom prst="rect">
            <a:avLst/>
          </a:prstGeom>
          <a:noFill/>
        </p:spPr>
        <p:txBody>
          <a:bodyPr wrap="square">
            <a:spAutoFit/>
          </a:bodyP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mettre à disposition des étudiants les sources professionnelles nécessaires à cette veille (revues, sites internet…)</a:t>
            </a:r>
          </a:p>
        </p:txBody>
      </p:sp>
      <p:pic>
        <p:nvPicPr>
          <p:cNvPr id="46" name="Image 45" descr="Une image contenant dessin&#10;&#10;Description générée automatiquement">
            <a:extLst>
              <a:ext uri="{FF2B5EF4-FFF2-40B4-BE49-F238E27FC236}">
                <a16:creationId xmlns:a16="http://schemas.microsoft.com/office/drawing/2014/main" id="{47CE9F01-FA6E-4E34-8123-042170F9D38C}"/>
              </a:ext>
            </a:extLst>
          </p:cNvPr>
          <p:cNvPicPr>
            <a:picLocks noChangeAspect="1"/>
          </p:cNvPicPr>
          <p:nvPr/>
        </p:nvPicPr>
        <p:blipFill>
          <a:blip r:embed="rId5">
            <a:extLst>
              <a:ext uri="{837473B0-CC2E-450A-ABE3-18F120FF3D39}">
                <a1611:picAttrSrcUrl xmlns:a1611="http://schemas.microsoft.com/office/drawing/2016/11/main" xmlns="" r:id="rId6"/>
              </a:ext>
            </a:extLst>
          </a:blip>
          <a:stretch>
            <a:fillRect/>
          </a:stretch>
        </p:blipFill>
        <p:spPr>
          <a:xfrm>
            <a:off x="3827151" y="1899342"/>
            <a:ext cx="863325" cy="510976"/>
          </a:xfrm>
          <a:prstGeom prst="rect">
            <a:avLst/>
          </a:prstGeom>
        </p:spPr>
      </p:pic>
      <p:pic>
        <p:nvPicPr>
          <p:cNvPr id="47" name="Image 46" descr="Une image contenant intérieur, table, photo, assis&#10;&#10;Description générée automatiquement">
            <a:extLst>
              <a:ext uri="{FF2B5EF4-FFF2-40B4-BE49-F238E27FC236}">
                <a16:creationId xmlns:a16="http://schemas.microsoft.com/office/drawing/2014/main" id="{3BE5D20D-A186-463D-8A9E-4A7913C28E65}"/>
              </a:ext>
            </a:extLst>
          </p:cNvPr>
          <p:cNvPicPr>
            <a:picLocks noChangeAspect="1"/>
          </p:cNvPicPr>
          <p:nvPr/>
        </p:nvPicPr>
        <p:blipFill>
          <a:blip r:embed="rId7">
            <a:extLst>
              <a:ext uri="{837473B0-CC2E-450A-ABE3-18F120FF3D39}">
                <a1611:picAttrSrcUrl xmlns:a1611="http://schemas.microsoft.com/office/drawing/2016/11/main" xmlns="" r:id="rId8"/>
              </a:ext>
            </a:extLst>
          </a:blip>
          <a:stretch>
            <a:fillRect/>
          </a:stretch>
        </p:blipFill>
        <p:spPr>
          <a:xfrm>
            <a:off x="7812428" y="2410318"/>
            <a:ext cx="1331640" cy="601140"/>
          </a:xfrm>
          <a:prstGeom prst="rect">
            <a:avLst/>
          </a:prstGeom>
        </p:spPr>
      </p:pic>
      <p:pic>
        <p:nvPicPr>
          <p:cNvPr id="48" name="Graphique 47" descr="Caméra de sécurité avec un remplissage uni">
            <a:extLst>
              <a:ext uri="{FF2B5EF4-FFF2-40B4-BE49-F238E27FC236}">
                <a16:creationId xmlns:a16="http://schemas.microsoft.com/office/drawing/2014/main" id="{73A6F120-210A-409C-AD0F-5F63E1A2FDF3}"/>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7999380" y="1612268"/>
            <a:ext cx="914400" cy="914400"/>
          </a:xfrm>
          <a:prstGeom prst="rect">
            <a:avLst/>
          </a:prstGeom>
        </p:spPr>
      </p:pic>
      <p:grpSp>
        <p:nvGrpSpPr>
          <p:cNvPr id="49" name="Groupe 48">
            <a:extLst>
              <a:ext uri="{FF2B5EF4-FFF2-40B4-BE49-F238E27FC236}">
                <a16:creationId xmlns:a16="http://schemas.microsoft.com/office/drawing/2014/main" id="{5CE1D957-0784-4CE5-A956-B7075A77217A}"/>
              </a:ext>
            </a:extLst>
          </p:cNvPr>
          <p:cNvGrpSpPr/>
          <p:nvPr/>
        </p:nvGrpSpPr>
        <p:grpSpPr>
          <a:xfrm>
            <a:off x="6017020" y="1815039"/>
            <a:ext cx="1754213" cy="1002407"/>
            <a:chOff x="6017020" y="1815039"/>
            <a:chExt cx="1754213" cy="1002407"/>
          </a:xfrm>
        </p:grpSpPr>
        <p:pic>
          <p:nvPicPr>
            <p:cNvPr id="50" name="Image 49">
              <a:extLst>
                <a:ext uri="{FF2B5EF4-FFF2-40B4-BE49-F238E27FC236}">
                  <a16:creationId xmlns:a16="http://schemas.microsoft.com/office/drawing/2014/main" id="{CAE986EE-CDD1-4A8E-9DC6-92BFAC13BED1}"/>
                </a:ext>
              </a:extLst>
            </p:cNvPr>
            <p:cNvPicPr>
              <a:picLocks noChangeAspect="1"/>
            </p:cNvPicPr>
            <p:nvPr/>
          </p:nvPicPr>
          <p:blipFill>
            <a:blip r:embed="rId11">
              <a:extLst>
                <a:ext uri="{837473B0-CC2E-450A-ABE3-18F120FF3D39}">
                  <a1611:picAttrSrcUrl xmlns:a1611="http://schemas.microsoft.com/office/drawing/2016/11/main" xmlns="" r:id="rId12"/>
                </a:ext>
              </a:extLst>
            </a:blip>
            <a:stretch>
              <a:fillRect/>
            </a:stretch>
          </p:blipFill>
          <p:spPr>
            <a:xfrm>
              <a:off x="6017020" y="1815039"/>
              <a:ext cx="1754213" cy="1002407"/>
            </a:xfrm>
            <a:prstGeom prst="rect">
              <a:avLst/>
            </a:prstGeom>
          </p:spPr>
        </p:pic>
        <p:sp>
          <p:nvSpPr>
            <p:cNvPr id="51" name="ZoneTexte 50">
              <a:extLst>
                <a:ext uri="{FF2B5EF4-FFF2-40B4-BE49-F238E27FC236}">
                  <a16:creationId xmlns:a16="http://schemas.microsoft.com/office/drawing/2014/main" id="{1C7C3CDD-7CB4-4851-B7C6-485419F0D9E3}"/>
                </a:ext>
              </a:extLst>
            </p:cNvPr>
            <p:cNvSpPr txBox="1"/>
            <p:nvPr/>
          </p:nvSpPr>
          <p:spPr>
            <a:xfrm>
              <a:off x="6610190" y="2017864"/>
              <a:ext cx="590753" cy="369332"/>
            </a:xfrm>
            <a:prstGeom prst="rect">
              <a:avLst/>
            </a:prstGeom>
            <a:noFill/>
          </p:spPr>
          <p:txBody>
            <a:bodyPr wrap="square" rtlCol="0">
              <a:spAutoFit/>
            </a:bodyPr>
            <a:lstStyle/>
            <a:p>
              <a:r>
                <a:rPr lang="fr-FR" sz="900" dirty="0">
                  <a:solidFill>
                    <a:schemeClr val="bg1"/>
                  </a:solidFill>
                </a:rPr>
                <a:t>Appel d’offres</a:t>
              </a:r>
            </a:p>
          </p:txBody>
        </p:sp>
      </p:grpSp>
      <p:grpSp>
        <p:nvGrpSpPr>
          <p:cNvPr id="52" name="Groupe 51">
            <a:extLst>
              <a:ext uri="{FF2B5EF4-FFF2-40B4-BE49-F238E27FC236}">
                <a16:creationId xmlns:a16="http://schemas.microsoft.com/office/drawing/2014/main" id="{B31FBD08-C656-4781-A8A2-3731CA04B3F1}"/>
              </a:ext>
            </a:extLst>
          </p:cNvPr>
          <p:cNvGrpSpPr/>
          <p:nvPr/>
        </p:nvGrpSpPr>
        <p:grpSpPr>
          <a:xfrm>
            <a:off x="4870883" y="1815039"/>
            <a:ext cx="1201780" cy="1201780"/>
            <a:chOff x="4870883" y="1815039"/>
            <a:chExt cx="1201780" cy="1201780"/>
          </a:xfrm>
        </p:grpSpPr>
        <p:pic>
          <p:nvPicPr>
            <p:cNvPr id="53" name="Graphique 52" descr="Porte-bloc avec un remplissage uni">
              <a:extLst>
                <a:ext uri="{FF2B5EF4-FFF2-40B4-BE49-F238E27FC236}">
                  <a16:creationId xmlns:a16="http://schemas.microsoft.com/office/drawing/2014/main" id="{A166BF30-1134-45CE-A251-5D12E3EA1B0F}"/>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4870883" y="1815039"/>
              <a:ext cx="1201780" cy="1201780"/>
            </a:xfrm>
            <a:prstGeom prst="rect">
              <a:avLst/>
            </a:prstGeom>
          </p:spPr>
        </p:pic>
        <p:sp>
          <p:nvSpPr>
            <p:cNvPr id="54" name="ZoneTexte 53">
              <a:extLst>
                <a:ext uri="{FF2B5EF4-FFF2-40B4-BE49-F238E27FC236}">
                  <a16:creationId xmlns:a16="http://schemas.microsoft.com/office/drawing/2014/main" id="{8688689B-A0E9-41CF-9E97-6C804C0F936A}"/>
                </a:ext>
              </a:extLst>
            </p:cNvPr>
            <p:cNvSpPr txBox="1"/>
            <p:nvPr/>
          </p:nvSpPr>
          <p:spPr>
            <a:xfrm>
              <a:off x="4973101" y="2571750"/>
              <a:ext cx="914400" cy="338554"/>
            </a:xfrm>
            <a:prstGeom prst="rect">
              <a:avLst/>
            </a:prstGeom>
            <a:noFill/>
          </p:spPr>
          <p:txBody>
            <a:bodyPr wrap="square" rtlCol="0">
              <a:spAutoFit/>
            </a:bodyPr>
            <a:lstStyle/>
            <a:p>
              <a:pPr algn="ctr"/>
              <a:r>
                <a:rPr lang="fr-FR" sz="800" dirty="0"/>
                <a:t>Cahier des charges</a:t>
              </a:r>
            </a:p>
          </p:txBody>
        </p:sp>
      </p:grpSp>
      <p:pic>
        <p:nvPicPr>
          <p:cNvPr id="55" name="Picture 2" descr="Télécommunications : les 50 meilleurs salons et conférences en 2020 &amp; 2021">
            <a:extLst>
              <a:ext uri="{FF2B5EF4-FFF2-40B4-BE49-F238E27FC236}">
                <a16:creationId xmlns:a16="http://schemas.microsoft.com/office/drawing/2014/main" id="{AD9D2654-2963-4423-8242-4A719A41E54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154587" y="3084846"/>
            <a:ext cx="2657841" cy="145242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8" descr="Entrer dans la ronde des revues en SHS | Les aspects concrets de la thèse">
            <a:extLst>
              <a:ext uri="{FF2B5EF4-FFF2-40B4-BE49-F238E27FC236}">
                <a16:creationId xmlns:a16="http://schemas.microsoft.com/office/drawing/2014/main" id="{3C95ABCA-3CCB-46A2-A6B4-3DFD15668781}"/>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092181" y="3214701"/>
            <a:ext cx="1025481" cy="1116956"/>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12" descr="Cinq conseils pour faciliter l'analyse comparative en développement  économique | Statégies Immobilières LGP">
            <a:extLst>
              <a:ext uri="{FF2B5EF4-FFF2-40B4-BE49-F238E27FC236}">
                <a16:creationId xmlns:a16="http://schemas.microsoft.com/office/drawing/2014/main" id="{43E69AD3-1C51-4351-A979-2035CB2EC94F}"/>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540261" y="2774797"/>
            <a:ext cx="1457443" cy="863485"/>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14" descr="Analyse comparative: qu'est-ce que c'est et comment les entreprises le  font-elles? - Blog LIGHT">
            <a:extLst>
              <a:ext uri="{FF2B5EF4-FFF2-40B4-BE49-F238E27FC236}">
                <a16:creationId xmlns:a16="http://schemas.microsoft.com/office/drawing/2014/main" id="{8951BA20-0640-4419-AF70-9CD953244B1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595958" y="3951097"/>
            <a:ext cx="1464092" cy="670308"/>
          </a:xfrm>
          <a:prstGeom prst="rect">
            <a:avLst/>
          </a:prstGeom>
          <a:noFill/>
          <a:extLst>
            <a:ext uri="{909E8E84-426E-40DD-AFC4-6F175D3DCCD1}">
              <a14:hiddenFill xmlns:a14="http://schemas.microsoft.com/office/drawing/2010/main">
                <a:solidFill>
                  <a:srgbClr val="FFFFFF"/>
                </a:solidFill>
              </a14:hiddenFill>
            </a:ext>
          </a:extLst>
        </p:spPr>
      </p:pic>
      <p:sp>
        <p:nvSpPr>
          <p:cNvPr id="33" name="Rectangle 32">
            <a:extLst>
              <a:ext uri="{FF2B5EF4-FFF2-40B4-BE49-F238E27FC236}">
                <a16:creationId xmlns:a16="http://schemas.microsoft.com/office/drawing/2014/main" id="{794C24ED-6218-46A0-A2D3-317350CCD070}"/>
              </a:ext>
            </a:extLst>
          </p:cNvPr>
          <p:cNvSpPr/>
          <p:nvPr/>
        </p:nvSpPr>
        <p:spPr>
          <a:xfrm>
            <a:off x="1058820" y="98617"/>
            <a:ext cx="7833660"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1 </a:t>
            </a:r>
          </a:p>
          <a:p>
            <a:pPr algn="ct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Mettre en œuvre une veille réglementaire et technologique</a:t>
            </a:r>
          </a:p>
        </p:txBody>
      </p:sp>
    </p:spTree>
    <p:extLst>
      <p:ext uri="{BB962C8B-B14F-4D97-AF65-F5344CB8AC3E}">
        <p14:creationId xmlns:p14="http://schemas.microsoft.com/office/powerpoint/2010/main" val="22946101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3" grpId="0"/>
      <p:bldP spid="24" grpId="0" animBg="1"/>
      <p:bldP spid="25" grpId="0" animBg="1"/>
      <p:bldP spid="28" grpId="0" animBg="1"/>
      <p:bldP spid="37" grpId="0" animBg="1"/>
      <p:bldP spid="38" grpId="0" animBg="1"/>
      <p:bldP spid="39" grpId="0" animBg="1"/>
      <p:bldP spid="40" grpId="0" animBg="1"/>
      <p:bldP spid="41" grpId="0" animBg="1"/>
      <p:bldP spid="42" grpId="0"/>
      <p:bldP spid="43" grpId="0"/>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795A042-ED98-42C4-B0EE-03EB922063A3}"/>
              </a:ext>
            </a:extLst>
          </p:cNvPr>
          <p:cNvSpPr txBox="1"/>
          <p:nvPr/>
        </p:nvSpPr>
        <p:spPr>
          <a:xfrm>
            <a:off x="971601" y="202817"/>
            <a:ext cx="8064896" cy="769441"/>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marR="0" lvl="0" indent="0" algn="ctr" fontAlgn="auto">
              <a:lnSpc>
                <a:spcPct val="100000"/>
              </a:lnSpc>
              <a:spcBef>
                <a:spcPts val="0"/>
              </a:spcBef>
              <a:spcAft>
                <a:spcPts val="0"/>
              </a:spcAft>
              <a:buClrTx/>
              <a:buSzTx/>
              <a:buFontTx/>
              <a:buNone/>
              <a:tabLst/>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Préparer une prestation de sécurité</a:t>
            </a:r>
          </a:p>
        </p:txBody>
      </p:sp>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34" name="ZoneTexte 33">
            <a:extLst>
              <a:ext uri="{FF2B5EF4-FFF2-40B4-BE49-F238E27FC236}">
                <a16:creationId xmlns:a16="http://schemas.microsoft.com/office/drawing/2014/main" id="{6BC0D831-A04F-4F04-892B-6B581847A4FF}"/>
              </a:ext>
            </a:extLst>
          </p:cNvPr>
          <p:cNvSpPr txBox="1"/>
          <p:nvPr/>
        </p:nvSpPr>
        <p:spPr>
          <a:xfrm>
            <a:off x="3707904" y="1026620"/>
            <a:ext cx="5184576" cy="892552"/>
          </a:xfrm>
          <a:prstGeom prst="rect">
            <a:avLst/>
          </a:prstGeom>
          <a:solidFill>
            <a:schemeClr val="bg1">
              <a:lumMod val="85000"/>
            </a:schemeClr>
          </a:solidFill>
        </p:spPr>
        <p:txBody>
          <a:bodyPr wrap="square">
            <a:spAutoFit/>
          </a:bodyPr>
          <a:lstStyle/>
          <a:p>
            <a:pPr algn="just">
              <a:spcAft>
                <a:spcPts val="1000"/>
              </a:spcAft>
            </a:pPr>
            <a:r>
              <a:rPr lang="fr-FR" sz="1300" b="1" dirty="0">
                <a:solidFill>
                  <a:schemeClr val="accent1">
                    <a:lumMod val="90000"/>
                    <a:lumOff val="10000"/>
                  </a:schemeClr>
                </a:solidFill>
                <a:latin typeface="Calibri" panose="020F0502020204030204" pitchFamily="34" charset="0"/>
                <a:cs typeface="Calibri" panose="020F0502020204030204" pitchFamily="34" charset="0"/>
              </a:rPr>
              <a:t>Le manager doit tenir compte du cahier des charges du client, des risques liés au site, de la réglementation en vigueur, des moyens techniques et humains. Il doit connaître les missions inhérentes à l’agent de sécurité en vue d’organiser et d’optimiser la prestation.</a:t>
            </a:r>
          </a:p>
        </p:txBody>
      </p:sp>
      <p:sp>
        <p:nvSpPr>
          <p:cNvPr id="35" name="Rectangle 34">
            <a:extLst>
              <a:ext uri="{FF2B5EF4-FFF2-40B4-BE49-F238E27FC236}">
                <a16:creationId xmlns:a16="http://schemas.microsoft.com/office/drawing/2014/main" id="{3444C3E5-CAE8-4252-9BE0-77133C9E9DAE}"/>
              </a:ext>
            </a:extLst>
          </p:cNvPr>
          <p:cNvSpPr/>
          <p:nvPr/>
        </p:nvSpPr>
        <p:spPr>
          <a:xfrm>
            <a:off x="2283569" y="1202265"/>
            <a:ext cx="864097" cy="47022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GAP</a:t>
            </a:r>
          </a:p>
        </p:txBody>
      </p:sp>
      <p:pic>
        <p:nvPicPr>
          <p:cNvPr id="36" name="Graphique 35" descr="{0} avec un remplissage uni">
            <a:extLst>
              <a:ext uri="{FF2B5EF4-FFF2-40B4-BE49-F238E27FC236}">
                <a16:creationId xmlns:a16="http://schemas.microsoft.com/office/drawing/2014/main" id="{B61EFAC2-0F04-44FC-89F0-10DD1B9522E8}"/>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032301" y="1091130"/>
            <a:ext cx="692498" cy="692498"/>
          </a:xfrm>
          <a:prstGeom prst="rect">
            <a:avLst/>
          </a:prstGeom>
        </p:spPr>
      </p:pic>
      <p:sp>
        <p:nvSpPr>
          <p:cNvPr id="59" name="ZoneTexte 58">
            <a:extLst>
              <a:ext uri="{FF2B5EF4-FFF2-40B4-BE49-F238E27FC236}">
                <a16:creationId xmlns:a16="http://schemas.microsoft.com/office/drawing/2014/main" id="{AC66A8B7-3F0F-467E-89B8-802C6F9383FD}"/>
              </a:ext>
            </a:extLst>
          </p:cNvPr>
          <p:cNvSpPr txBox="1"/>
          <p:nvPr/>
        </p:nvSpPr>
        <p:spPr>
          <a:xfrm>
            <a:off x="3831659" y="3082906"/>
            <a:ext cx="1857511" cy="646331"/>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25400">
            <a:solidFill>
              <a:srgbClr val="6BB599"/>
            </a:solidFill>
          </a:ln>
        </p:spPr>
        <p:txBody>
          <a:bodyPr wrap="square" rtlCol="0">
            <a:spAutoFit/>
          </a:bodyP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Situations professionnelles</a:t>
            </a:r>
          </a:p>
        </p:txBody>
      </p:sp>
      <p:sp>
        <p:nvSpPr>
          <p:cNvPr id="60" name="ZoneTexte 59">
            <a:extLst>
              <a:ext uri="{FF2B5EF4-FFF2-40B4-BE49-F238E27FC236}">
                <a16:creationId xmlns:a16="http://schemas.microsoft.com/office/drawing/2014/main" id="{1D7D9275-EE5C-4A94-ABF1-E40FDF4F6815}"/>
              </a:ext>
            </a:extLst>
          </p:cNvPr>
          <p:cNvSpPr txBox="1"/>
          <p:nvPr/>
        </p:nvSpPr>
        <p:spPr>
          <a:xfrm>
            <a:off x="436584" y="1303850"/>
            <a:ext cx="1530015" cy="292388"/>
          </a:xfrm>
          <a:prstGeom prst="rect">
            <a:avLst/>
          </a:prstGeom>
          <a:noFill/>
          <a:ln w="25400">
            <a:solidFill>
              <a:srgbClr val="6BB599"/>
            </a:solidFill>
          </a:ln>
        </p:spPr>
        <p:txBody>
          <a:bodyPr wrap="square" rtlCol="0">
            <a:spAutoFit/>
          </a:bodyPr>
          <a:lstStyle/>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Site évènementiel</a:t>
            </a:r>
          </a:p>
        </p:txBody>
      </p:sp>
      <p:sp>
        <p:nvSpPr>
          <p:cNvPr id="61" name="ZoneTexte 60">
            <a:extLst>
              <a:ext uri="{FF2B5EF4-FFF2-40B4-BE49-F238E27FC236}">
                <a16:creationId xmlns:a16="http://schemas.microsoft.com/office/drawing/2014/main" id="{D13C01F1-394B-4BE1-8AA4-D5FE070F9198}"/>
              </a:ext>
            </a:extLst>
          </p:cNvPr>
          <p:cNvSpPr txBox="1"/>
          <p:nvPr/>
        </p:nvSpPr>
        <p:spPr>
          <a:xfrm>
            <a:off x="574385" y="3034159"/>
            <a:ext cx="1275576" cy="292388"/>
          </a:xfrm>
          <a:prstGeom prst="rect">
            <a:avLst/>
          </a:prstGeom>
          <a:noFill/>
          <a:ln w="25400">
            <a:solidFill>
              <a:srgbClr val="6BB599"/>
            </a:solidFill>
          </a:ln>
        </p:spPr>
        <p:txBody>
          <a:bodyPr wrap="square" rtlCol="0">
            <a:spAutoFit/>
          </a:bodyPr>
          <a:lstStyle/>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Site industriel</a:t>
            </a:r>
          </a:p>
        </p:txBody>
      </p:sp>
      <p:sp>
        <p:nvSpPr>
          <p:cNvPr id="62" name="ZoneTexte 61">
            <a:extLst>
              <a:ext uri="{FF2B5EF4-FFF2-40B4-BE49-F238E27FC236}">
                <a16:creationId xmlns:a16="http://schemas.microsoft.com/office/drawing/2014/main" id="{146A63BC-33F5-4934-82E0-5A786ABE11D2}"/>
              </a:ext>
            </a:extLst>
          </p:cNvPr>
          <p:cNvSpPr txBox="1"/>
          <p:nvPr/>
        </p:nvSpPr>
        <p:spPr>
          <a:xfrm>
            <a:off x="5966477" y="2096645"/>
            <a:ext cx="1222862" cy="492443"/>
          </a:xfrm>
          <a:prstGeom prst="rect">
            <a:avLst/>
          </a:prstGeom>
          <a:noFill/>
          <a:ln w="25400">
            <a:solidFill>
              <a:srgbClr val="6BB599"/>
            </a:solidFill>
          </a:ln>
        </p:spPr>
        <p:txBody>
          <a:bodyPr wrap="square" rtlCol="0">
            <a:spAutoFit/>
          </a:bodyPr>
          <a:lstStyle/>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Site </a:t>
            </a: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hospitalier</a:t>
            </a:r>
          </a:p>
        </p:txBody>
      </p:sp>
      <p:sp>
        <p:nvSpPr>
          <p:cNvPr id="63" name="ZoneTexte 62">
            <a:extLst>
              <a:ext uri="{FF2B5EF4-FFF2-40B4-BE49-F238E27FC236}">
                <a16:creationId xmlns:a16="http://schemas.microsoft.com/office/drawing/2014/main" id="{44F43072-57B8-4B42-AD53-46987D6ED57C}"/>
              </a:ext>
            </a:extLst>
          </p:cNvPr>
          <p:cNvSpPr txBox="1"/>
          <p:nvPr/>
        </p:nvSpPr>
        <p:spPr>
          <a:xfrm>
            <a:off x="7755637" y="2096644"/>
            <a:ext cx="1241904" cy="492443"/>
          </a:xfrm>
          <a:prstGeom prst="rect">
            <a:avLst/>
          </a:prstGeom>
          <a:noFill/>
          <a:ln w="25400">
            <a:solidFill>
              <a:srgbClr val="6BB599"/>
            </a:solidFill>
          </a:ln>
        </p:spPr>
        <p:txBody>
          <a:bodyPr wrap="square" rtlCol="0">
            <a:spAutoFit/>
          </a:bodyPr>
          <a:lstStyle/>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Site commercial</a:t>
            </a:r>
          </a:p>
        </p:txBody>
      </p:sp>
      <p:sp>
        <p:nvSpPr>
          <p:cNvPr id="64" name="ZoneTexte 63">
            <a:extLst>
              <a:ext uri="{FF2B5EF4-FFF2-40B4-BE49-F238E27FC236}">
                <a16:creationId xmlns:a16="http://schemas.microsoft.com/office/drawing/2014/main" id="{609600D5-2CC0-44D8-9642-935670315453}"/>
              </a:ext>
            </a:extLst>
          </p:cNvPr>
          <p:cNvSpPr txBox="1"/>
          <p:nvPr/>
        </p:nvSpPr>
        <p:spPr>
          <a:xfrm>
            <a:off x="2343351" y="2182532"/>
            <a:ext cx="1222862" cy="492443"/>
          </a:xfrm>
          <a:prstGeom prst="rect">
            <a:avLst/>
          </a:prstGeom>
          <a:noFill/>
          <a:ln w="25400">
            <a:solidFill>
              <a:srgbClr val="6BB599"/>
            </a:solidFill>
          </a:ln>
        </p:spPr>
        <p:txBody>
          <a:bodyPr wrap="square" rtlCol="0">
            <a:spAutoFit/>
          </a:bodyPr>
          <a:lstStyle/>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Site </a:t>
            </a:r>
          </a:p>
          <a:p>
            <a:pPr algn="ctr"/>
            <a:r>
              <a:rPr lang="fr-FR" sz="1300" b="1" dirty="0">
                <a:solidFill>
                  <a:schemeClr val="accent1">
                    <a:lumMod val="90000"/>
                    <a:lumOff val="10000"/>
                  </a:schemeClr>
                </a:solidFill>
                <a:latin typeface="Calibri" panose="020F0502020204030204" pitchFamily="34" charset="0"/>
                <a:cs typeface="Calibri" panose="020F0502020204030204" pitchFamily="34" charset="0"/>
              </a:rPr>
              <a:t>sensible</a:t>
            </a:r>
          </a:p>
        </p:txBody>
      </p:sp>
      <p:sp>
        <p:nvSpPr>
          <p:cNvPr id="65" name="ZoneTexte 64">
            <a:extLst>
              <a:ext uri="{FF2B5EF4-FFF2-40B4-BE49-F238E27FC236}">
                <a16:creationId xmlns:a16="http://schemas.microsoft.com/office/drawing/2014/main" id="{D685BA0A-42A4-4DCB-84FB-7C5A5C790A91}"/>
              </a:ext>
            </a:extLst>
          </p:cNvPr>
          <p:cNvSpPr txBox="1"/>
          <p:nvPr/>
        </p:nvSpPr>
        <p:spPr>
          <a:xfrm>
            <a:off x="3738971" y="4224364"/>
            <a:ext cx="1112577" cy="523220"/>
          </a:xfrm>
          <a:prstGeom prst="rect">
            <a:avLst/>
          </a:prstGeom>
          <a:solidFill>
            <a:schemeClr val="accent3">
              <a:lumMod val="20000"/>
              <a:lumOff val="80000"/>
            </a:schemeClr>
          </a:solidFill>
          <a:ln w="25400">
            <a:solidFill>
              <a:srgbClr val="6BB599"/>
            </a:solidFill>
          </a:ln>
        </p:spPr>
        <p:txBody>
          <a:bodyPr wrap="square" rtlCol="0">
            <a:spAutoFit/>
          </a:bodyPr>
          <a:lstStyle/>
          <a:p>
            <a:pPr algn="ctr"/>
            <a:r>
              <a:rPr lang="fr-FR" sz="1400" b="1" dirty="0">
                <a:solidFill>
                  <a:srgbClr val="6BB599"/>
                </a:solidFill>
              </a:rPr>
              <a:t>Contexte sécurité</a:t>
            </a:r>
          </a:p>
        </p:txBody>
      </p:sp>
      <p:sp>
        <p:nvSpPr>
          <p:cNvPr id="66" name="ZoneTexte 65">
            <a:extLst>
              <a:ext uri="{FF2B5EF4-FFF2-40B4-BE49-F238E27FC236}">
                <a16:creationId xmlns:a16="http://schemas.microsoft.com/office/drawing/2014/main" id="{DB199163-6683-42B6-90E3-588CA36AB639}"/>
              </a:ext>
            </a:extLst>
          </p:cNvPr>
          <p:cNvSpPr txBox="1"/>
          <p:nvPr/>
        </p:nvSpPr>
        <p:spPr>
          <a:xfrm>
            <a:off x="5865616" y="4205077"/>
            <a:ext cx="1112577" cy="523220"/>
          </a:xfrm>
          <a:prstGeom prst="rect">
            <a:avLst/>
          </a:prstGeom>
          <a:solidFill>
            <a:schemeClr val="accent3">
              <a:lumMod val="20000"/>
              <a:lumOff val="80000"/>
            </a:schemeClr>
          </a:solidFill>
          <a:ln w="25400">
            <a:solidFill>
              <a:srgbClr val="6BB599"/>
            </a:solidFill>
          </a:ln>
        </p:spPr>
        <p:txBody>
          <a:bodyPr wrap="square" rtlCol="0">
            <a:spAutoFit/>
          </a:bodyPr>
          <a:lstStyle/>
          <a:p>
            <a:pPr algn="ctr"/>
            <a:r>
              <a:rPr lang="fr-FR" sz="1400" b="1" dirty="0">
                <a:solidFill>
                  <a:srgbClr val="6BB599"/>
                </a:solidFill>
              </a:rPr>
              <a:t>Contexte sûreté</a:t>
            </a:r>
          </a:p>
        </p:txBody>
      </p:sp>
      <p:sp>
        <p:nvSpPr>
          <p:cNvPr id="67" name="Flèche : double flèche horizontale 66">
            <a:extLst>
              <a:ext uri="{FF2B5EF4-FFF2-40B4-BE49-F238E27FC236}">
                <a16:creationId xmlns:a16="http://schemas.microsoft.com/office/drawing/2014/main" id="{246DFA68-1306-443C-9E25-835E26CE6DC3}"/>
              </a:ext>
            </a:extLst>
          </p:cNvPr>
          <p:cNvSpPr/>
          <p:nvPr/>
        </p:nvSpPr>
        <p:spPr>
          <a:xfrm>
            <a:off x="4989658" y="4364442"/>
            <a:ext cx="737848" cy="214508"/>
          </a:xfrm>
          <a:prstGeom prst="leftRightArrow">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6BB599"/>
              </a:solidFill>
            </a:endParaRPr>
          </a:p>
        </p:txBody>
      </p:sp>
      <p:pic>
        <p:nvPicPr>
          <p:cNvPr id="3" name="Imag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414" y="1740825"/>
            <a:ext cx="1821727" cy="1137603"/>
          </a:xfrm>
          <a:prstGeom prst="rect">
            <a:avLst/>
          </a:prstGeom>
        </p:spPr>
      </p:pic>
      <p:pic>
        <p:nvPicPr>
          <p:cNvPr id="4" name="Imag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950" y="3438124"/>
            <a:ext cx="2268445" cy="1234970"/>
          </a:xfrm>
          <a:prstGeom prst="rect">
            <a:avLst/>
          </a:prstGeom>
        </p:spPr>
      </p:pic>
      <p:pic>
        <p:nvPicPr>
          <p:cNvPr id="6" name="Imag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9165" y="2699494"/>
            <a:ext cx="1632376" cy="917758"/>
          </a:xfrm>
          <a:prstGeom prst="rect">
            <a:avLst/>
          </a:prstGeom>
        </p:spPr>
      </p:pic>
      <p:pic>
        <p:nvPicPr>
          <p:cNvPr id="8" name="Image 7"/>
          <p:cNvPicPr>
            <a:picLocks noChangeAspect="1"/>
          </p:cNvPicPr>
          <p:nvPr/>
        </p:nvPicPr>
        <p:blipFill rotWithShape="1">
          <a:blip r:embed="rId8">
            <a:extLst>
              <a:ext uri="{28A0092B-C50C-407E-A947-70E740481C1C}">
                <a14:useLocalDpi xmlns:a14="http://schemas.microsoft.com/office/drawing/2010/main" val="0"/>
              </a:ext>
            </a:extLst>
          </a:blip>
          <a:srcRect l="33731" t="40702" r="28673" b="10280"/>
          <a:stretch/>
        </p:blipFill>
        <p:spPr>
          <a:xfrm>
            <a:off x="7705552" y="2691841"/>
            <a:ext cx="1342073" cy="994452"/>
          </a:xfrm>
          <a:prstGeom prst="rect">
            <a:avLst/>
          </a:prstGeom>
        </p:spPr>
      </p:pic>
      <p:pic>
        <p:nvPicPr>
          <p:cNvPr id="10" name="Imag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35512" y="1944221"/>
            <a:ext cx="1581456" cy="1052387"/>
          </a:xfrm>
          <a:prstGeom prst="rect">
            <a:avLst/>
          </a:prstGeom>
        </p:spPr>
      </p:pic>
      <p:pic>
        <p:nvPicPr>
          <p:cNvPr id="11" name="Imag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2954782" y="3686062"/>
            <a:ext cx="715134" cy="1097438"/>
          </a:xfrm>
          <a:prstGeom prst="rect">
            <a:avLst/>
          </a:prstGeom>
        </p:spPr>
      </p:pic>
      <p:pic>
        <p:nvPicPr>
          <p:cNvPr id="13" name="Imag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89339" y="3882930"/>
            <a:ext cx="1682459" cy="963024"/>
          </a:xfrm>
          <a:prstGeom prst="rect">
            <a:avLst/>
          </a:prstGeom>
        </p:spPr>
      </p:pic>
    </p:spTree>
    <p:extLst>
      <p:ext uri="{BB962C8B-B14F-4D97-AF65-F5344CB8AC3E}">
        <p14:creationId xmlns:p14="http://schemas.microsoft.com/office/powerpoint/2010/main" val="31168859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59" grpId="0" animBg="1"/>
      <p:bldP spid="60" grpId="0" animBg="1"/>
      <p:bldP spid="61" grpId="0" animBg="1"/>
      <p:bldP spid="62" grpId="0" animBg="1"/>
      <p:bldP spid="63" grpId="0" animBg="1"/>
      <p:bldP spid="64" grpId="0" animBg="1"/>
      <p:bldP spid="65" grpId="0" animBg="1"/>
      <p:bldP spid="66" grpId="0" animBg="1"/>
      <p:bldP spid="6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16" name="Rectangle 15">
            <a:extLst>
              <a:ext uri="{FF2B5EF4-FFF2-40B4-BE49-F238E27FC236}">
                <a16:creationId xmlns:a16="http://schemas.microsoft.com/office/drawing/2014/main" id="{E9F3E148-95EE-438C-8549-E1C5E486B678}"/>
              </a:ext>
            </a:extLst>
          </p:cNvPr>
          <p:cNvSpPr/>
          <p:nvPr/>
        </p:nvSpPr>
        <p:spPr>
          <a:xfrm>
            <a:off x="4302818" y="1096935"/>
            <a:ext cx="1807014" cy="88046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A1.2C1 – prendre en compte les besoins du clients</a:t>
            </a:r>
          </a:p>
        </p:txBody>
      </p:sp>
      <p:sp>
        <p:nvSpPr>
          <p:cNvPr id="19" name="ZoneTexte 18">
            <a:extLst>
              <a:ext uri="{FF2B5EF4-FFF2-40B4-BE49-F238E27FC236}">
                <a16:creationId xmlns:a16="http://schemas.microsoft.com/office/drawing/2014/main" id="{62900C75-5FC6-4E1E-B816-0E2ABF697D46}"/>
              </a:ext>
            </a:extLst>
          </p:cNvPr>
          <p:cNvSpPr txBox="1"/>
          <p:nvPr/>
        </p:nvSpPr>
        <p:spPr>
          <a:xfrm>
            <a:off x="500643" y="1588764"/>
            <a:ext cx="4125597" cy="276999"/>
          </a:xfrm>
          <a:prstGeom prst="rect">
            <a:avLst/>
          </a:prstGeom>
          <a:noFill/>
        </p:spPr>
        <p:txBody>
          <a:bodyPr wrap="square" rtlCol="0">
            <a:spAutoFit/>
          </a:bodyPr>
          <a:lstStyle/>
          <a:p>
            <a:r>
              <a:rPr lang="fr-FR" sz="1200" dirty="0">
                <a:solidFill>
                  <a:srgbClr val="6BB599"/>
                </a:solidFill>
              </a:rPr>
              <a:t>Identification des moyens techniques à mobiliser</a:t>
            </a:r>
          </a:p>
        </p:txBody>
      </p:sp>
      <p:sp>
        <p:nvSpPr>
          <p:cNvPr id="22" name="Hexagone 21">
            <a:extLst>
              <a:ext uri="{FF2B5EF4-FFF2-40B4-BE49-F238E27FC236}">
                <a16:creationId xmlns:a16="http://schemas.microsoft.com/office/drawing/2014/main" id="{810825D4-51C0-4903-8B8F-31542212A5E5}"/>
              </a:ext>
            </a:extLst>
          </p:cNvPr>
          <p:cNvSpPr/>
          <p:nvPr/>
        </p:nvSpPr>
        <p:spPr>
          <a:xfrm>
            <a:off x="359644" y="1651084"/>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a:extLst>
              <a:ext uri="{FF2B5EF4-FFF2-40B4-BE49-F238E27FC236}">
                <a16:creationId xmlns:a16="http://schemas.microsoft.com/office/drawing/2014/main" id="{5D6EA441-D583-4D73-B905-7EFC2E642F8D}"/>
              </a:ext>
            </a:extLst>
          </p:cNvPr>
          <p:cNvSpPr txBox="1"/>
          <p:nvPr/>
        </p:nvSpPr>
        <p:spPr>
          <a:xfrm>
            <a:off x="472906" y="2125681"/>
            <a:ext cx="5398550" cy="276999"/>
          </a:xfrm>
          <a:prstGeom prst="rect">
            <a:avLst/>
          </a:prstGeom>
          <a:noFill/>
        </p:spPr>
        <p:txBody>
          <a:bodyPr wrap="square" rtlCol="0">
            <a:spAutoFit/>
          </a:bodyPr>
          <a:lstStyle/>
          <a:p>
            <a:r>
              <a:rPr lang="fr-FR" sz="1200" dirty="0">
                <a:solidFill>
                  <a:srgbClr val="6BB599"/>
                </a:solidFill>
              </a:rPr>
              <a:t>Choix des moyens techniques et humains au regard du cahier des charges</a:t>
            </a:r>
          </a:p>
        </p:txBody>
      </p:sp>
      <p:sp>
        <p:nvSpPr>
          <p:cNvPr id="24" name="Hexagone 23">
            <a:extLst>
              <a:ext uri="{FF2B5EF4-FFF2-40B4-BE49-F238E27FC236}">
                <a16:creationId xmlns:a16="http://schemas.microsoft.com/office/drawing/2014/main" id="{5AE040FC-050F-42C0-8DD5-F906B438ED5E}"/>
              </a:ext>
            </a:extLst>
          </p:cNvPr>
          <p:cNvSpPr/>
          <p:nvPr/>
        </p:nvSpPr>
        <p:spPr>
          <a:xfrm>
            <a:off x="359644" y="1386374"/>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5BD9BA11-C27D-40C8-82C4-B86C6D729229}"/>
              </a:ext>
            </a:extLst>
          </p:cNvPr>
          <p:cNvSpPr txBox="1"/>
          <p:nvPr/>
        </p:nvSpPr>
        <p:spPr>
          <a:xfrm>
            <a:off x="495120" y="1292887"/>
            <a:ext cx="2925391" cy="276999"/>
          </a:xfrm>
          <a:prstGeom prst="rect">
            <a:avLst/>
          </a:prstGeom>
          <a:noFill/>
        </p:spPr>
        <p:txBody>
          <a:bodyPr wrap="square" rtlCol="0">
            <a:spAutoFit/>
          </a:bodyPr>
          <a:lstStyle/>
          <a:p>
            <a:r>
              <a:rPr lang="fr-FR" sz="1200" dirty="0">
                <a:solidFill>
                  <a:srgbClr val="6BB599"/>
                </a:solidFill>
              </a:rPr>
              <a:t>Réalisation d’un diagnostic de sécurité</a:t>
            </a:r>
          </a:p>
        </p:txBody>
      </p:sp>
      <p:sp>
        <p:nvSpPr>
          <p:cNvPr id="26" name="ZoneTexte 25">
            <a:extLst>
              <a:ext uri="{FF2B5EF4-FFF2-40B4-BE49-F238E27FC236}">
                <a16:creationId xmlns:a16="http://schemas.microsoft.com/office/drawing/2014/main" id="{3F1A12E0-2A52-427A-96B6-4A1173B1A5F6}"/>
              </a:ext>
            </a:extLst>
          </p:cNvPr>
          <p:cNvSpPr txBox="1"/>
          <p:nvPr/>
        </p:nvSpPr>
        <p:spPr>
          <a:xfrm>
            <a:off x="495118" y="1866455"/>
            <a:ext cx="4225277" cy="276999"/>
          </a:xfrm>
          <a:prstGeom prst="rect">
            <a:avLst/>
          </a:prstGeom>
          <a:noFill/>
        </p:spPr>
        <p:txBody>
          <a:bodyPr wrap="square" rtlCol="0">
            <a:spAutoFit/>
          </a:bodyPr>
          <a:lstStyle/>
          <a:p>
            <a:r>
              <a:rPr lang="fr-FR" sz="1200" dirty="0">
                <a:solidFill>
                  <a:srgbClr val="6BB599"/>
                </a:solidFill>
              </a:rPr>
              <a:t>Identifications des moyens humains à mobiliser</a:t>
            </a:r>
          </a:p>
        </p:txBody>
      </p:sp>
      <p:sp>
        <p:nvSpPr>
          <p:cNvPr id="27" name="Hexagone 26">
            <a:extLst>
              <a:ext uri="{FF2B5EF4-FFF2-40B4-BE49-F238E27FC236}">
                <a16:creationId xmlns:a16="http://schemas.microsoft.com/office/drawing/2014/main" id="{5D26D6B1-16A8-4A7E-A374-448E931943E3}"/>
              </a:ext>
            </a:extLst>
          </p:cNvPr>
          <p:cNvSpPr/>
          <p:nvPr/>
        </p:nvSpPr>
        <p:spPr>
          <a:xfrm>
            <a:off x="363919" y="1933916"/>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a:extLst>
              <a:ext uri="{FF2B5EF4-FFF2-40B4-BE49-F238E27FC236}">
                <a16:creationId xmlns:a16="http://schemas.microsoft.com/office/drawing/2014/main" id="{E79C7FFA-3563-47EB-9782-4CBDD30B478D}"/>
              </a:ext>
            </a:extLst>
          </p:cNvPr>
          <p:cNvSpPr txBox="1"/>
          <p:nvPr/>
        </p:nvSpPr>
        <p:spPr>
          <a:xfrm>
            <a:off x="476882" y="2392042"/>
            <a:ext cx="4225277" cy="276999"/>
          </a:xfrm>
          <a:prstGeom prst="rect">
            <a:avLst/>
          </a:prstGeom>
          <a:noFill/>
        </p:spPr>
        <p:txBody>
          <a:bodyPr wrap="square" rtlCol="0">
            <a:spAutoFit/>
          </a:bodyPr>
          <a:lstStyle/>
          <a:p>
            <a:r>
              <a:rPr lang="fr-FR" sz="1200" dirty="0">
                <a:solidFill>
                  <a:srgbClr val="6BB599"/>
                </a:solidFill>
              </a:rPr>
              <a:t>Réalisations d’achats en lien avec la prestation de sécurité</a:t>
            </a:r>
          </a:p>
        </p:txBody>
      </p:sp>
      <p:sp>
        <p:nvSpPr>
          <p:cNvPr id="29" name="Hexagone 28">
            <a:extLst>
              <a:ext uri="{FF2B5EF4-FFF2-40B4-BE49-F238E27FC236}">
                <a16:creationId xmlns:a16="http://schemas.microsoft.com/office/drawing/2014/main" id="{1F4255EC-32CD-4173-8325-91CFB39F46EC}"/>
              </a:ext>
            </a:extLst>
          </p:cNvPr>
          <p:cNvSpPr/>
          <p:nvPr/>
        </p:nvSpPr>
        <p:spPr>
          <a:xfrm>
            <a:off x="352684" y="2204743"/>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Hexagone 29">
            <a:extLst>
              <a:ext uri="{FF2B5EF4-FFF2-40B4-BE49-F238E27FC236}">
                <a16:creationId xmlns:a16="http://schemas.microsoft.com/office/drawing/2014/main" id="{0C27C827-FB55-4476-A950-8CA4EFD3D797}"/>
              </a:ext>
            </a:extLst>
          </p:cNvPr>
          <p:cNvSpPr/>
          <p:nvPr/>
        </p:nvSpPr>
        <p:spPr>
          <a:xfrm>
            <a:off x="359644" y="2480134"/>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CC7BD386-170A-4109-902F-F521BCBBDED0}"/>
              </a:ext>
            </a:extLst>
          </p:cNvPr>
          <p:cNvSpPr/>
          <p:nvPr/>
        </p:nvSpPr>
        <p:spPr>
          <a:xfrm>
            <a:off x="6639488" y="1744506"/>
            <a:ext cx="2214687" cy="13163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A1.2C2 – Analyser les risques inhérents au site et à l’activité</a:t>
            </a:r>
          </a:p>
        </p:txBody>
      </p:sp>
      <p:sp>
        <p:nvSpPr>
          <p:cNvPr id="17" name="Rectangle 16">
            <a:extLst>
              <a:ext uri="{FF2B5EF4-FFF2-40B4-BE49-F238E27FC236}">
                <a16:creationId xmlns:a16="http://schemas.microsoft.com/office/drawing/2014/main" id="{F9AE4BB4-71F6-4614-90A4-F317C2E2FB0C}"/>
              </a:ext>
            </a:extLst>
          </p:cNvPr>
          <p:cNvSpPr/>
          <p:nvPr/>
        </p:nvSpPr>
        <p:spPr>
          <a:xfrm>
            <a:off x="667812" y="3357009"/>
            <a:ext cx="2376264" cy="12988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A1.2C3 – Déterminer les moyens techniques et humains nécessaires à la réalisation de la prestation</a:t>
            </a:r>
          </a:p>
        </p:txBody>
      </p:sp>
      <p:sp>
        <p:nvSpPr>
          <p:cNvPr id="18" name="Rectangle 17">
            <a:extLst>
              <a:ext uri="{FF2B5EF4-FFF2-40B4-BE49-F238E27FC236}">
                <a16:creationId xmlns:a16="http://schemas.microsoft.com/office/drawing/2014/main" id="{E1B790AD-54B5-4CF4-92C5-B181CEA2E190}"/>
              </a:ext>
            </a:extLst>
          </p:cNvPr>
          <p:cNvSpPr/>
          <p:nvPr/>
        </p:nvSpPr>
        <p:spPr>
          <a:xfrm>
            <a:off x="3518896" y="3357828"/>
            <a:ext cx="2214687" cy="131634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A1.2C4 – Déterminer les moyens techniques et humains disponibles</a:t>
            </a:r>
          </a:p>
        </p:txBody>
      </p:sp>
      <p:sp>
        <p:nvSpPr>
          <p:cNvPr id="20" name="Rectangle 19">
            <a:extLst>
              <a:ext uri="{FF2B5EF4-FFF2-40B4-BE49-F238E27FC236}">
                <a16:creationId xmlns:a16="http://schemas.microsoft.com/office/drawing/2014/main" id="{CEC26B7F-6538-4479-AA9D-A2686EE8875D}"/>
              </a:ext>
            </a:extLst>
          </p:cNvPr>
          <p:cNvSpPr/>
          <p:nvPr/>
        </p:nvSpPr>
        <p:spPr>
          <a:xfrm>
            <a:off x="6084168" y="3357009"/>
            <a:ext cx="1842531" cy="130405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A1.2C5 – Établir une proposition de prestation</a:t>
            </a:r>
          </a:p>
        </p:txBody>
      </p:sp>
      <p:sp>
        <p:nvSpPr>
          <p:cNvPr id="21" name="ZoneTexte 20">
            <a:extLst>
              <a:ext uri="{FF2B5EF4-FFF2-40B4-BE49-F238E27FC236}">
                <a16:creationId xmlns:a16="http://schemas.microsoft.com/office/drawing/2014/main" id="{0795A042-ED98-42C4-B0EE-03EB922063A3}"/>
              </a:ext>
            </a:extLst>
          </p:cNvPr>
          <p:cNvSpPr txBox="1"/>
          <p:nvPr/>
        </p:nvSpPr>
        <p:spPr>
          <a:xfrm>
            <a:off x="971601" y="202817"/>
            <a:ext cx="8064896" cy="769441"/>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marR="0" lvl="0" indent="0" algn="ctr" fontAlgn="auto">
              <a:lnSpc>
                <a:spcPct val="100000"/>
              </a:lnSpc>
              <a:spcBef>
                <a:spcPts val="0"/>
              </a:spcBef>
              <a:spcAft>
                <a:spcPts val="0"/>
              </a:spcAft>
              <a:buClrTx/>
              <a:buSzTx/>
              <a:buFontTx/>
              <a:buNone/>
              <a:tabLst/>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Préparer une prestation de sécurité</a:t>
            </a:r>
          </a:p>
        </p:txBody>
      </p:sp>
    </p:spTree>
    <p:extLst>
      <p:ext uri="{BB962C8B-B14F-4D97-AF65-F5344CB8AC3E}">
        <p14:creationId xmlns:p14="http://schemas.microsoft.com/office/powerpoint/2010/main" val="33189252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2" grpId="0" animBg="1"/>
      <p:bldP spid="23" grpId="0"/>
      <p:bldP spid="24" grpId="0" animBg="1"/>
      <p:bldP spid="25" grpId="0"/>
      <p:bldP spid="26" grpId="0"/>
      <p:bldP spid="27" grpId="0" animBg="1"/>
      <p:bldP spid="28" grpId="0"/>
      <p:bldP spid="29" grpId="0" animBg="1"/>
      <p:bldP spid="30" grpId="0" animBg="1"/>
      <p:bldP spid="15" grpId="0" animBg="1"/>
      <p:bldP spid="17" grpId="0" animBg="1"/>
      <p:bldP spid="18"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18" name="Rectangle : carré corné 17">
            <a:extLst>
              <a:ext uri="{FF2B5EF4-FFF2-40B4-BE49-F238E27FC236}">
                <a16:creationId xmlns:a16="http://schemas.microsoft.com/office/drawing/2014/main" id="{2201E822-28D8-4382-A6BC-5EB87CFD3828}"/>
              </a:ext>
            </a:extLst>
          </p:cNvPr>
          <p:cNvSpPr/>
          <p:nvPr/>
        </p:nvSpPr>
        <p:spPr>
          <a:xfrm>
            <a:off x="534971" y="1311399"/>
            <a:ext cx="1505282" cy="1455898"/>
          </a:xfrm>
          <a:prstGeom prst="foldedCorner">
            <a:avLst>
              <a:gd name="adj" fmla="val 3748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A1.2S1 Les différents risques</a:t>
            </a:r>
          </a:p>
        </p:txBody>
      </p:sp>
      <p:sp>
        <p:nvSpPr>
          <p:cNvPr id="20" name="Rectangle : carré corné 19">
            <a:extLst>
              <a:ext uri="{FF2B5EF4-FFF2-40B4-BE49-F238E27FC236}">
                <a16:creationId xmlns:a16="http://schemas.microsoft.com/office/drawing/2014/main" id="{8E1C07FF-C8A8-4307-957F-2A13FDA11B89}"/>
              </a:ext>
            </a:extLst>
          </p:cNvPr>
          <p:cNvSpPr/>
          <p:nvPr/>
        </p:nvSpPr>
        <p:spPr>
          <a:xfrm>
            <a:off x="2453952" y="1342364"/>
            <a:ext cx="1564868" cy="1455898"/>
          </a:xfrm>
          <a:prstGeom prst="foldedCorner">
            <a:avLst>
              <a:gd name="adj" fmla="val 34195"/>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A1.2S2 La prévention des risques</a:t>
            </a:r>
          </a:p>
        </p:txBody>
      </p:sp>
      <p:sp>
        <p:nvSpPr>
          <p:cNvPr id="25" name="Rectangle : carré corné 24">
            <a:extLst>
              <a:ext uri="{FF2B5EF4-FFF2-40B4-BE49-F238E27FC236}">
                <a16:creationId xmlns:a16="http://schemas.microsoft.com/office/drawing/2014/main" id="{533758D7-58AC-4D69-B233-6D2D6423A3E7}"/>
              </a:ext>
            </a:extLst>
          </p:cNvPr>
          <p:cNvSpPr/>
          <p:nvPr/>
        </p:nvSpPr>
        <p:spPr>
          <a:xfrm>
            <a:off x="4555996" y="1342365"/>
            <a:ext cx="1564869" cy="1581071"/>
          </a:xfrm>
          <a:prstGeom prst="foldedCorner">
            <a:avLst>
              <a:gd name="adj" fmla="val 2787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A1.2S3 La réglementation selon le type d’établissement, d’installations et/ou de l’événementiel</a:t>
            </a:r>
          </a:p>
        </p:txBody>
      </p:sp>
      <p:sp>
        <p:nvSpPr>
          <p:cNvPr id="27" name="Rectangle : carré corné 26">
            <a:extLst>
              <a:ext uri="{FF2B5EF4-FFF2-40B4-BE49-F238E27FC236}">
                <a16:creationId xmlns:a16="http://schemas.microsoft.com/office/drawing/2014/main" id="{5B0DF9F4-7BC7-4780-9A22-9D5C03D617A1}"/>
              </a:ext>
            </a:extLst>
          </p:cNvPr>
          <p:cNvSpPr/>
          <p:nvPr/>
        </p:nvSpPr>
        <p:spPr>
          <a:xfrm>
            <a:off x="6948264" y="1342364"/>
            <a:ext cx="1564869" cy="1581071"/>
          </a:xfrm>
          <a:prstGeom prst="foldedCorner">
            <a:avLst>
              <a:gd name="adj" fmla="val 26549"/>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A1.2S4 Les moyens mécaniques, électroniques et numériques participant à la sécurisation  d’un site</a:t>
            </a:r>
          </a:p>
        </p:txBody>
      </p:sp>
      <p:sp>
        <p:nvSpPr>
          <p:cNvPr id="28" name="Rectangle : carré corné 27">
            <a:extLst>
              <a:ext uri="{FF2B5EF4-FFF2-40B4-BE49-F238E27FC236}">
                <a16:creationId xmlns:a16="http://schemas.microsoft.com/office/drawing/2014/main" id="{0FDA8540-752F-4DA5-8A6B-D5110813264B}"/>
              </a:ext>
            </a:extLst>
          </p:cNvPr>
          <p:cNvSpPr/>
          <p:nvPr/>
        </p:nvSpPr>
        <p:spPr>
          <a:xfrm>
            <a:off x="1475656" y="3225329"/>
            <a:ext cx="1564868" cy="1455898"/>
          </a:xfrm>
          <a:prstGeom prst="foldedCorner">
            <a:avLst>
              <a:gd name="adj" fmla="val 34195"/>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A1.2S5 Les techniques et les moyens de surveillance humaine</a:t>
            </a:r>
          </a:p>
        </p:txBody>
      </p:sp>
      <p:sp>
        <p:nvSpPr>
          <p:cNvPr id="29" name="Rectangle : carré corné 28">
            <a:extLst>
              <a:ext uri="{FF2B5EF4-FFF2-40B4-BE49-F238E27FC236}">
                <a16:creationId xmlns:a16="http://schemas.microsoft.com/office/drawing/2014/main" id="{8C64A4D3-5648-4F86-8D58-F145D5EF4E0E}"/>
              </a:ext>
            </a:extLst>
          </p:cNvPr>
          <p:cNvSpPr/>
          <p:nvPr/>
        </p:nvSpPr>
        <p:spPr>
          <a:xfrm>
            <a:off x="3523685" y="3225329"/>
            <a:ext cx="1505282" cy="1455898"/>
          </a:xfrm>
          <a:prstGeom prst="foldedCorner">
            <a:avLst>
              <a:gd name="adj" fmla="val 3748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A1.2S6 Le cadre juridique de l’intervention des agents</a:t>
            </a:r>
          </a:p>
        </p:txBody>
      </p:sp>
      <p:sp>
        <p:nvSpPr>
          <p:cNvPr id="30" name="Rectangle : carré corné 29">
            <a:extLst>
              <a:ext uri="{FF2B5EF4-FFF2-40B4-BE49-F238E27FC236}">
                <a16:creationId xmlns:a16="http://schemas.microsoft.com/office/drawing/2014/main" id="{A3F2DC99-CA5F-4CDD-8EB3-E88E3069EA61}"/>
              </a:ext>
            </a:extLst>
          </p:cNvPr>
          <p:cNvSpPr/>
          <p:nvPr/>
        </p:nvSpPr>
        <p:spPr>
          <a:xfrm>
            <a:off x="5724128" y="3173683"/>
            <a:ext cx="1505282" cy="1455898"/>
          </a:xfrm>
          <a:prstGeom prst="foldedCorner">
            <a:avLst>
              <a:gd name="adj" fmla="val 3748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A1.2S7 La fonction achat</a:t>
            </a:r>
          </a:p>
        </p:txBody>
      </p:sp>
      <p:sp>
        <p:nvSpPr>
          <p:cNvPr id="11" name="ZoneTexte 10">
            <a:extLst>
              <a:ext uri="{FF2B5EF4-FFF2-40B4-BE49-F238E27FC236}">
                <a16:creationId xmlns:a16="http://schemas.microsoft.com/office/drawing/2014/main" id="{0795A042-ED98-42C4-B0EE-03EB922063A3}"/>
              </a:ext>
            </a:extLst>
          </p:cNvPr>
          <p:cNvSpPr txBox="1"/>
          <p:nvPr/>
        </p:nvSpPr>
        <p:spPr>
          <a:xfrm>
            <a:off x="971601" y="202817"/>
            <a:ext cx="8064896" cy="769441"/>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marR="0" lvl="0" indent="0" algn="ctr" fontAlgn="auto">
              <a:lnSpc>
                <a:spcPct val="100000"/>
              </a:lnSpc>
              <a:spcBef>
                <a:spcPts val="0"/>
              </a:spcBef>
              <a:spcAft>
                <a:spcPts val="0"/>
              </a:spcAft>
              <a:buClrTx/>
              <a:buSzTx/>
              <a:buFontTx/>
              <a:buNone/>
              <a:tabLst/>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Préparer une prestation de sécurité</a:t>
            </a:r>
          </a:p>
        </p:txBody>
      </p:sp>
    </p:spTree>
    <p:extLst>
      <p:ext uri="{BB962C8B-B14F-4D97-AF65-F5344CB8AC3E}">
        <p14:creationId xmlns:p14="http://schemas.microsoft.com/office/powerpoint/2010/main" val="34077332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5" grpId="0" animBg="1"/>
      <p:bldP spid="27" grpId="0" animBg="1"/>
      <p:bldP spid="28" grpId="0" animBg="1"/>
      <p:bldP spid="29" grpId="0" animBg="1"/>
      <p:bldP spid="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graphicFrame>
        <p:nvGraphicFramePr>
          <p:cNvPr id="9" name="Tableau 8">
            <a:extLst>
              <a:ext uri="{FF2B5EF4-FFF2-40B4-BE49-F238E27FC236}">
                <a16:creationId xmlns:a16="http://schemas.microsoft.com/office/drawing/2014/main" id="{C0FA7B36-C970-4B5A-B7F8-5A0ABEF33211}"/>
              </a:ext>
            </a:extLst>
          </p:cNvPr>
          <p:cNvGraphicFramePr>
            <a:graphicFrameLocks noGrp="1"/>
          </p:cNvGraphicFramePr>
          <p:nvPr>
            <p:extLst>
              <p:ext uri="{D42A27DB-BD31-4B8C-83A1-F6EECF244321}">
                <p14:modId xmlns:p14="http://schemas.microsoft.com/office/powerpoint/2010/main" val="935380703"/>
              </p:ext>
            </p:extLst>
          </p:nvPr>
        </p:nvGraphicFramePr>
        <p:xfrm>
          <a:off x="2627784" y="1581463"/>
          <a:ext cx="1436129" cy="243053"/>
        </p:xfrm>
        <a:graphic>
          <a:graphicData uri="http://schemas.openxmlformats.org/drawingml/2006/table">
            <a:tbl>
              <a:tblPr/>
              <a:tblGrid>
                <a:gridCol w="1436129">
                  <a:extLst>
                    <a:ext uri="{9D8B030D-6E8A-4147-A177-3AD203B41FA5}">
                      <a16:colId xmlns:a16="http://schemas.microsoft.com/office/drawing/2014/main" val="3897650682"/>
                    </a:ext>
                  </a:extLst>
                </a:gridCol>
              </a:tblGrid>
              <a:tr h="243053">
                <a:tc>
                  <a:txBody>
                    <a:bodyPr/>
                    <a:lstStyle/>
                    <a:p>
                      <a:pPr algn="ctr">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risques naturels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10" name="Tableau 9">
            <a:extLst>
              <a:ext uri="{FF2B5EF4-FFF2-40B4-BE49-F238E27FC236}">
                <a16:creationId xmlns:a16="http://schemas.microsoft.com/office/drawing/2014/main" id="{30148A13-5CA3-4CCC-A92B-5D9C95883662}"/>
              </a:ext>
            </a:extLst>
          </p:cNvPr>
          <p:cNvGraphicFramePr>
            <a:graphicFrameLocks noGrp="1"/>
          </p:cNvGraphicFramePr>
          <p:nvPr>
            <p:extLst>
              <p:ext uri="{D42A27DB-BD31-4B8C-83A1-F6EECF244321}">
                <p14:modId xmlns:p14="http://schemas.microsoft.com/office/powerpoint/2010/main" val="2795157567"/>
              </p:ext>
            </p:extLst>
          </p:nvPr>
        </p:nvGraphicFramePr>
        <p:xfrm>
          <a:off x="2614262" y="1889051"/>
          <a:ext cx="1891468" cy="294323"/>
        </p:xfrm>
        <a:graphic>
          <a:graphicData uri="http://schemas.openxmlformats.org/drawingml/2006/table">
            <a:tbl>
              <a:tblPr/>
              <a:tblGrid>
                <a:gridCol w="1891468">
                  <a:extLst>
                    <a:ext uri="{9D8B030D-6E8A-4147-A177-3AD203B41FA5}">
                      <a16:colId xmlns:a16="http://schemas.microsoft.com/office/drawing/2014/main" val="3897650682"/>
                    </a:ext>
                  </a:extLst>
                </a:gridCol>
              </a:tblGrid>
              <a:tr h="294323">
                <a:tc>
                  <a:txBody>
                    <a:bodyPr/>
                    <a:lstStyle/>
                    <a:p>
                      <a:pPr algn="ctr">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risques technologiques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11" name="Tableau 10">
            <a:extLst>
              <a:ext uri="{FF2B5EF4-FFF2-40B4-BE49-F238E27FC236}">
                <a16:creationId xmlns:a16="http://schemas.microsoft.com/office/drawing/2014/main" id="{BB03AC74-8036-4F74-B800-4A229C774F30}"/>
              </a:ext>
            </a:extLst>
          </p:cNvPr>
          <p:cNvGraphicFramePr>
            <a:graphicFrameLocks noGrp="1"/>
          </p:cNvGraphicFramePr>
          <p:nvPr>
            <p:extLst>
              <p:ext uri="{D42A27DB-BD31-4B8C-83A1-F6EECF244321}">
                <p14:modId xmlns:p14="http://schemas.microsoft.com/office/powerpoint/2010/main" val="1961871928"/>
              </p:ext>
            </p:extLst>
          </p:nvPr>
        </p:nvGraphicFramePr>
        <p:xfrm>
          <a:off x="2400114" y="2174445"/>
          <a:ext cx="1891468" cy="294323"/>
        </p:xfrm>
        <a:graphic>
          <a:graphicData uri="http://schemas.openxmlformats.org/drawingml/2006/table">
            <a:tbl>
              <a:tblPr/>
              <a:tblGrid>
                <a:gridCol w="1891468">
                  <a:extLst>
                    <a:ext uri="{9D8B030D-6E8A-4147-A177-3AD203B41FA5}">
                      <a16:colId xmlns:a16="http://schemas.microsoft.com/office/drawing/2014/main" val="3897650682"/>
                    </a:ext>
                  </a:extLst>
                </a:gridCol>
              </a:tblGrid>
              <a:tr h="294323">
                <a:tc>
                  <a:txBody>
                    <a:bodyPr/>
                    <a:lstStyle/>
                    <a:p>
                      <a:pPr algn="ctr">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risques humains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13" name="Tableau 12">
            <a:extLst>
              <a:ext uri="{FF2B5EF4-FFF2-40B4-BE49-F238E27FC236}">
                <a16:creationId xmlns:a16="http://schemas.microsoft.com/office/drawing/2014/main" id="{B333812D-7FFE-44AD-8A70-2C3DAE3C5A5F}"/>
              </a:ext>
            </a:extLst>
          </p:cNvPr>
          <p:cNvGraphicFramePr>
            <a:graphicFrameLocks noGrp="1"/>
          </p:cNvGraphicFramePr>
          <p:nvPr>
            <p:extLst>
              <p:ext uri="{D42A27DB-BD31-4B8C-83A1-F6EECF244321}">
                <p14:modId xmlns:p14="http://schemas.microsoft.com/office/powerpoint/2010/main" val="1765702968"/>
              </p:ext>
            </p:extLst>
          </p:nvPr>
        </p:nvGraphicFramePr>
        <p:xfrm>
          <a:off x="2579272" y="1329852"/>
          <a:ext cx="893137" cy="373138"/>
        </p:xfrm>
        <a:graphic>
          <a:graphicData uri="http://schemas.openxmlformats.org/drawingml/2006/table">
            <a:tbl>
              <a:tblPr/>
              <a:tblGrid>
                <a:gridCol w="893137">
                  <a:extLst>
                    <a:ext uri="{9D8B030D-6E8A-4147-A177-3AD203B41FA5}">
                      <a16:colId xmlns:a16="http://schemas.microsoft.com/office/drawing/2014/main" val="3897650682"/>
                    </a:ext>
                  </a:extLst>
                </a:gridCol>
              </a:tblGrid>
              <a:tr h="373138">
                <a:tc>
                  <a:txBody>
                    <a:bodyPr/>
                    <a:lstStyle/>
                    <a:p>
                      <a:pPr algn="ctr">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L’incendie </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21" name="Tableau 20">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1066325679"/>
              </p:ext>
            </p:extLst>
          </p:nvPr>
        </p:nvGraphicFramePr>
        <p:xfrm>
          <a:off x="6231582" y="3503206"/>
          <a:ext cx="1891468" cy="243053"/>
        </p:xfrm>
        <a:graphic>
          <a:graphicData uri="http://schemas.openxmlformats.org/drawingml/2006/table">
            <a:tbl>
              <a:tblPr/>
              <a:tblGrid>
                <a:gridCol w="1891468">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Distinction sécurité/sûreté</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22" name="Tableau 21">
            <a:extLst>
              <a:ext uri="{FF2B5EF4-FFF2-40B4-BE49-F238E27FC236}">
                <a16:creationId xmlns:a16="http://schemas.microsoft.com/office/drawing/2014/main" id="{E18CABF7-2348-49C1-91C6-1376E6FC52D0}"/>
              </a:ext>
            </a:extLst>
          </p:cNvPr>
          <p:cNvGraphicFramePr>
            <a:graphicFrameLocks noGrp="1"/>
          </p:cNvGraphicFramePr>
          <p:nvPr>
            <p:extLst>
              <p:ext uri="{D42A27DB-BD31-4B8C-83A1-F6EECF244321}">
                <p14:modId xmlns:p14="http://schemas.microsoft.com/office/powerpoint/2010/main" val="2430569247"/>
              </p:ext>
            </p:extLst>
          </p:nvPr>
        </p:nvGraphicFramePr>
        <p:xfrm>
          <a:off x="6209877" y="3710638"/>
          <a:ext cx="2922269" cy="487142"/>
        </p:xfrm>
        <a:graphic>
          <a:graphicData uri="http://schemas.openxmlformats.org/drawingml/2006/table">
            <a:tbl>
              <a:tblPr/>
              <a:tblGrid>
                <a:gridCol w="2922269">
                  <a:extLst>
                    <a:ext uri="{9D8B030D-6E8A-4147-A177-3AD203B41FA5}">
                      <a16:colId xmlns:a16="http://schemas.microsoft.com/office/drawing/2014/main" val="3897650682"/>
                    </a:ext>
                  </a:extLst>
                </a:gridCol>
              </a:tblGrid>
              <a:tr h="487142">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méthodes de recherches d’erreurs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23" name="Tableau 22">
            <a:extLst>
              <a:ext uri="{FF2B5EF4-FFF2-40B4-BE49-F238E27FC236}">
                <a16:creationId xmlns:a16="http://schemas.microsoft.com/office/drawing/2014/main" id="{8D1E3547-33BA-4897-B085-1D3D678BA101}"/>
              </a:ext>
            </a:extLst>
          </p:cNvPr>
          <p:cNvGraphicFramePr>
            <a:graphicFrameLocks noGrp="1"/>
          </p:cNvGraphicFramePr>
          <p:nvPr>
            <p:extLst>
              <p:ext uri="{D42A27DB-BD31-4B8C-83A1-F6EECF244321}">
                <p14:modId xmlns:p14="http://schemas.microsoft.com/office/powerpoint/2010/main" val="2989861657"/>
              </p:ext>
            </p:extLst>
          </p:nvPr>
        </p:nvGraphicFramePr>
        <p:xfrm>
          <a:off x="6228184" y="3918070"/>
          <a:ext cx="3066285" cy="369189"/>
        </p:xfrm>
        <a:graphic>
          <a:graphicData uri="http://schemas.openxmlformats.org/drawingml/2006/table">
            <a:tbl>
              <a:tblPr/>
              <a:tblGrid>
                <a:gridCol w="3066285">
                  <a:extLst>
                    <a:ext uri="{9D8B030D-6E8A-4147-A177-3AD203B41FA5}">
                      <a16:colId xmlns:a16="http://schemas.microsoft.com/office/drawing/2014/main" val="3897650682"/>
                    </a:ext>
                  </a:extLst>
                </a:gridCol>
              </a:tblGrid>
              <a:tr h="29432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techniques et documents nécessaires à l’analyse des risques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31" name="Tableau 30">
            <a:extLst>
              <a:ext uri="{FF2B5EF4-FFF2-40B4-BE49-F238E27FC236}">
                <a16:creationId xmlns:a16="http://schemas.microsoft.com/office/drawing/2014/main" id="{3A3FD5F8-B1DF-4EB0-86F5-0E222B80B2CF}"/>
              </a:ext>
            </a:extLst>
          </p:cNvPr>
          <p:cNvGraphicFramePr>
            <a:graphicFrameLocks noGrp="1"/>
          </p:cNvGraphicFramePr>
          <p:nvPr>
            <p:extLst>
              <p:ext uri="{D42A27DB-BD31-4B8C-83A1-F6EECF244321}">
                <p14:modId xmlns:p14="http://schemas.microsoft.com/office/powerpoint/2010/main" val="1271943647"/>
              </p:ext>
            </p:extLst>
          </p:nvPr>
        </p:nvGraphicFramePr>
        <p:xfrm>
          <a:off x="6209878" y="4369591"/>
          <a:ext cx="2922269" cy="369189"/>
        </p:xfrm>
        <a:graphic>
          <a:graphicData uri="http://schemas.openxmlformats.org/drawingml/2006/table">
            <a:tbl>
              <a:tblPr/>
              <a:tblGrid>
                <a:gridCol w="2922269">
                  <a:extLst>
                    <a:ext uri="{9D8B030D-6E8A-4147-A177-3AD203B41FA5}">
                      <a16:colId xmlns:a16="http://schemas.microsoft.com/office/drawing/2014/main" val="3897650682"/>
                    </a:ext>
                  </a:extLst>
                </a:gridCol>
              </a:tblGrid>
              <a:tr h="29432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différents plans d’intervention d’urgence interne ou externe aux sites,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 name="Flèche droite 3"/>
          <p:cNvSpPr/>
          <p:nvPr/>
        </p:nvSpPr>
        <p:spPr>
          <a:xfrm>
            <a:off x="2339752" y="1376190"/>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droite 23"/>
          <p:cNvSpPr/>
          <p:nvPr/>
        </p:nvSpPr>
        <p:spPr>
          <a:xfrm>
            <a:off x="2339752" y="1651239"/>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droite 25"/>
          <p:cNvSpPr/>
          <p:nvPr/>
        </p:nvSpPr>
        <p:spPr>
          <a:xfrm>
            <a:off x="2339752" y="1926208"/>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Flèche droite 33"/>
          <p:cNvSpPr/>
          <p:nvPr/>
        </p:nvSpPr>
        <p:spPr>
          <a:xfrm>
            <a:off x="2339752" y="2202861"/>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Flèche droite 34"/>
          <p:cNvSpPr/>
          <p:nvPr/>
        </p:nvSpPr>
        <p:spPr>
          <a:xfrm>
            <a:off x="5838967" y="3572980"/>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Flèche droite 35"/>
          <p:cNvSpPr/>
          <p:nvPr/>
        </p:nvSpPr>
        <p:spPr>
          <a:xfrm>
            <a:off x="5838967" y="3866318"/>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Flèche droite 36"/>
          <p:cNvSpPr/>
          <p:nvPr/>
        </p:nvSpPr>
        <p:spPr>
          <a:xfrm>
            <a:off x="5836675" y="4111108"/>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Flèche droite 37"/>
          <p:cNvSpPr/>
          <p:nvPr/>
        </p:nvSpPr>
        <p:spPr>
          <a:xfrm>
            <a:off x="5836675" y="4490162"/>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arré corné 26">
            <a:extLst>
              <a:ext uri="{FF2B5EF4-FFF2-40B4-BE49-F238E27FC236}">
                <a16:creationId xmlns:a16="http://schemas.microsoft.com/office/drawing/2014/main" id="{34ED7A13-59D9-458A-A5EE-975B577FE5D3}"/>
              </a:ext>
            </a:extLst>
          </p:cNvPr>
          <p:cNvSpPr/>
          <p:nvPr/>
        </p:nvSpPr>
        <p:spPr>
          <a:xfrm>
            <a:off x="534971" y="1311399"/>
            <a:ext cx="1505282" cy="1455898"/>
          </a:xfrm>
          <a:prstGeom prst="foldedCorner">
            <a:avLst>
              <a:gd name="adj" fmla="val 3748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A1.2S1 Les différents risques</a:t>
            </a:r>
          </a:p>
        </p:txBody>
      </p:sp>
      <p:sp>
        <p:nvSpPr>
          <p:cNvPr id="40" name="Rectangle : carré corné 39">
            <a:extLst>
              <a:ext uri="{FF2B5EF4-FFF2-40B4-BE49-F238E27FC236}">
                <a16:creationId xmlns:a16="http://schemas.microsoft.com/office/drawing/2014/main" id="{38189330-3937-4015-8AE4-7CE597FEE18C}"/>
              </a:ext>
            </a:extLst>
          </p:cNvPr>
          <p:cNvSpPr/>
          <p:nvPr/>
        </p:nvSpPr>
        <p:spPr>
          <a:xfrm>
            <a:off x="3923928" y="3305242"/>
            <a:ext cx="1564868" cy="1455898"/>
          </a:xfrm>
          <a:prstGeom prst="foldedCorner">
            <a:avLst>
              <a:gd name="adj" fmla="val 34195"/>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A1.2S2 La prévention des risques</a:t>
            </a:r>
          </a:p>
        </p:txBody>
      </p:sp>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5808" y="2560620"/>
            <a:ext cx="1020840" cy="1034573"/>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7316" y="2543153"/>
            <a:ext cx="1753945" cy="871126"/>
          </a:xfrm>
          <a:prstGeom prst="rect">
            <a:avLst/>
          </a:prstGeom>
        </p:spPr>
      </p:pic>
      <p:pic>
        <p:nvPicPr>
          <p:cNvPr id="15" name="Image 14"/>
          <p:cNvPicPr>
            <a:picLocks noChangeAspect="1"/>
          </p:cNvPicPr>
          <p:nvPr/>
        </p:nvPicPr>
        <p:blipFill>
          <a:blip r:embed="rId5"/>
          <a:stretch>
            <a:fillRect/>
          </a:stretch>
        </p:blipFill>
        <p:spPr>
          <a:xfrm>
            <a:off x="4044618" y="1014869"/>
            <a:ext cx="556055" cy="732542"/>
          </a:xfrm>
          <a:prstGeom prst="rect">
            <a:avLst/>
          </a:prstGeom>
        </p:spPr>
      </p:pic>
      <p:pic>
        <p:nvPicPr>
          <p:cNvPr id="16" name="Imag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89243" y="1340314"/>
            <a:ext cx="821176" cy="717160"/>
          </a:xfrm>
          <a:prstGeom prst="rect">
            <a:avLst/>
          </a:prstGeom>
        </p:spPr>
      </p:pic>
      <p:sp>
        <p:nvSpPr>
          <p:cNvPr id="17" name="AutoShape 6" descr="Mon entreprise et les inondations : Que dois-je retenir ? | Episeine"/>
          <p:cNvSpPr>
            <a:spLocks noChangeAspect="1" noChangeArrowheads="1"/>
          </p:cNvSpPr>
          <p:nvPr/>
        </p:nvSpPr>
        <p:spPr bwMode="auto">
          <a:xfrm>
            <a:off x="155575" y="-800100"/>
            <a:ext cx="2743200" cy="1666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9" name="AutoShape 8" descr="Risques naturels / Risques majeurs / Sécurité et prévention des risques /  Politiques publiques / Accueil - Les services de l'État dans l'Yonne"/>
          <p:cNvSpPr>
            <a:spLocks noChangeAspect="1" noChangeArrowheads="1"/>
          </p:cNvSpPr>
          <p:nvPr/>
        </p:nvSpPr>
        <p:spPr bwMode="auto">
          <a:xfrm>
            <a:off x="155575" y="-914400"/>
            <a:ext cx="1905000" cy="190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20" name="Image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9515" y="2782767"/>
            <a:ext cx="1952625" cy="1962150"/>
          </a:xfrm>
          <a:prstGeom prst="rect">
            <a:avLst/>
          </a:prstGeom>
        </p:spPr>
      </p:pic>
      <p:pic>
        <p:nvPicPr>
          <p:cNvPr id="25" name="Image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77832" y="3681095"/>
            <a:ext cx="1710403" cy="963527"/>
          </a:xfrm>
          <a:prstGeom prst="rect">
            <a:avLst/>
          </a:prstGeom>
        </p:spPr>
      </p:pic>
      <p:pic>
        <p:nvPicPr>
          <p:cNvPr id="28" name="Image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09898" y="2468534"/>
            <a:ext cx="954852" cy="726588"/>
          </a:xfrm>
          <a:prstGeom prst="rect">
            <a:avLst/>
          </a:prstGeom>
        </p:spPr>
      </p:pic>
      <p:pic>
        <p:nvPicPr>
          <p:cNvPr id="30" name="Image 29"/>
          <p:cNvPicPr>
            <a:picLocks noChangeAspect="1"/>
          </p:cNvPicPr>
          <p:nvPr/>
        </p:nvPicPr>
        <p:blipFill>
          <a:blip r:embed="rId10"/>
          <a:stretch>
            <a:fillRect/>
          </a:stretch>
        </p:blipFill>
        <p:spPr>
          <a:xfrm>
            <a:off x="6009531" y="1240672"/>
            <a:ext cx="3052956" cy="1077196"/>
          </a:xfrm>
          <a:prstGeom prst="rect">
            <a:avLst/>
          </a:prstGeom>
        </p:spPr>
      </p:pic>
      <p:pic>
        <p:nvPicPr>
          <p:cNvPr id="32" name="Picture 8" descr="PLAN D'OPERATION INTERNE « POI » - Cabinet International NPM| FORMATION|  ETUDE| CONSEIL | Cabinet International NPM| FORMATION| ETUDE| CONSEIL">
            <a:extLst>
              <a:ext uri="{FF2B5EF4-FFF2-40B4-BE49-F238E27FC236}">
                <a16:creationId xmlns:a16="http://schemas.microsoft.com/office/drawing/2014/main" id="{1163AABA-DD69-4240-B4C7-3EB754F9CBC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594333">
            <a:off x="6047774" y="2407821"/>
            <a:ext cx="1128308" cy="97444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Plan Particulier d'Intervention - Cabinet International NPM| FORMATION|  ETUDE| CONSEIL | Cabinet International NPM| FORMATION| ETUDE| CONSEIL">
            <a:extLst>
              <a:ext uri="{FF2B5EF4-FFF2-40B4-BE49-F238E27FC236}">
                <a16:creationId xmlns:a16="http://schemas.microsoft.com/office/drawing/2014/main" id="{811CBB23-6269-448B-B8B7-5560C690BDA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89243" y="2289626"/>
            <a:ext cx="1115611" cy="963482"/>
          </a:xfrm>
          <a:prstGeom prst="rect">
            <a:avLst/>
          </a:prstGeom>
          <a:noFill/>
          <a:extLst>
            <a:ext uri="{909E8E84-426E-40DD-AFC4-6F175D3DCCD1}">
              <a14:hiddenFill xmlns:a14="http://schemas.microsoft.com/office/drawing/2010/main">
                <a:solidFill>
                  <a:srgbClr val="FFFFFF"/>
                </a:solidFill>
              </a14:hiddenFill>
            </a:ext>
          </a:extLst>
        </p:spPr>
      </p:pic>
      <p:sp>
        <p:nvSpPr>
          <p:cNvPr id="39" name="ZoneTexte 38">
            <a:extLst>
              <a:ext uri="{FF2B5EF4-FFF2-40B4-BE49-F238E27FC236}">
                <a16:creationId xmlns:a16="http://schemas.microsoft.com/office/drawing/2014/main" id="{0795A042-ED98-42C4-B0EE-03EB922063A3}"/>
              </a:ext>
            </a:extLst>
          </p:cNvPr>
          <p:cNvSpPr txBox="1"/>
          <p:nvPr/>
        </p:nvSpPr>
        <p:spPr>
          <a:xfrm>
            <a:off x="971601" y="202817"/>
            <a:ext cx="8064896" cy="769441"/>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marR="0" lvl="0" indent="0" algn="ctr" fontAlgn="auto">
              <a:lnSpc>
                <a:spcPct val="100000"/>
              </a:lnSpc>
              <a:spcBef>
                <a:spcPts val="0"/>
              </a:spcBef>
              <a:spcAft>
                <a:spcPts val="0"/>
              </a:spcAft>
              <a:buClrTx/>
              <a:buSzTx/>
              <a:buFontTx/>
              <a:buNone/>
              <a:tabLst/>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Préparer une prestation de sécurité</a:t>
            </a:r>
          </a:p>
        </p:txBody>
      </p:sp>
    </p:spTree>
    <p:extLst>
      <p:ext uri="{BB962C8B-B14F-4D97-AF65-F5344CB8AC3E}">
        <p14:creationId xmlns:p14="http://schemas.microsoft.com/office/powerpoint/2010/main" val="1735011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animBg="1"/>
      <p:bldP spid="26" grpId="0" animBg="1"/>
      <p:bldP spid="34" grpId="0" animBg="1"/>
      <p:bldP spid="35" grpId="0" animBg="1"/>
      <p:bldP spid="36" grpId="0" animBg="1"/>
      <p:bldP spid="37" grpId="0" animBg="1"/>
      <p:bldP spid="38" grpId="0" animBg="1"/>
      <p:bldP spid="27" grpId="0" animBg="1"/>
      <p:bldP spid="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Équipements de désenfumage à Brignais">
            <a:extLst>
              <a:ext uri="{FF2B5EF4-FFF2-40B4-BE49-F238E27FC236}">
                <a16:creationId xmlns:a16="http://schemas.microsoft.com/office/drawing/2014/main" id="{B40410A7-4396-44F3-9F91-93513D0D2E0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3712"/>
          <a:stretch/>
        </p:blipFill>
        <p:spPr bwMode="auto">
          <a:xfrm>
            <a:off x="8231829" y="3569050"/>
            <a:ext cx="889589" cy="1454873"/>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graphicFrame>
        <p:nvGraphicFramePr>
          <p:cNvPr id="9" name="Tableau 8">
            <a:extLst>
              <a:ext uri="{FF2B5EF4-FFF2-40B4-BE49-F238E27FC236}">
                <a16:creationId xmlns:a16="http://schemas.microsoft.com/office/drawing/2014/main" id="{C0FA7B36-C970-4B5A-B7F8-5A0ABEF33211}"/>
              </a:ext>
            </a:extLst>
          </p:cNvPr>
          <p:cNvGraphicFramePr>
            <a:graphicFrameLocks noGrp="1"/>
          </p:cNvGraphicFramePr>
          <p:nvPr>
            <p:extLst>
              <p:ext uri="{D42A27DB-BD31-4B8C-83A1-F6EECF244321}">
                <p14:modId xmlns:p14="http://schemas.microsoft.com/office/powerpoint/2010/main" val="389011539"/>
              </p:ext>
            </p:extLst>
          </p:nvPr>
        </p:nvGraphicFramePr>
        <p:xfrm>
          <a:off x="2628460" y="1732199"/>
          <a:ext cx="3630606" cy="243053"/>
        </p:xfrm>
        <a:graphic>
          <a:graphicData uri="http://schemas.openxmlformats.org/drawingml/2006/table">
            <a:tbl>
              <a:tblPr/>
              <a:tblGrid>
                <a:gridCol w="3630606">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réglementation pour les installations classées (ICPE)</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10" name="Tableau 9">
            <a:extLst>
              <a:ext uri="{FF2B5EF4-FFF2-40B4-BE49-F238E27FC236}">
                <a16:creationId xmlns:a16="http://schemas.microsoft.com/office/drawing/2014/main" id="{30148A13-5CA3-4CCC-A92B-5D9C95883662}"/>
              </a:ext>
            </a:extLst>
          </p:cNvPr>
          <p:cNvGraphicFramePr>
            <a:graphicFrameLocks noGrp="1"/>
          </p:cNvGraphicFramePr>
          <p:nvPr>
            <p:extLst>
              <p:ext uri="{D42A27DB-BD31-4B8C-83A1-F6EECF244321}">
                <p14:modId xmlns:p14="http://schemas.microsoft.com/office/powerpoint/2010/main" val="2695001255"/>
              </p:ext>
            </p:extLst>
          </p:nvPr>
        </p:nvGraphicFramePr>
        <p:xfrm>
          <a:off x="2660644" y="2185375"/>
          <a:ext cx="1733930" cy="369189"/>
        </p:xfrm>
        <a:graphic>
          <a:graphicData uri="http://schemas.openxmlformats.org/drawingml/2006/table">
            <a:tbl>
              <a:tblPr/>
              <a:tblGrid>
                <a:gridCol w="1733930">
                  <a:extLst>
                    <a:ext uri="{9D8B030D-6E8A-4147-A177-3AD203B41FA5}">
                      <a16:colId xmlns:a16="http://schemas.microsoft.com/office/drawing/2014/main" val="3897650682"/>
                    </a:ext>
                  </a:extLst>
                </a:gridCol>
              </a:tblGrid>
              <a:tr h="29432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réglementation autour des risques majeurs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13" name="Tableau 12">
            <a:extLst>
              <a:ext uri="{FF2B5EF4-FFF2-40B4-BE49-F238E27FC236}">
                <a16:creationId xmlns:a16="http://schemas.microsoft.com/office/drawing/2014/main" id="{B333812D-7FFE-44AD-8A70-2C3DAE3C5A5F}"/>
              </a:ext>
            </a:extLst>
          </p:cNvPr>
          <p:cNvGraphicFramePr>
            <a:graphicFrameLocks noGrp="1"/>
          </p:cNvGraphicFramePr>
          <p:nvPr>
            <p:extLst>
              <p:ext uri="{D42A27DB-BD31-4B8C-83A1-F6EECF244321}">
                <p14:modId xmlns:p14="http://schemas.microsoft.com/office/powerpoint/2010/main" val="3321935043"/>
              </p:ext>
            </p:extLst>
          </p:nvPr>
        </p:nvGraphicFramePr>
        <p:xfrm>
          <a:off x="2597578" y="1206817"/>
          <a:ext cx="3172330" cy="369189"/>
        </p:xfrm>
        <a:graphic>
          <a:graphicData uri="http://schemas.openxmlformats.org/drawingml/2006/table">
            <a:tbl>
              <a:tblPr/>
              <a:tblGrid>
                <a:gridCol w="3172330">
                  <a:extLst>
                    <a:ext uri="{9D8B030D-6E8A-4147-A177-3AD203B41FA5}">
                      <a16:colId xmlns:a16="http://schemas.microsoft.com/office/drawing/2014/main" val="3897650682"/>
                    </a:ext>
                  </a:extLst>
                </a:gridCol>
              </a:tblGrid>
              <a:tr h="299737">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réglementation incendie selon le  classement des établissements (ERP, IGH, ITGH)</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 name="Flèche droite 3"/>
          <p:cNvSpPr/>
          <p:nvPr/>
        </p:nvSpPr>
        <p:spPr>
          <a:xfrm>
            <a:off x="2339752" y="1376190"/>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droite 23"/>
          <p:cNvSpPr/>
          <p:nvPr/>
        </p:nvSpPr>
        <p:spPr>
          <a:xfrm>
            <a:off x="2333050" y="1778368"/>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droite 25"/>
          <p:cNvSpPr/>
          <p:nvPr/>
        </p:nvSpPr>
        <p:spPr>
          <a:xfrm>
            <a:off x="2339752" y="2277287"/>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 carré corné 24">
            <a:extLst>
              <a:ext uri="{FF2B5EF4-FFF2-40B4-BE49-F238E27FC236}">
                <a16:creationId xmlns:a16="http://schemas.microsoft.com/office/drawing/2014/main" id="{D1D5BAFB-AD4E-4393-B29E-E47F30914B2A}"/>
              </a:ext>
            </a:extLst>
          </p:cNvPr>
          <p:cNvSpPr/>
          <p:nvPr/>
        </p:nvSpPr>
        <p:spPr>
          <a:xfrm>
            <a:off x="543483" y="1187423"/>
            <a:ext cx="1564869" cy="1581071"/>
          </a:xfrm>
          <a:prstGeom prst="foldedCorner">
            <a:avLst>
              <a:gd name="adj" fmla="val 2787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A1.2S3 La réglementation selon le type d’établissement, d’installations et/ou de l’événementiel</a:t>
            </a:r>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5554" y="1022985"/>
            <a:ext cx="1703615" cy="1334722"/>
          </a:xfrm>
          <a:prstGeom prst="rect">
            <a:avLst/>
          </a:prstGeom>
        </p:spPr>
      </p:pic>
      <p:pic>
        <p:nvPicPr>
          <p:cNvPr id="1028" name="Picture 4" descr="Plan communal de sauvegarde - Bellevigny">
            <a:extLst>
              <a:ext uri="{FF2B5EF4-FFF2-40B4-BE49-F238E27FC236}">
                <a16:creationId xmlns:a16="http://schemas.microsoft.com/office/drawing/2014/main" id="{64D3FC12-4F87-49D6-ABE5-8056B45859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707485">
            <a:off x="60191" y="3461105"/>
            <a:ext cx="879652" cy="96384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EPI | Moyens de secours">
            <a:extLst>
              <a:ext uri="{FF2B5EF4-FFF2-40B4-BE49-F238E27FC236}">
                <a16:creationId xmlns:a16="http://schemas.microsoft.com/office/drawing/2014/main" id="{6E45F2F1-63F2-4E61-B39D-4342693D84D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34566" y="2493390"/>
            <a:ext cx="1594584" cy="104644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Maintenance de moyens de secours incendie">
            <a:extLst>
              <a:ext uri="{FF2B5EF4-FFF2-40B4-BE49-F238E27FC236}">
                <a16:creationId xmlns:a16="http://schemas.microsoft.com/office/drawing/2014/main" id="{B01276EB-8898-4D86-8271-490042D98F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61159" y="3488206"/>
            <a:ext cx="2158823" cy="129529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Le dossier de demande d'autorisation pour un projet ICPE : DDAE - Cabinet  Lamy Environnement">
            <a:extLst>
              <a:ext uri="{FF2B5EF4-FFF2-40B4-BE49-F238E27FC236}">
                <a16:creationId xmlns:a16="http://schemas.microsoft.com/office/drawing/2014/main" id="{ECA0188E-6767-4496-B15A-E4C191E0640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6024" y="3748720"/>
            <a:ext cx="2335135" cy="101349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alcul des dégagements en ERP - calculette interactive / simulation  (section: Réglementation) | Batiss | Batiss">
            <a:extLst>
              <a:ext uri="{FF2B5EF4-FFF2-40B4-BE49-F238E27FC236}">
                <a16:creationId xmlns:a16="http://schemas.microsoft.com/office/drawing/2014/main" id="{87D485A3-3A67-487B-AD3A-810B65DD530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37837" y="2461248"/>
            <a:ext cx="2490198" cy="794611"/>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Plan d'évacuation et signalétique obligatoire pour vos locaux - V.E.I.">
            <a:extLst>
              <a:ext uri="{FF2B5EF4-FFF2-40B4-BE49-F238E27FC236}">
                <a16:creationId xmlns:a16="http://schemas.microsoft.com/office/drawing/2014/main" id="{D692CC00-5165-478A-8C92-EFA14B46B60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3774" y="2952341"/>
            <a:ext cx="1775719" cy="1245654"/>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Règlement de sécurité contre l'incendie relatif aux établissements recevant  du public">
            <a:extLst>
              <a:ext uri="{FF2B5EF4-FFF2-40B4-BE49-F238E27FC236}">
                <a16:creationId xmlns:a16="http://schemas.microsoft.com/office/drawing/2014/main" id="{30AABED4-5F0E-4822-9A0D-540D9C951C9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48958" y="909173"/>
            <a:ext cx="1105154" cy="1562346"/>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Plan Communal de Sauvegarde – URMATT">
            <a:extLst>
              <a:ext uri="{FF2B5EF4-FFF2-40B4-BE49-F238E27FC236}">
                <a16:creationId xmlns:a16="http://schemas.microsoft.com/office/drawing/2014/main" id="{F872063A-C283-4ACD-9041-0C37AC0D9A1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57813" y="2653284"/>
            <a:ext cx="1338102" cy="1002285"/>
          </a:xfrm>
          <a:prstGeom prst="rect">
            <a:avLst/>
          </a:prstGeom>
          <a:noFill/>
          <a:extLst>
            <a:ext uri="{909E8E84-426E-40DD-AFC4-6F175D3DCCD1}">
              <a14:hiddenFill xmlns:a14="http://schemas.microsoft.com/office/drawing/2010/main">
                <a:solidFill>
                  <a:srgbClr val="FFFFFF"/>
                </a:solidFill>
              </a14:hiddenFill>
            </a:ext>
          </a:extLst>
        </p:spPr>
      </p:pic>
      <p:sp>
        <p:nvSpPr>
          <p:cNvPr id="22" name="ZoneTexte 21">
            <a:extLst>
              <a:ext uri="{FF2B5EF4-FFF2-40B4-BE49-F238E27FC236}">
                <a16:creationId xmlns:a16="http://schemas.microsoft.com/office/drawing/2014/main" id="{0795A042-ED98-42C4-B0EE-03EB922063A3}"/>
              </a:ext>
            </a:extLst>
          </p:cNvPr>
          <p:cNvSpPr txBox="1"/>
          <p:nvPr/>
        </p:nvSpPr>
        <p:spPr>
          <a:xfrm>
            <a:off x="971601" y="202817"/>
            <a:ext cx="8064896" cy="769441"/>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marR="0" lvl="0" indent="0" algn="ctr" fontAlgn="auto">
              <a:lnSpc>
                <a:spcPct val="100000"/>
              </a:lnSpc>
              <a:spcBef>
                <a:spcPts val="0"/>
              </a:spcBef>
              <a:spcAft>
                <a:spcPts val="0"/>
              </a:spcAft>
              <a:buClrTx/>
              <a:buSzTx/>
              <a:buFontTx/>
              <a:buNone/>
              <a:tabLst/>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Préparer une prestation de sécurité</a:t>
            </a:r>
          </a:p>
        </p:txBody>
      </p:sp>
      <p:pic>
        <p:nvPicPr>
          <p:cNvPr id="6" name="Image 5">
            <a:extLst>
              <a:ext uri="{FF2B5EF4-FFF2-40B4-BE49-F238E27FC236}">
                <a16:creationId xmlns:a16="http://schemas.microsoft.com/office/drawing/2014/main" id="{00595BD0-1C06-4143-8D5F-89479E5F6C78}"/>
              </a:ext>
            </a:extLst>
          </p:cNvPr>
          <p:cNvPicPr>
            <a:picLocks noChangeAspect="1"/>
          </p:cNvPicPr>
          <p:nvPr/>
        </p:nvPicPr>
        <p:blipFill>
          <a:blip r:embed="rId13"/>
          <a:stretch>
            <a:fillRect/>
          </a:stretch>
        </p:blipFill>
        <p:spPr>
          <a:xfrm rot="612226">
            <a:off x="5986179" y="878313"/>
            <a:ext cx="752475" cy="704850"/>
          </a:xfrm>
          <a:prstGeom prst="rect">
            <a:avLst/>
          </a:prstGeom>
        </p:spPr>
      </p:pic>
    </p:spTree>
    <p:extLst>
      <p:ext uri="{BB962C8B-B14F-4D97-AF65-F5344CB8AC3E}">
        <p14:creationId xmlns:p14="http://schemas.microsoft.com/office/powerpoint/2010/main" val="2250545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05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03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042"/>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034"/>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04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4"/>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9"/>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1044"/>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26"/>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1028"/>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1050"/>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1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animBg="1"/>
      <p:bldP spid="26" grpId="0" animBg="1"/>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graphicFrame>
        <p:nvGraphicFramePr>
          <p:cNvPr id="9" name="Tableau 8">
            <a:extLst>
              <a:ext uri="{FF2B5EF4-FFF2-40B4-BE49-F238E27FC236}">
                <a16:creationId xmlns:a16="http://schemas.microsoft.com/office/drawing/2014/main" id="{C0FA7B36-C970-4B5A-B7F8-5A0ABEF33211}"/>
              </a:ext>
            </a:extLst>
          </p:cNvPr>
          <p:cNvGraphicFramePr>
            <a:graphicFrameLocks noGrp="1"/>
          </p:cNvGraphicFramePr>
          <p:nvPr>
            <p:extLst>
              <p:ext uri="{D42A27DB-BD31-4B8C-83A1-F6EECF244321}">
                <p14:modId xmlns:p14="http://schemas.microsoft.com/office/powerpoint/2010/main" val="462058116"/>
              </p:ext>
            </p:extLst>
          </p:nvPr>
        </p:nvGraphicFramePr>
        <p:xfrm>
          <a:off x="2513690" y="1698984"/>
          <a:ext cx="3630606" cy="243053"/>
        </p:xfrm>
        <a:graphic>
          <a:graphicData uri="http://schemas.openxmlformats.org/drawingml/2006/table">
            <a:tbl>
              <a:tblPr/>
              <a:tblGrid>
                <a:gridCol w="3630606">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techniques d’optimisation de la vigilance</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10" name="Tableau 9">
            <a:extLst>
              <a:ext uri="{FF2B5EF4-FFF2-40B4-BE49-F238E27FC236}">
                <a16:creationId xmlns:a16="http://schemas.microsoft.com/office/drawing/2014/main" id="{30148A13-5CA3-4CCC-A92B-5D9C95883662}"/>
              </a:ext>
            </a:extLst>
          </p:cNvPr>
          <p:cNvGraphicFramePr>
            <a:graphicFrameLocks noGrp="1"/>
          </p:cNvGraphicFramePr>
          <p:nvPr>
            <p:extLst>
              <p:ext uri="{D42A27DB-BD31-4B8C-83A1-F6EECF244321}">
                <p14:modId xmlns:p14="http://schemas.microsoft.com/office/powerpoint/2010/main" val="2114148185"/>
              </p:ext>
            </p:extLst>
          </p:nvPr>
        </p:nvGraphicFramePr>
        <p:xfrm>
          <a:off x="2526129" y="1968780"/>
          <a:ext cx="4059832" cy="294323"/>
        </p:xfrm>
        <a:graphic>
          <a:graphicData uri="http://schemas.openxmlformats.org/drawingml/2006/table">
            <a:tbl>
              <a:tblPr/>
              <a:tblGrid>
                <a:gridCol w="4059832">
                  <a:extLst>
                    <a:ext uri="{9D8B030D-6E8A-4147-A177-3AD203B41FA5}">
                      <a16:colId xmlns:a16="http://schemas.microsoft.com/office/drawing/2014/main" val="3897650682"/>
                    </a:ext>
                  </a:extLst>
                </a:gridCol>
              </a:tblGrid>
              <a:tr h="29432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documents de fonctionnement, la main courante</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13" name="Tableau 12">
            <a:extLst>
              <a:ext uri="{FF2B5EF4-FFF2-40B4-BE49-F238E27FC236}">
                <a16:creationId xmlns:a16="http://schemas.microsoft.com/office/drawing/2014/main" id="{B333812D-7FFE-44AD-8A70-2C3DAE3C5A5F}"/>
              </a:ext>
            </a:extLst>
          </p:cNvPr>
          <p:cNvGraphicFramePr>
            <a:graphicFrameLocks noGrp="1"/>
          </p:cNvGraphicFramePr>
          <p:nvPr>
            <p:extLst>
              <p:ext uri="{D42A27DB-BD31-4B8C-83A1-F6EECF244321}">
                <p14:modId xmlns:p14="http://schemas.microsoft.com/office/powerpoint/2010/main" val="1185538352"/>
              </p:ext>
            </p:extLst>
          </p:nvPr>
        </p:nvGraphicFramePr>
        <p:xfrm>
          <a:off x="2494101" y="1250449"/>
          <a:ext cx="4206796" cy="369189"/>
        </p:xfrm>
        <a:graphic>
          <a:graphicData uri="http://schemas.openxmlformats.org/drawingml/2006/table">
            <a:tbl>
              <a:tblPr/>
              <a:tblGrid>
                <a:gridCol w="4206796">
                  <a:extLst>
                    <a:ext uri="{9D8B030D-6E8A-4147-A177-3AD203B41FA5}">
                      <a16:colId xmlns:a16="http://schemas.microsoft.com/office/drawing/2014/main" val="3897650682"/>
                    </a:ext>
                  </a:extLst>
                </a:gridCol>
              </a:tblGrid>
              <a:tr h="199184">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rondes, les postes de garde,, l’accueil filtrage, la morphopsychologie, la vidéo-surveillance, la vidéoprotection</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21" name="Tableau 20">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661273605"/>
              </p:ext>
            </p:extLst>
          </p:nvPr>
        </p:nvGraphicFramePr>
        <p:xfrm>
          <a:off x="5487691" y="2821391"/>
          <a:ext cx="2664357" cy="243053"/>
        </p:xfrm>
        <a:graphic>
          <a:graphicData uri="http://schemas.openxmlformats.org/drawingml/2006/table">
            <a:tbl>
              <a:tblPr/>
              <a:tblGrid>
                <a:gridCol w="2664357">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hiérarchie des normes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22" name="Tableau 21">
            <a:extLst>
              <a:ext uri="{FF2B5EF4-FFF2-40B4-BE49-F238E27FC236}">
                <a16:creationId xmlns:a16="http://schemas.microsoft.com/office/drawing/2014/main" id="{E18CABF7-2348-49C1-91C6-1376E6FC52D0}"/>
              </a:ext>
            </a:extLst>
          </p:cNvPr>
          <p:cNvGraphicFramePr>
            <a:graphicFrameLocks noGrp="1"/>
          </p:cNvGraphicFramePr>
          <p:nvPr>
            <p:extLst>
              <p:ext uri="{D42A27DB-BD31-4B8C-83A1-F6EECF244321}">
                <p14:modId xmlns:p14="http://schemas.microsoft.com/office/powerpoint/2010/main" val="3690575573"/>
              </p:ext>
            </p:extLst>
          </p:nvPr>
        </p:nvGraphicFramePr>
        <p:xfrm>
          <a:off x="5482347" y="3071191"/>
          <a:ext cx="2922269" cy="243053"/>
        </p:xfrm>
        <a:graphic>
          <a:graphicData uri="http://schemas.openxmlformats.org/drawingml/2006/table">
            <a:tbl>
              <a:tblPr/>
              <a:tblGrid>
                <a:gridCol w="2922269">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libertés publiques et individuelles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23" name="Tableau 22">
            <a:extLst>
              <a:ext uri="{FF2B5EF4-FFF2-40B4-BE49-F238E27FC236}">
                <a16:creationId xmlns:a16="http://schemas.microsoft.com/office/drawing/2014/main" id="{8D1E3547-33BA-4897-B085-1D3D678BA101}"/>
              </a:ext>
            </a:extLst>
          </p:cNvPr>
          <p:cNvGraphicFramePr>
            <a:graphicFrameLocks noGrp="1"/>
          </p:cNvGraphicFramePr>
          <p:nvPr>
            <p:extLst>
              <p:ext uri="{D42A27DB-BD31-4B8C-83A1-F6EECF244321}">
                <p14:modId xmlns:p14="http://schemas.microsoft.com/office/powerpoint/2010/main" val="4178142504"/>
              </p:ext>
            </p:extLst>
          </p:nvPr>
        </p:nvGraphicFramePr>
        <p:xfrm>
          <a:off x="5489471" y="3269168"/>
          <a:ext cx="3066285" cy="294323"/>
        </p:xfrm>
        <a:graphic>
          <a:graphicData uri="http://schemas.openxmlformats.org/drawingml/2006/table">
            <a:tbl>
              <a:tblPr/>
              <a:tblGrid>
                <a:gridCol w="3066285">
                  <a:extLst>
                    <a:ext uri="{9D8B030D-6E8A-4147-A177-3AD203B41FA5}">
                      <a16:colId xmlns:a16="http://schemas.microsoft.com/office/drawing/2014/main" val="3897650682"/>
                    </a:ext>
                  </a:extLst>
                </a:gridCol>
              </a:tblGrid>
              <a:tr h="29432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 code de déontologie</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31" name="Tableau 30">
            <a:extLst>
              <a:ext uri="{FF2B5EF4-FFF2-40B4-BE49-F238E27FC236}">
                <a16:creationId xmlns:a16="http://schemas.microsoft.com/office/drawing/2014/main" id="{3A3FD5F8-B1DF-4EB0-86F5-0E222B80B2CF}"/>
              </a:ext>
            </a:extLst>
          </p:cNvPr>
          <p:cNvGraphicFramePr>
            <a:graphicFrameLocks noGrp="1"/>
          </p:cNvGraphicFramePr>
          <p:nvPr>
            <p:extLst>
              <p:ext uri="{D42A27DB-BD31-4B8C-83A1-F6EECF244321}">
                <p14:modId xmlns:p14="http://schemas.microsoft.com/office/powerpoint/2010/main" val="1874815793"/>
              </p:ext>
            </p:extLst>
          </p:nvPr>
        </p:nvGraphicFramePr>
        <p:xfrm>
          <a:off x="5489471" y="3497674"/>
          <a:ext cx="2922269" cy="213155"/>
        </p:xfrm>
        <a:graphic>
          <a:graphicData uri="http://schemas.openxmlformats.org/drawingml/2006/table">
            <a:tbl>
              <a:tblPr/>
              <a:tblGrid>
                <a:gridCol w="2922269">
                  <a:extLst>
                    <a:ext uri="{9D8B030D-6E8A-4147-A177-3AD203B41FA5}">
                      <a16:colId xmlns:a16="http://schemas.microsoft.com/office/drawing/2014/main" val="3897650682"/>
                    </a:ext>
                  </a:extLst>
                </a:gridCol>
              </a:tblGrid>
              <a:tr h="213155">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 CSI</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 name="Flèche droite 3"/>
          <p:cNvSpPr/>
          <p:nvPr/>
        </p:nvSpPr>
        <p:spPr>
          <a:xfrm>
            <a:off x="2155073" y="1293691"/>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droite 23"/>
          <p:cNvSpPr/>
          <p:nvPr/>
        </p:nvSpPr>
        <p:spPr>
          <a:xfrm>
            <a:off x="2155073" y="1731805"/>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droite 25"/>
          <p:cNvSpPr/>
          <p:nvPr/>
        </p:nvSpPr>
        <p:spPr>
          <a:xfrm>
            <a:off x="2155073" y="2039234"/>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Flèche droite 34"/>
          <p:cNvSpPr/>
          <p:nvPr/>
        </p:nvSpPr>
        <p:spPr>
          <a:xfrm>
            <a:off x="5194315" y="2862765"/>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Flèche droite 36"/>
          <p:cNvSpPr/>
          <p:nvPr/>
        </p:nvSpPr>
        <p:spPr>
          <a:xfrm>
            <a:off x="5195576" y="3093337"/>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Flèche droite 37"/>
          <p:cNvSpPr/>
          <p:nvPr/>
        </p:nvSpPr>
        <p:spPr>
          <a:xfrm>
            <a:off x="5201439" y="3359615"/>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Flèche droite 37">
            <a:extLst>
              <a:ext uri="{FF2B5EF4-FFF2-40B4-BE49-F238E27FC236}">
                <a16:creationId xmlns:a16="http://schemas.microsoft.com/office/drawing/2014/main" id="{ED463E0B-163B-4A39-8A9E-5C6B6964A08F}"/>
              </a:ext>
            </a:extLst>
          </p:cNvPr>
          <p:cNvSpPr/>
          <p:nvPr/>
        </p:nvSpPr>
        <p:spPr>
          <a:xfrm>
            <a:off x="5194315" y="3783263"/>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30" name="Tableau 29">
            <a:extLst>
              <a:ext uri="{FF2B5EF4-FFF2-40B4-BE49-F238E27FC236}">
                <a16:creationId xmlns:a16="http://schemas.microsoft.com/office/drawing/2014/main" id="{E10FB2EE-FDD1-45C9-BAF2-D95A6626861D}"/>
              </a:ext>
            </a:extLst>
          </p:cNvPr>
          <p:cNvGraphicFramePr>
            <a:graphicFrameLocks noGrp="1"/>
          </p:cNvGraphicFramePr>
          <p:nvPr>
            <p:extLst>
              <p:ext uri="{D42A27DB-BD31-4B8C-83A1-F6EECF244321}">
                <p14:modId xmlns:p14="http://schemas.microsoft.com/office/powerpoint/2010/main" val="2585487317"/>
              </p:ext>
            </p:extLst>
          </p:nvPr>
        </p:nvGraphicFramePr>
        <p:xfrm>
          <a:off x="5489471" y="4005185"/>
          <a:ext cx="3628804" cy="369189"/>
        </p:xfrm>
        <a:graphic>
          <a:graphicData uri="http://schemas.openxmlformats.org/drawingml/2006/table">
            <a:tbl>
              <a:tblPr/>
              <a:tblGrid>
                <a:gridCol w="3628804">
                  <a:extLst>
                    <a:ext uri="{9D8B030D-6E8A-4147-A177-3AD203B41FA5}">
                      <a16:colId xmlns:a16="http://schemas.microsoft.com/office/drawing/2014/main" val="3897650682"/>
                    </a:ext>
                  </a:extLst>
                </a:gridCol>
              </a:tblGrid>
              <a:tr h="213155">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 code du sport et les règlements des fédérations sportives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27" name="Rectangle : carré corné 26">
            <a:extLst>
              <a:ext uri="{FF2B5EF4-FFF2-40B4-BE49-F238E27FC236}">
                <a16:creationId xmlns:a16="http://schemas.microsoft.com/office/drawing/2014/main" id="{65AB698B-D111-4310-AAFE-08C8CE95C858}"/>
              </a:ext>
            </a:extLst>
          </p:cNvPr>
          <p:cNvSpPr/>
          <p:nvPr/>
        </p:nvSpPr>
        <p:spPr>
          <a:xfrm>
            <a:off x="388610" y="1115852"/>
            <a:ext cx="1564868" cy="1455898"/>
          </a:xfrm>
          <a:prstGeom prst="foldedCorner">
            <a:avLst>
              <a:gd name="adj" fmla="val 34195"/>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A1.2S5 Les techniques et les moyens de surveillance humaine</a:t>
            </a:r>
          </a:p>
        </p:txBody>
      </p:sp>
      <p:sp>
        <p:nvSpPr>
          <p:cNvPr id="32" name="Flèche droite 25">
            <a:extLst>
              <a:ext uri="{FF2B5EF4-FFF2-40B4-BE49-F238E27FC236}">
                <a16:creationId xmlns:a16="http://schemas.microsoft.com/office/drawing/2014/main" id="{93817ED5-F18A-4EC8-82DC-4D7AC685C2F4}"/>
              </a:ext>
            </a:extLst>
          </p:cNvPr>
          <p:cNvSpPr/>
          <p:nvPr/>
        </p:nvSpPr>
        <p:spPr>
          <a:xfrm>
            <a:off x="2155073" y="2320636"/>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33" name="Tableau 32">
            <a:extLst>
              <a:ext uri="{FF2B5EF4-FFF2-40B4-BE49-F238E27FC236}">
                <a16:creationId xmlns:a16="http://schemas.microsoft.com/office/drawing/2014/main" id="{D3DD50AA-EC98-4073-BE73-D54464326186}"/>
              </a:ext>
            </a:extLst>
          </p:cNvPr>
          <p:cNvGraphicFramePr>
            <a:graphicFrameLocks noGrp="1"/>
          </p:cNvGraphicFramePr>
          <p:nvPr>
            <p:extLst>
              <p:ext uri="{D42A27DB-BD31-4B8C-83A1-F6EECF244321}">
                <p14:modId xmlns:p14="http://schemas.microsoft.com/office/powerpoint/2010/main" val="610696071"/>
              </p:ext>
            </p:extLst>
          </p:nvPr>
        </p:nvGraphicFramePr>
        <p:xfrm>
          <a:off x="2526129" y="2250481"/>
          <a:ext cx="4462798" cy="294323"/>
        </p:xfrm>
        <a:graphic>
          <a:graphicData uri="http://schemas.openxmlformats.org/drawingml/2006/table">
            <a:tbl>
              <a:tblPr/>
              <a:tblGrid>
                <a:gridCol w="4462798">
                  <a:extLst>
                    <a:ext uri="{9D8B030D-6E8A-4147-A177-3AD203B41FA5}">
                      <a16:colId xmlns:a16="http://schemas.microsoft.com/office/drawing/2014/main" val="3897650682"/>
                    </a:ext>
                  </a:extLst>
                </a:gridCol>
              </a:tblGrid>
              <a:tr h="29432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tenues professionnelles, les EPI, les équipements individuels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34" name="Rectangle : carré corné 33">
            <a:extLst>
              <a:ext uri="{FF2B5EF4-FFF2-40B4-BE49-F238E27FC236}">
                <a16:creationId xmlns:a16="http://schemas.microsoft.com/office/drawing/2014/main" id="{6BD33A89-4A07-4485-B213-6FD07C66AB7C}"/>
              </a:ext>
            </a:extLst>
          </p:cNvPr>
          <p:cNvSpPr/>
          <p:nvPr/>
        </p:nvSpPr>
        <p:spPr>
          <a:xfrm>
            <a:off x="3576352" y="3106967"/>
            <a:ext cx="1505282" cy="1455898"/>
          </a:xfrm>
          <a:prstGeom prst="foldedCorner">
            <a:avLst>
              <a:gd name="adj" fmla="val 3748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A1.2S6 Le cadre juridique de l’intervention des agents</a:t>
            </a:r>
          </a:p>
        </p:txBody>
      </p:sp>
      <p:sp>
        <p:nvSpPr>
          <p:cNvPr id="39" name="Flèche droite 37">
            <a:extLst>
              <a:ext uri="{FF2B5EF4-FFF2-40B4-BE49-F238E27FC236}">
                <a16:creationId xmlns:a16="http://schemas.microsoft.com/office/drawing/2014/main" id="{17E3749E-691C-4AB1-92C4-FC766E9CC5F8}"/>
              </a:ext>
            </a:extLst>
          </p:cNvPr>
          <p:cNvSpPr/>
          <p:nvPr/>
        </p:nvSpPr>
        <p:spPr>
          <a:xfrm>
            <a:off x="5194315" y="3548667"/>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40" name="Tableau 39">
            <a:extLst>
              <a:ext uri="{FF2B5EF4-FFF2-40B4-BE49-F238E27FC236}">
                <a16:creationId xmlns:a16="http://schemas.microsoft.com/office/drawing/2014/main" id="{28BA6C35-252E-4232-B0CE-54ADF0A1908B}"/>
              </a:ext>
            </a:extLst>
          </p:cNvPr>
          <p:cNvGraphicFramePr>
            <a:graphicFrameLocks noGrp="1"/>
          </p:cNvGraphicFramePr>
          <p:nvPr>
            <p:extLst>
              <p:ext uri="{D42A27DB-BD31-4B8C-83A1-F6EECF244321}">
                <p14:modId xmlns:p14="http://schemas.microsoft.com/office/powerpoint/2010/main" val="726237458"/>
              </p:ext>
            </p:extLst>
          </p:nvPr>
        </p:nvGraphicFramePr>
        <p:xfrm>
          <a:off x="5489471" y="3751142"/>
          <a:ext cx="3443103" cy="213155"/>
        </p:xfrm>
        <a:graphic>
          <a:graphicData uri="http://schemas.openxmlformats.org/drawingml/2006/table">
            <a:tbl>
              <a:tblPr/>
              <a:tblGrid>
                <a:gridCol w="3443103">
                  <a:extLst>
                    <a:ext uri="{9D8B030D-6E8A-4147-A177-3AD203B41FA5}">
                      <a16:colId xmlns:a16="http://schemas.microsoft.com/office/drawing/2014/main" val="3897650682"/>
                    </a:ext>
                  </a:extLst>
                </a:gridCol>
              </a:tblGrid>
              <a:tr h="213155">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convention collective nationale de branche</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28" name="Flèche droite 37">
            <a:extLst>
              <a:ext uri="{FF2B5EF4-FFF2-40B4-BE49-F238E27FC236}">
                <a16:creationId xmlns:a16="http://schemas.microsoft.com/office/drawing/2014/main" id="{ED463E0B-163B-4A39-8A9E-5C6B6964A08F}"/>
              </a:ext>
            </a:extLst>
          </p:cNvPr>
          <p:cNvSpPr/>
          <p:nvPr/>
        </p:nvSpPr>
        <p:spPr>
          <a:xfrm>
            <a:off x="5199054" y="4045517"/>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41" name="Tableau 40">
            <a:extLst>
              <a:ext uri="{FF2B5EF4-FFF2-40B4-BE49-F238E27FC236}">
                <a16:creationId xmlns:a16="http://schemas.microsoft.com/office/drawing/2014/main" id="{E10FB2EE-FDD1-45C9-BAF2-D95A6626861D}"/>
              </a:ext>
            </a:extLst>
          </p:cNvPr>
          <p:cNvGraphicFramePr>
            <a:graphicFrameLocks noGrp="1"/>
          </p:cNvGraphicFramePr>
          <p:nvPr>
            <p:extLst>
              <p:ext uri="{D42A27DB-BD31-4B8C-83A1-F6EECF244321}">
                <p14:modId xmlns:p14="http://schemas.microsoft.com/office/powerpoint/2010/main" val="1935955493"/>
              </p:ext>
            </p:extLst>
          </p:nvPr>
        </p:nvGraphicFramePr>
        <p:xfrm>
          <a:off x="5482347" y="4381293"/>
          <a:ext cx="3800807" cy="213155"/>
        </p:xfrm>
        <a:graphic>
          <a:graphicData uri="http://schemas.openxmlformats.org/drawingml/2006/table">
            <a:tbl>
              <a:tblPr/>
              <a:tblGrid>
                <a:gridCol w="3800807">
                  <a:extLst>
                    <a:ext uri="{9D8B030D-6E8A-4147-A177-3AD203B41FA5}">
                      <a16:colId xmlns:a16="http://schemas.microsoft.com/office/drawing/2014/main" val="3897650682"/>
                    </a:ext>
                  </a:extLst>
                </a:gridCol>
              </a:tblGrid>
              <a:tr h="213155">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 code pénal général et spécial, la procédure pénale</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3" name="Flèche droite 37">
            <a:extLst>
              <a:ext uri="{FF2B5EF4-FFF2-40B4-BE49-F238E27FC236}">
                <a16:creationId xmlns:a16="http://schemas.microsoft.com/office/drawing/2014/main" id="{ED463E0B-163B-4A39-8A9E-5C6B6964A08F}"/>
              </a:ext>
            </a:extLst>
          </p:cNvPr>
          <p:cNvSpPr/>
          <p:nvPr/>
        </p:nvSpPr>
        <p:spPr>
          <a:xfrm>
            <a:off x="5194315" y="4407872"/>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44" name="Tableau 43">
            <a:extLst>
              <a:ext uri="{FF2B5EF4-FFF2-40B4-BE49-F238E27FC236}">
                <a16:creationId xmlns:a16="http://schemas.microsoft.com/office/drawing/2014/main" id="{E10FB2EE-FDD1-45C9-BAF2-D95A6626861D}"/>
              </a:ext>
            </a:extLst>
          </p:cNvPr>
          <p:cNvGraphicFramePr>
            <a:graphicFrameLocks noGrp="1"/>
          </p:cNvGraphicFramePr>
          <p:nvPr>
            <p:extLst>
              <p:ext uri="{D42A27DB-BD31-4B8C-83A1-F6EECF244321}">
                <p14:modId xmlns:p14="http://schemas.microsoft.com/office/powerpoint/2010/main" val="1659908272"/>
              </p:ext>
            </p:extLst>
          </p:nvPr>
        </p:nvGraphicFramePr>
        <p:xfrm>
          <a:off x="5482347" y="4586842"/>
          <a:ext cx="3800807" cy="213155"/>
        </p:xfrm>
        <a:graphic>
          <a:graphicData uri="http://schemas.openxmlformats.org/drawingml/2006/table">
            <a:tbl>
              <a:tblPr/>
              <a:tblGrid>
                <a:gridCol w="3800807">
                  <a:extLst>
                    <a:ext uri="{9D8B030D-6E8A-4147-A177-3AD203B41FA5}">
                      <a16:colId xmlns:a16="http://schemas.microsoft.com/office/drawing/2014/main" val="3897650682"/>
                    </a:ext>
                  </a:extLst>
                </a:gridCol>
              </a:tblGrid>
              <a:tr h="213155">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responsabilité pénale de l’agent de sécurité</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5" name="Flèche droite 37">
            <a:extLst>
              <a:ext uri="{FF2B5EF4-FFF2-40B4-BE49-F238E27FC236}">
                <a16:creationId xmlns:a16="http://schemas.microsoft.com/office/drawing/2014/main" id="{ED463E0B-163B-4A39-8A9E-5C6B6964A08F}"/>
              </a:ext>
            </a:extLst>
          </p:cNvPr>
          <p:cNvSpPr/>
          <p:nvPr/>
        </p:nvSpPr>
        <p:spPr>
          <a:xfrm>
            <a:off x="5194315" y="4631933"/>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3B5D98DB-95F0-4388-8712-963FAFAEE458}"/>
              </a:ext>
            </a:extLst>
          </p:cNvPr>
          <p:cNvPicPr>
            <a:picLocks noChangeAspect="1"/>
          </p:cNvPicPr>
          <p:nvPr/>
        </p:nvPicPr>
        <p:blipFill>
          <a:blip r:embed="rId3"/>
          <a:stretch>
            <a:fillRect/>
          </a:stretch>
        </p:blipFill>
        <p:spPr>
          <a:xfrm>
            <a:off x="6535906" y="991500"/>
            <a:ext cx="723900" cy="1238250"/>
          </a:xfrm>
          <a:prstGeom prst="rect">
            <a:avLst/>
          </a:prstGeom>
        </p:spPr>
      </p:pic>
      <p:pic>
        <p:nvPicPr>
          <p:cNvPr id="8" name="Image 7">
            <a:extLst>
              <a:ext uri="{FF2B5EF4-FFF2-40B4-BE49-F238E27FC236}">
                <a16:creationId xmlns:a16="http://schemas.microsoft.com/office/drawing/2014/main" id="{B4BD6ADB-1482-43FE-9B23-94FB03B5B2FA}"/>
              </a:ext>
            </a:extLst>
          </p:cNvPr>
          <p:cNvPicPr>
            <a:picLocks noChangeAspect="1"/>
          </p:cNvPicPr>
          <p:nvPr/>
        </p:nvPicPr>
        <p:blipFill>
          <a:blip r:embed="rId4"/>
          <a:stretch>
            <a:fillRect/>
          </a:stretch>
        </p:blipFill>
        <p:spPr>
          <a:xfrm>
            <a:off x="7311217" y="1976102"/>
            <a:ext cx="1743122" cy="1137404"/>
          </a:xfrm>
          <a:prstGeom prst="rect">
            <a:avLst/>
          </a:prstGeom>
        </p:spPr>
      </p:pic>
      <p:pic>
        <p:nvPicPr>
          <p:cNvPr id="12" name="Image 11">
            <a:extLst>
              <a:ext uri="{FF2B5EF4-FFF2-40B4-BE49-F238E27FC236}">
                <a16:creationId xmlns:a16="http://schemas.microsoft.com/office/drawing/2014/main" id="{E2565357-F0A9-4B43-9F8D-E0F7B152FA2C}"/>
              </a:ext>
            </a:extLst>
          </p:cNvPr>
          <p:cNvPicPr>
            <a:picLocks noChangeAspect="1"/>
          </p:cNvPicPr>
          <p:nvPr/>
        </p:nvPicPr>
        <p:blipFill>
          <a:blip r:embed="rId5"/>
          <a:stretch>
            <a:fillRect/>
          </a:stretch>
        </p:blipFill>
        <p:spPr>
          <a:xfrm>
            <a:off x="244224" y="2658104"/>
            <a:ext cx="1939685" cy="886182"/>
          </a:xfrm>
          <a:prstGeom prst="rect">
            <a:avLst/>
          </a:prstGeom>
        </p:spPr>
      </p:pic>
      <p:pic>
        <p:nvPicPr>
          <p:cNvPr id="2050" name="Picture 2" descr="La vidéoprotection">
            <a:extLst>
              <a:ext uri="{FF2B5EF4-FFF2-40B4-BE49-F238E27FC236}">
                <a16:creationId xmlns:a16="http://schemas.microsoft.com/office/drawing/2014/main" id="{AF89AE89-51EC-4A6B-8B76-32AE280CB97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52452" y="964353"/>
            <a:ext cx="959288" cy="95928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mazon.fr - Registre de Main Courante: Pour l'Enregistrement des événements  relatifs à la sécurité des établissements. - Edition, SecuMJ - Livres">
            <a:extLst>
              <a:ext uri="{FF2B5EF4-FFF2-40B4-BE49-F238E27FC236}">
                <a16:creationId xmlns:a16="http://schemas.microsoft.com/office/drawing/2014/main" id="{0EDB5DD7-8D53-4D49-8337-B8D9846A07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486823">
            <a:off x="2578437" y="2519525"/>
            <a:ext cx="753877" cy="97400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éléphone PTI MGD001">
            <a:extLst>
              <a:ext uri="{FF2B5EF4-FFF2-40B4-BE49-F238E27FC236}">
                <a16:creationId xmlns:a16="http://schemas.microsoft.com/office/drawing/2014/main" id="{BB2EC6A0-2E8D-4109-93C1-7FE85A779A7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9584" y="3724818"/>
            <a:ext cx="437103" cy="77226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Gardiennage - Sécurité privé - DBB Di Bartolomeo Blanc">
            <a:extLst>
              <a:ext uri="{FF2B5EF4-FFF2-40B4-BE49-F238E27FC236}">
                <a16:creationId xmlns:a16="http://schemas.microsoft.com/office/drawing/2014/main" id="{419DFE80-497A-43A8-9BC8-663741C0306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5055" y="3564849"/>
            <a:ext cx="450471" cy="116250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vêtement sécurité costume homme sécurité">
            <a:extLst>
              <a:ext uri="{FF2B5EF4-FFF2-40B4-BE49-F238E27FC236}">
                <a16:creationId xmlns:a16="http://schemas.microsoft.com/office/drawing/2014/main" id="{D3920609-8146-4379-A3F8-72A5E6665F7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25878" y="3715319"/>
            <a:ext cx="737747" cy="886182"/>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Acte1 Formation - Posts | Facebook">
            <a:extLst>
              <a:ext uri="{FF2B5EF4-FFF2-40B4-BE49-F238E27FC236}">
                <a16:creationId xmlns:a16="http://schemas.microsoft.com/office/drawing/2014/main" id="{D2F135DB-E8DF-436C-958F-EC221BBC3BF0}"/>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41763" t="14474" r="39778" b="8858"/>
          <a:stretch/>
        </p:blipFill>
        <p:spPr bwMode="auto">
          <a:xfrm>
            <a:off x="2588967" y="3663301"/>
            <a:ext cx="488209" cy="931147"/>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Escroquerie et code pénal">
            <a:extLst>
              <a:ext uri="{FF2B5EF4-FFF2-40B4-BE49-F238E27FC236}">
                <a16:creationId xmlns:a16="http://schemas.microsoft.com/office/drawing/2014/main" id="{0D603023-6CFD-4FF6-9003-9A7713A8480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72491" y="2536780"/>
            <a:ext cx="915792" cy="506547"/>
          </a:xfrm>
          <a:prstGeom prst="rect">
            <a:avLst/>
          </a:prstGeom>
          <a:noFill/>
          <a:extLst>
            <a:ext uri="{909E8E84-426E-40DD-AFC4-6F175D3DCCD1}">
              <a14:hiddenFill xmlns:a14="http://schemas.microsoft.com/office/drawing/2010/main">
                <a:solidFill>
                  <a:srgbClr val="FFFFFF"/>
                </a:solidFill>
              </a14:hiddenFill>
            </a:ext>
          </a:extLst>
        </p:spPr>
      </p:pic>
      <p:sp>
        <p:nvSpPr>
          <p:cNvPr id="42" name="ZoneTexte 41">
            <a:extLst>
              <a:ext uri="{FF2B5EF4-FFF2-40B4-BE49-F238E27FC236}">
                <a16:creationId xmlns:a16="http://schemas.microsoft.com/office/drawing/2014/main" id="{0795A042-ED98-42C4-B0EE-03EB922063A3}"/>
              </a:ext>
            </a:extLst>
          </p:cNvPr>
          <p:cNvSpPr txBox="1"/>
          <p:nvPr/>
        </p:nvSpPr>
        <p:spPr>
          <a:xfrm>
            <a:off x="971601" y="202817"/>
            <a:ext cx="8064896" cy="769441"/>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marR="0" lvl="0" indent="0" algn="ctr" fontAlgn="auto">
              <a:lnSpc>
                <a:spcPct val="100000"/>
              </a:lnSpc>
              <a:spcBef>
                <a:spcPts val="0"/>
              </a:spcBef>
              <a:spcAft>
                <a:spcPts val="0"/>
              </a:spcAft>
              <a:buClrTx/>
              <a:buSzTx/>
              <a:buFontTx/>
              <a:buNone/>
              <a:tabLst/>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Préparer une prestation de sécurité</a:t>
            </a:r>
          </a:p>
        </p:txBody>
      </p:sp>
    </p:spTree>
    <p:extLst>
      <p:ext uri="{BB962C8B-B14F-4D97-AF65-F5344CB8AC3E}">
        <p14:creationId xmlns:p14="http://schemas.microsoft.com/office/powerpoint/2010/main" val="4677357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5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5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054"/>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06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1"/>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1"/>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20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animBg="1"/>
      <p:bldP spid="26" grpId="0" animBg="1"/>
      <p:bldP spid="35" grpId="0" animBg="1"/>
      <p:bldP spid="37" grpId="0" animBg="1"/>
      <p:bldP spid="38" grpId="0" animBg="1"/>
      <p:bldP spid="29" grpId="0" animBg="1"/>
      <p:bldP spid="27" grpId="0" animBg="1"/>
      <p:bldP spid="32" grpId="0" animBg="1"/>
      <p:bldP spid="34" grpId="0" animBg="1"/>
      <p:bldP spid="39" grpId="0" animBg="1"/>
      <p:bldP spid="28" grpId="0" animBg="1"/>
      <p:bldP spid="43" grpId="0" animBg="1"/>
      <p:bldP spid="4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4" name="Picture 12" descr="Inteligencia emocional copy1">
            <a:extLst>
              <a:ext uri="{FF2B5EF4-FFF2-40B4-BE49-F238E27FC236}">
                <a16:creationId xmlns:a16="http://schemas.microsoft.com/office/drawing/2014/main" id="{A1115EEB-8DCA-46B4-AC5D-98A652CE84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887" y="3900118"/>
            <a:ext cx="1544929" cy="931428"/>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graphicFrame>
        <p:nvGraphicFramePr>
          <p:cNvPr id="9" name="Tableau 8">
            <a:extLst>
              <a:ext uri="{FF2B5EF4-FFF2-40B4-BE49-F238E27FC236}">
                <a16:creationId xmlns:a16="http://schemas.microsoft.com/office/drawing/2014/main" id="{C0FA7B36-C970-4B5A-B7F8-5A0ABEF33211}"/>
              </a:ext>
            </a:extLst>
          </p:cNvPr>
          <p:cNvGraphicFramePr>
            <a:graphicFrameLocks noGrp="1"/>
          </p:cNvGraphicFramePr>
          <p:nvPr>
            <p:extLst>
              <p:ext uri="{D42A27DB-BD31-4B8C-83A1-F6EECF244321}">
                <p14:modId xmlns:p14="http://schemas.microsoft.com/office/powerpoint/2010/main" val="2655625903"/>
              </p:ext>
            </p:extLst>
          </p:nvPr>
        </p:nvGraphicFramePr>
        <p:xfrm>
          <a:off x="2522701" y="1599801"/>
          <a:ext cx="3630606" cy="243053"/>
        </p:xfrm>
        <a:graphic>
          <a:graphicData uri="http://schemas.openxmlformats.org/drawingml/2006/table">
            <a:tbl>
              <a:tblPr/>
              <a:tblGrid>
                <a:gridCol w="3630606">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critères de choix d’un fournisseur</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10" name="Tableau 9">
            <a:extLst>
              <a:ext uri="{FF2B5EF4-FFF2-40B4-BE49-F238E27FC236}">
                <a16:creationId xmlns:a16="http://schemas.microsoft.com/office/drawing/2014/main" id="{30148A13-5CA3-4CCC-A92B-5D9C95883662}"/>
              </a:ext>
            </a:extLst>
          </p:cNvPr>
          <p:cNvGraphicFramePr>
            <a:graphicFrameLocks noGrp="1"/>
          </p:cNvGraphicFramePr>
          <p:nvPr>
            <p:extLst>
              <p:ext uri="{D42A27DB-BD31-4B8C-83A1-F6EECF244321}">
                <p14:modId xmlns:p14="http://schemas.microsoft.com/office/powerpoint/2010/main" val="2529696597"/>
              </p:ext>
            </p:extLst>
          </p:nvPr>
        </p:nvGraphicFramePr>
        <p:xfrm>
          <a:off x="2522701" y="1867520"/>
          <a:ext cx="4059832" cy="294323"/>
        </p:xfrm>
        <a:graphic>
          <a:graphicData uri="http://schemas.openxmlformats.org/drawingml/2006/table">
            <a:tbl>
              <a:tblPr/>
              <a:tblGrid>
                <a:gridCol w="4059832">
                  <a:extLst>
                    <a:ext uri="{9D8B030D-6E8A-4147-A177-3AD203B41FA5}">
                      <a16:colId xmlns:a16="http://schemas.microsoft.com/office/drawing/2014/main" val="3897650682"/>
                    </a:ext>
                  </a:extLst>
                </a:gridCol>
              </a:tblGrid>
              <a:tr h="29432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 lancement d’un appel d’offres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13" name="Tableau 12">
            <a:extLst>
              <a:ext uri="{FF2B5EF4-FFF2-40B4-BE49-F238E27FC236}">
                <a16:creationId xmlns:a16="http://schemas.microsoft.com/office/drawing/2014/main" id="{B333812D-7FFE-44AD-8A70-2C3DAE3C5A5F}"/>
              </a:ext>
            </a:extLst>
          </p:cNvPr>
          <p:cNvGraphicFramePr>
            <a:graphicFrameLocks noGrp="1"/>
          </p:cNvGraphicFramePr>
          <p:nvPr>
            <p:extLst>
              <p:ext uri="{D42A27DB-BD31-4B8C-83A1-F6EECF244321}">
                <p14:modId xmlns:p14="http://schemas.microsoft.com/office/powerpoint/2010/main" val="2885088883"/>
              </p:ext>
            </p:extLst>
          </p:nvPr>
        </p:nvGraphicFramePr>
        <p:xfrm>
          <a:off x="2522701" y="1250491"/>
          <a:ext cx="4206796" cy="199184"/>
        </p:xfrm>
        <a:graphic>
          <a:graphicData uri="http://schemas.openxmlformats.org/drawingml/2006/table">
            <a:tbl>
              <a:tblPr/>
              <a:tblGrid>
                <a:gridCol w="4206796">
                  <a:extLst>
                    <a:ext uri="{9D8B030D-6E8A-4147-A177-3AD203B41FA5}">
                      <a16:colId xmlns:a16="http://schemas.microsoft.com/office/drawing/2014/main" val="3897650682"/>
                    </a:ext>
                  </a:extLst>
                </a:gridCol>
              </a:tblGrid>
              <a:tr h="199184">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différents acteurs de la fonction achat</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 name="Flèche droite 3"/>
          <p:cNvSpPr/>
          <p:nvPr/>
        </p:nvSpPr>
        <p:spPr>
          <a:xfrm>
            <a:off x="2155073" y="1293691"/>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droite 23"/>
          <p:cNvSpPr/>
          <p:nvPr/>
        </p:nvSpPr>
        <p:spPr>
          <a:xfrm>
            <a:off x="2155073" y="1613307"/>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droite 25"/>
          <p:cNvSpPr/>
          <p:nvPr/>
        </p:nvSpPr>
        <p:spPr>
          <a:xfrm>
            <a:off x="2155073" y="1888261"/>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Flèche droite 25">
            <a:extLst>
              <a:ext uri="{FF2B5EF4-FFF2-40B4-BE49-F238E27FC236}">
                <a16:creationId xmlns:a16="http://schemas.microsoft.com/office/drawing/2014/main" id="{93817ED5-F18A-4EC8-82DC-4D7AC685C2F4}"/>
              </a:ext>
            </a:extLst>
          </p:cNvPr>
          <p:cNvSpPr/>
          <p:nvPr/>
        </p:nvSpPr>
        <p:spPr>
          <a:xfrm>
            <a:off x="2155073" y="2182982"/>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33" name="Tableau 32">
            <a:extLst>
              <a:ext uri="{FF2B5EF4-FFF2-40B4-BE49-F238E27FC236}">
                <a16:creationId xmlns:a16="http://schemas.microsoft.com/office/drawing/2014/main" id="{D3DD50AA-EC98-4073-BE73-D54464326186}"/>
              </a:ext>
            </a:extLst>
          </p:cNvPr>
          <p:cNvGraphicFramePr>
            <a:graphicFrameLocks noGrp="1"/>
          </p:cNvGraphicFramePr>
          <p:nvPr>
            <p:extLst>
              <p:ext uri="{D42A27DB-BD31-4B8C-83A1-F6EECF244321}">
                <p14:modId xmlns:p14="http://schemas.microsoft.com/office/powerpoint/2010/main" val="758302163"/>
              </p:ext>
            </p:extLst>
          </p:nvPr>
        </p:nvGraphicFramePr>
        <p:xfrm>
          <a:off x="2526129" y="2161843"/>
          <a:ext cx="4462798" cy="294323"/>
        </p:xfrm>
        <a:graphic>
          <a:graphicData uri="http://schemas.openxmlformats.org/drawingml/2006/table">
            <a:tbl>
              <a:tblPr/>
              <a:tblGrid>
                <a:gridCol w="4462798">
                  <a:extLst>
                    <a:ext uri="{9D8B030D-6E8A-4147-A177-3AD203B41FA5}">
                      <a16:colId xmlns:a16="http://schemas.microsoft.com/office/drawing/2014/main" val="3897650682"/>
                    </a:ext>
                  </a:extLst>
                </a:gridCol>
              </a:tblGrid>
              <a:tr h="29432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éléments de la négociation achat</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36" name="Rectangle : carré corné 29">
            <a:extLst>
              <a:ext uri="{FF2B5EF4-FFF2-40B4-BE49-F238E27FC236}">
                <a16:creationId xmlns:a16="http://schemas.microsoft.com/office/drawing/2014/main" id="{A3F2DC99-CA5F-4CDD-8EB3-E88E3069EA61}"/>
              </a:ext>
            </a:extLst>
          </p:cNvPr>
          <p:cNvSpPr/>
          <p:nvPr/>
        </p:nvSpPr>
        <p:spPr>
          <a:xfrm>
            <a:off x="467544" y="1182828"/>
            <a:ext cx="1505282" cy="1455898"/>
          </a:xfrm>
          <a:prstGeom prst="foldedCorner">
            <a:avLst>
              <a:gd name="adj" fmla="val 3748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A1.2S7 La fonction achat</a:t>
            </a:r>
          </a:p>
        </p:txBody>
      </p:sp>
      <p:graphicFrame>
        <p:nvGraphicFramePr>
          <p:cNvPr id="42" name="Tableau 41">
            <a:extLst>
              <a:ext uri="{FF2B5EF4-FFF2-40B4-BE49-F238E27FC236}">
                <a16:creationId xmlns:a16="http://schemas.microsoft.com/office/drawing/2014/main" id="{D3DD50AA-EC98-4073-BE73-D54464326186}"/>
              </a:ext>
            </a:extLst>
          </p:cNvPr>
          <p:cNvGraphicFramePr>
            <a:graphicFrameLocks noGrp="1"/>
          </p:cNvGraphicFramePr>
          <p:nvPr>
            <p:extLst>
              <p:ext uri="{D42A27DB-BD31-4B8C-83A1-F6EECF244321}">
                <p14:modId xmlns:p14="http://schemas.microsoft.com/office/powerpoint/2010/main" val="4283913447"/>
              </p:ext>
            </p:extLst>
          </p:nvPr>
        </p:nvGraphicFramePr>
        <p:xfrm>
          <a:off x="2522701" y="2451438"/>
          <a:ext cx="4462798" cy="294323"/>
        </p:xfrm>
        <a:graphic>
          <a:graphicData uri="http://schemas.openxmlformats.org/drawingml/2006/table">
            <a:tbl>
              <a:tblPr/>
              <a:tblGrid>
                <a:gridCol w="4462798">
                  <a:extLst>
                    <a:ext uri="{9D8B030D-6E8A-4147-A177-3AD203B41FA5}">
                      <a16:colId xmlns:a16="http://schemas.microsoft.com/office/drawing/2014/main" val="3897650682"/>
                    </a:ext>
                  </a:extLst>
                </a:gridCol>
              </a:tblGrid>
              <a:tr h="29432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L’évaluation d’une prestation achat</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6" name="Flèche droite 25">
            <a:extLst>
              <a:ext uri="{FF2B5EF4-FFF2-40B4-BE49-F238E27FC236}">
                <a16:creationId xmlns:a16="http://schemas.microsoft.com/office/drawing/2014/main" id="{93817ED5-F18A-4EC8-82DC-4D7AC685C2F4}"/>
              </a:ext>
            </a:extLst>
          </p:cNvPr>
          <p:cNvSpPr/>
          <p:nvPr/>
        </p:nvSpPr>
        <p:spPr>
          <a:xfrm>
            <a:off x="2155073" y="2457200"/>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76" name="Picture 4" descr="Comment choisir ses fournisseurs">
            <a:extLst>
              <a:ext uri="{FF2B5EF4-FFF2-40B4-BE49-F238E27FC236}">
                <a16:creationId xmlns:a16="http://schemas.microsoft.com/office/drawing/2014/main" id="{8326AA0F-AC40-4A1E-8F7B-06FCF3B764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205" y="2738034"/>
            <a:ext cx="2821736" cy="141086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Gestion des Fournisseurs - Achats Solutions Expertise">
            <a:extLst>
              <a:ext uri="{FF2B5EF4-FFF2-40B4-BE49-F238E27FC236}">
                <a16:creationId xmlns:a16="http://schemas.microsoft.com/office/drawing/2014/main" id="{9E0374DC-29D7-4DA4-A1CD-EBD555E0B1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4702" y="2028850"/>
            <a:ext cx="2666746" cy="266674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La fonction achat">
            <a:extLst>
              <a:ext uri="{FF2B5EF4-FFF2-40B4-BE49-F238E27FC236}">
                <a16:creationId xmlns:a16="http://schemas.microsoft.com/office/drawing/2014/main" id="{38C5B484-EDAC-42B8-B48A-C217816A90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068838">
            <a:off x="6322507" y="1187727"/>
            <a:ext cx="1437903" cy="96845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Négociation d'achat efficace et gestion des fournisseurs - Alfordif">
            <a:extLst>
              <a:ext uri="{FF2B5EF4-FFF2-40B4-BE49-F238E27FC236}">
                <a16:creationId xmlns:a16="http://schemas.microsoft.com/office/drawing/2014/main" id="{C433FBFB-BD43-415C-B7E3-A5E44A56A8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2663" y="3780770"/>
            <a:ext cx="2062874" cy="92367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Comment procéder pour bien répondre aux appels d'offres - Le Tour du Web">
            <a:extLst>
              <a:ext uri="{FF2B5EF4-FFF2-40B4-BE49-F238E27FC236}">
                <a16:creationId xmlns:a16="http://schemas.microsoft.com/office/drawing/2014/main" id="{FC447155-1084-4083-99B8-01923F4170C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950436">
            <a:off x="4013823" y="2654232"/>
            <a:ext cx="2057177" cy="1233393"/>
          </a:xfrm>
          <a:prstGeom prst="rect">
            <a:avLst/>
          </a:prstGeom>
          <a:noFill/>
          <a:extLst>
            <a:ext uri="{909E8E84-426E-40DD-AFC4-6F175D3DCCD1}">
              <a14:hiddenFill xmlns:a14="http://schemas.microsoft.com/office/drawing/2010/main">
                <a:solidFill>
                  <a:srgbClr val="FFFFFF"/>
                </a:solidFill>
              </a14:hiddenFill>
            </a:ext>
          </a:extLst>
        </p:spPr>
      </p:pic>
      <p:sp>
        <p:nvSpPr>
          <p:cNvPr id="21" name="ZoneTexte 20">
            <a:extLst>
              <a:ext uri="{FF2B5EF4-FFF2-40B4-BE49-F238E27FC236}">
                <a16:creationId xmlns:a16="http://schemas.microsoft.com/office/drawing/2014/main" id="{0795A042-ED98-42C4-B0EE-03EB922063A3}"/>
              </a:ext>
            </a:extLst>
          </p:cNvPr>
          <p:cNvSpPr txBox="1"/>
          <p:nvPr/>
        </p:nvSpPr>
        <p:spPr>
          <a:xfrm>
            <a:off x="971601" y="202817"/>
            <a:ext cx="8064896" cy="769441"/>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marR="0" lvl="0" indent="0" algn="ctr" fontAlgn="auto">
              <a:lnSpc>
                <a:spcPct val="100000"/>
              </a:lnSpc>
              <a:spcBef>
                <a:spcPts val="0"/>
              </a:spcBef>
              <a:spcAft>
                <a:spcPts val="0"/>
              </a:spcAft>
              <a:buClrTx/>
              <a:buSzTx/>
              <a:buFontTx/>
              <a:buNone/>
              <a:tabLst/>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Préparer une prestation de sécurité</a:t>
            </a:r>
          </a:p>
        </p:txBody>
      </p:sp>
    </p:spTree>
    <p:extLst>
      <p:ext uri="{BB962C8B-B14F-4D97-AF65-F5344CB8AC3E}">
        <p14:creationId xmlns:p14="http://schemas.microsoft.com/office/powerpoint/2010/main" val="616629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par>
                                <p:cTn id="10" presetID="1" presetClass="entr" presetSubtype="0" fill="hold" nodeType="withEffect">
                                  <p:stCondLst>
                                    <p:cond delay="0"/>
                                  </p:stCondLst>
                                  <p:childTnLst>
                                    <p:set>
                                      <p:cBhvr>
                                        <p:cTn id="11" dur="1" fill="hold">
                                          <p:stCondLst>
                                            <p:cond delay="0"/>
                                          </p:stCondLst>
                                        </p:cTn>
                                        <p:tgtEl>
                                          <p:spTgt spid="307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07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07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308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2"/>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3080"/>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46"/>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3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animBg="1"/>
      <p:bldP spid="26" grpId="0" animBg="1"/>
      <p:bldP spid="32" grpId="0" animBg="1"/>
      <p:bldP spid="36" grpId="0" animBg="1"/>
      <p:bldP spid="4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Service Qualité et Gestion des risques">
            <a:extLst>
              <a:ext uri="{FF2B5EF4-FFF2-40B4-BE49-F238E27FC236}">
                <a16:creationId xmlns:a16="http://schemas.microsoft.com/office/drawing/2014/main" id="{156D7AE0-0EF7-457D-97EE-5313802F92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3611" y="1267798"/>
            <a:ext cx="2324100" cy="1971675"/>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a:extLst>
              <a:ext uri="{FF2B5EF4-FFF2-40B4-BE49-F238E27FC236}">
                <a16:creationId xmlns:a16="http://schemas.microsoft.com/office/drawing/2014/main" id="{0795A042-ED98-42C4-B0EE-03EB922063A3}"/>
              </a:ext>
            </a:extLst>
          </p:cNvPr>
          <p:cNvSpPr txBox="1"/>
          <p:nvPr/>
        </p:nvSpPr>
        <p:spPr>
          <a:xfrm>
            <a:off x="971601" y="51470"/>
            <a:ext cx="8064896" cy="1138773"/>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algn="ctr">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Proposer une prestation dans le respect d’une démarche qualité, de traçabilité et de protection des données</a:t>
            </a:r>
          </a:p>
        </p:txBody>
      </p:sp>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19" name="ZoneTexte 18">
            <a:extLst>
              <a:ext uri="{FF2B5EF4-FFF2-40B4-BE49-F238E27FC236}">
                <a16:creationId xmlns:a16="http://schemas.microsoft.com/office/drawing/2014/main" id="{62900C75-5FC6-4E1E-B816-0E2ABF697D46}"/>
              </a:ext>
            </a:extLst>
          </p:cNvPr>
          <p:cNvSpPr txBox="1"/>
          <p:nvPr/>
        </p:nvSpPr>
        <p:spPr>
          <a:xfrm>
            <a:off x="500643" y="1588764"/>
            <a:ext cx="4125597" cy="276999"/>
          </a:xfrm>
          <a:prstGeom prst="rect">
            <a:avLst/>
          </a:prstGeom>
          <a:noFill/>
        </p:spPr>
        <p:txBody>
          <a:bodyPr wrap="square" rtlCol="0">
            <a:spAutoFit/>
          </a:bodyPr>
          <a:lstStyle/>
          <a:p>
            <a:r>
              <a:rPr lang="fr-FR" sz="1200" dirty="0">
                <a:solidFill>
                  <a:srgbClr val="6BB599"/>
                </a:solidFill>
              </a:rPr>
              <a:t>Mise en œuvre de la prestation de sécurité</a:t>
            </a:r>
          </a:p>
        </p:txBody>
      </p:sp>
      <p:sp>
        <p:nvSpPr>
          <p:cNvPr id="22" name="Hexagone 21">
            <a:extLst>
              <a:ext uri="{FF2B5EF4-FFF2-40B4-BE49-F238E27FC236}">
                <a16:creationId xmlns:a16="http://schemas.microsoft.com/office/drawing/2014/main" id="{810825D4-51C0-4903-8B8F-31542212A5E5}"/>
              </a:ext>
            </a:extLst>
          </p:cNvPr>
          <p:cNvSpPr/>
          <p:nvPr/>
        </p:nvSpPr>
        <p:spPr>
          <a:xfrm>
            <a:off x="359644" y="1651084"/>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a:extLst>
              <a:ext uri="{FF2B5EF4-FFF2-40B4-BE49-F238E27FC236}">
                <a16:creationId xmlns:a16="http://schemas.microsoft.com/office/drawing/2014/main" id="{5D6EA441-D583-4D73-B905-7EFC2E642F8D}"/>
              </a:ext>
            </a:extLst>
          </p:cNvPr>
          <p:cNvSpPr txBox="1"/>
          <p:nvPr/>
        </p:nvSpPr>
        <p:spPr>
          <a:xfrm>
            <a:off x="472906" y="2125681"/>
            <a:ext cx="5398550" cy="276999"/>
          </a:xfrm>
          <a:prstGeom prst="rect">
            <a:avLst/>
          </a:prstGeom>
          <a:noFill/>
        </p:spPr>
        <p:txBody>
          <a:bodyPr wrap="square" rtlCol="0">
            <a:spAutoFit/>
          </a:bodyPr>
          <a:lstStyle/>
          <a:p>
            <a:r>
              <a:rPr lang="fr-FR" sz="1200" dirty="0">
                <a:solidFill>
                  <a:srgbClr val="6BB599"/>
                </a:solidFill>
              </a:rPr>
              <a:t>Suivi de la traçabilité des données</a:t>
            </a:r>
          </a:p>
        </p:txBody>
      </p:sp>
      <p:sp>
        <p:nvSpPr>
          <p:cNvPr id="24" name="Hexagone 23">
            <a:extLst>
              <a:ext uri="{FF2B5EF4-FFF2-40B4-BE49-F238E27FC236}">
                <a16:creationId xmlns:a16="http://schemas.microsoft.com/office/drawing/2014/main" id="{5AE040FC-050F-42C0-8DD5-F906B438ED5E}"/>
              </a:ext>
            </a:extLst>
          </p:cNvPr>
          <p:cNvSpPr/>
          <p:nvPr/>
        </p:nvSpPr>
        <p:spPr>
          <a:xfrm>
            <a:off x="359644" y="1386374"/>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5BD9BA11-C27D-40C8-82C4-B86C6D729229}"/>
              </a:ext>
            </a:extLst>
          </p:cNvPr>
          <p:cNvSpPr txBox="1"/>
          <p:nvPr/>
        </p:nvSpPr>
        <p:spPr>
          <a:xfrm>
            <a:off x="495120" y="1292887"/>
            <a:ext cx="2925391" cy="276999"/>
          </a:xfrm>
          <a:prstGeom prst="rect">
            <a:avLst/>
          </a:prstGeom>
          <a:noFill/>
        </p:spPr>
        <p:txBody>
          <a:bodyPr wrap="square" rtlCol="0">
            <a:spAutoFit/>
          </a:bodyPr>
          <a:lstStyle/>
          <a:p>
            <a:r>
              <a:rPr lang="fr-FR" sz="1200" dirty="0">
                <a:solidFill>
                  <a:srgbClr val="6BB599"/>
                </a:solidFill>
              </a:rPr>
              <a:t>Établissement d’un dossier de sécurité</a:t>
            </a:r>
          </a:p>
        </p:txBody>
      </p:sp>
      <p:sp>
        <p:nvSpPr>
          <p:cNvPr id="26" name="ZoneTexte 25">
            <a:extLst>
              <a:ext uri="{FF2B5EF4-FFF2-40B4-BE49-F238E27FC236}">
                <a16:creationId xmlns:a16="http://schemas.microsoft.com/office/drawing/2014/main" id="{3F1A12E0-2A52-427A-96B6-4A1173B1A5F6}"/>
              </a:ext>
            </a:extLst>
          </p:cNvPr>
          <p:cNvSpPr txBox="1"/>
          <p:nvPr/>
        </p:nvSpPr>
        <p:spPr>
          <a:xfrm>
            <a:off x="495118" y="1866455"/>
            <a:ext cx="4225277" cy="276999"/>
          </a:xfrm>
          <a:prstGeom prst="rect">
            <a:avLst/>
          </a:prstGeom>
          <a:noFill/>
        </p:spPr>
        <p:txBody>
          <a:bodyPr wrap="square" rtlCol="0">
            <a:spAutoFit/>
          </a:bodyPr>
          <a:lstStyle/>
          <a:p>
            <a:r>
              <a:rPr lang="fr-FR" sz="1200" dirty="0">
                <a:solidFill>
                  <a:srgbClr val="6BB599"/>
                </a:solidFill>
              </a:rPr>
              <a:t>Mise en œuvre de la démarche qualité</a:t>
            </a:r>
          </a:p>
        </p:txBody>
      </p:sp>
      <p:sp>
        <p:nvSpPr>
          <p:cNvPr id="27" name="Hexagone 26">
            <a:extLst>
              <a:ext uri="{FF2B5EF4-FFF2-40B4-BE49-F238E27FC236}">
                <a16:creationId xmlns:a16="http://schemas.microsoft.com/office/drawing/2014/main" id="{5D26D6B1-16A8-4A7E-A374-448E931943E3}"/>
              </a:ext>
            </a:extLst>
          </p:cNvPr>
          <p:cNvSpPr/>
          <p:nvPr/>
        </p:nvSpPr>
        <p:spPr>
          <a:xfrm>
            <a:off x="363919" y="1933916"/>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a:extLst>
              <a:ext uri="{FF2B5EF4-FFF2-40B4-BE49-F238E27FC236}">
                <a16:creationId xmlns:a16="http://schemas.microsoft.com/office/drawing/2014/main" id="{E79C7FFA-3563-47EB-9782-4CBDD30B478D}"/>
              </a:ext>
            </a:extLst>
          </p:cNvPr>
          <p:cNvSpPr txBox="1"/>
          <p:nvPr/>
        </p:nvSpPr>
        <p:spPr>
          <a:xfrm>
            <a:off x="476882" y="2392042"/>
            <a:ext cx="4225277" cy="276999"/>
          </a:xfrm>
          <a:prstGeom prst="rect">
            <a:avLst/>
          </a:prstGeom>
          <a:noFill/>
        </p:spPr>
        <p:txBody>
          <a:bodyPr wrap="square" rtlCol="0">
            <a:spAutoFit/>
          </a:bodyPr>
          <a:lstStyle/>
          <a:p>
            <a:r>
              <a:rPr lang="fr-FR" sz="1200" dirty="0">
                <a:solidFill>
                  <a:srgbClr val="6BB599"/>
                </a:solidFill>
              </a:rPr>
              <a:t>Suivi de la protection des données</a:t>
            </a:r>
          </a:p>
        </p:txBody>
      </p:sp>
      <p:sp>
        <p:nvSpPr>
          <p:cNvPr id="29" name="Hexagone 28">
            <a:extLst>
              <a:ext uri="{FF2B5EF4-FFF2-40B4-BE49-F238E27FC236}">
                <a16:creationId xmlns:a16="http://schemas.microsoft.com/office/drawing/2014/main" id="{1F4255EC-32CD-4173-8325-91CFB39F46EC}"/>
              </a:ext>
            </a:extLst>
          </p:cNvPr>
          <p:cNvSpPr/>
          <p:nvPr/>
        </p:nvSpPr>
        <p:spPr>
          <a:xfrm>
            <a:off x="352684" y="2204743"/>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Hexagone 29">
            <a:extLst>
              <a:ext uri="{FF2B5EF4-FFF2-40B4-BE49-F238E27FC236}">
                <a16:creationId xmlns:a16="http://schemas.microsoft.com/office/drawing/2014/main" id="{0C27C827-FB55-4476-A950-8CA4EFD3D797}"/>
              </a:ext>
            </a:extLst>
          </p:cNvPr>
          <p:cNvSpPr/>
          <p:nvPr/>
        </p:nvSpPr>
        <p:spPr>
          <a:xfrm>
            <a:off x="359644" y="2480134"/>
            <a:ext cx="135475" cy="100817"/>
          </a:xfrm>
          <a:prstGeom prst="hexagon">
            <a:avLst/>
          </a:prstGeom>
          <a:solidFill>
            <a:srgbClr val="6BB599"/>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CC7BD386-170A-4109-902F-F521BCBBDED0}"/>
              </a:ext>
            </a:extLst>
          </p:cNvPr>
          <p:cNvSpPr/>
          <p:nvPr/>
        </p:nvSpPr>
        <p:spPr>
          <a:xfrm>
            <a:off x="0" y="3099206"/>
            <a:ext cx="2214687" cy="13163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A1.3C1 – Établir un dossier de sécurité</a:t>
            </a:r>
          </a:p>
        </p:txBody>
      </p:sp>
      <p:sp>
        <p:nvSpPr>
          <p:cNvPr id="17" name="Rectangle 16">
            <a:extLst>
              <a:ext uri="{FF2B5EF4-FFF2-40B4-BE49-F238E27FC236}">
                <a16:creationId xmlns:a16="http://schemas.microsoft.com/office/drawing/2014/main" id="{F9AE4BB4-71F6-4614-90A4-F317C2E2FB0C}"/>
              </a:ext>
            </a:extLst>
          </p:cNvPr>
          <p:cNvSpPr/>
          <p:nvPr/>
        </p:nvSpPr>
        <p:spPr>
          <a:xfrm>
            <a:off x="2344131" y="3104401"/>
            <a:ext cx="2376264" cy="12988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A1.3C2 – construire des rétro plannings</a:t>
            </a:r>
          </a:p>
        </p:txBody>
      </p:sp>
      <p:sp>
        <p:nvSpPr>
          <p:cNvPr id="18" name="Rectangle 17">
            <a:extLst>
              <a:ext uri="{FF2B5EF4-FFF2-40B4-BE49-F238E27FC236}">
                <a16:creationId xmlns:a16="http://schemas.microsoft.com/office/drawing/2014/main" id="{E1B790AD-54B5-4CF4-92C5-B181CEA2E190}"/>
              </a:ext>
            </a:extLst>
          </p:cNvPr>
          <p:cNvSpPr/>
          <p:nvPr/>
        </p:nvSpPr>
        <p:spPr>
          <a:xfrm>
            <a:off x="4849837" y="3086919"/>
            <a:ext cx="2214687" cy="131634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A1.3C3 – Mettre en œuvre une démarche qualité de la prestation</a:t>
            </a:r>
          </a:p>
        </p:txBody>
      </p:sp>
      <p:sp>
        <p:nvSpPr>
          <p:cNvPr id="20" name="Rectangle 19">
            <a:extLst>
              <a:ext uri="{FF2B5EF4-FFF2-40B4-BE49-F238E27FC236}">
                <a16:creationId xmlns:a16="http://schemas.microsoft.com/office/drawing/2014/main" id="{CEC26B7F-6538-4479-AA9D-A2686EE8875D}"/>
              </a:ext>
            </a:extLst>
          </p:cNvPr>
          <p:cNvSpPr/>
          <p:nvPr/>
        </p:nvSpPr>
        <p:spPr>
          <a:xfrm>
            <a:off x="7193966" y="3099206"/>
            <a:ext cx="1842531" cy="130405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A1.3C4 – Finaliser la proposition de prestation</a:t>
            </a:r>
          </a:p>
        </p:txBody>
      </p:sp>
    </p:spTree>
    <p:extLst>
      <p:ext uri="{BB962C8B-B14F-4D97-AF65-F5344CB8AC3E}">
        <p14:creationId xmlns:p14="http://schemas.microsoft.com/office/powerpoint/2010/main" val="31273535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09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p:bldP spid="22" grpId="0" animBg="1"/>
      <p:bldP spid="23" grpId="0"/>
      <p:bldP spid="24" grpId="0" animBg="1"/>
      <p:bldP spid="25" grpId="0"/>
      <p:bldP spid="26" grpId="0"/>
      <p:bldP spid="27" grpId="0" animBg="1"/>
      <p:bldP spid="28" grpId="0"/>
      <p:bldP spid="29" grpId="0" animBg="1"/>
      <p:bldP spid="30" grpId="0" animBg="1"/>
      <p:bldP spid="15" grpId="0" animBg="1"/>
      <p:bldP spid="17" grpId="0" animBg="1"/>
      <p:bldP spid="18"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795A042-ED98-42C4-B0EE-03EB922063A3}"/>
              </a:ext>
            </a:extLst>
          </p:cNvPr>
          <p:cNvSpPr txBox="1"/>
          <p:nvPr/>
        </p:nvSpPr>
        <p:spPr>
          <a:xfrm>
            <a:off x="1179463" y="227424"/>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2000"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Du RAP au Référentiel de compétences</a:t>
            </a:r>
          </a:p>
        </p:txBody>
      </p:sp>
      <p:sp>
        <p:nvSpPr>
          <p:cNvPr id="9" name="ZoneTexte 8">
            <a:extLst>
              <a:ext uri="{FF2B5EF4-FFF2-40B4-BE49-F238E27FC236}">
                <a16:creationId xmlns:a16="http://schemas.microsoft.com/office/drawing/2014/main" id="{EF160166-F0C3-4927-ADC8-BCCB994AD1C8}"/>
              </a:ext>
            </a:extLst>
          </p:cNvPr>
          <p:cNvSpPr txBox="1"/>
          <p:nvPr/>
        </p:nvSpPr>
        <p:spPr>
          <a:xfrm>
            <a:off x="396009" y="771550"/>
            <a:ext cx="3800203"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200"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Activités professionnelles</a:t>
            </a:r>
          </a:p>
        </p:txBody>
      </p:sp>
      <p:sp>
        <p:nvSpPr>
          <p:cNvPr id="10" name="ZoneTexte 9">
            <a:extLst>
              <a:ext uri="{FF2B5EF4-FFF2-40B4-BE49-F238E27FC236}">
                <a16:creationId xmlns:a16="http://schemas.microsoft.com/office/drawing/2014/main" id="{9B183A61-2A18-4526-AE44-C74728E7D5C3}"/>
              </a:ext>
            </a:extLst>
          </p:cNvPr>
          <p:cNvSpPr txBox="1"/>
          <p:nvPr/>
        </p:nvSpPr>
        <p:spPr>
          <a:xfrm>
            <a:off x="4947790" y="772711"/>
            <a:ext cx="3800674"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200" b="1" cap="small">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Compétences professionnelles</a:t>
            </a:r>
          </a:p>
        </p:txBody>
      </p:sp>
      <p:sp>
        <p:nvSpPr>
          <p:cNvPr id="16" name="Rectangle 15">
            <a:extLst>
              <a:ext uri="{FF2B5EF4-FFF2-40B4-BE49-F238E27FC236}">
                <a16:creationId xmlns:a16="http://schemas.microsoft.com/office/drawing/2014/main" id="{7C380DDE-A27A-4D38-9FEE-6D34CCBEE6A7}"/>
              </a:ext>
            </a:extLst>
          </p:cNvPr>
          <p:cNvSpPr/>
          <p:nvPr/>
        </p:nvSpPr>
        <p:spPr>
          <a:xfrm>
            <a:off x="382703" y="1393995"/>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Pôle d’activité 1 </a:t>
            </a: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Préparation et mise en œuvre d’une prestation de sécurité</a:t>
            </a:r>
          </a:p>
        </p:txBody>
      </p:sp>
      <p:sp>
        <p:nvSpPr>
          <p:cNvPr id="24" name="Rectangle 23">
            <a:extLst>
              <a:ext uri="{FF2B5EF4-FFF2-40B4-BE49-F238E27FC236}">
                <a16:creationId xmlns:a16="http://schemas.microsoft.com/office/drawing/2014/main" id="{794C24ED-6218-46A0-A2D3-317350CCD070}"/>
              </a:ext>
            </a:extLst>
          </p:cNvPr>
          <p:cNvSpPr/>
          <p:nvPr/>
        </p:nvSpPr>
        <p:spPr>
          <a:xfrm>
            <a:off x="4947790" y="1393995"/>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1 </a:t>
            </a:r>
            <a:endPar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pic>
        <p:nvPicPr>
          <p:cNvPr id="25" name="Image 24">
            <a:extLst>
              <a:ext uri="{FF2B5EF4-FFF2-40B4-BE49-F238E27FC236}">
                <a16:creationId xmlns:a16="http://schemas.microsoft.com/office/drawing/2014/main" id="{E9D0BE7F-E31B-4FD3-AB3D-DE299E075FC3}"/>
              </a:ext>
            </a:extLst>
          </p:cNvPr>
          <p:cNvPicPr>
            <a:picLocks noChangeAspect="1"/>
          </p:cNvPicPr>
          <p:nvPr/>
        </p:nvPicPr>
        <p:blipFill>
          <a:blip r:embed="rId3"/>
          <a:stretch>
            <a:fillRect/>
          </a:stretch>
        </p:blipFill>
        <p:spPr>
          <a:xfrm>
            <a:off x="4357687" y="972931"/>
            <a:ext cx="428625" cy="314325"/>
          </a:xfrm>
          <a:prstGeom prst="rect">
            <a:avLst/>
          </a:prstGeom>
        </p:spPr>
      </p:pic>
      <p:sp>
        <p:nvSpPr>
          <p:cNvPr id="14" name="Espace réservé du pied de page 5">
            <a:extLst>
              <a:ext uri="{FF2B5EF4-FFF2-40B4-BE49-F238E27FC236}">
                <a16:creationId xmlns:a16="http://schemas.microsoft.com/office/drawing/2014/main" id="{B898C563-E2E2-40C2-9BB0-7C149FFC79B6}"/>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15" name="Rectangle 14">
            <a:extLst>
              <a:ext uri="{FF2B5EF4-FFF2-40B4-BE49-F238E27FC236}">
                <a16:creationId xmlns:a16="http://schemas.microsoft.com/office/drawing/2014/main" id="{7C380DDE-A27A-4D38-9FEE-6D34CCBEE6A7}"/>
              </a:ext>
            </a:extLst>
          </p:cNvPr>
          <p:cNvSpPr/>
          <p:nvPr/>
        </p:nvSpPr>
        <p:spPr>
          <a:xfrm>
            <a:off x="380722" y="2247760"/>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Pôle d’activité 2 </a:t>
            </a: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Management des ressources humaines</a:t>
            </a:r>
          </a:p>
        </p:txBody>
      </p:sp>
      <p:sp>
        <p:nvSpPr>
          <p:cNvPr id="18" name="Rectangle 17">
            <a:extLst>
              <a:ext uri="{FF2B5EF4-FFF2-40B4-BE49-F238E27FC236}">
                <a16:creationId xmlns:a16="http://schemas.microsoft.com/office/drawing/2014/main" id="{7C380DDE-A27A-4D38-9FEE-6D34CCBEE6A7}"/>
              </a:ext>
            </a:extLst>
          </p:cNvPr>
          <p:cNvSpPr/>
          <p:nvPr/>
        </p:nvSpPr>
        <p:spPr>
          <a:xfrm>
            <a:off x="396009" y="3101557"/>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Pôle d’activité 3 </a:t>
            </a: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Gestion de la relation client</a:t>
            </a:r>
          </a:p>
        </p:txBody>
      </p:sp>
      <p:sp>
        <p:nvSpPr>
          <p:cNvPr id="19" name="Rectangle 18">
            <a:extLst>
              <a:ext uri="{FF2B5EF4-FFF2-40B4-BE49-F238E27FC236}">
                <a16:creationId xmlns:a16="http://schemas.microsoft.com/office/drawing/2014/main" id="{7C380DDE-A27A-4D38-9FEE-6D34CCBEE6A7}"/>
              </a:ext>
            </a:extLst>
          </p:cNvPr>
          <p:cNvSpPr/>
          <p:nvPr/>
        </p:nvSpPr>
        <p:spPr>
          <a:xfrm>
            <a:off x="396008" y="3971135"/>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Pôle d’activité 4 </a:t>
            </a: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Participation à la sécurité globale</a:t>
            </a:r>
          </a:p>
        </p:txBody>
      </p:sp>
      <p:sp>
        <p:nvSpPr>
          <p:cNvPr id="20" name="Rectangle 19">
            <a:extLst>
              <a:ext uri="{FF2B5EF4-FFF2-40B4-BE49-F238E27FC236}">
                <a16:creationId xmlns:a16="http://schemas.microsoft.com/office/drawing/2014/main" id="{794C24ED-6218-46A0-A2D3-317350CCD070}"/>
              </a:ext>
            </a:extLst>
          </p:cNvPr>
          <p:cNvSpPr/>
          <p:nvPr/>
        </p:nvSpPr>
        <p:spPr>
          <a:xfrm>
            <a:off x="4925476" y="2247759"/>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2</a:t>
            </a:r>
            <a:endPar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21" name="Rectangle 20">
            <a:extLst>
              <a:ext uri="{FF2B5EF4-FFF2-40B4-BE49-F238E27FC236}">
                <a16:creationId xmlns:a16="http://schemas.microsoft.com/office/drawing/2014/main" id="{794C24ED-6218-46A0-A2D3-317350CCD070}"/>
              </a:ext>
            </a:extLst>
          </p:cNvPr>
          <p:cNvSpPr/>
          <p:nvPr/>
        </p:nvSpPr>
        <p:spPr>
          <a:xfrm>
            <a:off x="4956358" y="3133583"/>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3 </a:t>
            </a:r>
            <a:endPar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26" name="Rectangle 25">
            <a:extLst>
              <a:ext uri="{FF2B5EF4-FFF2-40B4-BE49-F238E27FC236}">
                <a16:creationId xmlns:a16="http://schemas.microsoft.com/office/drawing/2014/main" id="{794C24ED-6218-46A0-A2D3-317350CCD070}"/>
              </a:ext>
            </a:extLst>
          </p:cNvPr>
          <p:cNvSpPr/>
          <p:nvPr/>
        </p:nvSpPr>
        <p:spPr>
          <a:xfrm>
            <a:off x="4956358" y="3972863"/>
            <a:ext cx="3829257"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4 </a:t>
            </a:r>
            <a:endPar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21752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6" grpId="0" animBg="1"/>
      <p:bldP spid="24" grpId="0" animBg="1"/>
      <p:bldP spid="15" grpId="0" animBg="1"/>
      <p:bldP spid="18" grpId="0" animBg="1"/>
      <p:bldP spid="19" grpId="0" animBg="1"/>
      <p:bldP spid="20" grpId="0" animBg="1"/>
      <p:bldP spid="21" grpId="0" animBg="1"/>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18" name="Rectangle : carré corné 17">
            <a:extLst>
              <a:ext uri="{FF2B5EF4-FFF2-40B4-BE49-F238E27FC236}">
                <a16:creationId xmlns:a16="http://schemas.microsoft.com/office/drawing/2014/main" id="{2201E822-28D8-4382-A6BC-5EB87CFD3828}"/>
              </a:ext>
            </a:extLst>
          </p:cNvPr>
          <p:cNvSpPr/>
          <p:nvPr/>
        </p:nvSpPr>
        <p:spPr>
          <a:xfrm>
            <a:off x="2056712" y="1411899"/>
            <a:ext cx="1505282" cy="1455898"/>
          </a:xfrm>
          <a:prstGeom prst="foldedCorner">
            <a:avLst>
              <a:gd name="adj" fmla="val 3748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A1.3S1 Le dossier de sécurité</a:t>
            </a:r>
          </a:p>
        </p:txBody>
      </p:sp>
      <p:sp>
        <p:nvSpPr>
          <p:cNvPr id="20" name="Rectangle : carré corné 19">
            <a:extLst>
              <a:ext uri="{FF2B5EF4-FFF2-40B4-BE49-F238E27FC236}">
                <a16:creationId xmlns:a16="http://schemas.microsoft.com/office/drawing/2014/main" id="{8E1C07FF-C8A8-4307-957F-2A13FDA11B89}"/>
              </a:ext>
            </a:extLst>
          </p:cNvPr>
          <p:cNvSpPr/>
          <p:nvPr/>
        </p:nvSpPr>
        <p:spPr>
          <a:xfrm>
            <a:off x="4221615" y="1403404"/>
            <a:ext cx="1564868" cy="1455898"/>
          </a:xfrm>
          <a:prstGeom prst="foldedCorner">
            <a:avLst>
              <a:gd name="adj" fmla="val 34195"/>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A1.3S2 Les techniques de planification et d’ordonnancement</a:t>
            </a:r>
          </a:p>
        </p:txBody>
      </p:sp>
      <p:sp>
        <p:nvSpPr>
          <p:cNvPr id="25" name="Rectangle : carré corné 24">
            <a:extLst>
              <a:ext uri="{FF2B5EF4-FFF2-40B4-BE49-F238E27FC236}">
                <a16:creationId xmlns:a16="http://schemas.microsoft.com/office/drawing/2014/main" id="{533758D7-58AC-4D69-B233-6D2D6423A3E7}"/>
              </a:ext>
            </a:extLst>
          </p:cNvPr>
          <p:cNvSpPr/>
          <p:nvPr/>
        </p:nvSpPr>
        <p:spPr>
          <a:xfrm>
            <a:off x="6444208" y="1380089"/>
            <a:ext cx="1564869" cy="1581071"/>
          </a:xfrm>
          <a:prstGeom prst="foldedCorner">
            <a:avLst>
              <a:gd name="adj" fmla="val 2787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A1.3S3 La gestion de projet</a:t>
            </a:r>
          </a:p>
        </p:txBody>
      </p:sp>
      <p:sp>
        <p:nvSpPr>
          <p:cNvPr id="27" name="Rectangle : carré corné 26">
            <a:extLst>
              <a:ext uri="{FF2B5EF4-FFF2-40B4-BE49-F238E27FC236}">
                <a16:creationId xmlns:a16="http://schemas.microsoft.com/office/drawing/2014/main" id="{5B0DF9F4-7BC7-4780-9A22-9D5C03D617A1}"/>
              </a:ext>
            </a:extLst>
          </p:cNvPr>
          <p:cNvSpPr/>
          <p:nvPr/>
        </p:nvSpPr>
        <p:spPr>
          <a:xfrm>
            <a:off x="2987824" y="3081795"/>
            <a:ext cx="1564869" cy="1581071"/>
          </a:xfrm>
          <a:prstGeom prst="foldedCorner">
            <a:avLst>
              <a:gd name="adj" fmla="val 26549"/>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A1.3S4 La démarche qualité</a:t>
            </a:r>
          </a:p>
        </p:txBody>
      </p:sp>
      <p:sp>
        <p:nvSpPr>
          <p:cNvPr id="28" name="Rectangle : carré corné 27">
            <a:extLst>
              <a:ext uri="{FF2B5EF4-FFF2-40B4-BE49-F238E27FC236}">
                <a16:creationId xmlns:a16="http://schemas.microsoft.com/office/drawing/2014/main" id="{0FDA8540-752F-4DA5-8A6B-D5110813264B}"/>
              </a:ext>
            </a:extLst>
          </p:cNvPr>
          <p:cNvSpPr/>
          <p:nvPr/>
        </p:nvSpPr>
        <p:spPr>
          <a:xfrm>
            <a:off x="5364088" y="3084698"/>
            <a:ext cx="1564868" cy="1455898"/>
          </a:xfrm>
          <a:prstGeom prst="foldedCorner">
            <a:avLst>
              <a:gd name="adj" fmla="val 34195"/>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A1.3S5 La protection des données</a:t>
            </a:r>
          </a:p>
        </p:txBody>
      </p:sp>
      <p:sp>
        <p:nvSpPr>
          <p:cNvPr id="9" name="ZoneTexte 8">
            <a:extLst>
              <a:ext uri="{FF2B5EF4-FFF2-40B4-BE49-F238E27FC236}">
                <a16:creationId xmlns:a16="http://schemas.microsoft.com/office/drawing/2014/main" id="{0795A042-ED98-42C4-B0EE-03EB922063A3}"/>
              </a:ext>
            </a:extLst>
          </p:cNvPr>
          <p:cNvSpPr txBox="1"/>
          <p:nvPr/>
        </p:nvSpPr>
        <p:spPr>
          <a:xfrm>
            <a:off x="971601" y="51470"/>
            <a:ext cx="8064896" cy="1138773"/>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algn="ctr">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Proposer une prestation dans le respect d’une démarche qualité, de traçabilité et de protection des données</a:t>
            </a:r>
          </a:p>
        </p:txBody>
      </p:sp>
    </p:spTree>
    <p:extLst>
      <p:ext uri="{BB962C8B-B14F-4D97-AF65-F5344CB8AC3E}">
        <p14:creationId xmlns:p14="http://schemas.microsoft.com/office/powerpoint/2010/main" val="37660968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1000"/>
                                        <p:tgtEl>
                                          <p:spTgt spid="27"/>
                                        </p:tgtEl>
                                      </p:cBhvr>
                                    </p:animEffect>
                                    <p:anim calcmode="lin" valueType="num">
                                      <p:cBhvr>
                                        <p:cTn id="27" dur="1000" fill="hold"/>
                                        <p:tgtEl>
                                          <p:spTgt spid="27"/>
                                        </p:tgtEl>
                                        <p:attrNameLst>
                                          <p:attrName>ppt_x</p:attrName>
                                        </p:attrNameLst>
                                      </p:cBhvr>
                                      <p:tavLst>
                                        <p:tav tm="0">
                                          <p:val>
                                            <p:strVal val="#ppt_x"/>
                                          </p:val>
                                        </p:tav>
                                        <p:tav tm="100000">
                                          <p:val>
                                            <p:strVal val="#ppt_x"/>
                                          </p:val>
                                        </p:tav>
                                      </p:tavLst>
                                    </p:anim>
                                    <p:anim calcmode="lin" valueType="num">
                                      <p:cBhvr>
                                        <p:cTn id="28" dur="1000" fill="hold"/>
                                        <p:tgtEl>
                                          <p:spTgt spid="2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1000"/>
                                        <p:tgtEl>
                                          <p:spTgt spid="28"/>
                                        </p:tgtEl>
                                      </p:cBhvr>
                                    </p:animEffect>
                                    <p:anim calcmode="lin" valueType="num">
                                      <p:cBhvr>
                                        <p:cTn id="32" dur="1000" fill="hold"/>
                                        <p:tgtEl>
                                          <p:spTgt spid="28"/>
                                        </p:tgtEl>
                                        <p:attrNameLst>
                                          <p:attrName>ppt_x</p:attrName>
                                        </p:attrNameLst>
                                      </p:cBhvr>
                                      <p:tavLst>
                                        <p:tav tm="0">
                                          <p:val>
                                            <p:strVal val="#ppt_x"/>
                                          </p:val>
                                        </p:tav>
                                        <p:tav tm="100000">
                                          <p:val>
                                            <p:strVal val="#ppt_x"/>
                                          </p:val>
                                        </p:tav>
                                      </p:tavLst>
                                    </p:anim>
                                    <p:anim calcmode="lin" valueType="num">
                                      <p:cBhvr>
                                        <p:cTn id="3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5" grpId="0" animBg="1"/>
      <p:bldP spid="27" grpId="0" animBg="1"/>
      <p:bldP spid="2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graphicFrame>
        <p:nvGraphicFramePr>
          <p:cNvPr id="13" name="Tableau 12">
            <a:extLst>
              <a:ext uri="{FF2B5EF4-FFF2-40B4-BE49-F238E27FC236}">
                <a16:creationId xmlns:a16="http://schemas.microsoft.com/office/drawing/2014/main" id="{B333812D-7FFE-44AD-8A70-2C3DAE3C5A5F}"/>
              </a:ext>
            </a:extLst>
          </p:cNvPr>
          <p:cNvGraphicFramePr>
            <a:graphicFrameLocks noGrp="1"/>
          </p:cNvGraphicFramePr>
          <p:nvPr>
            <p:extLst>
              <p:ext uri="{D42A27DB-BD31-4B8C-83A1-F6EECF244321}">
                <p14:modId xmlns:p14="http://schemas.microsoft.com/office/powerpoint/2010/main" val="2911340174"/>
              </p:ext>
            </p:extLst>
          </p:nvPr>
        </p:nvGraphicFramePr>
        <p:xfrm>
          <a:off x="2494101" y="1743655"/>
          <a:ext cx="3630606" cy="176654"/>
        </p:xfrm>
        <a:graphic>
          <a:graphicData uri="http://schemas.openxmlformats.org/drawingml/2006/table">
            <a:tbl>
              <a:tblPr/>
              <a:tblGrid>
                <a:gridCol w="3630606">
                  <a:extLst>
                    <a:ext uri="{9D8B030D-6E8A-4147-A177-3AD203B41FA5}">
                      <a16:colId xmlns:a16="http://schemas.microsoft.com/office/drawing/2014/main" val="3897650682"/>
                    </a:ext>
                  </a:extLst>
                </a:gridCol>
              </a:tblGrid>
              <a:tr h="176654">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éléments du dossier de sécurité</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21" name="Tableau 20">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516130286"/>
              </p:ext>
            </p:extLst>
          </p:nvPr>
        </p:nvGraphicFramePr>
        <p:xfrm>
          <a:off x="4420596" y="2591387"/>
          <a:ext cx="2915878" cy="369189"/>
        </p:xfrm>
        <a:graphic>
          <a:graphicData uri="http://schemas.openxmlformats.org/drawingml/2006/table">
            <a:tbl>
              <a:tblPr/>
              <a:tblGrid>
                <a:gridCol w="2915878">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 diagramme de Gantt</a:t>
                      </a:r>
                      <a:r>
                        <a:rPr lang="fr-FR" sz="1100" baseline="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 et le réseau PERT (principes, méthodologies, outils)</a:t>
                      </a:r>
                      <a:endPar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 name="Flèche droite 3"/>
          <p:cNvSpPr/>
          <p:nvPr/>
        </p:nvSpPr>
        <p:spPr>
          <a:xfrm>
            <a:off x="2156289" y="1794385"/>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Flèche droite 34"/>
          <p:cNvSpPr/>
          <p:nvPr/>
        </p:nvSpPr>
        <p:spPr>
          <a:xfrm>
            <a:off x="4008160" y="2732422"/>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 carré corné 17">
            <a:extLst>
              <a:ext uri="{FF2B5EF4-FFF2-40B4-BE49-F238E27FC236}">
                <a16:creationId xmlns:a16="http://schemas.microsoft.com/office/drawing/2014/main" id="{2201E822-28D8-4382-A6BC-5EB87CFD3828}"/>
              </a:ext>
            </a:extLst>
          </p:cNvPr>
          <p:cNvSpPr/>
          <p:nvPr/>
        </p:nvSpPr>
        <p:spPr>
          <a:xfrm>
            <a:off x="467544" y="1400973"/>
            <a:ext cx="1505282" cy="1455898"/>
          </a:xfrm>
          <a:prstGeom prst="foldedCorner">
            <a:avLst>
              <a:gd name="adj" fmla="val 3748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A1.3S1 Le dossier de sécurité</a:t>
            </a:r>
          </a:p>
        </p:txBody>
      </p:sp>
      <p:sp>
        <p:nvSpPr>
          <p:cNvPr id="32" name="Rectangle : carré corné 19">
            <a:extLst>
              <a:ext uri="{FF2B5EF4-FFF2-40B4-BE49-F238E27FC236}">
                <a16:creationId xmlns:a16="http://schemas.microsoft.com/office/drawing/2014/main" id="{8E1C07FF-C8A8-4307-957F-2A13FDA11B89}"/>
              </a:ext>
            </a:extLst>
          </p:cNvPr>
          <p:cNvSpPr/>
          <p:nvPr/>
        </p:nvSpPr>
        <p:spPr>
          <a:xfrm>
            <a:off x="2300305" y="2308264"/>
            <a:ext cx="1564868" cy="1455898"/>
          </a:xfrm>
          <a:prstGeom prst="foldedCorner">
            <a:avLst>
              <a:gd name="adj" fmla="val 34195"/>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A1.3S2 Les techniques de planification et d’ordonnancement</a:t>
            </a:r>
          </a:p>
        </p:txBody>
      </p:sp>
      <p:sp>
        <p:nvSpPr>
          <p:cNvPr id="33" name="Rectangle : carré corné 24">
            <a:extLst>
              <a:ext uri="{FF2B5EF4-FFF2-40B4-BE49-F238E27FC236}">
                <a16:creationId xmlns:a16="http://schemas.microsoft.com/office/drawing/2014/main" id="{533758D7-58AC-4D69-B233-6D2D6423A3E7}"/>
              </a:ext>
            </a:extLst>
          </p:cNvPr>
          <p:cNvSpPr/>
          <p:nvPr/>
        </p:nvSpPr>
        <p:spPr>
          <a:xfrm>
            <a:off x="4882970" y="3157130"/>
            <a:ext cx="1564869" cy="1581071"/>
          </a:xfrm>
          <a:prstGeom prst="foldedCorner">
            <a:avLst>
              <a:gd name="adj" fmla="val 27871"/>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A1.3S3 La gestion de projet</a:t>
            </a:r>
          </a:p>
        </p:txBody>
      </p:sp>
      <p:sp>
        <p:nvSpPr>
          <p:cNvPr id="34" name="Flèche droite 33"/>
          <p:cNvSpPr/>
          <p:nvPr/>
        </p:nvSpPr>
        <p:spPr>
          <a:xfrm>
            <a:off x="6532386" y="3459308"/>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39" name="Tableau 38">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3438676498"/>
              </p:ext>
            </p:extLst>
          </p:nvPr>
        </p:nvGraphicFramePr>
        <p:xfrm>
          <a:off x="6873026" y="3389534"/>
          <a:ext cx="2270974" cy="243053"/>
        </p:xfrm>
        <a:graphic>
          <a:graphicData uri="http://schemas.openxmlformats.org/drawingml/2006/table">
            <a:tbl>
              <a:tblPr/>
              <a:tblGrid>
                <a:gridCol w="2270974">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étapes de la gestion de projet</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0" name="Flèche droite 39"/>
          <p:cNvSpPr/>
          <p:nvPr/>
        </p:nvSpPr>
        <p:spPr>
          <a:xfrm>
            <a:off x="6532386" y="3757961"/>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Flèche droite 40"/>
          <p:cNvSpPr/>
          <p:nvPr/>
        </p:nvSpPr>
        <p:spPr>
          <a:xfrm>
            <a:off x="6532386" y="4069652"/>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42" name="Tableau 41">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1597768596"/>
              </p:ext>
            </p:extLst>
          </p:nvPr>
        </p:nvGraphicFramePr>
        <p:xfrm>
          <a:off x="6882562" y="3718886"/>
          <a:ext cx="2270974" cy="243053"/>
        </p:xfrm>
        <a:graphic>
          <a:graphicData uri="http://schemas.openxmlformats.org/drawingml/2006/table">
            <a:tbl>
              <a:tblPr/>
              <a:tblGrid>
                <a:gridCol w="2270974">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outils de la gestion de projet</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43" name="Tableau 42">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2152921800"/>
              </p:ext>
            </p:extLst>
          </p:nvPr>
        </p:nvGraphicFramePr>
        <p:xfrm>
          <a:off x="6882562" y="4051629"/>
          <a:ext cx="2270974" cy="243053"/>
        </p:xfrm>
        <a:graphic>
          <a:graphicData uri="http://schemas.openxmlformats.org/drawingml/2006/table">
            <a:tbl>
              <a:tblPr/>
              <a:tblGrid>
                <a:gridCol w="2270974">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 budget de</a:t>
                      </a:r>
                      <a:r>
                        <a:rPr lang="fr-FR" sz="1100" baseline="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 projet</a:t>
                      </a:r>
                      <a:endPar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pic>
        <p:nvPicPr>
          <p:cNvPr id="5126" name="Picture 6" descr="Diagramme de Gantt - FL Consultants">
            <a:extLst>
              <a:ext uri="{FF2B5EF4-FFF2-40B4-BE49-F238E27FC236}">
                <a16:creationId xmlns:a16="http://schemas.microsoft.com/office/drawing/2014/main" id="{F72B8614-FC9C-420D-8048-C4CC17AC4D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86351"/>
            <a:ext cx="2627784" cy="1202576"/>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Comment créer un diagramme PERT ? Les étapes.">
            <a:extLst>
              <a:ext uri="{FF2B5EF4-FFF2-40B4-BE49-F238E27FC236}">
                <a16:creationId xmlns:a16="http://schemas.microsoft.com/office/drawing/2014/main" id="{E6A320C7-254F-495C-8AD9-D4CA4A8753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1622" y="3641252"/>
            <a:ext cx="1828521" cy="1090966"/>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a:extLst>
              <a:ext uri="{FF2B5EF4-FFF2-40B4-BE49-F238E27FC236}">
                <a16:creationId xmlns:a16="http://schemas.microsoft.com/office/drawing/2014/main" id="{6528409A-8DB0-42FA-91C0-6D44C0D82355}"/>
              </a:ext>
            </a:extLst>
          </p:cNvPr>
          <p:cNvPicPr>
            <a:picLocks noChangeAspect="1"/>
          </p:cNvPicPr>
          <p:nvPr/>
        </p:nvPicPr>
        <p:blipFill rotWithShape="1">
          <a:blip r:embed="rId5"/>
          <a:srcRect t="43627" r="26429"/>
          <a:stretch/>
        </p:blipFill>
        <p:spPr>
          <a:xfrm rot="5400000">
            <a:off x="7271677" y="1440190"/>
            <a:ext cx="1757818" cy="1968273"/>
          </a:xfrm>
          <a:prstGeom prst="rect">
            <a:avLst/>
          </a:prstGeom>
        </p:spPr>
      </p:pic>
      <p:pic>
        <p:nvPicPr>
          <p:cNvPr id="5130" name="Picture 10" descr="Le budget municipal - Dax">
            <a:extLst>
              <a:ext uri="{FF2B5EF4-FFF2-40B4-BE49-F238E27FC236}">
                <a16:creationId xmlns:a16="http://schemas.microsoft.com/office/drawing/2014/main" id="{37F6D45F-07A0-4B9D-BA75-1FED8809CE9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4032" y="4321944"/>
            <a:ext cx="1564869" cy="821556"/>
          </a:xfrm>
          <a:prstGeom prst="rect">
            <a:avLst/>
          </a:prstGeom>
          <a:noFill/>
          <a:extLst>
            <a:ext uri="{909E8E84-426E-40DD-AFC4-6F175D3DCCD1}">
              <a14:hiddenFill xmlns:a14="http://schemas.microsoft.com/office/drawing/2010/main">
                <a:solidFill>
                  <a:srgbClr val="FFFFFF"/>
                </a:solidFill>
              </a14:hiddenFill>
            </a:ext>
          </a:extLst>
        </p:spPr>
      </p:pic>
      <p:sp>
        <p:nvSpPr>
          <p:cNvPr id="30" name="ZoneTexte 29">
            <a:extLst>
              <a:ext uri="{FF2B5EF4-FFF2-40B4-BE49-F238E27FC236}">
                <a16:creationId xmlns:a16="http://schemas.microsoft.com/office/drawing/2014/main" id="{0795A042-ED98-42C4-B0EE-03EB922063A3}"/>
              </a:ext>
            </a:extLst>
          </p:cNvPr>
          <p:cNvSpPr txBox="1"/>
          <p:nvPr/>
        </p:nvSpPr>
        <p:spPr>
          <a:xfrm>
            <a:off x="971601" y="51470"/>
            <a:ext cx="8064896" cy="1138773"/>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algn="ctr">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Proposer une prestation dans le respect d’une démarche qualité, de traçabilité et de protection des données</a:t>
            </a:r>
          </a:p>
        </p:txBody>
      </p:sp>
      <p:grpSp>
        <p:nvGrpSpPr>
          <p:cNvPr id="9" name="Groupe 8">
            <a:extLst>
              <a:ext uri="{FF2B5EF4-FFF2-40B4-BE49-F238E27FC236}">
                <a16:creationId xmlns:a16="http://schemas.microsoft.com/office/drawing/2014/main" id="{3D2FEB7F-B700-43D3-A9A2-0900D9437D63}"/>
              </a:ext>
            </a:extLst>
          </p:cNvPr>
          <p:cNvGrpSpPr/>
          <p:nvPr/>
        </p:nvGrpSpPr>
        <p:grpSpPr>
          <a:xfrm rot="1917294">
            <a:off x="4833065" y="1359229"/>
            <a:ext cx="1821148" cy="1014066"/>
            <a:chOff x="42947" y="2815985"/>
            <a:chExt cx="2239506" cy="1844321"/>
          </a:xfrm>
        </p:grpSpPr>
        <p:pic>
          <p:nvPicPr>
            <p:cNvPr id="24" name="Picture 4" descr="Comment réduire la taille d'un fichier PDF pour l'envoyer par mail ? :  Femme Actuelle Le MAG">
              <a:extLst>
                <a:ext uri="{FF2B5EF4-FFF2-40B4-BE49-F238E27FC236}">
                  <a16:creationId xmlns:a16="http://schemas.microsoft.com/office/drawing/2014/main" id="{0693AE55-90E5-4BF4-A19D-790C8D44D54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234" t="2553" r="62216" b="12158"/>
            <a:stretch/>
          </p:blipFill>
          <p:spPr bwMode="auto">
            <a:xfrm rot="19180046">
              <a:off x="42947" y="3084690"/>
              <a:ext cx="734882" cy="82746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omment réduire la taille d'un fichier PDF pour l'envoyer par mail ? :  Femme Actuelle Le MAG">
              <a:extLst>
                <a:ext uri="{FF2B5EF4-FFF2-40B4-BE49-F238E27FC236}">
                  <a16:creationId xmlns:a16="http://schemas.microsoft.com/office/drawing/2014/main" id="{DC02D2A5-35D7-498B-8DF1-8076D48DFEC4}"/>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234" t="2553" r="62216" b="12158"/>
            <a:stretch/>
          </p:blipFill>
          <p:spPr bwMode="auto">
            <a:xfrm rot="1060189">
              <a:off x="856160" y="2815985"/>
              <a:ext cx="734882" cy="827466"/>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onstituez votre dossier locatif - NCG">
              <a:extLst>
                <a:ext uri="{FF2B5EF4-FFF2-40B4-BE49-F238E27FC236}">
                  <a16:creationId xmlns:a16="http://schemas.microsoft.com/office/drawing/2014/main" id="{CE2C63FB-F8AE-4ADD-ADDA-9486553458E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0810" y="3467215"/>
              <a:ext cx="1419215" cy="1193091"/>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id="{2A1A7BC6-0391-4069-B156-4FD18954446C}"/>
                </a:ext>
              </a:extLst>
            </p:cNvPr>
            <p:cNvSpPr txBox="1"/>
            <p:nvPr/>
          </p:nvSpPr>
          <p:spPr>
            <a:xfrm rot="20350851">
              <a:off x="650717" y="3643861"/>
              <a:ext cx="1119230" cy="783671"/>
            </a:xfrm>
            <a:prstGeom prst="rect">
              <a:avLst/>
            </a:prstGeom>
            <a:noFill/>
          </p:spPr>
          <p:txBody>
            <a:bodyPr wrap="square" rtlCol="0">
              <a:spAutoFit/>
            </a:bodyPr>
            <a:lstStyle/>
            <a:p>
              <a:r>
                <a:rPr lang="fr-FR" sz="1100" dirty="0"/>
                <a:t>Dossier sécurité</a:t>
              </a:r>
            </a:p>
          </p:txBody>
        </p:sp>
        <p:pic>
          <p:nvPicPr>
            <p:cNvPr id="5124" name="Picture 4" descr="Comment réduire la taille d'un fichier PDF pour l'envoyer par mail ? :  Femme Actuelle Le MAG">
              <a:extLst>
                <a:ext uri="{FF2B5EF4-FFF2-40B4-BE49-F238E27FC236}">
                  <a16:creationId xmlns:a16="http://schemas.microsoft.com/office/drawing/2014/main" id="{1A4B65E6-C417-426F-9413-4D9E512EC90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234" t="2553" r="62216" b="12158"/>
            <a:stretch/>
          </p:blipFill>
          <p:spPr bwMode="auto">
            <a:xfrm rot="1060189">
              <a:off x="1309848" y="2823190"/>
              <a:ext cx="734882" cy="827466"/>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7B49CE68-97FC-4E6C-AEF9-B5CC4875FA68}"/>
                </a:ext>
              </a:extLst>
            </p:cNvPr>
            <p:cNvSpPr txBox="1"/>
            <p:nvPr/>
          </p:nvSpPr>
          <p:spPr>
            <a:xfrm rot="1169573">
              <a:off x="1368053" y="2966313"/>
              <a:ext cx="914400" cy="215444"/>
            </a:xfrm>
            <a:prstGeom prst="rect">
              <a:avLst/>
            </a:prstGeom>
            <a:noFill/>
          </p:spPr>
          <p:txBody>
            <a:bodyPr wrap="square" rtlCol="0">
              <a:spAutoFit/>
            </a:bodyPr>
            <a:lstStyle/>
            <a:p>
              <a:r>
                <a:rPr lang="fr-FR" sz="800" dirty="0"/>
                <a:t>Autorisations</a:t>
              </a:r>
            </a:p>
          </p:txBody>
        </p:sp>
        <p:pic>
          <p:nvPicPr>
            <p:cNvPr id="22" name="Picture 4" descr="Comment réduire la taille d'un fichier PDF pour l'envoyer par mail ? :  Femme Actuelle Le MAG">
              <a:extLst>
                <a:ext uri="{FF2B5EF4-FFF2-40B4-BE49-F238E27FC236}">
                  <a16:creationId xmlns:a16="http://schemas.microsoft.com/office/drawing/2014/main" id="{6F6A48B7-32E6-4F7C-9D58-5977886FB2C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234" t="2553" r="62216" b="12158"/>
            <a:stretch/>
          </p:blipFill>
          <p:spPr bwMode="auto">
            <a:xfrm rot="19452498">
              <a:off x="294792" y="2999766"/>
              <a:ext cx="734882" cy="827466"/>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6A0A07F0-8650-49FD-82A9-C7E615BE467A}"/>
                </a:ext>
              </a:extLst>
            </p:cNvPr>
            <p:cNvSpPr txBox="1"/>
            <p:nvPr/>
          </p:nvSpPr>
          <p:spPr>
            <a:xfrm rot="19498804">
              <a:off x="79416" y="3067647"/>
              <a:ext cx="914400" cy="338554"/>
            </a:xfrm>
            <a:prstGeom prst="rect">
              <a:avLst/>
            </a:prstGeom>
            <a:noFill/>
          </p:spPr>
          <p:txBody>
            <a:bodyPr wrap="square" rtlCol="0">
              <a:spAutoFit/>
            </a:bodyPr>
            <a:lstStyle/>
            <a:p>
              <a:pPr algn="ctr"/>
              <a:r>
                <a:rPr lang="fr-FR" sz="800" dirty="0"/>
                <a:t>Description manifestation</a:t>
              </a:r>
            </a:p>
          </p:txBody>
        </p:sp>
      </p:grpSp>
    </p:spTree>
    <p:extLst>
      <p:ext uri="{BB962C8B-B14F-4D97-AF65-F5344CB8AC3E}">
        <p14:creationId xmlns:p14="http://schemas.microsoft.com/office/powerpoint/2010/main" val="13511190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1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1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13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5" grpId="0" animBg="1"/>
      <p:bldP spid="27" grpId="0" animBg="1"/>
      <p:bldP spid="32" grpId="0" animBg="1"/>
      <p:bldP spid="33" grpId="0" animBg="1"/>
      <p:bldP spid="34" grpId="0" animBg="1"/>
      <p:bldP spid="40" grpId="0" animBg="1"/>
      <p:bldP spid="41" grpId="0" animBg="1"/>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4" name="Picture 10" descr="Sécuriser les données : les bonnes pratiques - L'Abécédaire des Institutions">
            <a:extLst>
              <a:ext uri="{FF2B5EF4-FFF2-40B4-BE49-F238E27FC236}">
                <a16:creationId xmlns:a16="http://schemas.microsoft.com/office/drawing/2014/main" id="{EB69ADD6-25E6-4435-A276-742A150A59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736" y="2838673"/>
            <a:ext cx="2288401" cy="1204271"/>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graphicFrame>
        <p:nvGraphicFramePr>
          <p:cNvPr id="13" name="Tableau 12">
            <a:extLst>
              <a:ext uri="{FF2B5EF4-FFF2-40B4-BE49-F238E27FC236}">
                <a16:creationId xmlns:a16="http://schemas.microsoft.com/office/drawing/2014/main" id="{B333812D-7FFE-44AD-8A70-2C3DAE3C5A5F}"/>
              </a:ext>
            </a:extLst>
          </p:cNvPr>
          <p:cNvGraphicFramePr>
            <a:graphicFrameLocks noGrp="1"/>
          </p:cNvGraphicFramePr>
          <p:nvPr>
            <p:extLst>
              <p:ext uri="{D42A27DB-BD31-4B8C-83A1-F6EECF244321}">
                <p14:modId xmlns:p14="http://schemas.microsoft.com/office/powerpoint/2010/main" val="2130630040"/>
              </p:ext>
            </p:extLst>
          </p:nvPr>
        </p:nvGraphicFramePr>
        <p:xfrm>
          <a:off x="2469947" y="1549111"/>
          <a:ext cx="3630606" cy="176654"/>
        </p:xfrm>
        <a:graphic>
          <a:graphicData uri="http://schemas.openxmlformats.org/drawingml/2006/table">
            <a:tbl>
              <a:tblPr/>
              <a:tblGrid>
                <a:gridCol w="3630606">
                  <a:extLst>
                    <a:ext uri="{9D8B030D-6E8A-4147-A177-3AD203B41FA5}">
                      <a16:colId xmlns:a16="http://schemas.microsoft.com/office/drawing/2014/main" val="3897650682"/>
                    </a:ext>
                  </a:extLst>
                </a:gridCol>
              </a:tblGrid>
              <a:tr h="176654">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notion de qualité</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 name="Flèche droite 3"/>
          <p:cNvSpPr/>
          <p:nvPr/>
        </p:nvSpPr>
        <p:spPr>
          <a:xfrm>
            <a:off x="2122118" y="1601870"/>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Flèche droite 34"/>
          <p:cNvSpPr/>
          <p:nvPr/>
        </p:nvSpPr>
        <p:spPr>
          <a:xfrm>
            <a:off x="2122118" y="1883397"/>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Flèche droite 33"/>
          <p:cNvSpPr/>
          <p:nvPr/>
        </p:nvSpPr>
        <p:spPr>
          <a:xfrm>
            <a:off x="6532386" y="3459308"/>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39" name="Tableau 38">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2750466561"/>
              </p:ext>
            </p:extLst>
          </p:nvPr>
        </p:nvGraphicFramePr>
        <p:xfrm>
          <a:off x="6873026" y="3389534"/>
          <a:ext cx="2270974" cy="243053"/>
        </p:xfrm>
        <a:graphic>
          <a:graphicData uri="http://schemas.openxmlformats.org/drawingml/2006/table">
            <a:tbl>
              <a:tblPr/>
              <a:tblGrid>
                <a:gridCol w="2270974">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sécurité des données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40" name="Flèche droite 39"/>
          <p:cNvSpPr/>
          <p:nvPr/>
        </p:nvSpPr>
        <p:spPr>
          <a:xfrm>
            <a:off x="6532386" y="3757961"/>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Flèche droite 40"/>
          <p:cNvSpPr/>
          <p:nvPr/>
        </p:nvSpPr>
        <p:spPr>
          <a:xfrm>
            <a:off x="6532386" y="4069652"/>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42" name="Tableau 41">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739380737"/>
              </p:ext>
            </p:extLst>
          </p:nvPr>
        </p:nvGraphicFramePr>
        <p:xfrm>
          <a:off x="6882562" y="3718886"/>
          <a:ext cx="2270974" cy="243053"/>
        </p:xfrm>
        <a:graphic>
          <a:graphicData uri="http://schemas.openxmlformats.org/drawingml/2006/table">
            <a:tbl>
              <a:tblPr/>
              <a:tblGrid>
                <a:gridCol w="2270974">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traçabilité des données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graphicFrame>
        <p:nvGraphicFramePr>
          <p:cNvPr id="43" name="Tableau 42">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3847836746"/>
              </p:ext>
            </p:extLst>
          </p:nvPr>
        </p:nvGraphicFramePr>
        <p:xfrm>
          <a:off x="6882562" y="4051629"/>
          <a:ext cx="2270974" cy="243053"/>
        </p:xfrm>
        <a:graphic>
          <a:graphicData uri="http://schemas.openxmlformats.org/drawingml/2006/table">
            <a:tbl>
              <a:tblPr/>
              <a:tblGrid>
                <a:gridCol w="2270974">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loi informatique et liberté</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17" name="Rectangle : carré corné 26">
            <a:extLst>
              <a:ext uri="{FF2B5EF4-FFF2-40B4-BE49-F238E27FC236}">
                <a16:creationId xmlns:a16="http://schemas.microsoft.com/office/drawing/2014/main" id="{5B0DF9F4-7BC7-4780-9A22-9D5C03D617A1}"/>
              </a:ext>
            </a:extLst>
          </p:cNvPr>
          <p:cNvSpPr/>
          <p:nvPr/>
        </p:nvSpPr>
        <p:spPr>
          <a:xfrm>
            <a:off x="447653" y="1419918"/>
            <a:ext cx="1564869" cy="1581071"/>
          </a:xfrm>
          <a:prstGeom prst="foldedCorner">
            <a:avLst>
              <a:gd name="adj" fmla="val 26549"/>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A1.3S4 La démarche qualité</a:t>
            </a:r>
          </a:p>
        </p:txBody>
      </p:sp>
      <p:graphicFrame>
        <p:nvGraphicFramePr>
          <p:cNvPr id="18" name="Tableau 17">
            <a:extLst>
              <a:ext uri="{FF2B5EF4-FFF2-40B4-BE49-F238E27FC236}">
                <a16:creationId xmlns:a16="http://schemas.microsoft.com/office/drawing/2014/main" id="{B333812D-7FFE-44AD-8A70-2C3DAE3C5A5F}"/>
              </a:ext>
            </a:extLst>
          </p:cNvPr>
          <p:cNvGraphicFramePr>
            <a:graphicFrameLocks noGrp="1"/>
          </p:cNvGraphicFramePr>
          <p:nvPr>
            <p:extLst>
              <p:ext uri="{D42A27DB-BD31-4B8C-83A1-F6EECF244321}">
                <p14:modId xmlns:p14="http://schemas.microsoft.com/office/powerpoint/2010/main" val="2587492168"/>
              </p:ext>
            </p:extLst>
          </p:nvPr>
        </p:nvGraphicFramePr>
        <p:xfrm>
          <a:off x="2472921" y="1841190"/>
          <a:ext cx="3630606" cy="176654"/>
        </p:xfrm>
        <a:graphic>
          <a:graphicData uri="http://schemas.openxmlformats.org/drawingml/2006/table">
            <a:tbl>
              <a:tblPr/>
              <a:tblGrid>
                <a:gridCol w="3630606">
                  <a:extLst>
                    <a:ext uri="{9D8B030D-6E8A-4147-A177-3AD203B41FA5}">
                      <a16:colId xmlns:a16="http://schemas.microsoft.com/office/drawing/2014/main" val="3897650682"/>
                    </a:ext>
                  </a:extLst>
                </a:gridCol>
              </a:tblGrid>
              <a:tr h="176654">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outils de la qualité</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19" name="Flèche droite 18"/>
          <p:cNvSpPr/>
          <p:nvPr/>
        </p:nvSpPr>
        <p:spPr>
          <a:xfrm>
            <a:off x="2122118" y="2200503"/>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20" name="Tableau 19">
            <a:extLst>
              <a:ext uri="{FF2B5EF4-FFF2-40B4-BE49-F238E27FC236}">
                <a16:creationId xmlns:a16="http://schemas.microsoft.com/office/drawing/2014/main" id="{B333812D-7FFE-44AD-8A70-2C3DAE3C5A5F}"/>
              </a:ext>
            </a:extLst>
          </p:cNvPr>
          <p:cNvGraphicFramePr>
            <a:graphicFrameLocks noGrp="1"/>
          </p:cNvGraphicFramePr>
          <p:nvPr>
            <p:extLst>
              <p:ext uri="{D42A27DB-BD31-4B8C-83A1-F6EECF244321}">
                <p14:modId xmlns:p14="http://schemas.microsoft.com/office/powerpoint/2010/main" val="2152312999"/>
              </p:ext>
            </p:extLst>
          </p:nvPr>
        </p:nvGraphicFramePr>
        <p:xfrm>
          <a:off x="2469947" y="2165386"/>
          <a:ext cx="3630606" cy="176654"/>
        </p:xfrm>
        <a:graphic>
          <a:graphicData uri="http://schemas.openxmlformats.org/drawingml/2006/table">
            <a:tbl>
              <a:tblPr/>
              <a:tblGrid>
                <a:gridCol w="3630606">
                  <a:extLst>
                    <a:ext uri="{9D8B030D-6E8A-4147-A177-3AD203B41FA5}">
                      <a16:colId xmlns:a16="http://schemas.microsoft.com/office/drawing/2014/main" val="3897650682"/>
                    </a:ext>
                  </a:extLst>
                </a:gridCol>
              </a:tblGrid>
              <a:tr h="176654">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Les normes et certifications qualité</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22" name="Flèche droite 21"/>
          <p:cNvSpPr/>
          <p:nvPr/>
        </p:nvSpPr>
        <p:spPr>
          <a:xfrm>
            <a:off x="2122118" y="2539635"/>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23" name="Tableau 22">
            <a:extLst>
              <a:ext uri="{FF2B5EF4-FFF2-40B4-BE49-F238E27FC236}">
                <a16:creationId xmlns:a16="http://schemas.microsoft.com/office/drawing/2014/main" id="{B333812D-7FFE-44AD-8A70-2C3DAE3C5A5F}"/>
              </a:ext>
            </a:extLst>
          </p:cNvPr>
          <p:cNvGraphicFramePr>
            <a:graphicFrameLocks noGrp="1"/>
          </p:cNvGraphicFramePr>
          <p:nvPr>
            <p:extLst>
              <p:ext uri="{D42A27DB-BD31-4B8C-83A1-F6EECF244321}">
                <p14:modId xmlns:p14="http://schemas.microsoft.com/office/powerpoint/2010/main" val="3841635850"/>
              </p:ext>
            </p:extLst>
          </p:nvPr>
        </p:nvGraphicFramePr>
        <p:xfrm>
          <a:off x="2468386" y="2494993"/>
          <a:ext cx="3630606" cy="176654"/>
        </p:xfrm>
        <a:graphic>
          <a:graphicData uri="http://schemas.openxmlformats.org/drawingml/2006/table">
            <a:tbl>
              <a:tblPr/>
              <a:tblGrid>
                <a:gridCol w="3630606">
                  <a:extLst>
                    <a:ext uri="{9D8B030D-6E8A-4147-A177-3AD203B41FA5}">
                      <a16:colId xmlns:a16="http://schemas.microsoft.com/office/drawing/2014/main" val="3897650682"/>
                    </a:ext>
                  </a:extLst>
                </a:gridCol>
              </a:tblGrid>
              <a:tr h="176654">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La qualité dans les services</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sp>
        <p:nvSpPr>
          <p:cNvPr id="24" name="Rectangle : carré corné 27">
            <a:extLst>
              <a:ext uri="{FF2B5EF4-FFF2-40B4-BE49-F238E27FC236}">
                <a16:creationId xmlns:a16="http://schemas.microsoft.com/office/drawing/2014/main" id="{0FDA8540-752F-4DA5-8A6B-D5110813264B}"/>
              </a:ext>
            </a:extLst>
          </p:cNvPr>
          <p:cNvSpPr/>
          <p:nvPr/>
        </p:nvSpPr>
        <p:spPr>
          <a:xfrm>
            <a:off x="4872210" y="3280208"/>
            <a:ext cx="1564868" cy="1455898"/>
          </a:xfrm>
          <a:prstGeom prst="foldedCorner">
            <a:avLst>
              <a:gd name="adj" fmla="val 34195"/>
            </a:avLst>
          </a:prstGeom>
        </p:spPr>
        <p:style>
          <a:lnRef idx="1">
            <a:schemeClr val="accent1"/>
          </a:lnRef>
          <a:fillRef idx="2">
            <a:schemeClr val="accent1"/>
          </a:fillRef>
          <a:effectRef idx="1">
            <a:schemeClr val="accent1"/>
          </a:effectRef>
          <a:fontRef idx="minor">
            <a:schemeClr val="dk1"/>
          </a:fontRef>
        </p:style>
        <p:txBody>
          <a:bodyPr lIns="36000" tIns="36000" rIns="36000" bIns="36000" rtlCol="0" anchor="ctr"/>
          <a:lstStyle/>
          <a:p>
            <a:r>
              <a:rPr lang="fr-FR" sz="1300" b="1" dirty="0">
                <a:solidFill>
                  <a:schemeClr val="accent1">
                    <a:lumMod val="90000"/>
                    <a:lumOff val="10000"/>
                  </a:schemeClr>
                </a:solidFill>
                <a:latin typeface="Calibri" panose="020F0502020204030204" pitchFamily="34" charset="0"/>
                <a:cs typeface="Calibri" panose="020F0502020204030204" pitchFamily="34" charset="0"/>
              </a:rPr>
              <a:t>A1.3S5 La protection des données</a:t>
            </a:r>
          </a:p>
        </p:txBody>
      </p:sp>
      <p:sp>
        <p:nvSpPr>
          <p:cNvPr id="25" name="Flèche droite 24"/>
          <p:cNvSpPr/>
          <p:nvPr/>
        </p:nvSpPr>
        <p:spPr>
          <a:xfrm>
            <a:off x="6532386" y="4350282"/>
            <a:ext cx="288032" cy="1035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26" name="Tableau 25">
            <a:extLst>
              <a:ext uri="{FF2B5EF4-FFF2-40B4-BE49-F238E27FC236}">
                <a16:creationId xmlns:a16="http://schemas.microsoft.com/office/drawing/2014/main" id="{3A2DC1AD-DD06-43DE-AB1E-EC7D9CC5F9DB}"/>
              </a:ext>
            </a:extLst>
          </p:cNvPr>
          <p:cNvGraphicFramePr>
            <a:graphicFrameLocks noGrp="1"/>
          </p:cNvGraphicFramePr>
          <p:nvPr>
            <p:extLst>
              <p:ext uri="{D42A27DB-BD31-4B8C-83A1-F6EECF244321}">
                <p14:modId xmlns:p14="http://schemas.microsoft.com/office/powerpoint/2010/main" val="338302799"/>
              </p:ext>
            </p:extLst>
          </p:nvPr>
        </p:nvGraphicFramePr>
        <p:xfrm>
          <a:off x="6873026" y="4329230"/>
          <a:ext cx="2270974" cy="369189"/>
        </p:xfrm>
        <a:graphic>
          <a:graphicData uri="http://schemas.openxmlformats.org/drawingml/2006/table">
            <a:tbl>
              <a:tblPr/>
              <a:tblGrid>
                <a:gridCol w="2270974">
                  <a:extLst>
                    <a:ext uri="{9D8B030D-6E8A-4147-A177-3AD203B41FA5}">
                      <a16:colId xmlns:a16="http://schemas.microsoft.com/office/drawing/2014/main" val="3897650682"/>
                    </a:ext>
                  </a:extLst>
                </a:gridCol>
              </a:tblGrid>
              <a:tr h="243053">
                <a:tc>
                  <a:txBody>
                    <a:bodyPr/>
                    <a:lstStyle/>
                    <a:p>
                      <a:pPr algn="l">
                        <a:lnSpc>
                          <a:spcPct val="115000"/>
                        </a:lnSpc>
                      </a:pPr>
                      <a:r>
                        <a:rPr lang="fr-FR" sz="1100" dirty="0">
                          <a:solidFill>
                            <a:srgbClr val="6BB599"/>
                          </a:solidFill>
                          <a:effectLst/>
                          <a:latin typeface="Arial" panose="020B0604020202020204" pitchFamily="34" charset="0"/>
                          <a:ea typeface="Calibri" panose="020F0502020204030204" pitchFamily="34" charset="0"/>
                          <a:cs typeface="Times New Roman" panose="02020603050405020304" pitchFamily="18" charset="0"/>
                        </a:rPr>
                        <a:t>Le règlement général sur la protection des données (RGPD)</a:t>
                      </a:r>
                    </a:p>
                  </a:txBody>
                  <a:tcPr marL="68580" marR="68580" marT="0" marB="0">
                    <a:lnL>
                      <a:noFill/>
                    </a:lnL>
                    <a:lnR>
                      <a:noFill/>
                    </a:lnR>
                    <a:lnT>
                      <a:noFill/>
                    </a:lnT>
                    <a:lnB>
                      <a:noFill/>
                    </a:lnB>
                  </a:tcPr>
                </a:tc>
                <a:extLst>
                  <a:ext uri="{0D108BD9-81ED-4DB2-BD59-A6C34878D82A}">
                    <a16:rowId xmlns:a16="http://schemas.microsoft.com/office/drawing/2014/main" val="1679605308"/>
                  </a:ext>
                </a:extLst>
              </a:tr>
            </a:tbl>
          </a:graphicData>
        </a:graphic>
      </p:graphicFrame>
      <p:pic>
        <p:nvPicPr>
          <p:cNvPr id="6146" name="Picture 2" descr="La certification qualité des organismes de formation : une opportunité !">
            <a:extLst>
              <a:ext uri="{FF2B5EF4-FFF2-40B4-BE49-F238E27FC236}">
                <a16:creationId xmlns:a16="http://schemas.microsoft.com/office/drawing/2014/main" id="{6A14F0B9-D9B9-41E5-BF6A-414203B8A1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3799" y="1419918"/>
            <a:ext cx="1104882" cy="70958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Les outils pour le management de la qualité : les incontournables">
            <a:extLst>
              <a:ext uri="{FF2B5EF4-FFF2-40B4-BE49-F238E27FC236}">
                <a16:creationId xmlns:a16="http://schemas.microsoft.com/office/drawing/2014/main" id="{57F38FB1-B9B8-42E5-BC46-B5758C0CC1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9339" y="1518209"/>
            <a:ext cx="1849693" cy="1537867"/>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Big Data : Introduire les analytiques dans l'audit interne -">
            <a:extLst>
              <a:ext uri="{FF2B5EF4-FFF2-40B4-BE49-F238E27FC236}">
                <a16:creationId xmlns:a16="http://schemas.microsoft.com/office/drawing/2014/main" id="{8BFCAD8C-F18B-473E-82FA-C8A0FE2C82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97722" y="1323722"/>
            <a:ext cx="1821582" cy="114499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Certification APSAD &amp; NF SERVICE">
            <a:extLst>
              <a:ext uri="{FF2B5EF4-FFF2-40B4-BE49-F238E27FC236}">
                <a16:creationId xmlns:a16="http://schemas.microsoft.com/office/drawing/2014/main" id="{5764D560-101D-4B87-8304-62F88F2846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0707038">
            <a:off x="7429956" y="2693623"/>
            <a:ext cx="1157114" cy="469788"/>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RGPD et protection des données personnelles : quel bilan après 1 an ?">
            <a:extLst>
              <a:ext uri="{FF2B5EF4-FFF2-40B4-BE49-F238E27FC236}">
                <a16:creationId xmlns:a16="http://schemas.microsoft.com/office/drawing/2014/main" id="{18170551-04A9-4E7E-8A18-60EF9BB80E8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9167" y="3330704"/>
            <a:ext cx="1564868" cy="822818"/>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Loi informatique et liberté, important ! - ACS France">
            <a:extLst>
              <a:ext uri="{FF2B5EF4-FFF2-40B4-BE49-F238E27FC236}">
                <a16:creationId xmlns:a16="http://schemas.microsoft.com/office/drawing/2014/main" id="{16A82E0C-2158-4A41-9498-4E957870327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0392137">
            <a:off x="1526113" y="3777685"/>
            <a:ext cx="1480040" cy="814022"/>
          </a:xfrm>
          <a:prstGeom prst="rect">
            <a:avLst/>
          </a:prstGeom>
          <a:noFill/>
          <a:extLst>
            <a:ext uri="{909E8E84-426E-40DD-AFC4-6F175D3DCCD1}">
              <a14:hiddenFill xmlns:a14="http://schemas.microsoft.com/office/drawing/2010/main">
                <a:solidFill>
                  <a:srgbClr val="FFFFFF"/>
                </a:solidFill>
              </a14:hiddenFill>
            </a:ext>
          </a:extLst>
        </p:spPr>
      </p:pic>
      <p:sp>
        <p:nvSpPr>
          <p:cNvPr id="29" name="ZoneTexte 28">
            <a:extLst>
              <a:ext uri="{FF2B5EF4-FFF2-40B4-BE49-F238E27FC236}">
                <a16:creationId xmlns:a16="http://schemas.microsoft.com/office/drawing/2014/main" id="{0795A042-ED98-42C4-B0EE-03EB922063A3}"/>
              </a:ext>
            </a:extLst>
          </p:cNvPr>
          <p:cNvSpPr txBox="1"/>
          <p:nvPr/>
        </p:nvSpPr>
        <p:spPr>
          <a:xfrm>
            <a:off x="971601" y="51470"/>
            <a:ext cx="8064896" cy="1138773"/>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C1 </a:t>
            </a:r>
          </a:p>
          <a:p>
            <a:pPr algn="ctr">
              <a:defRPr/>
            </a:pP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Proposer une prestation dans le respect d’une démarche qualité, de traçabilité et de protection des données</a:t>
            </a:r>
          </a:p>
        </p:txBody>
      </p:sp>
    </p:spTree>
    <p:extLst>
      <p:ext uri="{BB962C8B-B14F-4D97-AF65-F5344CB8AC3E}">
        <p14:creationId xmlns:p14="http://schemas.microsoft.com/office/powerpoint/2010/main" val="517324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6146"/>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148"/>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6150"/>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615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6156"/>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6158"/>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6154"/>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42"/>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43"/>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5" grpId="0" animBg="1"/>
      <p:bldP spid="34" grpId="0" animBg="1"/>
      <p:bldP spid="40" grpId="0" animBg="1"/>
      <p:bldP spid="41" grpId="0" animBg="1"/>
      <p:bldP spid="17" grpId="0" animBg="1"/>
      <p:bldP spid="19" grpId="0" animBg="1"/>
      <p:bldP spid="22" grpId="0" animBg="1"/>
      <p:bldP spid="24" grpId="0" animBg="1"/>
      <p:bldP spid="25" grpId="0" animBg="1"/>
      <p:bldP spid="2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a:extLst>
              <a:ext uri="{FF2B5EF4-FFF2-40B4-BE49-F238E27FC236}">
                <a16:creationId xmlns:a16="http://schemas.microsoft.com/office/drawing/2014/main" id="{000F0ABA-1907-43B4-A83D-354057FD83CA}"/>
              </a:ext>
            </a:extLst>
          </p:cNvPr>
          <p:cNvSpPr txBox="1"/>
          <p:nvPr/>
        </p:nvSpPr>
        <p:spPr>
          <a:xfrm>
            <a:off x="1179463" y="159954"/>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Du RAP au Référentiel de compétences : Le bloc de compétences C1</a:t>
            </a:r>
          </a:p>
        </p:txBody>
      </p:sp>
      <p:sp>
        <p:nvSpPr>
          <p:cNvPr id="41" name="ZoneTexte 40">
            <a:extLst>
              <a:ext uri="{FF2B5EF4-FFF2-40B4-BE49-F238E27FC236}">
                <a16:creationId xmlns:a16="http://schemas.microsoft.com/office/drawing/2014/main" id="{8E75BC79-8C11-48AF-8B5C-5278657E847E}"/>
              </a:ext>
            </a:extLst>
          </p:cNvPr>
          <p:cNvSpPr txBox="1"/>
          <p:nvPr/>
        </p:nvSpPr>
        <p:spPr>
          <a:xfrm>
            <a:off x="395175" y="1033870"/>
            <a:ext cx="3800203" cy="969496"/>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1200" cap="small"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Pôle d’activité 1 </a:t>
            </a:r>
            <a:r>
              <a:rPr kumimoji="0" lang="fr-FR" sz="19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a:t>
            </a:r>
            <a:r>
              <a:rPr lang="fr-FR" sz="1900"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Préparation et mise en œuvre d’une prestation de sécurité </a:t>
            </a:r>
            <a:endParaRPr kumimoji="0" lang="fr-FR" sz="19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42" name="ZoneTexte 41">
            <a:extLst>
              <a:ext uri="{FF2B5EF4-FFF2-40B4-BE49-F238E27FC236}">
                <a16:creationId xmlns:a16="http://schemas.microsoft.com/office/drawing/2014/main" id="{0F9AA5CA-24E1-4319-BC35-6622B31EBADA}"/>
              </a:ext>
            </a:extLst>
          </p:cNvPr>
          <p:cNvSpPr txBox="1"/>
          <p:nvPr/>
        </p:nvSpPr>
        <p:spPr>
          <a:xfrm>
            <a:off x="4918620" y="915566"/>
            <a:ext cx="3784867" cy="2031325"/>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1200" cap="small"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Bloc de compétences 1</a:t>
            </a:r>
          </a:p>
          <a:p>
            <a:pPr marL="0" marR="0" lvl="0" indent="0" defTabSz="914400" rtl="0" eaLnBrk="1" fontAlgn="auto" latinLnBrk="0" hangingPunct="1">
              <a:lnSpc>
                <a:spcPct val="100000"/>
              </a:lnSpc>
              <a:spcBef>
                <a:spcPts val="0"/>
              </a:spcBef>
              <a:spcAft>
                <a:spcPts val="0"/>
              </a:spcAft>
              <a:buClrTx/>
              <a:buSzTx/>
              <a:buFontTx/>
              <a:buNone/>
              <a:tabLst/>
              <a:defRPr/>
            </a:pPr>
            <a:r>
              <a:rPr lang="fr-FR" sz="1600" b="1" cap="small"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cap="small"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a:t>
            </a:r>
            <a:r>
              <a:rPr lang="fr-FR" sz="20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ettre en œuvre la veille réglementaire</a:t>
            </a:r>
          </a:p>
          <a:p>
            <a:pPr marL="0" marR="0" lvl="0" indent="0" defTabSz="914400" rtl="0" eaLnBrk="1" fontAlgn="auto" latinLnBrk="0" hangingPunct="1">
              <a:lnSpc>
                <a:spcPct val="100000"/>
              </a:lnSpc>
              <a:spcBef>
                <a:spcPts val="0"/>
              </a:spcBef>
              <a:spcAft>
                <a:spcPts val="0"/>
              </a:spcAft>
              <a:buClrTx/>
              <a:buSzTx/>
              <a:buFontTx/>
              <a:buNone/>
              <a:tabLst/>
              <a:defRPr/>
            </a:pPr>
            <a:r>
              <a:rPr lang="fr-FR" sz="16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Préparer une prestation de sécurité</a:t>
            </a:r>
          </a:p>
          <a:p>
            <a:pPr marL="0" marR="0" lvl="0" indent="0" defTabSz="914400" rtl="0" eaLnBrk="1" fontAlgn="auto" latinLnBrk="0" hangingPunct="1">
              <a:lnSpc>
                <a:spcPct val="100000"/>
              </a:lnSpc>
              <a:spcBef>
                <a:spcPts val="0"/>
              </a:spcBef>
              <a:spcAft>
                <a:spcPts val="0"/>
              </a:spcAft>
              <a:buClrTx/>
              <a:buSzTx/>
              <a:buFontTx/>
              <a:buNone/>
              <a:tabLst/>
              <a:defRPr/>
            </a:pPr>
            <a:r>
              <a:rPr lang="fr-FR" sz="16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Proposer une prestation dans le respect d’une démarche qualité, de traçabilité et de protection des données </a:t>
            </a:r>
            <a:r>
              <a:rPr kumimoji="0" lang="fr-FR" sz="1900" b="1" i="0" u="none" strike="noStrike" kern="1200" cap="small"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a:t>
            </a:r>
            <a:endParaRPr kumimoji="0" lang="fr-FR" sz="19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20" name="Espace réservé du pied de page 5">
            <a:extLst>
              <a:ext uri="{FF2B5EF4-FFF2-40B4-BE49-F238E27FC236}">
                <a16:creationId xmlns:a16="http://schemas.microsoft.com/office/drawing/2014/main" id="{67434727-7AE4-4640-9544-021BACC00F62}"/>
              </a:ext>
            </a:extLst>
          </p:cNvPr>
          <p:cNvSpPr>
            <a:spLocks noGrp="1"/>
          </p:cNvSpPr>
          <p:nvPr>
            <p:ph type="ftr" sz="quarter" idx="11"/>
          </p:nvPr>
        </p:nvSpPr>
        <p:spPr>
          <a:xfrm>
            <a:off x="360000" y="4783500"/>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Direction générale de l’enseignement scolaire – Bureau de la formation des personnels enseignants et d’éducation (C1-2) </a:t>
            </a:r>
          </a:p>
        </p:txBody>
      </p:sp>
      <p:sp>
        <p:nvSpPr>
          <p:cNvPr id="15" name="ZoneTexte 14">
            <a:extLst>
              <a:ext uri="{FF2B5EF4-FFF2-40B4-BE49-F238E27FC236}">
                <a16:creationId xmlns:a16="http://schemas.microsoft.com/office/drawing/2014/main" id="{8E75BC79-8C11-48AF-8B5C-5278657E847E}"/>
              </a:ext>
            </a:extLst>
          </p:cNvPr>
          <p:cNvSpPr txBox="1"/>
          <p:nvPr/>
        </p:nvSpPr>
        <p:spPr>
          <a:xfrm>
            <a:off x="395536" y="2387366"/>
            <a:ext cx="3800203" cy="677108"/>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1200" cap="small" spc="0" normalizeH="0" baseline="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A1.1</a:t>
            </a:r>
            <a:r>
              <a:rPr kumimoji="0" lang="fr-FR" sz="1900" b="1" i="0" u="none" strike="noStrike" kern="1200" cap="small" spc="0" normalizeH="0" noProof="0" dirty="0">
                <a:ln>
                  <a:noFill/>
                </a:ln>
                <a:solidFill>
                  <a:srgbClr val="005841">
                    <a:lumMod val="90000"/>
                    <a:lumOff val="10000"/>
                  </a:srgb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 Mise en œuvre d’une veille réglementaire et technologique</a:t>
            </a:r>
            <a:endParaRPr kumimoji="0" lang="fr-FR" sz="19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23" name="ZoneTexte 22">
            <a:extLst>
              <a:ext uri="{FF2B5EF4-FFF2-40B4-BE49-F238E27FC236}">
                <a16:creationId xmlns:a16="http://schemas.microsoft.com/office/drawing/2014/main" id="{8E75BC79-8C11-48AF-8B5C-5278657E847E}"/>
              </a:ext>
            </a:extLst>
          </p:cNvPr>
          <p:cNvSpPr txBox="1"/>
          <p:nvPr/>
        </p:nvSpPr>
        <p:spPr>
          <a:xfrm>
            <a:off x="4925013" y="4192899"/>
            <a:ext cx="3800203" cy="52322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defRPr/>
            </a:pP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Compétence A1.1C2 </a:t>
            </a:r>
            <a:r>
              <a:rPr lang="fr-FR" sz="1400" b="1" dirty="0">
                <a:solidFill>
                  <a:srgbClr val="005841">
                    <a:lumMod val="90000"/>
                    <a:lumOff val="10000"/>
                  </a:srgbClr>
                </a:solidFill>
                <a:latin typeface="Calibri" panose="020F0502020204030204" pitchFamily="34" charset="0"/>
                <a:cs typeface="Calibri" panose="020F0502020204030204" pitchFamily="34" charset="0"/>
              </a:rPr>
              <a:t>- Repérer les évolutions technologiques (pour préparer la prestation)</a:t>
            </a:r>
          </a:p>
        </p:txBody>
      </p:sp>
      <p:sp>
        <p:nvSpPr>
          <p:cNvPr id="27" name="ZoneTexte 26">
            <a:extLst>
              <a:ext uri="{FF2B5EF4-FFF2-40B4-BE49-F238E27FC236}">
                <a16:creationId xmlns:a16="http://schemas.microsoft.com/office/drawing/2014/main" id="{8E75BC79-8C11-48AF-8B5C-5278657E847E}"/>
              </a:ext>
            </a:extLst>
          </p:cNvPr>
          <p:cNvSpPr txBox="1"/>
          <p:nvPr/>
        </p:nvSpPr>
        <p:spPr>
          <a:xfrm>
            <a:off x="4916405" y="3400767"/>
            <a:ext cx="3800203" cy="52322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defRPr/>
            </a:pPr>
            <a:r>
              <a:rPr lang="fr-FR" sz="1400" b="1" dirty="0">
                <a:solidFill>
                  <a:srgbClr val="005841">
                    <a:lumMod val="90000"/>
                    <a:lumOff val="10000"/>
                  </a:srgb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Compétence A1.1C1 – </a:t>
            </a:r>
            <a:r>
              <a:rPr lang="fr-FR" sz="1400" b="1" dirty="0">
                <a:solidFill>
                  <a:srgbClr val="005841">
                    <a:lumMod val="90000"/>
                    <a:lumOff val="10000"/>
                  </a:srgbClr>
                </a:solidFill>
                <a:latin typeface="Calibri" panose="020F0502020204030204" pitchFamily="34" charset="0"/>
                <a:cs typeface="Calibri" panose="020F0502020204030204" pitchFamily="34" charset="0"/>
              </a:rPr>
              <a:t>Recenser les sources documentaires et sélectionner les informations </a:t>
            </a:r>
          </a:p>
        </p:txBody>
      </p:sp>
      <p:sp>
        <p:nvSpPr>
          <p:cNvPr id="28" name="ZoneTexte 27">
            <a:extLst>
              <a:ext uri="{FF2B5EF4-FFF2-40B4-BE49-F238E27FC236}">
                <a16:creationId xmlns:a16="http://schemas.microsoft.com/office/drawing/2014/main" id="{8E75BC79-8C11-48AF-8B5C-5278657E847E}"/>
              </a:ext>
            </a:extLst>
          </p:cNvPr>
          <p:cNvSpPr txBox="1"/>
          <p:nvPr/>
        </p:nvSpPr>
        <p:spPr>
          <a:xfrm>
            <a:off x="450711" y="3541007"/>
            <a:ext cx="3800203" cy="384721"/>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A1.1T1</a:t>
            </a:r>
            <a:r>
              <a:rPr kumimoji="0" lang="fr-FR" sz="1900" b="1" i="0" u="none" strike="noStrike" kern="1200" cap="small" spc="0" normalizeH="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 Veille réglementaire </a:t>
            </a:r>
            <a:endParaRPr kumimoji="0" lang="fr-FR" sz="19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29" name="ZoneTexte 28">
            <a:extLst>
              <a:ext uri="{FF2B5EF4-FFF2-40B4-BE49-F238E27FC236}">
                <a16:creationId xmlns:a16="http://schemas.microsoft.com/office/drawing/2014/main" id="{8E75BC79-8C11-48AF-8B5C-5278657E847E}"/>
              </a:ext>
            </a:extLst>
          </p:cNvPr>
          <p:cNvSpPr txBox="1"/>
          <p:nvPr/>
        </p:nvSpPr>
        <p:spPr>
          <a:xfrm>
            <a:off x="442104" y="4262148"/>
            <a:ext cx="3800203" cy="384721"/>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A1.1T1</a:t>
            </a:r>
            <a:r>
              <a:rPr kumimoji="0" lang="fr-FR" sz="1900" b="1" i="0" u="none" strike="noStrike" kern="1200" cap="small" spc="0" normalizeH="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 Veille technologique</a:t>
            </a:r>
            <a:endParaRPr kumimoji="0" lang="fr-FR" sz="19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9505527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20" grpId="0"/>
      <p:bldP spid="15" grpId="0" animBg="1"/>
      <p:bldP spid="23" grpId="0" animBg="1"/>
      <p:bldP spid="27" grpId="0" animBg="1"/>
      <p:bldP spid="28" grpId="0" animBg="1"/>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795A042-ED98-42C4-B0EE-03EB922063A3}"/>
              </a:ext>
            </a:extLst>
          </p:cNvPr>
          <p:cNvSpPr txBox="1"/>
          <p:nvPr/>
        </p:nvSpPr>
        <p:spPr>
          <a:xfrm>
            <a:off x="1179463" y="202817"/>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Présentation</a:t>
            </a: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du bloc de compétences</a:t>
            </a:r>
            <a:r>
              <a:rPr lang="fr-FR" sz="20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endPar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pic>
        <p:nvPicPr>
          <p:cNvPr id="4" name="Image 3">
            <a:extLst>
              <a:ext uri="{FF2B5EF4-FFF2-40B4-BE49-F238E27FC236}">
                <a16:creationId xmlns:a16="http://schemas.microsoft.com/office/drawing/2014/main" id="{6448DEB1-6984-46D5-9DD2-A0B2354CA7DB}"/>
              </a:ext>
            </a:extLst>
          </p:cNvPr>
          <p:cNvPicPr>
            <a:picLocks noChangeAspect="1"/>
          </p:cNvPicPr>
          <p:nvPr/>
        </p:nvPicPr>
        <p:blipFill rotWithShape="1">
          <a:blip r:embed="rId3"/>
          <a:srcRect t="8238"/>
          <a:stretch/>
        </p:blipFill>
        <p:spPr>
          <a:xfrm>
            <a:off x="393342" y="1235941"/>
            <a:ext cx="6555819" cy="2360301"/>
          </a:xfrm>
          <a:prstGeom prst="rect">
            <a:avLst/>
          </a:prstGeom>
        </p:spPr>
      </p:pic>
      <p:pic>
        <p:nvPicPr>
          <p:cNvPr id="6" name="Image 5">
            <a:extLst>
              <a:ext uri="{FF2B5EF4-FFF2-40B4-BE49-F238E27FC236}">
                <a16:creationId xmlns:a16="http://schemas.microsoft.com/office/drawing/2014/main" id="{9F991C13-3ACD-43EA-B23A-B9FBCD50D433}"/>
              </a:ext>
            </a:extLst>
          </p:cNvPr>
          <p:cNvPicPr>
            <a:picLocks noChangeAspect="1"/>
          </p:cNvPicPr>
          <p:nvPr/>
        </p:nvPicPr>
        <p:blipFill rotWithShape="1">
          <a:blip r:embed="rId4"/>
          <a:srcRect b="41848"/>
          <a:stretch/>
        </p:blipFill>
        <p:spPr>
          <a:xfrm>
            <a:off x="357316" y="3565216"/>
            <a:ext cx="6627873" cy="1129699"/>
          </a:xfrm>
          <a:prstGeom prst="rect">
            <a:avLst/>
          </a:prstGeom>
        </p:spPr>
      </p:pic>
      <p:sp>
        <p:nvSpPr>
          <p:cNvPr id="16" name="ZoneTexte 15">
            <a:extLst>
              <a:ext uri="{FF2B5EF4-FFF2-40B4-BE49-F238E27FC236}">
                <a16:creationId xmlns:a16="http://schemas.microsoft.com/office/drawing/2014/main" id="{E6B1DBC0-6042-4192-9C7B-9FCDDCCB7078}"/>
              </a:ext>
            </a:extLst>
          </p:cNvPr>
          <p:cNvSpPr txBox="1"/>
          <p:nvPr/>
        </p:nvSpPr>
        <p:spPr>
          <a:xfrm>
            <a:off x="6922616" y="3344404"/>
            <a:ext cx="2188281" cy="646331"/>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dirty="0">
                <a:ln>
                  <a:noFill/>
                </a:ln>
                <a:solidFill>
                  <a:srgbClr val="EA5433">
                    <a:lumMod val="50000"/>
                  </a:srgbClr>
                </a:solidFill>
                <a:effectLst/>
                <a:uLnTx/>
                <a:uFillTx/>
                <a:latin typeface="Calibri" panose="020F0502020204030204" pitchFamily="34" charset="0"/>
                <a:ea typeface="+mn-ea"/>
                <a:cs typeface="Calibri" panose="020F0502020204030204" pitchFamily="34" charset="0"/>
              </a:rPr>
              <a:t>Liste des compétences à mettre en œuvre</a:t>
            </a:r>
          </a:p>
        </p:txBody>
      </p:sp>
      <p:sp>
        <p:nvSpPr>
          <p:cNvPr id="3" name="Ellipse 2">
            <a:extLst>
              <a:ext uri="{FF2B5EF4-FFF2-40B4-BE49-F238E27FC236}">
                <a16:creationId xmlns:a16="http://schemas.microsoft.com/office/drawing/2014/main" id="{D6EC59E0-FDD9-4480-AAE2-06E290238E36}"/>
              </a:ext>
            </a:extLst>
          </p:cNvPr>
          <p:cNvSpPr/>
          <p:nvPr/>
        </p:nvSpPr>
        <p:spPr>
          <a:xfrm>
            <a:off x="899592" y="1131590"/>
            <a:ext cx="648072" cy="342572"/>
          </a:xfrm>
          <a:prstGeom prst="ellipse">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Ellipse 16">
            <a:extLst>
              <a:ext uri="{FF2B5EF4-FFF2-40B4-BE49-F238E27FC236}">
                <a16:creationId xmlns:a16="http://schemas.microsoft.com/office/drawing/2014/main" id="{4051B516-84F7-4818-8B29-88DCA36C1A1E}"/>
              </a:ext>
            </a:extLst>
          </p:cNvPr>
          <p:cNvSpPr/>
          <p:nvPr/>
        </p:nvSpPr>
        <p:spPr>
          <a:xfrm>
            <a:off x="2592974" y="1169605"/>
            <a:ext cx="538866" cy="342572"/>
          </a:xfrm>
          <a:prstGeom prst="ellipse">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a:extLst>
              <a:ext uri="{FF2B5EF4-FFF2-40B4-BE49-F238E27FC236}">
                <a16:creationId xmlns:a16="http://schemas.microsoft.com/office/drawing/2014/main" id="{CD01385A-763A-40E6-B377-E47B9D605501}"/>
              </a:ext>
            </a:extLst>
          </p:cNvPr>
          <p:cNvSpPr/>
          <p:nvPr/>
        </p:nvSpPr>
        <p:spPr>
          <a:xfrm>
            <a:off x="4087046" y="1131590"/>
            <a:ext cx="803784" cy="342572"/>
          </a:xfrm>
          <a:prstGeom prst="ellipse">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avec flèche 8">
            <a:extLst>
              <a:ext uri="{FF2B5EF4-FFF2-40B4-BE49-F238E27FC236}">
                <a16:creationId xmlns:a16="http://schemas.microsoft.com/office/drawing/2014/main" id="{FC95C551-B37D-4D87-9F18-0C8B8DC9F274}"/>
              </a:ext>
            </a:extLst>
          </p:cNvPr>
          <p:cNvCxnSpPr>
            <a:cxnSpLocks/>
          </p:cNvCxnSpPr>
          <p:nvPr/>
        </p:nvCxnSpPr>
        <p:spPr>
          <a:xfrm>
            <a:off x="1582793" y="1340891"/>
            <a:ext cx="997933" cy="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8AD34F58-F040-4C03-A272-D274F6B0E242}"/>
              </a:ext>
            </a:extLst>
          </p:cNvPr>
          <p:cNvCxnSpPr>
            <a:cxnSpLocks/>
          </p:cNvCxnSpPr>
          <p:nvPr/>
        </p:nvCxnSpPr>
        <p:spPr>
          <a:xfrm>
            <a:off x="3131840" y="1340891"/>
            <a:ext cx="997933" cy="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DD5E64BD-043C-4423-815B-D6F374CAF817}"/>
              </a:ext>
            </a:extLst>
          </p:cNvPr>
          <p:cNvSpPr txBox="1"/>
          <p:nvPr/>
        </p:nvSpPr>
        <p:spPr>
          <a:xfrm>
            <a:off x="6963562" y="2016909"/>
            <a:ext cx="2188281" cy="369332"/>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dirty="0">
                <a:ln>
                  <a:noFill/>
                </a:ln>
                <a:solidFill>
                  <a:srgbClr val="EA5433">
                    <a:lumMod val="50000"/>
                  </a:srgbClr>
                </a:solidFill>
                <a:effectLst/>
                <a:uLnTx/>
                <a:uFillTx/>
                <a:latin typeface="Calibri" panose="020F0502020204030204" pitchFamily="34" charset="0"/>
                <a:ea typeface="+mn-ea"/>
                <a:cs typeface="Calibri" panose="020F0502020204030204" pitchFamily="34" charset="0"/>
              </a:rPr>
              <a:t>Liste des activités</a:t>
            </a:r>
          </a:p>
        </p:txBody>
      </p:sp>
      <p:sp>
        <p:nvSpPr>
          <p:cNvPr id="23" name="ZoneTexte 22">
            <a:extLst>
              <a:ext uri="{FF2B5EF4-FFF2-40B4-BE49-F238E27FC236}">
                <a16:creationId xmlns:a16="http://schemas.microsoft.com/office/drawing/2014/main" id="{6661B0B4-1CB7-42A3-BD3E-713B5405B5D3}"/>
              </a:ext>
            </a:extLst>
          </p:cNvPr>
          <p:cNvSpPr txBox="1"/>
          <p:nvPr/>
        </p:nvSpPr>
        <p:spPr>
          <a:xfrm>
            <a:off x="6928178" y="2769493"/>
            <a:ext cx="2188281" cy="369332"/>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dirty="0">
                <a:ln>
                  <a:noFill/>
                </a:ln>
                <a:solidFill>
                  <a:srgbClr val="EA5433">
                    <a:lumMod val="50000"/>
                  </a:srgbClr>
                </a:solidFill>
                <a:effectLst/>
                <a:uLnTx/>
                <a:uFillTx/>
                <a:latin typeface="Calibri" panose="020F0502020204030204" pitchFamily="34" charset="0"/>
                <a:ea typeface="+mn-ea"/>
                <a:cs typeface="Calibri" panose="020F0502020204030204" pitchFamily="34" charset="0"/>
              </a:rPr>
              <a:t>Liste des tâches</a:t>
            </a:r>
          </a:p>
        </p:txBody>
      </p:sp>
      <p:sp>
        <p:nvSpPr>
          <p:cNvPr id="25" name="ZoneTexte 24">
            <a:extLst>
              <a:ext uri="{FF2B5EF4-FFF2-40B4-BE49-F238E27FC236}">
                <a16:creationId xmlns:a16="http://schemas.microsoft.com/office/drawing/2014/main" id="{1C53AA88-0A55-4DC1-B307-945AC768F542}"/>
              </a:ext>
            </a:extLst>
          </p:cNvPr>
          <p:cNvSpPr txBox="1"/>
          <p:nvPr/>
        </p:nvSpPr>
        <p:spPr>
          <a:xfrm>
            <a:off x="7053966" y="762262"/>
            <a:ext cx="1915717" cy="923330"/>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fr-FR" b="1" cap="small" dirty="0">
                <a:solidFill>
                  <a:schemeClr val="accent4">
                    <a:lumMod val="50000"/>
                  </a:schemeClr>
                </a:solidFill>
                <a:latin typeface="Calibri" panose="020F0502020204030204" pitchFamily="34" charset="0"/>
                <a:cs typeface="Calibri" panose="020F0502020204030204" pitchFamily="34" charset="0"/>
              </a:rPr>
              <a:t>Bloc de compétences et son intitulé</a:t>
            </a:r>
          </a:p>
        </p:txBody>
      </p:sp>
      <p:pic>
        <p:nvPicPr>
          <p:cNvPr id="27" name="Image 26">
            <a:extLst>
              <a:ext uri="{FF2B5EF4-FFF2-40B4-BE49-F238E27FC236}">
                <a16:creationId xmlns:a16="http://schemas.microsoft.com/office/drawing/2014/main" id="{EBB09F36-9779-4660-AC47-E5DB8A7E0B77}"/>
              </a:ext>
            </a:extLst>
          </p:cNvPr>
          <p:cNvPicPr>
            <a:picLocks noChangeAspect="1"/>
          </p:cNvPicPr>
          <p:nvPr/>
        </p:nvPicPr>
        <p:blipFill rotWithShape="1">
          <a:blip r:embed="rId3"/>
          <a:srcRect b="91202"/>
          <a:stretch/>
        </p:blipFill>
        <p:spPr>
          <a:xfrm>
            <a:off x="372357" y="849924"/>
            <a:ext cx="6555819" cy="226981"/>
          </a:xfrm>
          <a:prstGeom prst="rect">
            <a:avLst/>
          </a:prstGeom>
        </p:spPr>
      </p:pic>
      <p:sp>
        <p:nvSpPr>
          <p:cNvPr id="26" name="Ellipse 25">
            <a:extLst>
              <a:ext uri="{FF2B5EF4-FFF2-40B4-BE49-F238E27FC236}">
                <a16:creationId xmlns:a16="http://schemas.microsoft.com/office/drawing/2014/main" id="{727A6C17-71F8-445F-BEF3-3BD0B6301E45}"/>
              </a:ext>
            </a:extLst>
          </p:cNvPr>
          <p:cNvSpPr/>
          <p:nvPr/>
        </p:nvSpPr>
        <p:spPr>
          <a:xfrm>
            <a:off x="1294987" y="780444"/>
            <a:ext cx="4752528" cy="30068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Flèche : droite 27">
            <a:extLst>
              <a:ext uri="{FF2B5EF4-FFF2-40B4-BE49-F238E27FC236}">
                <a16:creationId xmlns:a16="http://schemas.microsoft.com/office/drawing/2014/main" id="{CA0E2199-53EF-410F-9D3C-427A6675B519}"/>
              </a:ext>
            </a:extLst>
          </p:cNvPr>
          <p:cNvSpPr/>
          <p:nvPr/>
        </p:nvSpPr>
        <p:spPr>
          <a:xfrm>
            <a:off x="107504" y="1635646"/>
            <a:ext cx="264853" cy="216024"/>
          </a:xfrm>
          <a:prstGeom prst="rightArrow">
            <a:avLst/>
          </a:prstGeom>
          <a:solidFill>
            <a:srgbClr val="92D050"/>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Flèche : droite 28">
            <a:extLst>
              <a:ext uri="{FF2B5EF4-FFF2-40B4-BE49-F238E27FC236}">
                <a16:creationId xmlns:a16="http://schemas.microsoft.com/office/drawing/2014/main" id="{EFFB2623-6375-4577-A1F9-01B849324036}"/>
              </a:ext>
            </a:extLst>
          </p:cNvPr>
          <p:cNvSpPr/>
          <p:nvPr/>
        </p:nvSpPr>
        <p:spPr>
          <a:xfrm>
            <a:off x="92461" y="2769493"/>
            <a:ext cx="264853" cy="216024"/>
          </a:xfrm>
          <a:prstGeom prst="rightArrow">
            <a:avLst/>
          </a:prstGeom>
          <a:solidFill>
            <a:srgbClr val="92D050"/>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Flèche : droite 29">
            <a:extLst>
              <a:ext uri="{FF2B5EF4-FFF2-40B4-BE49-F238E27FC236}">
                <a16:creationId xmlns:a16="http://schemas.microsoft.com/office/drawing/2014/main" id="{02D5BFFB-225C-43BD-BC18-2CE1909ADBCE}"/>
              </a:ext>
            </a:extLst>
          </p:cNvPr>
          <p:cNvSpPr/>
          <p:nvPr/>
        </p:nvSpPr>
        <p:spPr>
          <a:xfrm>
            <a:off x="128489" y="3979493"/>
            <a:ext cx="264853" cy="216024"/>
          </a:xfrm>
          <a:prstGeom prst="rightArrow">
            <a:avLst/>
          </a:prstGeom>
          <a:solidFill>
            <a:srgbClr val="92D050"/>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E6B1DBC0-6042-4192-9C7B-9FCDDCCB7078}"/>
              </a:ext>
            </a:extLst>
          </p:cNvPr>
          <p:cNvSpPr txBox="1"/>
          <p:nvPr/>
        </p:nvSpPr>
        <p:spPr>
          <a:xfrm>
            <a:off x="7176478" y="4063952"/>
            <a:ext cx="1691680" cy="646331"/>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dirty="0">
                <a:ln>
                  <a:noFill/>
                </a:ln>
                <a:solidFill>
                  <a:srgbClr val="EA5433">
                    <a:lumMod val="50000"/>
                  </a:srgbClr>
                </a:solidFill>
                <a:effectLst/>
                <a:uLnTx/>
                <a:uFillTx/>
                <a:latin typeface="Calibri" panose="020F0502020204030204" pitchFamily="34" charset="0"/>
                <a:ea typeface="+mn-ea"/>
                <a:cs typeface="Calibri" panose="020F0502020204030204" pitchFamily="34" charset="0"/>
              </a:rPr>
              <a:t>Liste des savoirs associés</a:t>
            </a:r>
          </a:p>
        </p:txBody>
      </p:sp>
      <p:sp>
        <p:nvSpPr>
          <p:cNvPr id="24" name="Ellipse 23">
            <a:extLst>
              <a:ext uri="{FF2B5EF4-FFF2-40B4-BE49-F238E27FC236}">
                <a16:creationId xmlns:a16="http://schemas.microsoft.com/office/drawing/2014/main" id="{49F1EC32-3848-4E6B-A61A-E899081A193A}"/>
              </a:ext>
            </a:extLst>
          </p:cNvPr>
          <p:cNvSpPr/>
          <p:nvPr/>
        </p:nvSpPr>
        <p:spPr>
          <a:xfrm>
            <a:off x="5572613" y="1187537"/>
            <a:ext cx="978128" cy="230109"/>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32" name="Connecteur droit avec flèche 31">
            <a:extLst>
              <a:ext uri="{FF2B5EF4-FFF2-40B4-BE49-F238E27FC236}">
                <a16:creationId xmlns:a16="http://schemas.microsoft.com/office/drawing/2014/main" id="{8AD34F58-F040-4C03-A272-D274F6B0E242}"/>
              </a:ext>
            </a:extLst>
          </p:cNvPr>
          <p:cNvCxnSpPr>
            <a:cxnSpLocks/>
          </p:cNvCxnSpPr>
          <p:nvPr/>
        </p:nvCxnSpPr>
        <p:spPr>
          <a:xfrm>
            <a:off x="4890830" y="1340891"/>
            <a:ext cx="681783" cy="1"/>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5118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 grpId="0" animBg="1"/>
      <p:bldP spid="17" grpId="0" animBg="1"/>
      <p:bldP spid="19" grpId="0" animBg="1"/>
      <p:bldP spid="22" grpId="0" animBg="1"/>
      <p:bldP spid="23" grpId="0" animBg="1"/>
      <p:bldP spid="25" grpId="0" animBg="1"/>
      <p:bldP spid="26" grpId="0" animBg="1"/>
      <p:bldP spid="28" grpId="0" animBg="1"/>
      <p:bldP spid="29" grpId="0" animBg="1"/>
      <p:bldP spid="30" grpId="0" animBg="1"/>
      <p:bldP spid="21"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795A042-ED98-42C4-B0EE-03EB922063A3}"/>
              </a:ext>
            </a:extLst>
          </p:cNvPr>
          <p:cNvSpPr txBox="1"/>
          <p:nvPr/>
        </p:nvSpPr>
        <p:spPr>
          <a:xfrm>
            <a:off x="1179463" y="202817"/>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Présentation</a:t>
            </a: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du bloc de compétences</a:t>
            </a:r>
            <a:r>
              <a:rPr lang="fr-FR" sz="20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endPar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a:xfrm>
            <a:off x="360000" y="4826363"/>
            <a:ext cx="8532480" cy="360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pic>
        <p:nvPicPr>
          <p:cNvPr id="8" name="Image 7" descr="Capture d’écr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5805" y="2472913"/>
            <a:ext cx="5963482" cy="2019582"/>
          </a:xfrm>
          <a:prstGeom prst="rect">
            <a:avLst/>
          </a:prstGeom>
        </p:spPr>
      </p:pic>
      <p:sp>
        <p:nvSpPr>
          <p:cNvPr id="24" name="ZoneTexte 23">
            <a:extLst>
              <a:ext uri="{FF2B5EF4-FFF2-40B4-BE49-F238E27FC236}">
                <a16:creationId xmlns:a16="http://schemas.microsoft.com/office/drawing/2014/main" id="{E6B1DBC0-6042-4192-9C7B-9FCDDCCB7078}"/>
              </a:ext>
            </a:extLst>
          </p:cNvPr>
          <p:cNvSpPr txBox="1"/>
          <p:nvPr/>
        </p:nvSpPr>
        <p:spPr>
          <a:xfrm>
            <a:off x="1925960" y="1079310"/>
            <a:ext cx="1691680" cy="646331"/>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dirty="0">
                <a:ln>
                  <a:noFill/>
                </a:ln>
                <a:solidFill>
                  <a:srgbClr val="EA5433">
                    <a:lumMod val="50000"/>
                  </a:srgbClr>
                </a:solidFill>
                <a:effectLst/>
                <a:uLnTx/>
                <a:uFillTx/>
                <a:latin typeface="Calibri" panose="020F0502020204030204" pitchFamily="34" charset="0"/>
                <a:ea typeface="+mn-ea"/>
                <a:cs typeface="Calibri" panose="020F0502020204030204" pitchFamily="34" charset="0"/>
              </a:rPr>
              <a:t>Liste des savoirs associés</a:t>
            </a:r>
          </a:p>
        </p:txBody>
      </p:sp>
      <p:sp>
        <p:nvSpPr>
          <p:cNvPr id="31" name="ZoneTexte 30">
            <a:extLst>
              <a:ext uri="{FF2B5EF4-FFF2-40B4-BE49-F238E27FC236}">
                <a16:creationId xmlns:a16="http://schemas.microsoft.com/office/drawing/2014/main" id="{E6B1DBC0-6042-4192-9C7B-9FCDDCCB7078}"/>
              </a:ext>
            </a:extLst>
          </p:cNvPr>
          <p:cNvSpPr txBox="1"/>
          <p:nvPr/>
        </p:nvSpPr>
        <p:spPr>
          <a:xfrm>
            <a:off x="4605214" y="1419622"/>
            <a:ext cx="2217037" cy="369332"/>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dirty="0">
                <a:ln>
                  <a:noFill/>
                </a:ln>
                <a:solidFill>
                  <a:srgbClr val="EA5433">
                    <a:lumMod val="50000"/>
                  </a:srgbClr>
                </a:solidFill>
                <a:effectLst/>
                <a:uLnTx/>
                <a:uFillTx/>
                <a:latin typeface="Calibri" panose="020F0502020204030204" pitchFamily="34" charset="0"/>
                <a:ea typeface="+mn-ea"/>
                <a:cs typeface="Calibri" panose="020F0502020204030204" pitchFamily="34" charset="0"/>
              </a:rPr>
              <a:t>Limites de savoirs</a:t>
            </a:r>
          </a:p>
        </p:txBody>
      </p:sp>
      <p:cxnSp>
        <p:nvCxnSpPr>
          <p:cNvPr id="13" name="Connecteur droit avec flèche 12"/>
          <p:cNvCxnSpPr/>
          <p:nvPr/>
        </p:nvCxnSpPr>
        <p:spPr>
          <a:xfrm>
            <a:off x="2771800" y="1736344"/>
            <a:ext cx="0" cy="814515"/>
          </a:xfrm>
          <a:prstGeom prst="straightConnector1">
            <a:avLst/>
          </a:prstGeom>
          <a:ln w="5715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p:nvPr/>
        </p:nvCxnSpPr>
        <p:spPr>
          <a:xfrm>
            <a:off x="5508104" y="1829243"/>
            <a:ext cx="0" cy="814515"/>
          </a:xfrm>
          <a:prstGeom prst="straightConnector1">
            <a:avLst/>
          </a:prstGeom>
          <a:ln w="5715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88749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795A042-ED98-42C4-B0EE-03EB922063A3}"/>
              </a:ext>
            </a:extLst>
          </p:cNvPr>
          <p:cNvSpPr txBox="1"/>
          <p:nvPr/>
        </p:nvSpPr>
        <p:spPr>
          <a:xfrm>
            <a:off x="1179463" y="202817"/>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Matrice générique du bloc de compétences</a:t>
            </a:r>
            <a:r>
              <a:rPr lang="fr-FR" sz="20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endPar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pic>
        <p:nvPicPr>
          <p:cNvPr id="4" name="Image 3">
            <a:extLst>
              <a:ext uri="{FF2B5EF4-FFF2-40B4-BE49-F238E27FC236}">
                <a16:creationId xmlns:a16="http://schemas.microsoft.com/office/drawing/2014/main" id="{6448DEB1-6984-46D5-9DD2-A0B2354CA7DB}"/>
              </a:ext>
            </a:extLst>
          </p:cNvPr>
          <p:cNvPicPr>
            <a:picLocks noChangeAspect="1"/>
          </p:cNvPicPr>
          <p:nvPr/>
        </p:nvPicPr>
        <p:blipFill>
          <a:blip r:embed="rId3"/>
          <a:stretch>
            <a:fillRect/>
          </a:stretch>
        </p:blipFill>
        <p:spPr>
          <a:xfrm>
            <a:off x="1120765" y="683829"/>
            <a:ext cx="5836921" cy="2290142"/>
          </a:xfrm>
          <a:prstGeom prst="rect">
            <a:avLst/>
          </a:prstGeom>
        </p:spPr>
      </p:pic>
      <p:pic>
        <p:nvPicPr>
          <p:cNvPr id="6" name="Image 5">
            <a:extLst>
              <a:ext uri="{FF2B5EF4-FFF2-40B4-BE49-F238E27FC236}">
                <a16:creationId xmlns:a16="http://schemas.microsoft.com/office/drawing/2014/main" id="{9F991C13-3ACD-43EA-B23A-B9FBCD50D433}"/>
              </a:ext>
            </a:extLst>
          </p:cNvPr>
          <p:cNvPicPr>
            <a:picLocks noChangeAspect="1"/>
          </p:cNvPicPr>
          <p:nvPr/>
        </p:nvPicPr>
        <p:blipFill rotWithShape="1">
          <a:blip r:embed="rId4"/>
          <a:srcRect l="-1086" t="-3706" r="48" b="-11201"/>
          <a:stretch/>
        </p:blipFill>
        <p:spPr>
          <a:xfrm>
            <a:off x="1008264" y="2973971"/>
            <a:ext cx="5949422" cy="1983140"/>
          </a:xfrm>
          <a:prstGeom prst="rect">
            <a:avLst/>
          </a:prstGeom>
        </p:spPr>
      </p:pic>
      <p:cxnSp>
        <p:nvCxnSpPr>
          <p:cNvPr id="17" name="Connecteur droit avec flèche 16">
            <a:extLst>
              <a:ext uri="{FF2B5EF4-FFF2-40B4-BE49-F238E27FC236}">
                <a16:creationId xmlns:a16="http://schemas.microsoft.com/office/drawing/2014/main" id="{C9E619A7-9C49-45D4-91C4-96EE7E6484EE}"/>
              </a:ext>
            </a:extLst>
          </p:cNvPr>
          <p:cNvCxnSpPr>
            <a:cxnSpLocks/>
          </p:cNvCxnSpPr>
          <p:nvPr/>
        </p:nvCxnSpPr>
        <p:spPr>
          <a:xfrm flipV="1">
            <a:off x="5226382" y="941393"/>
            <a:ext cx="467727" cy="1449"/>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9" name="Ellipse 18">
            <a:extLst>
              <a:ext uri="{FF2B5EF4-FFF2-40B4-BE49-F238E27FC236}">
                <a16:creationId xmlns:a16="http://schemas.microsoft.com/office/drawing/2014/main" id="{49F1EC32-3848-4E6B-A61A-E899081A193A}"/>
              </a:ext>
            </a:extLst>
          </p:cNvPr>
          <p:cNvSpPr/>
          <p:nvPr/>
        </p:nvSpPr>
        <p:spPr>
          <a:xfrm>
            <a:off x="5724128" y="815628"/>
            <a:ext cx="978128" cy="230109"/>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8" name="Ellipse 17">
            <a:extLst>
              <a:ext uri="{FF2B5EF4-FFF2-40B4-BE49-F238E27FC236}">
                <a16:creationId xmlns:a16="http://schemas.microsoft.com/office/drawing/2014/main" id="{49F1EC32-3848-4E6B-A61A-E899081A193A}"/>
              </a:ext>
            </a:extLst>
          </p:cNvPr>
          <p:cNvSpPr/>
          <p:nvPr/>
        </p:nvSpPr>
        <p:spPr>
          <a:xfrm>
            <a:off x="1619671" y="815628"/>
            <a:ext cx="504057" cy="237804"/>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22" name="Ellipse 21">
            <a:extLst>
              <a:ext uri="{FF2B5EF4-FFF2-40B4-BE49-F238E27FC236}">
                <a16:creationId xmlns:a16="http://schemas.microsoft.com/office/drawing/2014/main" id="{49F1EC32-3848-4E6B-A61A-E899081A193A}"/>
              </a:ext>
            </a:extLst>
          </p:cNvPr>
          <p:cNvSpPr/>
          <p:nvPr/>
        </p:nvSpPr>
        <p:spPr>
          <a:xfrm>
            <a:off x="3059831" y="815628"/>
            <a:ext cx="504057" cy="25153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23" name="Ellipse 22">
            <a:extLst>
              <a:ext uri="{FF2B5EF4-FFF2-40B4-BE49-F238E27FC236}">
                <a16:creationId xmlns:a16="http://schemas.microsoft.com/office/drawing/2014/main" id="{49F1EC32-3848-4E6B-A61A-E899081A193A}"/>
              </a:ext>
            </a:extLst>
          </p:cNvPr>
          <p:cNvSpPr/>
          <p:nvPr/>
        </p:nvSpPr>
        <p:spPr>
          <a:xfrm>
            <a:off x="4382696" y="816988"/>
            <a:ext cx="798751" cy="228749"/>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24" name="Connecteur droit avec flèche 23">
            <a:extLst>
              <a:ext uri="{FF2B5EF4-FFF2-40B4-BE49-F238E27FC236}">
                <a16:creationId xmlns:a16="http://schemas.microsoft.com/office/drawing/2014/main" id="{C9E619A7-9C49-45D4-91C4-96EE7E6484EE}"/>
              </a:ext>
            </a:extLst>
          </p:cNvPr>
          <p:cNvCxnSpPr>
            <a:cxnSpLocks/>
          </p:cNvCxnSpPr>
          <p:nvPr/>
        </p:nvCxnSpPr>
        <p:spPr>
          <a:xfrm flipV="1">
            <a:off x="3586763" y="930682"/>
            <a:ext cx="750998" cy="1"/>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C9E619A7-9C49-45D4-91C4-96EE7E6484EE}"/>
              </a:ext>
            </a:extLst>
          </p:cNvPr>
          <p:cNvCxnSpPr>
            <a:cxnSpLocks/>
          </p:cNvCxnSpPr>
          <p:nvPr/>
        </p:nvCxnSpPr>
        <p:spPr>
          <a:xfrm flipV="1">
            <a:off x="2146603" y="930682"/>
            <a:ext cx="868293" cy="1"/>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E6B1DBC0-6042-4192-9C7B-9FCDDCCB7078}"/>
              </a:ext>
            </a:extLst>
          </p:cNvPr>
          <p:cNvSpPr txBox="1"/>
          <p:nvPr/>
        </p:nvSpPr>
        <p:spPr>
          <a:xfrm>
            <a:off x="7170860" y="3955882"/>
            <a:ext cx="1691680" cy="646331"/>
          </a:xfrm>
          <a:prstGeom prst="rect">
            <a:avLst/>
          </a:prstGeom>
          <a:ln>
            <a:solidFill>
              <a:schemeClr val="bg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small" spc="0" normalizeH="0" baseline="0" noProof="0" dirty="0">
                <a:ln>
                  <a:noFill/>
                </a:ln>
                <a:solidFill>
                  <a:srgbClr val="EA5433">
                    <a:lumMod val="50000"/>
                  </a:srgbClr>
                </a:solidFill>
                <a:effectLst/>
                <a:uLnTx/>
                <a:uFillTx/>
                <a:latin typeface="Calibri" panose="020F0502020204030204" pitchFamily="34" charset="0"/>
                <a:ea typeface="+mn-ea"/>
                <a:cs typeface="Calibri" panose="020F0502020204030204" pitchFamily="34" charset="0"/>
              </a:rPr>
              <a:t>Liste des critères d’évaluation</a:t>
            </a:r>
          </a:p>
        </p:txBody>
      </p:sp>
      <p:sp>
        <p:nvSpPr>
          <p:cNvPr id="28" name="Ellipse 27">
            <a:extLst>
              <a:ext uri="{FF2B5EF4-FFF2-40B4-BE49-F238E27FC236}">
                <a16:creationId xmlns:a16="http://schemas.microsoft.com/office/drawing/2014/main" id="{49F1EC32-3848-4E6B-A61A-E899081A193A}"/>
              </a:ext>
            </a:extLst>
          </p:cNvPr>
          <p:cNvSpPr/>
          <p:nvPr/>
        </p:nvSpPr>
        <p:spPr>
          <a:xfrm>
            <a:off x="632766" y="3909020"/>
            <a:ext cx="3579194" cy="940882"/>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29" name="Connecteur droit avec flèche 28">
            <a:extLst>
              <a:ext uri="{FF2B5EF4-FFF2-40B4-BE49-F238E27FC236}">
                <a16:creationId xmlns:a16="http://schemas.microsoft.com/office/drawing/2014/main" id="{C9E619A7-9C49-45D4-91C4-96EE7E6484EE}"/>
              </a:ext>
            </a:extLst>
          </p:cNvPr>
          <p:cNvCxnSpPr>
            <a:cxnSpLocks/>
          </p:cNvCxnSpPr>
          <p:nvPr/>
        </p:nvCxnSpPr>
        <p:spPr>
          <a:xfrm flipV="1">
            <a:off x="4211960" y="4361650"/>
            <a:ext cx="2922309" cy="17811"/>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60044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39A5CEC-94ED-4AE0-AA6D-FF2AC8B8A351}"/>
              </a:ext>
            </a:extLst>
          </p:cNvPr>
          <p:cNvSpPr/>
          <p:nvPr/>
        </p:nvSpPr>
        <p:spPr>
          <a:xfrm>
            <a:off x="4572000" y="1779662"/>
            <a:ext cx="1872208" cy="288032"/>
          </a:xfrm>
          <a:prstGeom prst="rect">
            <a:avLst/>
          </a:prstGeom>
          <a:ln w="28575">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0795A042-ED98-42C4-B0EE-03EB922063A3}"/>
              </a:ext>
            </a:extLst>
          </p:cNvPr>
          <p:cNvSpPr txBox="1"/>
          <p:nvPr/>
        </p:nvSpPr>
        <p:spPr>
          <a:xfrm>
            <a:off x="1179463" y="202817"/>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Présentation</a:t>
            </a: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 du bloc de compétences</a:t>
            </a:r>
            <a:r>
              <a:rPr lang="fr-FR" sz="20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endPar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pic>
        <p:nvPicPr>
          <p:cNvPr id="4" name="Image 3">
            <a:extLst>
              <a:ext uri="{FF2B5EF4-FFF2-40B4-BE49-F238E27FC236}">
                <a16:creationId xmlns:a16="http://schemas.microsoft.com/office/drawing/2014/main" id="{6448DEB1-6984-46D5-9DD2-A0B2354CA7DB}"/>
              </a:ext>
            </a:extLst>
          </p:cNvPr>
          <p:cNvPicPr>
            <a:picLocks noChangeAspect="1"/>
          </p:cNvPicPr>
          <p:nvPr/>
        </p:nvPicPr>
        <p:blipFill rotWithShape="1">
          <a:blip r:embed="rId3"/>
          <a:srcRect t="8238"/>
          <a:stretch/>
        </p:blipFill>
        <p:spPr>
          <a:xfrm>
            <a:off x="542597" y="612095"/>
            <a:ext cx="8133860" cy="2928445"/>
          </a:xfrm>
          <a:prstGeom prst="rect">
            <a:avLst/>
          </a:prstGeom>
        </p:spPr>
      </p:pic>
      <p:pic>
        <p:nvPicPr>
          <p:cNvPr id="6" name="Image 5">
            <a:extLst>
              <a:ext uri="{FF2B5EF4-FFF2-40B4-BE49-F238E27FC236}">
                <a16:creationId xmlns:a16="http://schemas.microsoft.com/office/drawing/2014/main" id="{9F991C13-3ACD-43EA-B23A-B9FBCD50D433}"/>
              </a:ext>
            </a:extLst>
          </p:cNvPr>
          <p:cNvPicPr>
            <a:picLocks noChangeAspect="1"/>
          </p:cNvPicPr>
          <p:nvPr/>
        </p:nvPicPr>
        <p:blipFill rotWithShape="1">
          <a:blip r:embed="rId4"/>
          <a:srcRect b="41848"/>
          <a:stretch/>
        </p:blipFill>
        <p:spPr>
          <a:xfrm>
            <a:off x="492705" y="3537933"/>
            <a:ext cx="8183752" cy="1382100"/>
          </a:xfrm>
          <a:prstGeom prst="rect">
            <a:avLst/>
          </a:prstGeom>
        </p:spPr>
      </p:pic>
      <p:sp>
        <p:nvSpPr>
          <p:cNvPr id="13" name="ZoneTexte 12">
            <a:extLst>
              <a:ext uri="{FF2B5EF4-FFF2-40B4-BE49-F238E27FC236}">
                <a16:creationId xmlns:a16="http://schemas.microsoft.com/office/drawing/2014/main" id="{686E5CA1-EE5F-463B-9B2E-811CA95EC5D9}"/>
              </a:ext>
            </a:extLst>
          </p:cNvPr>
          <p:cNvSpPr txBox="1"/>
          <p:nvPr/>
        </p:nvSpPr>
        <p:spPr>
          <a:xfrm>
            <a:off x="4457389" y="1687446"/>
            <a:ext cx="2168362" cy="338554"/>
          </a:xfrm>
          <a:prstGeom prst="rect">
            <a:avLst/>
          </a:prstGeom>
          <a:solidFill>
            <a:srgbClr val="6BB599"/>
          </a:solidFill>
          <a:ln>
            <a:solidFill>
              <a:srgbClr val="6BB599"/>
            </a:solidFill>
          </a:ln>
        </p:spPr>
        <p:txBody>
          <a:bodyPr wrap="square" rtlCol="0">
            <a:spAutoFit/>
          </a:bodyPr>
          <a:lstStyle/>
          <a:p>
            <a:r>
              <a:rPr lang="fr-FR" sz="800" dirty="0">
                <a:solidFill>
                  <a:schemeClr val="bg1"/>
                </a:solidFill>
              </a:rPr>
              <a:t>A1.2C1 Prendre en compte les besoins du client</a:t>
            </a:r>
          </a:p>
        </p:txBody>
      </p:sp>
      <p:sp>
        <p:nvSpPr>
          <p:cNvPr id="29" name="ZoneTexte 28">
            <a:extLst>
              <a:ext uri="{FF2B5EF4-FFF2-40B4-BE49-F238E27FC236}">
                <a16:creationId xmlns:a16="http://schemas.microsoft.com/office/drawing/2014/main" id="{D04334B9-0207-4D3E-B8B9-9B69355056F5}"/>
              </a:ext>
            </a:extLst>
          </p:cNvPr>
          <p:cNvSpPr txBox="1"/>
          <p:nvPr/>
        </p:nvSpPr>
        <p:spPr>
          <a:xfrm>
            <a:off x="4457389" y="2002830"/>
            <a:ext cx="2180717" cy="338554"/>
          </a:xfrm>
          <a:prstGeom prst="rect">
            <a:avLst/>
          </a:prstGeom>
          <a:solidFill>
            <a:srgbClr val="6BB599"/>
          </a:solidFill>
          <a:ln>
            <a:solidFill>
              <a:srgbClr val="6BB599"/>
            </a:solidFill>
          </a:ln>
        </p:spPr>
        <p:txBody>
          <a:bodyPr wrap="square" rtlCol="0">
            <a:spAutoFit/>
          </a:bodyPr>
          <a:lstStyle/>
          <a:p>
            <a:r>
              <a:rPr lang="fr-FR" sz="800" dirty="0">
                <a:solidFill>
                  <a:schemeClr val="bg1"/>
                </a:solidFill>
              </a:rPr>
              <a:t>A1.2C2 Analyser les risques inhérents au site et à l’activité</a:t>
            </a:r>
          </a:p>
        </p:txBody>
      </p:sp>
      <p:sp>
        <p:nvSpPr>
          <p:cNvPr id="30" name="ZoneTexte 29">
            <a:extLst>
              <a:ext uri="{FF2B5EF4-FFF2-40B4-BE49-F238E27FC236}">
                <a16:creationId xmlns:a16="http://schemas.microsoft.com/office/drawing/2014/main" id="{9BF3A36C-84D0-4CEE-8EDD-BAB9DD88FA95}"/>
              </a:ext>
            </a:extLst>
          </p:cNvPr>
          <p:cNvSpPr txBox="1"/>
          <p:nvPr/>
        </p:nvSpPr>
        <p:spPr>
          <a:xfrm>
            <a:off x="4457389" y="2290862"/>
            <a:ext cx="2168362" cy="461665"/>
          </a:xfrm>
          <a:prstGeom prst="rect">
            <a:avLst/>
          </a:prstGeom>
          <a:solidFill>
            <a:srgbClr val="6BB599"/>
          </a:solidFill>
          <a:ln>
            <a:solidFill>
              <a:srgbClr val="6BB599"/>
            </a:solidFill>
          </a:ln>
        </p:spPr>
        <p:txBody>
          <a:bodyPr wrap="square" rtlCol="0">
            <a:spAutoFit/>
          </a:bodyPr>
          <a:lstStyle/>
          <a:p>
            <a:r>
              <a:rPr lang="fr-FR" sz="800" dirty="0">
                <a:solidFill>
                  <a:schemeClr val="bg1"/>
                </a:solidFill>
              </a:rPr>
              <a:t>A1.2C3 Déterminer les moyens techniques et humains nécessaires à la réalisation de la prestation</a:t>
            </a:r>
          </a:p>
        </p:txBody>
      </p:sp>
      <p:sp>
        <p:nvSpPr>
          <p:cNvPr id="31" name="ZoneTexte 30">
            <a:extLst>
              <a:ext uri="{FF2B5EF4-FFF2-40B4-BE49-F238E27FC236}">
                <a16:creationId xmlns:a16="http://schemas.microsoft.com/office/drawing/2014/main" id="{C8E1CD40-A170-4F15-8964-ED5DCCE4AA13}"/>
              </a:ext>
            </a:extLst>
          </p:cNvPr>
          <p:cNvSpPr txBox="1"/>
          <p:nvPr/>
        </p:nvSpPr>
        <p:spPr>
          <a:xfrm>
            <a:off x="4486875" y="1166902"/>
            <a:ext cx="2168361" cy="338554"/>
          </a:xfrm>
          <a:prstGeom prst="rect">
            <a:avLst/>
          </a:prstGeom>
          <a:solidFill>
            <a:srgbClr val="6BB599"/>
          </a:solidFill>
          <a:ln>
            <a:solidFill>
              <a:srgbClr val="6BB599"/>
            </a:solidFill>
          </a:ln>
        </p:spPr>
        <p:txBody>
          <a:bodyPr wrap="square" rtlCol="0">
            <a:spAutoFit/>
          </a:bodyPr>
          <a:lstStyle/>
          <a:p>
            <a:r>
              <a:rPr lang="fr-FR" sz="800" dirty="0">
                <a:solidFill>
                  <a:schemeClr val="bg1"/>
                </a:solidFill>
              </a:rPr>
              <a:t>A1.1C2 Repérer les évolutions technologiques</a:t>
            </a:r>
          </a:p>
        </p:txBody>
      </p:sp>
      <p:sp>
        <p:nvSpPr>
          <p:cNvPr id="32" name="ZoneTexte 31">
            <a:extLst>
              <a:ext uri="{FF2B5EF4-FFF2-40B4-BE49-F238E27FC236}">
                <a16:creationId xmlns:a16="http://schemas.microsoft.com/office/drawing/2014/main" id="{35D52841-385E-4720-AA1B-AC30EB441110}"/>
              </a:ext>
            </a:extLst>
          </p:cNvPr>
          <p:cNvSpPr txBox="1"/>
          <p:nvPr/>
        </p:nvSpPr>
        <p:spPr>
          <a:xfrm>
            <a:off x="4453720" y="3016357"/>
            <a:ext cx="2168362" cy="338554"/>
          </a:xfrm>
          <a:prstGeom prst="rect">
            <a:avLst/>
          </a:prstGeom>
          <a:solidFill>
            <a:srgbClr val="6BB599"/>
          </a:solidFill>
          <a:ln>
            <a:solidFill>
              <a:srgbClr val="6BB599"/>
            </a:solidFill>
          </a:ln>
        </p:spPr>
        <p:txBody>
          <a:bodyPr wrap="square" rtlCol="0">
            <a:spAutoFit/>
          </a:bodyPr>
          <a:lstStyle/>
          <a:p>
            <a:r>
              <a:rPr lang="fr-FR" sz="800" dirty="0">
                <a:solidFill>
                  <a:schemeClr val="bg1"/>
                </a:solidFill>
              </a:rPr>
              <a:t>A1.2C5 Établir une proposition de prestation</a:t>
            </a:r>
          </a:p>
        </p:txBody>
      </p:sp>
      <p:sp>
        <p:nvSpPr>
          <p:cNvPr id="33" name="Flèche : droite 32">
            <a:extLst>
              <a:ext uri="{FF2B5EF4-FFF2-40B4-BE49-F238E27FC236}">
                <a16:creationId xmlns:a16="http://schemas.microsoft.com/office/drawing/2014/main" id="{9DB6E92C-29F6-44BE-8BC3-C3CC257AA39E}"/>
              </a:ext>
            </a:extLst>
          </p:cNvPr>
          <p:cNvSpPr/>
          <p:nvPr/>
        </p:nvSpPr>
        <p:spPr>
          <a:xfrm rot="10800000">
            <a:off x="8664001" y="2114258"/>
            <a:ext cx="264853" cy="216024"/>
          </a:xfrm>
          <a:prstGeom prst="rightArrow">
            <a:avLst/>
          </a:prstGeom>
          <a:solidFill>
            <a:srgbClr val="92D050"/>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Flèche : droite 33">
            <a:extLst>
              <a:ext uri="{FF2B5EF4-FFF2-40B4-BE49-F238E27FC236}">
                <a16:creationId xmlns:a16="http://schemas.microsoft.com/office/drawing/2014/main" id="{62AB8068-62DD-43C4-A202-42BB38CAF5E4}"/>
              </a:ext>
            </a:extLst>
          </p:cNvPr>
          <p:cNvSpPr/>
          <p:nvPr/>
        </p:nvSpPr>
        <p:spPr>
          <a:xfrm rot="10800000">
            <a:off x="8676457" y="1671650"/>
            <a:ext cx="264853" cy="216024"/>
          </a:xfrm>
          <a:prstGeom prst="rightArrow">
            <a:avLst/>
          </a:prstGeom>
          <a:solidFill>
            <a:srgbClr val="92D050"/>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Flèche : droite 34">
            <a:extLst>
              <a:ext uri="{FF2B5EF4-FFF2-40B4-BE49-F238E27FC236}">
                <a16:creationId xmlns:a16="http://schemas.microsoft.com/office/drawing/2014/main" id="{802A3697-EC17-4065-9953-0A8DE2A35C59}"/>
              </a:ext>
            </a:extLst>
          </p:cNvPr>
          <p:cNvSpPr/>
          <p:nvPr/>
        </p:nvSpPr>
        <p:spPr>
          <a:xfrm rot="10800000">
            <a:off x="8664000" y="940855"/>
            <a:ext cx="264853" cy="216024"/>
          </a:xfrm>
          <a:prstGeom prst="rightArrow">
            <a:avLst/>
          </a:prstGeom>
          <a:solidFill>
            <a:srgbClr val="92D050"/>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Flèche : droite 35">
            <a:extLst>
              <a:ext uri="{FF2B5EF4-FFF2-40B4-BE49-F238E27FC236}">
                <a16:creationId xmlns:a16="http://schemas.microsoft.com/office/drawing/2014/main" id="{7D90D374-779E-43F0-9FB9-AB1863E08E4E}"/>
              </a:ext>
            </a:extLst>
          </p:cNvPr>
          <p:cNvSpPr/>
          <p:nvPr/>
        </p:nvSpPr>
        <p:spPr>
          <a:xfrm rot="10800000">
            <a:off x="8676457" y="2571750"/>
            <a:ext cx="264853" cy="216024"/>
          </a:xfrm>
          <a:prstGeom prst="rightArrow">
            <a:avLst/>
          </a:prstGeom>
          <a:solidFill>
            <a:srgbClr val="92D050"/>
          </a:solidFill>
          <a:ln>
            <a:solidFill>
              <a:srgbClr val="6BB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702624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795A042-ED98-42C4-B0EE-03EB922063A3}"/>
              </a:ext>
            </a:extLst>
          </p:cNvPr>
          <p:cNvSpPr txBox="1"/>
          <p:nvPr/>
        </p:nvSpPr>
        <p:spPr>
          <a:xfrm>
            <a:off x="1179463" y="202817"/>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Guide d’accompagnement pédagogique</a:t>
            </a:r>
            <a:r>
              <a:rPr lang="fr-FR" sz="20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endParaRPr kumimoji="0" lang="fr-FR" sz="2000" b="1" i="0" u="none" strike="noStrike" kern="1200" cap="small" spc="0" normalizeH="0" baseline="0" noProof="0" dirty="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pic>
        <p:nvPicPr>
          <p:cNvPr id="30" name="Image 29">
            <a:extLst>
              <a:ext uri="{FF2B5EF4-FFF2-40B4-BE49-F238E27FC236}">
                <a16:creationId xmlns:a16="http://schemas.microsoft.com/office/drawing/2014/main" id="{2F32C65F-0B0A-400D-905E-6E3609CFF101}"/>
              </a:ext>
            </a:extLst>
          </p:cNvPr>
          <p:cNvPicPr>
            <a:picLocks noChangeAspect="1"/>
          </p:cNvPicPr>
          <p:nvPr/>
        </p:nvPicPr>
        <p:blipFill rotWithShape="1">
          <a:blip r:embed="rId3"/>
          <a:srcRect t="1" b="48755"/>
          <a:stretch/>
        </p:blipFill>
        <p:spPr>
          <a:xfrm>
            <a:off x="1456043" y="1633165"/>
            <a:ext cx="7590923" cy="2871936"/>
          </a:xfrm>
          <a:prstGeom prst="rect">
            <a:avLst/>
          </a:prstGeom>
          <a:ln w="28575">
            <a:solidFill>
              <a:srgbClr val="FF0000"/>
            </a:solidFill>
          </a:ln>
        </p:spPr>
      </p:pic>
      <p:cxnSp>
        <p:nvCxnSpPr>
          <p:cNvPr id="31" name="Connecteur droit avec flèche 30">
            <a:extLst>
              <a:ext uri="{FF2B5EF4-FFF2-40B4-BE49-F238E27FC236}">
                <a16:creationId xmlns:a16="http://schemas.microsoft.com/office/drawing/2014/main" id="{82B647CB-14CF-48FD-B437-F522E8632FDC}"/>
              </a:ext>
            </a:extLst>
          </p:cNvPr>
          <p:cNvCxnSpPr>
            <a:cxnSpLocks/>
          </p:cNvCxnSpPr>
          <p:nvPr/>
        </p:nvCxnSpPr>
        <p:spPr>
          <a:xfrm>
            <a:off x="3225315" y="1305742"/>
            <a:ext cx="538996" cy="38739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D7D7415C-77A8-45A7-B0F2-B35BB594DAA9}"/>
              </a:ext>
            </a:extLst>
          </p:cNvPr>
          <p:cNvSpPr txBox="1"/>
          <p:nvPr/>
        </p:nvSpPr>
        <p:spPr>
          <a:xfrm>
            <a:off x="1273766" y="845628"/>
            <a:ext cx="2032407"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a:solidFill>
              <a:srgbClr val="FF0000"/>
            </a:solidFill>
          </a:ln>
        </p:spPr>
        <p:txBody>
          <a:bodyPr wrap="square" rtlCol="0">
            <a:spAutoFit/>
          </a:bodyPr>
          <a:lstStyle/>
          <a:p>
            <a:pPr algn="ctr"/>
            <a:r>
              <a:rPr lang="fr-FR" b="1" cap="small" dirty="0">
                <a:solidFill>
                  <a:srgbClr val="EA5433">
                    <a:lumMod val="50000"/>
                  </a:srgbClr>
                </a:solidFill>
                <a:latin typeface="Calibri" panose="020F0502020204030204" pitchFamily="34" charset="0"/>
                <a:cs typeface="Calibri" panose="020F0502020204030204" pitchFamily="34" charset="0"/>
              </a:rPr>
              <a:t>Bloc de compétences n°1</a:t>
            </a:r>
          </a:p>
        </p:txBody>
      </p:sp>
      <p:sp>
        <p:nvSpPr>
          <p:cNvPr id="33" name="ZoneTexte 32">
            <a:extLst>
              <a:ext uri="{FF2B5EF4-FFF2-40B4-BE49-F238E27FC236}">
                <a16:creationId xmlns:a16="http://schemas.microsoft.com/office/drawing/2014/main" id="{D37B205D-DCDB-4E23-AA2E-D33B16CA4530}"/>
              </a:ext>
            </a:extLst>
          </p:cNvPr>
          <p:cNvSpPr txBox="1"/>
          <p:nvPr/>
        </p:nvSpPr>
        <p:spPr>
          <a:xfrm>
            <a:off x="3547837" y="710742"/>
            <a:ext cx="1707876"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a:solidFill>
              <a:srgbClr val="FF0000"/>
            </a:solidFill>
          </a:ln>
        </p:spPr>
        <p:txBody>
          <a:bodyPr wrap="square" rtlCol="0">
            <a:spAutoFit/>
          </a:bodyPr>
          <a:lstStyle>
            <a:defPPr>
              <a:defRPr lang="fr-FR"/>
            </a:defPPr>
            <a:lvl1pPr algn="ctr">
              <a:defRPr b="1" cap="small">
                <a:solidFill>
                  <a:srgbClr val="EA5433">
                    <a:lumMod val="50000"/>
                  </a:srgbClr>
                </a:solidFill>
                <a:latin typeface="Calibri" panose="020F0502020204030204" pitchFamily="34" charset="0"/>
                <a:cs typeface="Calibri" panose="020F0502020204030204" pitchFamily="34" charset="0"/>
              </a:defRPr>
            </a:lvl1pPr>
          </a:lstStyle>
          <a:p>
            <a:r>
              <a:rPr lang="fr-FR" dirty="0"/>
              <a:t>Activité A1.1 </a:t>
            </a:r>
          </a:p>
          <a:p>
            <a:r>
              <a:rPr lang="fr-FR" dirty="0"/>
              <a:t>pôle 1</a:t>
            </a:r>
          </a:p>
        </p:txBody>
      </p:sp>
      <p:sp>
        <p:nvSpPr>
          <p:cNvPr id="34" name="ZoneTexte 33">
            <a:extLst>
              <a:ext uri="{FF2B5EF4-FFF2-40B4-BE49-F238E27FC236}">
                <a16:creationId xmlns:a16="http://schemas.microsoft.com/office/drawing/2014/main" id="{ABE83EFF-E300-42CF-B5CC-A9905A64F77E}"/>
              </a:ext>
            </a:extLst>
          </p:cNvPr>
          <p:cNvSpPr txBox="1"/>
          <p:nvPr/>
        </p:nvSpPr>
        <p:spPr>
          <a:xfrm>
            <a:off x="0" y="1769883"/>
            <a:ext cx="1374917" cy="923330"/>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a:solidFill>
              <a:srgbClr val="FF0000"/>
            </a:solidFill>
          </a:ln>
        </p:spPr>
        <p:txBody>
          <a:bodyPr wrap="square" rtlCol="0">
            <a:spAutoFit/>
          </a:bodyPr>
          <a:lstStyle/>
          <a:p>
            <a:pPr algn="ctr">
              <a:defRPr/>
            </a:pPr>
            <a:r>
              <a:rPr lang="fr-FR" b="1" cap="small" dirty="0">
                <a:solidFill>
                  <a:srgbClr val="EA5433">
                    <a:lumMod val="50000"/>
                  </a:srgbClr>
                </a:solidFill>
                <a:latin typeface="Calibri" panose="020F0502020204030204" pitchFamily="34" charset="0"/>
                <a:cs typeface="Calibri" panose="020F0502020204030204" pitchFamily="34" charset="0"/>
              </a:rPr>
              <a:t>Compétences</a:t>
            </a:r>
          </a:p>
          <a:p>
            <a:pPr algn="ctr">
              <a:defRPr/>
            </a:pPr>
            <a:r>
              <a:rPr lang="fr-FR" b="1" cap="small" dirty="0">
                <a:solidFill>
                  <a:srgbClr val="EA5433">
                    <a:lumMod val="50000"/>
                  </a:srgbClr>
                </a:solidFill>
                <a:latin typeface="Calibri" panose="020F0502020204030204" pitchFamily="34" charset="0"/>
                <a:cs typeface="Calibri" panose="020F0502020204030204" pitchFamily="34" charset="0"/>
              </a:rPr>
              <a:t>A1.1 C1</a:t>
            </a:r>
          </a:p>
          <a:p>
            <a:pPr algn="ctr">
              <a:defRPr/>
            </a:pPr>
            <a:r>
              <a:rPr lang="fr-FR" b="1" cap="small" dirty="0">
                <a:solidFill>
                  <a:srgbClr val="EA5433">
                    <a:lumMod val="50000"/>
                  </a:srgbClr>
                </a:solidFill>
                <a:latin typeface="Calibri" panose="020F0502020204030204" pitchFamily="34" charset="0"/>
                <a:cs typeface="Calibri" panose="020F0502020204030204" pitchFamily="34" charset="0"/>
              </a:rPr>
              <a:t>A1.1C2</a:t>
            </a:r>
          </a:p>
        </p:txBody>
      </p:sp>
      <p:sp>
        <p:nvSpPr>
          <p:cNvPr id="35" name="Rectangle : coins arrondis 25">
            <a:extLst>
              <a:ext uri="{FF2B5EF4-FFF2-40B4-BE49-F238E27FC236}">
                <a16:creationId xmlns:a16="http://schemas.microsoft.com/office/drawing/2014/main" id="{09AB8D91-2B87-444E-95C2-08B70208086A}"/>
              </a:ext>
            </a:extLst>
          </p:cNvPr>
          <p:cNvSpPr/>
          <p:nvPr/>
        </p:nvSpPr>
        <p:spPr>
          <a:xfrm>
            <a:off x="3177327" y="2094738"/>
            <a:ext cx="4168442" cy="220375"/>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ZoneTexte 35">
            <a:extLst>
              <a:ext uri="{FF2B5EF4-FFF2-40B4-BE49-F238E27FC236}">
                <a16:creationId xmlns:a16="http://schemas.microsoft.com/office/drawing/2014/main" id="{57907073-7CDB-47F6-A84D-1001499F0128}"/>
              </a:ext>
            </a:extLst>
          </p:cNvPr>
          <p:cNvSpPr txBox="1"/>
          <p:nvPr/>
        </p:nvSpPr>
        <p:spPr>
          <a:xfrm>
            <a:off x="96124" y="2949950"/>
            <a:ext cx="1187624"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a:solidFill>
              <a:srgbClr val="FF0000"/>
            </a:solidFill>
          </a:ln>
        </p:spPr>
        <p:txBody>
          <a:bodyPr wrap="square" rtlCol="0">
            <a:spAutoFit/>
          </a:bodyPr>
          <a:lstStyle>
            <a:defPPr>
              <a:defRPr lang="fr-FR"/>
            </a:defPPr>
            <a:lvl1pPr algn="ctr">
              <a:defRPr b="1" cap="small">
                <a:solidFill>
                  <a:srgbClr val="EA5433">
                    <a:lumMod val="50000"/>
                  </a:srgbClr>
                </a:solidFill>
                <a:latin typeface="Calibri" panose="020F0502020204030204" pitchFamily="34" charset="0"/>
                <a:cs typeface="Calibri" panose="020F0502020204030204" pitchFamily="34" charset="0"/>
              </a:defRPr>
            </a:lvl1pPr>
          </a:lstStyle>
          <a:p>
            <a:r>
              <a:rPr lang="fr-FR" dirty="0"/>
              <a:t>Savoirs associés</a:t>
            </a:r>
          </a:p>
        </p:txBody>
      </p:sp>
      <p:sp>
        <p:nvSpPr>
          <p:cNvPr id="37" name="ZoneTexte 36">
            <a:extLst>
              <a:ext uri="{FF2B5EF4-FFF2-40B4-BE49-F238E27FC236}">
                <a16:creationId xmlns:a16="http://schemas.microsoft.com/office/drawing/2014/main" id="{F44B99DC-997B-4892-B3C6-EBD17C08ECE2}"/>
              </a:ext>
            </a:extLst>
          </p:cNvPr>
          <p:cNvSpPr txBox="1"/>
          <p:nvPr/>
        </p:nvSpPr>
        <p:spPr>
          <a:xfrm>
            <a:off x="96124" y="3817187"/>
            <a:ext cx="1187624"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a:solidFill>
              <a:srgbClr val="FF0000"/>
            </a:solidFill>
          </a:ln>
        </p:spPr>
        <p:txBody>
          <a:bodyPr wrap="square" rtlCol="0">
            <a:spAutoFit/>
          </a:bodyPr>
          <a:lstStyle>
            <a:defPPr>
              <a:defRPr lang="fr-FR"/>
            </a:defPPr>
            <a:lvl1pPr algn="ctr">
              <a:defRPr sz="1200">
                <a:solidFill>
                  <a:srgbClr val="0070C0"/>
                </a:solidFill>
              </a:defRPr>
            </a:lvl1pPr>
          </a:lstStyle>
          <a:p>
            <a:r>
              <a:rPr lang="fr-FR" sz="1800" b="1" cap="small" dirty="0">
                <a:solidFill>
                  <a:srgbClr val="EA5433">
                    <a:lumMod val="50000"/>
                  </a:srgbClr>
                </a:solidFill>
                <a:latin typeface="Calibri" panose="020F0502020204030204" pitchFamily="34" charset="0"/>
                <a:cs typeface="Calibri" panose="020F0502020204030204" pitchFamily="34" charset="0"/>
              </a:rPr>
              <a:t>Limites de savoirs </a:t>
            </a:r>
          </a:p>
        </p:txBody>
      </p:sp>
      <p:sp>
        <p:nvSpPr>
          <p:cNvPr id="38" name="Rectangle : coins arrondis 42">
            <a:extLst>
              <a:ext uri="{FF2B5EF4-FFF2-40B4-BE49-F238E27FC236}">
                <a16:creationId xmlns:a16="http://schemas.microsoft.com/office/drawing/2014/main" id="{4A674119-44E6-475B-9C76-444D7E20FB99}"/>
              </a:ext>
            </a:extLst>
          </p:cNvPr>
          <p:cNvSpPr/>
          <p:nvPr/>
        </p:nvSpPr>
        <p:spPr>
          <a:xfrm>
            <a:off x="1555702" y="2263207"/>
            <a:ext cx="949050" cy="2510318"/>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 coins arrondis 44">
            <a:extLst>
              <a:ext uri="{FF2B5EF4-FFF2-40B4-BE49-F238E27FC236}">
                <a16:creationId xmlns:a16="http://schemas.microsoft.com/office/drawing/2014/main" id="{40B77E3E-A5ED-44F7-AD50-FB51B76562E2}"/>
              </a:ext>
            </a:extLst>
          </p:cNvPr>
          <p:cNvSpPr/>
          <p:nvPr/>
        </p:nvSpPr>
        <p:spPr>
          <a:xfrm>
            <a:off x="2584485" y="2273182"/>
            <a:ext cx="949051" cy="2510318"/>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0" name="Connecteur droit avec flèche 39">
            <a:extLst>
              <a:ext uri="{FF2B5EF4-FFF2-40B4-BE49-F238E27FC236}">
                <a16:creationId xmlns:a16="http://schemas.microsoft.com/office/drawing/2014/main" id="{8A680F8F-B0CA-45CF-856D-918CB8D21ADB}"/>
              </a:ext>
            </a:extLst>
          </p:cNvPr>
          <p:cNvCxnSpPr>
            <a:cxnSpLocks/>
          </p:cNvCxnSpPr>
          <p:nvPr/>
        </p:nvCxnSpPr>
        <p:spPr>
          <a:xfrm flipV="1">
            <a:off x="1285268" y="3104709"/>
            <a:ext cx="1453011" cy="8018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 coins arrondis 47">
            <a:extLst>
              <a:ext uri="{FF2B5EF4-FFF2-40B4-BE49-F238E27FC236}">
                <a16:creationId xmlns:a16="http://schemas.microsoft.com/office/drawing/2014/main" id="{9EB92CB0-7121-4485-BE07-ACDBCC148210}"/>
              </a:ext>
            </a:extLst>
          </p:cNvPr>
          <p:cNvSpPr/>
          <p:nvPr/>
        </p:nvSpPr>
        <p:spPr>
          <a:xfrm>
            <a:off x="3588436" y="3429756"/>
            <a:ext cx="1578790" cy="119300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ZoneTexte 41">
            <a:extLst>
              <a:ext uri="{FF2B5EF4-FFF2-40B4-BE49-F238E27FC236}">
                <a16:creationId xmlns:a16="http://schemas.microsoft.com/office/drawing/2014/main" id="{B872E4FA-7774-4482-AB58-0CE8E29919CF}"/>
              </a:ext>
            </a:extLst>
          </p:cNvPr>
          <p:cNvSpPr txBox="1"/>
          <p:nvPr/>
        </p:nvSpPr>
        <p:spPr>
          <a:xfrm>
            <a:off x="5456583" y="907231"/>
            <a:ext cx="1629902"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a:solidFill>
              <a:srgbClr val="FF0000"/>
            </a:solidFill>
          </a:ln>
        </p:spPr>
        <p:txBody>
          <a:bodyPr wrap="square" rtlCol="0">
            <a:spAutoFit/>
          </a:bodyPr>
          <a:lstStyle/>
          <a:p>
            <a:pPr algn="ctr"/>
            <a:r>
              <a:rPr lang="fr-FR" b="1" cap="small" dirty="0">
                <a:solidFill>
                  <a:srgbClr val="EA5433">
                    <a:lumMod val="50000"/>
                  </a:srgbClr>
                </a:solidFill>
                <a:latin typeface="Calibri" panose="020F0502020204030204" pitchFamily="34" charset="0"/>
                <a:cs typeface="Calibri" panose="020F0502020204030204" pitchFamily="34" charset="0"/>
              </a:rPr>
              <a:t>Mises en œuvre dans le métier </a:t>
            </a:r>
          </a:p>
        </p:txBody>
      </p:sp>
      <p:sp>
        <p:nvSpPr>
          <p:cNvPr id="43" name="Rectangle : coins arrondis 52">
            <a:extLst>
              <a:ext uri="{FF2B5EF4-FFF2-40B4-BE49-F238E27FC236}">
                <a16:creationId xmlns:a16="http://schemas.microsoft.com/office/drawing/2014/main" id="{41A348E1-8861-43BC-874C-585DBB3F963A}"/>
              </a:ext>
            </a:extLst>
          </p:cNvPr>
          <p:cNvSpPr/>
          <p:nvPr/>
        </p:nvSpPr>
        <p:spPr>
          <a:xfrm>
            <a:off x="5167226" y="2422928"/>
            <a:ext cx="3736690" cy="108492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4" name="Connecteur droit avec flèche 43">
            <a:extLst>
              <a:ext uri="{FF2B5EF4-FFF2-40B4-BE49-F238E27FC236}">
                <a16:creationId xmlns:a16="http://schemas.microsoft.com/office/drawing/2014/main" id="{6825D4CF-E936-4E1D-9695-19CE4E6DE75E}"/>
              </a:ext>
            </a:extLst>
          </p:cNvPr>
          <p:cNvCxnSpPr>
            <a:cxnSpLocks/>
          </p:cNvCxnSpPr>
          <p:nvPr/>
        </p:nvCxnSpPr>
        <p:spPr>
          <a:xfrm>
            <a:off x="6155985" y="1515101"/>
            <a:ext cx="360231" cy="90782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ZoneTexte 45">
            <a:extLst>
              <a:ext uri="{FF2B5EF4-FFF2-40B4-BE49-F238E27FC236}">
                <a16:creationId xmlns:a16="http://schemas.microsoft.com/office/drawing/2014/main" id="{8B70C647-09EC-4B8A-A1FA-CD8F581A1C10}"/>
              </a:ext>
            </a:extLst>
          </p:cNvPr>
          <p:cNvSpPr txBox="1"/>
          <p:nvPr/>
        </p:nvSpPr>
        <p:spPr>
          <a:xfrm>
            <a:off x="5592976" y="570413"/>
            <a:ext cx="3341278" cy="369332"/>
          </a:xfrm>
          <a:prstGeom prst="rect">
            <a:avLst/>
          </a:prstGeom>
          <a:noFill/>
          <a:ln w="25400">
            <a:noFill/>
          </a:ln>
        </p:spPr>
        <p:txBody>
          <a:bodyPr wrap="square" rtlCol="0">
            <a:spAutoFit/>
          </a:bodyPr>
          <a:lstStyle/>
          <a:p>
            <a:pPr algn="ctr"/>
            <a:r>
              <a:rPr lang="fr-FR" b="1" cap="small" dirty="0">
                <a:solidFill>
                  <a:srgbClr val="EA5433">
                    <a:lumMod val="50000"/>
                  </a:srgbClr>
                </a:solidFill>
                <a:latin typeface="Calibri" panose="020F0502020204030204" pitchFamily="34" charset="0"/>
                <a:cs typeface="Calibri" panose="020F0502020204030204" pitchFamily="34" charset="0"/>
              </a:rPr>
              <a:t>Recommandations pédagogiques</a:t>
            </a:r>
          </a:p>
        </p:txBody>
      </p:sp>
      <p:sp>
        <p:nvSpPr>
          <p:cNvPr id="48" name="ZoneTexte 47">
            <a:extLst>
              <a:ext uri="{FF2B5EF4-FFF2-40B4-BE49-F238E27FC236}">
                <a16:creationId xmlns:a16="http://schemas.microsoft.com/office/drawing/2014/main" id="{B872E4FA-7774-4482-AB58-0CE8E29919CF}"/>
              </a:ext>
            </a:extLst>
          </p:cNvPr>
          <p:cNvSpPr txBox="1"/>
          <p:nvPr/>
        </p:nvSpPr>
        <p:spPr>
          <a:xfrm>
            <a:off x="7335410" y="911785"/>
            <a:ext cx="1629902" cy="64633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a:solidFill>
              <a:srgbClr val="FF0000"/>
            </a:solidFill>
          </a:ln>
        </p:spPr>
        <p:txBody>
          <a:bodyPr wrap="square" rtlCol="0">
            <a:spAutoFit/>
          </a:bodyPr>
          <a:lstStyle/>
          <a:p>
            <a:pPr algn="ctr"/>
            <a:r>
              <a:rPr lang="fr-FR" b="1" cap="small" dirty="0">
                <a:solidFill>
                  <a:srgbClr val="EA5433">
                    <a:lumMod val="50000"/>
                  </a:srgbClr>
                </a:solidFill>
                <a:latin typeface="Calibri" panose="020F0502020204030204" pitchFamily="34" charset="0"/>
                <a:cs typeface="Calibri" panose="020F0502020204030204" pitchFamily="34" charset="0"/>
              </a:rPr>
              <a:t>Modalités d’animation</a:t>
            </a:r>
          </a:p>
        </p:txBody>
      </p:sp>
      <p:cxnSp>
        <p:nvCxnSpPr>
          <p:cNvPr id="65" name="Connecteur droit avec flèche 64">
            <a:extLst>
              <a:ext uri="{FF2B5EF4-FFF2-40B4-BE49-F238E27FC236}">
                <a16:creationId xmlns:a16="http://schemas.microsoft.com/office/drawing/2014/main" id="{C9E619A7-9C49-45D4-91C4-96EE7E6484EE}"/>
              </a:ext>
            </a:extLst>
          </p:cNvPr>
          <p:cNvCxnSpPr>
            <a:cxnSpLocks/>
          </p:cNvCxnSpPr>
          <p:nvPr/>
        </p:nvCxnSpPr>
        <p:spPr>
          <a:xfrm flipH="1">
            <a:off x="7524328" y="1499476"/>
            <a:ext cx="455975" cy="2224402"/>
          </a:xfrm>
          <a:prstGeom prst="straightConnector1">
            <a:avLst/>
          </a:prstGeom>
          <a:ln w="254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0650F15B-1B9E-413A-809C-38294E8B04A2}"/>
              </a:ext>
            </a:extLst>
          </p:cNvPr>
          <p:cNvCxnSpPr>
            <a:cxnSpLocks/>
          </p:cNvCxnSpPr>
          <p:nvPr/>
        </p:nvCxnSpPr>
        <p:spPr>
          <a:xfrm>
            <a:off x="4314426" y="1344685"/>
            <a:ext cx="16199" cy="69328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A0A4392E-4B8F-4C0F-841A-648AF0351FD1}"/>
              </a:ext>
            </a:extLst>
          </p:cNvPr>
          <p:cNvCxnSpPr>
            <a:cxnSpLocks/>
          </p:cNvCxnSpPr>
          <p:nvPr/>
        </p:nvCxnSpPr>
        <p:spPr>
          <a:xfrm>
            <a:off x="1374917" y="2016405"/>
            <a:ext cx="307539" cy="25677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3B15B589-5470-4ABA-8198-1672C4AB20D5}"/>
              </a:ext>
            </a:extLst>
          </p:cNvPr>
          <p:cNvCxnSpPr>
            <a:cxnSpLocks/>
          </p:cNvCxnSpPr>
          <p:nvPr/>
        </p:nvCxnSpPr>
        <p:spPr>
          <a:xfrm flipV="1">
            <a:off x="1309304" y="4140352"/>
            <a:ext cx="2405050" cy="811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028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1" grpId="0" animBg="1"/>
      <p:bldP spid="42" grpId="0" animBg="1"/>
      <p:bldP spid="43" grpId="0" animBg="1"/>
      <p:bldP spid="46" grpId="0"/>
      <p:bldP spid="4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795A042-ED98-42C4-B0EE-03EB922063A3}"/>
              </a:ext>
            </a:extLst>
          </p:cNvPr>
          <p:cNvSpPr txBox="1"/>
          <p:nvPr/>
        </p:nvSpPr>
        <p:spPr>
          <a:xfrm>
            <a:off x="1050658" y="159955"/>
            <a:ext cx="7553790" cy="400110"/>
          </a:xfrm>
          <a:prstGeom prst="rect">
            <a:avLst/>
          </a:prstGeom>
          <a:ln>
            <a:solidFill>
              <a:schemeClr val="accent1">
                <a:lumMod val="90000"/>
                <a:lumOff val="1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small" spc="0" normalizeH="0" baseline="0" noProof="0">
                <a:ln>
                  <a:noFill/>
                </a:ln>
                <a:solidFill>
                  <a:srgbClr val="00B050"/>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Du RAP au Référentiel de compétences : Le bloc de compétences C1</a:t>
            </a:r>
          </a:p>
        </p:txBody>
      </p:sp>
      <p:sp>
        <p:nvSpPr>
          <p:cNvPr id="2" name="Espace réservé du pied de page 1">
            <a:extLst>
              <a:ext uri="{FF2B5EF4-FFF2-40B4-BE49-F238E27FC236}">
                <a16:creationId xmlns:a16="http://schemas.microsoft.com/office/drawing/2014/main" id="{73A6A73B-E396-4E33-B034-6592ECBDECE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none" spc="0" normalizeH="0" baseline="0" noProof="0" dirty="0">
                <a:ln>
                  <a:noFill/>
                </a:ln>
                <a:solidFill>
                  <a:srgbClr val="000000"/>
                </a:solidFill>
                <a:effectLst/>
                <a:uLnTx/>
                <a:uFillTx/>
                <a:latin typeface="Arial"/>
                <a:ea typeface="+mn-ea"/>
                <a:cs typeface="+mn-cs"/>
              </a:rPr>
              <a:t>Direction générale de l’enseignement scolaire – Bureau de la formation des personnels enseignants et d’éducation (C1-2) </a:t>
            </a:r>
          </a:p>
        </p:txBody>
      </p:sp>
      <p:sp>
        <p:nvSpPr>
          <p:cNvPr id="21" name="Rectangle 20">
            <a:extLst>
              <a:ext uri="{FF2B5EF4-FFF2-40B4-BE49-F238E27FC236}">
                <a16:creationId xmlns:a16="http://schemas.microsoft.com/office/drawing/2014/main" id="{794C24ED-6218-46A0-A2D3-317350CCD070}"/>
              </a:ext>
            </a:extLst>
          </p:cNvPr>
          <p:cNvSpPr/>
          <p:nvPr/>
        </p:nvSpPr>
        <p:spPr>
          <a:xfrm>
            <a:off x="899593" y="870462"/>
            <a:ext cx="7833660"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cap="small" dirty="0">
                <a:solidFill>
                  <a:schemeClr val="accent1">
                    <a:lumMod val="90000"/>
                    <a:lumOff val="1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Bloc de compétences 1 </a:t>
            </a:r>
          </a:p>
          <a:p>
            <a:pPr algn="ctr"/>
            <a:r>
              <a:rPr lang="fr-FR" sz="2400" b="1"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Mettre en œuvre une veille réglementaire et technologique</a:t>
            </a:r>
          </a:p>
        </p:txBody>
      </p:sp>
      <p:sp>
        <p:nvSpPr>
          <p:cNvPr id="23" name="Rectangle 22">
            <a:extLst>
              <a:ext uri="{FF2B5EF4-FFF2-40B4-BE49-F238E27FC236}">
                <a16:creationId xmlns:a16="http://schemas.microsoft.com/office/drawing/2014/main" id="{794C24ED-6218-46A0-A2D3-317350CCD070}"/>
              </a:ext>
            </a:extLst>
          </p:cNvPr>
          <p:cNvSpPr/>
          <p:nvPr/>
        </p:nvSpPr>
        <p:spPr>
          <a:xfrm>
            <a:off x="5652120" y="1879209"/>
            <a:ext cx="3066820" cy="7200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A1.1C1 – Recenser les sources documentaires et sélectionner les informations</a:t>
            </a:r>
          </a:p>
        </p:txBody>
      </p:sp>
      <p:sp>
        <p:nvSpPr>
          <p:cNvPr id="24" name="Rectangle 23">
            <a:extLst>
              <a:ext uri="{FF2B5EF4-FFF2-40B4-BE49-F238E27FC236}">
                <a16:creationId xmlns:a16="http://schemas.microsoft.com/office/drawing/2014/main" id="{794C24ED-6218-46A0-A2D3-317350CCD070}"/>
              </a:ext>
            </a:extLst>
          </p:cNvPr>
          <p:cNvSpPr/>
          <p:nvPr/>
        </p:nvSpPr>
        <p:spPr>
          <a:xfrm>
            <a:off x="5666433" y="2797607"/>
            <a:ext cx="3066820" cy="79208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cap="small" dirty="0">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A1.1C1 – Repérer les évolutions technologiques (pour préparer la prestation)</a:t>
            </a:r>
          </a:p>
        </p:txBody>
      </p:sp>
      <p:pic>
        <p:nvPicPr>
          <p:cNvPr id="7170" name="Picture 2" descr="Réglementation et veille réglementaire | Cap QSE">
            <a:extLst>
              <a:ext uri="{FF2B5EF4-FFF2-40B4-BE49-F238E27FC236}">
                <a16:creationId xmlns:a16="http://schemas.microsoft.com/office/drawing/2014/main" id="{96409476-B452-4F53-BA44-6217A9D3F5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8487" y="1879209"/>
            <a:ext cx="2139702" cy="2139702"/>
          </a:xfrm>
          <a:prstGeom prst="rect">
            <a:avLst/>
          </a:prstGeom>
          <a:noFill/>
          <a:extLst>
            <a:ext uri="{909E8E84-426E-40DD-AFC4-6F175D3DCCD1}">
              <a14:hiddenFill xmlns:a14="http://schemas.microsoft.com/office/drawing/2010/main">
                <a:solidFill>
                  <a:srgbClr val="FFFFFF"/>
                </a:solidFill>
              </a14:hiddenFill>
            </a:ext>
          </a:extLst>
        </p:spPr>
      </p:pic>
      <p:pic>
        <p:nvPicPr>
          <p:cNvPr id="4" name="Graphique 3" descr="Quadrirotor avec un remplissage uni">
            <a:extLst>
              <a:ext uri="{FF2B5EF4-FFF2-40B4-BE49-F238E27FC236}">
                <a16:creationId xmlns:a16="http://schemas.microsoft.com/office/drawing/2014/main" id="{FD60E32F-DA5B-42C5-9AAD-CF578DE22A38}"/>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rot="1500420">
            <a:off x="3903232" y="2142088"/>
            <a:ext cx="914400" cy="914400"/>
          </a:xfrm>
          <a:prstGeom prst="rect">
            <a:avLst/>
          </a:prstGeom>
        </p:spPr>
      </p:pic>
    </p:spTree>
    <p:extLst>
      <p:ext uri="{BB962C8B-B14F-4D97-AF65-F5344CB8AC3E}">
        <p14:creationId xmlns:p14="http://schemas.microsoft.com/office/powerpoint/2010/main" val="2719091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purl.org/dc/elements/1.1/"/>
    <ds:schemaRef ds:uri="http://schemas.microsoft.com/office/2006/documentManagement/types"/>
    <ds:schemaRef ds:uri="http://purl.org/dc/terms/"/>
    <ds:schemaRef ds:uri="http://schemas.microsoft.com/office/infopath/2007/PartnerControls"/>
    <ds:schemaRef ds:uri="http://purl.org/dc/dcmitype/"/>
    <ds:schemaRef ds:uri="http://www.w3.org/XML/1998/namespace"/>
    <ds:schemaRef ds:uri="http://schemas.microsoft.com/office/2006/metadata/properties"/>
    <ds:schemaRef ds:uri="http://schemas.openxmlformats.org/package/2006/metadata/core-properties"/>
    <ds:schemaRef ds:uri="2c7ddd52-0a06-43b1-a35c-dcb15ea2e3f4"/>
  </ds:schemaRefs>
</ds:datastoreItem>
</file>

<file path=customXml/itemProps3.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14131</TotalTime>
  <Words>1819</Words>
  <Application>Microsoft Office PowerPoint</Application>
  <PresentationFormat>Affichage à l'écran (16:9)</PresentationFormat>
  <Paragraphs>254</Paragraphs>
  <Slides>22</Slides>
  <Notes>22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22</vt:i4>
      </vt:variant>
    </vt:vector>
  </HeadingPairs>
  <TitlesOfParts>
    <vt:vector size="26" baseType="lpstr">
      <vt:lpstr>Arial</vt:lpstr>
      <vt:lpstr>Calibri</vt:lpstr>
      <vt:lpstr>Times New Roman</vt:lpstr>
      <vt:lpstr>MINISTÈRIEL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Philippe LECLERCQ</dc:creator>
  <cp:lastModifiedBy>Sylvette Rodriguès</cp:lastModifiedBy>
  <cp:revision>340</cp:revision>
  <cp:lastPrinted>2020-07-02T13:56:43Z</cp:lastPrinted>
  <dcterms:created xsi:type="dcterms:W3CDTF">2020-03-05T15:21:24Z</dcterms:created>
  <dcterms:modified xsi:type="dcterms:W3CDTF">2021-02-02T17:02:14Z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