
<file path=[Content_Types].xml><?xml version="1.0" encoding="utf-8"?>
<Types xmlns="http://schemas.openxmlformats.org/package/2006/content-types">
  <Default Extension="tmp" ContentType="image/png"/>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8"/>
  </p:notesMasterIdLst>
  <p:handoutMasterIdLst>
    <p:handoutMasterId r:id="rId19"/>
  </p:handoutMasterIdLst>
  <p:sldIdLst>
    <p:sldId id="332" r:id="rId5"/>
    <p:sldId id="256" r:id="rId6"/>
    <p:sldId id="288" r:id="rId7"/>
    <p:sldId id="271" r:id="rId8"/>
    <p:sldId id="281" r:id="rId9"/>
    <p:sldId id="282" r:id="rId10"/>
    <p:sldId id="283" r:id="rId11"/>
    <p:sldId id="275" r:id="rId12"/>
    <p:sldId id="335" r:id="rId13"/>
    <p:sldId id="289" r:id="rId14"/>
    <p:sldId id="333" r:id="rId15"/>
    <p:sldId id="336" r:id="rId16"/>
    <p:sldId id="276" r:id="rId17"/>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ienvenue" id="{E75E278A-FF0E-49A4-B170-79828D63BBAD}">
          <p14:sldIdLst>
            <p14:sldId id="332"/>
            <p14:sldId id="256"/>
            <p14:sldId id="288"/>
          </p14:sldIdLst>
        </p14:section>
        <p14:section name="Création, morphose, annotation, collaboration, recherche" id="{B9B51309-D148-4332-87C2-07BE32FBCA3B}">
          <p14:sldIdLst>
            <p14:sldId id="271"/>
            <p14:sldId id="281"/>
            <p14:sldId id="282"/>
            <p14:sldId id="283"/>
            <p14:sldId id="275"/>
            <p14:sldId id="335"/>
            <p14:sldId id="289"/>
            <p14:sldId id="333"/>
            <p14:sldId id="336"/>
            <p14:sldId id="276"/>
          </p14:sldIdLst>
        </p14:section>
        <p14:section name="En savoir plus" id="{2CC34DB2-6590-42C0-AD4B-A04C6060184E}">
          <p14:sldIdLst/>
        </p14:section>
      </p14:sectionLst>
    </p:ex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eu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4186" autoAdjust="0"/>
  </p:normalViewPr>
  <p:slideViewPr>
    <p:cSldViewPr snapToGrid="0">
      <p:cViewPr>
        <p:scale>
          <a:sx n="59" d="100"/>
          <a:sy n="59" d="100"/>
        </p:scale>
        <p:origin x="-1104" y="-3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9" d="100"/>
          <a:sy n="89" d="100"/>
        </p:scale>
        <p:origin x="377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23D344-642C-42FA-B254-95E2419F8D1D}" type="doc">
      <dgm:prSet loTypeId="urn:microsoft.com/office/officeart/2005/8/layout/funnel1" loCatId="process" qsTypeId="urn:microsoft.com/office/officeart/2005/8/quickstyle/3d3" qsCatId="3D" csTypeId="urn:microsoft.com/office/officeart/2005/8/colors/accent2_1" csCatId="accent2" phldr="1"/>
      <dgm:spPr/>
      <dgm:t>
        <a:bodyPr/>
        <a:lstStyle/>
        <a:p>
          <a:endParaRPr lang="fr-FR"/>
        </a:p>
      </dgm:t>
    </dgm:pt>
    <dgm:pt modelId="{2DAEDA1F-A357-44DB-A86D-6FBBFCB11D69}">
      <dgm:prSet phldrT="[Texte]"/>
      <dgm:spPr/>
      <dgm:t>
        <a:bodyPr/>
        <a:lstStyle/>
        <a:p>
          <a:r>
            <a:rPr lang="fr-FR" dirty="0"/>
            <a:t>C2 : L’incendie</a:t>
          </a:r>
        </a:p>
      </dgm:t>
    </dgm:pt>
    <dgm:pt modelId="{952AF9AC-A313-4064-B6D9-B6AA64AE4D9C}" type="parTrans" cxnId="{2136A355-5203-4445-A5A6-2FB40E1A8866}">
      <dgm:prSet/>
      <dgm:spPr/>
      <dgm:t>
        <a:bodyPr/>
        <a:lstStyle/>
        <a:p>
          <a:endParaRPr lang="fr-FR"/>
        </a:p>
      </dgm:t>
    </dgm:pt>
    <dgm:pt modelId="{2CE3031D-5D21-4E2D-A92A-308024BD890B}" type="sibTrans" cxnId="{2136A355-5203-4445-A5A6-2FB40E1A8866}">
      <dgm:prSet/>
      <dgm:spPr/>
      <dgm:t>
        <a:bodyPr/>
        <a:lstStyle/>
        <a:p>
          <a:endParaRPr lang="fr-FR"/>
        </a:p>
      </dgm:t>
    </dgm:pt>
    <dgm:pt modelId="{09493C06-B53D-4272-A817-DC43AF2C51F2}">
      <dgm:prSet phldrT="[Texte]"/>
      <dgm:spPr/>
      <dgm:t>
        <a:bodyPr/>
        <a:lstStyle/>
        <a:p>
          <a:r>
            <a:rPr lang="fr-FR" dirty="0"/>
            <a:t>C1 : Les bases du métier d’agent de sécurité</a:t>
          </a:r>
        </a:p>
      </dgm:t>
    </dgm:pt>
    <dgm:pt modelId="{F15F4911-430B-43FE-BF57-7EB8812FE7A9}" type="parTrans" cxnId="{31D2AE71-5B81-47DD-9F2A-AD8FDB0AA5C6}">
      <dgm:prSet/>
      <dgm:spPr/>
      <dgm:t>
        <a:bodyPr/>
        <a:lstStyle/>
        <a:p>
          <a:endParaRPr lang="fr-FR"/>
        </a:p>
      </dgm:t>
    </dgm:pt>
    <dgm:pt modelId="{EE93EDF3-DCC2-4C48-91DA-04563CAD16F0}" type="sibTrans" cxnId="{31D2AE71-5B81-47DD-9F2A-AD8FDB0AA5C6}">
      <dgm:prSet/>
      <dgm:spPr/>
      <dgm:t>
        <a:bodyPr/>
        <a:lstStyle/>
        <a:p>
          <a:endParaRPr lang="fr-FR"/>
        </a:p>
      </dgm:t>
    </dgm:pt>
    <dgm:pt modelId="{A89684F6-DCF2-46A0-A73B-367C9B5B1416}">
      <dgm:prSet phldrT="[Texte]"/>
      <dgm:spPr/>
      <dgm:t>
        <a:bodyPr/>
        <a:lstStyle/>
        <a:p>
          <a:r>
            <a:rPr lang="fr-FR" dirty="0"/>
            <a:t>C3 : Le terrorisme</a:t>
          </a:r>
        </a:p>
      </dgm:t>
    </dgm:pt>
    <dgm:pt modelId="{E0A4588F-A1FB-4021-A708-4543C6D753D2}" type="parTrans" cxnId="{4C222455-2743-4BF4-A903-546C38D635A6}">
      <dgm:prSet/>
      <dgm:spPr/>
      <dgm:t>
        <a:bodyPr/>
        <a:lstStyle/>
        <a:p>
          <a:endParaRPr lang="fr-FR"/>
        </a:p>
      </dgm:t>
    </dgm:pt>
    <dgm:pt modelId="{D0C498BE-E7E5-42D2-B824-EE0FE33D5112}" type="sibTrans" cxnId="{4C222455-2743-4BF4-A903-546C38D635A6}">
      <dgm:prSet/>
      <dgm:spPr/>
      <dgm:t>
        <a:bodyPr/>
        <a:lstStyle/>
        <a:p>
          <a:endParaRPr lang="fr-FR"/>
        </a:p>
      </dgm:t>
    </dgm:pt>
    <dgm:pt modelId="{47AC57EC-7698-4FF5-8D4B-151940E070BF}">
      <dgm:prSet phldrT="[Texte]"/>
      <dgm:spPr/>
      <dgm:t>
        <a:bodyPr/>
        <a:lstStyle/>
        <a:p>
          <a:r>
            <a:rPr lang="fr-FR" dirty="0">
              <a:solidFill>
                <a:schemeClr val="bg1"/>
              </a:solidFill>
            </a:rPr>
            <a:t>Compétences</a:t>
          </a:r>
        </a:p>
      </dgm:t>
    </dgm:pt>
    <dgm:pt modelId="{27CD5DC4-0377-490C-B282-E0A5871C78FF}" type="sibTrans" cxnId="{92442352-11F5-47B4-B70D-E36CDF275817}">
      <dgm:prSet/>
      <dgm:spPr/>
      <dgm:t>
        <a:bodyPr/>
        <a:lstStyle/>
        <a:p>
          <a:endParaRPr lang="fr-FR"/>
        </a:p>
      </dgm:t>
    </dgm:pt>
    <dgm:pt modelId="{A488361C-6FBA-493F-84CA-733293149ECC}" type="parTrans" cxnId="{92442352-11F5-47B4-B70D-E36CDF275817}">
      <dgm:prSet/>
      <dgm:spPr/>
      <dgm:t>
        <a:bodyPr/>
        <a:lstStyle/>
        <a:p>
          <a:endParaRPr lang="fr-FR"/>
        </a:p>
      </dgm:t>
    </dgm:pt>
    <dgm:pt modelId="{168B13E8-04A1-4108-8CB8-BB3EDC257E48}" type="pres">
      <dgm:prSet presAssocID="{1F23D344-642C-42FA-B254-95E2419F8D1D}" presName="Name0" presStyleCnt="0">
        <dgm:presLayoutVars>
          <dgm:chMax val="4"/>
          <dgm:resizeHandles val="exact"/>
        </dgm:presLayoutVars>
      </dgm:prSet>
      <dgm:spPr/>
      <dgm:t>
        <a:bodyPr/>
        <a:lstStyle/>
        <a:p>
          <a:endParaRPr lang="fr-FR"/>
        </a:p>
      </dgm:t>
    </dgm:pt>
    <dgm:pt modelId="{EF1F49E1-2FC5-4F13-BF36-7E0182FFD6AF}" type="pres">
      <dgm:prSet presAssocID="{1F23D344-642C-42FA-B254-95E2419F8D1D}" presName="ellipse" presStyleLbl="trBgShp" presStyleIdx="0" presStyleCnt="1" custScaleX="125590" custScaleY="138753" custLinFactNeighborX="4099" custLinFactNeighborY="4420"/>
      <dgm:spPr/>
    </dgm:pt>
    <dgm:pt modelId="{ED7A0474-83EF-44FD-9EFA-60F950B7FC14}" type="pres">
      <dgm:prSet presAssocID="{1F23D344-642C-42FA-B254-95E2419F8D1D}" presName="arrow1" presStyleLbl="fgShp" presStyleIdx="0" presStyleCnt="1"/>
      <dgm:spPr/>
    </dgm:pt>
    <dgm:pt modelId="{FE630144-D083-4A78-ADDA-24416EDF5138}" type="pres">
      <dgm:prSet presAssocID="{1F23D344-642C-42FA-B254-95E2419F8D1D}" presName="rectangle" presStyleLbl="revTx" presStyleIdx="0" presStyleCnt="1" custLinFactNeighborX="-2215" custLinFactNeighborY="63122">
        <dgm:presLayoutVars>
          <dgm:bulletEnabled val="1"/>
        </dgm:presLayoutVars>
      </dgm:prSet>
      <dgm:spPr/>
      <dgm:t>
        <a:bodyPr/>
        <a:lstStyle/>
        <a:p>
          <a:endParaRPr lang="fr-FR"/>
        </a:p>
      </dgm:t>
    </dgm:pt>
    <dgm:pt modelId="{32E9EED2-295E-4F5D-A7EB-367A65BD49E3}" type="pres">
      <dgm:prSet presAssocID="{09493C06-B53D-4272-A817-DC43AF2C51F2}" presName="item1" presStyleLbl="node1" presStyleIdx="0" presStyleCnt="3" custScaleY="54938" custLinFactNeighborX="-37318" custLinFactNeighborY="-68827">
        <dgm:presLayoutVars>
          <dgm:bulletEnabled val="1"/>
        </dgm:presLayoutVars>
      </dgm:prSet>
      <dgm:spPr/>
      <dgm:t>
        <a:bodyPr/>
        <a:lstStyle/>
        <a:p>
          <a:endParaRPr lang="fr-FR"/>
        </a:p>
      </dgm:t>
    </dgm:pt>
    <dgm:pt modelId="{CF913551-1623-4EEB-9F7D-5A7A02D2C7AF}" type="pres">
      <dgm:prSet presAssocID="{A89684F6-DCF2-46A0-A73B-367C9B5B1416}" presName="item2" presStyleLbl="node1" presStyleIdx="1" presStyleCnt="3" custScaleX="182087" custScaleY="50754" custLinFactNeighborX="34238" custLinFactNeighborY="-60042">
        <dgm:presLayoutVars>
          <dgm:bulletEnabled val="1"/>
        </dgm:presLayoutVars>
      </dgm:prSet>
      <dgm:spPr/>
      <dgm:t>
        <a:bodyPr/>
        <a:lstStyle/>
        <a:p>
          <a:endParaRPr lang="fr-FR"/>
        </a:p>
      </dgm:t>
    </dgm:pt>
    <dgm:pt modelId="{C1492991-2251-4236-9012-B2DC514B20E1}" type="pres">
      <dgm:prSet presAssocID="{47AC57EC-7698-4FF5-8D4B-151940E070BF}" presName="item3" presStyleLbl="node1" presStyleIdx="2" presStyleCnt="3" custScaleY="55526" custLinFactNeighborX="70943" custLinFactNeighborY="7808">
        <dgm:presLayoutVars>
          <dgm:bulletEnabled val="1"/>
        </dgm:presLayoutVars>
      </dgm:prSet>
      <dgm:spPr/>
      <dgm:t>
        <a:bodyPr/>
        <a:lstStyle/>
        <a:p>
          <a:endParaRPr lang="fr-FR"/>
        </a:p>
      </dgm:t>
    </dgm:pt>
    <dgm:pt modelId="{78426428-D1AB-43AB-B580-F566B6DA5CE2}" type="pres">
      <dgm:prSet presAssocID="{1F23D344-642C-42FA-B254-95E2419F8D1D}" presName="funnel" presStyleLbl="trAlignAcc1" presStyleIdx="0" presStyleCnt="1" custScaleX="124434" custScaleY="135573" custLinFactNeighborX="4214" custLinFactNeighborY="10046"/>
      <dgm:spPr/>
    </dgm:pt>
  </dgm:ptLst>
  <dgm:cxnLst>
    <dgm:cxn modelId="{04491D92-246E-45A8-A0A5-7F708165C9F8}" type="presOf" srcId="{1F23D344-642C-42FA-B254-95E2419F8D1D}" destId="{168B13E8-04A1-4108-8CB8-BB3EDC257E48}" srcOrd="0" destOrd="0" presId="urn:microsoft.com/office/officeart/2005/8/layout/funnel1"/>
    <dgm:cxn modelId="{DC929970-4A5B-4390-9D41-14AB9E047A9C}" type="presOf" srcId="{A89684F6-DCF2-46A0-A73B-367C9B5B1416}" destId="{32E9EED2-295E-4F5D-A7EB-367A65BD49E3}" srcOrd="0" destOrd="0" presId="urn:microsoft.com/office/officeart/2005/8/layout/funnel1"/>
    <dgm:cxn modelId="{2136A355-5203-4445-A5A6-2FB40E1A8866}" srcId="{1F23D344-642C-42FA-B254-95E2419F8D1D}" destId="{2DAEDA1F-A357-44DB-A86D-6FBBFCB11D69}" srcOrd="0" destOrd="0" parTransId="{952AF9AC-A313-4064-B6D9-B6AA64AE4D9C}" sibTransId="{2CE3031D-5D21-4E2D-A92A-308024BD890B}"/>
    <dgm:cxn modelId="{4C222455-2743-4BF4-A903-546C38D635A6}" srcId="{1F23D344-642C-42FA-B254-95E2419F8D1D}" destId="{A89684F6-DCF2-46A0-A73B-367C9B5B1416}" srcOrd="2" destOrd="0" parTransId="{E0A4588F-A1FB-4021-A708-4543C6D753D2}" sibTransId="{D0C498BE-E7E5-42D2-B824-EE0FE33D5112}"/>
    <dgm:cxn modelId="{539921B3-F1B5-4FD2-960A-162931366B2B}" type="presOf" srcId="{2DAEDA1F-A357-44DB-A86D-6FBBFCB11D69}" destId="{C1492991-2251-4236-9012-B2DC514B20E1}" srcOrd="0" destOrd="0" presId="urn:microsoft.com/office/officeart/2005/8/layout/funnel1"/>
    <dgm:cxn modelId="{92442352-11F5-47B4-B70D-E36CDF275817}" srcId="{1F23D344-642C-42FA-B254-95E2419F8D1D}" destId="{47AC57EC-7698-4FF5-8D4B-151940E070BF}" srcOrd="3" destOrd="0" parTransId="{A488361C-6FBA-493F-84CA-733293149ECC}" sibTransId="{27CD5DC4-0377-490C-B282-E0A5871C78FF}"/>
    <dgm:cxn modelId="{E4C04763-41FE-499E-A7EB-C9460C823E11}" type="presOf" srcId="{47AC57EC-7698-4FF5-8D4B-151940E070BF}" destId="{FE630144-D083-4A78-ADDA-24416EDF5138}" srcOrd="0" destOrd="0" presId="urn:microsoft.com/office/officeart/2005/8/layout/funnel1"/>
    <dgm:cxn modelId="{4AE64180-DC26-49D4-8F25-F3609D48A897}" type="presOf" srcId="{09493C06-B53D-4272-A817-DC43AF2C51F2}" destId="{CF913551-1623-4EEB-9F7D-5A7A02D2C7AF}" srcOrd="0" destOrd="0" presId="urn:microsoft.com/office/officeart/2005/8/layout/funnel1"/>
    <dgm:cxn modelId="{31D2AE71-5B81-47DD-9F2A-AD8FDB0AA5C6}" srcId="{1F23D344-642C-42FA-B254-95E2419F8D1D}" destId="{09493C06-B53D-4272-A817-DC43AF2C51F2}" srcOrd="1" destOrd="0" parTransId="{F15F4911-430B-43FE-BF57-7EB8812FE7A9}" sibTransId="{EE93EDF3-DCC2-4C48-91DA-04563CAD16F0}"/>
    <dgm:cxn modelId="{4A5E6AB1-B874-4767-A04E-6CFB5A8F3474}" type="presParOf" srcId="{168B13E8-04A1-4108-8CB8-BB3EDC257E48}" destId="{EF1F49E1-2FC5-4F13-BF36-7E0182FFD6AF}" srcOrd="0" destOrd="0" presId="urn:microsoft.com/office/officeart/2005/8/layout/funnel1"/>
    <dgm:cxn modelId="{17B47547-2638-4AA5-86A1-C2797E3387F0}" type="presParOf" srcId="{168B13E8-04A1-4108-8CB8-BB3EDC257E48}" destId="{ED7A0474-83EF-44FD-9EFA-60F950B7FC14}" srcOrd="1" destOrd="0" presId="urn:microsoft.com/office/officeart/2005/8/layout/funnel1"/>
    <dgm:cxn modelId="{B6D0686A-1A42-434C-99E7-07C602B28BAD}" type="presParOf" srcId="{168B13E8-04A1-4108-8CB8-BB3EDC257E48}" destId="{FE630144-D083-4A78-ADDA-24416EDF5138}" srcOrd="2" destOrd="0" presId="urn:microsoft.com/office/officeart/2005/8/layout/funnel1"/>
    <dgm:cxn modelId="{2723A72F-25F6-410C-B167-666692ADE848}" type="presParOf" srcId="{168B13E8-04A1-4108-8CB8-BB3EDC257E48}" destId="{32E9EED2-295E-4F5D-A7EB-367A65BD49E3}" srcOrd="3" destOrd="0" presId="urn:microsoft.com/office/officeart/2005/8/layout/funnel1"/>
    <dgm:cxn modelId="{DC5341C1-0C23-45B8-80B9-9E27F0153275}" type="presParOf" srcId="{168B13E8-04A1-4108-8CB8-BB3EDC257E48}" destId="{CF913551-1623-4EEB-9F7D-5A7A02D2C7AF}" srcOrd="4" destOrd="0" presId="urn:microsoft.com/office/officeart/2005/8/layout/funnel1"/>
    <dgm:cxn modelId="{B1EBDC94-D50B-4CD1-BEAD-9D4E06A22605}" type="presParOf" srcId="{168B13E8-04A1-4108-8CB8-BB3EDC257E48}" destId="{C1492991-2251-4236-9012-B2DC514B20E1}" srcOrd="5" destOrd="0" presId="urn:microsoft.com/office/officeart/2005/8/layout/funnel1"/>
    <dgm:cxn modelId="{48E98488-6FF8-4032-9BF4-573FE9679B9E}" type="presParOf" srcId="{168B13E8-04A1-4108-8CB8-BB3EDC257E48}" destId="{78426428-D1AB-43AB-B580-F566B6DA5CE2}"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1F49E1-2FC5-4F13-BF36-7E0182FFD6AF}">
      <dsp:nvSpPr>
        <dsp:cNvPr id="0" name=""/>
        <dsp:cNvSpPr/>
      </dsp:nvSpPr>
      <dsp:spPr>
        <a:xfrm>
          <a:off x="811621" y="421894"/>
          <a:ext cx="5460125" cy="2094972"/>
        </a:xfrm>
        <a:prstGeom prst="ellipse">
          <a:avLst/>
        </a:prstGeom>
        <a:solidFill>
          <a:schemeClr val="accent2">
            <a:tint val="50000"/>
            <a:alpha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ED7A0474-83EF-44FD-9EFA-60F950B7FC14}">
      <dsp:nvSpPr>
        <dsp:cNvPr id="0" name=""/>
        <dsp:cNvSpPr/>
      </dsp:nvSpPr>
      <dsp:spPr>
        <a:xfrm>
          <a:off x="2948939" y="4344844"/>
          <a:ext cx="842554" cy="539234"/>
        </a:xfrm>
        <a:prstGeom prst="downArrow">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E630144-D083-4A78-ADDA-24416EDF5138}">
      <dsp:nvSpPr>
        <dsp:cNvPr id="0" name=""/>
        <dsp:cNvSpPr/>
      </dsp:nvSpPr>
      <dsp:spPr>
        <a:xfrm>
          <a:off x="1258506" y="4776232"/>
          <a:ext cx="4044260" cy="1011065"/>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fr-FR" sz="3400" kern="1200" dirty="0">
              <a:solidFill>
                <a:schemeClr val="bg1"/>
              </a:solidFill>
            </a:rPr>
            <a:t>Compétences</a:t>
          </a:r>
        </a:p>
      </dsp:txBody>
      <dsp:txXfrm>
        <a:off x="1258506" y="4776232"/>
        <a:ext cx="4044260" cy="1011065"/>
      </dsp:txXfrm>
    </dsp:sp>
    <dsp:sp modelId="{32E9EED2-295E-4F5D-A7EB-367A65BD49E3}">
      <dsp:nvSpPr>
        <dsp:cNvPr id="0" name=""/>
        <dsp:cNvSpPr/>
      </dsp:nvSpPr>
      <dsp:spPr>
        <a:xfrm>
          <a:off x="2204354" y="1572059"/>
          <a:ext cx="1516597" cy="833188"/>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kern="1200" dirty="0"/>
            <a:t>C3 : Le terrorisme</a:t>
          </a:r>
        </a:p>
      </dsp:txBody>
      <dsp:txXfrm>
        <a:off x="2426454" y="1694077"/>
        <a:ext cx="1072397" cy="589152"/>
      </dsp:txXfrm>
    </dsp:sp>
    <dsp:sp modelId="{CF913551-1623-4EEB-9F7D-5A7A02D2C7AF}">
      <dsp:nvSpPr>
        <dsp:cNvPr id="0" name=""/>
        <dsp:cNvSpPr/>
      </dsp:nvSpPr>
      <dsp:spPr>
        <a:xfrm>
          <a:off x="1581896" y="599234"/>
          <a:ext cx="2761527" cy="769733"/>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kern="1200" dirty="0"/>
            <a:t>C1 : Les bases du métier d’agent de sécurité</a:t>
          </a:r>
        </a:p>
      </dsp:txBody>
      <dsp:txXfrm>
        <a:off x="1986312" y="711959"/>
        <a:ext cx="1952695" cy="544283"/>
      </dsp:txXfrm>
    </dsp:sp>
    <dsp:sp modelId="{C1492991-2251-4236-9012-B2DC514B20E1}">
      <dsp:nvSpPr>
        <dsp:cNvPr id="0" name=""/>
        <dsp:cNvSpPr/>
      </dsp:nvSpPr>
      <dsp:spPr>
        <a:xfrm>
          <a:off x="4311328" y="1225380"/>
          <a:ext cx="1516597" cy="84210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FR" sz="1400" kern="1200" dirty="0"/>
            <a:t>C2 : L’incendie</a:t>
          </a:r>
        </a:p>
      </dsp:txBody>
      <dsp:txXfrm>
        <a:off x="4533428" y="1348704"/>
        <a:ext cx="1072397" cy="595458"/>
      </dsp:txXfrm>
    </dsp:sp>
    <dsp:sp modelId="{78426428-D1AB-43AB-B580-F566B6DA5CE2}">
      <dsp:nvSpPr>
        <dsp:cNvPr id="0" name=""/>
        <dsp:cNvSpPr/>
      </dsp:nvSpPr>
      <dsp:spPr>
        <a:xfrm>
          <a:off x="633459" y="170178"/>
          <a:ext cx="5871174" cy="5117396"/>
        </a:xfrm>
        <a:prstGeom prst="funnel">
          <a:avLst/>
        </a:prstGeom>
        <a:solidFill>
          <a:schemeClr val="accent2">
            <a:alpha val="4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3C80F580-3B6A-44CD-9A1E-E890016126F8}" type="datetime1">
              <a:rPr lang="fr-FR" smtClean="0"/>
              <a:t>02/02/2021</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679768-A2FC-4D08-91F6-8DCE6C566B36}" type="slidenum">
              <a:rPr lang="fr-FR" smtClean="0"/>
              <a:t>‹N°›</a:t>
            </a:fld>
            <a:endParaRPr lang="fr-FR"/>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noProof="1"/>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7DF8ED89-FBF4-48E3-B6C6-C071DA98F802}" type="datetime1">
              <a:rPr lang="fr-FR" noProof="1" dirty="0" smtClean="0"/>
              <a:t>02/02/2021</a:t>
            </a:fld>
            <a:endParaRPr lang="fr-FR" noProof="1"/>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FR" noProof="1"/>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1"/>
              <a:t>Modifiez les styles du texte du masque</a:t>
            </a:r>
          </a:p>
          <a:p>
            <a:pPr lvl="1" rtl="0"/>
            <a:r>
              <a:rPr lang="fr-FR" noProof="1"/>
              <a:t>Deuxième niveau</a:t>
            </a:r>
          </a:p>
          <a:p>
            <a:pPr lvl="2" rtl="0"/>
            <a:r>
              <a:rPr lang="fr-FR" noProof="1"/>
              <a:t>Troisième niveau</a:t>
            </a:r>
          </a:p>
          <a:p>
            <a:pPr lvl="3" rtl="0"/>
            <a:r>
              <a:rPr lang="fr-FR" noProof="1"/>
              <a:t>Quatrième niveau</a:t>
            </a:r>
          </a:p>
          <a:p>
            <a:pPr lvl="4" rtl="0"/>
            <a:r>
              <a:rPr lang="fr-FR" noProof="1"/>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noProof="1"/>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F61EA0F-A667-4B49-8422-0062BC55E249}" type="slidenum">
              <a:rPr lang="fr-FR" noProof="1" dirty="0" smtClean="0"/>
              <a:t>‹N°›</a:t>
            </a:fld>
            <a:endParaRPr lang="fr-FR" noProof="1"/>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rtl="0"/>
            <a:fld id="{DF61EA0F-A667-4B49-8422-0062BC55E249}" type="slidenum">
              <a:rPr lang="fr-FR" noProof="1" smtClean="0"/>
              <a:t>1</a:t>
            </a:fld>
            <a:endParaRPr lang="fr-FR" noProof="1"/>
          </a:p>
        </p:txBody>
      </p:sp>
    </p:spTree>
    <p:extLst>
      <p:ext uri="{BB962C8B-B14F-4D97-AF65-F5344CB8AC3E}">
        <p14:creationId xmlns:p14="http://schemas.microsoft.com/office/powerpoint/2010/main" val="3501575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rtlCol="0"/>
          <a:lstStyle/>
          <a:p>
            <a:pPr rtl="0"/>
            <a:r>
              <a:rPr lang="fr-FR" dirty="0"/>
              <a:t>Ce module s’adresse à l’ensemble des étudiants du BTS « Management Opérationnel de la Sécurité ». </a:t>
            </a:r>
          </a:p>
          <a:p>
            <a:pPr rtl="0"/>
            <a:endParaRPr lang="fr-FR" dirty="0"/>
          </a:p>
          <a:p>
            <a:pPr rtl="0"/>
            <a:r>
              <a:rPr lang="fr-FR" dirty="0"/>
              <a:t>Il a pour objectif de favoriser l’insertion professionnelle des étudiants et/ou leur poursuite d’études supérieures en permettant l’acquisition de compétences spécifiques en lien avec l’environnement de l’établissement ou leur projet professionnel.</a:t>
            </a:r>
          </a:p>
        </p:txBody>
      </p:sp>
      <p:sp>
        <p:nvSpPr>
          <p:cNvPr id="4" name="Espace réservé du numéro de diapositive 3"/>
          <p:cNvSpPr>
            <a:spLocks noGrp="1"/>
          </p:cNvSpPr>
          <p:nvPr>
            <p:ph type="sldNum" sz="quarter" idx="10"/>
          </p:nvPr>
        </p:nvSpPr>
        <p:spPr/>
        <p:txBody>
          <a:bodyPr rtlCol="0"/>
          <a:lstStyle/>
          <a:p>
            <a:pPr rtl="0"/>
            <a:fld id="{DF61EA0F-A667-4B49-8422-0062BC55E249}" type="slidenum">
              <a:rPr lang="fr-FR" smtClean="0"/>
              <a:t>10</a:t>
            </a:fld>
            <a:endParaRPr lang="fr-FR"/>
          </a:p>
        </p:txBody>
      </p:sp>
    </p:spTree>
    <p:extLst>
      <p:ext uri="{BB962C8B-B14F-4D97-AF65-F5344CB8AC3E}">
        <p14:creationId xmlns:p14="http://schemas.microsoft.com/office/powerpoint/2010/main" val="3052009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validation du contenu de ce module relève de la décision des autorités académiques, sur avis de l’inspection pédagogique régionale ayant en charge le BTS « Management Opérationnel de la Sécurité ». La liste des CQP et titres professionnels pouvant servir de référence est publiée par le CNAPS.</a:t>
            </a:r>
          </a:p>
        </p:txBody>
      </p:sp>
      <p:sp>
        <p:nvSpPr>
          <p:cNvPr id="4" name="Espace réservé du numéro de diapositive 3"/>
          <p:cNvSpPr>
            <a:spLocks noGrp="1"/>
          </p:cNvSpPr>
          <p:nvPr>
            <p:ph type="sldNum" sz="quarter" idx="10"/>
          </p:nvPr>
        </p:nvSpPr>
        <p:spPr/>
        <p:txBody>
          <a:bodyPr/>
          <a:lstStyle/>
          <a:p>
            <a:pPr rtl="0"/>
            <a:fld id="{DF61EA0F-A667-4B49-8422-0062BC55E249}" type="slidenum">
              <a:rPr lang="fr-FR" noProof="1" smtClean="0"/>
              <a:t>11</a:t>
            </a:fld>
            <a:endParaRPr lang="fr-FR" noProof="1"/>
          </a:p>
        </p:txBody>
      </p:sp>
    </p:spTree>
    <p:extLst>
      <p:ext uri="{BB962C8B-B14F-4D97-AF65-F5344CB8AC3E}">
        <p14:creationId xmlns:p14="http://schemas.microsoft.com/office/powerpoint/2010/main" val="3551111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noProof="1"/>
              <a:t>L’évaluation prend la forme d’une soutenance d’un support établi par le candidat en relation avec le contenu du module et d’un échange avec les membres de la commission d’évaluation.</a:t>
            </a:r>
          </a:p>
          <a:p>
            <a:endParaRPr lang="fr-FR" noProof="1"/>
          </a:p>
          <a:p>
            <a:r>
              <a:rPr lang="fr-FR" noProof="1"/>
              <a:t>L’épreuve ponctuelle dure 30 min. La commission d’évaluation est composée d’un professeur en charge des enseignements professionnels en STS « Management Opérationnel de la Sécurité » et d’un professionnel,</a:t>
            </a:r>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12</a:t>
            </a:fld>
            <a:endParaRPr lang="fr-FR" noProof="1"/>
          </a:p>
        </p:txBody>
      </p:sp>
    </p:spTree>
    <p:extLst>
      <p:ext uri="{BB962C8B-B14F-4D97-AF65-F5344CB8AC3E}">
        <p14:creationId xmlns:p14="http://schemas.microsoft.com/office/powerpoint/2010/main" val="738204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noProof="1"/>
              <a:t>L’étudiant pourra, s’il le souhaite, dans le cadre des modules, effectuer un stage pour découvrir les activités liées au module. Celui-ci pourra s’effectuer pendant les vacances scolaires dans le prolongement du stage dévolu aux activités du manager de sécurité, en respectant bien sûr la période de quatre semaines consécutives de repos pendant les vacances d’été.</a:t>
            </a:r>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13</a:t>
            </a:fld>
            <a:endParaRPr lang="fr-FR" noProof="1"/>
          </a:p>
        </p:txBody>
      </p:sp>
    </p:spTree>
    <p:extLst>
      <p:ext uri="{BB962C8B-B14F-4D97-AF65-F5344CB8AC3E}">
        <p14:creationId xmlns:p14="http://schemas.microsoft.com/office/powerpoint/2010/main" val="124329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rtlCol="0"/>
          <a:lstStyle/>
          <a:p>
            <a:pPr rtl="0"/>
            <a:endParaRPr lang="fr-FR"/>
          </a:p>
        </p:txBody>
      </p:sp>
      <p:sp>
        <p:nvSpPr>
          <p:cNvPr id="4" name="Espace réservé du numéro de diapositive 3"/>
          <p:cNvSpPr>
            <a:spLocks noGrp="1"/>
          </p:cNvSpPr>
          <p:nvPr>
            <p:ph type="sldNum" sz="quarter" idx="10"/>
          </p:nvPr>
        </p:nvSpPr>
        <p:spPr/>
        <p:txBody>
          <a:bodyPr rtlCol="0"/>
          <a:lstStyle/>
          <a:p>
            <a:pPr rtl="0"/>
            <a:fld id="{DF61EA0F-A667-4B49-8422-0062BC55E249}" type="slidenum">
              <a:rPr lang="fr-FR" smtClean="0"/>
              <a:t>2</a:t>
            </a:fld>
            <a:endParaRPr lang="fr-FR"/>
          </a:p>
        </p:txBody>
      </p:sp>
    </p:spTree>
    <p:extLst>
      <p:ext uri="{BB962C8B-B14F-4D97-AF65-F5344CB8AC3E}">
        <p14:creationId xmlns:p14="http://schemas.microsoft.com/office/powerpoint/2010/main" val="1011769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rtlCol="0"/>
          <a:lstStyle/>
          <a:p>
            <a:pPr rtl="0"/>
            <a:endParaRPr lang="fr-FR"/>
          </a:p>
        </p:txBody>
      </p:sp>
      <p:sp>
        <p:nvSpPr>
          <p:cNvPr id="4" name="Espace réservé du numéro de diapositive 3"/>
          <p:cNvSpPr>
            <a:spLocks noGrp="1"/>
          </p:cNvSpPr>
          <p:nvPr>
            <p:ph type="sldNum" sz="quarter" idx="10"/>
          </p:nvPr>
        </p:nvSpPr>
        <p:spPr/>
        <p:txBody>
          <a:bodyPr rtlCol="0"/>
          <a:lstStyle/>
          <a:p>
            <a:pPr rtl="0"/>
            <a:fld id="{DF61EA0F-A667-4B49-8422-0062BC55E249}" type="slidenum">
              <a:rPr lang="fr-FR" smtClean="0"/>
              <a:t>3</a:t>
            </a:fld>
            <a:endParaRPr lang="fr-FR"/>
          </a:p>
        </p:txBody>
      </p:sp>
    </p:spTree>
    <p:extLst>
      <p:ext uri="{BB962C8B-B14F-4D97-AF65-F5344CB8AC3E}">
        <p14:creationId xmlns:p14="http://schemas.microsoft.com/office/powerpoint/2010/main" val="4086844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4</a:t>
            </a:fld>
            <a:endParaRPr lang="fr-FR" noProof="1"/>
          </a:p>
        </p:txBody>
      </p:sp>
    </p:spTree>
    <p:extLst>
      <p:ext uri="{BB962C8B-B14F-4D97-AF65-F5344CB8AC3E}">
        <p14:creationId xmlns:p14="http://schemas.microsoft.com/office/powerpoint/2010/main" val="2233530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5</a:t>
            </a:fld>
            <a:endParaRPr lang="fr-FR" noProof="1"/>
          </a:p>
        </p:txBody>
      </p:sp>
    </p:spTree>
    <p:extLst>
      <p:ext uri="{BB962C8B-B14F-4D97-AF65-F5344CB8AC3E}">
        <p14:creationId xmlns:p14="http://schemas.microsoft.com/office/powerpoint/2010/main" val="1243884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contenus de formation</a:t>
            </a:r>
            <a:r>
              <a:rPr lang="fr-FR" baseline="0" dirty="0"/>
              <a:t> ont été rédigés en lien avec les articles 7 et 8 de l’arrêté du 27 juin 2017 portant cahier des charges applicable à la formation initiale aux activités privées de sécurité. </a:t>
            </a:r>
          </a:p>
          <a:p>
            <a:r>
              <a:rPr lang="fr-FR" baseline="0" dirty="0"/>
              <a:t>On retrouve 5 pôles de compétences : les bases du métiers d’AS, l’incendie, le terrorisme, la gestion des conflits, l’évènementiel,</a:t>
            </a:r>
          </a:p>
          <a:p>
            <a:endParaRPr lang="fr-FR" baseline="0" dirty="0"/>
          </a:p>
          <a:p>
            <a:r>
              <a:rPr lang="fr-FR" baseline="0" dirty="0"/>
              <a:t>Les compétences propres à ce module EF2 seront abordées uniquement dans le cadre du module. Ainsi, par exemple, l’enseignant développera la gestion des conflits à travers de multiples mises en situation pour permettre à l’étudiant de gérer les situations conflictuelles avec le public. </a:t>
            </a:r>
          </a:p>
          <a:p>
            <a:r>
              <a:rPr lang="fr-FR" baseline="0" dirty="0"/>
              <a:t>  </a:t>
            </a:r>
          </a:p>
          <a:p>
            <a:endParaRPr lang="fr-FR" dirty="0"/>
          </a:p>
        </p:txBody>
      </p:sp>
      <p:sp>
        <p:nvSpPr>
          <p:cNvPr id="4" name="Espace réservé du numéro de diapositive 3"/>
          <p:cNvSpPr>
            <a:spLocks noGrp="1"/>
          </p:cNvSpPr>
          <p:nvPr>
            <p:ph type="sldNum" sz="quarter" idx="10"/>
          </p:nvPr>
        </p:nvSpPr>
        <p:spPr/>
        <p:txBody>
          <a:bodyPr/>
          <a:lstStyle/>
          <a:p>
            <a:pPr rtl="0"/>
            <a:fld id="{DF61EA0F-A667-4B49-8422-0062BC55E249}" type="slidenum">
              <a:rPr lang="fr-FR" noProof="1" smtClean="0"/>
              <a:t>6</a:t>
            </a:fld>
            <a:endParaRPr lang="fr-FR" noProof="1"/>
          </a:p>
        </p:txBody>
      </p:sp>
    </p:spTree>
    <p:extLst>
      <p:ext uri="{BB962C8B-B14F-4D97-AF65-F5344CB8AC3E}">
        <p14:creationId xmlns:p14="http://schemas.microsoft.com/office/powerpoint/2010/main" val="537906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Certains savoirs sont</a:t>
            </a:r>
            <a:r>
              <a:rPr lang="fr-FR" baseline="0" dirty="0"/>
              <a:t> communs aux différents pôles du BTS et au module EF2 mais les compétences sont différentes.</a:t>
            </a:r>
            <a:r>
              <a:rPr lang="fr-FR" dirty="0"/>
              <a:t> </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Ainsi, par exemple, </a:t>
            </a:r>
            <a:r>
              <a:rPr lang="fr-FR" baseline="0" dirty="0"/>
              <a:t>l’enseignant intervient dans le pôle 1 et place l’étudiant dans le rôle du manager au cours d’une mise en situation dans laquelle il devra déterminer les moyens de contrôle les plus adaptés au cahier des charges. Dans cette mise en situation, l’étudiant devra appréhender tous les systèmes de sécurité en fonction de la situation.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En parallèle, </a:t>
            </a:r>
            <a:r>
              <a:rPr lang="fr-FR" dirty="0"/>
              <a:t>l’enseignant</a:t>
            </a:r>
            <a:r>
              <a:rPr lang="fr-FR" baseline="0" dirty="0"/>
              <a:t> intervient dans le module EF2 en plaçant l’étudiant dans le rôle d’un agent de sécurité où il devra uniquement apprendre à contrôler les accès. Les savoirs auront été abordés dans le pôle 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r>
              <a:rPr lang="fr-FR" baseline="0" dirty="0"/>
              <a:t>De ce fait, l’étudiant non titulaire de la carte professionnelle « Surveillance humaine et gardiennage » pourra évoluer au même titre que les autres,</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pPr rtl="0"/>
            <a:fld id="{DF61EA0F-A667-4B49-8422-0062BC55E249}" type="slidenum">
              <a:rPr lang="fr-FR" noProof="1" smtClean="0"/>
              <a:t>7</a:t>
            </a:fld>
            <a:endParaRPr lang="fr-FR" noProof="1"/>
          </a:p>
        </p:txBody>
      </p:sp>
    </p:spTree>
    <p:extLst>
      <p:ext uri="{BB962C8B-B14F-4D97-AF65-F5344CB8AC3E}">
        <p14:creationId xmlns:p14="http://schemas.microsoft.com/office/powerpoint/2010/main" val="2866738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noProof="1"/>
              <a:t>Le plateau nécessaire pour le module EF2 préconisé est celui du CQP APS. Il correspond au plateau technique des filières sécurité dans les lycées professionnels. Pour les autres centres de formation, se référer à l’article 4 du cahier des charges de la CPNEFP »Prévention-Sécurité ».</a:t>
            </a:r>
          </a:p>
          <a:p>
            <a:endParaRPr lang="fr-FR" noProof="1"/>
          </a:p>
          <a:p>
            <a:r>
              <a:rPr lang="fr-FR" noProof="1"/>
              <a:t>Une convention avec un établissement possédant le tableau technique peut être envisageable.</a:t>
            </a:r>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8</a:t>
            </a:fld>
            <a:endParaRPr lang="fr-FR" noProof="1"/>
          </a:p>
        </p:txBody>
      </p:sp>
    </p:spTree>
    <p:extLst>
      <p:ext uri="{BB962C8B-B14F-4D97-AF65-F5344CB8AC3E}">
        <p14:creationId xmlns:p14="http://schemas.microsoft.com/office/powerpoint/2010/main" val="2451194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noProof="1"/>
              <a:t>L’évaluation prend la forme d’une mise en situation professionnelle en relation avec le contenu du module et d’une série de questions.</a:t>
            </a:r>
          </a:p>
          <a:p>
            <a:endParaRPr lang="fr-FR" noProof="1"/>
          </a:p>
          <a:p>
            <a:r>
              <a:rPr lang="fr-FR" noProof="1"/>
              <a:t>L’épreuve ponctuelle dure 30 min. La commission d’évaluation est composée d’un professeur en charge des enseignements professionnels en STS « Management Opérationnel de la Sécurité » et d’un professionnel,</a:t>
            </a:r>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9</a:t>
            </a:fld>
            <a:endParaRPr lang="fr-FR" noProof="1"/>
          </a:p>
        </p:txBody>
      </p:sp>
    </p:spTree>
    <p:extLst>
      <p:ext uri="{BB962C8B-B14F-4D97-AF65-F5344CB8AC3E}">
        <p14:creationId xmlns:p14="http://schemas.microsoft.com/office/powerpoint/2010/main" val="3108789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0"/>
          </a:p>
        </p:txBody>
      </p:sp>
      <p:sp>
        <p:nvSpPr>
          <p:cNvPr id="2" name="Titre 1"/>
          <p:cNvSpPr>
            <a:spLocks noGrp="1"/>
          </p:cNvSpPr>
          <p:nvPr>
            <p:ph type="title"/>
          </p:nvPr>
        </p:nvSpPr>
        <p:spPr/>
        <p:txBody>
          <a:bodyPr rtlCol="0"/>
          <a:lstStyle/>
          <a:p>
            <a:pPr rtl="0"/>
            <a:r>
              <a:rPr lang="fr-FR" noProof="0"/>
              <a:t>Modifiez le style du titre</a:t>
            </a:r>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fr-FR" sz="1800" noProof="0"/>
          </a:p>
        </p:txBody>
      </p:sp>
      <p:cxnSp>
        <p:nvCxnSpPr>
          <p:cNvPr id="12" name="Connecteur droit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re 3"/>
          <p:cNvSpPr>
            <a:spLocks noGrp="1"/>
          </p:cNvSpPr>
          <p:nvPr>
            <p:ph type="title"/>
          </p:nvPr>
        </p:nvSpPr>
        <p:spPr>
          <a:xfrm>
            <a:off x="521207" y="448056"/>
            <a:ext cx="6877119" cy="640080"/>
          </a:xfrm>
        </p:spPr>
        <p:txBody>
          <a:bodyPr rtlCol="0" anchor="b" anchorCtr="0">
            <a:normAutofit/>
          </a:bodyPr>
          <a:lstStyle>
            <a:lvl1pPr>
              <a:defRPr sz="2800">
                <a:solidFill>
                  <a:schemeClr val="bg2">
                    <a:lumMod val="25000"/>
                  </a:schemeClr>
                </a:solidFill>
              </a:defRPr>
            </a:lvl1pPr>
          </a:lstStyle>
          <a:p>
            <a:pPr rtl="0"/>
            <a:r>
              <a:rPr lang="fr-FR" noProof="0"/>
              <a:t>Modifiez le style du titre</a:t>
            </a:r>
          </a:p>
        </p:txBody>
      </p:sp>
      <p:sp>
        <p:nvSpPr>
          <p:cNvPr id="3" name="Espace réservé du contenu 2"/>
          <p:cNvSpPr>
            <a:spLocks noGrp="1"/>
          </p:cNvSpPr>
          <p:nvPr>
            <p:ph sz="quarter" idx="10" hasCustomPrompt="1"/>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rtl="0">
              <a:lnSpc>
                <a:spcPct val="150000"/>
              </a:lnSpc>
              <a:spcBef>
                <a:spcPts val="1000"/>
              </a:spcBef>
              <a:spcAft>
                <a:spcPts val="1200"/>
              </a:spcAft>
              <a:buNone/>
            </a:pPr>
            <a:r>
              <a:rPr lang="fr-FR" noProof="0"/>
              <a:t>Modifiez les styles du texte du masque</a:t>
            </a:r>
          </a:p>
          <a:p>
            <a:pPr marL="0" lvl="1" indent="0" rtl="0">
              <a:lnSpc>
                <a:spcPct val="150000"/>
              </a:lnSpc>
              <a:spcBef>
                <a:spcPts val="1000"/>
              </a:spcBef>
              <a:spcAft>
                <a:spcPts val="1200"/>
              </a:spcAft>
              <a:buNone/>
            </a:pPr>
            <a:r>
              <a:rPr lang="fr-FR" noProof="0"/>
              <a:t>Deuxième niveau</a:t>
            </a:r>
          </a:p>
          <a:p>
            <a:pPr marL="0" lvl="2" indent="0" rtl="0">
              <a:lnSpc>
                <a:spcPct val="150000"/>
              </a:lnSpc>
              <a:spcBef>
                <a:spcPts val="1000"/>
              </a:spcBef>
              <a:spcAft>
                <a:spcPts val="1200"/>
              </a:spcAft>
              <a:buNone/>
            </a:pPr>
            <a:r>
              <a:rPr lang="fr-FR" noProof="0"/>
              <a:t>Troisième niveau</a:t>
            </a:r>
          </a:p>
          <a:p>
            <a:pPr marL="0" lvl="3" indent="0" rtl="0">
              <a:lnSpc>
                <a:spcPct val="150000"/>
              </a:lnSpc>
              <a:spcBef>
                <a:spcPts val="1000"/>
              </a:spcBef>
              <a:spcAft>
                <a:spcPts val="1200"/>
              </a:spcAft>
              <a:buNone/>
            </a:pPr>
            <a:r>
              <a:rPr lang="fr-FR" noProof="0"/>
              <a:t>Quatrième niveau</a:t>
            </a:r>
          </a:p>
          <a:p>
            <a:pPr marL="0" lvl="4" indent="0" rtl="0">
              <a:lnSpc>
                <a:spcPct val="150000"/>
              </a:lnSpc>
              <a:spcBef>
                <a:spcPts val="1000"/>
              </a:spcBef>
              <a:spcAft>
                <a:spcPts val="1200"/>
              </a:spcAft>
              <a:buNone/>
            </a:pPr>
            <a:r>
              <a:rPr lang="fr-FR" noProof="0"/>
              <a:t>Cinquième niveau</a:t>
            </a:r>
          </a:p>
        </p:txBody>
      </p:sp>
      <p:sp>
        <p:nvSpPr>
          <p:cNvPr id="6" name="Espace réservé de la date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A980D13C-116B-41F7-8C8D-2D1519408C36}" type="datetime1">
              <a:rPr lang="fr-FR" noProof="0" smtClean="0"/>
              <a:t>02/02/2021</a:t>
            </a:fld>
            <a:endParaRPr lang="fr-FR" noProof="0"/>
          </a:p>
        </p:txBody>
      </p:sp>
      <p:sp>
        <p:nvSpPr>
          <p:cNvPr id="7" name="Espace réservé du pied de page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r>
              <a:rPr lang="fr-FR" noProof="0"/>
              <a:t>Module optionnel "surveillance et gardiennage"        PNF </a:t>
            </a:r>
          </a:p>
        </p:txBody>
      </p:sp>
      <p:sp>
        <p:nvSpPr>
          <p:cNvPr id="8" name="Espace réservé du numéro de diapositive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fr-FR" noProof="0" smtClean="0"/>
              <a:pPr/>
              <a:t>‹N°›</a:t>
            </a:fld>
            <a:endParaRPr lang="fr-FR" noProof="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0"/>
          </a:p>
        </p:txBody>
      </p:sp>
      <p:sp>
        <p:nvSpPr>
          <p:cNvPr id="2" name="Titre 1"/>
          <p:cNvSpPr>
            <a:spLocks noGrp="1"/>
          </p:cNvSpPr>
          <p:nvPr>
            <p:ph type="title"/>
          </p:nvPr>
        </p:nvSpPr>
        <p:spPr>
          <a:xfrm>
            <a:off x="521208" y="1536192"/>
            <a:ext cx="6876288" cy="640080"/>
          </a:xfrm>
        </p:spPr>
        <p:txBody>
          <a:bodyPr rtlCol="0">
            <a:normAutofit/>
          </a:bodyPr>
          <a:lstStyle>
            <a:lvl1pPr>
              <a:defRPr sz="3600">
                <a:solidFill>
                  <a:schemeClr val="bg1"/>
                </a:solidFill>
              </a:defRPr>
            </a:lvl1pPr>
          </a:lstStyle>
          <a:p>
            <a:pPr rtl="0"/>
            <a:r>
              <a:rPr lang="fr-FR" noProof="0"/>
              <a:t>Modifiez le style du titre</a:t>
            </a:r>
          </a:p>
        </p:txBody>
      </p:sp>
      <p:sp>
        <p:nvSpPr>
          <p:cNvPr id="7" name="Espace réservé du contenu 6"/>
          <p:cNvSpPr>
            <a:spLocks noGrp="1"/>
          </p:cNvSpPr>
          <p:nvPr>
            <p:ph sz="quarter" idx="13" hasCustomPrompt="1"/>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rtl="0">
              <a:lnSpc>
                <a:spcPct val="150000"/>
              </a:lnSpc>
              <a:spcBef>
                <a:spcPts val="1000"/>
              </a:spcBef>
              <a:spcAft>
                <a:spcPts val="1200"/>
              </a:spcAft>
              <a:buNone/>
            </a:pPr>
            <a:r>
              <a:rPr lang="fr-FR" noProof="0"/>
              <a:t>Modifiez les styles du texte</a:t>
            </a:r>
          </a:p>
          <a:p>
            <a:pPr marL="0" lvl="1" indent="0" rtl="0">
              <a:lnSpc>
                <a:spcPct val="150000"/>
              </a:lnSpc>
              <a:spcBef>
                <a:spcPts val="1000"/>
              </a:spcBef>
              <a:spcAft>
                <a:spcPts val="1200"/>
              </a:spcAft>
              <a:buNone/>
            </a:pPr>
            <a:r>
              <a:rPr lang="fr-FR" noProof="0"/>
              <a:t>Deuxième niveau</a:t>
            </a:r>
          </a:p>
          <a:p>
            <a:pPr marL="0" lvl="2" indent="0" rtl="0">
              <a:lnSpc>
                <a:spcPct val="150000"/>
              </a:lnSpc>
              <a:spcBef>
                <a:spcPts val="1000"/>
              </a:spcBef>
              <a:spcAft>
                <a:spcPts val="1200"/>
              </a:spcAft>
              <a:buNone/>
            </a:pPr>
            <a:r>
              <a:rPr lang="fr-FR" noProof="0"/>
              <a:t>Troisième niveau</a:t>
            </a:r>
          </a:p>
          <a:p>
            <a:pPr marL="0" lvl="3" indent="0" rtl="0">
              <a:lnSpc>
                <a:spcPct val="150000"/>
              </a:lnSpc>
              <a:spcBef>
                <a:spcPts val="1000"/>
              </a:spcBef>
              <a:spcAft>
                <a:spcPts val="1200"/>
              </a:spcAft>
              <a:buNone/>
            </a:pPr>
            <a:r>
              <a:rPr lang="fr-FR" noProof="0"/>
              <a:t>Quatrième niveau</a:t>
            </a:r>
          </a:p>
          <a:p>
            <a:pPr marL="0" lvl="4" indent="0" rtl="0">
              <a:lnSpc>
                <a:spcPct val="150000"/>
              </a:lnSpc>
              <a:spcBef>
                <a:spcPts val="1000"/>
              </a:spcBef>
              <a:spcAft>
                <a:spcPts val="1200"/>
              </a:spcAft>
              <a:buNone/>
            </a:pPr>
            <a:r>
              <a:rPr lang="fr-FR" noProof="0"/>
              <a:t>Cinquième niveau</a:t>
            </a:r>
          </a:p>
        </p:txBody>
      </p:sp>
    </p:spTree>
    <p:extLst>
      <p:ext uri="{BB962C8B-B14F-4D97-AF65-F5344CB8AC3E}">
        <p14:creationId xmlns:p14="http://schemas.microsoft.com/office/powerpoint/2010/main" val="133565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480000" y="6378000"/>
            <a:ext cx="11376640" cy="480000"/>
          </a:xfrm>
        </p:spPr>
        <p:txBody>
          <a:bodyPr/>
          <a:lstStyle/>
          <a:p>
            <a:r>
              <a:rPr lang="fr-FR"/>
              <a:t>Direction générale de l’enseignement scolaire – Bureau de la formation des personnels enseignants et d’éducation (C1-2) </a:t>
            </a:r>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dirty="0"/>
              <a:t>Titre</a:t>
            </a:r>
          </a:p>
          <a:p>
            <a:pPr lvl="1"/>
            <a:r>
              <a:rPr lang="fr-FR" dirty="0"/>
              <a:t>Sous-titre</a:t>
            </a:r>
          </a:p>
        </p:txBody>
      </p:sp>
      <p:cxnSp>
        <p:nvCxnSpPr>
          <p:cNvPr id="12" name="Connecteur droit 11"/>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3339" y="68627"/>
            <a:ext cx="2278789" cy="2278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3598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fr-FR" sz="1800" noProof="0"/>
          </a:p>
        </p:txBody>
      </p:sp>
      <p:sp>
        <p:nvSpPr>
          <p:cNvPr id="2" name="Espace réservé du titre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pPr rtl="0"/>
            <a:r>
              <a:rPr lang="fr-FR" noProof="0"/>
              <a:t>Modifiez le style du titre</a:t>
            </a:r>
          </a:p>
        </p:txBody>
      </p:sp>
      <p:sp>
        <p:nvSpPr>
          <p:cNvPr id="3" name="Espace réservé du texte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26512C2A-4E93-41CE-9B5A-654A77298102}" type="datetime1">
              <a:rPr lang="fr-FR" noProof="0" smtClean="0"/>
              <a:t>02/02/2021</a:t>
            </a:fld>
            <a:endParaRPr lang="fr-FR" noProof="0"/>
          </a:p>
        </p:txBody>
      </p:sp>
      <p:sp>
        <p:nvSpPr>
          <p:cNvPr id="5" name="Espace réservé du pied de page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r>
              <a:rPr lang="fr-FR" noProof="0"/>
              <a:t>Module optionnel "surveillance et gardiennage"        PNF </a:t>
            </a:r>
          </a:p>
        </p:txBody>
      </p:sp>
      <p:sp>
        <p:nvSpPr>
          <p:cNvPr id="6" name="Espace réservé du numéro de diapositive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fr-FR" noProof="0" smtClean="0"/>
              <a:pPr/>
              <a:t>‹N°›</a:t>
            </a:fld>
            <a:endParaRPr lang="fr-FR" noProof="0"/>
          </a:p>
        </p:txBody>
      </p:sp>
      <p:cxnSp>
        <p:nvCxnSpPr>
          <p:cNvPr id="8" name="Connecteur droit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dt="0"/>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1.jpeg"/><Relationship Id="rId5" Type="http://schemas.openxmlformats.org/officeDocument/2006/relationships/diagramQuickStyle" Target="../diagrams/quickStyle1.xml"/><Relationship Id="rId10" Type="http://schemas.openxmlformats.org/officeDocument/2006/relationships/image" Target="../media/image10.jpeg"/><Relationship Id="rId4" Type="http://schemas.openxmlformats.org/officeDocument/2006/relationships/diagramLayout" Target="../diagrams/layout1.xml"/><Relationship Id="rId9"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hyperlink" Target="CDC%20APS%20V9%20-%2020-03-2020.pdf" TargetMode="Externa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  b       v </a:t>
            </a:r>
          </a:p>
        </p:txBody>
      </p:sp>
      <p:sp>
        <p:nvSpPr>
          <p:cNvPr id="6" name="Espace réservé du pied de page 5">
            <a:extLst>
              <a:ext uri="{FF2B5EF4-FFF2-40B4-BE49-F238E27FC236}">
                <a16:creationId xmlns:a16="http://schemas.microsoft.com/office/drawing/2014/main" xmlns="" id="{B037586A-5A22-485D-B3CC-5AE50DB5F59D}"/>
              </a:ext>
            </a:extLst>
          </p:cNvPr>
          <p:cNvSpPr>
            <a:spLocks noGrp="1"/>
          </p:cNvSpPr>
          <p:nvPr>
            <p:ph type="ftr" sz="quarter" idx="11"/>
          </p:nvPr>
        </p:nvSpPr>
        <p:spPr>
          <a:xfrm>
            <a:off x="390525" y="6378000"/>
            <a:ext cx="11466115" cy="480000"/>
          </a:xfrm>
        </p:spPr>
        <p:txBody>
          <a:body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a:xfrm>
            <a:off x="480000" y="3812052"/>
            <a:ext cx="11232000" cy="1523497"/>
          </a:xfrm>
        </p:spPr>
        <p:txBody>
          <a:bodyPr/>
          <a:lstStyle/>
          <a:p>
            <a:pPr algn="ctr"/>
            <a:r>
              <a:rPr lang="fr-FR" sz="3733"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Brevet de technicien supérieur </a:t>
            </a:r>
          </a:p>
          <a:p>
            <a:pPr algn="ctr"/>
            <a:r>
              <a:rPr lang="fr-FR" sz="3733"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Management opérationnel de la sécurité » </a:t>
            </a:r>
          </a:p>
        </p:txBody>
      </p:sp>
      <p:pic>
        <p:nvPicPr>
          <p:cNvPr id="3" name="Image 2" descr="Capture d’écr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1595" y="403673"/>
            <a:ext cx="3015045" cy="2642275"/>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68532" y="476347"/>
            <a:ext cx="10515600" cy="2387600"/>
          </a:xfrm>
        </p:spPr>
        <p:txBody>
          <a:bodyPr rtlCol="0" anchor="ctr" anchorCtr="0">
            <a:normAutofit/>
          </a:bodyPr>
          <a:lstStyle/>
          <a:p>
            <a:pPr algn="ctr" rtl="0"/>
            <a:r>
              <a:rPr lang="fr-FR" sz="4800" b="1" dirty="0">
                <a:solidFill>
                  <a:schemeClr val="bg1"/>
                </a:solidFill>
                <a:latin typeface="Baskerville Old Face" panose="02020602080505020303" pitchFamily="18" charset="0"/>
              </a:rPr>
              <a:t>Module EF3 :</a:t>
            </a:r>
          </a:p>
        </p:txBody>
      </p:sp>
      <p:sp>
        <p:nvSpPr>
          <p:cNvPr id="3" name="Sous-titre 2"/>
          <p:cNvSpPr>
            <a:spLocks noGrp="1"/>
          </p:cNvSpPr>
          <p:nvPr>
            <p:ph type="subTitle" idx="4294967295"/>
          </p:nvPr>
        </p:nvSpPr>
        <p:spPr>
          <a:xfrm>
            <a:off x="907868" y="2295050"/>
            <a:ext cx="9582736" cy="1137793"/>
          </a:xfrm>
        </p:spPr>
        <p:txBody>
          <a:bodyPr rtlCol="0">
            <a:normAutofit/>
          </a:bodyPr>
          <a:lstStyle/>
          <a:p>
            <a:pPr marL="0" indent="0" algn="ctr" rtl="0">
              <a:buNone/>
            </a:pPr>
            <a:r>
              <a:rPr lang="fr-FR" sz="3600" b="1" dirty="0">
                <a:solidFill>
                  <a:schemeClr val="bg1"/>
                </a:solidFill>
                <a:latin typeface="Baskerville Old Face" panose="02020602080505020303" pitchFamily="18" charset="0"/>
              </a:rPr>
              <a:t>Module d’approfondissement sectoriel</a:t>
            </a:r>
          </a:p>
        </p:txBody>
      </p:sp>
      <p:sp>
        <p:nvSpPr>
          <p:cNvPr id="4" name="Espace réservé du pied de page 5">
            <a:extLst>
              <a:ext uri="{FF2B5EF4-FFF2-40B4-BE49-F238E27FC236}">
                <a16:creationId xmlns:a16="http://schemas.microsoft.com/office/drawing/2014/main" xmlns="" id="{1730A6A0-CA78-4918-BC44-6CB831DBFDF1}"/>
              </a:ext>
            </a:extLst>
          </p:cNvPr>
          <p:cNvSpPr txBox="1">
            <a:spLocks/>
          </p:cNvSpPr>
          <p:nvPr/>
        </p:nvSpPr>
        <p:spPr>
          <a:xfrm>
            <a:off x="168836" y="6618000"/>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5" name="Flèche : droite 4">
            <a:extLst>
              <a:ext uri="{FF2B5EF4-FFF2-40B4-BE49-F238E27FC236}">
                <a16:creationId xmlns:a16="http://schemas.microsoft.com/office/drawing/2014/main" xmlns="" id="{DFB658F7-325E-4C4F-83EB-166B8E56DE1A}"/>
              </a:ext>
            </a:extLst>
          </p:cNvPr>
          <p:cNvSpPr/>
          <p:nvPr/>
        </p:nvSpPr>
        <p:spPr>
          <a:xfrm>
            <a:off x="2651760" y="3759991"/>
            <a:ext cx="731520" cy="400111"/>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xmlns="" id="{2BC629FD-11B5-46BE-A5F1-BC3E8D58F613}"/>
              </a:ext>
            </a:extLst>
          </p:cNvPr>
          <p:cNvSpPr txBox="1"/>
          <p:nvPr/>
        </p:nvSpPr>
        <p:spPr>
          <a:xfrm>
            <a:off x="3749040" y="3720048"/>
            <a:ext cx="8046720" cy="400110"/>
          </a:xfrm>
          <a:prstGeom prst="rect">
            <a:avLst/>
          </a:prstGeom>
          <a:noFill/>
        </p:spPr>
        <p:txBody>
          <a:bodyPr wrap="square" rtlCol="0">
            <a:spAutoFit/>
          </a:bodyPr>
          <a:lstStyle/>
          <a:p>
            <a:r>
              <a:rPr lang="fr-FR" sz="2000" b="1" dirty="0">
                <a:solidFill>
                  <a:schemeClr val="bg1"/>
                </a:solidFill>
              </a:rPr>
              <a:t>Favoriser l’insertion professionnelle et/ou la poursuite d’études</a:t>
            </a:r>
          </a:p>
        </p:txBody>
      </p:sp>
      <p:sp>
        <p:nvSpPr>
          <p:cNvPr id="8" name="ZoneTexte 7">
            <a:extLst>
              <a:ext uri="{FF2B5EF4-FFF2-40B4-BE49-F238E27FC236}">
                <a16:creationId xmlns:a16="http://schemas.microsoft.com/office/drawing/2014/main" xmlns="" id="{410EDB0D-39EF-4316-99F1-6F606C0F580B}"/>
              </a:ext>
            </a:extLst>
          </p:cNvPr>
          <p:cNvSpPr txBox="1"/>
          <p:nvPr/>
        </p:nvSpPr>
        <p:spPr>
          <a:xfrm>
            <a:off x="3749040" y="4590787"/>
            <a:ext cx="6741564" cy="707886"/>
          </a:xfrm>
          <a:prstGeom prst="rect">
            <a:avLst/>
          </a:prstGeom>
          <a:noFill/>
        </p:spPr>
        <p:txBody>
          <a:bodyPr wrap="square" rtlCol="0">
            <a:spAutoFit/>
          </a:bodyPr>
          <a:lstStyle/>
          <a:p>
            <a:r>
              <a:rPr lang="fr-FR" sz="2000" b="1" dirty="0">
                <a:solidFill>
                  <a:schemeClr val="bg1"/>
                </a:solidFill>
              </a:rPr>
              <a:t>Permettre l’acquisition de compétences en lien avec le domaine de la sécurité</a:t>
            </a:r>
          </a:p>
        </p:txBody>
      </p:sp>
      <p:sp>
        <p:nvSpPr>
          <p:cNvPr id="9" name="Flèche : droite 8">
            <a:extLst>
              <a:ext uri="{FF2B5EF4-FFF2-40B4-BE49-F238E27FC236}">
                <a16:creationId xmlns:a16="http://schemas.microsoft.com/office/drawing/2014/main" xmlns="" id="{27F63FDD-8F4B-41A9-A00D-5838B71EBAD1}"/>
              </a:ext>
            </a:extLst>
          </p:cNvPr>
          <p:cNvSpPr/>
          <p:nvPr/>
        </p:nvSpPr>
        <p:spPr>
          <a:xfrm>
            <a:off x="2651760" y="4540918"/>
            <a:ext cx="731520" cy="400111"/>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69231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37A8A06-EF05-4B55-AE8E-4AAB25C8F2C2}"/>
              </a:ext>
            </a:extLst>
          </p:cNvPr>
          <p:cNvSpPr>
            <a:spLocks noGrp="1"/>
          </p:cNvSpPr>
          <p:nvPr>
            <p:ph type="title"/>
          </p:nvPr>
        </p:nvSpPr>
        <p:spPr>
          <a:xfrm>
            <a:off x="3133107" y="373256"/>
            <a:ext cx="6877119" cy="640080"/>
          </a:xfrm>
        </p:spPr>
        <p:txBody>
          <a:bodyPr/>
          <a:lstStyle/>
          <a:p>
            <a:r>
              <a:rPr lang="fr-FR" b="1" dirty="0">
                <a:solidFill>
                  <a:srgbClr val="D24726"/>
                </a:solidFill>
                <a:latin typeface="Bookman Old Style" panose="02050604050505020204" pitchFamily="18" charset="0"/>
                <a:cs typeface="Segoe UI Light" panose="020B0502040204020203" pitchFamily="34" charset="0"/>
              </a:rPr>
              <a:t>Liste CQP et titres professionnels</a:t>
            </a:r>
          </a:p>
        </p:txBody>
      </p:sp>
      <p:sp>
        <p:nvSpPr>
          <p:cNvPr id="5" name="Espace réservé du numéro de diapositive 4">
            <a:extLst>
              <a:ext uri="{FF2B5EF4-FFF2-40B4-BE49-F238E27FC236}">
                <a16:creationId xmlns:a16="http://schemas.microsoft.com/office/drawing/2014/main" xmlns="" id="{5384A5E2-4606-4112-9426-61E29836929D}"/>
              </a:ext>
            </a:extLst>
          </p:cNvPr>
          <p:cNvSpPr>
            <a:spLocks noGrp="1"/>
          </p:cNvSpPr>
          <p:nvPr>
            <p:ph type="sldNum" sz="quarter" idx="4"/>
          </p:nvPr>
        </p:nvSpPr>
        <p:spPr/>
        <p:txBody>
          <a:bodyPr/>
          <a:lstStyle/>
          <a:p>
            <a:pPr rtl="0"/>
            <a:fld id="{9860EDB8-5305-433F-BE41-D7A86D811DB3}" type="slidenum">
              <a:rPr lang="fr-FR" noProof="0" smtClean="0"/>
              <a:pPr rtl="0"/>
              <a:t>11</a:t>
            </a:fld>
            <a:endParaRPr lang="fr-FR" noProof="0"/>
          </a:p>
        </p:txBody>
      </p:sp>
      <p:sp>
        <p:nvSpPr>
          <p:cNvPr id="3" name="Rectangle 2"/>
          <p:cNvSpPr/>
          <p:nvPr/>
        </p:nvSpPr>
        <p:spPr>
          <a:xfrm>
            <a:off x="935420" y="1641167"/>
            <a:ext cx="10594427" cy="923330"/>
          </a:xfrm>
          <a:prstGeom prst="rect">
            <a:avLst/>
          </a:prstGeom>
        </p:spPr>
        <p:txBody>
          <a:bodyPr wrap="square">
            <a:spAutoFit/>
          </a:bodyPr>
          <a:lstStyle/>
          <a:p>
            <a:r>
              <a:rPr lang="fr-FR" b="1" dirty="0"/>
              <a:t>Lien vers liste des CQP et « Titres RNCP » publiée par le CNAPS </a:t>
            </a:r>
            <a:r>
              <a:rPr lang="fr-FR" dirty="0"/>
              <a:t>:</a:t>
            </a:r>
          </a:p>
          <a:p>
            <a:r>
              <a:rPr lang="fr-FR" dirty="0"/>
              <a:t>http://www.cnaps.interieur.gouv.fr/content/download/4023/34995/file/2019-07-16_Liste%20CQP%20et%20titres%20RNCP%20-%20Agents.pdf</a:t>
            </a:r>
          </a:p>
        </p:txBody>
      </p:sp>
      <p:sp>
        <p:nvSpPr>
          <p:cNvPr id="6" name="ZoneTexte 5"/>
          <p:cNvSpPr txBox="1"/>
          <p:nvPr/>
        </p:nvSpPr>
        <p:spPr>
          <a:xfrm>
            <a:off x="1576552" y="3153103"/>
            <a:ext cx="8597462" cy="1477328"/>
          </a:xfrm>
          <a:prstGeom prst="rect">
            <a:avLst/>
          </a:prstGeom>
          <a:noFill/>
        </p:spPr>
        <p:txBody>
          <a:bodyPr wrap="square" rtlCol="0">
            <a:spAutoFit/>
          </a:bodyPr>
          <a:lstStyle/>
          <a:p>
            <a:r>
              <a:rPr lang="fr-FR" dirty="0"/>
              <a:t>Quelques exemples : </a:t>
            </a:r>
          </a:p>
          <a:p>
            <a:r>
              <a:rPr lang="fr-FR" dirty="0"/>
              <a:t>	- CQP "agent de sûreté aéroportuaire« </a:t>
            </a:r>
          </a:p>
          <a:p>
            <a:r>
              <a:rPr lang="fr-FR" dirty="0"/>
              <a:t>	- CQP "métiers du convoyage de fonds et valeurs et activités assimilées« </a:t>
            </a:r>
          </a:p>
          <a:p>
            <a:endParaRPr lang="fr-FR" dirty="0"/>
          </a:p>
          <a:p>
            <a:r>
              <a:rPr lang="fr-FR" dirty="0"/>
              <a:t>	- Titre professionnel "opérateur en </a:t>
            </a:r>
            <a:r>
              <a:rPr lang="fr-FR" dirty="0" err="1"/>
              <a:t>vidéoprotection</a:t>
            </a:r>
            <a:r>
              <a:rPr lang="fr-FR" dirty="0"/>
              <a:t> et en télésurveillance" </a:t>
            </a:r>
          </a:p>
        </p:txBody>
      </p:sp>
      <p:sp>
        <p:nvSpPr>
          <p:cNvPr id="7" name="Espace réservé du pied de page 5">
            <a:extLst>
              <a:ext uri="{FF2B5EF4-FFF2-40B4-BE49-F238E27FC236}">
                <a16:creationId xmlns:a16="http://schemas.microsoft.com/office/drawing/2014/main" xmlns="" id="{1730A6A0-CA78-4918-BC44-6CB831DBFDF1}"/>
              </a:ext>
            </a:extLst>
          </p:cNvPr>
          <p:cNvSpPr txBox="1">
            <a:spLocks/>
          </p:cNvSpPr>
          <p:nvPr/>
        </p:nvSpPr>
        <p:spPr>
          <a:xfrm>
            <a:off x="142225" y="6569077"/>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2016283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21207" y="448056"/>
            <a:ext cx="11127316" cy="640080"/>
          </a:xfrm>
        </p:spPr>
        <p:txBody>
          <a:bodyPr rtlCol="0">
            <a:noAutofit/>
          </a:bodyPr>
          <a:lstStyle/>
          <a:p>
            <a:pPr algn="ctr"/>
            <a:r>
              <a:rPr lang="fr-FR" b="1" dirty="0">
                <a:solidFill>
                  <a:srgbClr val="D24726"/>
                </a:solidFill>
                <a:latin typeface="Bookman Old Style" panose="02050604050505020204" pitchFamily="18" charset="0"/>
                <a:cs typeface="Segoe UI Light" panose="020B0502040204020203" pitchFamily="34" charset="0"/>
              </a:rPr>
              <a:t>Règlement d’examen </a:t>
            </a:r>
            <a:br>
              <a:rPr lang="fr-FR" b="1" dirty="0">
                <a:solidFill>
                  <a:srgbClr val="D24726"/>
                </a:solidFill>
                <a:latin typeface="Bookman Old Style" panose="02050604050505020204" pitchFamily="18" charset="0"/>
                <a:cs typeface="Segoe UI Light" panose="020B0502040204020203" pitchFamily="34" charset="0"/>
              </a:rPr>
            </a:br>
            <a:r>
              <a:rPr lang="fr-FR" b="1" dirty="0">
                <a:solidFill>
                  <a:srgbClr val="D24726"/>
                </a:solidFill>
                <a:latin typeface="Bookman Old Style" panose="02050604050505020204" pitchFamily="18" charset="0"/>
                <a:cs typeface="Segoe UI Light" panose="020B0502040204020203" pitchFamily="34" charset="0"/>
              </a:rPr>
              <a:t>EF 3 - Module d’approfondissement sectoriel</a:t>
            </a:r>
            <a:endParaRPr lang="fr-FR" b="1" noProof="1">
              <a:solidFill>
                <a:srgbClr val="D24726"/>
              </a:solidFill>
              <a:latin typeface="Bookman Old Style" panose="02050604050505020204" pitchFamily="18" charset="0"/>
              <a:cs typeface="Segoe UI Light" panose="020B0502040204020203" pitchFamily="34" charset="0"/>
            </a:endParaRPr>
          </a:p>
        </p:txBody>
      </p:sp>
      <p:sp>
        <p:nvSpPr>
          <p:cNvPr id="7" name="Espace réservé du numéro de diapositive 6">
            <a:extLst>
              <a:ext uri="{FF2B5EF4-FFF2-40B4-BE49-F238E27FC236}">
                <a16:creationId xmlns:a16="http://schemas.microsoft.com/office/drawing/2014/main" xmlns="" id="{D35576C0-1FCD-4688-9334-EF89F85ECD32}"/>
              </a:ext>
            </a:extLst>
          </p:cNvPr>
          <p:cNvSpPr>
            <a:spLocks noGrp="1"/>
          </p:cNvSpPr>
          <p:nvPr>
            <p:ph type="sldNum" sz="quarter" idx="4"/>
          </p:nvPr>
        </p:nvSpPr>
        <p:spPr>
          <a:xfrm>
            <a:off x="8371923" y="6187506"/>
            <a:ext cx="3276600" cy="365125"/>
          </a:xfrm>
        </p:spPr>
        <p:txBody>
          <a:bodyPr/>
          <a:lstStyle/>
          <a:p>
            <a:pPr rtl="0"/>
            <a:fld id="{9860EDB8-5305-433F-BE41-D7A86D811DB3}" type="slidenum">
              <a:rPr lang="fr-FR" noProof="0" smtClean="0"/>
              <a:pPr rtl="0"/>
              <a:t>12</a:t>
            </a:fld>
            <a:endParaRPr lang="fr-FR" noProof="0"/>
          </a:p>
        </p:txBody>
      </p:sp>
      <p:grpSp>
        <p:nvGrpSpPr>
          <p:cNvPr id="34" name="Groupe 33">
            <a:extLst>
              <a:ext uri="{FF2B5EF4-FFF2-40B4-BE49-F238E27FC236}">
                <a16:creationId xmlns:a16="http://schemas.microsoft.com/office/drawing/2014/main" xmlns="" id="{50E1B8F8-37A3-480B-B484-327F455651D4}"/>
              </a:ext>
            </a:extLst>
          </p:cNvPr>
          <p:cNvGrpSpPr/>
          <p:nvPr/>
        </p:nvGrpSpPr>
        <p:grpSpPr>
          <a:xfrm>
            <a:off x="2830585" y="3332568"/>
            <a:ext cx="1149532" cy="653143"/>
            <a:chOff x="1480457" y="4484914"/>
            <a:chExt cx="1149532" cy="653143"/>
          </a:xfrm>
        </p:grpSpPr>
        <p:cxnSp>
          <p:nvCxnSpPr>
            <p:cNvPr id="19" name="Connecteur droit avec flèche 18">
              <a:extLst>
                <a:ext uri="{FF2B5EF4-FFF2-40B4-BE49-F238E27FC236}">
                  <a16:creationId xmlns:a16="http://schemas.microsoft.com/office/drawing/2014/main" xmlns="" id="{EC2377E8-9DD3-4280-BC5D-555FDA9D8E82}"/>
                </a:ext>
              </a:extLst>
            </p:cNvPr>
            <p:cNvCxnSpPr>
              <a:cxnSpLocks/>
            </p:cNvCxnSpPr>
            <p:nvPr/>
          </p:nvCxnSpPr>
          <p:spPr>
            <a:xfrm flipH="1">
              <a:off x="1480457" y="4484914"/>
              <a:ext cx="592184" cy="6270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2" name="Connecteur droit avec flèche 21">
              <a:extLst>
                <a:ext uri="{FF2B5EF4-FFF2-40B4-BE49-F238E27FC236}">
                  <a16:creationId xmlns:a16="http://schemas.microsoft.com/office/drawing/2014/main" xmlns="" id="{49AD940B-7A85-43D6-8BB9-59303FCD9CC0}"/>
                </a:ext>
              </a:extLst>
            </p:cNvPr>
            <p:cNvCxnSpPr>
              <a:cxnSpLocks/>
            </p:cNvCxnSpPr>
            <p:nvPr/>
          </p:nvCxnSpPr>
          <p:spPr>
            <a:xfrm>
              <a:off x="2072640" y="4484914"/>
              <a:ext cx="557349" cy="65314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grpSp>
        <p:nvGrpSpPr>
          <p:cNvPr id="38" name="Groupe 37">
            <a:extLst>
              <a:ext uri="{FF2B5EF4-FFF2-40B4-BE49-F238E27FC236}">
                <a16:creationId xmlns:a16="http://schemas.microsoft.com/office/drawing/2014/main" xmlns="" id="{5221FF27-67C9-4B04-B1B1-985BDB594DAA}"/>
              </a:ext>
            </a:extLst>
          </p:cNvPr>
          <p:cNvGrpSpPr/>
          <p:nvPr/>
        </p:nvGrpSpPr>
        <p:grpSpPr>
          <a:xfrm>
            <a:off x="8884638" y="3358694"/>
            <a:ext cx="1149532" cy="653143"/>
            <a:chOff x="1480457" y="4484914"/>
            <a:chExt cx="1149532" cy="653143"/>
          </a:xfrm>
        </p:grpSpPr>
        <p:cxnSp>
          <p:nvCxnSpPr>
            <p:cNvPr id="39" name="Connecteur droit avec flèche 38">
              <a:extLst>
                <a:ext uri="{FF2B5EF4-FFF2-40B4-BE49-F238E27FC236}">
                  <a16:creationId xmlns:a16="http://schemas.microsoft.com/office/drawing/2014/main" xmlns="" id="{6D316C4B-DF78-4C1A-B628-CE72019EC84E}"/>
                </a:ext>
              </a:extLst>
            </p:cNvPr>
            <p:cNvCxnSpPr>
              <a:cxnSpLocks/>
            </p:cNvCxnSpPr>
            <p:nvPr/>
          </p:nvCxnSpPr>
          <p:spPr>
            <a:xfrm flipH="1">
              <a:off x="1480457" y="4484914"/>
              <a:ext cx="592184" cy="6270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0" name="Connecteur droit avec flèche 39">
              <a:extLst>
                <a:ext uri="{FF2B5EF4-FFF2-40B4-BE49-F238E27FC236}">
                  <a16:creationId xmlns:a16="http://schemas.microsoft.com/office/drawing/2014/main" xmlns="" id="{A621203A-BB63-4F8E-8D50-6C44C265A651}"/>
                </a:ext>
              </a:extLst>
            </p:cNvPr>
            <p:cNvCxnSpPr>
              <a:cxnSpLocks/>
            </p:cNvCxnSpPr>
            <p:nvPr/>
          </p:nvCxnSpPr>
          <p:spPr>
            <a:xfrm>
              <a:off x="2072640" y="4484914"/>
              <a:ext cx="557349" cy="65314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sp>
        <p:nvSpPr>
          <p:cNvPr id="41" name="ZoneTexte 40">
            <a:extLst>
              <a:ext uri="{FF2B5EF4-FFF2-40B4-BE49-F238E27FC236}">
                <a16:creationId xmlns:a16="http://schemas.microsoft.com/office/drawing/2014/main" xmlns="" id="{622BC745-F8E1-4E1A-9267-F77A11B51C70}"/>
              </a:ext>
            </a:extLst>
          </p:cNvPr>
          <p:cNvSpPr txBox="1"/>
          <p:nvPr/>
        </p:nvSpPr>
        <p:spPr>
          <a:xfrm>
            <a:off x="714703" y="4004123"/>
            <a:ext cx="2229395" cy="923330"/>
          </a:xfrm>
          <a:prstGeom prst="rect">
            <a:avLst/>
          </a:prstGeom>
          <a:noFill/>
        </p:spPr>
        <p:txBody>
          <a:bodyPr wrap="square" rtlCol="0">
            <a:spAutoFit/>
          </a:bodyPr>
          <a:lstStyle/>
          <a:p>
            <a:pPr algn="ctr"/>
            <a:r>
              <a:rPr lang="fr-FR" dirty="0"/>
              <a:t>Soutenance d’un support établi par le candidat</a:t>
            </a:r>
          </a:p>
        </p:txBody>
      </p:sp>
      <p:sp>
        <p:nvSpPr>
          <p:cNvPr id="43" name="ZoneTexte 42">
            <a:extLst>
              <a:ext uri="{FF2B5EF4-FFF2-40B4-BE49-F238E27FC236}">
                <a16:creationId xmlns:a16="http://schemas.microsoft.com/office/drawing/2014/main" xmlns="" id="{5A2409C8-ED99-4D87-B5F8-D33AD0919FA3}"/>
              </a:ext>
            </a:extLst>
          </p:cNvPr>
          <p:cNvSpPr txBox="1"/>
          <p:nvPr/>
        </p:nvSpPr>
        <p:spPr>
          <a:xfrm>
            <a:off x="6807698" y="3985711"/>
            <a:ext cx="2229395" cy="1200329"/>
          </a:xfrm>
          <a:prstGeom prst="rect">
            <a:avLst/>
          </a:prstGeom>
          <a:noFill/>
        </p:spPr>
        <p:txBody>
          <a:bodyPr wrap="square" rtlCol="0">
            <a:spAutoFit/>
          </a:bodyPr>
          <a:lstStyle/>
          <a:p>
            <a:pPr algn="ctr"/>
            <a:r>
              <a:rPr lang="fr-FR" dirty="0"/>
              <a:t>Soutenance d’un support établi par le candidat</a:t>
            </a:r>
          </a:p>
          <a:p>
            <a:pPr algn="ctr"/>
            <a:endParaRPr lang="fr-FR" dirty="0"/>
          </a:p>
        </p:txBody>
      </p:sp>
      <p:sp>
        <p:nvSpPr>
          <p:cNvPr id="44" name="ZoneTexte 43">
            <a:extLst>
              <a:ext uri="{FF2B5EF4-FFF2-40B4-BE49-F238E27FC236}">
                <a16:creationId xmlns:a16="http://schemas.microsoft.com/office/drawing/2014/main" xmlns="" id="{46944898-243C-4EAC-A97F-1BE286D2B078}"/>
              </a:ext>
            </a:extLst>
          </p:cNvPr>
          <p:cNvSpPr txBox="1"/>
          <p:nvPr/>
        </p:nvSpPr>
        <p:spPr>
          <a:xfrm>
            <a:off x="3315526" y="4071184"/>
            <a:ext cx="2229395" cy="1200329"/>
          </a:xfrm>
          <a:prstGeom prst="rect">
            <a:avLst/>
          </a:prstGeom>
          <a:noFill/>
        </p:spPr>
        <p:txBody>
          <a:bodyPr wrap="square" rtlCol="0">
            <a:spAutoFit/>
          </a:bodyPr>
          <a:lstStyle/>
          <a:p>
            <a:pPr algn="ctr"/>
            <a:r>
              <a:rPr lang="fr-FR" dirty="0"/>
              <a:t>Échange avec les membres de la commission d’évaluation</a:t>
            </a:r>
          </a:p>
        </p:txBody>
      </p:sp>
      <p:sp>
        <p:nvSpPr>
          <p:cNvPr id="46" name="ZoneTexte 45">
            <a:extLst>
              <a:ext uri="{FF2B5EF4-FFF2-40B4-BE49-F238E27FC236}">
                <a16:creationId xmlns:a16="http://schemas.microsoft.com/office/drawing/2014/main" xmlns="" id="{47515498-6BF4-4089-8FD1-78FBEF54F4F7}"/>
              </a:ext>
            </a:extLst>
          </p:cNvPr>
          <p:cNvSpPr txBox="1"/>
          <p:nvPr/>
        </p:nvSpPr>
        <p:spPr>
          <a:xfrm>
            <a:off x="9621883" y="3985710"/>
            <a:ext cx="2570117" cy="1200329"/>
          </a:xfrm>
          <a:prstGeom prst="rect">
            <a:avLst/>
          </a:prstGeom>
          <a:noFill/>
        </p:spPr>
        <p:txBody>
          <a:bodyPr wrap="square" rtlCol="0">
            <a:spAutoFit/>
          </a:bodyPr>
          <a:lstStyle/>
          <a:p>
            <a:pPr algn="ctr"/>
            <a:r>
              <a:rPr lang="fr-FR" dirty="0"/>
              <a:t>Échange avec les membres de la commission d’évaluation</a:t>
            </a:r>
          </a:p>
        </p:txBody>
      </p:sp>
      <p:sp>
        <p:nvSpPr>
          <p:cNvPr id="47" name="ZoneTexte 46">
            <a:extLst>
              <a:ext uri="{FF2B5EF4-FFF2-40B4-BE49-F238E27FC236}">
                <a16:creationId xmlns:a16="http://schemas.microsoft.com/office/drawing/2014/main" xmlns="" id="{C6EC54CD-69ED-4AC6-9DE5-00F52751E453}"/>
              </a:ext>
            </a:extLst>
          </p:cNvPr>
          <p:cNvSpPr txBox="1"/>
          <p:nvPr/>
        </p:nvSpPr>
        <p:spPr>
          <a:xfrm>
            <a:off x="4979844" y="5297638"/>
            <a:ext cx="6731325" cy="1200329"/>
          </a:xfrm>
          <a:prstGeom prst="rect">
            <a:avLst/>
          </a:prstGeom>
          <a:noFill/>
        </p:spPr>
        <p:txBody>
          <a:bodyPr wrap="square" rtlCol="0">
            <a:spAutoFit/>
          </a:bodyPr>
          <a:lstStyle/>
          <a:p>
            <a:pPr algn="ctr"/>
            <a:r>
              <a:rPr lang="fr-FR" dirty="0"/>
              <a:t>Commission du jury : 1 professeur en charge des enseignements professionnels en STS MOS </a:t>
            </a:r>
          </a:p>
          <a:p>
            <a:pPr algn="ctr"/>
            <a:r>
              <a:rPr lang="fr-FR" dirty="0"/>
              <a:t>+</a:t>
            </a:r>
          </a:p>
          <a:p>
            <a:pPr algn="ctr"/>
            <a:r>
              <a:rPr lang="fr-FR" dirty="0"/>
              <a:t>1 professionnel</a:t>
            </a:r>
          </a:p>
        </p:txBody>
      </p:sp>
      <p:sp>
        <p:nvSpPr>
          <p:cNvPr id="16" name="Espace réservé du pied de page 5">
            <a:extLst>
              <a:ext uri="{FF2B5EF4-FFF2-40B4-BE49-F238E27FC236}">
                <a16:creationId xmlns:a16="http://schemas.microsoft.com/office/drawing/2014/main" xmlns="" id="{1730A6A0-CA78-4918-BC44-6CB831DBFDF1}"/>
              </a:ext>
            </a:extLst>
          </p:cNvPr>
          <p:cNvSpPr txBox="1">
            <a:spLocks/>
          </p:cNvSpPr>
          <p:nvPr/>
        </p:nvSpPr>
        <p:spPr>
          <a:xfrm>
            <a:off x="182408" y="6557317"/>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2" name="ZoneTexte 1"/>
          <p:cNvSpPr txBox="1"/>
          <p:nvPr/>
        </p:nvSpPr>
        <p:spPr>
          <a:xfrm>
            <a:off x="714703" y="2313215"/>
            <a:ext cx="5381297" cy="677108"/>
          </a:xfrm>
          <a:prstGeom prst="rect">
            <a:avLst/>
          </a:prstGeom>
          <a:noFill/>
        </p:spPr>
        <p:txBody>
          <a:bodyPr wrap="square" rtlCol="0">
            <a:spAutoFit/>
          </a:bodyPr>
          <a:lstStyle/>
          <a:p>
            <a:pPr lvl="0" algn="ctr"/>
            <a:r>
              <a:rPr lang="fr-FR" dirty="0"/>
              <a:t>CCF</a:t>
            </a:r>
          </a:p>
          <a:p>
            <a:pPr lvl="0"/>
            <a:r>
              <a:rPr lang="fr-FR" sz="2000" dirty="0"/>
              <a:t> </a:t>
            </a:r>
          </a:p>
        </p:txBody>
      </p:sp>
      <p:sp>
        <p:nvSpPr>
          <p:cNvPr id="4" name="ZoneTexte 3"/>
          <p:cNvSpPr txBox="1"/>
          <p:nvPr/>
        </p:nvSpPr>
        <p:spPr>
          <a:xfrm>
            <a:off x="7105874" y="2313215"/>
            <a:ext cx="4605295" cy="923330"/>
          </a:xfrm>
          <a:prstGeom prst="rect">
            <a:avLst/>
          </a:prstGeom>
          <a:noFill/>
        </p:spPr>
        <p:txBody>
          <a:bodyPr wrap="square" rtlCol="0">
            <a:spAutoFit/>
          </a:bodyPr>
          <a:lstStyle/>
          <a:p>
            <a:pPr lvl="0" algn="ctr"/>
            <a:r>
              <a:rPr lang="fr-FR" dirty="0"/>
              <a:t>Epreuve ponctuelle </a:t>
            </a:r>
          </a:p>
          <a:p>
            <a:pPr lvl="0" algn="ctr"/>
            <a:endParaRPr lang="fr-FR" dirty="0"/>
          </a:p>
          <a:p>
            <a:pPr lvl="0" algn="ctr"/>
            <a:r>
              <a:rPr lang="fr-FR" dirty="0"/>
              <a:t>Pratique et orale de 30 minutes maxi</a:t>
            </a:r>
          </a:p>
        </p:txBody>
      </p:sp>
    </p:spTree>
    <p:extLst>
      <p:ext uri="{BB962C8B-B14F-4D97-AF65-F5344CB8AC3E}">
        <p14:creationId xmlns:p14="http://schemas.microsoft.com/office/powerpoint/2010/main" val="291153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4" grpId="0"/>
      <p:bldP spid="46"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521207" y="448056"/>
            <a:ext cx="11127319" cy="640080"/>
          </a:xfrm>
        </p:spPr>
        <p:txBody>
          <a:bodyPr rtlCol="0"/>
          <a:lstStyle/>
          <a:p>
            <a:pPr algn="ctr" rtl="0"/>
            <a:r>
              <a:rPr lang="fr-FR" b="1" dirty="0">
                <a:solidFill>
                  <a:srgbClr val="D24726"/>
                </a:solidFill>
                <a:latin typeface="Bookman Old Style" panose="02050604050505020204" pitchFamily="18" charset="0"/>
                <a:cs typeface="Segoe UI Light" panose="020B0502040204020203" pitchFamily="34" charset="0"/>
              </a:rPr>
              <a:t>Possibilité de stage pour les modules</a:t>
            </a:r>
          </a:p>
        </p:txBody>
      </p:sp>
      <p:sp>
        <p:nvSpPr>
          <p:cNvPr id="2" name="Rectangle : coins arrondis 1">
            <a:extLst>
              <a:ext uri="{FF2B5EF4-FFF2-40B4-BE49-F238E27FC236}">
                <a16:creationId xmlns:a16="http://schemas.microsoft.com/office/drawing/2014/main" xmlns="" id="{3DE3424D-6204-4658-ABAC-1376134F99FF}"/>
              </a:ext>
            </a:extLst>
          </p:cNvPr>
          <p:cNvSpPr/>
          <p:nvPr/>
        </p:nvSpPr>
        <p:spPr>
          <a:xfrm>
            <a:off x="742279" y="2467758"/>
            <a:ext cx="4029736" cy="206564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3200" dirty="0"/>
              <a:t>Stage possible hors les 14 semaines réglementaires</a:t>
            </a:r>
          </a:p>
          <a:p>
            <a:pPr algn="ctr"/>
            <a:r>
              <a:rPr lang="fr-FR" sz="3200" dirty="0"/>
              <a:t>(GAP)</a:t>
            </a:r>
          </a:p>
        </p:txBody>
      </p:sp>
      <p:sp>
        <p:nvSpPr>
          <p:cNvPr id="4" name="Espace réservé du numéro de diapositive 3">
            <a:extLst>
              <a:ext uri="{FF2B5EF4-FFF2-40B4-BE49-F238E27FC236}">
                <a16:creationId xmlns:a16="http://schemas.microsoft.com/office/drawing/2014/main" xmlns="" id="{6E386113-6C59-4777-BE5C-633590754D27}"/>
              </a:ext>
            </a:extLst>
          </p:cNvPr>
          <p:cNvSpPr>
            <a:spLocks noGrp="1"/>
          </p:cNvSpPr>
          <p:nvPr>
            <p:ph type="sldNum" sz="quarter" idx="4"/>
          </p:nvPr>
        </p:nvSpPr>
        <p:spPr/>
        <p:txBody>
          <a:bodyPr/>
          <a:lstStyle/>
          <a:p>
            <a:pPr rtl="0"/>
            <a:fld id="{9860EDB8-5305-433F-BE41-D7A86D811DB3}" type="slidenum">
              <a:rPr lang="fr-FR" noProof="0" smtClean="0"/>
              <a:pPr rtl="0"/>
              <a:t>13</a:t>
            </a:fld>
            <a:endParaRPr lang="fr-FR" noProof="0"/>
          </a:p>
        </p:txBody>
      </p:sp>
      <p:grpSp>
        <p:nvGrpSpPr>
          <p:cNvPr id="6" name="Groupe 5">
            <a:extLst>
              <a:ext uri="{FF2B5EF4-FFF2-40B4-BE49-F238E27FC236}">
                <a16:creationId xmlns:a16="http://schemas.microsoft.com/office/drawing/2014/main" xmlns="" id="{E0B244E6-5625-4F10-892E-0DB458CC27F8}"/>
              </a:ext>
            </a:extLst>
          </p:cNvPr>
          <p:cNvGrpSpPr/>
          <p:nvPr/>
        </p:nvGrpSpPr>
        <p:grpSpPr>
          <a:xfrm>
            <a:off x="6238327" y="1971027"/>
            <a:ext cx="4267197" cy="3374385"/>
            <a:chOff x="4676506" y="1880493"/>
            <a:chExt cx="4267197" cy="3374385"/>
          </a:xfrm>
        </p:grpSpPr>
        <p:sp>
          <p:nvSpPr>
            <p:cNvPr id="16" name="Espace réservé du contenu 17"/>
            <p:cNvSpPr txBox="1">
              <a:spLocks/>
            </p:cNvSpPr>
            <p:nvPr/>
          </p:nvSpPr>
          <p:spPr>
            <a:xfrm>
              <a:off x="4702632" y="4546992"/>
              <a:ext cx="3988522" cy="707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gn="just" rtl="0">
                <a:spcAft>
                  <a:spcPts val="2000"/>
                </a:spcAft>
                <a:buNone/>
              </a:pPr>
              <a:r>
                <a:rPr lang="fr-FR" sz="2000" dirty="0">
                  <a:latin typeface="Baskerville Old Face" panose="02020602080505020303" pitchFamily="18" charset="0"/>
                  <a:cs typeface="Segoe UI" panose="020B0502040204020203" pitchFamily="34" charset="0"/>
                </a:rPr>
                <a:t>Respect des 4 semaines consécutives de repos pendant les vacances d’été</a:t>
              </a:r>
            </a:p>
          </p:txBody>
        </p:sp>
        <p:sp>
          <p:nvSpPr>
            <p:cNvPr id="21" name="ZoneTexte 20">
              <a:extLst>
                <a:ext uri="{FF2B5EF4-FFF2-40B4-BE49-F238E27FC236}">
                  <a16:creationId xmlns:a16="http://schemas.microsoft.com/office/drawing/2014/main" xmlns="" id="{822A9765-B18F-4C83-AB61-DED51B164C27}"/>
                </a:ext>
              </a:extLst>
            </p:cNvPr>
            <p:cNvSpPr txBox="1"/>
            <p:nvPr/>
          </p:nvSpPr>
          <p:spPr>
            <a:xfrm>
              <a:off x="4702632" y="1880493"/>
              <a:ext cx="4241071" cy="707886"/>
            </a:xfrm>
            <a:prstGeom prst="rect">
              <a:avLst/>
            </a:prstGeom>
            <a:noFill/>
          </p:spPr>
          <p:txBody>
            <a:bodyPr wrap="square">
              <a:spAutoFit/>
            </a:bodyPr>
            <a:lstStyle/>
            <a:p>
              <a:r>
                <a:rPr lang="fr-FR" sz="2000" dirty="0">
                  <a:latin typeface="Baskerville Old Face" panose="02020602080505020303" pitchFamily="18" charset="0"/>
                </a:rPr>
                <a:t>Découvrir les activités d’un agent de sécurité</a:t>
              </a:r>
            </a:p>
          </p:txBody>
        </p:sp>
        <p:sp>
          <p:nvSpPr>
            <p:cNvPr id="22" name="ZoneTexte 21">
              <a:extLst>
                <a:ext uri="{FF2B5EF4-FFF2-40B4-BE49-F238E27FC236}">
                  <a16:creationId xmlns:a16="http://schemas.microsoft.com/office/drawing/2014/main" xmlns="" id="{23900512-4C2F-4BBC-A528-21AB22BF9CFF}"/>
                </a:ext>
              </a:extLst>
            </p:cNvPr>
            <p:cNvSpPr txBox="1"/>
            <p:nvPr/>
          </p:nvSpPr>
          <p:spPr>
            <a:xfrm>
              <a:off x="4676506" y="3059854"/>
              <a:ext cx="4145277" cy="1015663"/>
            </a:xfrm>
            <a:prstGeom prst="rect">
              <a:avLst/>
            </a:prstGeom>
            <a:noFill/>
          </p:spPr>
          <p:txBody>
            <a:bodyPr wrap="square">
              <a:spAutoFit/>
            </a:bodyPr>
            <a:lstStyle/>
            <a:p>
              <a:r>
                <a:rPr kumimoji="0" lang="fr-FR" sz="2000" b="0" i="0" u="none" strike="noStrike" kern="1200" cap="none" spc="0" normalizeH="0" baseline="0" noProof="0" dirty="0">
                  <a:ln>
                    <a:noFill/>
                  </a:ln>
                  <a:solidFill>
                    <a:prstClr val="black"/>
                  </a:solidFill>
                  <a:effectLst/>
                  <a:uLnTx/>
                  <a:uFillTx/>
                  <a:latin typeface="Baskerville Old Face" panose="02020602080505020303" pitchFamily="18" charset="0"/>
                  <a:ea typeface="+mn-ea"/>
                  <a:cs typeface="Segoe UI" panose="020B0502040204020203" pitchFamily="34" charset="0"/>
                </a:rPr>
                <a:t>Pendant les vacances scolaires et dans le prolongement du stage dévolu aux activités du manager de sécurité</a:t>
              </a:r>
              <a:endParaRPr lang="fr-FR" dirty="0"/>
            </a:p>
          </p:txBody>
        </p:sp>
      </p:grpSp>
      <p:pic>
        <p:nvPicPr>
          <p:cNvPr id="9" name="Image 8">
            <a:extLst>
              <a:ext uri="{FF2B5EF4-FFF2-40B4-BE49-F238E27FC236}">
                <a16:creationId xmlns:a16="http://schemas.microsoft.com/office/drawing/2014/main" xmlns="" id="{BAC3C645-6965-40D9-86C2-7C4A40EE7097}"/>
              </a:ext>
            </a:extLst>
          </p:cNvPr>
          <p:cNvPicPr>
            <a:picLocks noChangeAspect="1"/>
          </p:cNvPicPr>
          <p:nvPr/>
        </p:nvPicPr>
        <p:blipFill>
          <a:blip r:embed="rId3"/>
          <a:stretch>
            <a:fillRect/>
          </a:stretch>
        </p:blipFill>
        <p:spPr>
          <a:xfrm>
            <a:off x="5515197" y="3384066"/>
            <a:ext cx="560881" cy="493819"/>
          </a:xfrm>
          <a:prstGeom prst="rect">
            <a:avLst/>
          </a:prstGeom>
        </p:spPr>
      </p:pic>
      <p:pic>
        <p:nvPicPr>
          <p:cNvPr id="10" name="Image 9">
            <a:extLst>
              <a:ext uri="{FF2B5EF4-FFF2-40B4-BE49-F238E27FC236}">
                <a16:creationId xmlns:a16="http://schemas.microsoft.com/office/drawing/2014/main" xmlns="" id="{2E47DA65-5EDE-47B1-9861-0C7FC3540430}"/>
              </a:ext>
            </a:extLst>
          </p:cNvPr>
          <p:cNvPicPr>
            <a:picLocks noChangeAspect="1"/>
          </p:cNvPicPr>
          <p:nvPr/>
        </p:nvPicPr>
        <p:blipFill>
          <a:blip r:embed="rId4"/>
          <a:stretch>
            <a:fillRect/>
          </a:stretch>
        </p:blipFill>
        <p:spPr>
          <a:xfrm>
            <a:off x="5515196" y="4744559"/>
            <a:ext cx="560881" cy="493819"/>
          </a:xfrm>
          <a:prstGeom prst="rect">
            <a:avLst/>
          </a:prstGeom>
        </p:spPr>
      </p:pic>
      <p:pic>
        <p:nvPicPr>
          <p:cNvPr id="11" name="Image 10">
            <a:extLst>
              <a:ext uri="{FF2B5EF4-FFF2-40B4-BE49-F238E27FC236}">
                <a16:creationId xmlns:a16="http://schemas.microsoft.com/office/drawing/2014/main" xmlns="" id="{9CBC366D-E0AE-4A1A-96B1-EA0B84F8281D}"/>
              </a:ext>
            </a:extLst>
          </p:cNvPr>
          <p:cNvPicPr>
            <a:picLocks noChangeAspect="1"/>
          </p:cNvPicPr>
          <p:nvPr/>
        </p:nvPicPr>
        <p:blipFill>
          <a:blip r:embed="rId5"/>
          <a:stretch>
            <a:fillRect/>
          </a:stretch>
        </p:blipFill>
        <p:spPr>
          <a:xfrm>
            <a:off x="5523985" y="2077043"/>
            <a:ext cx="560881" cy="493819"/>
          </a:xfrm>
          <a:prstGeom prst="rect">
            <a:avLst/>
          </a:prstGeom>
        </p:spPr>
      </p:pic>
      <p:sp>
        <p:nvSpPr>
          <p:cNvPr id="13" name="Espace réservé du pied de page 5">
            <a:extLst>
              <a:ext uri="{FF2B5EF4-FFF2-40B4-BE49-F238E27FC236}">
                <a16:creationId xmlns:a16="http://schemas.microsoft.com/office/drawing/2014/main" xmlns="" id="{1730A6A0-CA78-4918-BC44-6CB831DBFDF1}"/>
              </a:ext>
            </a:extLst>
          </p:cNvPr>
          <p:cNvSpPr txBox="1">
            <a:spLocks/>
          </p:cNvSpPr>
          <p:nvPr/>
        </p:nvSpPr>
        <p:spPr>
          <a:xfrm>
            <a:off x="182411" y="6618000"/>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68532" y="476347"/>
            <a:ext cx="10515600" cy="2387600"/>
          </a:xfrm>
        </p:spPr>
        <p:txBody>
          <a:bodyPr rtlCol="0" anchor="ctr" anchorCtr="0">
            <a:normAutofit/>
          </a:bodyPr>
          <a:lstStyle/>
          <a:p>
            <a:pPr algn="ctr" rtl="0"/>
            <a:r>
              <a:rPr lang="fr-FR" sz="4800" b="1" dirty="0">
                <a:solidFill>
                  <a:schemeClr val="bg1"/>
                </a:solidFill>
                <a:latin typeface="Baskerville Old Face" panose="02020602080505020303" pitchFamily="18" charset="0"/>
              </a:rPr>
              <a:t>Modules facultatifs</a:t>
            </a:r>
            <a:br>
              <a:rPr lang="fr-FR" sz="4800" b="1" dirty="0">
                <a:solidFill>
                  <a:schemeClr val="bg1"/>
                </a:solidFill>
                <a:latin typeface="Baskerville Old Face" panose="02020602080505020303" pitchFamily="18" charset="0"/>
              </a:rPr>
            </a:br>
            <a:endParaRPr lang="fr-FR" sz="4800" b="1" dirty="0">
              <a:solidFill>
                <a:schemeClr val="bg1"/>
              </a:solidFill>
              <a:latin typeface="Baskerville Old Face" panose="02020602080505020303" pitchFamily="18" charset="0"/>
            </a:endParaRPr>
          </a:p>
        </p:txBody>
      </p:sp>
      <p:sp>
        <p:nvSpPr>
          <p:cNvPr id="3" name="Sous-titre 2"/>
          <p:cNvSpPr>
            <a:spLocks noGrp="1"/>
          </p:cNvSpPr>
          <p:nvPr>
            <p:ph type="subTitle" idx="4294967295"/>
          </p:nvPr>
        </p:nvSpPr>
        <p:spPr>
          <a:xfrm>
            <a:off x="768532" y="2443298"/>
            <a:ext cx="9787192" cy="1971404"/>
          </a:xfrm>
        </p:spPr>
        <p:txBody>
          <a:bodyPr rtlCol="0">
            <a:normAutofit/>
          </a:bodyPr>
          <a:lstStyle/>
          <a:p>
            <a:pPr marL="0" indent="0" algn="ctr" rtl="0">
              <a:buNone/>
            </a:pPr>
            <a:r>
              <a:rPr lang="fr-FR" sz="3600" dirty="0">
                <a:solidFill>
                  <a:schemeClr val="bg1"/>
                </a:solidFill>
                <a:latin typeface="Baskerville Old Face" panose="02020602080505020303" pitchFamily="18" charset="0"/>
              </a:rPr>
              <a:t>EF 2 : Surveillance humaine et gardiennage</a:t>
            </a:r>
          </a:p>
          <a:p>
            <a:pPr marL="0" indent="0" algn="ctr" rtl="0">
              <a:buNone/>
            </a:pPr>
            <a:r>
              <a:rPr lang="fr-FR" sz="3600" dirty="0">
                <a:solidFill>
                  <a:schemeClr val="bg1"/>
                </a:solidFill>
                <a:latin typeface="Baskerville Old Face" panose="02020602080505020303" pitchFamily="18" charset="0"/>
              </a:rPr>
              <a:t>EF3 : Module d’approfondissement sectoriel</a:t>
            </a:r>
          </a:p>
        </p:txBody>
      </p:sp>
      <p:sp>
        <p:nvSpPr>
          <p:cNvPr id="4" name="Espace réservé du pied de page 5">
            <a:extLst>
              <a:ext uri="{FF2B5EF4-FFF2-40B4-BE49-F238E27FC236}">
                <a16:creationId xmlns:a16="http://schemas.microsoft.com/office/drawing/2014/main" xmlns="" id="{2736A563-A02E-423D-A709-09AB3A6FBC14}"/>
              </a:ext>
            </a:extLst>
          </p:cNvPr>
          <p:cNvSpPr txBox="1">
            <a:spLocks/>
          </p:cNvSpPr>
          <p:nvPr/>
        </p:nvSpPr>
        <p:spPr>
          <a:xfrm>
            <a:off x="2171700" y="6618000"/>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endParaRPr lang="fr-FR" sz="12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71807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68532" y="476347"/>
            <a:ext cx="10515600" cy="2387600"/>
          </a:xfrm>
        </p:spPr>
        <p:txBody>
          <a:bodyPr rtlCol="0" anchor="ctr" anchorCtr="0">
            <a:normAutofit/>
          </a:bodyPr>
          <a:lstStyle/>
          <a:p>
            <a:pPr algn="ctr" rtl="0"/>
            <a:r>
              <a:rPr lang="fr-FR" sz="4800" b="1" dirty="0">
                <a:solidFill>
                  <a:schemeClr val="bg1"/>
                </a:solidFill>
                <a:latin typeface="Baskerville Old Face" panose="02020602080505020303" pitchFamily="18" charset="0"/>
              </a:rPr>
              <a:t>Module EF2 :</a:t>
            </a:r>
          </a:p>
        </p:txBody>
      </p:sp>
      <p:sp>
        <p:nvSpPr>
          <p:cNvPr id="3" name="Sous-titre 2"/>
          <p:cNvSpPr>
            <a:spLocks noGrp="1"/>
          </p:cNvSpPr>
          <p:nvPr>
            <p:ph type="subTitle" idx="4294967295"/>
          </p:nvPr>
        </p:nvSpPr>
        <p:spPr>
          <a:xfrm>
            <a:off x="1234964" y="2101786"/>
            <a:ext cx="9582736" cy="1137793"/>
          </a:xfrm>
        </p:spPr>
        <p:txBody>
          <a:bodyPr rtlCol="0">
            <a:normAutofit/>
          </a:bodyPr>
          <a:lstStyle/>
          <a:p>
            <a:pPr marL="0" indent="0" algn="ctr" rtl="0">
              <a:buNone/>
            </a:pPr>
            <a:r>
              <a:rPr lang="fr-FR" sz="3600" b="1" dirty="0">
                <a:solidFill>
                  <a:schemeClr val="bg1"/>
                </a:solidFill>
                <a:latin typeface="Baskerville Old Face" panose="02020602080505020303" pitchFamily="18" charset="0"/>
              </a:rPr>
              <a:t>Surveillance humaine et gardiennage</a:t>
            </a:r>
          </a:p>
        </p:txBody>
      </p:sp>
      <p:pic>
        <p:nvPicPr>
          <p:cNvPr id="5" name="Image 4">
            <a:extLst>
              <a:ext uri="{FF2B5EF4-FFF2-40B4-BE49-F238E27FC236}">
                <a16:creationId xmlns:a16="http://schemas.microsoft.com/office/drawing/2014/main" xmlns="" id="{FCF38536-0D6B-43DB-8BC8-35DD57AC8DD4}"/>
              </a:ext>
            </a:extLst>
          </p:cNvPr>
          <p:cNvPicPr>
            <a:picLocks noChangeAspect="1"/>
          </p:cNvPicPr>
          <p:nvPr/>
        </p:nvPicPr>
        <p:blipFill>
          <a:blip r:embed="rId3"/>
          <a:stretch>
            <a:fillRect/>
          </a:stretch>
        </p:blipFill>
        <p:spPr>
          <a:xfrm>
            <a:off x="2014094" y="3412874"/>
            <a:ext cx="1684996" cy="2369004"/>
          </a:xfrm>
          <a:prstGeom prst="rect">
            <a:avLst/>
          </a:prstGeom>
          <a:ln>
            <a:noFill/>
          </a:ln>
          <a:effectLst>
            <a:softEdge rad="112500"/>
          </a:effectLst>
        </p:spPr>
      </p:pic>
      <p:pic>
        <p:nvPicPr>
          <p:cNvPr id="7" name="Image 6">
            <a:extLst>
              <a:ext uri="{FF2B5EF4-FFF2-40B4-BE49-F238E27FC236}">
                <a16:creationId xmlns:a16="http://schemas.microsoft.com/office/drawing/2014/main" xmlns="" id="{C407EF02-1331-4E1A-A96B-2AB7717764FE}"/>
              </a:ext>
            </a:extLst>
          </p:cNvPr>
          <p:cNvPicPr>
            <a:picLocks noChangeAspect="1"/>
          </p:cNvPicPr>
          <p:nvPr/>
        </p:nvPicPr>
        <p:blipFill>
          <a:blip r:embed="rId4"/>
          <a:stretch>
            <a:fillRect/>
          </a:stretch>
        </p:blipFill>
        <p:spPr>
          <a:xfrm>
            <a:off x="6415939" y="3282093"/>
            <a:ext cx="4415110" cy="2414586"/>
          </a:xfrm>
          <a:prstGeom prst="rect">
            <a:avLst/>
          </a:prstGeom>
          <a:ln>
            <a:noFill/>
          </a:ln>
          <a:effectLst>
            <a:softEdge rad="112500"/>
          </a:effectLst>
        </p:spPr>
      </p:pic>
      <p:sp>
        <p:nvSpPr>
          <p:cNvPr id="6" name="Espace réservé du pied de page 5">
            <a:extLst>
              <a:ext uri="{FF2B5EF4-FFF2-40B4-BE49-F238E27FC236}">
                <a16:creationId xmlns:a16="http://schemas.microsoft.com/office/drawing/2014/main" xmlns="" id="{8C063A76-4B97-4598-AAB3-7535ED3BEA19}"/>
              </a:ext>
            </a:extLst>
          </p:cNvPr>
          <p:cNvSpPr txBox="1">
            <a:spLocks/>
          </p:cNvSpPr>
          <p:nvPr/>
        </p:nvSpPr>
        <p:spPr>
          <a:xfrm>
            <a:off x="2333625" y="6618000"/>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endParaRPr lang="fr-FR" sz="12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3740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xmlns="" id="{8984336F-832F-4893-B695-A61ACE6CE726}"/>
              </a:ext>
            </a:extLst>
          </p:cNvPr>
          <p:cNvPicPr>
            <a:picLocks noChangeAspect="1"/>
          </p:cNvPicPr>
          <p:nvPr/>
        </p:nvPicPr>
        <p:blipFill>
          <a:blip r:embed="rId3"/>
          <a:stretch>
            <a:fillRect/>
          </a:stretch>
        </p:blipFill>
        <p:spPr>
          <a:xfrm>
            <a:off x="373053" y="3769364"/>
            <a:ext cx="4646079" cy="1711341"/>
          </a:xfrm>
          <a:prstGeom prst="rect">
            <a:avLst/>
          </a:prstGeom>
        </p:spPr>
      </p:pic>
      <p:sp>
        <p:nvSpPr>
          <p:cNvPr id="8" name="Titre 7"/>
          <p:cNvSpPr>
            <a:spLocks noGrp="1"/>
          </p:cNvSpPr>
          <p:nvPr>
            <p:ph type="title"/>
          </p:nvPr>
        </p:nvSpPr>
        <p:spPr>
          <a:xfrm>
            <a:off x="521207" y="448056"/>
            <a:ext cx="11200530" cy="640080"/>
          </a:xfrm>
        </p:spPr>
        <p:txBody>
          <a:bodyPr rtlCol="0">
            <a:noAutofit/>
          </a:bodyPr>
          <a:lstStyle/>
          <a:p>
            <a:pPr algn="ctr" rtl="0"/>
            <a:r>
              <a:rPr lang="fr-FR" b="1" dirty="0">
                <a:solidFill>
                  <a:srgbClr val="D24726"/>
                </a:solidFill>
                <a:latin typeface="Bookman Old Style" panose="02050604050505020204" pitchFamily="18" charset="0"/>
                <a:cs typeface="Segoe UI Light" panose="020B0502040204020203" pitchFamily="34" charset="0"/>
              </a:rPr>
              <a:t>Les objectifs</a:t>
            </a:r>
            <a:endParaRPr lang="fr-FR" b="1" dirty="0">
              <a:solidFill>
                <a:srgbClr val="D24726"/>
              </a:solidFill>
              <a:latin typeface="Segoe UI Light" panose="020B0502040204020203" pitchFamily="34" charset="0"/>
              <a:cs typeface="Segoe UI Light" panose="020B0502040204020203" pitchFamily="34" charset="0"/>
            </a:endParaRPr>
          </a:p>
        </p:txBody>
      </p:sp>
      <p:sp>
        <p:nvSpPr>
          <p:cNvPr id="2" name="Espace réservé du pied de page 1">
            <a:extLst>
              <a:ext uri="{FF2B5EF4-FFF2-40B4-BE49-F238E27FC236}">
                <a16:creationId xmlns:a16="http://schemas.microsoft.com/office/drawing/2014/main" xmlns="" id="{DE7EC522-56B3-4BD0-BAD4-6B99A6A7F688}"/>
              </a:ext>
            </a:extLst>
          </p:cNvPr>
          <p:cNvSpPr>
            <a:spLocks noGrp="1"/>
          </p:cNvSpPr>
          <p:nvPr>
            <p:ph type="ftr" sz="quarter" idx="3"/>
          </p:nvPr>
        </p:nvSpPr>
        <p:spPr>
          <a:xfrm>
            <a:off x="0" y="299224"/>
            <a:ext cx="3781697" cy="365125"/>
          </a:xfrm>
        </p:spPr>
        <p:txBody>
          <a:bodyPr/>
          <a:lstStyle/>
          <a:p>
            <a:pPr rtl="0"/>
            <a:r>
              <a:rPr lang="fr-FR" noProof="0" dirty="0"/>
              <a:t>Module optionnel "surveillance et gardiennage"        </a:t>
            </a:r>
          </a:p>
        </p:txBody>
      </p:sp>
      <p:sp>
        <p:nvSpPr>
          <p:cNvPr id="3" name="Espace réservé du numéro de diapositive 2">
            <a:extLst>
              <a:ext uri="{FF2B5EF4-FFF2-40B4-BE49-F238E27FC236}">
                <a16:creationId xmlns:a16="http://schemas.microsoft.com/office/drawing/2014/main" xmlns="" id="{9956DE34-6394-4597-BFBB-3428FA5FE211}"/>
              </a:ext>
            </a:extLst>
          </p:cNvPr>
          <p:cNvSpPr>
            <a:spLocks noGrp="1"/>
          </p:cNvSpPr>
          <p:nvPr>
            <p:ph type="sldNum" sz="quarter" idx="4"/>
          </p:nvPr>
        </p:nvSpPr>
        <p:spPr/>
        <p:txBody>
          <a:bodyPr/>
          <a:lstStyle/>
          <a:p>
            <a:pPr rtl="0"/>
            <a:fld id="{9860EDB8-5305-433F-BE41-D7A86D811DB3}" type="slidenum">
              <a:rPr lang="fr-FR" noProof="0" smtClean="0"/>
              <a:pPr rtl="0"/>
              <a:t>4</a:t>
            </a:fld>
            <a:endParaRPr lang="fr-FR" noProof="0"/>
          </a:p>
        </p:txBody>
      </p:sp>
      <p:sp>
        <p:nvSpPr>
          <p:cNvPr id="4" name="ZoneTexte 3">
            <a:extLst>
              <a:ext uri="{FF2B5EF4-FFF2-40B4-BE49-F238E27FC236}">
                <a16:creationId xmlns:a16="http://schemas.microsoft.com/office/drawing/2014/main" xmlns="" id="{6B7F06F6-C47A-4A36-94F5-DEF84CBC23A7}"/>
              </a:ext>
            </a:extLst>
          </p:cNvPr>
          <p:cNvSpPr txBox="1"/>
          <p:nvPr/>
        </p:nvSpPr>
        <p:spPr>
          <a:xfrm>
            <a:off x="1406434" y="1863634"/>
            <a:ext cx="9379132" cy="369332"/>
          </a:xfrm>
          <a:prstGeom prst="rect">
            <a:avLst/>
          </a:prstGeom>
          <a:noFill/>
        </p:spPr>
        <p:txBody>
          <a:bodyPr wrap="square" rtlCol="0">
            <a:spAutoFit/>
          </a:bodyPr>
          <a:lstStyle/>
          <a:p>
            <a:r>
              <a:rPr lang="fr-FR" dirty="0"/>
              <a:t>Etudiants non titulaires de la carte professionnelle « surveillance humaine et gardiennage »</a:t>
            </a:r>
          </a:p>
        </p:txBody>
      </p:sp>
      <p:sp>
        <p:nvSpPr>
          <p:cNvPr id="9" name="ZoneTexte 8">
            <a:extLst>
              <a:ext uri="{FF2B5EF4-FFF2-40B4-BE49-F238E27FC236}">
                <a16:creationId xmlns:a16="http://schemas.microsoft.com/office/drawing/2014/main" xmlns="" id="{A0A69661-BB55-450F-A383-C068E0DBADEE}"/>
              </a:ext>
            </a:extLst>
          </p:cNvPr>
          <p:cNvSpPr txBox="1"/>
          <p:nvPr/>
        </p:nvSpPr>
        <p:spPr>
          <a:xfrm>
            <a:off x="1431906" y="2895389"/>
            <a:ext cx="9379132" cy="369332"/>
          </a:xfrm>
          <a:prstGeom prst="rect">
            <a:avLst/>
          </a:prstGeom>
          <a:noFill/>
        </p:spPr>
        <p:txBody>
          <a:bodyPr wrap="square" rtlCol="0">
            <a:spAutoFit/>
          </a:bodyPr>
          <a:lstStyle/>
          <a:p>
            <a:r>
              <a:rPr lang="fr-FR" dirty="0"/>
              <a:t>Cette carte professionnelle délivrée par le CNAPS</a:t>
            </a:r>
          </a:p>
        </p:txBody>
      </p:sp>
      <p:pic>
        <p:nvPicPr>
          <p:cNvPr id="10" name="Image 9">
            <a:extLst>
              <a:ext uri="{FF2B5EF4-FFF2-40B4-BE49-F238E27FC236}">
                <a16:creationId xmlns:a16="http://schemas.microsoft.com/office/drawing/2014/main" xmlns="" id="{2EB6B61B-7856-4521-91C8-DFC36005431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592849" y="3593280"/>
            <a:ext cx="3939404" cy="2515322"/>
          </a:xfrm>
          <a:prstGeom prst="rect">
            <a:avLst/>
          </a:prstGeom>
          <a:noFill/>
          <a:ln>
            <a:noFill/>
          </a:ln>
        </p:spPr>
      </p:pic>
      <p:pic>
        <p:nvPicPr>
          <p:cNvPr id="1026" name="Picture 2" descr="data:image/jpeg;base64,/9j/4AAQSkZJRgABAQAAAQABAAD/2wCEAAkGBxITEhUTExMVFhUXGSAaGRgYGCAdHxsgIB0gICAdHx8wMDQwMDAxMB8fMEAwMTVAQEBAIDBLTz9AT0A/QEABCgoKDg0OGxAQGy4mHiMtLy0uLS4tLS0tLS0tLS4tLS0tLS0tLS0tLS0tLS0tLS0tLS0tLS0tLS0tLS0tLS0tLf/AABEIAMgAyAMBIgACEQEDEQH/xAAcAAACAgMBAQAAAAAAAAAAAAAABwUGAQMEAgj/xABLEAACAQMBBAQICwUHAwQDAAABAgMABBESBQYhMQcTQVEiYXGBkZKx0RQVFzJSU1SCoaLBFiM0crIzQmJjc5PCJEODo7Ph8DWU0//EABsBAAIDAQEBAAAAAAAAAAAAAAAEAwUGAgEH/8QAMxEAAgICAAQDBgYBBQEAAAAAAAECAwQRBRIhMRMUURUyQWFxoQYiIzNSgTRCYpGx0TX/2gAMAwEAAhEDEQA/AG5tzbcNogknbSpIXOCeJ7OHkqD+UnZv1x9RvdUd00/wK/6q+xqSJNP42JG2HM2JX5EoS0kP/wCUrZv1x9RvdR8pWzfrz6je6vn/ADWc0z7Ph6sh85P0H/8AKTs368+o3urPyk7N+uPqN7q+fs1nNHs+Hqw85L0PoD5Sdm/XH1G91Hyk7N+uPqN7q+f80Zo9nw9WHnJ+h9AfKTs364+o3uo+UnZv159RvdXz/mjNHs+Hqw85P0H/APKTs368+o3uqe2RteO5TXFrKdjMhXPkzjPmpKdHG6bXc4kkX/p4zlj9I9i+Tvp8xRgAADAHID2VX5FcK5ai9jdE5TW5I20UUUuMBWCazWuTOOHPsoAg9pb120DmOVmVu4oePjFc438sfrT6je6qL0jbQkkmVJITHoBwSc6s44j0VUaUsvlGWkjRYnCKraVOTe39B0ft7Y/Wn1Go/b2x+tPqN7qS9FR+al6DXsKj+T+w6P29sfrT6jUft5Y/Wn1GpL0Ueal6B7Cp/k/sOj9vLH60+o1H7eWP1p9Q0l6KPNS9A9g0+r+w7tm73Wk8gijclznAKkchnuopZ7gfx0P3v6DRTFdrlHZR8Qw4UW8kW9aLb00/wK/6q+xqR9PDpp/gV/1V9jUj60OB+1/Zmsv3wooop8VCiiigAooooAK7tj7Pa4njhT50jBc/8q4am9zLzqr62c8usUH7x0/rUNrag9HdenJJn0LsbZkdtCkMYwqADy+M+WpAV5Feqzj23tl2kkuhmiiig9CsGs15dgOJ5UAVrfldNq8gjV2QHGR80cifMONJan1e3kEqtD1iksCuM88jlSHmj0sy9xI9BxSWUuqZpeAz3GUfijzRRRSpogooooAKKKK8PSxdH38fD97+g0UdH38fD97+g0U5SvymS41/kf0W3pp/gV/1V9jUj6eHTT/Ar/qr7GpH1psD9r+zH5fvhRRRTwqFFFbLeFnYIilmY4CgZJPkrxvXcEm+x4NbJbZ1wWRlB5ZBGav/AMSpsyFHdUmvpTpijPhBM9untI9teY4rBmIvLhppwcO0jsiKe5VAPCk3ldei6fcZ8Dp1F7ivcTlSGHMEEeUHNOCw3E2TcDMcoJ/ypf0NR20+iRw6m3mBTPHrRxXj2Y5155yt9GHlp90M3YW0FngilU5DqD+HGpGqlufuzJZFlE4eFgD1ePmN2lT3eKrYKppqKk+Us4b11PVFFFeHYVqmTI5Anx1trFAFbsrKaS4d5x8wYjx83j2ilLt+weCd0fOdRIPeM5zT8IpbdKNzbMFUMDcIwBA7FPME0vkR5o79C24PfKu/lS79Bd0UUVXmxCiiigAooooAsXR9/Hw/e/oNFHR9/Hw/e/oNFOU+6ZPjX+R/Rbemn+BX/VX2NSPp39NP8Cv+qvsakhWmwP2v7Mfme+FFFFPCpkCrRDtRbGLRCAbp89ZLz6oH+4h7+81WEcg5BwRyojGSOOM9p9p9tRTgpd+x3B6Lf0dzSPtCMnVIwVhkjWVGefHlzPHx03du7oWl2P3sQ1djr4LfhSjtN7o7JDHYxjUQNc8g8JiO5ewdwr1D0i3pGmWZsceMaIGJPYSezzVX20W2T5o9NDldsIx1LqT22+i14cy2lwQRxw50n1x+tQK9Iu0lTqdall8HXpBbu58qhPhdxeyrHLcOdR4GRjpHm5egU0d3Nj7MsBr61Z58YyPDPkRBnFE2q46s/M/oEU5y3Doif3Esp47fXcuzzSnWxJzjI4DxYFWYGq9b3shPXz4t4B81HIDH/E57PEo89bdi7yw3UjpCGZUODJjwCR2A1XSTbbSHItLo2T1FYFZrkkMVg1z3t4kSF3IVQMkmqkOke11Y0y479P6ZrlzUe5LVj22+4tl0akdvtc67yU+CcHGV7eHb46Y8m/dloLCQk/R0nJpRXkweR3AwGYkDuyc0rk2Jx6MveC4s4WuU010+JpooxRSZpQooooAKKKKD0sXR9/Hw/e/oNFHR/wDx0P3v6TRTlPumS41/kf0Mffvdxr6AQq4Qhw2SM8geFUP5HpftKeoaaG3tqLbQSTspZY11ELjOPFWTtMLB18iOq6QxXGpgD2YGeNWNeRZWtRZnpUQm9sV/yPS/ak9Q0fI7L9qT1DTMG1gbkW+hsmLrdXYBq04xzzmpItUnnLvU48rX6Ch+R2X7UnqGj5HZftSeoab+a55b6NUMhYaFBJbmOHA8qPOXeoeVr9CibG6K7aNQZiZn5niVX0c/xqPuOihpJdRljjT6EangO4ZNM2zuRIiyAMAwyAwwfOK3aq48xYnvZ26Ia7FY2duTZ26Yjgjd8fOlGrPlrf8ABLxQRF8Ej7iFbh5u2pDb+01toJJ2UssY1ELzI8VRuwbyZ5nMsc6h11rrK6FUY8EAdvHie2o3NvqyRRSWkVna24F5dyK11ehkB+aqYAGewcqvmytmxW8SxRKFVRjA/WuzNc1/diKJ5CCQiliBwOF517KyUu55GCT2jrBrNRVjthHEGVdWmj6xVKk4GAcM3IHj213NdoFLahpGcnOcY5+jFcHZXt7935rtVRJVRQcsCM57vRVV+TGX69PVNMawvFljWRQwDcQGBU4zzxXQGFRyqjLqxyjPvpjywekLD5MZfr09U1n5Mpfr09BpibYvhBBJMVLCNS5A54UZOKj9k7beYpm2ljV01q7FSOOMA45HjXPgQJva2V/IpfyYS/Xp6po+S+X69PVNM7IrDyKMZIGTgZ7+wUeBAPa2V/L7IWXyXy/Xp6po+TGX69PVNM7IrORR4EA9rZX8vshYfJhL9enqmj5MZfr09U0ziwrmtL+ORFdcgP8AN1Aqe3sPHsNHgQD2tlfy+yKZu3uJJb3CTGVWC54BcZyCKKuM20EWVIuJdwTgDIAHax7P1rNSRgorSFLsmy6XNPuV/pFZjbpCqSOJZYw+hC2EDhnY48QrXt/aLTxIsKXCA3EaawjoQoOpyBjOMZGfHVmvrhkAIjaQk4wuP1rj+NJPss/5ffXRAVHbNrNNd3fV9cspEUMJXUqgfOaQsOGAWPb2V3IlzNfOrvLGkUi6MB8MqoCePzTqJIJOeWAO2rB8ayfZZ/y++j41k+yz/l99AFdtrOVYbu6ZrkuGn6qIu/zQCqADx4z564ZbWeOGztYzKI2hYu5EjEyYXAOOPaxxkDlxq4fG0n2Wf8vvo+NZPss/5ffQB3WMBSNELFyqgFm5tgY1Hxmq/u9u3PBeXNxJdPKkx8CJuScc/hy4VJ/G8n2Wf8vvo+N5Psk/5ffQBEdJJZrUQqkjdbIiv1aFiE1AueHizUftHaAhtLl4Gutb6VjaXWWLkYxGG8IgczgdvDNWY7Vk+yz/AJffXDtJmm0E21yrRtqRlKZBwQeZxyJGMdtAFdsrqTqJJIZZG62dIyAzyNbJgayQwzqPPl/erEola0vVCXGJZxCqursREQilwDk8csas2z5WiDYtbgs7anZtOWOMZPHHIAcB2V1/Gsn2Wf8AL76AIeV5Fu7gqJuritRoQBtLMdROByzgKOGOdQkUNxFbWUCdbpkRnmYiQkvgeAceEBkk44Zxzq5fGsn2Sf8AL76z8ayfZZ/y++gDp2XbNHFGjO0jKoUu3zmIHM+OoXZG7k8V/cXTXUjxyjCwnOE5ePsx2d9SXxvJ9ln/AC++j43k+yT/AJffQBGdIhdrNoUR2MzLGdKkkKzjUeHizXPtzYzR2rpbyXBeZ4lVusYlBqAJB7ABk4qa+NZPss/5ffR8ayfZZ/y++gCA2yJIXWAfCWhEckuVLs0khbwYtXMDiTz7q5be1kkGyo5OvIAaSVj1gIcJwDHyt291WkbVk+yT/l99HxrJ9ln/AC++gCubE+EzTvLM0qdW0v7sBxlfmopzw5eECMknj4q0R7NuF2Y0he6NzLHgKZHJQu+VwOzTkerVq+NZPss/5ffR8ayfZJ/y++gCsgTxDaJBuX6uNUjDFyWYJkup8ZbHg91bRaO1zYI3XMIYGctlxqkwqgMfW599WH41k+yz/l99HxrJ9ln/AC++gCB3PjuJZPhE7yq2HBjw4Xi/AceHggcNPeSTRVktL53bSYJEHe2nHtNFAGjeja/wS2kuerMixjUyhsHA5kVAW2/2HtVntXhS7A6mTWrDJGQGA4g8R6a7+kxwNl3mT/2WHpGKXexZTFc7La+cy2zQJ8FbgqwyaBwYDt5DJoAYW8O9UcTiKOWEShh1gk1eAnMtgDyAeWpG63ntIhGZJ0XrRqj5nUPFwqlX4mO27oQSQxv8DTjKuoHwjjHEd491bd6nBuNjdSYz+8kCHHg/2WOXDhnuoAuMm89msSzG4j6tjpVwcgnuz3+KumXasKPHGzgPLnQpBy2Bk4pa717u/AtmnLBzJfRzykLpRdTjOF7F4VbtrTq+0LAIwYqJmOkg4UoAD580Adzb32IYqbmMENobOQA2cYJxgHy12T7bt0lWBpVEr8VTtI7xSi2pExh2ywkjES3ZMkZA1OAFyA/93OOHDmKtF1cJ8a7LfGgG1kIDHiAQuATQBddobbghdElkVGk4ICDljywK17U2/bW+BNKqk8l4k+XSMnz1VN8LyOS82UyMrKLp1yOWQpHPy91edz7pF2ltFLjAuDIChbGWhxhdOezyUAW4betupNwJkMI5yA5A8uKJNvWyxJMZVEchARsHDZ5Y8tLaS04be+DjNu0Y0hfmmQITIU/XHbU3LdRvs7ZiqysWktcKCCTpKaseTBoAtF5vVZxSGOSdVdeakHIzy7KkYLpZEEkRDqw1KQeDA8seWl5tPrTtqcQywxv8EXBlXUPnHhzFX3Y8iGCPqypXSMafm8OBx4qAKlYb/TTLO0Wz5HFu7JJiVM5XngdtWC53ptIiFllWNyofQwOoA9pGKXe4WypLhto9XdSRYvCSqYw2Dnwu3j4jUhvxPOm1Fa2RHlFjIQjDmNfEDx45UAMe1vY5EEkbq6MMhlOQR35rzBtGJ4+tR1aPBOpeI4c/YaX2ybuKLYsEVkxdrg9VHk6W6yQnXnuwC3kxXvo0la2mutmyIY9B66FC2rEb8xnxH20AXi221byQmdJUeIZy6nIGOdYk25brCJ2lQRNgq5PBs8sd+fFSmtYZdnWaXsAMlrcQkXMQ46GII65f1FSrSLHdbGafHwf4MVVm+aspRcZ7Ae6gBhbK27b3BYQyByuNS4IIzyJBANddtexyFwjqxjbS4BzpOM4PpqI2vti2txNNlDKkWo4xqIyQgJ8Z4cao255nsdpLHcoUF/HqOXDap04sRjlnPKgBi2237aQyBJkJi/tOzR/N3cq1WW81pKHMcysI11NwPBfpcuI8YqkbNtoZW25FM/VpJOFZ/o5QAH0127Cvp0knsrpY3litiUuIxjXHggBx2GgC0WG9NnM6pFOjs+dIGfCxnODjHDBoql9GTuLWyMk1v1WGVE04kD6iF4+tnAFFADHvbCKZdEsaSL9F1BHoNc8mwrZohC0ERiByIyg0g94HLtNSNeNdAEZcbtWch1PbQOx4ZaNSeHLiRW2TYds3VkwRHqxhMoPAx9Hu81cF/vlYQtpkuog3cDn2V17J3htbn+wnjkI7A3H0c665Ja3o82jvnt1dSrKGUjBBGQfLXNs/Y9vAD1MMceeehQM126qw8gAyeAHMnsrnZ6Rn7N2erX8Gg1Zzq6tc555zitt9sK1mbVLBFI2MZdATjur18cW318P+4vvrfb3aOMo6sOWVYH2UafoebRyHYFr4A+DxYj+Z4C+D/L3V72hsW3nx10MchHIuoOK781wtte35ddF/uLw/Ghdex6Qlluo9sSLS4aKE5PUsokRc/QyQV8maltn7BtojrSGJZMcXVApOeZ4d9dVvfRyfMkR8c9LA4rpBoAjLrd20lYvJbwux5syAk+eu2K0RUEaooQDAUDAA7sVwbb2q8PVJHH1kkrFVXVpHBSxJPcAPxrl+H7Q+yRf7/wD8UASNhsa3hJMMMcZPPQgXPlxXptlQGUTGJDKBgSaRqA7tXOuPYm1pJZJopYhHJFpyA+oEMMg58xqXoAjo937RW1i3hDBtYIRchu/y17l2LbtJ1rQxmTGNZQasYxjPnovdsQQkCWaOMniA7AZrn/aey+1Qf7grzaPVFvsjtg2bCkfVJGix8fACgLx58K132zIpIjCY0ZMYCsoKju4eKub9prP7VB/uCpGG5VxlGVh3qQR6aNoGmu5BbC3Rt4bcQvHFJxyxMY4kElc8845ZPGpW62RbyMjSRRuyfMLKCV454eiu2saq9PDgXYNqNYEEX7z5/gL4f83f56zbbDto1ZEgiVXGGUIAG8vfUZtPfnZ8DaJLhNQ5quWI9Fednb97OmbSlygY9jZXPprnmXqSeFZrfK9fQkrXd60jYPHbwo68mWNQRnng+eipBZMjNYrojPRNKXfnex7iR7aBysCHS7KcGRhzUH6I5eM1c+kLbRtrNtBxLKRFGe4tzbzAE+alBFGFUKOQGKt+E4Sulzz7IVyrnBaXcIogowoAHiGKCnEMCVdTlXU4ZT3g1kEltCqzsRnSilmx34AJxWI5A3LvI7sEdhHPNaRqmX6fT6FduaXMNro/3mN3EUlP7+HAfs1g8pB5eXlBru39n0bOumzg9UwHlYYHtpZblX3U7QgbslzC33vCU+sB61XvpWmxs91+skjT/wBRW/41ksnG8LJ5F22WldvNXzCkSzjwPAT1RV36I7gJc3EAwBJGsigcBlTpb8GX0VT6k907vqr+1fkGcxHyOMD8QK0PEceMsZ6XVCWPY/EHVf3AjidzyRWY+YZr512faJ1aFkUnSCSQMkkCnnv5Po2ddMOfVMB94Y/WkwqAADuGKreCVqTlJonzJNJF26HrVRLeOFA4RLwGPpsfaKaAqg9EEX/T3D/SnP4Ko99XqWQKrMTgAZJ7gBk1V5jTvlr1Gat8iIOEddtB2/u20YRf55PCb8FT0mrDioLc6M/B+ub59wzTt9/ig8y6R5qlobxHZ1VgWQhWA/ukjOD5iPTSxIQ1iMbSuR9KCFh5mlU+0VYDUBL4O04z9ZauPOkiH/nU+aAEb0sSB9pMpwdEKDiM4J1MfatVHq1+ivoFTm/E2vaN23+YF9RFX31EwQPI6Rxrqd20qMgZPlNU97lK1pH0fhUKqsCMrEu296NPVL9FfQKkt3tty2Mqywk6QfDjz4Lr28O/HbXva+7t3aqGuISisdIbUrDPYDjOM4qNrhOdcuoxKGLnUyUNPZ9K2V0ssaSIcq6hlPeCMilp0pb2OH+BQMV4AzODg8eSA9nDifERVi6LbktsyHPJNaeZHYD8MUmL68M00s55yyM/mJOB6MVY5FvLWmviY3g3D1dmOE+qiaUUDkMUOAeYz5eNTm5+7bX07Rh+rRFDO4GTxOAoHmPHxV63y3ZewmVC+uOQEo5GDkYypHfxHpqv8KfJ4hsPaOL5jyuuv06E30ab1vDKlpKxaGQ4jJ4lG7Fz3HBxRVEdiBqU4ZSGU9xByDRTdOS1DqZ7ifBP13KpdH1GR0q3mu8ii7Ioy5/mc4H4KfTVPlkCqWPIDPoqU3rn6zaF23dIEH3EUH8Qa4rK262eCH6yVFPk1am/AGt5h/oYXP8AJs+f3fnu0NXcDd8W1srOv76UBpD2jPEJ4gvLzVS+lK1SG9SXKqLiMlsnGWjIGfQ6+im+BXHfbJgmKtNDHIUzpLqGxnGcZ8g9FZunKnXd4vxLCdSlHlEJaylpIjEGkZZY2ARSeTqaY3S/N+5tk+lPnH8qN7xV9igVRhVCjuAwPwpZdLsubi0T6KSufOUA9hpuOS8vLg2taIXWqqmkUytN0xVda/OQhx5UIIx6Kxe3HVoz4yF7O/urYjBlB7CM1qbNTTh8iujtNSGj0j3ofZWtT/bGHHjDOh9maWBqc2ltHXsixiJ8JJzGf/ErgfhpqBlOAT3An0CqrhEPDrn9RrKe5RQ2eiyLGzo2+m0j+mRh+lSG+LkwCFThrh1hGOxWPhn1Qx81etyLfq9n2qHmIUz5dIJrW/73aCjmttFq/wDJKcD0KrevWate5t/MsIrSSJxVCLgYCqPQAKpHRnIzSX0rH+3kScD/AAup0flUVYN9LgpZyhfnyARJ/NIwQf1Z81cuxLcRX08S8FFvb4HiXrV/SuD03bYGL6xbvEyelVb/AIGp8moDebhLYv3XOPWikX9RUxezhI3c8kUsfMCaAR847Rm6yed/pTSHy+GcfpUz0dw69p2w7F1ufNGwB9JFVm1zoXPPHH21O7obbWyuuveN5B1bIApAOWK9/kqora8fb9T6LmVzXDPDgtvlSGd0tuo2c2eZkjA8usH2AmkyKse+m9r37IOrMcMZ1KhOWLHhqPZ3+mq3I4AJ7q9ypqyaUSLgOJPExpStWt9Rx9FiEbK8rzEeuwpL2X9mn8or6F3J2Ybewt4mHhCMFh/ibwiPxpHbe2aba6mtyCNDkr40bwlPoIHlBqfLg/DRVfh/Ih5yzf8Aq3r/AJJHcneT4DcM7KWikULIAMlcElWHfzOfLTK3o2LHta3ha3uFUK+sSBdYIKlSvMY5j0Ulqk939vz2UvWQnwT8+MnwZB2+Q+OosfISXJPsPcW4NOU/M4/v+n/heYuiMcnvHP8ALEq+0mir7u9tqO7gWeI8G5g81Pap8dFWCphrojKT4jl71Kb39RJXj6pp2755f/capXcWPVtO1/wiRv8A0yv/ACqKulxNOO6eX/3GqY3CkC7Sgz/eSRR5dOr/AImtff8A/P6eiM7D9/8AsdWa86qwx4UkLneW7a4mnhupUVpG0LnUmhfBXwTkcQM8BWbx8ad8uWHcsbLIwW2PHNKDpLm1bRI+hAg9Zmb9KmNzd9bue5jtpkifWrN1iAqQFHavEdw4GqvvlNr2ldnsVkQeaJCfxJp7h2POGWozXVEGRNOptEXbW4klgjPHXNGCO8awT+ANePgxiZ4T/wBp3T1WOPwxUrulDr2haL/mF/URj7a6N/rPq9pTd0qpKPV0N+K/jVw79Z/I+2hXk/Q38yrC4brepx4AJmB8bKqEflrdtD+zcd4IHlPD9a34r1bxa5oI/pzxKfIZFz+FM2QVNM39WRqTnND7s4tEaL9FQPQAKiNz/DjkuDzuJWkH8gwqflUHz1t3vuGW1dUOHlIhTv1SMEB8wJPmqVtLdY0WNRhUUKPEAMCsT8S4ILbn7y8s4eJCs87+RFCrn7zqfu17i/8AyknjtI/wll99de1t3LW5ZWnhSRlGFLZyAeOBWdk7u2tszNBCkbMMEjmQOOPxoA5N8+EUL/QuYGPk61QfbWN/Lnq9n3Tf5TD0jT+tZ34UmxnP0Qr+oyt+lRXSzcY2ZIPptGo8eXUn8Aa5m9IlpjzWRXzEoowMd1Zoq5bj7jLfQNM80keJCgCqpGABxORzzmqWup2y0j6bmZ1eFUpWJ+nQptWPcPd03lypI/cRMGkPYSOKoD4yMnxeWrzZ9E9opzJLcS+IsFH5QD+NXew2dFAgjiRUReSqMU9TicktyMtxL8Qq6p10prfxZ04qpb97nLfIHQhJ0BCseRH0G8Xsrzvjv0ljIsJheR2TWMMqjGSOJPHPmqqv0rzalC2qBSwB1SEkZIHYopmc4e7JlJjYuXrxqovS67KHfWckEhimQxyD+6e3xg9o8YrRmvoXeDd+3vY9EyZ7VYcGU96mkLtjZ7W1xLbuctE2M94IDKfQR+NV2Rj8n5l2NjwfjXmv0rFqX/Za+iTahivGtyfAnUkD/MUZ/Fc+rRUDubIV2jaEc+tA8zKwNFOY091rZmuP0RrzHy/HqSW9lr1W0LpOwuJF8jqD7QfRUfDO8ckcsfz4nDrntxzHnGRV56V9lEGK8UEgfupfEpOUY+Q5H3qolbbh8oZGL4b+HcyOQnCzmRddv9InXW5it4ZY5ZAVZnAAQEYJXvPdVIjjCgAchyFeq8kMSFRS0jHSijmWPAD/AO9nGp6MSrDjJo4nbK56Lt0TWGq4uLgjwUUQqe8kh2x+SqjtCbXcXMn0p5D6HK/pTj3Z2QLK0WLIJVSzt3ueLHyZzSPsX1IG+llj94k/rVbw2zxsudrGMiPJUolq6N4dW0lPYkMjecsg/U1M9L1phrWcd7RN94al/Ffxrl6JoM3Vy/0Yo185Zm/QVaOkyz6zZ8xAy0WJR9w6j+ANKZV2s7m9HolrhunQpakt1Ydd/aL3S6vMqMfdUapyM9/61YujiLVtJD9XDI/pKJ+pq+4jNLGk/kJUL9UYl/8Avb+CPmsCNM38zfu4/wADIfNU67gAkkADiSezHOoLdb941zc9kspVP5I/AHmJDHz0b7MTamFThrh1gH/kIDH1dRrFludn7R2f2mH/AHFrdabWglbTFNG7c8KwJx28KymyLcADqYsD/LX3VD31rHHf2ZREXUsynSoGfBU8ceSgCQ3qh12Vyo/vQyD8hqidKt4GsLID/uOr+YRE/qKZF7Hqjde9SPSMUld+LvVbbKTPK21HyhUT3+ior3qtsf4ZDny61/uKnTt6KYNOzYj9Nnf0u2PZSRkOAT4q+g9ybbq7C0Q8CIEz5SoJ9tJ4K7s0f4qs/LXH6k5WDXoVg1YmNFD0zwEXNs+ODRsvnVgfYTS9lTII7adPSvsVp7PWgy8DdYB2lcEOB5uPmpMLxGe+qvLi4z5jd/hy2FuK6X3Q7Ng7+WT2yvLOkbqo6xGOCGA4gDt8WKUe8O0/hV3PcAELIw0g89KqqqceMAHz1HFRzxWTXFuTKyPLoY4fwSvDud3Nv0+Wyw9HlsZNpW2BwTXI3iAQgH0kCs1b+h/YZVZLxwQZPAj/AJBxLD+Y/wBPjop/HrcYaMhxrKjflylF9Owx7q2SRGjdQyuCrA8QQeYpV7Z6PLmJibUrNHngjtpdc/3Qx4EeXBoop2jJsoblBlTOuM1pkbBudtJjj4KE/wATypgerqP4VfNz9yUtT10rCWfHA4wqDuQHj5zRRUt+fdf+WT6HEKYQ6ose1YWeCVEIDtGyqTyBKkA0qYejraKqF/6bAGPnv7qxRXFGTZQ/yM6nXGaWy59H27U1ms5nMZeVgfAJI0quBxIHeatN5biRHjPJ1KnyEYooqKybnJyfc6SSSSFJH0c7RUBQbcgcAS7gnHixVi3L3OubeSeSZowzxdWhQltOSSWOQP8ADRRTE8262HJKXQ4jTCL2ia2Zsa+hiSJLqDSihRm2bOAMZPh1tXY9w80MlxcRyJCxdUSIplipUMSWPIM3poopUkLHULtzZcsrwSRSrHJCzEF01ghlKkEAjv76KKANXwLaP2u3/wD1m/8A6VTNtdG1xKYNFxHiKLR4SMOOtmyBnh84DHioorlxUlpklV86Zc8O6I5+ia6IINxBg8Pmt76bdpBoRU+ioX0DFFFeQrjDsS5OZdkvdst6OiiiiuxY8EUs95ujHW7SWbqmo5MTg6c/4SOXk40UVzOCmtMnx8myiXPW9MrDdHe0wcdTGfGJRj2D2VO7A6LXLBr110DB6qMk6sdjPgcPEB56KKihjVxfRD93Gsy6HJKfT5DUjjVQFUAADAA5ADkKKKKn2U0j/9k=">
            <a:extLst>
              <a:ext uri="{FF2B5EF4-FFF2-40B4-BE49-F238E27FC236}">
                <a16:creationId xmlns:a16="http://schemas.microsoft.com/office/drawing/2014/main" xmlns="" id="{16EB6F43-51FD-49A5-8636-9C5911BC66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654976">
            <a:off x="5143500" y="3756424"/>
            <a:ext cx="1905000" cy="1905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 name="Espace réservé du pied de page 5">
            <a:extLst>
              <a:ext uri="{FF2B5EF4-FFF2-40B4-BE49-F238E27FC236}">
                <a16:creationId xmlns:a16="http://schemas.microsoft.com/office/drawing/2014/main" xmlns="" id="{A8340255-A7CC-40B8-9916-C5C50E3415CD}"/>
              </a:ext>
            </a:extLst>
          </p:cNvPr>
          <p:cNvSpPr txBox="1">
            <a:spLocks/>
          </p:cNvSpPr>
          <p:nvPr/>
        </p:nvSpPr>
        <p:spPr>
          <a:xfrm>
            <a:off x="2000250" y="6558776"/>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647F9923-862C-426E-B757-E08B7E5B6783}"/>
              </a:ext>
            </a:extLst>
          </p:cNvPr>
          <p:cNvSpPr>
            <a:spLocks noGrp="1"/>
          </p:cNvSpPr>
          <p:nvPr>
            <p:ph type="sldNum" sz="quarter" idx="4"/>
          </p:nvPr>
        </p:nvSpPr>
        <p:spPr/>
        <p:txBody>
          <a:bodyPr/>
          <a:lstStyle/>
          <a:p>
            <a:pPr rtl="0"/>
            <a:fld id="{9860EDB8-5305-433F-BE41-D7A86D811DB3}" type="slidenum">
              <a:rPr lang="fr-FR" noProof="0" smtClean="0"/>
              <a:pPr rtl="0"/>
              <a:t>5</a:t>
            </a:fld>
            <a:endParaRPr lang="fr-FR" noProof="0" dirty="0"/>
          </a:p>
        </p:txBody>
      </p:sp>
      <p:sp>
        <p:nvSpPr>
          <p:cNvPr id="9" name="Titre 5">
            <a:extLst>
              <a:ext uri="{FF2B5EF4-FFF2-40B4-BE49-F238E27FC236}">
                <a16:creationId xmlns:a16="http://schemas.microsoft.com/office/drawing/2014/main" xmlns="" id="{C196B3C2-7A77-4139-A1CB-6ABBB8805061}"/>
              </a:ext>
            </a:extLst>
          </p:cNvPr>
          <p:cNvSpPr>
            <a:spLocks noGrp="1"/>
          </p:cNvSpPr>
          <p:nvPr>
            <p:ph type="title"/>
          </p:nvPr>
        </p:nvSpPr>
        <p:spPr>
          <a:xfrm>
            <a:off x="521207" y="448056"/>
            <a:ext cx="10904439" cy="640080"/>
          </a:xfrm>
        </p:spPr>
        <p:txBody>
          <a:bodyPr rtlCol="0">
            <a:normAutofit/>
          </a:bodyPr>
          <a:lstStyle/>
          <a:p>
            <a:pPr algn="ctr" rtl="0"/>
            <a:r>
              <a:rPr lang="fr-FR" b="1" dirty="0">
                <a:solidFill>
                  <a:srgbClr val="D24726"/>
                </a:solidFill>
                <a:latin typeface="Bookman Old Style" panose="02050604050505020204" pitchFamily="18" charset="0"/>
                <a:cs typeface="Segoe UI Light" panose="020B0502040204020203" pitchFamily="34" charset="0"/>
              </a:rPr>
              <a:t>Grille horaire</a:t>
            </a:r>
            <a:endParaRPr lang="fr-FR" b="1" dirty="0">
              <a:solidFill>
                <a:srgbClr val="D24726"/>
              </a:solidFill>
              <a:latin typeface="Segoe UI Light" panose="020B0502040204020203" pitchFamily="34" charset="0"/>
              <a:cs typeface="Segoe UI Light" panose="020B0502040204020203" pitchFamily="34" charset="0"/>
            </a:endParaRPr>
          </a:p>
        </p:txBody>
      </p:sp>
      <p:sp>
        <p:nvSpPr>
          <p:cNvPr id="12" name="Rectangle 11">
            <a:extLst>
              <a:ext uri="{FF2B5EF4-FFF2-40B4-BE49-F238E27FC236}">
                <a16:creationId xmlns:a16="http://schemas.microsoft.com/office/drawing/2014/main" xmlns="" id="{515324EF-41A3-400C-88B4-9FA5E61CA666}"/>
              </a:ext>
            </a:extLst>
          </p:cNvPr>
          <p:cNvSpPr/>
          <p:nvPr/>
        </p:nvSpPr>
        <p:spPr>
          <a:xfrm>
            <a:off x="2967676" y="1543245"/>
            <a:ext cx="6256649" cy="923330"/>
          </a:xfrm>
          <a:prstGeom prst="rect">
            <a:avLst/>
          </a:prstGeom>
          <a:noFill/>
        </p:spPr>
        <p:txBody>
          <a:bodyPr wrap="none" lIns="91440" tIns="45720" rIns="91440" bIns="45720">
            <a:spAutoFit/>
          </a:bodyPr>
          <a:lstStyle/>
          <a:p>
            <a:pPr algn="ctr"/>
            <a:r>
              <a:rPr lang="fr-FR" sz="5400" b="1" cap="none" spc="0" dirty="0">
                <a:ln w="6600">
                  <a:solidFill>
                    <a:schemeClr val="accent2"/>
                  </a:solidFill>
                  <a:prstDash val="solid"/>
                </a:ln>
                <a:solidFill>
                  <a:srgbClr val="FFFFFF"/>
                </a:solidFill>
                <a:effectLst>
                  <a:outerShdw dist="38100" dir="2700000" algn="tl" rotWithShape="0">
                    <a:schemeClr val="accent2"/>
                  </a:outerShdw>
                </a:effectLst>
              </a:rPr>
              <a:t>1</a:t>
            </a:r>
            <a:r>
              <a:rPr lang="fr-FR" sz="5400" b="1" cap="none" spc="0" baseline="30000" dirty="0">
                <a:ln w="6600">
                  <a:solidFill>
                    <a:schemeClr val="accent2"/>
                  </a:solidFill>
                  <a:prstDash val="solid"/>
                </a:ln>
                <a:solidFill>
                  <a:srgbClr val="FFFFFF"/>
                </a:solidFill>
                <a:effectLst>
                  <a:outerShdw dist="38100" dir="2700000" algn="tl" rotWithShape="0">
                    <a:schemeClr val="accent2"/>
                  </a:outerShdw>
                </a:effectLst>
              </a:rPr>
              <a:t>ère</a:t>
            </a:r>
            <a:r>
              <a:rPr lang="fr-FR" sz="5400" b="1" cap="none" spc="0" dirty="0">
                <a:ln w="6600">
                  <a:solidFill>
                    <a:schemeClr val="accent2"/>
                  </a:solidFill>
                  <a:prstDash val="solid"/>
                </a:ln>
                <a:solidFill>
                  <a:srgbClr val="FFFFFF"/>
                </a:solidFill>
                <a:effectLst>
                  <a:outerShdw dist="38100" dir="2700000" algn="tl" rotWithShape="0">
                    <a:schemeClr val="accent2"/>
                  </a:outerShdw>
                </a:effectLst>
              </a:rPr>
              <a:t> et 2</a:t>
            </a:r>
            <a:r>
              <a:rPr lang="fr-FR" sz="5400" b="1" cap="none" spc="0" baseline="30000" dirty="0">
                <a:ln w="6600">
                  <a:solidFill>
                    <a:schemeClr val="accent2"/>
                  </a:solidFill>
                  <a:prstDash val="solid"/>
                </a:ln>
                <a:solidFill>
                  <a:srgbClr val="FFFFFF"/>
                </a:solidFill>
                <a:effectLst>
                  <a:outerShdw dist="38100" dir="2700000" algn="tl" rotWithShape="0">
                    <a:schemeClr val="accent2"/>
                  </a:outerShdw>
                </a:effectLst>
              </a:rPr>
              <a:t>ème</a:t>
            </a:r>
            <a:r>
              <a:rPr lang="fr-FR" sz="5400" b="1" cap="none" spc="0" dirty="0">
                <a:ln w="6600">
                  <a:solidFill>
                    <a:schemeClr val="accent2"/>
                  </a:solidFill>
                  <a:prstDash val="solid"/>
                </a:ln>
                <a:solidFill>
                  <a:srgbClr val="FFFFFF"/>
                </a:solidFill>
                <a:effectLst>
                  <a:outerShdw dist="38100" dir="2700000" algn="tl" rotWithShape="0">
                    <a:schemeClr val="accent2"/>
                  </a:outerShdw>
                </a:effectLst>
              </a:rPr>
              <a:t> années </a:t>
            </a:r>
          </a:p>
        </p:txBody>
      </p:sp>
      <p:sp>
        <p:nvSpPr>
          <p:cNvPr id="13" name="Rectangle 12">
            <a:extLst>
              <a:ext uri="{FF2B5EF4-FFF2-40B4-BE49-F238E27FC236}">
                <a16:creationId xmlns:a16="http://schemas.microsoft.com/office/drawing/2014/main" xmlns="" id="{63D4064E-C879-40FC-80E9-CFCF68F4253D}"/>
              </a:ext>
            </a:extLst>
          </p:cNvPr>
          <p:cNvSpPr/>
          <p:nvPr/>
        </p:nvSpPr>
        <p:spPr>
          <a:xfrm>
            <a:off x="1797718" y="2772216"/>
            <a:ext cx="2524216" cy="1077218"/>
          </a:xfrm>
          <a:prstGeom prst="rect">
            <a:avLst/>
          </a:prstGeom>
          <a:noFill/>
        </p:spPr>
        <p:txBody>
          <a:bodyPr wrap="none" lIns="91440" tIns="45720" rIns="91440" bIns="45720">
            <a:spAutoFit/>
          </a:bodyPr>
          <a:lstStyle/>
          <a:p>
            <a:pPr algn="ctr"/>
            <a:r>
              <a:rPr lang="fr-FR" sz="3200" b="1" cap="none" spc="0" dirty="0">
                <a:ln w="22225">
                  <a:solidFill>
                    <a:schemeClr val="accent2"/>
                  </a:solidFill>
                  <a:prstDash val="solid"/>
                </a:ln>
                <a:solidFill>
                  <a:schemeClr val="accent2">
                    <a:lumMod val="40000"/>
                    <a:lumOff val="60000"/>
                  </a:schemeClr>
                </a:solidFill>
                <a:effectLst/>
              </a:rPr>
              <a:t>2 heures </a:t>
            </a:r>
          </a:p>
          <a:p>
            <a:pPr algn="ctr"/>
            <a:r>
              <a:rPr lang="fr-FR" sz="3200" b="1" cap="none" spc="0" dirty="0">
                <a:ln w="22225">
                  <a:solidFill>
                    <a:schemeClr val="accent2"/>
                  </a:solidFill>
                  <a:prstDash val="solid"/>
                </a:ln>
                <a:solidFill>
                  <a:schemeClr val="accent2">
                    <a:lumMod val="40000"/>
                    <a:lumOff val="60000"/>
                  </a:schemeClr>
                </a:solidFill>
                <a:effectLst/>
              </a:rPr>
              <a:t>par semaine</a:t>
            </a:r>
          </a:p>
        </p:txBody>
      </p:sp>
      <p:sp>
        <p:nvSpPr>
          <p:cNvPr id="14" name="Rectangle 13">
            <a:extLst>
              <a:ext uri="{FF2B5EF4-FFF2-40B4-BE49-F238E27FC236}">
                <a16:creationId xmlns:a16="http://schemas.microsoft.com/office/drawing/2014/main" xmlns="" id="{04B3476E-7F2B-4BC4-85B3-6AFA65BE9A86}"/>
              </a:ext>
            </a:extLst>
          </p:cNvPr>
          <p:cNvSpPr/>
          <p:nvPr/>
        </p:nvSpPr>
        <p:spPr>
          <a:xfrm>
            <a:off x="6678609" y="2773147"/>
            <a:ext cx="3386632" cy="584775"/>
          </a:xfrm>
          <a:prstGeom prst="rect">
            <a:avLst/>
          </a:prstGeom>
          <a:noFill/>
        </p:spPr>
        <p:txBody>
          <a:bodyPr wrap="none" lIns="91440" tIns="45720" rIns="91440" bIns="45720">
            <a:spAutoFit/>
          </a:bodyPr>
          <a:lstStyle/>
          <a:p>
            <a:pPr algn="ctr"/>
            <a:r>
              <a:rPr lang="fr-FR" sz="3200" b="1" dirty="0">
                <a:ln w="22225">
                  <a:solidFill>
                    <a:schemeClr val="accent2"/>
                  </a:solidFill>
                  <a:prstDash val="solid"/>
                </a:ln>
                <a:solidFill>
                  <a:schemeClr val="accent2">
                    <a:lumMod val="40000"/>
                    <a:lumOff val="60000"/>
                  </a:schemeClr>
                </a:solidFill>
              </a:rPr>
              <a:t>72 heures par an</a:t>
            </a:r>
            <a:endParaRPr lang="fr-FR" sz="3200" b="1" cap="none" spc="0" dirty="0">
              <a:ln w="22225">
                <a:solidFill>
                  <a:schemeClr val="accent2"/>
                </a:solidFill>
                <a:prstDash val="solid"/>
              </a:ln>
              <a:solidFill>
                <a:schemeClr val="accent2">
                  <a:lumMod val="40000"/>
                  <a:lumOff val="60000"/>
                </a:schemeClr>
              </a:solidFill>
              <a:effectLst/>
            </a:endParaRPr>
          </a:p>
        </p:txBody>
      </p:sp>
      <p:sp>
        <p:nvSpPr>
          <p:cNvPr id="15" name="Rectangle 14">
            <a:extLst>
              <a:ext uri="{FF2B5EF4-FFF2-40B4-BE49-F238E27FC236}">
                <a16:creationId xmlns:a16="http://schemas.microsoft.com/office/drawing/2014/main" xmlns="" id="{77845C22-F776-4EA3-993D-40ED7396CF25}"/>
              </a:ext>
            </a:extLst>
          </p:cNvPr>
          <p:cNvSpPr/>
          <p:nvPr/>
        </p:nvSpPr>
        <p:spPr>
          <a:xfrm>
            <a:off x="4435755" y="4041471"/>
            <a:ext cx="2693366" cy="584775"/>
          </a:xfrm>
          <a:prstGeom prst="rect">
            <a:avLst/>
          </a:prstGeom>
          <a:noFill/>
        </p:spPr>
        <p:txBody>
          <a:bodyPr wrap="none" lIns="91440" tIns="45720" rIns="91440" bIns="45720">
            <a:spAutoFit/>
          </a:bodyPr>
          <a:lstStyle/>
          <a:p>
            <a:pPr algn="ctr"/>
            <a:r>
              <a:rPr lang="fr-FR" sz="3200" b="1" cap="none" spc="0" dirty="0">
                <a:ln w="22225">
                  <a:solidFill>
                    <a:schemeClr val="accent2"/>
                  </a:solidFill>
                  <a:prstDash val="solid"/>
                </a:ln>
                <a:solidFill>
                  <a:schemeClr val="accent2">
                    <a:lumMod val="40000"/>
                    <a:lumOff val="60000"/>
                  </a:schemeClr>
                </a:solidFill>
                <a:effectLst/>
              </a:rPr>
              <a:t>= </a:t>
            </a:r>
            <a:r>
              <a:rPr lang="fr-FR" sz="3200" b="1" cap="none" spc="0" dirty="0">
                <a:ln w="22225">
                  <a:solidFill>
                    <a:schemeClr val="accent2"/>
                  </a:solidFill>
                  <a:prstDash val="solid"/>
                </a:ln>
                <a:solidFill>
                  <a:srgbClr val="FF0000"/>
                </a:solidFill>
                <a:effectLst/>
              </a:rPr>
              <a:t>144 heures</a:t>
            </a:r>
          </a:p>
        </p:txBody>
      </p:sp>
      <p:sp>
        <p:nvSpPr>
          <p:cNvPr id="16" name="Rectangle 15">
            <a:extLst>
              <a:ext uri="{FF2B5EF4-FFF2-40B4-BE49-F238E27FC236}">
                <a16:creationId xmlns:a16="http://schemas.microsoft.com/office/drawing/2014/main" xmlns="" id="{53F33911-FB08-477F-B0DE-9AE278B93000}"/>
              </a:ext>
            </a:extLst>
          </p:cNvPr>
          <p:cNvSpPr/>
          <p:nvPr/>
        </p:nvSpPr>
        <p:spPr>
          <a:xfrm>
            <a:off x="558379" y="5410301"/>
            <a:ext cx="10448118" cy="861774"/>
          </a:xfrm>
          <a:prstGeom prst="rect">
            <a:avLst/>
          </a:prstGeom>
          <a:noFill/>
        </p:spPr>
        <p:txBody>
          <a:bodyPr wrap="none" lIns="91440" tIns="45720" rIns="91440" bIns="45720">
            <a:spAutoFit/>
          </a:bodyPr>
          <a:lstStyle/>
          <a:p>
            <a:pPr marL="457200" indent="-457200" algn="ctr">
              <a:buFont typeface="Symbol" panose="05050102010706020507" pitchFamily="18" charset="2"/>
              <a:buChar char="Þ"/>
            </a:pPr>
            <a:r>
              <a:rPr lang="fr-FR" sz="3200" b="1" dirty="0">
                <a:ln w="22225">
                  <a:solidFill>
                    <a:schemeClr val="accent2"/>
                  </a:solidFill>
                  <a:prstDash val="solid"/>
                </a:ln>
                <a:solidFill>
                  <a:schemeClr val="accent2">
                    <a:lumMod val="40000"/>
                    <a:lumOff val="60000"/>
                  </a:schemeClr>
                </a:solidFill>
              </a:rPr>
              <a:t>Minima horaire défini </a:t>
            </a:r>
            <a:r>
              <a:rPr lang="fr-FR" b="1" dirty="0">
                <a:ln w="22225">
                  <a:solidFill>
                    <a:schemeClr val="accent2"/>
                  </a:solidFill>
                  <a:prstDash val="solid"/>
                </a:ln>
                <a:solidFill>
                  <a:schemeClr val="accent2">
                    <a:lumMod val="40000"/>
                    <a:lumOff val="60000"/>
                  </a:schemeClr>
                </a:solidFill>
              </a:rPr>
              <a:t>par les articles 7 et 8 de l’</a:t>
            </a:r>
            <a:r>
              <a:rPr lang="fr-FR" b="1" dirty="0" err="1">
                <a:ln w="22225">
                  <a:solidFill>
                    <a:schemeClr val="accent2"/>
                  </a:solidFill>
                  <a:prstDash val="solid"/>
                </a:ln>
                <a:solidFill>
                  <a:schemeClr val="accent2">
                    <a:lumMod val="40000"/>
                    <a:lumOff val="60000"/>
                  </a:schemeClr>
                </a:solidFill>
              </a:rPr>
              <a:t>arreté</a:t>
            </a:r>
            <a:r>
              <a:rPr lang="fr-FR" b="1" dirty="0">
                <a:ln w="22225">
                  <a:solidFill>
                    <a:schemeClr val="accent2"/>
                  </a:solidFill>
                  <a:prstDash val="solid"/>
                </a:ln>
                <a:solidFill>
                  <a:schemeClr val="accent2">
                    <a:lumMod val="40000"/>
                    <a:lumOff val="60000"/>
                  </a:schemeClr>
                </a:solidFill>
              </a:rPr>
              <a:t> du 27 juin 2017</a:t>
            </a:r>
          </a:p>
          <a:p>
            <a:pPr algn="ctr"/>
            <a:r>
              <a:rPr lang="fr-FR" b="1" dirty="0">
                <a:ln w="22225">
                  <a:solidFill>
                    <a:schemeClr val="accent2"/>
                  </a:solidFill>
                  <a:prstDash val="solid"/>
                </a:ln>
                <a:solidFill>
                  <a:schemeClr val="accent2">
                    <a:lumMod val="40000"/>
                    <a:lumOff val="60000"/>
                  </a:schemeClr>
                </a:solidFill>
              </a:rPr>
              <a:t> portant le cahier des charges applicable à la formation initiale aux activités privées de sécurité</a:t>
            </a:r>
            <a:endParaRPr lang="fr-FR" b="1" cap="none" spc="0" dirty="0">
              <a:ln w="22225">
                <a:solidFill>
                  <a:schemeClr val="accent2"/>
                </a:solidFill>
                <a:prstDash val="solid"/>
              </a:ln>
              <a:solidFill>
                <a:schemeClr val="accent2">
                  <a:lumMod val="40000"/>
                  <a:lumOff val="60000"/>
                </a:schemeClr>
              </a:solidFill>
              <a:effectLst/>
            </a:endParaRPr>
          </a:p>
        </p:txBody>
      </p:sp>
      <p:sp>
        <p:nvSpPr>
          <p:cNvPr id="17" name="Flèche : droite 16">
            <a:extLst>
              <a:ext uri="{FF2B5EF4-FFF2-40B4-BE49-F238E27FC236}">
                <a16:creationId xmlns:a16="http://schemas.microsoft.com/office/drawing/2014/main" xmlns="" id="{86B90C48-0821-4759-AA5E-4B7DCED695CC}"/>
              </a:ext>
            </a:extLst>
          </p:cNvPr>
          <p:cNvSpPr/>
          <p:nvPr/>
        </p:nvSpPr>
        <p:spPr>
          <a:xfrm>
            <a:off x="4802819" y="3018408"/>
            <a:ext cx="1293181" cy="29241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1" name="Espace réservé du pied de page 5">
            <a:extLst>
              <a:ext uri="{FF2B5EF4-FFF2-40B4-BE49-F238E27FC236}">
                <a16:creationId xmlns:a16="http://schemas.microsoft.com/office/drawing/2014/main" xmlns="" id="{A82A5B11-C480-4D0C-AE18-40D2AB2AAAB1}"/>
              </a:ext>
            </a:extLst>
          </p:cNvPr>
          <p:cNvSpPr txBox="1">
            <a:spLocks/>
          </p:cNvSpPr>
          <p:nvPr/>
        </p:nvSpPr>
        <p:spPr>
          <a:xfrm>
            <a:off x="2095500" y="6618000"/>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endParaRPr lang="fr-FR" sz="1200" dirty="0">
              <a:solidFill>
                <a:srgbClr val="000000"/>
              </a:solidFill>
              <a:latin typeface="Calibri" panose="020F0502020204030204" pitchFamily="34" charset="0"/>
              <a:cs typeface="Calibri" panose="020F0502020204030204" pitchFamily="34" charset="0"/>
            </a:endParaRPr>
          </a:p>
        </p:txBody>
      </p:sp>
      <p:sp>
        <p:nvSpPr>
          <p:cNvPr id="18" name="Rectangle 17">
            <a:extLst>
              <a:ext uri="{FF2B5EF4-FFF2-40B4-BE49-F238E27FC236}">
                <a16:creationId xmlns:a16="http://schemas.microsoft.com/office/drawing/2014/main" xmlns="" id="{53F33911-FB08-477F-B0DE-9AE278B93000}"/>
              </a:ext>
            </a:extLst>
          </p:cNvPr>
          <p:cNvSpPr/>
          <p:nvPr/>
        </p:nvSpPr>
        <p:spPr>
          <a:xfrm>
            <a:off x="3664661" y="4725020"/>
            <a:ext cx="4163896" cy="584775"/>
          </a:xfrm>
          <a:prstGeom prst="rect">
            <a:avLst/>
          </a:prstGeom>
          <a:noFill/>
        </p:spPr>
        <p:txBody>
          <a:bodyPr wrap="none" lIns="91440" tIns="45720" rIns="91440" bIns="45720">
            <a:spAutoFit/>
          </a:bodyPr>
          <a:lstStyle/>
          <a:p>
            <a:pPr algn="ctr"/>
            <a:r>
              <a:rPr lang="fr-FR" sz="3200" b="1" dirty="0">
                <a:ln w="22225">
                  <a:solidFill>
                    <a:schemeClr val="accent2"/>
                  </a:solidFill>
                  <a:prstDash val="solid"/>
                </a:ln>
                <a:solidFill>
                  <a:schemeClr val="accent2">
                    <a:lumMod val="40000"/>
                    <a:lumOff val="60000"/>
                  </a:schemeClr>
                </a:solidFill>
              </a:rPr>
              <a:t>Le CQP = 175 heures</a:t>
            </a:r>
            <a:endParaRPr lang="fr-FR"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xmlns="" id="{06DDED44-E81F-4A5F-8E15-FA1449FD73B3}"/>
              </a:ext>
            </a:extLst>
          </p:cNvPr>
          <p:cNvSpPr>
            <a:spLocks noGrp="1"/>
          </p:cNvSpPr>
          <p:nvPr>
            <p:ph type="sldNum" sz="quarter" idx="4"/>
          </p:nvPr>
        </p:nvSpPr>
        <p:spPr/>
        <p:txBody>
          <a:bodyPr/>
          <a:lstStyle/>
          <a:p>
            <a:pPr rtl="0"/>
            <a:fld id="{9860EDB8-5305-433F-BE41-D7A86D811DB3}" type="slidenum">
              <a:rPr lang="fr-FR" noProof="0" smtClean="0"/>
              <a:pPr rtl="0"/>
              <a:t>6</a:t>
            </a:fld>
            <a:endParaRPr lang="fr-FR" noProof="0"/>
          </a:p>
        </p:txBody>
      </p:sp>
      <p:sp>
        <p:nvSpPr>
          <p:cNvPr id="8" name="Titre 3">
            <a:extLst>
              <a:ext uri="{FF2B5EF4-FFF2-40B4-BE49-F238E27FC236}">
                <a16:creationId xmlns:a16="http://schemas.microsoft.com/office/drawing/2014/main" xmlns="" id="{CC6B0D5D-D621-45C9-AD2C-AB6E1670F1AA}"/>
              </a:ext>
            </a:extLst>
          </p:cNvPr>
          <p:cNvSpPr>
            <a:spLocks noGrp="1"/>
          </p:cNvSpPr>
          <p:nvPr>
            <p:ph type="title"/>
          </p:nvPr>
        </p:nvSpPr>
        <p:spPr>
          <a:xfrm>
            <a:off x="521207" y="448056"/>
            <a:ext cx="11127319" cy="640080"/>
          </a:xfrm>
        </p:spPr>
        <p:txBody>
          <a:bodyPr rtlCol="0"/>
          <a:lstStyle/>
          <a:p>
            <a:pPr algn="ctr" rtl="0"/>
            <a:r>
              <a:rPr lang="fr-FR" b="1" dirty="0">
                <a:solidFill>
                  <a:srgbClr val="D24726"/>
                </a:solidFill>
                <a:latin typeface="Bookman Old Style" panose="02050604050505020204" pitchFamily="18" charset="0"/>
                <a:cs typeface="Segoe UI Light" panose="020B0502040204020203" pitchFamily="34" charset="0"/>
              </a:rPr>
              <a:t>5 compétences</a:t>
            </a:r>
            <a:endParaRPr lang="fr-FR" b="1" noProof="1">
              <a:solidFill>
                <a:srgbClr val="D24726"/>
              </a:solidFill>
              <a:latin typeface="Segoe UI Light" panose="020B0502040204020203" pitchFamily="34" charset="0"/>
              <a:cs typeface="Segoe UI Light" panose="020B0502040204020203" pitchFamily="34" charset="0"/>
            </a:endParaRPr>
          </a:p>
        </p:txBody>
      </p:sp>
      <p:graphicFrame>
        <p:nvGraphicFramePr>
          <p:cNvPr id="11" name="Diagramme 10">
            <a:extLst>
              <a:ext uri="{FF2B5EF4-FFF2-40B4-BE49-F238E27FC236}">
                <a16:creationId xmlns:a16="http://schemas.microsoft.com/office/drawing/2014/main" xmlns="" id="{76870F21-0796-4FBF-B92B-9679B57B8D94}"/>
              </a:ext>
            </a:extLst>
          </p:cNvPr>
          <p:cNvGraphicFramePr/>
          <p:nvPr>
            <p:extLst>
              <p:ext uri="{D42A27DB-BD31-4B8C-83A1-F6EECF244321}">
                <p14:modId xmlns:p14="http://schemas.microsoft.com/office/powerpoint/2010/main" val="1544233867"/>
              </p:ext>
            </p:extLst>
          </p:nvPr>
        </p:nvGraphicFramePr>
        <p:xfrm>
          <a:off x="3122212" y="1238605"/>
          <a:ext cx="6740434" cy="5578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Groupe 11">
            <a:extLst>
              <a:ext uri="{FF2B5EF4-FFF2-40B4-BE49-F238E27FC236}">
                <a16:creationId xmlns:a16="http://schemas.microsoft.com/office/drawing/2014/main" xmlns="" id="{9DE83626-9C44-4CCD-97A8-24A20D306CB2}"/>
              </a:ext>
            </a:extLst>
          </p:cNvPr>
          <p:cNvGrpSpPr/>
          <p:nvPr/>
        </p:nvGrpSpPr>
        <p:grpSpPr>
          <a:xfrm>
            <a:off x="6301980" y="3858970"/>
            <a:ext cx="1524000" cy="758174"/>
            <a:chOff x="3852561" y="969261"/>
            <a:chExt cx="1524000" cy="758174"/>
          </a:xfrm>
          <a:scene3d>
            <a:camera prst="orthographicFront">
              <a:rot lat="0" lon="0" rev="0"/>
            </a:camera>
            <a:lightRig rig="contrasting" dir="t">
              <a:rot lat="0" lon="0" rev="1200000"/>
            </a:lightRig>
          </a:scene3d>
        </p:grpSpPr>
        <p:sp>
          <p:nvSpPr>
            <p:cNvPr id="13" name="Ellipse 12">
              <a:extLst>
                <a:ext uri="{FF2B5EF4-FFF2-40B4-BE49-F238E27FC236}">
                  <a16:creationId xmlns:a16="http://schemas.microsoft.com/office/drawing/2014/main" xmlns="" id="{A22773C9-3C7F-43A5-BD51-CA2FEEB68ED2}"/>
                </a:ext>
              </a:extLst>
            </p:cNvPr>
            <p:cNvSpPr/>
            <p:nvPr/>
          </p:nvSpPr>
          <p:spPr>
            <a:xfrm>
              <a:off x="3852561" y="969261"/>
              <a:ext cx="1524000" cy="758174"/>
            </a:xfrm>
            <a:prstGeom prst="ellipse">
              <a:avLst/>
            </a:prstGeom>
          </p:spPr>
          <p:style>
            <a:lnRef idx="2">
              <a:schemeClr val="dk1"/>
            </a:lnRef>
            <a:fillRef idx="1">
              <a:schemeClr val="lt1"/>
            </a:fillRef>
            <a:effectRef idx="0">
              <a:schemeClr val="dk1"/>
            </a:effectRef>
            <a:fontRef idx="minor">
              <a:schemeClr val="dk1"/>
            </a:fontRef>
          </p:style>
        </p:sp>
        <p:sp>
          <p:nvSpPr>
            <p:cNvPr id="14" name="Ellipse 4">
              <a:extLst>
                <a:ext uri="{FF2B5EF4-FFF2-40B4-BE49-F238E27FC236}">
                  <a16:creationId xmlns:a16="http://schemas.microsoft.com/office/drawing/2014/main" xmlns="" id="{0E0F439C-3EA3-4E60-9182-D98030A24CA9}"/>
                </a:ext>
              </a:extLst>
            </p:cNvPr>
            <p:cNvSpPr txBox="1"/>
            <p:nvPr/>
          </p:nvSpPr>
          <p:spPr>
            <a:xfrm>
              <a:off x="4075746" y="1080293"/>
              <a:ext cx="1077630" cy="53611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chemeClr val="tx1"/>
                  </a:solidFill>
                </a:rPr>
                <a:t>C4 : La gestion des conflits</a:t>
              </a:r>
            </a:p>
          </p:txBody>
        </p:sp>
      </p:grpSp>
      <p:grpSp>
        <p:nvGrpSpPr>
          <p:cNvPr id="20" name="Groupe 19">
            <a:extLst>
              <a:ext uri="{FF2B5EF4-FFF2-40B4-BE49-F238E27FC236}">
                <a16:creationId xmlns:a16="http://schemas.microsoft.com/office/drawing/2014/main" xmlns="" id="{F52CD539-ADFD-44B0-ACC5-CF790F0B8EF4}"/>
              </a:ext>
            </a:extLst>
          </p:cNvPr>
          <p:cNvGrpSpPr/>
          <p:nvPr/>
        </p:nvGrpSpPr>
        <p:grpSpPr>
          <a:xfrm>
            <a:off x="5870355" y="5194408"/>
            <a:ext cx="1781715" cy="1009543"/>
            <a:chOff x="3852561" y="969261"/>
            <a:chExt cx="1524000" cy="758174"/>
          </a:xfrm>
          <a:scene3d>
            <a:camera prst="orthographicFront">
              <a:rot lat="0" lon="0" rev="0"/>
            </a:camera>
            <a:lightRig rig="contrasting" dir="t">
              <a:rot lat="0" lon="0" rev="1200000"/>
            </a:lightRig>
          </a:scene3d>
        </p:grpSpPr>
        <p:sp>
          <p:nvSpPr>
            <p:cNvPr id="21" name="Ellipse 20">
              <a:extLst>
                <a:ext uri="{FF2B5EF4-FFF2-40B4-BE49-F238E27FC236}">
                  <a16:creationId xmlns:a16="http://schemas.microsoft.com/office/drawing/2014/main" xmlns="" id="{40979C13-C0EC-4C7C-A552-034EF2FAF579}"/>
                </a:ext>
              </a:extLst>
            </p:cNvPr>
            <p:cNvSpPr/>
            <p:nvPr/>
          </p:nvSpPr>
          <p:spPr>
            <a:xfrm>
              <a:off x="3852561" y="969261"/>
              <a:ext cx="1524000" cy="758174"/>
            </a:xfrm>
            <a:prstGeom prst="ellipse">
              <a:avLst/>
            </a:prstGeom>
          </p:spPr>
          <p:style>
            <a:lnRef idx="2">
              <a:schemeClr val="dk1"/>
            </a:lnRef>
            <a:fillRef idx="1">
              <a:schemeClr val="lt1"/>
            </a:fillRef>
            <a:effectRef idx="0">
              <a:schemeClr val="dk1"/>
            </a:effectRef>
            <a:fontRef idx="minor">
              <a:schemeClr val="dk1"/>
            </a:fontRef>
          </p:style>
        </p:sp>
        <p:sp>
          <p:nvSpPr>
            <p:cNvPr id="22" name="Ellipse 4">
              <a:extLst>
                <a:ext uri="{FF2B5EF4-FFF2-40B4-BE49-F238E27FC236}">
                  <a16:creationId xmlns:a16="http://schemas.microsoft.com/office/drawing/2014/main" xmlns="" id="{AF7C2233-92E6-4A4F-85FD-D3D10C812B9A}"/>
                </a:ext>
              </a:extLst>
            </p:cNvPr>
            <p:cNvSpPr txBox="1"/>
            <p:nvPr/>
          </p:nvSpPr>
          <p:spPr>
            <a:xfrm>
              <a:off x="4039478" y="1080293"/>
              <a:ext cx="1150165" cy="53611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chemeClr val="tx1"/>
                  </a:solidFill>
                </a:rPr>
                <a:t>C5 : L’événementiel</a:t>
              </a:r>
            </a:p>
          </p:txBody>
        </p:sp>
      </p:grpSp>
      <p:sp>
        <p:nvSpPr>
          <p:cNvPr id="17" name="Espace réservé du pied de page 5">
            <a:extLst>
              <a:ext uri="{FF2B5EF4-FFF2-40B4-BE49-F238E27FC236}">
                <a16:creationId xmlns:a16="http://schemas.microsoft.com/office/drawing/2014/main" xmlns="" id="{48FAEE90-68AD-4562-A6E3-EB4670040F8E}"/>
              </a:ext>
            </a:extLst>
          </p:cNvPr>
          <p:cNvSpPr txBox="1">
            <a:spLocks/>
          </p:cNvSpPr>
          <p:nvPr/>
        </p:nvSpPr>
        <p:spPr>
          <a:xfrm>
            <a:off x="2092922" y="6529849"/>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endParaRPr lang="fr-FR" sz="1200" dirty="0">
              <a:solidFill>
                <a:srgbClr val="000000"/>
              </a:solidFill>
              <a:latin typeface="Calibri" panose="020F0502020204030204" pitchFamily="34" charset="0"/>
              <a:cs typeface="Calibri" panose="020F0502020204030204" pitchFamily="34" charset="0"/>
            </a:endParaRPr>
          </a:p>
        </p:txBody>
      </p:sp>
      <p:pic>
        <p:nvPicPr>
          <p:cNvPr id="3" name="Image 2" descr="Une image contenant texte&#10;&#10;Description générée automatiquement">
            <a:extLst>
              <a:ext uri="{FF2B5EF4-FFF2-40B4-BE49-F238E27FC236}">
                <a16:creationId xmlns:a16="http://schemas.microsoft.com/office/drawing/2014/main" xmlns="" id="{F9D7342D-A77B-4958-A5BD-F0486677151B}"/>
              </a:ext>
            </a:extLst>
          </p:cNvPr>
          <p:cNvPicPr>
            <a:picLocks noChangeAspect="1"/>
          </p:cNvPicPr>
          <p:nvPr/>
        </p:nvPicPr>
        <p:blipFill>
          <a:blip r:embed="rId8"/>
          <a:stretch>
            <a:fillRect/>
          </a:stretch>
        </p:blipFill>
        <p:spPr>
          <a:xfrm rot="5400000">
            <a:off x="10031602" y="1811827"/>
            <a:ext cx="2069663" cy="1164185"/>
          </a:xfrm>
          <a:prstGeom prst="rect">
            <a:avLst/>
          </a:prstGeom>
          <a:ln>
            <a:noFill/>
          </a:ln>
          <a:effectLst>
            <a:outerShdw blurRad="292100" dist="139700" dir="2700000" algn="tl" rotWithShape="0">
              <a:srgbClr val="333333">
                <a:alpha val="65000"/>
              </a:srgbClr>
            </a:outerShdw>
          </a:effectLst>
        </p:spPr>
      </p:pic>
      <p:pic>
        <p:nvPicPr>
          <p:cNvPr id="7" name="Image 6" descr="Une image contenant intérieur&#10;&#10;Description générée automatiquement">
            <a:extLst>
              <a:ext uri="{FF2B5EF4-FFF2-40B4-BE49-F238E27FC236}">
                <a16:creationId xmlns:a16="http://schemas.microsoft.com/office/drawing/2014/main" xmlns="" id="{96708C02-4D2A-4AD3-B3B5-D80E91FA2476}"/>
              </a:ext>
            </a:extLst>
          </p:cNvPr>
          <p:cNvPicPr>
            <a:picLocks noChangeAspect="1"/>
          </p:cNvPicPr>
          <p:nvPr/>
        </p:nvPicPr>
        <p:blipFill>
          <a:blip r:embed="rId9"/>
          <a:stretch>
            <a:fillRect/>
          </a:stretch>
        </p:blipFill>
        <p:spPr>
          <a:xfrm rot="5400000">
            <a:off x="726301" y="1635313"/>
            <a:ext cx="2209800" cy="1657350"/>
          </a:xfrm>
          <a:prstGeom prst="rect">
            <a:avLst/>
          </a:prstGeom>
        </p:spPr>
      </p:pic>
      <p:pic>
        <p:nvPicPr>
          <p:cNvPr id="19" name="Image 18">
            <a:extLst>
              <a:ext uri="{FF2B5EF4-FFF2-40B4-BE49-F238E27FC236}">
                <a16:creationId xmlns:a16="http://schemas.microsoft.com/office/drawing/2014/main" xmlns="" id="{058B9153-AA79-4369-8A19-9382EF4217A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7285" y="3943742"/>
            <a:ext cx="2448530" cy="183639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5" name="Image 24">
            <a:extLst>
              <a:ext uri="{FF2B5EF4-FFF2-40B4-BE49-F238E27FC236}">
                <a16:creationId xmlns:a16="http://schemas.microsoft.com/office/drawing/2014/main" xmlns="" id="{B79E35EA-A0EB-4378-8E4A-BD562D1B0B5E}"/>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9943483" y="3970002"/>
            <a:ext cx="1210047" cy="215119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26" name="Picture 2" descr="Gestion des conflits et de l'agressivité - Atlas Formation">
            <a:extLst>
              <a:ext uri="{FF2B5EF4-FFF2-40B4-BE49-F238E27FC236}">
                <a16:creationId xmlns:a16="http://schemas.microsoft.com/office/drawing/2014/main" xmlns="" id="{3E0676F5-739C-43D3-998C-4145BD7CFDD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98151" y="4921437"/>
            <a:ext cx="1517160" cy="148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56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arn(inVertic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3">
            <a:extLst>
              <a:ext uri="{FF2B5EF4-FFF2-40B4-BE49-F238E27FC236}">
                <a16:creationId xmlns:a16="http://schemas.microsoft.com/office/drawing/2014/main" xmlns="" id="{CC6B0D5D-D621-45C9-AD2C-AB6E1670F1AA}"/>
              </a:ext>
            </a:extLst>
          </p:cNvPr>
          <p:cNvSpPr>
            <a:spLocks noGrp="1"/>
          </p:cNvSpPr>
          <p:nvPr>
            <p:ph type="title"/>
          </p:nvPr>
        </p:nvSpPr>
        <p:spPr>
          <a:xfrm>
            <a:off x="521207" y="448056"/>
            <a:ext cx="11026359" cy="640080"/>
          </a:xfrm>
        </p:spPr>
        <p:txBody>
          <a:bodyPr rtlCol="0"/>
          <a:lstStyle/>
          <a:p>
            <a:pPr algn="ctr" rtl="0"/>
            <a:r>
              <a:rPr lang="fr-FR" b="1" dirty="0">
                <a:solidFill>
                  <a:srgbClr val="D24726"/>
                </a:solidFill>
                <a:latin typeface="Bookman Old Style" panose="02050604050505020204" pitchFamily="18" charset="0"/>
                <a:cs typeface="Segoe UI Light" panose="020B0502040204020203" pitchFamily="34" charset="0"/>
              </a:rPr>
              <a:t>Les savoirs</a:t>
            </a:r>
            <a:endParaRPr lang="fr-FR" b="1" noProof="1">
              <a:solidFill>
                <a:srgbClr val="D24726"/>
              </a:solidFill>
              <a:latin typeface="Segoe UI Light" panose="020B0502040204020203" pitchFamily="34" charset="0"/>
              <a:cs typeface="Segoe UI Light" panose="020B0502040204020203" pitchFamily="34" charset="0"/>
            </a:endParaRPr>
          </a:p>
        </p:txBody>
      </p:sp>
      <p:pic>
        <p:nvPicPr>
          <p:cNvPr id="3" name="Image 2">
            <a:extLst>
              <a:ext uri="{FF2B5EF4-FFF2-40B4-BE49-F238E27FC236}">
                <a16:creationId xmlns:a16="http://schemas.microsoft.com/office/drawing/2014/main" xmlns="" id="{E7A278DD-E8D6-4B62-B5E3-D78F6AE0A8BB}"/>
              </a:ext>
            </a:extLst>
          </p:cNvPr>
          <p:cNvPicPr>
            <a:picLocks noChangeAspect="1"/>
          </p:cNvPicPr>
          <p:nvPr/>
        </p:nvPicPr>
        <p:blipFill rotWithShape="1">
          <a:blip r:embed="rId3"/>
          <a:srcRect b="48445"/>
          <a:stretch/>
        </p:blipFill>
        <p:spPr>
          <a:xfrm>
            <a:off x="521207" y="1790003"/>
            <a:ext cx="6028772" cy="4066905"/>
          </a:xfrm>
          <a:prstGeom prst="rect">
            <a:avLst/>
          </a:prstGeom>
        </p:spPr>
      </p:pic>
      <p:sp>
        <p:nvSpPr>
          <p:cNvPr id="9" name="Rectangle 8">
            <a:extLst>
              <a:ext uri="{FF2B5EF4-FFF2-40B4-BE49-F238E27FC236}">
                <a16:creationId xmlns:a16="http://schemas.microsoft.com/office/drawing/2014/main" xmlns="" id="{468D29E6-C825-48CC-81B8-09A106CCA0EF}"/>
              </a:ext>
            </a:extLst>
          </p:cNvPr>
          <p:cNvSpPr/>
          <p:nvPr/>
        </p:nvSpPr>
        <p:spPr>
          <a:xfrm>
            <a:off x="1681060" y="1189741"/>
            <a:ext cx="3519041" cy="584775"/>
          </a:xfrm>
          <a:prstGeom prst="rect">
            <a:avLst/>
          </a:prstGeom>
          <a:noFill/>
        </p:spPr>
        <p:txBody>
          <a:bodyPr wrap="square" lIns="91440" tIns="45720" rIns="91440" bIns="45720">
            <a:spAutoFit/>
          </a:bodyPr>
          <a:lstStyle/>
          <a:p>
            <a:pPr algn="ctr"/>
            <a:r>
              <a:rPr lang="fr-FR" sz="3200" b="1" cap="none" spc="0" dirty="0">
                <a:ln w="22225">
                  <a:solidFill>
                    <a:schemeClr val="accent2"/>
                  </a:solidFill>
                  <a:prstDash val="solid"/>
                </a:ln>
                <a:solidFill>
                  <a:srgbClr val="FF0000"/>
                </a:solidFill>
                <a:effectLst/>
              </a:rPr>
              <a:t>Module EF2</a:t>
            </a:r>
          </a:p>
        </p:txBody>
      </p:sp>
      <p:sp>
        <p:nvSpPr>
          <p:cNvPr id="10" name="Rectangle 9">
            <a:extLst>
              <a:ext uri="{FF2B5EF4-FFF2-40B4-BE49-F238E27FC236}">
                <a16:creationId xmlns:a16="http://schemas.microsoft.com/office/drawing/2014/main" xmlns="" id="{581FB860-5A24-4D26-801A-9C83C05A6282}"/>
              </a:ext>
            </a:extLst>
          </p:cNvPr>
          <p:cNvSpPr/>
          <p:nvPr/>
        </p:nvSpPr>
        <p:spPr>
          <a:xfrm>
            <a:off x="8028525" y="1189741"/>
            <a:ext cx="3519041" cy="1077218"/>
          </a:xfrm>
          <a:prstGeom prst="rect">
            <a:avLst/>
          </a:prstGeom>
          <a:noFill/>
        </p:spPr>
        <p:txBody>
          <a:bodyPr wrap="square" lIns="91440" tIns="45720" rIns="91440" bIns="45720">
            <a:spAutoFit/>
          </a:bodyPr>
          <a:lstStyle/>
          <a:p>
            <a:pPr algn="ctr"/>
            <a:r>
              <a:rPr lang="fr-FR" sz="3200" b="1" dirty="0">
                <a:ln w="22225">
                  <a:solidFill>
                    <a:schemeClr val="accent2"/>
                  </a:solidFill>
                  <a:prstDash val="solid"/>
                </a:ln>
                <a:solidFill>
                  <a:srgbClr val="FF0000"/>
                </a:solidFill>
              </a:rPr>
              <a:t>Pôle 1 : C1 du référentiel</a:t>
            </a:r>
            <a:endParaRPr lang="fr-FR" sz="3200" b="1" cap="none" spc="0" dirty="0">
              <a:ln w="22225">
                <a:solidFill>
                  <a:schemeClr val="accent2"/>
                </a:solidFill>
                <a:prstDash val="solid"/>
              </a:ln>
              <a:solidFill>
                <a:srgbClr val="FF0000"/>
              </a:solidFill>
              <a:effectLst/>
            </a:endParaRPr>
          </a:p>
        </p:txBody>
      </p:sp>
      <p:sp>
        <p:nvSpPr>
          <p:cNvPr id="11" name="Espace réservé du pied de page 5">
            <a:extLst>
              <a:ext uri="{FF2B5EF4-FFF2-40B4-BE49-F238E27FC236}">
                <a16:creationId xmlns:a16="http://schemas.microsoft.com/office/drawing/2014/main" xmlns="" id="{1730A6A0-CA78-4918-BC44-6CB831DBFDF1}"/>
              </a:ext>
            </a:extLst>
          </p:cNvPr>
          <p:cNvSpPr txBox="1">
            <a:spLocks/>
          </p:cNvSpPr>
          <p:nvPr/>
        </p:nvSpPr>
        <p:spPr>
          <a:xfrm>
            <a:off x="2000250" y="6558776"/>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2" name="ZoneTexte 1"/>
          <p:cNvSpPr txBox="1"/>
          <p:nvPr/>
        </p:nvSpPr>
        <p:spPr>
          <a:xfrm>
            <a:off x="7260158" y="2336400"/>
            <a:ext cx="4410635" cy="2862322"/>
          </a:xfrm>
          <a:prstGeom prst="rect">
            <a:avLst/>
          </a:prstGeom>
          <a:effectLst>
            <a:glow rad="1016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wrap="square" rtlCol="0">
            <a:spAutoFit/>
          </a:bodyPr>
          <a:lstStyle/>
          <a:p>
            <a:r>
              <a:rPr lang="fr-FR" dirty="0">
                <a:latin typeface="Baskerville Old Face" panose="02020602080505020303" pitchFamily="18" charset="0"/>
              </a:rPr>
              <a:t>Activité : A1.1 – Préparation d ’une prestation de sécurité</a:t>
            </a:r>
          </a:p>
          <a:p>
            <a:endParaRPr lang="fr-FR" dirty="0">
              <a:latin typeface="Baskerville Old Face" panose="02020602080505020303" pitchFamily="18" charset="0"/>
            </a:endParaRPr>
          </a:p>
          <a:p>
            <a:r>
              <a:rPr lang="fr-FR" b="1" dirty="0">
                <a:latin typeface="Baskerville Old Face" panose="02020602080505020303" pitchFamily="18" charset="0"/>
              </a:rPr>
              <a:t>Compétence : A1.2C3 – Déterminer les moyens techniques et humains nécessaires à la réalisation de la prestation</a:t>
            </a:r>
          </a:p>
          <a:p>
            <a:endParaRPr lang="fr-FR" dirty="0">
              <a:latin typeface="Baskerville Old Face" panose="02020602080505020303" pitchFamily="18" charset="0"/>
            </a:endParaRPr>
          </a:p>
          <a:p>
            <a:r>
              <a:rPr lang="fr-FR" b="1" dirty="0">
                <a:latin typeface="Baskerville Old Face" panose="02020602080505020303" pitchFamily="18" charset="0"/>
              </a:rPr>
              <a:t>Savoirs associés : A1.2S4 – Les moyens mécaniques, électroniques et numériques participant à la sécurisation d’un site</a:t>
            </a:r>
          </a:p>
        </p:txBody>
      </p:sp>
      <p:grpSp>
        <p:nvGrpSpPr>
          <p:cNvPr id="23" name="Groupe 22"/>
          <p:cNvGrpSpPr/>
          <p:nvPr/>
        </p:nvGrpSpPr>
        <p:grpSpPr>
          <a:xfrm>
            <a:off x="521207" y="4440849"/>
            <a:ext cx="6814969" cy="1459741"/>
            <a:chOff x="445189" y="4480560"/>
            <a:chExt cx="6814969" cy="1459741"/>
          </a:xfrm>
        </p:grpSpPr>
        <p:sp>
          <p:nvSpPr>
            <p:cNvPr id="19" name="Rectangle à coins arrondis 18"/>
            <p:cNvSpPr/>
            <p:nvPr/>
          </p:nvSpPr>
          <p:spPr>
            <a:xfrm>
              <a:off x="445189" y="5058174"/>
              <a:ext cx="6180807" cy="882127"/>
            </a:xfrm>
            <a:prstGeom prst="roundRect">
              <a:avLst/>
            </a:prstGeom>
            <a:noFill/>
            <a:ln>
              <a:solidFill>
                <a:schemeClr val="accent2">
                  <a:lumMod val="75000"/>
                </a:schemeClr>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1" name="Connecteur droit avec flèche 20"/>
            <p:cNvCxnSpPr>
              <a:cxnSpLocks/>
            </p:cNvCxnSpPr>
            <p:nvPr/>
          </p:nvCxnSpPr>
          <p:spPr>
            <a:xfrm flipV="1">
              <a:off x="6549979" y="4480560"/>
              <a:ext cx="710179" cy="57761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215230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521207" y="448056"/>
            <a:ext cx="10904439" cy="640080"/>
          </a:xfrm>
        </p:spPr>
        <p:txBody>
          <a:bodyPr rtlCol="0">
            <a:normAutofit/>
          </a:bodyPr>
          <a:lstStyle/>
          <a:p>
            <a:pPr algn="ctr" rtl="0"/>
            <a:r>
              <a:rPr lang="fr-FR" b="1" dirty="0">
                <a:solidFill>
                  <a:srgbClr val="D24726"/>
                </a:solidFill>
                <a:latin typeface="Bookman Old Style" panose="02050604050505020204" pitchFamily="18" charset="0"/>
                <a:cs typeface="Segoe UI Light" panose="020B0502040204020203" pitchFamily="34" charset="0"/>
              </a:rPr>
              <a:t>Plateau pour le module EF2</a:t>
            </a:r>
            <a:endParaRPr lang="fr-FR" b="1" dirty="0">
              <a:solidFill>
                <a:srgbClr val="D24726"/>
              </a:solidFill>
              <a:latin typeface="Segoe UI Light" panose="020B0502040204020203" pitchFamily="34" charset="0"/>
              <a:cs typeface="Segoe UI Light" panose="020B0502040204020203" pitchFamily="34" charset="0"/>
            </a:endParaRPr>
          </a:p>
        </p:txBody>
      </p:sp>
      <p:sp>
        <p:nvSpPr>
          <p:cNvPr id="9" name="Espace réservé du numéro de diapositive 8">
            <a:extLst>
              <a:ext uri="{FF2B5EF4-FFF2-40B4-BE49-F238E27FC236}">
                <a16:creationId xmlns:a16="http://schemas.microsoft.com/office/drawing/2014/main" xmlns="" id="{C98667ED-D430-4FD3-8565-06285453BE40}"/>
              </a:ext>
            </a:extLst>
          </p:cNvPr>
          <p:cNvSpPr>
            <a:spLocks noGrp="1"/>
          </p:cNvSpPr>
          <p:nvPr>
            <p:ph type="sldNum" sz="quarter" idx="4"/>
          </p:nvPr>
        </p:nvSpPr>
        <p:spPr/>
        <p:txBody>
          <a:bodyPr/>
          <a:lstStyle/>
          <a:p>
            <a:pPr rtl="0"/>
            <a:fld id="{9860EDB8-5305-433F-BE41-D7A86D811DB3}" type="slidenum">
              <a:rPr lang="fr-FR" noProof="0" smtClean="0"/>
              <a:pPr rtl="0"/>
              <a:t>8</a:t>
            </a:fld>
            <a:endParaRPr lang="fr-FR" noProof="0"/>
          </a:p>
        </p:txBody>
      </p:sp>
      <p:pic>
        <p:nvPicPr>
          <p:cNvPr id="12" name="Image 11">
            <a:extLst>
              <a:ext uri="{FF2B5EF4-FFF2-40B4-BE49-F238E27FC236}">
                <a16:creationId xmlns:a16="http://schemas.microsoft.com/office/drawing/2014/main" xmlns="" id="{F8461DC8-4BC2-4AF5-BE68-8647FD15DE20}"/>
              </a:ext>
            </a:extLst>
          </p:cNvPr>
          <p:cNvPicPr>
            <a:picLocks noChangeAspect="1"/>
          </p:cNvPicPr>
          <p:nvPr/>
        </p:nvPicPr>
        <p:blipFill>
          <a:blip r:embed="rId3"/>
          <a:stretch>
            <a:fillRect/>
          </a:stretch>
        </p:blipFill>
        <p:spPr>
          <a:xfrm>
            <a:off x="4208962" y="2273890"/>
            <a:ext cx="4088688" cy="2585494"/>
          </a:xfrm>
          <a:prstGeom prst="rect">
            <a:avLst/>
          </a:prstGeom>
          <a:ln>
            <a:noFill/>
          </a:ln>
          <a:effectLst>
            <a:outerShdw blurRad="190500" algn="tl" rotWithShape="0">
              <a:srgbClr val="000000">
                <a:alpha val="70000"/>
              </a:srgbClr>
            </a:outerShdw>
          </a:effectLst>
        </p:spPr>
      </p:pic>
      <p:sp>
        <p:nvSpPr>
          <p:cNvPr id="13" name="ZoneTexte 12">
            <a:extLst>
              <a:ext uri="{FF2B5EF4-FFF2-40B4-BE49-F238E27FC236}">
                <a16:creationId xmlns:a16="http://schemas.microsoft.com/office/drawing/2014/main" xmlns="" id="{5C5AB496-AC8A-479A-AD0E-E27454AA6778}"/>
              </a:ext>
            </a:extLst>
          </p:cNvPr>
          <p:cNvSpPr txBox="1"/>
          <p:nvPr/>
        </p:nvSpPr>
        <p:spPr>
          <a:xfrm>
            <a:off x="757645" y="2273890"/>
            <a:ext cx="2220686" cy="1477328"/>
          </a:xfrm>
          <a:prstGeom prst="rect">
            <a:avLst/>
          </a:prstGeom>
          <a:noFill/>
        </p:spPr>
        <p:txBody>
          <a:bodyPr wrap="square" rtlCol="0">
            <a:spAutoFit/>
          </a:bodyPr>
          <a:lstStyle/>
          <a:p>
            <a:pPr algn="ctr"/>
            <a:r>
              <a:rPr lang="fr-FR" dirty="0"/>
              <a:t>Avec le plateau technique des filières sécurité dans les lycées professionnels</a:t>
            </a:r>
          </a:p>
        </p:txBody>
      </p:sp>
      <p:sp>
        <p:nvSpPr>
          <p:cNvPr id="27" name="ZoneTexte 26">
            <a:extLst>
              <a:ext uri="{FF2B5EF4-FFF2-40B4-BE49-F238E27FC236}">
                <a16:creationId xmlns:a16="http://schemas.microsoft.com/office/drawing/2014/main" xmlns="" id="{04F64F01-336E-4A23-BF76-8EA697624F0F}"/>
              </a:ext>
            </a:extLst>
          </p:cNvPr>
          <p:cNvSpPr txBox="1"/>
          <p:nvPr/>
        </p:nvSpPr>
        <p:spPr>
          <a:xfrm>
            <a:off x="9090388" y="1958219"/>
            <a:ext cx="2220686" cy="923330"/>
          </a:xfrm>
          <a:prstGeom prst="rect">
            <a:avLst/>
          </a:prstGeom>
          <a:noFill/>
        </p:spPr>
        <p:txBody>
          <a:bodyPr wrap="square" rtlCol="0">
            <a:spAutoFit/>
          </a:bodyPr>
          <a:lstStyle/>
          <a:p>
            <a:pPr algn="ctr"/>
            <a:r>
              <a:rPr lang="fr-FR" dirty="0"/>
              <a:t>Équipement préconisé est celui du CQP APS</a:t>
            </a:r>
          </a:p>
        </p:txBody>
      </p:sp>
      <p:sp>
        <p:nvSpPr>
          <p:cNvPr id="28" name="ZoneTexte 27">
            <a:extLst>
              <a:ext uri="{FF2B5EF4-FFF2-40B4-BE49-F238E27FC236}">
                <a16:creationId xmlns:a16="http://schemas.microsoft.com/office/drawing/2014/main" xmlns="" id="{1062A683-EDF0-4FF4-82F4-C8166A04F365}"/>
              </a:ext>
            </a:extLst>
          </p:cNvPr>
          <p:cNvSpPr txBox="1"/>
          <p:nvPr/>
        </p:nvSpPr>
        <p:spPr>
          <a:xfrm>
            <a:off x="9090388" y="4170137"/>
            <a:ext cx="2220686" cy="1754326"/>
          </a:xfrm>
          <a:prstGeom prst="rect">
            <a:avLst/>
          </a:prstGeom>
          <a:noFill/>
        </p:spPr>
        <p:txBody>
          <a:bodyPr wrap="square" rtlCol="0">
            <a:spAutoFit/>
          </a:bodyPr>
          <a:lstStyle/>
          <a:p>
            <a:pPr algn="ctr"/>
            <a:r>
              <a:rPr lang="fr-FR" dirty="0"/>
              <a:t>Possibilité de signature d’une convention avec des établissements possédant ce plateau technique </a:t>
            </a:r>
          </a:p>
        </p:txBody>
      </p:sp>
      <p:pic>
        <p:nvPicPr>
          <p:cNvPr id="3" name="Image 2" descr="Une image contenant texte, intérieur, mur, rayon&#10;&#10;Description générée automatiquement">
            <a:extLst>
              <a:ext uri="{FF2B5EF4-FFF2-40B4-BE49-F238E27FC236}">
                <a16:creationId xmlns:a16="http://schemas.microsoft.com/office/drawing/2014/main" xmlns="" id="{27D37AA9-1B88-45FE-B605-EC75F85A06B1}"/>
              </a:ext>
            </a:extLst>
          </p:cNvPr>
          <p:cNvPicPr>
            <a:picLocks noChangeAspect="1"/>
          </p:cNvPicPr>
          <p:nvPr/>
        </p:nvPicPr>
        <p:blipFill>
          <a:blip r:embed="rId4"/>
          <a:stretch>
            <a:fillRect/>
          </a:stretch>
        </p:blipFill>
        <p:spPr>
          <a:xfrm>
            <a:off x="837747" y="4015060"/>
            <a:ext cx="2755900" cy="2066925"/>
          </a:xfrm>
          <a:prstGeom prst="rect">
            <a:avLst/>
          </a:prstGeom>
        </p:spPr>
      </p:pic>
      <p:sp>
        <p:nvSpPr>
          <p:cNvPr id="11" name="Espace réservé du pied de page 5">
            <a:extLst>
              <a:ext uri="{FF2B5EF4-FFF2-40B4-BE49-F238E27FC236}">
                <a16:creationId xmlns:a16="http://schemas.microsoft.com/office/drawing/2014/main" xmlns="" id="{21B43A26-987C-46FF-BF8C-73360A4EE741}"/>
              </a:ext>
            </a:extLst>
          </p:cNvPr>
          <p:cNvSpPr txBox="1">
            <a:spLocks/>
          </p:cNvSpPr>
          <p:nvPr/>
        </p:nvSpPr>
        <p:spPr>
          <a:xfrm>
            <a:off x="1352550" y="6594479"/>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14" name="ZoneTexte 13">
            <a:extLst>
              <a:ext uri="{FF2B5EF4-FFF2-40B4-BE49-F238E27FC236}">
                <a16:creationId xmlns:a16="http://schemas.microsoft.com/office/drawing/2014/main" xmlns="" id="{247971C9-7DFD-472A-9DEE-747BBD59AC14}"/>
              </a:ext>
            </a:extLst>
          </p:cNvPr>
          <p:cNvSpPr txBox="1"/>
          <p:nvPr/>
        </p:nvSpPr>
        <p:spPr>
          <a:xfrm>
            <a:off x="-117566" y="1265471"/>
            <a:ext cx="10731681" cy="646331"/>
          </a:xfrm>
          <a:prstGeom prst="rect">
            <a:avLst/>
          </a:prstGeom>
          <a:noFill/>
        </p:spPr>
        <p:txBody>
          <a:bodyPr wrap="square" rtlCol="0">
            <a:spAutoFit/>
          </a:bodyPr>
          <a:lstStyle/>
          <a:p>
            <a:pPr algn="ctr"/>
            <a:r>
              <a:rPr lang="fr-FR" dirty="0">
                <a:solidFill>
                  <a:srgbClr val="FF0000"/>
                </a:solidFill>
              </a:rPr>
              <a:t>Article 4 du cahier des charges de la CPNEFP « Prévention-Sécurité »</a:t>
            </a:r>
          </a:p>
          <a:p>
            <a:pPr algn="ctr"/>
            <a:r>
              <a:rPr lang="fr-FR" dirty="0">
                <a:solidFill>
                  <a:srgbClr val="FF0000"/>
                </a:solidFill>
              </a:rPr>
              <a:t>pour l’agrément des organismes de formation au CQP APS : Matériel dédié à la formation</a:t>
            </a:r>
          </a:p>
        </p:txBody>
      </p:sp>
      <p:pic>
        <p:nvPicPr>
          <p:cNvPr id="15" name="Image 14">
            <a:hlinkClick r:id="rId5" action="ppaction://hlinkfile"/>
            <a:extLst>
              <a:ext uri="{FF2B5EF4-FFF2-40B4-BE49-F238E27FC236}">
                <a16:creationId xmlns:a16="http://schemas.microsoft.com/office/drawing/2014/main" xmlns="" id="{23D89BBB-D478-4D78-B8A7-50AFA1DA4A6A}"/>
              </a:ext>
            </a:extLst>
          </p:cNvPr>
          <p:cNvPicPr>
            <a:picLocks noChangeAspect="1"/>
          </p:cNvPicPr>
          <p:nvPr/>
        </p:nvPicPr>
        <p:blipFill>
          <a:blip r:embed="rId6"/>
          <a:stretch>
            <a:fillRect/>
          </a:stretch>
        </p:blipFill>
        <p:spPr>
          <a:xfrm>
            <a:off x="9784257" y="2897436"/>
            <a:ext cx="1023514" cy="993213"/>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p:bldP spid="28"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21207" y="448056"/>
            <a:ext cx="11127316" cy="640080"/>
          </a:xfrm>
        </p:spPr>
        <p:txBody>
          <a:bodyPr rtlCol="0">
            <a:noAutofit/>
          </a:bodyPr>
          <a:lstStyle/>
          <a:p>
            <a:pPr algn="ctr"/>
            <a:r>
              <a:rPr lang="fr-FR" b="1" dirty="0">
                <a:solidFill>
                  <a:srgbClr val="D24726"/>
                </a:solidFill>
                <a:latin typeface="Bookman Old Style" panose="02050604050505020204" pitchFamily="18" charset="0"/>
                <a:cs typeface="Segoe UI Light" panose="020B0502040204020203" pitchFamily="34" charset="0"/>
              </a:rPr>
              <a:t>Règlement d’examen </a:t>
            </a:r>
            <a:br>
              <a:rPr lang="fr-FR" b="1" dirty="0">
                <a:solidFill>
                  <a:srgbClr val="D24726"/>
                </a:solidFill>
                <a:latin typeface="Bookman Old Style" panose="02050604050505020204" pitchFamily="18" charset="0"/>
                <a:cs typeface="Segoe UI Light" panose="020B0502040204020203" pitchFamily="34" charset="0"/>
              </a:rPr>
            </a:br>
            <a:r>
              <a:rPr lang="fr-FR" b="1" dirty="0">
                <a:solidFill>
                  <a:srgbClr val="D24726"/>
                </a:solidFill>
                <a:latin typeface="Bookman Old Style" panose="02050604050505020204" pitchFamily="18" charset="0"/>
                <a:cs typeface="Segoe UI Light" panose="020B0502040204020203" pitchFamily="34" charset="0"/>
              </a:rPr>
              <a:t>EF 2 - Module « Surveillance humaine et gardiennage »</a:t>
            </a:r>
            <a:endParaRPr lang="fr-FR" b="1" noProof="1">
              <a:solidFill>
                <a:srgbClr val="D24726"/>
              </a:solidFill>
              <a:latin typeface="Bookman Old Style" panose="02050604050505020204" pitchFamily="18" charset="0"/>
              <a:cs typeface="Segoe UI Light" panose="020B0502040204020203" pitchFamily="34" charset="0"/>
            </a:endParaRPr>
          </a:p>
        </p:txBody>
      </p:sp>
      <p:sp>
        <p:nvSpPr>
          <p:cNvPr id="7" name="Espace réservé du numéro de diapositive 6">
            <a:extLst>
              <a:ext uri="{FF2B5EF4-FFF2-40B4-BE49-F238E27FC236}">
                <a16:creationId xmlns:a16="http://schemas.microsoft.com/office/drawing/2014/main" xmlns="" id="{D35576C0-1FCD-4688-9334-EF89F85ECD32}"/>
              </a:ext>
            </a:extLst>
          </p:cNvPr>
          <p:cNvSpPr>
            <a:spLocks noGrp="1"/>
          </p:cNvSpPr>
          <p:nvPr>
            <p:ph type="sldNum" sz="quarter" idx="4"/>
          </p:nvPr>
        </p:nvSpPr>
        <p:spPr>
          <a:xfrm>
            <a:off x="8371923" y="6187506"/>
            <a:ext cx="3276600" cy="365125"/>
          </a:xfrm>
        </p:spPr>
        <p:txBody>
          <a:bodyPr/>
          <a:lstStyle/>
          <a:p>
            <a:pPr rtl="0"/>
            <a:fld id="{9860EDB8-5305-433F-BE41-D7A86D811DB3}" type="slidenum">
              <a:rPr lang="fr-FR" noProof="0" smtClean="0"/>
              <a:pPr rtl="0"/>
              <a:t>9</a:t>
            </a:fld>
            <a:endParaRPr lang="fr-FR" noProof="0"/>
          </a:p>
        </p:txBody>
      </p:sp>
      <p:grpSp>
        <p:nvGrpSpPr>
          <p:cNvPr id="34" name="Groupe 33">
            <a:extLst>
              <a:ext uri="{FF2B5EF4-FFF2-40B4-BE49-F238E27FC236}">
                <a16:creationId xmlns:a16="http://schemas.microsoft.com/office/drawing/2014/main" xmlns="" id="{50E1B8F8-37A3-480B-B484-327F455651D4}"/>
              </a:ext>
            </a:extLst>
          </p:cNvPr>
          <p:cNvGrpSpPr/>
          <p:nvPr/>
        </p:nvGrpSpPr>
        <p:grpSpPr>
          <a:xfrm>
            <a:off x="2749975" y="3440549"/>
            <a:ext cx="1149532" cy="653143"/>
            <a:chOff x="1480457" y="4484914"/>
            <a:chExt cx="1149532" cy="653143"/>
          </a:xfrm>
        </p:grpSpPr>
        <p:cxnSp>
          <p:nvCxnSpPr>
            <p:cNvPr id="19" name="Connecteur droit avec flèche 18">
              <a:extLst>
                <a:ext uri="{FF2B5EF4-FFF2-40B4-BE49-F238E27FC236}">
                  <a16:creationId xmlns:a16="http://schemas.microsoft.com/office/drawing/2014/main" xmlns="" id="{EC2377E8-9DD3-4280-BC5D-555FDA9D8E82}"/>
                </a:ext>
              </a:extLst>
            </p:cNvPr>
            <p:cNvCxnSpPr>
              <a:cxnSpLocks/>
            </p:cNvCxnSpPr>
            <p:nvPr/>
          </p:nvCxnSpPr>
          <p:spPr>
            <a:xfrm flipH="1">
              <a:off x="1480457" y="4484914"/>
              <a:ext cx="592184" cy="6270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2" name="Connecteur droit avec flèche 21">
              <a:extLst>
                <a:ext uri="{FF2B5EF4-FFF2-40B4-BE49-F238E27FC236}">
                  <a16:creationId xmlns:a16="http://schemas.microsoft.com/office/drawing/2014/main" xmlns="" id="{49AD940B-7A85-43D6-8BB9-59303FCD9CC0}"/>
                </a:ext>
              </a:extLst>
            </p:cNvPr>
            <p:cNvCxnSpPr>
              <a:cxnSpLocks/>
            </p:cNvCxnSpPr>
            <p:nvPr/>
          </p:nvCxnSpPr>
          <p:spPr>
            <a:xfrm>
              <a:off x="2072640" y="4484914"/>
              <a:ext cx="557349" cy="65314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grpSp>
        <p:nvGrpSpPr>
          <p:cNvPr id="38" name="Groupe 37">
            <a:extLst>
              <a:ext uri="{FF2B5EF4-FFF2-40B4-BE49-F238E27FC236}">
                <a16:creationId xmlns:a16="http://schemas.microsoft.com/office/drawing/2014/main" xmlns="" id="{5221FF27-67C9-4B04-B1B1-985BDB594DAA}"/>
              </a:ext>
            </a:extLst>
          </p:cNvPr>
          <p:cNvGrpSpPr/>
          <p:nvPr/>
        </p:nvGrpSpPr>
        <p:grpSpPr>
          <a:xfrm>
            <a:off x="8976356" y="3639967"/>
            <a:ext cx="1149532" cy="653143"/>
            <a:chOff x="1480457" y="4484914"/>
            <a:chExt cx="1149532" cy="653143"/>
          </a:xfrm>
        </p:grpSpPr>
        <p:cxnSp>
          <p:nvCxnSpPr>
            <p:cNvPr id="39" name="Connecteur droit avec flèche 38">
              <a:extLst>
                <a:ext uri="{FF2B5EF4-FFF2-40B4-BE49-F238E27FC236}">
                  <a16:creationId xmlns:a16="http://schemas.microsoft.com/office/drawing/2014/main" xmlns="" id="{6D316C4B-DF78-4C1A-B628-CE72019EC84E}"/>
                </a:ext>
              </a:extLst>
            </p:cNvPr>
            <p:cNvCxnSpPr>
              <a:cxnSpLocks/>
            </p:cNvCxnSpPr>
            <p:nvPr/>
          </p:nvCxnSpPr>
          <p:spPr>
            <a:xfrm flipH="1">
              <a:off x="1480457" y="4484914"/>
              <a:ext cx="592184" cy="6270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0" name="Connecteur droit avec flèche 39">
              <a:extLst>
                <a:ext uri="{FF2B5EF4-FFF2-40B4-BE49-F238E27FC236}">
                  <a16:creationId xmlns:a16="http://schemas.microsoft.com/office/drawing/2014/main" xmlns="" id="{A621203A-BB63-4F8E-8D50-6C44C265A651}"/>
                </a:ext>
              </a:extLst>
            </p:cNvPr>
            <p:cNvCxnSpPr>
              <a:cxnSpLocks/>
            </p:cNvCxnSpPr>
            <p:nvPr/>
          </p:nvCxnSpPr>
          <p:spPr>
            <a:xfrm>
              <a:off x="2072640" y="4484914"/>
              <a:ext cx="557349" cy="65314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sp>
        <p:nvSpPr>
          <p:cNvPr id="41" name="ZoneTexte 40">
            <a:extLst>
              <a:ext uri="{FF2B5EF4-FFF2-40B4-BE49-F238E27FC236}">
                <a16:creationId xmlns:a16="http://schemas.microsoft.com/office/drawing/2014/main" xmlns="" id="{622BC745-F8E1-4E1A-9267-F77A11B51C70}"/>
              </a:ext>
            </a:extLst>
          </p:cNvPr>
          <p:cNvSpPr txBox="1"/>
          <p:nvPr/>
        </p:nvSpPr>
        <p:spPr>
          <a:xfrm>
            <a:off x="816672" y="4385858"/>
            <a:ext cx="2229395" cy="646331"/>
          </a:xfrm>
          <a:prstGeom prst="rect">
            <a:avLst/>
          </a:prstGeom>
          <a:noFill/>
        </p:spPr>
        <p:txBody>
          <a:bodyPr wrap="square" rtlCol="0">
            <a:spAutoFit/>
          </a:bodyPr>
          <a:lstStyle/>
          <a:p>
            <a:pPr algn="ctr"/>
            <a:r>
              <a:rPr lang="fr-FR" dirty="0"/>
              <a:t>Mise </a:t>
            </a:r>
          </a:p>
          <a:p>
            <a:pPr algn="ctr"/>
            <a:r>
              <a:rPr lang="fr-FR" dirty="0"/>
              <a:t>en situation</a:t>
            </a:r>
          </a:p>
        </p:txBody>
      </p:sp>
      <p:sp>
        <p:nvSpPr>
          <p:cNvPr id="43" name="ZoneTexte 42">
            <a:extLst>
              <a:ext uri="{FF2B5EF4-FFF2-40B4-BE49-F238E27FC236}">
                <a16:creationId xmlns:a16="http://schemas.microsoft.com/office/drawing/2014/main" xmlns="" id="{5A2409C8-ED99-4D87-B5F8-D33AD0919FA3}"/>
              </a:ext>
            </a:extLst>
          </p:cNvPr>
          <p:cNvSpPr txBox="1"/>
          <p:nvPr/>
        </p:nvSpPr>
        <p:spPr>
          <a:xfrm>
            <a:off x="7752805" y="4385858"/>
            <a:ext cx="2229395" cy="646331"/>
          </a:xfrm>
          <a:prstGeom prst="rect">
            <a:avLst/>
          </a:prstGeom>
          <a:noFill/>
        </p:spPr>
        <p:txBody>
          <a:bodyPr wrap="square" rtlCol="0">
            <a:spAutoFit/>
          </a:bodyPr>
          <a:lstStyle/>
          <a:p>
            <a:pPr algn="ctr"/>
            <a:r>
              <a:rPr lang="fr-FR" dirty="0"/>
              <a:t>Mise </a:t>
            </a:r>
          </a:p>
          <a:p>
            <a:pPr algn="ctr"/>
            <a:r>
              <a:rPr lang="fr-FR" dirty="0"/>
              <a:t>en situation</a:t>
            </a:r>
          </a:p>
        </p:txBody>
      </p:sp>
      <p:sp>
        <p:nvSpPr>
          <p:cNvPr id="44" name="ZoneTexte 43">
            <a:extLst>
              <a:ext uri="{FF2B5EF4-FFF2-40B4-BE49-F238E27FC236}">
                <a16:creationId xmlns:a16="http://schemas.microsoft.com/office/drawing/2014/main" xmlns="" id="{46944898-243C-4EAC-A97F-1BE286D2B078}"/>
              </a:ext>
            </a:extLst>
          </p:cNvPr>
          <p:cNvSpPr txBox="1"/>
          <p:nvPr/>
        </p:nvSpPr>
        <p:spPr>
          <a:xfrm>
            <a:off x="3170040" y="4411984"/>
            <a:ext cx="2229395" cy="646331"/>
          </a:xfrm>
          <a:prstGeom prst="rect">
            <a:avLst/>
          </a:prstGeom>
          <a:noFill/>
        </p:spPr>
        <p:txBody>
          <a:bodyPr wrap="square" rtlCol="0">
            <a:spAutoFit/>
          </a:bodyPr>
          <a:lstStyle/>
          <a:p>
            <a:pPr algn="ctr"/>
            <a:r>
              <a:rPr lang="fr-FR" dirty="0"/>
              <a:t>Série </a:t>
            </a:r>
          </a:p>
          <a:p>
            <a:pPr algn="ctr"/>
            <a:r>
              <a:rPr lang="fr-FR" dirty="0"/>
              <a:t>de questions </a:t>
            </a:r>
          </a:p>
        </p:txBody>
      </p:sp>
      <p:sp>
        <p:nvSpPr>
          <p:cNvPr id="46" name="ZoneTexte 45">
            <a:extLst>
              <a:ext uri="{FF2B5EF4-FFF2-40B4-BE49-F238E27FC236}">
                <a16:creationId xmlns:a16="http://schemas.microsoft.com/office/drawing/2014/main" xmlns="" id="{47515498-6BF4-4089-8FD1-78FBEF54F4F7}"/>
              </a:ext>
            </a:extLst>
          </p:cNvPr>
          <p:cNvSpPr txBox="1"/>
          <p:nvPr/>
        </p:nvSpPr>
        <p:spPr>
          <a:xfrm>
            <a:off x="9408523" y="4411984"/>
            <a:ext cx="2229395" cy="646331"/>
          </a:xfrm>
          <a:prstGeom prst="rect">
            <a:avLst/>
          </a:prstGeom>
          <a:noFill/>
        </p:spPr>
        <p:txBody>
          <a:bodyPr wrap="square" rtlCol="0">
            <a:spAutoFit/>
          </a:bodyPr>
          <a:lstStyle/>
          <a:p>
            <a:pPr algn="ctr"/>
            <a:r>
              <a:rPr lang="fr-FR" dirty="0"/>
              <a:t>Série </a:t>
            </a:r>
          </a:p>
          <a:p>
            <a:pPr algn="ctr"/>
            <a:r>
              <a:rPr lang="fr-FR" dirty="0"/>
              <a:t>de questions </a:t>
            </a:r>
          </a:p>
        </p:txBody>
      </p:sp>
      <p:sp>
        <p:nvSpPr>
          <p:cNvPr id="47" name="ZoneTexte 46">
            <a:extLst>
              <a:ext uri="{FF2B5EF4-FFF2-40B4-BE49-F238E27FC236}">
                <a16:creationId xmlns:a16="http://schemas.microsoft.com/office/drawing/2014/main" xmlns="" id="{C6EC54CD-69ED-4AC6-9DE5-00F52751E453}"/>
              </a:ext>
            </a:extLst>
          </p:cNvPr>
          <p:cNvSpPr txBox="1"/>
          <p:nvPr/>
        </p:nvSpPr>
        <p:spPr>
          <a:xfrm>
            <a:off x="6395479" y="5151063"/>
            <a:ext cx="6026086" cy="1200329"/>
          </a:xfrm>
          <a:prstGeom prst="rect">
            <a:avLst/>
          </a:prstGeom>
          <a:noFill/>
        </p:spPr>
        <p:txBody>
          <a:bodyPr wrap="square" rtlCol="0">
            <a:spAutoFit/>
          </a:bodyPr>
          <a:lstStyle/>
          <a:p>
            <a:pPr algn="ctr"/>
            <a:r>
              <a:rPr lang="fr-FR" dirty="0"/>
              <a:t>Commission du jury : 1 professeur en charge des enseignements professionnels en STS MOS </a:t>
            </a:r>
          </a:p>
          <a:p>
            <a:pPr algn="ctr"/>
            <a:r>
              <a:rPr lang="fr-FR" dirty="0"/>
              <a:t>+</a:t>
            </a:r>
          </a:p>
          <a:p>
            <a:pPr algn="ctr"/>
            <a:r>
              <a:rPr lang="fr-FR" dirty="0"/>
              <a:t>1 professionnel</a:t>
            </a:r>
          </a:p>
        </p:txBody>
      </p:sp>
      <p:sp>
        <p:nvSpPr>
          <p:cNvPr id="16" name="Espace réservé du pied de page 5">
            <a:extLst>
              <a:ext uri="{FF2B5EF4-FFF2-40B4-BE49-F238E27FC236}">
                <a16:creationId xmlns:a16="http://schemas.microsoft.com/office/drawing/2014/main" xmlns="" id="{1730A6A0-CA78-4918-BC44-6CB831DBFDF1}"/>
              </a:ext>
            </a:extLst>
          </p:cNvPr>
          <p:cNvSpPr txBox="1">
            <a:spLocks/>
          </p:cNvSpPr>
          <p:nvPr/>
        </p:nvSpPr>
        <p:spPr>
          <a:xfrm>
            <a:off x="182408" y="6557317"/>
            <a:ext cx="11466115" cy="480000"/>
          </a:xfrm>
          <a:prstGeom prst="rect">
            <a:avLst/>
          </a:prstGeom>
        </p:spPr>
        <p:txBody>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r>
              <a:rPr lang="fr-FR" sz="1200" dirty="0">
                <a:solidFill>
                  <a:srgbClr val="000000"/>
                </a:solidFill>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2" name="ZoneTexte 1"/>
          <p:cNvSpPr txBox="1"/>
          <p:nvPr/>
        </p:nvSpPr>
        <p:spPr>
          <a:xfrm>
            <a:off x="714703" y="2313215"/>
            <a:ext cx="5381297" cy="677108"/>
          </a:xfrm>
          <a:prstGeom prst="rect">
            <a:avLst/>
          </a:prstGeom>
          <a:noFill/>
        </p:spPr>
        <p:txBody>
          <a:bodyPr wrap="square" rtlCol="0">
            <a:spAutoFit/>
          </a:bodyPr>
          <a:lstStyle/>
          <a:p>
            <a:pPr lvl="0" algn="ctr"/>
            <a:r>
              <a:rPr lang="fr-FR" dirty="0"/>
              <a:t>CCF</a:t>
            </a:r>
          </a:p>
          <a:p>
            <a:pPr lvl="0"/>
            <a:r>
              <a:rPr lang="fr-FR" sz="2000" dirty="0"/>
              <a:t> </a:t>
            </a:r>
          </a:p>
        </p:txBody>
      </p:sp>
      <p:sp>
        <p:nvSpPr>
          <p:cNvPr id="4" name="ZoneTexte 3"/>
          <p:cNvSpPr txBox="1"/>
          <p:nvPr/>
        </p:nvSpPr>
        <p:spPr>
          <a:xfrm>
            <a:off x="7105874" y="2313215"/>
            <a:ext cx="4605295" cy="923330"/>
          </a:xfrm>
          <a:prstGeom prst="rect">
            <a:avLst/>
          </a:prstGeom>
          <a:noFill/>
        </p:spPr>
        <p:txBody>
          <a:bodyPr wrap="square" rtlCol="0">
            <a:spAutoFit/>
          </a:bodyPr>
          <a:lstStyle/>
          <a:p>
            <a:pPr lvl="0" algn="ctr"/>
            <a:r>
              <a:rPr lang="fr-FR" dirty="0"/>
              <a:t>Epreuve ponctuelle </a:t>
            </a:r>
          </a:p>
          <a:p>
            <a:pPr lvl="0" algn="ctr"/>
            <a:endParaRPr lang="fr-FR" dirty="0"/>
          </a:p>
          <a:p>
            <a:pPr lvl="0" algn="ctr"/>
            <a:r>
              <a:rPr lang="fr-FR" dirty="0"/>
              <a:t>Pratique et orale de 30 minutes maxi</a:t>
            </a:r>
          </a:p>
        </p:txBody>
      </p:sp>
    </p:spTree>
    <p:extLst>
      <p:ext uri="{BB962C8B-B14F-4D97-AF65-F5344CB8AC3E}">
        <p14:creationId xmlns:p14="http://schemas.microsoft.com/office/powerpoint/2010/main" val="399627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4" grpId="0"/>
      <p:bldP spid="46" grpId="0"/>
      <p:bldP spid="47" grpId="0"/>
    </p:bldLst>
  </p:timing>
</p:sld>
</file>

<file path=ppt/theme/theme1.xml><?xml version="1.0" encoding="utf-8"?>
<a:theme xmlns:a="http://schemas.openxmlformats.org/drawingml/2006/main" name="DocBienvenu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_36715139_TF10001108" id="{0F4DAE25-207A-47CE-9E2B-3598C2DA80C7}" vid="{5BACCDA3-61AD-4862-913E-13CB4EF92D91}"/>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8a52e8c320b9a064ae3583ae3861c9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8020cb39231a0945110f9cd888b521a"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7FC771-7DFE-49DA-B577-71181BFBC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50072C5-DDE0-4258-BA7A-4D4B80DFA632}">
  <ds:schemaRefs>
    <ds:schemaRef ds:uri="http://schemas.microsoft.com/office/2006/metadata/properties"/>
    <ds:schemaRef ds:uri="71af3243-3dd4-4a8d-8c0d-dd76da1f02a5"/>
    <ds:schemaRef ds:uri="http://purl.org/dc/dcmitype/"/>
    <ds:schemaRef ds:uri="http://www.w3.org/XML/1998/namespace"/>
    <ds:schemaRef ds:uri="http://schemas.openxmlformats.org/package/2006/metadata/core-properties"/>
    <ds:schemaRef ds:uri="http://purl.org/dc/elements/1.1/"/>
    <ds:schemaRef ds:uri="http://schemas.microsoft.com/office/2006/documentManagement/types"/>
    <ds:schemaRef ds:uri="http://purl.org/dc/terms/"/>
    <ds:schemaRef ds:uri="http://schemas.microsoft.com/office/infopath/2007/PartnerControls"/>
    <ds:schemaRef ds:uri="16c05727-aa75-4e4a-9b5f-8a80a1165891"/>
  </ds:schemaRefs>
</ds:datastoreItem>
</file>

<file path=customXml/itemProps3.xml><?xml version="1.0" encoding="utf-8"?>
<ds:datastoreItem xmlns:ds="http://schemas.openxmlformats.org/officeDocument/2006/customXml" ds:itemID="{7EE8C63A-4744-4DE4-BB49-0FF0B5375C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942</TotalTime>
  <Words>1152</Words>
  <Application>Microsoft Office PowerPoint</Application>
  <PresentationFormat>Personnalisé</PresentationFormat>
  <Paragraphs>151</Paragraphs>
  <Slides>13</Slides>
  <Notes>13</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DocBienvenue</vt:lpstr>
      <vt:lpstr>  b       v </vt:lpstr>
      <vt:lpstr>Modules facultatifs </vt:lpstr>
      <vt:lpstr>Module EF2 :</vt:lpstr>
      <vt:lpstr>Les objectifs</vt:lpstr>
      <vt:lpstr>Grille horaire</vt:lpstr>
      <vt:lpstr>5 compétences</vt:lpstr>
      <vt:lpstr>Les savoirs</vt:lpstr>
      <vt:lpstr>Plateau pour le module EF2</vt:lpstr>
      <vt:lpstr>Règlement d’examen  EF 2 - Module « Surveillance humaine et gardiennage »</vt:lpstr>
      <vt:lpstr>Module EF3 :</vt:lpstr>
      <vt:lpstr>Liste CQP et titres professionnels</vt:lpstr>
      <vt:lpstr>Règlement d’examen  EF 3 - Module d’approfondissement sectoriel</vt:lpstr>
      <vt:lpstr>Possibilité de stage pour les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Bienvenue dans PowerPoint</dc:title>
  <dc:creator>Isabelle Cosentino</dc:creator>
  <cp:lastModifiedBy>MEN</cp:lastModifiedBy>
  <cp:revision>69</cp:revision>
  <dcterms:created xsi:type="dcterms:W3CDTF">2020-12-01T20:53:42Z</dcterms:created>
  <dcterms:modified xsi:type="dcterms:W3CDTF">2021-02-02T17:35:05Z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