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12"/>
  </p:notesMasterIdLst>
  <p:handoutMasterIdLst>
    <p:handoutMasterId r:id="rId13"/>
  </p:handoutMasterIdLst>
  <p:sldIdLst>
    <p:sldId id="332" r:id="rId5"/>
    <p:sldId id="334" r:id="rId6"/>
    <p:sldId id="405" r:id="rId7"/>
    <p:sldId id="406" r:id="rId8"/>
    <p:sldId id="403" r:id="rId9"/>
    <p:sldId id="404" r:id="rId10"/>
    <p:sldId id="362" r:id="rId11"/>
  </p:sldIdLst>
  <p:sldSz cx="9144000" cy="5143500" type="screen16x9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2"/>
            <p14:sldId id="334"/>
            <p14:sldId id="405"/>
            <p14:sldId id="406"/>
            <p14:sldId id="403"/>
            <p14:sldId id="404"/>
            <p14:sldId id="3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70438" autoAdjust="0"/>
  </p:normalViewPr>
  <p:slideViewPr>
    <p:cSldViewPr showGuides="1">
      <p:cViewPr varScale="1">
        <p:scale>
          <a:sx n="68" d="100"/>
          <a:sy n="68" d="100"/>
        </p:scale>
        <p:origin x="1440" y="6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1A8E5-18EF-4A62-A353-90A5AE75A2F6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2279-6766-4DA9-9A7C-0839ED12F7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703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28/01/2021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2399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9352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0604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8522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3325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4577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8532480" cy="360000"/>
          </a:xfrm>
        </p:spPr>
        <p:txBody>
          <a:bodyPr/>
          <a:lstStyle/>
          <a:p>
            <a:r>
              <a:rPr lang="fr-FR" dirty="0" smtClean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1709092" cy="170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 smtClean="0"/>
              <a:t>Direction générale de l’enseignement scolaire – Bureau de la formation des personnels enseignants et d’éducation – C1-2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853248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Direction générale de l’enseignement scolaire – Bureau de la formation des personnels enseignants et d’éducation (C1-2) – Bureau de l’innovation pédagogique (C1-1)</a:t>
            </a:r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195486"/>
            <a:ext cx="622800" cy="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r-FR" sz="28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Management opérationnel de la sécurité (BTS MOS) </a:t>
            </a:r>
            <a:endParaRPr lang="fr-FR" sz="28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  <a:endParaRPr lang="fr-FR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le 5">
            <a:extLst/>
          </p:cNvPr>
          <p:cNvSpPr>
            <a:spLocks noChangeArrowheads="1"/>
          </p:cNvSpPr>
          <p:nvPr/>
        </p:nvSpPr>
        <p:spPr bwMode="auto">
          <a:xfrm>
            <a:off x="571472" y="1580365"/>
            <a:ext cx="8072438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fr-FR" sz="3600" b="1" dirty="0" smtClean="0"/>
              <a:t>Sous épreuve E52 : Gestion de la relation client  </a:t>
            </a:r>
            <a:endParaRPr lang="fr-FR" sz="3600" b="1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57196" y="2787774"/>
            <a:ext cx="7500990" cy="128588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800" b="1" dirty="0" smtClean="0">
                <a:solidFill>
                  <a:schemeClr val="bg1"/>
                </a:solidFill>
              </a:rPr>
              <a:t>Evaluation des compétences du pôle</a:t>
            </a:r>
          </a:p>
          <a:p>
            <a:pPr algn="ctr">
              <a:defRPr/>
            </a:pPr>
            <a:r>
              <a:rPr lang="fr-FR" sz="2800" b="1" dirty="0" smtClean="0">
                <a:solidFill>
                  <a:schemeClr val="bg1"/>
                </a:solidFill>
              </a:rPr>
              <a:t>d’activité n°3 « Gestion de la relation client » </a:t>
            </a:r>
          </a:p>
          <a:p>
            <a:pPr algn="ctr">
              <a:defRPr/>
            </a:pPr>
            <a:r>
              <a:rPr lang="fr-FR" sz="2000" b="1" dirty="0" smtClean="0">
                <a:solidFill>
                  <a:schemeClr val="bg1"/>
                </a:solidFill>
              </a:rPr>
              <a:t>A3.1C1 à </a:t>
            </a:r>
            <a:r>
              <a:rPr lang="fr-FR" sz="2000" b="1" dirty="0" smtClean="0">
                <a:solidFill>
                  <a:schemeClr val="bg1"/>
                </a:solidFill>
              </a:rPr>
              <a:t>A3.3C5</a:t>
            </a:r>
            <a:endParaRPr lang="fr-F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  <a:endParaRPr lang="fr-FR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995686"/>
            <a:ext cx="3096344" cy="10081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Pôle d’activités n°3 : </a:t>
            </a:r>
          </a:p>
          <a:p>
            <a:pPr algn="ctr"/>
            <a:r>
              <a:rPr lang="fr-FR" dirty="0" smtClean="0"/>
              <a:t>Gestion de la relation client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4899494" y="1720829"/>
            <a:ext cx="345638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Bloc 3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1874917" y="3610065"/>
            <a:ext cx="3384376" cy="86409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U52 Gestion de la relation client</a:t>
            </a:r>
            <a:endParaRPr lang="fr-FR" dirty="0"/>
          </a:p>
        </p:txBody>
      </p:sp>
      <p:sp>
        <p:nvSpPr>
          <p:cNvPr id="9" name="Flèche vers le bas 8"/>
          <p:cNvSpPr/>
          <p:nvPr/>
        </p:nvSpPr>
        <p:spPr>
          <a:xfrm rot="3233981">
            <a:off x="5334455" y="3038606"/>
            <a:ext cx="648072" cy="8335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5">
            <a:extLst/>
          </p:cNvPr>
          <p:cNvSpPr>
            <a:spLocks noChangeArrowheads="1"/>
          </p:cNvSpPr>
          <p:nvPr/>
        </p:nvSpPr>
        <p:spPr bwMode="auto">
          <a:xfrm>
            <a:off x="3923928" y="1178047"/>
            <a:ext cx="4431950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Sous épreuve E52 : Gestion de la relation client  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16" name="Flèche vers le bas 15"/>
          <p:cNvSpPr/>
          <p:nvPr/>
        </p:nvSpPr>
        <p:spPr>
          <a:xfrm rot="15920943">
            <a:off x="3986911" y="1894969"/>
            <a:ext cx="648072" cy="1087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68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  <a:endParaRPr lang="fr-FR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5">
            <a:extLst/>
          </p:cNvPr>
          <p:cNvSpPr>
            <a:spLocks noChangeArrowheads="1"/>
          </p:cNvSpPr>
          <p:nvPr/>
        </p:nvSpPr>
        <p:spPr bwMode="auto">
          <a:xfrm>
            <a:off x="3923928" y="1178047"/>
            <a:ext cx="4431950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Sous épreuve E52 : Gestion de la relation client  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8262" y="1779662"/>
            <a:ext cx="85684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Les critères d’évaluation :</a:t>
            </a:r>
          </a:p>
          <a:p>
            <a:r>
              <a:rPr lang="fr-FR" dirty="0" smtClean="0"/>
              <a:t>- </a:t>
            </a:r>
            <a:r>
              <a:rPr lang="fr-FR" dirty="0"/>
              <a:t>l’offre commerciale est pertinente et satisfait les attentes du client ;</a:t>
            </a:r>
          </a:p>
          <a:p>
            <a:r>
              <a:rPr lang="fr-FR" dirty="0"/>
              <a:t>- le tableau de bord permet le suivi et l’optimisation de la prestation ;</a:t>
            </a:r>
          </a:p>
          <a:p>
            <a:r>
              <a:rPr lang="fr-FR" dirty="0"/>
              <a:t>- le client et la hiérarchie sont tenus informés ;</a:t>
            </a:r>
          </a:p>
          <a:p>
            <a:r>
              <a:rPr lang="fr-FR" dirty="0"/>
              <a:t>- les relations avec les autres partenaires contribuent au bon déroulement de la </a:t>
            </a:r>
            <a:r>
              <a:rPr lang="fr-FR" dirty="0" smtClean="0"/>
              <a:t>prestation ;</a:t>
            </a:r>
            <a:endParaRPr lang="fr-FR" dirty="0"/>
          </a:p>
          <a:p>
            <a:r>
              <a:rPr lang="fr-FR" dirty="0"/>
              <a:t>- les propositions d’évolution de la prestation prennent en compte les événements </a:t>
            </a:r>
            <a:r>
              <a:rPr lang="fr-FR" dirty="0" smtClean="0"/>
              <a:t>produits et </a:t>
            </a:r>
            <a:r>
              <a:rPr lang="fr-FR" dirty="0"/>
              <a:t>les évolutions prévisibles du site ;</a:t>
            </a:r>
          </a:p>
          <a:p>
            <a:r>
              <a:rPr lang="fr-FR" dirty="0"/>
              <a:t>- la démarche qualité est mise en </a:t>
            </a:r>
            <a:r>
              <a:rPr lang="fr-FR" dirty="0" smtClean="0"/>
              <a:t>œuvre </a:t>
            </a:r>
            <a:r>
              <a:rPr lang="fr-FR" dirty="0"/>
              <a:t>dans la relation client.</a:t>
            </a:r>
          </a:p>
        </p:txBody>
      </p:sp>
    </p:spTree>
    <p:extLst>
      <p:ext uri="{BB962C8B-B14F-4D97-AF65-F5344CB8AC3E}">
        <p14:creationId xmlns:p14="http://schemas.microsoft.com/office/powerpoint/2010/main" val="298548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  <a:endParaRPr lang="fr-FR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5">
            <a:extLst/>
          </p:cNvPr>
          <p:cNvSpPr>
            <a:spLocks noChangeArrowheads="1"/>
          </p:cNvSpPr>
          <p:nvPr/>
        </p:nvSpPr>
        <p:spPr bwMode="auto">
          <a:xfrm>
            <a:off x="3923928" y="1178047"/>
            <a:ext cx="4431950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Sous épreuve E52 : Gestion de la relation client  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1691680" y="2139702"/>
            <a:ext cx="5760640" cy="158417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Support : le contexte professionnel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60380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  <a:endParaRPr lang="fr-FR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5">
            <a:extLst/>
          </p:cNvPr>
          <p:cNvSpPr>
            <a:spLocks noChangeArrowheads="1"/>
          </p:cNvSpPr>
          <p:nvPr/>
        </p:nvSpPr>
        <p:spPr bwMode="auto">
          <a:xfrm>
            <a:off x="3923928" y="1178047"/>
            <a:ext cx="4431950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Sous épreuve E52 : Gestion de la relation client  </a:t>
            </a:r>
            <a:endParaRPr lang="fr-FR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466712"/>
              </p:ext>
            </p:extLst>
          </p:nvPr>
        </p:nvGraphicFramePr>
        <p:xfrm>
          <a:off x="827584" y="1619338"/>
          <a:ext cx="7848872" cy="2748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24436">
                  <a:extLst>
                    <a:ext uri="{9D8B030D-6E8A-4147-A177-3AD203B41FA5}">
                      <a16:colId xmlns:a16="http://schemas.microsoft.com/office/drawing/2014/main" val="4095310641"/>
                    </a:ext>
                  </a:extLst>
                </a:gridCol>
                <a:gridCol w="3924436">
                  <a:extLst>
                    <a:ext uri="{9D8B030D-6E8A-4147-A177-3AD203B41FA5}">
                      <a16:colId xmlns:a16="http://schemas.microsoft.com/office/drawing/2014/main" val="33477615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CCF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Ponctuel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328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Une situation orale pouvant comporter plusieurs séquences d’entretiens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 h de préparation</a:t>
                      </a:r>
                    </a:p>
                    <a:p>
                      <a:r>
                        <a:rPr lang="fr-FR" dirty="0" smtClean="0"/>
                        <a:t>0 h 30 d’entretien dont 0 h 20 de réponses aux questions du jury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074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Professeur du candidat en charge du pôle 3 + 1 professionnel (ou un autre professeur en charge</a:t>
                      </a:r>
                      <a:r>
                        <a:rPr lang="fr-FR" baseline="0" dirty="0" smtClean="0"/>
                        <a:t> des enseignements professionnels)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Professeur en charge du pôle 3 + 1 professionnel (ou un autre professeur en charge</a:t>
                      </a:r>
                      <a:r>
                        <a:rPr lang="fr-FR" baseline="0" dirty="0" smtClean="0"/>
                        <a:t> des enseignements professionnels)</a:t>
                      </a:r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159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911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Questions diverses</a:t>
            </a:r>
          </a:p>
          <a:p>
            <a:endParaRPr lang="fr-FR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bonhomme blanc point d’ interrogation | images gratuites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27534"/>
            <a:ext cx="3619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5D57C802836FCB44B44B7372FB2B7972" ma:contentTypeVersion="2" ma:contentTypeDescription="Crée un document." ma:contentTypeScope="" ma:versionID="5a60f89c127121cb1fddd53ae7c254b1">
  <xsd:schema xmlns:xsd="http://www.w3.org/2001/XMLSchema" xmlns:xs="http://www.w3.org/2001/XMLSchema" xmlns:p="http://schemas.microsoft.com/office/2006/metadata/properties" xmlns:ns2="2c7ddd52-0a06-43b1-a35c-dcb15ea2e3f4" targetNamespace="http://schemas.microsoft.com/office/2006/metadata/properties" ma:root="true" ma:fieldsID="d5f738a9b3eb3c0a5db9868b5f12e787" ns2:_="">
    <xsd:import namespace="2c7ddd52-0a06-43b1-a35c-dcb15ea2e3f4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d52-0a06-43b1-a35c-dcb15ea2e3f4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2c7ddd52-0a06-43b1-a35c-dcb15ea2e3f4">Gabarit powerpoint MENJ</Description0>
  </documentManagement>
</p:properties>
</file>

<file path=customXml/itemProps1.xml><?xml version="1.0" encoding="utf-8"?>
<ds:datastoreItem xmlns:ds="http://schemas.openxmlformats.org/officeDocument/2006/customXml" ds:itemID="{8372BEA4-A762-4CC8-ADD6-932E44D609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d52-0a06-43b1-a35c-dcb15ea2e3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2c7ddd52-0a06-43b1-a35c-dcb15ea2e3f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1766</TotalTime>
  <Words>423</Words>
  <Application>Microsoft Office PowerPoint</Application>
  <PresentationFormat>Affichage à l'écran (16:9)</PresentationFormat>
  <Paragraphs>52</Paragraphs>
  <Slides>7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Calibri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NATHALIE MORAND</dc:creator>
  <cp:lastModifiedBy>Denis LEFEVRE</cp:lastModifiedBy>
  <cp:revision>132</cp:revision>
  <cp:lastPrinted>2020-07-02T13:56:43Z</cp:lastPrinted>
  <dcterms:created xsi:type="dcterms:W3CDTF">2020-03-05T15:21:24Z</dcterms:created>
  <dcterms:modified xsi:type="dcterms:W3CDTF">2021-01-28T15:51:51Z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0x010100873AB55E0CC5DA459F57F5A42893F46A005A087D358B12CA4E82A8A8BA9B8A8CF200D3544DBFAD4F664AA25DF68E6D1F0A9E00689F2856DFEDCE40890FDCED81A7DFC9005D57C802836FCB44B44B7372FB2B7972</vt:lpwstr>
  </property>
</Properties>
</file>