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0"/>
  </p:notesMasterIdLst>
  <p:handoutMasterIdLst>
    <p:handoutMasterId r:id="rId11"/>
  </p:handoutMasterIdLst>
  <p:sldIdLst>
    <p:sldId id="332" r:id="rId2"/>
    <p:sldId id="333" r:id="rId3"/>
    <p:sldId id="334" r:id="rId4"/>
    <p:sldId id="335" r:id="rId5"/>
    <p:sldId id="345" r:id="rId6"/>
    <p:sldId id="346" r:id="rId7"/>
    <p:sldId id="347" r:id="rId8"/>
    <p:sldId id="34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le Cosentino" initials="IC" lastIdx="1" clrIdx="0">
    <p:extLst>
      <p:ext uri="{19B8F6BF-5375-455C-9EA6-DF929625EA0E}">
        <p15:presenceInfo xmlns:p15="http://schemas.microsoft.com/office/powerpoint/2012/main" userId="90558abe393f65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CC9900"/>
    <a:srgbClr val="3333CC"/>
    <a:srgbClr val="FF9900"/>
    <a:srgbClr val="CCCCFF"/>
    <a:srgbClr val="CC99FF"/>
    <a:srgbClr val="FFCC66"/>
    <a:srgbClr val="CCECFF"/>
    <a:srgbClr val="FFCC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6385" autoAdjust="0"/>
  </p:normalViewPr>
  <p:slideViewPr>
    <p:cSldViewPr snapToGrid="0">
      <p:cViewPr varScale="1">
        <p:scale>
          <a:sx n="59" d="100"/>
          <a:sy n="59" d="100"/>
        </p:scale>
        <p:origin x="9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59598-7796-4693-98DF-26019A5561A7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71E6C-3BB6-4FC4-BEE6-AEA2566066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17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57F2C-8F6B-467E-89FA-6556E080A456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DFD69-7849-4D1F-AC15-1FEFA4AAF1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5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9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51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051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628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550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067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208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753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8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53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07981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13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2185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87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80000" y="3510643"/>
            <a:ext cx="11232000" cy="2645227"/>
          </a:xfrm>
        </p:spPr>
        <p:txBody>
          <a:bodyPr/>
          <a:lstStyle/>
          <a:p>
            <a:pPr algn="ctr"/>
            <a:endParaRPr lang="fr-FR" sz="3733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3733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Brevet </a:t>
            </a:r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technicien supérieur </a:t>
            </a:r>
          </a:p>
          <a:p>
            <a:pPr algn="ctr"/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Management opérationnel de la sécurité » </a:t>
            </a:r>
            <a:endParaRPr lang="fr-FR" sz="3733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3733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3733" cap="none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E51 Management des ressources humaines</a:t>
            </a:r>
          </a:p>
        </p:txBody>
      </p:sp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653" y="251443"/>
            <a:ext cx="3492988" cy="3061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979715" y="1812471"/>
            <a:ext cx="4620986" cy="1355271"/>
          </a:xfrm>
          <a:prstGeom prst="roundRect">
            <a:avLst/>
          </a:prstGeom>
          <a:solidFill>
            <a:srgbClr val="CC99F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Pôle d’activité 2 : Management des ressources humaines 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813089" y="3402925"/>
            <a:ext cx="4620986" cy="1355271"/>
          </a:xfrm>
          <a:prstGeom prst="roundRect">
            <a:avLst/>
          </a:prstGeom>
          <a:solidFill>
            <a:srgbClr val="CC99F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Bloc de compétences 2 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164161" y="4890462"/>
            <a:ext cx="4620986" cy="1355271"/>
          </a:xfrm>
          <a:prstGeom prst="roundRect">
            <a:avLst/>
          </a:prstGeom>
          <a:solidFill>
            <a:srgbClr val="CC99F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U51 – Management des ressources humaines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90208" y="332271"/>
            <a:ext cx="7747906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Epreuve d’examen E51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Connecteur en angle 11"/>
          <p:cNvCxnSpPr>
            <a:endCxn id="8" idx="1"/>
          </p:cNvCxnSpPr>
          <p:nvPr/>
        </p:nvCxnSpPr>
        <p:spPr>
          <a:xfrm>
            <a:off x="1681843" y="3167742"/>
            <a:ext cx="2131246" cy="912819"/>
          </a:xfrm>
          <a:prstGeom prst="bentConnector3">
            <a:avLst/>
          </a:prstGeom>
          <a:ln w="57150">
            <a:solidFill>
              <a:srgbClr val="CC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endCxn id="9" idx="1"/>
          </p:cNvCxnSpPr>
          <p:nvPr/>
        </p:nvCxnSpPr>
        <p:spPr>
          <a:xfrm>
            <a:off x="5176157" y="4758196"/>
            <a:ext cx="1988004" cy="809902"/>
          </a:xfrm>
          <a:prstGeom prst="bentConnector3">
            <a:avLst/>
          </a:prstGeom>
          <a:ln w="57150">
            <a:solidFill>
              <a:srgbClr val="CC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49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à coins arrondis 47"/>
          <p:cNvSpPr/>
          <p:nvPr/>
        </p:nvSpPr>
        <p:spPr>
          <a:xfrm>
            <a:off x="3708151" y="4836975"/>
            <a:ext cx="4692948" cy="1193766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>
            <a:off x="8532647" y="1213242"/>
            <a:ext cx="3604716" cy="474668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à coins arrondis 45"/>
          <p:cNvSpPr/>
          <p:nvPr/>
        </p:nvSpPr>
        <p:spPr>
          <a:xfrm>
            <a:off x="240000" y="1119493"/>
            <a:ext cx="3706043" cy="365545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90208" y="103667"/>
            <a:ext cx="7747906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E51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400550" y="1512081"/>
            <a:ext cx="3694460" cy="2993152"/>
          </a:xfrm>
          <a:prstGeom prst="roundRect">
            <a:avLst>
              <a:gd name="adj" fmla="val 15249"/>
            </a:avLst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CC6600"/>
                </a:solidFill>
              </a:rPr>
              <a:t>Les activités</a:t>
            </a:r>
          </a:p>
          <a:p>
            <a:pPr algn="ctr"/>
            <a:endParaRPr lang="fr-FR" sz="2400" b="1" dirty="0" smtClean="0">
              <a:solidFill>
                <a:srgbClr val="CC6600"/>
              </a:solidFill>
            </a:endParaRPr>
          </a:p>
          <a:p>
            <a:r>
              <a:rPr lang="fr-FR" sz="2400" b="1" dirty="0" smtClean="0">
                <a:solidFill>
                  <a:srgbClr val="CC0099"/>
                </a:solidFill>
              </a:rPr>
              <a:t>Organisation du service</a:t>
            </a:r>
          </a:p>
          <a:p>
            <a:r>
              <a:rPr lang="fr-FR" sz="2400" b="1" dirty="0" smtClean="0">
                <a:solidFill>
                  <a:srgbClr val="6600FF"/>
                </a:solidFill>
              </a:rPr>
              <a:t>Gestion du personnel</a:t>
            </a:r>
          </a:p>
          <a:p>
            <a:r>
              <a:rPr lang="fr-FR" sz="2400" b="1" dirty="0" smtClean="0">
                <a:solidFill>
                  <a:srgbClr val="CC9900"/>
                </a:solidFill>
              </a:rPr>
              <a:t>Gestion des relations sociales</a:t>
            </a:r>
          </a:p>
          <a:p>
            <a:endParaRPr lang="fr-FR" sz="2400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5340250" y="4963608"/>
            <a:ext cx="142875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A2.3C2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3832889" y="4954876"/>
            <a:ext cx="142875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A2.3C1</a:t>
            </a:r>
            <a:endParaRPr lang="fr-FR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6870674" y="4954876"/>
            <a:ext cx="142875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A2.3C3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8793212" y="1445740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A2.2C1</a:t>
            </a:r>
            <a:endParaRPr lang="fr-FR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10335005" y="1445740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A2.2C2</a:t>
            </a:r>
            <a:endParaRPr lang="fr-FR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10335005" y="2476929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A2.2C4</a:t>
            </a:r>
            <a:endParaRPr lang="fr-FR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10343269" y="3515506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A2.2C6</a:t>
            </a:r>
            <a:endParaRPr lang="fr-FR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10343269" y="4519458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A2.2C8</a:t>
            </a:r>
            <a:endParaRPr lang="fr-FR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8829157" y="4519458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A2.2C7</a:t>
            </a:r>
            <a:endParaRPr lang="fr-FR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8807628" y="3514660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A2.2C5</a:t>
            </a:r>
            <a:endParaRPr lang="fr-FR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8793212" y="2476929"/>
            <a:ext cx="1428750" cy="91440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A2.2C3</a:t>
            </a:r>
            <a:endParaRPr lang="fr-FR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2093021" y="1321706"/>
            <a:ext cx="1428750" cy="914400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A2.1C1</a:t>
            </a:r>
            <a:endParaRPr lang="fr-FR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601712" y="1327646"/>
            <a:ext cx="1428750" cy="914400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A2.1C2</a:t>
            </a:r>
            <a:endParaRPr lang="fr-FR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2106002" y="2339421"/>
            <a:ext cx="1428750" cy="914400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A2.1C3</a:t>
            </a:r>
            <a:endParaRPr lang="fr-FR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601712" y="2322874"/>
            <a:ext cx="1428750" cy="914400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A2.1C4</a:t>
            </a:r>
            <a:endParaRPr lang="fr-FR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2106002" y="3352717"/>
            <a:ext cx="1428750" cy="847575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A2.1C5</a:t>
            </a:r>
            <a:endParaRPr lang="fr-FR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583485" y="3319305"/>
            <a:ext cx="1428750" cy="914400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A2.1C6</a:t>
            </a:r>
            <a:endParaRPr lang="fr-FR" dirty="0"/>
          </a:p>
        </p:txBody>
      </p:sp>
      <p:cxnSp>
        <p:nvCxnSpPr>
          <p:cNvPr id="50" name="Connecteur droit avec flèche 49"/>
          <p:cNvCxnSpPr>
            <a:stCxn id="10" idx="1"/>
          </p:cNvCxnSpPr>
          <p:nvPr/>
        </p:nvCxnSpPr>
        <p:spPr>
          <a:xfrm flipH="1" flipV="1">
            <a:off x="3992612" y="1961724"/>
            <a:ext cx="407938" cy="1046933"/>
          </a:xfrm>
          <a:prstGeom prst="straightConnector1">
            <a:avLst/>
          </a:prstGeom>
          <a:ln w="57150">
            <a:solidFill>
              <a:srgbClr val="CC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10" idx="3"/>
            <a:endCxn id="47" idx="1"/>
          </p:cNvCxnSpPr>
          <p:nvPr/>
        </p:nvCxnSpPr>
        <p:spPr>
          <a:xfrm>
            <a:off x="8095010" y="3008657"/>
            <a:ext cx="437637" cy="577929"/>
          </a:xfrm>
          <a:prstGeom prst="straightConnector1">
            <a:avLst/>
          </a:prstGeom>
          <a:ln w="57150"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>
            <a:stCxn id="10" idx="2"/>
          </p:cNvCxnSpPr>
          <p:nvPr/>
        </p:nvCxnSpPr>
        <p:spPr>
          <a:xfrm flipH="1">
            <a:off x="5372100" y="4505233"/>
            <a:ext cx="875680" cy="307010"/>
          </a:xfrm>
          <a:prstGeom prst="straightConnector1">
            <a:avLst/>
          </a:prstGeom>
          <a:ln w="57150">
            <a:solidFill>
              <a:srgbClr val="CC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8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7" grpId="0" animBg="1"/>
      <p:bldP spid="46" grpId="0" animBg="1"/>
      <p:bldP spid="1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2253343" y="332271"/>
            <a:ext cx="9127671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E51 Les critères d’évaluation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Organigramme : Bande perforée 2"/>
          <p:cNvSpPr/>
          <p:nvPr/>
        </p:nvSpPr>
        <p:spPr>
          <a:xfrm>
            <a:off x="1077686" y="1796143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activités sont planifiées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7" name="Organigramme : Bande perforée 6"/>
          <p:cNvSpPr/>
          <p:nvPr/>
        </p:nvSpPr>
        <p:spPr>
          <a:xfrm>
            <a:off x="4071258" y="1344386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 personnel est affecté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0" name="Organigramme : Bande perforée 9"/>
          <p:cNvSpPr/>
          <p:nvPr/>
        </p:nvSpPr>
        <p:spPr>
          <a:xfrm>
            <a:off x="7385957" y="1208314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consignes sont transmises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1" name="Organigramme : Bande perforée 10"/>
          <p:cNvSpPr/>
          <p:nvPr/>
        </p:nvSpPr>
        <p:spPr>
          <a:xfrm>
            <a:off x="9162426" y="2193472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réunions sont animées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2" name="Organigramme : Bande perforée 11"/>
          <p:cNvSpPr/>
          <p:nvPr/>
        </p:nvSpPr>
        <p:spPr>
          <a:xfrm>
            <a:off x="6123582" y="2520043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besoins sont évalués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3" name="Organigramme : Bande perforée 12"/>
          <p:cNvSpPr/>
          <p:nvPr/>
        </p:nvSpPr>
        <p:spPr>
          <a:xfrm>
            <a:off x="3257053" y="2702379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 recrutement est assuré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4" name="Organigramme : Bande perforée 13"/>
          <p:cNvSpPr/>
          <p:nvPr/>
        </p:nvSpPr>
        <p:spPr>
          <a:xfrm>
            <a:off x="218209" y="3107871"/>
            <a:ext cx="2694214" cy="1496786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Le style de management est adapté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5" name="Organigramme : Bande perforée 14"/>
          <p:cNvSpPr/>
          <p:nvPr/>
        </p:nvSpPr>
        <p:spPr>
          <a:xfrm>
            <a:off x="1943101" y="4377749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entretiens sont conduits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6" name="Organigramme : Bande perforée 15"/>
          <p:cNvSpPr/>
          <p:nvPr/>
        </p:nvSpPr>
        <p:spPr>
          <a:xfrm>
            <a:off x="5214258" y="3905251"/>
            <a:ext cx="2694214" cy="1487591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9900"/>
                </a:solidFill>
              </a:rPr>
              <a:t>Les compétences et les certifications du personnel sont à jour</a:t>
            </a:r>
            <a:endParaRPr lang="fr-FR" b="1" dirty="0">
              <a:solidFill>
                <a:srgbClr val="FF9900"/>
              </a:solidFill>
            </a:endParaRPr>
          </a:p>
        </p:txBody>
      </p:sp>
      <p:sp>
        <p:nvSpPr>
          <p:cNvPr id="17" name="Organigramme : Bande perforée 16"/>
          <p:cNvSpPr/>
          <p:nvPr/>
        </p:nvSpPr>
        <p:spPr>
          <a:xfrm>
            <a:off x="8433210" y="3634799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Les conflits sont gérés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18" name="Organigramme : Bande perforée 17"/>
          <p:cNvSpPr/>
          <p:nvPr/>
        </p:nvSpPr>
        <p:spPr>
          <a:xfrm>
            <a:off x="8071758" y="5081240"/>
            <a:ext cx="2694214" cy="1175657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9900"/>
                </a:solidFill>
              </a:rPr>
              <a:t>La sécurité et la santé au travail sont assurées</a:t>
            </a:r>
            <a:endParaRPr lang="fr-FR" b="1" dirty="0">
              <a:solidFill>
                <a:srgbClr val="FF9900"/>
              </a:solidFill>
            </a:endParaRPr>
          </a:p>
        </p:txBody>
      </p:sp>
      <p:sp>
        <p:nvSpPr>
          <p:cNvPr id="19" name="Organigramme : Bande perforée 18"/>
          <p:cNvSpPr/>
          <p:nvPr/>
        </p:nvSpPr>
        <p:spPr>
          <a:xfrm>
            <a:off x="4800601" y="5420057"/>
            <a:ext cx="2694214" cy="1284514"/>
          </a:xfrm>
          <a:prstGeom prst="flowChartPunchedTap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Les agents sont sensibilisés aux risques</a:t>
            </a:r>
            <a:endParaRPr lang="fr-FR" sz="20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8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215356" y="6674714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00" y="1628997"/>
            <a:ext cx="3819462" cy="418981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5488" y="3062184"/>
            <a:ext cx="2628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9900CC"/>
                </a:solidFill>
              </a:rPr>
              <a:t>Dossier </a:t>
            </a:r>
          </a:p>
          <a:p>
            <a:endParaRPr lang="fr-FR" sz="2400" b="1" dirty="0">
              <a:solidFill>
                <a:srgbClr val="9900CC"/>
              </a:solidFill>
            </a:endParaRPr>
          </a:p>
          <a:p>
            <a:r>
              <a:rPr lang="fr-FR" sz="2800" b="1" dirty="0" smtClean="0">
                <a:solidFill>
                  <a:srgbClr val="9900CC"/>
                </a:solidFill>
              </a:rPr>
              <a:t>20 pages maxi</a:t>
            </a:r>
            <a:endParaRPr lang="fr-FR" sz="2800" b="1" dirty="0">
              <a:solidFill>
                <a:srgbClr val="9900CC"/>
              </a:solidFill>
            </a:endParaRPr>
          </a:p>
        </p:txBody>
      </p:sp>
      <p:pic>
        <p:nvPicPr>
          <p:cNvPr id="13" name="Image 12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328" y="1004374"/>
            <a:ext cx="2955471" cy="368381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660548" y="1335367"/>
            <a:ext cx="2605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3333CC"/>
                </a:solidFill>
              </a:rPr>
              <a:t>Présentation </a:t>
            </a:r>
          </a:p>
          <a:p>
            <a:r>
              <a:rPr lang="fr-FR" sz="2400" b="1" dirty="0" smtClean="0">
                <a:solidFill>
                  <a:srgbClr val="3333CC"/>
                </a:solidFill>
              </a:rPr>
              <a:t>de l’entreprise </a:t>
            </a:r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2 pages maxi</a:t>
            </a:r>
            <a:endParaRPr lang="fr-FR" sz="2400" b="1" dirty="0">
              <a:solidFill>
                <a:srgbClr val="3333CC"/>
              </a:solidFill>
            </a:endParaRPr>
          </a:p>
        </p:txBody>
      </p:sp>
      <p:pic>
        <p:nvPicPr>
          <p:cNvPr id="15" name="Image 1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950" y="2297938"/>
            <a:ext cx="2955471" cy="3738531"/>
          </a:xfrm>
          <a:prstGeom prst="rect">
            <a:avLst/>
          </a:prstGeom>
        </p:spPr>
      </p:pic>
      <p:pic>
        <p:nvPicPr>
          <p:cNvPr id="21" name="Image 20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762" y="2459589"/>
            <a:ext cx="2955471" cy="373853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3109" y="3484527"/>
            <a:ext cx="24148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3333CC"/>
                </a:solidFill>
              </a:rPr>
              <a:t>Attestation de stage</a:t>
            </a:r>
          </a:p>
          <a:p>
            <a:r>
              <a:rPr lang="fr-FR" sz="2400" b="1" dirty="0">
                <a:solidFill>
                  <a:srgbClr val="3333CC"/>
                </a:solidFill>
              </a:rPr>
              <a:t>Ou</a:t>
            </a:r>
          </a:p>
          <a:p>
            <a:r>
              <a:rPr lang="fr-FR" sz="2400" b="1" dirty="0">
                <a:solidFill>
                  <a:srgbClr val="3333CC"/>
                </a:solidFill>
              </a:rPr>
              <a:t>Certificats de travail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024756" y="2643709"/>
            <a:ext cx="26479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3333CC"/>
                </a:solidFill>
              </a:rPr>
              <a:t>Analyse d’activités professionnelles 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>
                <a:solidFill>
                  <a:srgbClr val="3333CC"/>
                </a:solidFill>
              </a:rPr>
              <a:t>En milieu professionnel</a:t>
            </a:r>
          </a:p>
          <a:p>
            <a:r>
              <a:rPr lang="fr-FR" sz="2400" b="1" dirty="0">
                <a:solidFill>
                  <a:srgbClr val="3333CC"/>
                </a:solidFill>
              </a:rPr>
              <a:t> ou</a:t>
            </a:r>
          </a:p>
          <a:p>
            <a:r>
              <a:rPr lang="fr-FR" sz="2400" b="1" dirty="0">
                <a:solidFill>
                  <a:srgbClr val="3333CC"/>
                </a:solidFill>
              </a:rPr>
              <a:t>En centre 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290208" y="5691"/>
            <a:ext cx="7747906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E51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6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416629" y="234300"/>
            <a:ext cx="8621485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E51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471" y="1511613"/>
            <a:ext cx="6564086" cy="43916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363686" y="2399381"/>
            <a:ext cx="564968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Conditions de validité </a:t>
            </a:r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présence du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dossier </a:t>
            </a: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d’activité déposé dans les délais</a:t>
            </a:r>
          </a:p>
          <a:p>
            <a:pPr marL="285750" indent="-285750">
              <a:buFontTx/>
              <a:buChar char="-"/>
            </a:pP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Une durée de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stage </a:t>
            </a: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conforme à la réglementation de l’examen</a:t>
            </a:r>
          </a:p>
          <a:p>
            <a:pPr marL="285750" indent="-285750">
              <a:buFontTx/>
              <a:buChar char="-"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 dossier </a:t>
            </a: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visé et signé par les personnes habilitées</a:t>
            </a:r>
          </a:p>
        </p:txBody>
      </p:sp>
    </p:spTree>
    <p:extLst>
      <p:ext uri="{BB962C8B-B14F-4D97-AF65-F5344CB8AC3E}">
        <p14:creationId xmlns:p14="http://schemas.microsoft.com/office/powerpoint/2010/main" val="314598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416629" y="234300"/>
            <a:ext cx="8621485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E51 - CCF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50" y="1658570"/>
            <a:ext cx="3532593" cy="43916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551213" y="2432574"/>
            <a:ext cx="21553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Quand ?</a:t>
            </a:r>
          </a:p>
          <a:p>
            <a:pPr algn="ctr"/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Comment ?</a:t>
            </a:r>
          </a:p>
          <a:p>
            <a:pPr algn="ctr"/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 qui ?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 6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806" y="1658570"/>
            <a:ext cx="5627737" cy="439163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404756" y="2432574"/>
            <a:ext cx="51164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Au cours de la 2e année de 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formation</a:t>
            </a:r>
          </a:p>
          <a:p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Une situation d’évaluation orale avec plusieurs séquences sous forme d’entretien</a:t>
            </a:r>
          </a:p>
          <a:p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 professeur + un professionnel</a:t>
            </a:r>
          </a:p>
          <a:p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4653643" y="3445329"/>
            <a:ext cx="430163" cy="832757"/>
          </a:xfrm>
          <a:prstGeom prst="rightArrow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8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416629" y="234300"/>
            <a:ext cx="9209314" cy="802564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51 –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É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preuve ponctuelle orale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780" y="1299493"/>
            <a:ext cx="3781953" cy="449747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005692" y="1796143"/>
            <a:ext cx="29881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3333CC"/>
                </a:solidFill>
              </a:rPr>
              <a:t>1</a:t>
            </a:r>
            <a:r>
              <a:rPr lang="fr-FR" sz="2400" b="1" baseline="30000" dirty="0" smtClean="0">
                <a:solidFill>
                  <a:srgbClr val="3333CC"/>
                </a:solidFill>
              </a:rPr>
              <a:t>ère</a:t>
            </a:r>
            <a:r>
              <a:rPr lang="fr-FR" sz="2400" b="1" dirty="0" smtClean="0">
                <a:solidFill>
                  <a:srgbClr val="3333CC"/>
                </a:solidFill>
              </a:rPr>
              <a:t> partie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Le candidat présente son rapport d’activités professionnelles 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10 minutes maxi</a:t>
            </a:r>
            <a:endParaRPr lang="fr-FR" sz="2400" b="1" dirty="0">
              <a:solidFill>
                <a:srgbClr val="3333CC"/>
              </a:solidFill>
            </a:endParaRPr>
          </a:p>
        </p:txBody>
      </p:sp>
      <p:pic>
        <p:nvPicPr>
          <p:cNvPr id="14" name="Image 1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386" y="1299493"/>
            <a:ext cx="3781953" cy="449747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287569" y="1796143"/>
            <a:ext cx="29881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3333CC"/>
                </a:solidFill>
              </a:rPr>
              <a:t>2</a:t>
            </a:r>
            <a:r>
              <a:rPr lang="fr-FR" sz="2400" b="1" baseline="30000" dirty="0" smtClean="0">
                <a:solidFill>
                  <a:srgbClr val="3333CC"/>
                </a:solidFill>
              </a:rPr>
              <a:t>e</a:t>
            </a:r>
            <a:r>
              <a:rPr lang="fr-FR" sz="2400" b="1" dirty="0" smtClean="0">
                <a:solidFill>
                  <a:srgbClr val="3333CC"/>
                </a:solidFill>
              </a:rPr>
              <a:t> partie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La commission d’évaluation interroge le candidat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>
                <a:solidFill>
                  <a:srgbClr val="3333CC"/>
                </a:solidFill>
              </a:rPr>
              <a:t>2</a:t>
            </a:r>
            <a:r>
              <a:rPr lang="fr-FR" sz="2400" b="1" dirty="0" smtClean="0">
                <a:solidFill>
                  <a:srgbClr val="3333CC"/>
                </a:solidFill>
              </a:rPr>
              <a:t>0 minutes maxi</a:t>
            </a:r>
            <a:endParaRPr lang="fr-FR" sz="2400" b="1" dirty="0">
              <a:solidFill>
                <a:srgbClr val="3333CC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08780" y="5796971"/>
            <a:ext cx="908643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3333CC"/>
                </a:solidFill>
              </a:rPr>
              <a:t>Un professeur + un professionnel</a:t>
            </a:r>
            <a:endParaRPr lang="fr-FR" sz="24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90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2" grpId="0" animBg="1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2438</TotalTime>
  <Words>427</Words>
  <Application>Microsoft Office PowerPoint</Application>
  <PresentationFormat>Grand écran</PresentationFormat>
  <Paragraphs>111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RECOMMANDATION PEDAGOGIQUE</dc:title>
  <dc:creator>Isabelle Cosentino</dc:creator>
  <cp:lastModifiedBy>Sylvette Rodriguès</cp:lastModifiedBy>
  <cp:revision>86</cp:revision>
  <dcterms:created xsi:type="dcterms:W3CDTF">2020-12-05T13:46:33Z</dcterms:created>
  <dcterms:modified xsi:type="dcterms:W3CDTF">2021-02-02T16:57:33Z</dcterms:modified>
</cp:coreProperties>
</file>