
<file path=[Content_Types].xml><?xml version="1.0" encoding="utf-8"?>
<Types xmlns="http://schemas.openxmlformats.org/package/2006/content-types">
  <Default Extension="tmp" ContentType="image/png"/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3"/>
  </p:notesMasterIdLst>
  <p:handoutMasterIdLst>
    <p:handoutMasterId r:id="rId14"/>
  </p:handoutMasterIdLst>
  <p:sldIdLst>
    <p:sldId id="332" r:id="rId2"/>
    <p:sldId id="333" r:id="rId3"/>
    <p:sldId id="334" r:id="rId4"/>
    <p:sldId id="344" r:id="rId5"/>
    <p:sldId id="345" r:id="rId6"/>
    <p:sldId id="341" r:id="rId7"/>
    <p:sldId id="337" r:id="rId8"/>
    <p:sldId id="346" r:id="rId9"/>
    <p:sldId id="342" r:id="rId10"/>
    <p:sldId id="347" r:id="rId11"/>
    <p:sldId id="33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abelle Cosentino" initials="IC" lastIdx="1" clrIdx="0">
    <p:extLst>
      <p:ext uri="{19B8F6BF-5375-455C-9EA6-DF929625EA0E}">
        <p15:presenceInfo xmlns:p15="http://schemas.microsoft.com/office/powerpoint/2012/main" userId="90558abe393f65c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3333CC"/>
    <a:srgbClr val="232323"/>
    <a:srgbClr val="FF9900"/>
    <a:srgbClr val="FFFF00"/>
    <a:srgbClr val="009900"/>
    <a:srgbClr val="CC0000"/>
    <a:srgbClr val="9900CC"/>
    <a:srgbClr val="66CC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86385" autoAdjust="0"/>
  </p:normalViewPr>
  <p:slideViewPr>
    <p:cSldViewPr snapToGrid="0">
      <p:cViewPr varScale="1">
        <p:scale>
          <a:sx n="59" d="100"/>
          <a:sy n="59" d="100"/>
        </p:scale>
        <p:origin x="94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3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59598-7796-4693-98DF-26019A5561A7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71E6C-3BB6-4FC4-BEE6-AEA2566066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317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57F2C-8F6B-467E-89FA-6556E080A456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DFD69-7849-4D1F-AC15-1FEFA4AAF1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51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90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827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569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5514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1051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161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876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093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6420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219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209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60648"/>
            <a:ext cx="4512501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84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68627"/>
            <a:ext cx="2278789" cy="227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53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07981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None/>
              <a:defRPr sz="4333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13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21853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1137664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00" y="260648"/>
            <a:ext cx="830400" cy="8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E86E48-CB26-4F66-97E8-1EB0CFB8C2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CF6E0-CD48-4A7A-B021-F10AC9686A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878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tmp"/><Relationship Id="rId4" Type="http://schemas.openxmlformats.org/officeDocument/2006/relationships/image" Target="../media/image9.tmp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3" Type="http://schemas.openxmlformats.org/officeDocument/2006/relationships/image" Target="../media/image5.jpeg"/><Relationship Id="rId12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2.jpg"/><Relationship Id="rId10" Type="http://schemas.openxmlformats.org/officeDocument/2006/relationships/image" Target="../media/image16.svg"/><Relationship Id="rId4" Type="http://schemas.openxmlformats.org/officeDocument/2006/relationships/image" Target="../media/image11.png"/><Relationship Id="rId1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tmp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tmp"/><Relationship Id="rId4" Type="http://schemas.openxmlformats.org/officeDocument/2006/relationships/image" Target="../media/image9.tm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tmp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8.jpeg"/><Relationship Id="rId4" Type="http://schemas.openxmlformats.org/officeDocument/2006/relationships/image" Target="../media/image4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80000" y="3510643"/>
            <a:ext cx="11232000" cy="2645227"/>
          </a:xfrm>
        </p:spPr>
        <p:txBody>
          <a:bodyPr/>
          <a:lstStyle/>
          <a:p>
            <a:pPr algn="ctr"/>
            <a:endParaRPr lang="fr-FR" sz="3733" cap="none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3733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Brevet </a:t>
            </a:r>
            <a:r>
              <a:rPr lang="fr-FR" sz="3733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technicien supérieur </a:t>
            </a:r>
          </a:p>
          <a:p>
            <a:pPr algn="ctr"/>
            <a:r>
              <a:rPr lang="fr-FR" sz="3733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 Management opérationnel de la sécurité » </a:t>
            </a:r>
            <a:endParaRPr lang="fr-FR" sz="3733" cap="none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3733" cap="none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E4 - Préparation et mise en œuvre </a:t>
            </a:r>
          </a:p>
          <a:p>
            <a:pPr algn="ctr"/>
            <a:r>
              <a:rPr lang="fr-FR" sz="3733" cap="none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d’une prestation de sécurité</a:t>
            </a:r>
            <a:endParaRPr lang="fr-FR" sz="3733" cap="none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653" y="251443"/>
            <a:ext cx="3492988" cy="30611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3290208" y="332271"/>
            <a:ext cx="8684078" cy="1407798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</a:t>
            </a:r>
            <a:r>
              <a:rPr lang="fr-F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 – </a:t>
            </a:r>
            <a:r>
              <a:rPr lang="fr-FR" sz="2800" b="1" dirty="0">
                <a:solidFill>
                  <a:schemeClr val="accent3">
                    <a:lumMod val="75000"/>
                  </a:schemeClr>
                </a:solidFill>
              </a:rPr>
              <a:t>É</a:t>
            </a:r>
            <a:r>
              <a:rPr lang="fr-FR" sz="2800" b="1" dirty="0" smtClean="0">
                <a:solidFill>
                  <a:schemeClr val="accent3">
                    <a:lumMod val="75000"/>
                  </a:schemeClr>
                </a:solidFill>
              </a:rPr>
              <a:t>preuve ponctuelle orale </a:t>
            </a:r>
          </a:p>
          <a:p>
            <a:pPr algn="ctr"/>
            <a:r>
              <a:rPr lang="fr-FR" sz="2800" b="1" dirty="0" smtClean="0">
                <a:solidFill>
                  <a:schemeClr val="accent3">
                    <a:lumMod val="75000"/>
                  </a:schemeClr>
                </a:solidFill>
              </a:rPr>
              <a:t>Conditions de validité </a:t>
            </a:r>
            <a:endParaRPr lang="fr-FR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4" name="Image 1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728" y="2175457"/>
            <a:ext cx="2512448" cy="2756067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1403725" y="2508991"/>
            <a:ext cx="1960789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b="1" dirty="0" smtClean="0">
              <a:solidFill>
                <a:srgbClr val="9900CC"/>
              </a:solidFill>
            </a:endParaRPr>
          </a:p>
          <a:p>
            <a:r>
              <a:rPr lang="fr-FR" sz="1700" b="1" dirty="0" smtClean="0">
                <a:solidFill>
                  <a:srgbClr val="9900CC"/>
                </a:solidFill>
              </a:rPr>
              <a:t>Rapport d’activités professionnelles</a:t>
            </a:r>
          </a:p>
          <a:p>
            <a:endParaRPr lang="fr-FR" sz="1700" b="1" dirty="0">
              <a:solidFill>
                <a:srgbClr val="9900CC"/>
              </a:solidFill>
            </a:endParaRPr>
          </a:p>
          <a:p>
            <a:endParaRPr lang="fr-FR" sz="1700" b="1" dirty="0" smtClean="0">
              <a:solidFill>
                <a:srgbClr val="9900CC"/>
              </a:solidFill>
            </a:endParaRPr>
          </a:p>
          <a:p>
            <a:endParaRPr lang="fr-FR" b="1" dirty="0">
              <a:solidFill>
                <a:srgbClr val="9900CC"/>
              </a:solidFill>
            </a:endParaRPr>
          </a:p>
        </p:txBody>
      </p:sp>
      <p:pic>
        <p:nvPicPr>
          <p:cNvPr id="17" name="Image 16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407" y="3081545"/>
            <a:ext cx="2512448" cy="2756067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5203393" y="3215756"/>
            <a:ext cx="1960789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b="1" dirty="0" smtClean="0">
              <a:solidFill>
                <a:srgbClr val="9900CC"/>
              </a:solidFill>
            </a:endParaRPr>
          </a:p>
          <a:p>
            <a:r>
              <a:rPr lang="fr-FR" sz="1700" b="1" dirty="0" smtClean="0">
                <a:solidFill>
                  <a:srgbClr val="9900CC"/>
                </a:solidFill>
              </a:rPr>
              <a:t>Rapport d’activités professionnelles</a:t>
            </a:r>
          </a:p>
          <a:p>
            <a:endParaRPr lang="fr-FR" b="1" dirty="0">
              <a:solidFill>
                <a:srgbClr val="9900CC"/>
              </a:solidFill>
            </a:endParaRPr>
          </a:p>
        </p:txBody>
      </p:sp>
      <p:pic>
        <p:nvPicPr>
          <p:cNvPr id="19" name="Image 18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370" y="4459578"/>
            <a:ext cx="1151771" cy="1287273"/>
          </a:xfrm>
          <a:prstGeom prst="rect">
            <a:avLst/>
          </a:prstGeom>
        </p:spPr>
      </p:pic>
      <p:pic>
        <p:nvPicPr>
          <p:cNvPr id="20" name="Image 19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729" y="1988119"/>
            <a:ext cx="2512448" cy="2756067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8792715" y="2122330"/>
            <a:ext cx="1960789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b="1" dirty="0" smtClean="0">
              <a:solidFill>
                <a:srgbClr val="9900CC"/>
              </a:solidFill>
            </a:endParaRPr>
          </a:p>
          <a:p>
            <a:r>
              <a:rPr lang="fr-FR" sz="1700" b="1" dirty="0" smtClean="0">
                <a:solidFill>
                  <a:srgbClr val="9900CC"/>
                </a:solidFill>
              </a:rPr>
              <a:t>Rapport d’activités professionnelles</a:t>
            </a:r>
          </a:p>
          <a:p>
            <a:endParaRPr lang="fr-FR" b="1" dirty="0">
              <a:solidFill>
                <a:srgbClr val="9900CC"/>
              </a:solidFill>
            </a:endParaRPr>
          </a:p>
        </p:txBody>
      </p:sp>
      <p:pic>
        <p:nvPicPr>
          <p:cNvPr id="24" name="Image 23" descr="Capture d’écra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1203" y="3269771"/>
            <a:ext cx="1218402" cy="1226365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 rot="20227499">
            <a:off x="9051203" y="3687702"/>
            <a:ext cx="1218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3333CC"/>
                </a:solidFill>
              </a:rPr>
              <a:t>Attestations</a:t>
            </a:r>
            <a:endParaRPr lang="fr-FR" sz="1200" b="1" dirty="0">
              <a:solidFill>
                <a:srgbClr val="3333CC"/>
              </a:solidFill>
            </a:endParaRPr>
          </a:p>
        </p:txBody>
      </p:sp>
      <p:sp>
        <p:nvSpPr>
          <p:cNvPr id="26" name="Forme libre 25"/>
          <p:cNvSpPr/>
          <p:nvPr/>
        </p:nvSpPr>
        <p:spPr>
          <a:xfrm>
            <a:off x="1538514" y="3802743"/>
            <a:ext cx="381233" cy="580571"/>
          </a:xfrm>
          <a:custGeom>
            <a:avLst/>
            <a:gdLst>
              <a:gd name="connsiteX0" fmla="*/ 0 w 381233"/>
              <a:gd name="connsiteY0" fmla="*/ 14514 h 580571"/>
              <a:gd name="connsiteX1" fmla="*/ 29029 w 381233"/>
              <a:gd name="connsiteY1" fmla="*/ 406400 h 580571"/>
              <a:gd name="connsiteX2" fmla="*/ 43543 w 381233"/>
              <a:gd name="connsiteY2" fmla="*/ 449943 h 580571"/>
              <a:gd name="connsiteX3" fmla="*/ 58057 w 381233"/>
              <a:gd name="connsiteY3" fmla="*/ 508000 h 580571"/>
              <a:gd name="connsiteX4" fmla="*/ 145143 w 381233"/>
              <a:gd name="connsiteY4" fmla="*/ 537028 h 580571"/>
              <a:gd name="connsiteX5" fmla="*/ 188686 w 381233"/>
              <a:gd name="connsiteY5" fmla="*/ 522514 h 580571"/>
              <a:gd name="connsiteX6" fmla="*/ 232229 w 381233"/>
              <a:gd name="connsiteY6" fmla="*/ 377371 h 580571"/>
              <a:gd name="connsiteX7" fmla="*/ 217715 w 381233"/>
              <a:gd name="connsiteY7" fmla="*/ 87086 h 580571"/>
              <a:gd name="connsiteX8" fmla="*/ 203200 w 381233"/>
              <a:gd name="connsiteY8" fmla="*/ 43543 h 580571"/>
              <a:gd name="connsiteX9" fmla="*/ 174172 w 381233"/>
              <a:gd name="connsiteY9" fmla="*/ 0 h 580571"/>
              <a:gd name="connsiteX10" fmla="*/ 217715 w 381233"/>
              <a:gd name="connsiteY10" fmla="*/ 145143 h 580571"/>
              <a:gd name="connsiteX11" fmla="*/ 232229 w 381233"/>
              <a:gd name="connsiteY11" fmla="*/ 188686 h 580571"/>
              <a:gd name="connsiteX12" fmla="*/ 246743 w 381233"/>
              <a:gd name="connsiteY12" fmla="*/ 232228 h 580571"/>
              <a:gd name="connsiteX13" fmla="*/ 261257 w 381233"/>
              <a:gd name="connsiteY13" fmla="*/ 319314 h 580571"/>
              <a:gd name="connsiteX14" fmla="*/ 290286 w 381233"/>
              <a:gd name="connsiteY14" fmla="*/ 261257 h 580571"/>
              <a:gd name="connsiteX15" fmla="*/ 304800 w 381233"/>
              <a:gd name="connsiteY15" fmla="*/ 130628 h 580571"/>
              <a:gd name="connsiteX16" fmla="*/ 348343 w 381233"/>
              <a:gd name="connsiteY16" fmla="*/ 145143 h 580571"/>
              <a:gd name="connsiteX17" fmla="*/ 377372 w 381233"/>
              <a:gd name="connsiteY17" fmla="*/ 188686 h 580571"/>
              <a:gd name="connsiteX18" fmla="*/ 377372 w 381233"/>
              <a:gd name="connsiteY18" fmla="*/ 580571 h 58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81233" h="580571">
                <a:moveTo>
                  <a:pt x="0" y="14514"/>
                </a:moveTo>
                <a:cubicBezTo>
                  <a:pt x="9676" y="145143"/>
                  <a:pt x="-12392" y="282135"/>
                  <a:pt x="29029" y="406400"/>
                </a:cubicBezTo>
                <a:cubicBezTo>
                  <a:pt x="33867" y="420914"/>
                  <a:pt x="39340" y="435232"/>
                  <a:pt x="43543" y="449943"/>
                </a:cubicBezTo>
                <a:cubicBezTo>
                  <a:pt x="49023" y="469123"/>
                  <a:pt x="42911" y="495018"/>
                  <a:pt x="58057" y="508000"/>
                </a:cubicBezTo>
                <a:cubicBezTo>
                  <a:pt x="81289" y="527913"/>
                  <a:pt x="145143" y="537028"/>
                  <a:pt x="145143" y="537028"/>
                </a:cubicBezTo>
                <a:cubicBezTo>
                  <a:pt x="159657" y="532190"/>
                  <a:pt x="179793" y="534964"/>
                  <a:pt x="188686" y="522514"/>
                </a:cubicBezTo>
                <a:cubicBezTo>
                  <a:pt x="202278" y="503485"/>
                  <a:pt x="224470" y="408409"/>
                  <a:pt x="232229" y="377371"/>
                </a:cubicBezTo>
                <a:cubicBezTo>
                  <a:pt x="227391" y="280609"/>
                  <a:pt x="226108" y="183604"/>
                  <a:pt x="217715" y="87086"/>
                </a:cubicBezTo>
                <a:cubicBezTo>
                  <a:pt x="216390" y="71844"/>
                  <a:pt x="210042" y="57227"/>
                  <a:pt x="203200" y="43543"/>
                </a:cubicBezTo>
                <a:cubicBezTo>
                  <a:pt x="195399" y="27941"/>
                  <a:pt x="183848" y="14514"/>
                  <a:pt x="174172" y="0"/>
                </a:cubicBezTo>
                <a:cubicBezTo>
                  <a:pt x="196108" y="87746"/>
                  <a:pt x="182377" y="39128"/>
                  <a:pt x="217715" y="145143"/>
                </a:cubicBezTo>
                <a:lnTo>
                  <a:pt x="232229" y="188686"/>
                </a:lnTo>
                <a:lnTo>
                  <a:pt x="246743" y="232228"/>
                </a:lnTo>
                <a:cubicBezTo>
                  <a:pt x="251581" y="261257"/>
                  <a:pt x="236771" y="302990"/>
                  <a:pt x="261257" y="319314"/>
                </a:cubicBezTo>
                <a:cubicBezTo>
                  <a:pt x="279260" y="331316"/>
                  <a:pt x="285421" y="282340"/>
                  <a:pt x="290286" y="261257"/>
                </a:cubicBezTo>
                <a:cubicBezTo>
                  <a:pt x="300137" y="218568"/>
                  <a:pt x="299962" y="174171"/>
                  <a:pt x="304800" y="130628"/>
                </a:cubicBezTo>
                <a:cubicBezTo>
                  <a:pt x="319314" y="135466"/>
                  <a:pt x="336396" y="135585"/>
                  <a:pt x="348343" y="145143"/>
                </a:cubicBezTo>
                <a:cubicBezTo>
                  <a:pt x="361965" y="156040"/>
                  <a:pt x="376212" y="171281"/>
                  <a:pt x="377372" y="188686"/>
                </a:cubicBezTo>
                <a:cubicBezTo>
                  <a:pt x="386061" y="319025"/>
                  <a:pt x="377372" y="449943"/>
                  <a:pt x="377372" y="580571"/>
                </a:cubicBezTo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orme libre 26"/>
          <p:cNvSpPr/>
          <p:nvPr/>
        </p:nvSpPr>
        <p:spPr>
          <a:xfrm>
            <a:off x="2598057" y="4027125"/>
            <a:ext cx="654951" cy="709191"/>
          </a:xfrm>
          <a:custGeom>
            <a:avLst/>
            <a:gdLst>
              <a:gd name="connsiteX0" fmla="*/ 0 w 654951"/>
              <a:gd name="connsiteY0" fmla="*/ 182018 h 709191"/>
              <a:gd name="connsiteX1" fmla="*/ 29029 w 654951"/>
              <a:gd name="connsiteY1" fmla="*/ 254589 h 709191"/>
              <a:gd name="connsiteX2" fmla="*/ 116114 w 654951"/>
              <a:gd name="connsiteY2" fmla="*/ 312646 h 709191"/>
              <a:gd name="connsiteX3" fmla="*/ 159657 w 654951"/>
              <a:gd name="connsiteY3" fmla="*/ 399732 h 709191"/>
              <a:gd name="connsiteX4" fmla="*/ 217714 w 654951"/>
              <a:gd name="connsiteY4" fmla="*/ 501332 h 709191"/>
              <a:gd name="connsiteX5" fmla="*/ 232229 w 654951"/>
              <a:gd name="connsiteY5" fmla="*/ 704532 h 709191"/>
              <a:gd name="connsiteX6" fmla="*/ 275772 w 654951"/>
              <a:gd name="connsiteY6" fmla="*/ 660989 h 709191"/>
              <a:gd name="connsiteX7" fmla="*/ 290286 w 654951"/>
              <a:gd name="connsiteY7" fmla="*/ 617446 h 709191"/>
              <a:gd name="connsiteX8" fmla="*/ 348343 w 654951"/>
              <a:gd name="connsiteY8" fmla="*/ 530361 h 709191"/>
              <a:gd name="connsiteX9" fmla="*/ 391886 w 654951"/>
              <a:gd name="connsiteY9" fmla="*/ 370704 h 709191"/>
              <a:gd name="connsiteX10" fmla="*/ 406400 w 654951"/>
              <a:gd name="connsiteY10" fmla="*/ 327161 h 709191"/>
              <a:gd name="connsiteX11" fmla="*/ 420914 w 654951"/>
              <a:gd name="connsiteY11" fmla="*/ 283618 h 709191"/>
              <a:gd name="connsiteX12" fmla="*/ 406400 w 654951"/>
              <a:gd name="connsiteY12" fmla="*/ 7846 h 709191"/>
              <a:gd name="connsiteX13" fmla="*/ 319314 w 654951"/>
              <a:gd name="connsiteY13" fmla="*/ 36875 h 709191"/>
              <a:gd name="connsiteX14" fmla="*/ 275772 w 654951"/>
              <a:gd name="connsiteY14" fmla="*/ 80418 h 709191"/>
              <a:gd name="connsiteX15" fmla="*/ 232229 w 654951"/>
              <a:gd name="connsiteY15" fmla="*/ 109446 h 709191"/>
              <a:gd name="connsiteX16" fmla="*/ 203200 w 654951"/>
              <a:gd name="connsiteY16" fmla="*/ 152989 h 709191"/>
              <a:gd name="connsiteX17" fmla="*/ 145143 w 654951"/>
              <a:gd name="connsiteY17" fmla="*/ 211046 h 709191"/>
              <a:gd name="connsiteX18" fmla="*/ 72572 w 654951"/>
              <a:gd name="connsiteY18" fmla="*/ 341675 h 709191"/>
              <a:gd name="connsiteX19" fmla="*/ 43543 w 654951"/>
              <a:gd name="connsiteY19" fmla="*/ 385218 h 709191"/>
              <a:gd name="connsiteX20" fmla="*/ 29029 w 654951"/>
              <a:gd name="connsiteY20" fmla="*/ 428761 h 709191"/>
              <a:gd name="connsiteX21" fmla="*/ 58057 w 654951"/>
              <a:gd name="connsiteY21" fmla="*/ 501332 h 709191"/>
              <a:gd name="connsiteX22" fmla="*/ 101600 w 654951"/>
              <a:gd name="connsiteY22" fmla="*/ 515846 h 709191"/>
              <a:gd name="connsiteX23" fmla="*/ 435429 w 654951"/>
              <a:gd name="connsiteY23" fmla="*/ 530361 h 709191"/>
              <a:gd name="connsiteX24" fmla="*/ 478972 w 654951"/>
              <a:gd name="connsiteY24" fmla="*/ 544875 h 709191"/>
              <a:gd name="connsiteX25" fmla="*/ 537029 w 654951"/>
              <a:gd name="connsiteY25" fmla="*/ 573904 h 709191"/>
              <a:gd name="connsiteX26" fmla="*/ 595086 w 654951"/>
              <a:gd name="connsiteY26" fmla="*/ 588418 h 709191"/>
              <a:gd name="connsiteX27" fmla="*/ 638629 w 654951"/>
              <a:gd name="connsiteY27" fmla="*/ 617446 h 709191"/>
              <a:gd name="connsiteX28" fmla="*/ 653143 w 654951"/>
              <a:gd name="connsiteY28" fmla="*/ 573904 h 709191"/>
              <a:gd name="connsiteX29" fmla="*/ 653143 w 654951"/>
              <a:gd name="connsiteY29" fmla="*/ 341675 h 709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54951" h="709191">
                <a:moveTo>
                  <a:pt x="0" y="182018"/>
                </a:moveTo>
                <a:cubicBezTo>
                  <a:pt x="9676" y="206208"/>
                  <a:pt x="11720" y="235116"/>
                  <a:pt x="29029" y="254589"/>
                </a:cubicBezTo>
                <a:cubicBezTo>
                  <a:pt x="52207" y="280664"/>
                  <a:pt x="116114" y="312646"/>
                  <a:pt x="116114" y="312646"/>
                </a:cubicBezTo>
                <a:cubicBezTo>
                  <a:pt x="142726" y="392478"/>
                  <a:pt x="114640" y="320951"/>
                  <a:pt x="159657" y="399732"/>
                </a:cubicBezTo>
                <a:cubicBezTo>
                  <a:pt x="233316" y="528636"/>
                  <a:pt x="146992" y="395247"/>
                  <a:pt x="217714" y="501332"/>
                </a:cubicBezTo>
                <a:cubicBezTo>
                  <a:pt x="222552" y="569065"/>
                  <a:pt x="209022" y="640715"/>
                  <a:pt x="232229" y="704532"/>
                </a:cubicBezTo>
                <a:cubicBezTo>
                  <a:pt x="239244" y="723823"/>
                  <a:pt x="264386" y="678068"/>
                  <a:pt x="275772" y="660989"/>
                </a:cubicBezTo>
                <a:cubicBezTo>
                  <a:pt x="284259" y="648259"/>
                  <a:pt x="282856" y="630820"/>
                  <a:pt x="290286" y="617446"/>
                </a:cubicBezTo>
                <a:cubicBezTo>
                  <a:pt x="307229" y="586949"/>
                  <a:pt x="348343" y="530361"/>
                  <a:pt x="348343" y="530361"/>
                </a:cubicBezTo>
                <a:cubicBezTo>
                  <a:pt x="368858" y="427781"/>
                  <a:pt x="355055" y="481197"/>
                  <a:pt x="391886" y="370704"/>
                </a:cubicBezTo>
                <a:lnTo>
                  <a:pt x="406400" y="327161"/>
                </a:lnTo>
                <a:lnTo>
                  <a:pt x="420914" y="283618"/>
                </a:lnTo>
                <a:cubicBezTo>
                  <a:pt x="416076" y="191694"/>
                  <a:pt x="441448" y="92964"/>
                  <a:pt x="406400" y="7846"/>
                </a:cubicBezTo>
                <a:cubicBezTo>
                  <a:pt x="394749" y="-20448"/>
                  <a:pt x="319314" y="36875"/>
                  <a:pt x="319314" y="36875"/>
                </a:cubicBezTo>
                <a:cubicBezTo>
                  <a:pt x="304800" y="51389"/>
                  <a:pt x="291541" y="67277"/>
                  <a:pt x="275772" y="80418"/>
                </a:cubicBezTo>
                <a:cubicBezTo>
                  <a:pt x="262371" y="91585"/>
                  <a:pt x="244564" y="97111"/>
                  <a:pt x="232229" y="109446"/>
                </a:cubicBezTo>
                <a:cubicBezTo>
                  <a:pt x="219894" y="121781"/>
                  <a:pt x="214553" y="139744"/>
                  <a:pt x="203200" y="152989"/>
                </a:cubicBezTo>
                <a:cubicBezTo>
                  <a:pt x="185389" y="173769"/>
                  <a:pt x="161945" y="189443"/>
                  <a:pt x="145143" y="211046"/>
                </a:cubicBezTo>
                <a:cubicBezTo>
                  <a:pt x="106089" y="261258"/>
                  <a:pt x="102236" y="289764"/>
                  <a:pt x="72572" y="341675"/>
                </a:cubicBezTo>
                <a:cubicBezTo>
                  <a:pt x="63917" y="356821"/>
                  <a:pt x="53219" y="370704"/>
                  <a:pt x="43543" y="385218"/>
                </a:cubicBezTo>
                <a:cubicBezTo>
                  <a:pt x="38705" y="399732"/>
                  <a:pt x="27131" y="413580"/>
                  <a:pt x="29029" y="428761"/>
                </a:cubicBezTo>
                <a:cubicBezTo>
                  <a:pt x="32261" y="454614"/>
                  <a:pt x="41378" y="481317"/>
                  <a:pt x="58057" y="501332"/>
                </a:cubicBezTo>
                <a:cubicBezTo>
                  <a:pt x="67851" y="513085"/>
                  <a:pt x="86346" y="514673"/>
                  <a:pt x="101600" y="515846"/>
                </a:cubicBezTo>
                <a:cubicBezTo>
                  <a:pt x="212653" y="524389"/>
                  <a:pt x="324153" y="525523"/>
                  <a:pt x="435429" y="530361"/>
                </a:cubicBezTo>
                <a:cubicBezTo>
                  <a:pt x="449943" y="535199"/>
                  <a:pt x="464910" y="538848"/>
                  <a:pt x="478972" y="544875"/>
                </a:cubicBezTo>
                <a:cubicBezTo>
                  <a:pt x="498859" y="553398"/>
                  <a:pt x="516770" y="566307"/>
                  <a:pt x="537029" y="573904"/>
                </a:cubicBezTo>
                <a:cubicBezTo>
                  <a:pt x="555707" y="580908"/>
                  <a:pt x="575734" y="583580"/>
                  <a:pt x="595086" y="588418"/>
                </a:cubicBezTo>
                <a:cubicBezTo>
                  <a:pt x="609600" y="598094"/>
                  <a:pt x="621706" y="621677"/>
                  <a:pt x="638629" y="617446"/>
                </a:cubicBezTo>
                <a:cubicBezTo>
                  <a:pt x="653471" y="613735"/>
                  <a:pt x="652339" y="589182"/>
                  <a:pt x="653143" y="573904"/>
                </a:cubicBezTo>
                <a:cubicBezTo>
                  <a:pt x="657211" y="496601"/>
                  <a:pt x="653143" y="419085"/>
                  <a:pt x="653143" y="341675"/>
                </a:cubicBezTo>
              </a:path>
            </a:pathLst>
          </a:cu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202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1" grpId="0"/>
      <p:bldP spid="25" grpId="0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416629" y="234300"/>
            <a:ext cx="8621485" cy="802564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E4 – Épreuve ponctuelle orale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2917371" y="2047691"/>
            <a:ext cx="4980215" cy="1302976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Présentation du rapport d’activités professionnelles </a:t>
            </a:r>
          </a:p>
          <a:p>
            <a:pPr algn="ctr"/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 minutes</a:t>
            </a:r>
            <a:endParaRPr lang="fr-FR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2917371" y="4380658"/>
            <a:ext cx="4980215" cy="1302976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Questionnement par la commission d’évaluation</a:t>
            </a:r>
          </a:p>
          <a:p>
            <a:pPr algn="ctr"/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 minutes </a:t>
            </a:r>
            <a:endParaRPr lang="fr-FR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" name="Connecteur droit avec flèche 4"/>
          <p:cNvCxnSpPr>
            <a:stCxn id="3" idx="2"/>
            <a:endCxn id="14" idx="0"/>
          </p:cNvCxnSpPr>
          <p:nvPr/>
        </p:nvCxnSpPr>
        <p:spPr>
          <a:xfrm>
            <a:off x="5407479" y="3350667"/>
            <a:ext cx="0" cy="1029991"/>
          </a:xfrm>
          <a:prstGeom prst="straightConnector1">
            <a:avLst/>
          </a:prstGeom>
          <a:ln w="57150" cap="flat" cmpd="sng" algn="ctr">
            <a:solidFill>
              <a:srgbClr val="33CC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2" descr="Réglementation et veille réglementaire | Cap QSE">
            <a:extLst>
              <a:ext uri="{FF2B5EF4-FFF2-40B4-BE49-F238E27FC236}">
                <a16:creationId xmlns:a16="http://schemas.microsoft.com/office/drawing/2014/main" id="{96409476-B452-4F53-BA44-6217A9D3F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09" y="2709121"/>
            <a:ext cx="1283091" cy="128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phique 47" descr="Caméra de sécurité avec un remplissage uni">
            <a:extLst>
              <a:ext uri="{FF2B5EF4-FFF2-40B4-BE49-F238E27FC236}">
                <a16:creationId xmlns:a16="http://schemas.microsoft.com/office/drawing/2014/main" id="{73A6F120-210A-409C-AD0F-5F63E1A2FD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2287882" y="3813506"/>
            <a:ext cx="914400" cy="9144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179" y="2611737"/>
            <a:ext cx="1581456" cy="1052387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1" t="40702" r="28673" b="10280"/>
          <a:stretch/>
        </p:blipFill>
        <p:spPr>
          <a:xfrm>
            <a:off x="8086520" y="1281737"/>
            <a:ext cx="1342073" cy="99445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87" y="4037892"/>
            <a:ext cx="1604454" cy="1257033"/>
          </a:xfrm>
          <a:prstGeom prst="rect">
            <a:avLst/>
          </a:prstGeom>
        </p:spPr>
      </p:pic>
      <p:pic>
        <p:nvPicPr>
          <p:cNvPr id="20" name="Picture 34" descr="Plan Communal de Sauvegarde – URMATT">
            <a:extLst>
              <a:ext uri="{FF2B5EF4-FFF2-40B4-BE49-F238E27FC236}">
                <a16:creationId xmlns:a16="http://schemas.microsoft.com/office/drawing/2014/main" id="{F872063A-C283-4ACD-9041-0C37AC0D9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077" y="4430257"/>
            <a:ext cx="1338102" cy="100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774309" y="5852169"/>
            <a:ext cx="10951969" cy="461665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Un professeur du bloc de compétences 1 + un professionnel</a:t>
            </a:r>
            <a:endParaRPr lang="fr-FR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7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979715" y="1812471"/>
            <a:ext cx="4620986" cy="1355271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Pôle d’activité1 : Préparation et mise en œuvre d’une prestation de sécurité </a:t>
            </a:r>
            <a:endParaRPr lang="fr-FR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3813089" y="3402925"/>
            <a:ext cx="4620986" cy="1355271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Bloc de compétences 1 </a:t>
            </a:r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7164161" y="4890462"/>
            <a:ext cx="4620986" cy="1355271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U4 - Préparation et mise en œuvre d’une prestation de sécurité</a:t>
            </a:r>
            <a:endParaRPr lang="fr-FR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290208" y="332271"/>
            <a:ext cx="7747906" cy="802564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E4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Connecteur en angle 11"/>
          <p:cNvCxnSpPr>
            <a:endCxn id="8" idx="1"/>
          </p:cNvCxnSpPr>
          <p:nvPr/>
        </p:nvCxnSpPr>
        <p:spPr>
          <a:xfrm>
            <a:off x="1681843" y="3167742"/>
            <a:ext cx="2131246" cy="912819"/>
          </a:xfrm>
          <a:prstGeom prst="bentConnector3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endCxn id="9" idx="1"/>
          </p:cNvCxnSpPr>
          <p:nvPr/>
        </p:nvCxnSpPr>
        <p:spPr>
          <a:xfrm>
            <a:off x="5176157" y="4758196"/>
            <a:ext cx="1988004" cy="809902"/>
          </a:xfrm>
          <a:prstGeom prst="bentConnector3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49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3290208" y="103667"/>
            <a:ext cx="7747906" cy="802564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E4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240000" y="1900890"/>
            <a:ext cx="3571875" cy="1485900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</a:rPr>
              <a:t>A1.1 Mise en œuvre d’une veille réglementaire et technologique</a:t>
            </a:r>
          </a:p>
          <a:p>
            <a:pPr algn="ctr"/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</a:rPr>
              <a:t>(2 tâches)</a:t>
            </a:r>
            <a:endParaRPr lang="fr-FR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93235" y="3476593"/>
            <a:ext cx="3571875" cy="1333500"/>
          </a:xfrm>
          <a:prstGeom prst="round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</a:rPr>
              <a:t>A1.2 Préparation d’une prestation de sécurité</a:t>
            </a:r>
          </a:p>
          <a:p>
            <a:pPr algn="ctr"/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</a:rPr>
              <a:t>(5 tâches)</a:t>
            </a:r>
            <a:endParaRPr lang="fr-FR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293234" y="4965546"/>
            <a:ext cx="3571875" cy="133350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</a:rPr>
              <a:t>A1.3 Proposition de la prestation </a:t>
            </a:r>
          </a:p>
          <a:p>
            <a:pPr algn="ctr"/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</a:rPr>
              <a:t>(5 tâches)</a:t>
            </a:r>
            <a:endParaRPr lang="fr-FR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Losange 4"/>
          <p:cNvSpPr/>
          <p:nvPr/>
        </p:nvSpPr>
        <p:spPr>
          <a:xfrm>
            <a:off x="3813402" y="1643301"/>
            <a:ext cx="2190750" cy="1581150"/>
          </a:xfrm>
          <a:prstGeom prst="diamond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A1.1C1</a:t>
            </a:r>
            <a:endParaRPr lang="fr-FR" sz="2000" b="1" dirty="0">
              <a:solidFill>
                <a:srgbClr val="FF9900"/>
              </a:solidFill>
            </a:endParaRPr>
          </a:p>
        </p:txBody>
      </p:sp>
      <p:sp>
        <p:nvSpPr>
          <p:cNvPr id="12" name="Losange 11"/>
          <p:cNvSpPr/>
          <p:nvPr/>
        </p:nvSpPr>
        <p:spPr>
          <a:xfrm>
            <a:off x="5369039" y="1631996"/>
            <a:ext cx="2190750" cy="1581150"/>
          </a:xfrm>
          <a:prstGeom prst="diamond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A1.1C2</a:t>
            </a:r>
            <a:endParaRPr lang="fr-FR" sz="2000" b="1" dirty="0">
              <a:solidFill>
                <a:srgbClr val="FF9900"/>
              </a:solidFill>
            </a:endParaRPr>
          </a:p>
        </p:txBody>
      </p:sp>
      <p:sp>
        <p:nvSpPr>
          <p:cNvPr id="13" name="Losange 12"/>
          <p:cNvSpPr/>
          <p:nvPr/>
        </p:nvSpPr>
        <p:spPr>
          <a:xfrm>
            <a:off x="3858307" y="3208908"/>
            <a:ext cx="2190750" cy="1581150"/>
          </a:xfrm>
          <a:prstGeom prst="diamond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A1.2C1</a:t>
            </a:r>
            <a:endParaRPr lang="fr-FR" sz="2000" b="1" dirty="0">
              <a:solidFill>
                <a:srgbClr val="FF9900"/>
              </a:solidFill>
            </a:endParaRPr>
          </a:p>
        </p:txBody>
      </p:sp>
      <p:sp>
        <p:nvSpPr>
          <p:cNvPr id="15" name="Losange 14"/>
          <p:cNvSpPr/>
          <p:nvPr/>
        </p:nvSpPr>
        <p:spPr>
          <a:xfrm>
            <a:off x="6950526" y="3228943"/>
            <a:ext cx="2190750" cy="1581150"/>
          </a:xfrm>
          <a:prstGeom prst="diamond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A1.2C3</a:t>
            </a:r>
            <a:endParaRPr lang="fr-FR" sz="2000" b="1" dirty="0">
              <a:solidFill>
                <a:srgbClr val="FF9900"/>
              </a:solidFill>
            </a:endParaRPr>
          </a:p>
        </p:txBody>
      </p:sp>
      <p:sp>
        <p:nvSpPr>
          <p:cNvPr id="17" name="Losange 16"/>
          <p:cNvSpPr/>
          <p:nvPr/>
        </p:nvSpPr>
        <p:spPr>
          <a:xfrm>
            <a:off x="3852179" y="4799244"/>
            <a:ext cx="2190750" cy="1581150"/>
          </a:xfrm>
          <a:prstGeom prst="diamond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A1.3C1</a:t>
            </a:r>
            <a:endParaRPr lang="fr-FR" sz="2000" b="1" dirty="0">
              <a:solidFill>
                <a:srgbClr val="FF9900"/>
              </a:solidFill>
            </a:endParaRPr>
          </a:p>
        </p:txBody>
      </p:sp>
      <p:sp>
        <p:nvSpPr>
          <p:cNvPr id="18" name="Losange 17"/>
          <p:cNvSpPr/>
          <p:nvPr/>
        </p:nvSpPr>
        <p:spPr>
          <a:xfrm>
            <a:off x="9920969" y="3189786"/>
            <a:ext cx="2190750" cy="1581150"/>
          </a:xfrm>
          <a:prstGeom prst="diamond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A1.2C5</a:t>
            </a:r>
            <a:endParaRPr lang="fr-FR" sz="2000" b="1" dirty="0">
              <a:solidFill>
                <a:srgbClr val="FF9900"/>
              </a:solidFill>
            </a:endParaRPr>
          </a:p>
        </p:txBody>
      </p:sp>
      <p:sp>
        <p:nvSpPr>
          <p:cNvPr id="19" name="Losange 18"/>
          <p:cNvSpPr/>
          <p:nvPr/>
        </p:nvSpPr>
        <p:spPr>
          <a:xfrm>
            <a:off x="6950526" y="4723455"/>
            <a:ext cx="2190750" cy="1581150"/>
          </a:xfrm>
          <a:prstGeom prst="diamond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A1.3C3</a:t>
            </a:r>
            <a:endParaRPr lang="fr-FR" sz="2000" b="1" dirty="0">
              <a:solidFill>
                <a:srgbClr val="FF9900"/>
              </a:solidFill>
            </a:endParaRPr>
          </a:p>
        </p:txBody>
      </p:sp>
      <p:sp>
        <p:nvSpPr>
          <p:cNvPr id="20" name="Losange 19"/>
          <p:cNvSpPr/>
          <p:nvPr/>
        </p:nvSpPr>
        <p:spPr>
          <a:xfrm>
            <a:off x="5423805" y="4741827"/>
            <a:ext cx="2190750" cy="1581150"/>
          </a:xfrm>
          <a:prstGeom prst="diamond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A1.3C2</a:t>
            </a:r>
            <a:endParaRPr lang="fr-FR" sz="2000" b="1" dirty="0">
              <a:solidFill>
                <a:srgbClr val="FF9900"/>
              </a:solidFill>
            </a:endParaRPr>
          </a:p>
        </p:txBody>
      </p:sp>
      <p:sp>
        <p:nvSpPr>
          <p:cNvPr id="21" name="Losange 20"/>
          <p:cNvSpPr/>
          <p:nvPr/>
        </p:nvSpPr>
        <p:spPr>
          <a:xfrm>
            <a:off x="8489494" y="4724374"/>
            <a:ext cx="2190750" cy="1581150"/>
          </a:xfrm>
          <a:prstGeom prst="diamond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A1.3C4</a:t>
            </a:r>
            <a:endParaRPr lang="fr-FR" sz="2000" b="1" dirty="0">
              <a:solidFill>
                <a:srgbClr val="FF9900"/>
              </a:solidFill>
            </a:endParaRPr>
          </a:p>
        </p:txBody>
      </p:sp>
      <p:sp>
        <p:nvSpPr>
          <p:cNvPr id="14" name="Losange 13"/>
          <p:cNvSpPr/>
          <p:nvPr/>
        </p:nvSpPr>
        <p:spPr>
          <a:xfrm>
            <a:off x="5399829" y="3208908"/>
            <a:ext cx="2190750" cy="1581150"/>
          </a:xfrm>
          <a:prstGeom prst="diamond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A1.2C2</a:t>
            </a:r>
            <a:endParaRPr lang="fr-FR" sz="2000" b="1" dirty="0">
              <a:solidFill>
                <a:srgbClr val="FF9900"/>
              </a:solidFill>
            </a:endParaRPr>
          </a:p>
        </p:txBody>
      </p:sp>
      <p:sp>
        <p:nvSpPr>
          <p:cNvPr id="16" name="Losange 15"/>
          <p:cNvSpPr/>
          <p:nvPr/>
        </p:nvSpPr>
        <p:spPr>
          <a:xfrm>
            <a:off x="8430306" y="3189786"/>
            <a:ext cx="2190750" cy="1581150"/>
          </a:xfrm>
          <a:prstGeom prst="diamond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FF9900"/>
                </a:solidFill>
              </a:rPr>
              <a:t>A1.2C4</a:t>
            </a:r>
            <a:endParaRPr lang="fr-FR" sz="2000" b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88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10" grpId="0" animBg="1"/>
      <p:bldP spid="11" grpId="0" animBg="1"/>
      <p:bldP spid="5" grpId="0" animBg="1"/>
      <p:bldP spid="12" grpId="0" animBg="1"/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2247900" y="332271"/>
            <a:ext cx="9742090" cy="802564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E4 - Les critères d’évaluation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adre 3"/>
          <p:cNvSpPr/>
          <p:nvPr/>
        </p:nvSpPr>
        <p:spPr>
          <a:xfrm>
            <a:off x="238125" y="2331750"/>
            <a:ext cx="3562350" cy="2000250"/>
          </a:xfrm>
          <a:prstGeom prst="fram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La veille réglementaire et technologique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019550" y="1459955"/>
            <a:ext cx="3562350" cy="2000250"/>
          </a:xfrm>
          <a:prstGeom prst="fram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Les besoins du client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" name="Cadre 9"/>
          <p:cNvSpPr/>
          <p:nvPr/>
        </p:nvSpPr>
        <p:spPr>
          <a:xfrm>
            <a:off x="8113314" y="1475708"/>
            <a:ext cx="3562350" cy="2000250"/>
          </a:xfrm>
          <a:prstGeom prst="fram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Le diagnostic de sécurité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2" name="Cadre 11"/>
          <p:cNvSpPr/>
          <p:nvPr/>
        </p:nvSpPr>
        <p:spPr>
          <a:xfrm>
            <a:off x="8113314" y="3816832"/>
            <a:ext cx="3562350" cy="2000250"/>
          </a:xfrm>
          <a:prstGeom prst="fram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Le choix des moyens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Cadre 12"/>
          <p:cNvSpPr/>
          <p:nvPr/>
        </p:nvSpPr>
        <p:spPr>
          <a:xfrm>
            <a:off x="4089994" y="4243130"/>
            <a:ext cx="3562350" cy="2000250"/>
          </a:xfrm>
          <a:prstGeom prst="fram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La prestation finalisée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54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2247900" y="332271"/>
            <a:ext cx="9742090" cy="802564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E4 – Le mode d’évaluation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5800" y="2824843"/>
            <a:ext cx="3918857" cy="1077218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38100"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</a:rPr>
              <a:t>Contrôle en cours de formation </a:t>
            </a: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5355771" y="2824843"/>
            <a:ext cx="1583872" cy="10772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2">
                    <a:lumMod val="75000"/>
                  </a:schemeClr>
                </a:solidFill>
              </a:rPr>
              <a:t>OU</a:t>
            </a:r>
          </a:p>
          <a:p>
            <a:pPr algn="ctr"/>
            <a:r>
              <a:rPr lang="fr-FR" sz="3600" b="1" dirty="0" smtClean="0">
                <a:solidFill>
                  <a:schemeClr val="tx2">
                    <a:lumMod val="75000"/>
                  </a:schemeClr>
                </a:solidFill>
              </a:rPr>
              <a:t>??? </a:t>
            </a:r>
            <a:endParaRPr lang="fr-FR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690757" y="2824843"/>
            <a:ext cx="3918857" cy="1077218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38100"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</a:rPr>
              <a:t>Épreuve ponctuelle orale</a:t>
            </a: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23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54" y="1990578"/>
            <a:ext cx="3819462" cy="418981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91392" y="3036287"/>
            <a:ext cx="2628900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9900CC"/>
                </a:solidFill>
              </a:rPr>
              <a:t>E4</a:t>
            </a:r>
          </a:p>
          <a:p>
            <a:pPr algn="ctr"/>
            <a:endParaRPr lang="fr-FR" sz="1100" b="1" dirty="0" smtClean="0">
              <a:solidFill>
                <a:srgbClr val="9900CC"/>
              </a:solidFill>
            </a:endParaRPr>
          </a:p>
          <a:p>
            <a:r>
              <a:rPr lang="fr-FR" sz="2400" b="1" dirty="0" smtClean="0">
                <a:solidFill>
                  <a:srgbClr val="9900CC"/>
                </a:solidFill>
              </a:rPr>
              <a:t>Rapport d’activités professionnelles</a:t>
            </a:r>
          </a:p>
          <a:p>
            <a:endParaRPr lang="fr-FR" sz="2400" b="1" dirty="0">
              <a:solidFill>
                <a:srgbClr val="9900CC"/>
              </a:solidFill>
            </a:endParaRPr>
          </a:p>
          <a:p>
            <a:r>
              <a:rPr lang="fr-FR" sz="2800" b="1" dirty="0" smtClean="0">
                <a:solidFill>
                  <a:srgbClr val="9900CC"/>
                </a:solidFill>
              </a:rPr>
              <a:t>20 pages maxi</a:t>
            </a:r>
            <a:endParaRPr lang="fr-FR" sz="2800" b="1" dirty="0">
              <a:solidFill>
                <a:srgbClr val="9900CC"/>
              </a:solidFill>
            </a:endParaRPr>
          </a:p>
        </p:txBody>
      </p:sp>
      <p:pic>
        <p:nvPicPr>
          <p:cNvPr id="13" name="Image 12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048" y="470045"/>
            <a:ext cx="2955471" cy="3738531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097048" y="1554480"/>
            <a:ext cx="29079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3333CC"/>
                </a:solidFill>
              </a:rPr>
              <a:t>Présentation de l’entreprise </a:t>
            </a:r>
          </a:p>
          <a:p>
            <a:endParaRPr lang="fr-FR" sz="2400" b="1" dirty="0">
              <a:solidFill>
                <a:srgbClr val="3333CC"/>
              </a:solidFill>
            </a:endParaRPr>
          </a:p>
          <a:p>
            <a:r>
              <a:rPr lang="fr-FR" sz="2400" b="1" dirty="0" smtClean="0">
                <a:solidFill>
                  <a:srgbClr val="3333CC"/>
                </a:solidFill>
              </a:rPr>
              <a:t>2 pages maxi</a:t>
            </a:r>
            <a:endParaRPr lang="fr-FR" sz="2400" b="1" dirty="0">
              <a:solidFill>
                <a:srgbClr val="3333CC"/>
              </a:solidFill>
            </a:endParaRPr>
          </a:p>
        </p:txBody>
      </p:sp>
      <p:pic>
        <p:nvPicPr>
          <p:cNvPr id="15" name="Image 14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642" y="2881529"/>
            <a:ext cx="2955471" cy="3738531"/>
          </a:xfrm>
          <a:prstGeom prst="rect">
            <a:avLst/>
          </a:prstGeom>
        </p:spPr>
      </p:pic>
      <p:pic>
        <p:nvPicPr>
          <p:cNvPr id="16" name="Image 15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10" y="470045"/>
            <a:ext cx="2955471" cy="3738531"/>
          </a:xfrm>
          <a:prstGeom prst="rect">
            <a:avLst/>
          </a:prstGeom>
        </p:spPr>
      </p:pic>
      <p:pic>
        <p:nvPicPr>
          <p:cNvPr id="17" name="Image 16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631" y="2881529"/>
            <a:ext cx="2955471" cy="3738531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6337259" y="4085486"/>
            <a:ext cx="2457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C0000"/>
                </a:solidFill>
              </a:rPr>
              <a:t>Fiche 1 </a:t>
            </a:r>
          </a:p>
          <a:p>
            <a:r>
              <a:rPr lang="fr-FR" sz="2400" b="1" dirty="0" smtClean="0">
                <a:solidFill>
                  <a:srgbClr val="CC0000"/>
                </a:solidFill>
              </a:rPr>
              <a:t>Mise en œuvre d’une veille réglementaire et technologique</a:t>
            </a:r>
            <a:endParaRPr lang="fr-FR" sz="2400" b="1" dirty="0">
              <a:solidFill>
                <a:srgbClr val="CC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8415134" y="703657"/>
            <a:ext cx="23806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9900"/>
                </a:solidFill>
              </a:rPr>
              <a:t>Fiche 2</a:t>
            </a:r>
          </a:p>
          <a:p>
            <a:endParaRPr lang="fr-FR" sz="2000" b="1" dirty="0" smtClean="0">
              <a:solidFill>
                <a:srgbClr val="FF9900"/>
              </a:solidFill>
            </a:endParaRPr>
          </a:p>
          <a:p>
            <a:r>
              <a:rPr lang="fr-FR" sz="2400" b="1" dirty="0" smtClean="0">
                <a:solidFill>
                  <a:srgbClr val="FF9900"/>
                </a:solidFill>
              </a:rPr>
              <a:t>Préparation d’une prestation de sécurité</a:t>
            </a:r>
            <a:endParaRPr lang="fr-FR" sz="2400" b="1" dirty="0">
              <a:solidFill>
                <a:srgbClr val="FF99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9433074" y="3971186"/>
            <a:ext cx="252089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9900"/>
                </a:solidFill>
              </a:rPr>
              <a:t>Fiche 3</a:t>
            </a:r>
          </a:p>
          <a:p>
            <a:r>
              <a:rPr lang="fr-FR" sz="2000" b="1" dirty="0" smtClean="0">
                <a:solidFill>
                  <a:srgbClr val="009900"/>
                </a:solidFill>
              </a:rPr>
              <a:t>Proposition de la prestation dans le respect d’une démarche qualité, de traçabilité et de protection des données</a:t>
            </a:r>
            <a:endParaRPr lang="fr-FR" sz="2000" b="1" dirty="0">
              <a:solidFill>
                <a:srgbClr val="009900"/>
              </a:solidFill>
            </a:endParaRPr>
          </a:p>
        </p:txBody>
      </p:sp>
      <p:sp>
        <p:nvSpPr>
          <p:cNvPr id="3" name="Ellipse 2"/>
          <p:cNvSpPr/>
          <p:nvPr/>
        </p:nvSpPr>
        <p:spPr>
          <a:xfrm>
            <a:off x="2190749" y="88186"/>
            <a:ext cx="1693227" cy="133645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0070C0"/>
                </a:solidFill>
              </a:rPr>
              <a:t>En CCF</a:t>
            </a:r>
            <a:endParaRPr lang="fr-FR" sz="2400" b="1" dirty="0">
              <a:solidFill>
                <a:srgbClr val="0070C0"/>
              </a:solidFill>
            </a:endParaRPr>
          </a:p>
        </p:txBody>
      </p:sp>
      <p:pic>
        <p:nvPicPr>
          <p:cNvPr id="22" name="Picture 2" descr="Réglementation et veille réglementaire | Cap QSE">
            <a:extLst>
              <a:ext uri="{FF2B5EF4-FFF2-40B4-BE49-F238E27FC236}">
                <a16:creationId xmlns:a16="http://schemas.microsoft.com/office/drawing/2014/main" id="{96409476-B452-4F53-BA44-6217A9D3F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920" y="3108626"/>
            <a:ext cx="868072" cy="86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1" t="40702" r="28673" b="10280"/>
          <a:stretch/>
        </p:blipFill>
        <p:spPr>
          <a:xfrm>
            <a:off x="9661136" y="683385"/>
            <a:ext cx="1057950" cy="783922"/>
          </a:xfrm>
          <a:prstGeom prst="rect">
            <a:avLst/>
          </a:prstGeom>
        </p:spPr>
      </p:pic>
      <p:pic>
        <p:nvPicPr>
          <p:cNvPr id="24" name="Picture 34" descr="Plan Communal de Sauvegarde – URMATT">
            <a:extLst>
              <a:ext uri="{FF2B5EF4-FFF2-40B4-BE49-F238E27FC236}">
                <a16:creationId xmlns:a16="http://schemas.microsoft.com/office/drawing/2014/main" id="{F872063A-C283-4ACD-9041-0C37AC0D9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3588" y="3119791"/>
            <a:ext cx="1213052" cy="90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Télécommunications : les 50 meilleurs salons et conférences en 2020 &amp; 2021">
            <a:extLst>
              <a:ext uri="{FF2B5EF4-FFF2-40B4-BE49-F238E27FC236}">
                <a16:creationId xmlns:a16="http://schemas.microsoft.com/office/drawing/2014/main" id="{AD9D2654-2963-4423-8242-4A719A41E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764" y="3340814"/>
            <a:ext cx="1452216" cy="79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94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8" grpId="0"/>
      <p:bldP spid="19" grpId="0"/>
      <p:bldP spid="20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3290208" y="332271"/>
            <a:ext cx="7747906" cy="802564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</a:t>
            </a:r>
            <a:r>
              <a:rPr lang="fr-F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4 - </a:t>
            </a:r>
            <a:r>
              <a:rPr lang="fr-FR" sz="2800" b="1" dirty="0" smtClean="0">
                <a:solidFill>
                  <a:schemeClr val="accent3">
                    <a:lumMod val="75000"/>
                  </a:schemeClr>
                </a:solidFill>
              </a:rPr>
              <a:t>En CCF</a:t>
            </a:r>
          </a:p>
          <a:p>
            <a:pPr algn="ctr"/>
            <a:r>
              <a:rPr lang="fr-FR" sz="2800" b="1" dirty="0" smtClean="0">
                <a:solidFill>
                  <a:schemeClr val="accent3">
                    <a:lumMod val="75000"/>
                  </a:schemeClr>
                </a:solidFill>
              </a:rPr>
              <a:t>Conditions de validité </a:t>
            </a:r>
            <a:endParaRPr lang="fr-FR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4" name="Image 1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728" y="2175457"/>
            <a:ext cx="2512448" cy="2756067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1403725" y="2508991"/>
            <a:ext cx="1960789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b="1" dirty="0" smtClean="0">
              <a:solidFill>
                <a:srgbClr val="9900CC"/>
              </a:solidFill>
            </a:endParaRPr>
          </a:p>
          <a:p>
            <a:r>
              <a:rPr lang="fr-FR" sz="1700" b="1" dirty="0" smtClean="0">
                <a:solidFill>
                  <a:srgbClr val="9900CC"/>
                </a:solidFill>
              </a:rPr>
              <a:t>Rapport d’activités professionnelles</a:t>
            </a:r>
          </a:p>
          <a:p>
            <a:endParaRPr lang="fr-FR" sz="1700" b="1" dirty="0">
              <a:solidFill>
                <a:srgbClr val="9900CC"/>
              </a:solidFill>
            </a:endParaRPr>
          </a:p>
          <a:p>
            <a:endParaRPr lang="fr-FR" sz="1700" b="1" dirty="0" smtClean="0">
              <a:solidFill>
                <a:srgbClr val="9900CC"/>
              </a:solidFill>
            </a:endParaRPr>
          </a:p>
          <a:p>
            <a:endParaRPr lang="fr-FR" b="1" dirty="0">
              <a:solidFill>
                <a:srgbClr val="9900CC"/>
              </a:solidFill>
            </a:endParaRPr>
          </a:p>
        </p:txBody>
      </p:sp>
      <p:pic>
        <p:nvPicPr>
          <p:cNvPr id="17" name="Image 16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407" y="3081545"/>
            <a:ext cx="2512448" cy="2756067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5203393" y="3215756"/>
            <a:ext cx="1960789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b="1" dirty="0" smtClean="0">
              <a:solidFill>
                <a:srgbClr val="9900CC"/>
              </a:solidFill>
            </a:endParaRPr>
          </a:p>
          <a:p>
            <a:r>
              <a:rPr lang="fr-FR" sz="1700" b="1" dirty="0" smtClean="0">
                <a:solidFill>
                  <a:srgbClr val="9900CC"/>
                </a:solidFill>
              </a:rPr>
              <a:t>Rapport d’activités professionnelles</a:t>
            </a:r>
          </a:p>
          <a:p>
            <a:endParaRPr lang="fr-FR" b="1" dirty="0">
              <a:solidFill>
                <a:srgbClr val="9900CC"/>
              </a:solidFill>
            </a:endParaRPr>
          </a:p>
        </p:txBody>
      </p:sp>
      <p:pic>
        <p:nvPicPr>
          <p:cNvPr id="19" name="Image 18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370" y="4459578"/>
            <a:ext cx="1151771" cy="1287273"/>
          </a:xfrm>
          <a:prstGeom prst="rect">
            <a:avLst/>
          </a:prstGeom>
        </p:spPr>
      </p:pic>
      <p:pic>
        <p:nvPicPr>
          <p:cNvPr id="20" name="Image 19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729" y="1988119"/>
            <a:ext cx="2512448" cy="2756067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8792715" y="2122330"/>
            <a:ext cx="1960789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b="1" dirty="0" smtClean="0">
              <a:solidFill>
                <a:srgbClr val="9900CC"/>
              </a:solidFill>
            </a:endParaRPr>
          </a:p>
          <a:p>
            <a:r>
              <a:rPr lang="fr-FR" sz="1700" b="1" dirty="0" smtClean="0">
                <a:solidFill>
                  <a:srgbClr val="9900CC"/>
                </a:solidFill>
              </a:rPr>
              <a:t>Rapport d’activités professionnelles</a:t>
            </a:r>
          </a:p>
          <a:p>
            <a:endParaRPr lang="fr-FR" b="1" dirty="0">
              <a:solidFill>
                <a:srgbClr val="9900CC"/>
              </a:solidFill>
            </a:endParaRPr>
          </a:p>
        </p:txBody>
      </p:sp>
      <p:pic>
        <p:nvPicPr>
          <p:cNvPr id="24" name="Image 23" descr="Capture d’écra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1203" y="3269771"/>
            <a:ext cx="1218402" cy="1226365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9277844" y="3687702"/>
            <a:ext cx="746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3333CC"/>
                </a:solidFill>
              </a:rPr>
              <a:t>14</a:t>
            </a:r>
            <a:endParaRPr lang="fr-FR" sz="3600" b="1" dirty="0">
              <a:solidFill>
                <a:srgbClr val="3333CC"/>
              </a:solidFill>
            </a:endParaRPr>
          </a:p>
        </p:txBody>
      </p:sp>
      <p:sp>
        <p:nvSpPr>
          <p:cNvPr id="26" name="Forme libre 25"/>
          <p:cNvSpPr/>
          <p:nvPr/>
        </p:nvSpPr>
        <p:spPr>
          <a:xfrm>
            <a:off x="1538514" y="3802743"/>
            <a:ext cx="381233" cy="580571"/>
          </a:xfrm>
          <a:custGeom>
            <a:avLst/>
            <a:gdLst>
              <a:gd name="connsiteX0" fmla="*/ 0 w 381233"/>
              <a:gd name="connsiteY0" fmla="*/ 14514 h 580571"/>
              <a:gd name="connsiteX1" fmla="*/ 29029 w 381233"/>
              <a:gd name="connsiteY1" fmla="*/ 406400 h 580571"/>
              <a:gd name="connsiteX2" fmla="*/ 43543 w 381233"/>
              <a:gd name="connsiteY2" fmla="*/ 449943 h 580571"/>
              <a:gd name="connsiteX3" fmla="*/ 58057 w 381233"/>
              <a:gd name="connsiteY3" fmla="*/ 508000 h 580571"/>
              <a:gd name="connsiteX4" fmla="*/ 145143 w 381233"/>
              <a:gd name="connsiteY4" fmla="*/ 537028 h 580571"/>
              <a:gd name="connsiteX5" fmla="*/ 188686 w 381233"/>
              <a:gd name="connsiteY5" fmla="*/ 522514 h 580571"/>
              <a:gd name="connsiteX6" fmla="*/ 232229 w 381233"/>
              <a:gd name="connsiteY6" fmla="*/ 377371 h 580571"/>
              <a:gd name="connsiteX7" fmla="*/ 217715 w 381233"/>
              <a:gd name="connsiteY7" fmla="*/ 87086 h 580571"/>
              <a:gd name="connsiteX8" fmla="*/ 203200 w 381233"/>
              <a:gd name="connsiteY8" fmla="*/ 43543 h 580571"/>
              <a:gd name="connsiteX9" fmla="*/ 174172 w 381233"/>
              <a:gd name="connsiteY9" fmla="*/ 0 h 580571"/>
              <a:gd name="connsiteX10" fmla="*/ 217715 w 381233"/>
              <a:gd name="connsiteY10" fmla="*/ 145143 h 580571"/>
              <a:gd name="connsiteX11" fmla="*/ 232229 w 381233"/>
              <a:gd name="connsiteY11" fmla="*/ 188686 h 580571"/>
              <a:gd name="connsiteX12" fmla="*/ 246743 w 381233"/>
              <a:gd name="connsiteY12" fmla="*/ 232228 h 580571"/>
              <a:gd name="connsiteX13" fmla="*/ 261257 w 381233"/>
              <a:gd name="connsiteY13" fmla="*/ 319314 h 580571"/>
              <a:gd name="connsiteX14" fmla="*/ 290286 w 381233"/>
              <a:gd name="connsiteY14" fmla="*/ 261257 h 580571"/>
              <a:gd name="connsiteX15" fmla="*/ 304800 w 381233"/>
              <a:gd name="connsiteY15" fmla="*/ 130628 h 580571"/>
              <a:gd name="connsiteX16" fmla="*/ 348343 w 381233"/>
              <a:gd name="connsiteY16" fmla="*/ 145143 h 580571"/>
              <a:gd name="connsiteX17" fmla="*/ 377372 w 381233"/>
              <a:gd name="connsiteY17" fmla="*/ 188686 h 580571"/>
              <a:gd name="connsiteX18" fmla="*/ 377372 w 381233"/>
              <a:gd name="connsiteY18" fmla="*/ 580571 h 58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81233" h="580571">
                <a:moveTo>
                  <a:pt x="0" y="14514"/>
                </a:moveTo>
                <a:cubicBezTo>
                  <a:pt x="9676" y="145143"/>
                  <a:pt x="-12392" y="282135"/>
                  <a:pt x="29029" y="406400"/>
                </a:cubicBezTo>
                <a:cubicBezTo>
                  <a:pt x="33867" y="420914"/>
                  <a:pt x="39340" y="435232"/>
                  <a:pt x="43543" y="449943"/>
                </a:cubicBezTo>
                <a:cubicBezTo>
                  <a:pt x="49023" y="469123"/>
                  <a:pt x="42911" y="495018"/>
                  <a:pt x="58057" y="508000"/>
                </a:cubicBezTo>
                <a:cubicBezTo>
                  <a:pt x="81289" y="527913"/>
                  <a:pt x="145143" y="537028"/>
                  <a:pt x="145143" y="537028"/>
                </a:cubicBezTo>
                <a:cubicBezTo>
                  <a:pt x="159657" y="532190"/>
                  <a:pt x="179793" y="534964"/>
                  <a:pt x="188686" y="522514"/>
                </a:cubicBezTo>
                <a:cubicBezTo>
                  <a:pt x="202278" y="503485"/>
                  <a:pt x="224470" y="408409"/>
                  <a:pt x="232229" y="377371"/>
                </a:cubicBezTo>
                <a:cubicBezTo>
                  <a:pt x="227391" y="280609"/>
                  <a:pt x="226108" y="183604"/>
                  <a:pt x="217715" y="87086"/>
                </a:cubicBezTo>
                <a:cubicBezTo>
                  <a:pt x="216390" y="71844"/>
                  <a:pt x="210042" y="57227"/>
                  <a:pt x="203200" y="43543"/>
                </a:cubicBezTo>
                <a:cubicBezTo>
                  <a:pt x="195399" y="27941"/>
                  <a:pt x="183848" y="14514"/>
                  <a:pt x="174172" y="0"/>
                </a:cubicBezTo>
                <a:cubicBezTo>
                  <a:pt x="196108" y="87746"/>
                  <a:pt x="182377" y="39128"/>
                  <a:pt x="217715" y="145143"/>
                </a:cubicBezTo>
                <a:lnTo>
                  <a:pt x="232229" y="188686"/>
                </a:lnTo>
                <a:lnTo>
                  <a:pt x="246743" y="232228"/>
                </a:lnTo>
                <a:cubicBezTo>
                  <a:pt x="251581" y="261257"/>
                  <a:pt x="236771" y="302990"/>
                  <a:pt x="261257" y="319314"/>
                </a:cubicBezTo>
                <a:cubicBezTo>
                  <a:pt x="279260" y="331316"/>
                  <a:pt x="285421" y="282340"/>
                  <a:pt x="290286" y="261257"/>
                </a:cubicBezTo>
                <a:cubicBezTo>
                  <a:pt x="300137" y="218568"/>
                  <a:pt x="299962" y="174171"/>
                  <a:pt x="304800" y="130628"/>
                </a:cubicBezTo>
                <a:cubicBezTo>
                  <a:pt x="319314" y="135466"/>
                  <a:pt x="336396" y="135585"/>
                  <a:pt x="348343" y="145143"/>
                </a:cubicBezTo>
                <a:cubicBezTo>
                  <a:pt x="361965" y="156040"/>
                  <a:pt x="376212" y="171281"/>
                  <a:pt x="377372" y="188686"/>
                </a:cubicBezTo>
                <a:cubicBezTo>
                  <a:pt x="386061" y="319025"/>
                  <a:pt x="377372" y="449943"/>
                  <a:pt x="377372" y="580571"/>
                </a:cubicBezTo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orme libre 26"/>
          <p:cNvSpPr/>
          <p:nvPr/>
        </p:nvSpPr>
        <p:spPr>
          <a:xfrm>
            <a:off x="2598057" y="4027125"/>
            <a:ext cx="654951" cy="709191"/>
          </a:xfrm>
          <a:custGeom>
            <a:avLst/>
            <a:gdLst>
              <a:gd name="connsiteX0" fmla="*/ 0 w 654951"/>
              <a:gd name="connsiteY0" fmla="*/ 182018 h 709191"/>
              <a:gd name="connsiteX1" fmla="*/ 29029 w 654951"/>
              <a:gd name="connsiteY1" fmla="*/ 254589 h 709191"/>
              <a:gd name="connsiteX2" fmla="*/ 116114 w 654951"/>
              <a:gd name="connsiteY2" fmla="*/ 312646 h 709191"/>
              <a:gd name="connsiteX3" fmla="*/ 159657 w 654951"/>
              <a:gd name="connsiteY3" fmla="*/ 399732 h 709191"/>
              <a:gd name="connsiteX4" fmla="*/ 217714 w 654951"/>
              <a:gd name="connsiteY4" fmla="*/ 501332 h 709191"/>
              <a:gd name="connsiteX5" fmla="*/ 232229 w 654951"/>
              <a:gd name="connsiteY5" fmla="*/ 704532 h 709191"/>
              <a:gd name="connsiteX6" fmla="*/ 275772 w 654951"/>
              <a:gd name="connsiteY6" fmla="*/ 660989 h 709191"/>
              <a:gd name="connsiteX7" fmla="*/ 290286 w 654951"/>
              <a:gd name="connsiteY7" fmla="*/ 617446 h 709191"/>
              <a:gd name="connsiteX8" fmla="*/ 348343 w 654951"/>
              <a:gd name="connsiteY8" fmla="*/ 530361 h 709191"/>
              <a:gd name="connsiteX9" fmla="*/ 391886 w 654951"/>
              <a:gd name="connsiteY9" fmla="*/ 370704 h 709191"/>
              <a:gd name="connsiteX10" fmla="*/ 406400 w 654951"/>
              <a:gd name="connsiteY10" fmla="*/ 327161 h 709191"/>
              <a:gd name="connsiteX11" fmla="*/ 420914 w 654951"/>
              <a:gd name="connsiteY11" fmla="*/ 283618 h 709191"/>
              <a:gd name="connsiteX12" fmla="*/ 406400 w 654951"/>
              <a:gd name="connsiteY12" fmla="*/ 7846 h 709191"/>
              <a:gd name="connsiteX13" fmla="*/ 319314 w 654951"/>
              <a:gd name="connsiteY13" fmla="*/ 36875 h 709191"/>
              <a:gd name="connsiteX14" fmla="*/ 275772 w 654951"/>
              <a:gd name="connsiteY14" fmla="*/ 80418 h 709191"/>
              <a:gd name="connsiteX15" fmla="*/ 232229 w 654951"/>
              <a:gd name="connsiteY15" fmla="*/ 109446 h 709191"/>
              <a:gd name="connsiteX16" fmla="*/ 203200 w 654951"/>
              <a:gd name="connsiteY16" fmla="*/ 152989 h 709191"/>
              <a:gd name="connsiteX17" fmla="*/ 145143 w 654951"/>
              <a:gd name="connsiteY17" fmla="*/ 211046 h 709191"/>
              <a:gd name="connsiteX18" fmla="*/ 72572 w 654951"/>
              <a:gd name="connsiteY18" fmla="*/ 341675 h 709191"/>
              <a:gd name="connsiteX19" fmla="*/ 43543 w 654951"/>
              <a:gd name="connsiteY19" fmla="*/ 385218 h 709191"/>
              <a:gd name="connsiteX20" fmla="*/ 29029 w 654951"/>
              <a:gd name="connsiteY20" fmla="*/ 428761 h 709191"/>
              <a:gd name="connsiteX21" fmla="*/ 58057 w 654951"/>
              <a:gd name="connsiteY21" fmla="*/ 501332 h 709191"/>
              <a:gd name="connsiteX22" fmla="*/ 101600 w 654951"/>
              <a:gd name="connsiteY22" fmla="*/ 515846 h 709191"/>
              <a:gd name="connsiteX23" fmla="*/ 435429 w 654951"/>
              <a:gd name="connsiteY23" fmla="*/ 530361 h 709191"/>
              <a:gd name="connsiteX24" fmla="*/ 478972 w 654951"/>
              <a:gd name="connsiteY24" fmla="*/ 544875 h 709191"/>
              <a:gd name="connsiteX25" fmla="*/ 537029 w 654951"/>
              <a:gd name="connsiteY25" fmla="*/ 573904 h 709191"/>
              <a:gd name="connsiteX26" fmla="*/ 595086 w 654951"/>
              <a:gd name="connsiteY26" fmla="*/ 588418 h 709191"/>
              <a:gd name="connsiteX27" fmla="*/ 638629 w 654951"/>
              <a:gd name="connsiteY27" fmla="*/ 617446 h 709191"/>
              <a:gd name="connsiteX28" fmla="*/ 653143 w 654951"/>
              <a:gd name="connsiteY28" fmla="*/ 573904 h 709191"/>
              <a:gd name="connsiteX29" fmla="*/ 653143 w 654951"/>
              <a:gd name="connsiteY29" fmla="*/ 341675 h 709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54951" h="709191">
                <a:moveTo>
                  <a:pt x="0" y="182018"/>
                </a:moveTo>
                <a:cubicBezTo>
                  <a:pt x="9676" y="206208"/>
                  <a:pt x="11720" y="235116"/>
                  <a:pt x="29029" y="254589"/>
                </a:cubicBezTo>
                <a:cubicBezTo>
                  <a:pt x="52207" y="280664"/>
                  <a:pt x="116114" y="312646"/>
                  <a:pt x="116114" y="312646"/>
                </a:cubicBezTo>
                <a:cubicBezTo>
                  <a:pt x="142726" y="392478"/>
                  <a:pt x="114640" y="320951"/>
                  <a:pt x="159657" y="399732"/>
                </a:cubicBezTo>
                <a:cubicBezTo>
                  <a:pt x="233316" y="528636"/>
                  <a:pt x="146992" y="395247"/>
                  <a:pt x="217714" y="501332"/>
                </a:cubicBezTo>
                <a:cubicBezTo>
                  <a:pt x="222552" y="569065"/>
                  <a:pt x="209022" y="640715"/>
                  <a:pt x="232229" y="704532"/>
                </a:cubicBezTo>
                <a:cubicBezTo>
                  <a:pt x="239244" y="723823"/>
                  <a:pt x="264386" y="678068"/>
                  <a:pt x="275772" y="660989"/>
                </a:cubicBezTo>
                <a:cubicBezTo>
                  <a:pt x="284259" y="648259"/>
                  <a:pt x="282856" y="630820"/>
                  <a:pt x="290286" y="617446"/>
                </a:cubicBezTo>
                <a:cubicBezTo>
                  <a:pt x="307229" y="586949"/>
                  <a:pt x="348343" y="530361"/>
                  <a:pt x="348343" y="530361"/>
                </a:cubicBezTo>
                <a:cubicBezTo>
                  <a:pt x="368858" y="427781"/>
                  <a:pt x="355055" y="481197"/>
                  <a:pt x="391886" y="370704"/>
                </a:cubicBezTo>
                <a:lnTo>
                  <a:pt x="406400" y="327161"/>
                </a:lnTo>
                <a:lnTo>
                  <a:pt x="420914" y="283618"/>
                </a:lnTo>
                <a:cubicBezTo>
                  <a:pt x="416076" y="191694"/>
                  <a:pt x="441448" y="92964"/>
                  <a:pt x="406400" y="7846"/>
                </a:cubicBezTo>
                <a:cubicBezTo>
                  <a:pt x="394749" y="-20448"/>
                  <a:pt x="319314" y="36875"/>
                  <a:pt x="319314" y="36875"/>
                </a:cubicBezTo>
                <a:cubicBezTo>
                  <a:pt x="304800" y="51389"/>
                  <a:pt x="291541" y="67277"/>
                  <a:pt x="275772" y="80418"/>
                </a:cubicBezTo>
                <a:cubicBezTo>
                  <a:pt x="262371" y="91585"/>
                  <a:pt x="244564" y="97111"/>
                  <a:pt x="232229" y="109446"/>
                </a:cubicBezTo>
                <a:cubicBezTo>
                  <a:pt x="219894" y="121781"/>
                  <a:pt x="214553" y="139744"/>
                  <a:pt x="203200" y="152989"/>
                </a:cubicBezTo>
                <a:cubicBezTo>
                  <a:pt x="185389" y="173769"/>
                  <a:pt x="161945" y="189443"/>
                  <a:pt x="145143" y="211046"/>
                </a:cubicBezTo>
                <a:cubicBezTo>
                  <a:pt x="106089" y="261258"/>
                  <a:pt x="102236" y="289764"/>
                  <a:pt x="72572" y="341675"/>
                </a:cubicBezTo>
                <a:cubicBezTo>
                  <a:pt x="63917" y="356821"/>
                  <a:pt x="53219" y="370704"/>
                  <a:pt x="43543" y="385218"/>
                </a:cubicBezTo>
                <a:cubicBezTo>
                  <a:pt x="38705" y="399732"/>
                  <a:pt x="27131" y="413580"/>
                  <a:pt x="29029" y="428761"/>
                </a:cubicBezTo>
                <a:cubicBezTo>
                  <a:pt x="32261" y="454614"/>
                  <a:pt x="41378" y="481317"/>
                  <a:pt x="58057" y="501332"/>
                </a:cubicBezTo>
                <a:cubicBezTo>
                  <a:pt x="67851" y="513085"/>
                  <a:pt x="86346" y="514673"/>
                  <a:pt x="101600" y="515846"/>
                </a:cubicBezTo>
                <a:cubicBezTo>
                  <a:pt x="212653" y="524389"/>
                  <a:pt x="324153" y="525523"/>
                  <a:pt x="435429" y="530361"/>
                </a:cubicBezTo>
                <a:cubicBezTo>
                  <a:pt x="449943" y="535199"/>
                  <a:pt x="464910" y="538848"/>
                  <a:pt x="478972" y="544875"/>
                </a:cubicBezTo>
                <a:cubicBezTo>
                  <a:pt x="498859" y="553398"/>
                  <a:pt x="516770" y="566307"/>
                  <a:pt x="537029" y="573904"/>
                </a:cubicBezTo>
                <a:cubicBezTo>
                  <a:pt x="555707" y="580908"/>
                  <a:pt x="575734" y="583580"/>
                  <a:pt x="595086" y="588418"/>
                </a:cubicBezTo>
                <a:cubicBezTo>
                  <a:pt x="609600" y="598094"/>
                  <a:pt x="621706" y="621677"/>
                  <a:pt x="638629" y="617446"/>
                </a:cubicBezTo>
                <a:cubicBezTo>
                  <a:pt x="653471" y="613735"/>
                  <a:pt x="652339" y="589182"/>
                  <a:pt x="653143" y="573904"/>
                </a:cubicBezTo>
                <a:cubicBezTo>
                  <a:pt x="657211" y="496601"/>
                  <a:pt x="653143" y="419085"/>
                  <a:pt x="653143" y="341675"/>
                </a:cubicBezTo>
              </a:path>
            </a:pathLst>
          </a:cu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864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1" grpId="0"/>
      <p:bldP spid="25" grpId="0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3290208" y="332271"/>
            <a:ext cx="7747906" cy="802564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Épreuve d’examen </a:t>
            </a:r>
            <a:r>
              <a:rPr lang="fr-F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4 - </a:t>
            </a:r>
            <a:r>
              <a:rPr lang="fr-FR" sz="2800" b="1" dirty="0" smtClean="0">
                <a:solidFill>
                  <a:srgbClr val="CC3300"/>
                </a:solidFill>
              </a:rPr>
              <a:t>En CCF</a:t>
            </a:r>
          </a:p>
          <a:p>
            <a:pPr algn="ctr"/>
            <a:r>
              <a:rPr lang="fr-FR" sz="2800" b="1" dirty="0" smtClean="0">
                <a:solidFill>
                  <a:srgbClr val="CC3300"/>
                </a:solidFill>
              </a:rPr>
              <a:t>La forme, le déroulé </a:t>
            </a:r>
            <a:endParaRPr lang="fr-FR" sz="2800" b="1" dirty="0">
              <a:solidFill>
                <a:srgbClr val="CC3300"/>
              </a:solidFill>
            </a:endParaRPr>
          </a:p>
        </p:txBody>
      </p:sp>
      <p:sp>
        <p:nvSpPr>
          <p:cNvPr id="11" name="Organigramme : Connecteur 10"/>
          <p:cNvSpPr/>
          <p:nvPr/>
        </p:nvSpPr>
        <p:spPr>
          <a:xfrm>
            <a:off x="3758293" y="2387281"/>
            <a:ext cx="2775857" cy="2494962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Situation d’évaluation orale </a:t>
            </a:r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38893" y="2359553"/>
            <a:ext cx="3200400" cy="2334986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Plusieurs séquences</a:t>
            </a:r>
          </a:p>
          <a:p>
            <a:pPr algn="ctr"/>
            <a:endParaRPr lang="fr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fr-FR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fr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fr-FR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fr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Losange 9"/>
          <p:cNvSpPr/>
          <p:nvPr/>
        </p:nvSpPr>
        <p:spPr>
          <a:xfrm>
            <a:off x="1143000" y="3528739"/>
            <a:ext cx="3396344" cy="2849261"/>
          </a:xfrm>
          <a:prstGeom prst="diamond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Un ou plusieurs entretiens</a:t>
            </a:r>
            <a:endParaRPr lang="fr-FR" sz="2400" b="1" dirty="0">
              <a:solidFill>
                <a:srgbClr val="FF9900"/>
              </a:solidFill>
            </a:endParaRPr>
          </a:p>
        </p:txBody>
      </p:sp>
      <p:cxnSp>
        <p:nvCxnSpPr>
          <p:cNvPr id="4" name="Connecteur en angle 3"/>
          <p:cNvCxnSpPr/>
          <p:nvPr/>
        </p:nvCxnSpPr>
        <p:spPr>
          <a:xfrm rot="16200000" flipH="1">
            <a:off x="1211920" y="3783669"/>
            <a:ext cx="1119461" cy="609600"/>
          </a:xfrm>
          <a:prstGeom prst="bentConnector3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en angle 12"/>
          <p:cNvCxnSpPr/>
          <p:nvPr/>
        </p:nvCxnSpPr>
        <p:spPr>
          <a:xfrm rot="16200000" flipV="1">
            <a:off x="3203122" y="3126922"/>
            <a:ext cx="1390650" cy="623206"/>
          </a:xfrm>
          <a:prstGeom prst="bentConnector3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à coins arrondis 14"/>
          <p:cNvSpPr/>
          <p:nvPr/>
        </p:nvSpPr>
        <p:spPr>
          <a:xfrm>
            <a:off x="7187295" y="2818296"/>
            <a:ext cx="4499430" cy="1666618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0070C0"/>
                </a:solidFill>
              </a:rPr>
              <a:t>Le professeur du bloc de compétences 1 </a:t>
            </a:r>
          </a:p>
          <a:p>
            <a:pPr algn="ctr"/>
            <a:r>
              <a:rPr lang="fr-FR" sz="2400" b="1" dirty="0" smtClean="0">
                <a:solidFill>
                  <a:srgbClr val="0070C0"/>
                </a:solidFill>
              </a:rPr>
              <a:t>+ un professionnel </a:t>
            </a:r>
            <a:endParaRPr lang="fr-FR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1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10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54" y="1990578"/>
            <a:ext cx="3819462" cy="418981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46225" y="2881529"/>
            <a:ext cx="26289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9900CC"/>
                </a:solidFill>
              </a:rPr>
              <a:t>E4</a:t>
            </a:r>
          </a:p>
          <a:p>
            <a:pPr algn="ctr"/>
            <a:endParaRPr lang="fr-FR" sz="3200" b="1" dirty="0" smtClean="0">
              <a:solidFill>
                <a:srgbClr val="9900CC"/>
              </a:solidFill>
            </a:endParaRPr>
          </a:p>
          <a:p>
            <a:r>
              <a:rPr lang="fr-FR" sz="2400" b="1" dirty="0" smtClean="0">
                <a:solidFill>
                  <a:srgbClr val="9900CC"/>
                </a:solidFill>
              </a:rPr>
              <a:t>Rapport d’activités professionnelles</a:t>
            </a:r>
          </a:p>
          <a:p>
            <a:endParaRPr lang="fr-FR" sz="2400" b="1" dirty="0">
              <a:solidFill>
                <a:srgbClr val="9900CC"/>
              </a:solidFill>
            </a:endParaRPr>
          </a:p>
          <a:p>
            <a:r>
              <a:rPr lang="fr-FR" sz="2800" b="1" dirty="0" smtClean="0">
                <a:solidFill>
                  <a:srgbClr val="9900CC"/>
                </a:solidFill>
              </a:rPr>
              <a:t>20 pages maxi</a:t>
            </a:r>
            <a:endParaRPr lang="fr-FR" sz="2800" b="1" dirty="0">
              <a:solidFill>
                <a:srgbClr val="9900CC"/>
              </a:solidFill>
            </a:endParaRPr>
          </a:p>
        </p:txBody>
      </p:sp>
      <p:pic>
        <p:nvPicPr>
          <p:cNvPr id="13" name="Image 12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048" y="470045"/>
            <a:ext cx="2955471" cy="3738531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097048" y="1554480"/>
            <a:ext cx="29079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3333CC"/>
                </a:solidFill>
              </a:rPr>
              <a:t>Présentation de l’entreprise </a:t>
            </a:r>
          </a:p>
          <a:p>
            <a:endParaRPr lang="fr-FR" sz="2400" b="1" dirty="0">
              <a:solidFill>
                <a:srgbClr val="3333CC"/>
              </a:solidFill>
            </a:endParaRPr>
          </a:p>
          <a:p>
            <a:r>
              <a:rPr lang="fr-FR" sz="2400" b="1" dirty="0" smtClean="0">
                <a:solidFill>
                  <a:srgbClr val="3333CC"/>
                </a:solidFill>
              </a:rPr>
              <a:t>2 pages maxi</a:t>
            </a:r>
            <a:endParaRPr lang="fr-FR" sz="2400" b="1" dirty="0">
              <a:solidFill>
                <a:srgbClr val="3333CC"/>
              </a:solidFill>
            </a:endParaRPr>
          </a:p>
        </p:txBody>
      </p:sp>
      <p:pic>
        <p:nvPicPr>
          <p:cNvPr id="15" name="Image 14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642" y="2881529"/>
            <a:ext cx="2955471" cy="3738531"/>
          </a:xfrm>
          <a:prstGeom prst="rect">
            <a:avLst/>
          </a:prstGeom>
        </p:spPr>
      </p:pic>
      <p:pic>
        <p:nvPicPr>
          <p:cNvPr id="16" name="Image 15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10" y="470045"/>
            <a:ext cx="2955471" cy="3738531"/>
          </a:xfrm>
          <a:prstGeom prst="rect">
            <a:avLst/>
          </a:prstGeom>
        </p:spPr>
      </p:pic>
      <p:pic>
        <p:nvPicPr>
          <p:cNvPr id="17" name="Image 16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631" y="2881529"/>
            <a:ext cx="2955471" cy="3738531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6337259" y="4085486"/>
            <a:ext cx="2457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C0000"/>
                </a:solidFill>
              </a:rPr>
              <a:t>Fiche 1 </a:t>
            </a:r>
          </a:p>
          <a:p>
            <a:r>
              <a:rPr lang="fr-FR" sz="2400" b="1" dirty="0" smtClean="0">
                <a:solidFill>
                  <a:srgbClr val="CC0000"/>
                </a:solidFill>
              </a:rPr>
              <a:t>Mise en œuvre d’une veille réglementaire et technologique</a:t>
            </a:r>
            <a:endParaRPr lang="fr-FR" sz="2400" b="1" dirty="0">
              <a:solidFill>
                <a:srgbClr val="CC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8319884" y="837007"/>
            <a:ext cx="23806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b="1" dirty="0" smtClean="0">
              <a:solidFill>
                <a:srgbClr val="FF9900"/>
              </a:solidFill>
            </a:endParaRPr>
          </a:p>
          <a:p>
            <a:r>
              <a:rPr lang="fr-FR" sz="2400" b="1" dirty="0" smtClean="0">
                <a:solidFill>
                  <a:srgbClr val="FF9900"/>
                </a:solidFill>
              </a:rPr>
              <a:t>Fiche 2</a:t>
            </a:r>
          </a:p>
          <a:p>
            <a:r>
              <a:rPr lang="fr-FR" sz="2400" b="1" dirty="0" smtClean="0">
                <a:solidFill>
                  <a:srgbClr val="FF9900"/>
                </a:solidFill>
              </a:rPr>
              <a:t>Préparation d’une prestation de sécurité</a:t>
            </a:r>
            <a:endParaRPr lang="fr-FR" sz="2400" b="1" dirty="0">
              <a:solidFill>
                <a:srgbClr val="FF99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9433074" y="3971186"/>
            <a:ext cx="252089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9900"/>
                </a:solidFill>
              </a:rPr>
              <a:t>Fiche 3</a:t>
            </a:r>
          </a:p>
          <a:p>
            <a:r>
              <a:rPr lang="fr-FR" sz="2000" b="1" dirty="0" smtClean="0">
                <a:solidFill>
                  <a:srgbClr val="009900"/>
                </a:solidFill>
              </a:rPr>
              <a:t>Proposition de la prestation dans le respect d’une démarche qualité, de traçabilité et de protection des données</a:t>
            </a:r>
            <a:endParaRPr lang="fr-FR" sz="2000" b="1" dirty="0">
              <a:solidFill>
                <a:srgbClr val="00990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1959429" y="305183"/>
            <a:ext cx="2090057" cy="133645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70C0"/>
                </a:solidFill>
              </a:rPr>
              <a:t>Ponctuelle </a:t>
            </a:r>
          </a:p>
          <a:p>
            <a:pPr algn="ctr"/>
            <a:r>
              <a:rPr lang="fr-FR" sz="2400" b="1" dirty="0" smtClean="0">
                <a:solidFill>
                  <a:srgbClr val="0070C0"/>
                </a:solidFill>
              </a:rPr>
              <a:t>Oral </a:t>
            </a:r>
            <a:endParaRPr lang="fr-FR" sz="2400" b="1" dirty="0">
              <a:solidFill>
                <a:srgbClr val="0070C0"/>
              </a:solidFill>
            </a:endParaRPr>
          </a:p>
        </p:txBody>
      </p:sp>
      <p:pic>
        <p:nvPicPr>
          <p:cNvPr id="22" name="Image 21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066" y="4076636"/>
            <a:ext cx="2955471" cy="251065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543300" y="4774510"/>
            <a:ext cx="251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Attestation de stage ou</a:t>
            </a:r>
          </a:p>
          <a:p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Certificats de travail</a:t>
            </a:r>
            <a:endParaRPr lang="fr-FR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3" name="Picture 2" descr="Télécommunications : les 50 meilleurs salons et conférences en 2020 &amp; 2021">
            <a:extLst>
              <a:ext uri="{FF2B5EF4-FFF2-40B4-BE49-F238E27FC236}">
                <a16:creationId xmlns:a16="http://schemas.microsoft.com/office/drawing/2014/main" id="{AD9D2654-2963-4423-8242-4A719A41E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014" y="3169364"/>
            <a:ext cx="1452216" cy="79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Réglementation et veille réglementaire | Cap QSE">
            <a:extLst>
              <a:ext uri="{FF2B5EF4-FFF2-40B4-BE49-F238E27FC236}">
                <a16:creationId xmlns:a16="http://schemas.microsoft.com/office/drawing/2014/main" id="{96409476-B452-4F53-BA44-6217A9D3F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920" y="3108626"/>
            <a:ext cx="868072" cy="86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1" t="40702" r="28673" b="10280"/>
          <a:stretch/>
        </p:blipFill>
        <p:spPr>
          <a:xfrm>
            <a:off x="9661136" y="683385"/>
            <a:ext cx="1057950" cy="783922"/>
          </a:xfrm>
          <a:prstGeom prst="rect">
            <a:avLst/>
          </a:prstGeom>
        </p:spPr>
      </p:pic>
      <p:pic>
        <p:nvPicPr>
          <p:cNvPr id="26" name="Picture 34" descr="Plan Communal de Sauvegarde – URMATT">
            <a:extLst>
              <a:ext uri="{FF2B5EF4-FFF2-40B4-BE49-F238E27FC236}">
                <a16:creationId xmlns:a16="http://schemas.microsoft.com/office/drawing/2014/main" id="{F872063A-C283-4ACD-9041-0C37AC0D9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770" y="3169363"/>
            <a:ext cx="1146869" cy="859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34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8" grpId="0"/>
      <p:bldP spid="19" grpId="0"/>
      <p:bldP spid="20" grpId="0"/>
      <p:bldP spid="3" grpId="0"/>
    </p:bld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2713</TotalTime>
  <Words>568</Words>
  <Application>Microsoft Office PowerPoint</Application>
  <PresentationFormat>Grand écran</PresentationFormat>
  <Paragraphs>136</Paragraphs>
  <Slides>11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4" baseType="lpstr">
      <vt:lpstr>Arial</vt:lpstr>
      <vt:lpstr>Calibri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</vt:lpstr>
      <vt:lpstr>tion</vt:lpstr>
      <vt:lpstr>Présentation PowerPoint</vt:lpstr>
      <vt:lpstr>P</vt:lpstr>
      <vt:lpstr>tion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RECOMMANDATION PEDAGOGIQUE</dc:title>
  <dc:creator>Isabelle Cosentino</dc:creator>
  <cp:lastModifiedBy>Sylvette Rodriguès</cp:lastModifiedBy>
  <cp:revision>89</cp:revision>
  <dcterms:created xsi:type="dcterms:W3CDTF">2020-12-05T13:46:33Z</dcterms:created>
  <dcterms:modified xsi:type="dcterms:W3CDTF">2021-02-02T16:56:28Z</dcterms:modified>
</cp:coreProperties>
</file>