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91" r:id="rId3"/>
    <p:sldId id="257" r:id="rId4"/>
    <p:sldId id="258" r:id="rId5"/>
    <p:sldId id="263" r:id="rId6"/>
    <p:sldId id="292" r:id="rId7"/>
    <p:sldId id="266" r:id="rId8"/>
    <p:sldId id="268" r:id="rId9"/>
    <p:sldId id="275" r:id="rId10"/>
    <p:sldId id="267" r:id="rId11"/>
    <p:sldId id="273" r:id="rId12"/>
    <p:sldId id="276" r:id="rId13"/>
    <p:sldId id="277" r:id="rId14"/>
    <p:sldId id="278" r:id="rId15"/>
    <p:sldId id="279" r:id="rId16"/>
    <p:sldId id="280" r:id="rId17"/>
    <p:sldId id="281" r:id="rId18"/>
    <p:sldId id="283" r:id="rId19"/>
    <p:sldId id="282" r:id="rId20"/>
    <p:sldId id="284" r:id="rId21"/>
    <p:sldId id="287" r:id="rId22"/>
    <p:sldId id="285" r:id="rId23"/>
    <p:sldId id="286" r:id="rId24"/>
    <p:sldId id="288" r:id="rId25"/>
    <p:sldId id="289" r:id="rId26"/>
    <p:sldId id="290" r:id="rId27"/>
    <p:sldId id="274" r:id="rId28"/>
    <p:sldId id="272" r:id="rId29"/>
    <p:sldId id="271" r:id="rId30"/>
    <p:sldId id="270" r:id="rId31"/>
    <p:sldId id="269" r:id="rId32"/>
    <p:sldId id="259" r:id="rId33"/>
    <p:sldId id="260" r:id="rId34"/>
    <p:sldId id="261" r:id="rId35"/>
    <p:sldId id="262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9924"/>
    <a:srgbClr val="FCCC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4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tmp"/><Relationship Id="rId4" Type="http://schemas.openxmlformats.org/officeDocument/2006/relationships/image" Target="../media/image5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tmp"/><Relationship Id="rId5" Type="http://schemas.openxmlformats.org/officeDocument/2006/relationships/image" Target="../media/image55.tmp"/><Relationship Id="rId4" Type="http://schemas.openxmlformats.org/officeDocument/2006/relationships/image" Target="../media/image54.tm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tmp"/><Relationship Id="rId2" Type="http://schemas.openxmlformats.org/officeDocument/2006/relationships/image" Target="../media/image57.tmp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tmp"/><Relationship Id="rId2" Type="http://schemas.openxmlformats.org/officeDocument/2006/relationships/image" Target="../media/image59.tmp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tmp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62.tm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tmp"/><Relationship Id="rId5" Type="http://schemas.openxmlformats.org/officeDocument/2006/relationships/image" Target="../media/image64.tmp"/><Relationship Id="rId4" Type="http://schemas.openxmlformats.org/officeDocument/2006/relationships/image" Target="../media/image63.tm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png"/><Relationship Id="rId4" Type="http://schemas.openxmlformats.org/officeDocument/2006/relationships/image" Target="../media/image6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tmp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72.tmp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tmp"/><Relationship Id="rId2" Type="http://schemas.openxmlformats.org/officeDocument/2006/relationships/image" Target="../media/image73.tmp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tmp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tmp"/><Relationship Id="rId2" Type="http://schemas.openxmlformats.org/officeDocument/2006/relationships/image" Target="../media/image76.tmp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tmp"/><Relationship Id="rId5" Type="http://schemas.openxmlformats.org/officeDocument/2006/relationships/image" Target="../media/image43.png"/><Relationship Id="rId4" Type="http://schemas.openxmlformats.org/officeDocument/2006/relationships/image" Target="../media/image8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82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6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tmp"/><Relationship Id="rId5" Type="http://schemas.openxmlformats.org/officeDocument/2006/relationships/image" Target="../media/image11.tmp"/><Relationship Id="rId4" Type="http://schemas.openxmlformats.org/officeDocument/2006/relationships/image" Target="../media/image10.tm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jpeg"/><Relationship Id="rId18" Type="http://schemas.openxmlformats.org/officeDocument/2006/relationships/image" Target="../media/image36.jpe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12" Type="http://schemas.openxmlformats.org/officeDocument/2006/relationships/image" Target="../media/image30.jpeg"/><Relationship Id="rId17" Type="http://schemas.openxmlformats.org/officeDocument/2006/relationships/image" Target="../media/image35.jpeg"/><Relationship Id="rId2" Type="http://schemas.openxmlformats.org/officeDocument/2006/relationships/image" Target="../media/image20.png"/><Relationship Id="rId16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5" Type="http://schemas.openxmlformats.org/officeDocument/2006/relationships/image" Target="../media/image33.jpeg"/><Relationship Id="rId10" Type="http://schemas.openxmlformats.org/officeDocument/2006/relationships/image" Target="../media/image28.png"/><Relationship Id="rId19" Type="http://schemas.openxmlformats.org/officeDocument/2006/relationships/image" Target="../media/image37.png"/><Relationship Id="rId4" Type="http://schemas.openxmlformats.org/officeDocument/2006/relationships/image" Target="../media/image22.jpeg"/><Relationship Id="rId9" Type="http://schemas.openxmlformats.org/officeDocument/2006/relationships/image" Target="../media/image27.jpeg"/><Relationship Id="rId1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ABA952D5-E74F-43C1-B732-050360CD000F}"/>
              </a:ext>
            </a:extLst>
          </p:cNvPr>
          <p:cNvSpPr txBox="1"/>
          <p:nvPr/>
        </p:nvSpPr>
        <p:spPr>
          <a:xfrm>
            <a:off x="1594884" y="5213291"/>
            <a:ext cx="2208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BTS CCST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EAD3BAF-26E9-44DB-8E6A-C581BAAF625A}"/>
              </a:ext>
            </a:extLst>
          </p:cNvPr>
          <p:cNvSpPr txBox="1"/>
          <p:nvPr/>
        </p:nvSpPr>
        <p:spPr>
          <a:xfrm>
            <a:off x="2842437" y="2474048"/>
            <a:ext cx="72939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/>
              <a:t>PRESENTATION D’UN PRODUIT TECHNIQUE</a:t>
            </a:r>
          </a:p>
        </p:txBody>
      </p:sp>
      <p:pic>
        <p:nvPicPr>
          <p:cNvPr id="3074" name="Picture 2" descr="Résultat de recherche d'images pour &quot;bonhomme blanc commercial&quot;">
            <a:extLst>
              <a:ext uri="{FF2B5EF4-FFF2-40B4-BE49-F238E27FC236}">
                <a16:creationId xmlns:a16="http://schemas.microsoft.com/office/drawing/2014/main" id="{09CFA202-0FCE-422D-B3BF-A394E88277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364" y="5798066"/>
            <a:ext cx="1097068" cy="100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A956DA2-4D55-4B5A-A755-D70171CB0D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1889" t="40090"/>
          <a:stretch/>
        </p:blipFill>
        <p:spPr>
          <a:xfrm>
            <a:off x="9579935" y="5605461"/>
            <a:ext cx="2208028" cy="100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050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F9847A75-9304-4656-AF79-F719BA59A3BA}"/>
              </a:ext>
            </a:extLst>
          </p:cNvPr>
          <p:cNvSpPr txBox="1"/>
          <p:nvPr/>
        </p:nvSpPr>
        <p:spPr>
          <a:xfrm>
            <a:off x="2682876" y="71264"/>
            <a:ext cx="9963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Organisation structurelle : chaine fonctionnelle</a:t>
            </a:r>
          </a:p>
        </p:txBody>
      </p:sp>
      <p:pic>
        <p:nvPicPr>
          <p:cNvPr id="2050" name="Picture 2" descr="Image IPB">
            <a:extLst>
              <a:ext uri="{FF2B5EF4-FFF2-40B4-BE49-F238E27FC236}">
                <a16:creationId xmlns:a16="http://schemas.microsoft.com/office/drawing/2014/main" id="{839DD6B6-D8A9-4D43-A665-FC45A15C95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400" y="1151466"/>
            <a:ext cx="8559800" cy="570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0C2823CC-00B1-4DF0-BF17-54A654946393}"/>
              </a:ext>
            </a:extLst>
          </p:cNvPr>
          <p:cNvSpPr txBox="1"/>
          <p:nvPr/>
        </p:nvSpPr>
        <p:spPr>
          <a:xfrm>
            <a:off x="7442200" y="1166044"/>
            <a:ext cx="31877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b" anchorCtr="0">
            <a:spAutoFit/>
          </a:bodyPr>
          <a:lstStyle/>
          <a:p>
            <a:pPr algn="ctr"/>
            <a:endParaRPr lang="fr-FR" sz="1200" dirty="0">
              <a:solidFill>
                <a:srgbClr val="FF0000"/>
              </a:solidFill>
            </a:endParaRPr>
          </a:p>
          <a:p>
            <a:pPr algn="ctr"/>
            <a:r>
              <a:rPr lang="fr-FR" sz="1200" dirty="0">
                <a:solidFill>
                  <a:srgbClr val="FF0000"/>
                </a:solidFill>
              </a:rPr>
              <a:t>Information visuelle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B98A664-CDA9-4167-A6E5-EC794FF0BD32}"/>
              </a:ext>
            </a:extLst>
          </p:cNvPr>
          <p:cNvSpPr/>
          <p:nvPr/>
        </p:nvSpPr>
        <p:spPr>
          <a:xfrm>
            <a:off x="2565400" y="2946400"/>
            <a:ext cx="1625600" cy="647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F21B305-7D65-4A2B-B0EE-E5E210841920}"/>
              </a:ext>
            </a:extLst>
          </p:cNvPr>
          <p:cNvSpPr/>
          <p:nvPr/>
        </p:nvSpPr>
        <p:spPr>
          <a:xfrm>
            <a:off x="4076700" y="3098800"/>
            <a:ext cx="647700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26D9445-CD2D-42E6-A9C2-CD9E4D54C245}"/>
              </a:ext>
            </a:extLst>
          </p:cNvPr>
          <p:cNvSpPr txBox="1"/>
          <p:nvPr/>
        </p:nvSpPr>
        <p:spPr>
          <a:xfrm>
            <a:off x="2682876" y="2946400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70C0"/>
                </a:solidFill>
              </a:rPr>
              <a:t>(Télécommande)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B2BBD6E-A56E-4869-A3D0-274309C35E4E}"/>
              </a:ext>
            </a:extLst>
          </p:cNvPr>
          <p:cNvSpPr txBox="1"/>
          <p:nvPr/>
        </p:nvSpPr>
        <p:spPr>
          <a:xfrm>
            <a:off x="3124200" y="1035611"/>
            <a:ext cx="2133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Résistance de Shunt</a:t>
            </a:r>
          </a:p>
          <a:p>
            <a:r>
              <a:rPr lang="fr-FR" sz="1200" dirty="0"/>
              <a:t>Cellules photoélectriques</a:t>
            </a: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9B33BEA8-EF2D-4C0C-B6B5-E0ACB0B99CE7}"/>
              </a:ext>
            </a:extLst>
          </p:cNvPr>
          <p:cNvCxnSpPr/>
          <p:nvPr/>
        </p:nvCxnSpPr>
        <p:spPr>
          <a:xfrm>
            <a:off x="4495800" y="1497276"/>
            <a:ext cx="0" cy="80142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7431D01F-81AF-4B7C-BD5E-A2DB393ADA64}"/>
              </a:ext>
            </a:extLst>
          </p:cNvPr>
          <p:cNvSpPr txBox="1"/>
          <p:nvPr/>
        </p:nvSpPr>
        <p:spPr>
          <a:xfrm>
            <a:off x="5356232" y="666279"/>
            <a:ext cx="17049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Carte électronique de commande (circuit logique programmable)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07F48DB1-0A50-46B4-B65A-C5608C3CBE62}"/>
              </a:ext>
            </a:extLst>
          </p:cNvPr>
          <p:cNvCxnSpPr/>
          <p:nvPr/>
        </p:nvCxnSpPr>
        <p:spPr>
          <a:xfrm>
            <a:off x="5956300" y="1497276"/>
            <a:ext cx="0" cy="80142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52370F54-F5DF-437C-92D4-D915B932B06A}"/>
              </a:ext>
            </a:extLst>
          </p:cNvPr>
          <p:cNvSpPr txBox="1"/>
          <p:nvPr/>
        </p:nvSpPr>
        <p:spPr>
          <a:xfrm>
            <a:off x="7188200" y="692618"/>
            <a:ext cx="246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Diodes carte électronique</a:t>
            </a:r>
          </a:p>
          <a:p>
            <a:r>
              <a:rPr lang="fr-FR" sz="1200" dirty="0"/>
              <a:t>Eclairage LED</a:t>
            </a:r>
          </a:p>
          <a:p>
            <a:r>
              <a:rPr lang="fr-FR" sz="1200" dirty="0"/>
              <a:t>Feu de signalisation</a:t>
            </a:r>
          </a:p>
          <a:p>
            <a:endParaRPr lang="fr-FR" sz="1200" dirty="0"/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3A230324-3AE3-4E42-9FEF-56F75A651D36}"/>
              </a:ext>
            </a:extLst>
          </p:cNvPr>
          <p:cNvCxnSpPr>
            <a:cxnSpLocks/>
          </p:cNvCxnSpPr>
          <p:nvPr/>
        </p:nvCxnSpPr>
        <p:spPr>
          <a:xfrm flipH="1">
            <a:off x="7785100" y="1524000"/>
            <a:ext cx="12700" cy="77470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E5FDAE4E-5824-4217-8953-6658CC458881}"/>
              </a:ext>
            </a:extLst>
          </p:cNvPr>
          <p:cNvSpPr txBox="1"/>
          <p:nvPr/>
        </p:nvSpPr>
        <p:spPr>
          <a:xfrm>
            <a:off x="9334514" y="1975534"/>
            <a:ext cx="153668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B050"/>
                </a:solidFill>
              </a:rPr>
              <a:t>Intensité courant : fin de course ou obstacle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EBCABFF-991D-4556-867C-51B715DA4857}"/>
              </a:ext>
            </a:extLst>
          </p:cNvPr>
          <p:cNvSpPr txBox="1"/>
          <p:nvPr/>
        </p:nvSpPr>
        <p:spPr>
          <a:xfrm>
            <a:off x="2266950" y="4718903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Réseau domestique monophasé EDF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1C2497BA-BB6D-4389-8BB6-9D934D0C5F09}"/>
              </a:ext>
            </a:extLst>
          </p:cNvPr>
          <p:cNvCxnSpPr/>
          <p:nvPr/>
        </p:nvCxnSpPr>
        <p:spPr>
          <a:xfrm>
            <a:off x="3657600" y="5003800"/>
            <a:ext cx="4191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9B512F1C-34B3-44DD-AA96-F9F26E27DBAC}"/>
              </a:ext>
            </a:extLst>
          </p:cNvPr>
          <p:cNvSpPr txBox="1"/>
          <p:nvPr/>
        </p:nvSpPr>
        <p:spPr>
          <a:xfrm>
            <a:off x="3657600" y="5847586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Cordon alimentation circuit protégé </a:t>
            </a: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299E74ED-26B8-45E7-AFF7-537962B0D125}"/>
              </a:ext>
            </a:extLst>
          </p:cNvPr>
          <p:cNvCxnSpPr>
            <a:cxnSpLocks/>
          </p:cNvCxnSpPr>
          <p:nvPr/>
        </p:nvCxnSpPr>
        <p:spPr>
          <a:xfrm>
            <a:off x="4495800" y="5180568"/>
            <a:ext cx="0" cy="674132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39885D4B-EF9F-4E49-A318-18E75FE47503}"/>
              </a:ext>
            </a:extLst>
          </p:cNvPr>
          <p:cNvSpPr txBox="1"/>
          <p:nvPr/>
        </p:nvSpPr>
        <p:spPr>
          <a:xfrm>
            <a:off x="5422900" y="6074538"/>
            <a:ext cx="1346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Transformateur</a:t>
            </a:r>
          </a:p>
          <a:p>
            <a:r>
              <a:rPr lang="fr-FR" sz="1200" dirty="0"/>
              <a:t>Relais</a:t>
            </a:r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81403AF2-186C-4EC3-B146-48B216C1FDEE}"/>
              </a:ext>
            </a:extLst>
          </p:cNvPr>
          <p:cNvCxnSpPr>
            <a:cxnSpLocks/>
          </p:cNvCxnSpPr>
          <p:nvPr/>
        </p:nvCxnSpPr>
        <p:spPr>
          <a:xfrm>
            <a:off x="5842000" y="5180568"/>
            <a:ext cx="0" cy="89397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>
            <a:extLst>
              <a:ext uri="{FF2B5EF4-FFF2-40B4-BE49-F238E27FC236}">
                <a16:creationId xmlns:a16="http://schemas.microsoft.com/office/drawing/2014/main" id="{DE077458-7B42-460C-823A-5934BE696439}"/>
              </a:ext>
            </a:extLst>
          </p:cNvPr>
          <p:cNvSpPr txBox="1"/>
          <p:nvPr/>
        </p:nvSpPr>
        <p:spPr>
          <a:xfrm>
            <a:off x="6877054" y="6074538"/>
            <a:ext cx="920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Moteur à courant continu</a:t>
            </a:r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252CBFAD-0072-4426-9442-85DFCE4B1ADC}"/>
              </a:ext>
            </a:extLst>
          </p:cNvPr>
          <p:cNvCxnSpPr>
            <a:cxnSpLocks/>
          </p:cNvCxnSpPr>
          <p:nvPr/>
        </p:nvCxnSpPr>
        <p:spPr>
          <a:xfrm>
            <a:off x="7327900" y="5180568"/>
            <a:ext cx="0" cy="89397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9610C3D7-0FE0-4681-9925-434110FB7CE7}"/>
              </a:ext>
            </a:extLst>
          </p:cNvPr>
          <p:cNvSpPr txBox="1"/>
          <p:nvPr/>
        </p:nvSpPr>
        <p:spPr>
          <a:xfrm>
            <a:off x="7778747" y="6027003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Vis sans fin - Réducteur</a:t>
            </a:r>
          </a:p>
          <a:p>
            <a:r>
              <a:rPr lang="fr-FR" sz="1200" dirty="0"/>
              <a:t>Pignon - Courroie</a:t>
            </a:r>
          </a:p>
          <a:p>
            <a:r>
              <a:rPr lang="fr-FR" sz="1200" dirty="0"/>
              <a:t>Chariot guidage</a:t>
            </a:r>
          </a:p>
          <a:p>
            <a:r>
              <a:rPr lang="fr-FR" sz="1200" dirty="0"/>
              <a:t>Biellette</a:t>
            </a:r>
          </a:p>
        </p:txBody>
      </p: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6A5B705B-ED8F-4DFC-9191-389B2461C592}"/>
              </a:ext>
            </a:extLst>
          </p:cNvPr>
          <p:cNvCxnSpPr>
            <a:cxnSpLocks/>
          </p:cNvCxnSpPr>
          <p:nvPr/>
        </p:nvCxnSpPr>
        <p:spPr>
          <a:xfrm>
            <a:off x="8655051" y="5176271"/>
            <a:ext cx="0" cy="89397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FD6178C5-7002-41DF-960B-A18B5DCA0716}"/>
              </a:ext>
            </a:extLst>
          </p:cNvPr>
          <p:cNvSpPr txBox="1"/>
          <p:nvPr/>
        </p:nvSpPr>
        <p:spPr>
          <a:xfrm>
            <a:off x="9544047" y="3639750"/>
            <a:ext cx="132715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b="1" dirty="0"/>
              <a:t>Porte en position initiale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1A4F89FB-3BCB-4EBE-A12F-0B70E8729BC9}"/>
              </a:ext>
            </a:extLst>
          </p:cNvPr>
          <p:cNvSpPr txBox="1"/>
          <p:nvPr/>
        </p:nvSpPr>
        <p:spPr>
          <a:xfrm>
            <a:off x="9582149" y="6027002"/>
            <a:ext cx="128904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b="1" dirty="0"/>
              <a:t>Porte en position finale</a:t>
            </a:r>
          </a:p>
          <a:p>
            <a:endParaRPr lang="fr-FR" sz="1200" b="1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D13C26F3-8DFE-446B-9B2B-A394B34F9220}"/>
              </a:ext>
            </a:extLst>
          </p:cNvPr>
          <p:cNvSpPr txBox="1"/>
          <p:nvPr/>
        </p:nvSpPr>
        <p:spPr>
          <a:xfrm>
            <a:off x="9632951" y="4865300"/>
            <a:ext cx="771522" cy="276999"/>
          </a:xfrm>
          <a:prstGeom prst="rect">
            <a:avLst/>
          </a:prstGeom>
          <a:solidFill>
            <a:srgbClr val="FC9924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" b="1" dirty="0"/>
              <a:t>MANŒUVRER LA PORTE</a:t>
            </a:r>
          </a:p>
        </p:txBody>
      </p: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D33A088D-A158-4B53-8870-8F670758A815}"/>
              </a:ext>
            </a:extLst>
          </p:cNvPr>
          <p:cNvCxnSpPr/>
          <p:nvPr/>
        </p:nvCxnSpPr>
        <p:spPr>
          <a:xfrm>
            <a:off x="10426700" y="4865300"/>
            <a:ext cx="4191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42643AE8-85D8-4966-83F0-4970438788F3}"/>
              </a:ext>
            </a:extLst>
          </p:cNvPr>
          <p:cNvSpPr txBox="1"/>
          <p:nvPr/>
        </p:nvSpPr>
        <p:spPr>
          <a:xfrm>
            <a:off x="10868027" y="4709119"/>
            <a:ext cx="942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Pertes</a:t>
            </a:r>
          </a:p>
        </p:txBody>
      </p:sp>
    </p:spTree>
    <p:extLst>
      <p:ext uri="{BB962C8B-B14F-4D97-AF65-F5344CB8AC3E}">
        <p14:creationId xmlns:p14="http://schemas.microsoft.com/office/powerpoint/2010/main" val="2819599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6F1627A8-7D24-4FB4-BF4F-CA8E5CEEE1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2827" y="2042730"/>
            <a:ext cx="2876347" cy="232408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76C0689-8EE1-46EA-AD04-B2FD2034FC03}"/>
              </a:ext>
            </a:extLst>
          </p:cNvPr>
          <p:cNvSpPr txBox="1"/>
          <p:nvPr/>
        </p:nvSpPr>
        <p:spPr>
          <a:xfrm>
            <a:off x="8019332" y="1739410"/>
            <a:ext cx="12337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Télécommande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DADC7CA-AF9E-4F8F-B380-4ED90276C8E5}"/>
              </a:ext>
            </a:extLst>
          </p:cNvPr>
          <p:cNvSpPr txBox="1"/>
          <p:nvPr/>
        </p:nvSpPr>
        <p:spPr>
          <a:xfrm>
            <a:off x="2658484" y="6526845"/>
            <a:ext cx="21327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Prise secteur monophasée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890E2B5-C767-4B72-919C-169FCAC1595E}"/>
              </a:ext>
            </a:extLst>
          </p:cNvPr>
          <p:cNvSpPr txBox="1"/>
          <p:nvPr/>
        </p:nvSpPr>
        <p:spPr>
          <a:xfrm>
            <a:off x="5267554" y="3473254"/>
            <a:ext cx="11026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Transformateur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F8C9253-3C2A-4FCE-8465-0AFC5056A73B}"/>
              </a:ext>
            </a:extLst>
          </p:cNvPr>
          <p:cNvSpPr txBox="1"/>
          <p:nvPr/>
        </p:nvSpPr>
        <p:spPr>
          <a:xfrm>
            <a:off x="68570" y="1493189"/>
            <a:ext cx="1233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Micro </a:t>
            </a:r>
            <a:r>
              <a:rPr lang="fr-FR" sz="1000" dirty="0" err="1"/>
              <a:t>controleur</a:t>
            </a:r>
            <a:endParaRPr lang="fr-FR" sz="10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83E81E5-4B6D-4BDF-AA8A-D4FAFBABEF86}"/>
              </a:ext>
            </a:extLst>
          </p:cNvPr>
          <p:cNvSpPr txBox="1"/>
          <p:nvPr/>
        </p:nvSpPr>
        <p:spPr>
          <a:xfrm>
            <a:off x="2188109" y="60082"/>
            <a:ext cx="11026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Antenne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2DC2F96-13E5-44BD-B844-1DD00648B662}"/>
              </a:ext>
            </a:extLst>
          </p:cNvPr>
          <p:cNvSpPr txBox="1"/>
          <p:nvPr/>
        </p:nvSpPr>
        <p:spPr>
          <a:xfrm>
            <a:off x="4406156" y="2295268"/>
            <a:ext cx="17539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Interface relais-transistors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062249A-7F40-4FE1-A4A5-4B93C51C4B3A}"/>
              </a:ext>
            </a:extLst>
          </p:cNvPr>
          <p:cNvSpPr txBox="1"/>
          <p:nvPr/>
        </p:nvSpPr>
        <p:spPr>
          <a:xfrm>
            <a:off x="4438925" y="686232"/>
            <a:ext cx="16884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Limitation de courant</a:t>
            </a:r>
          </a:p>
          <a:p>
            <a:r>
              <a:rPr lang="fr-FR" sz="1000" dirty="0"/>
              <a:t>Résistance de Shunt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04AFE90-4BAC-4E65-8EBC-5C0536FE2E57}"/>
              </a:ext>
            </a:extLst>
          </p:cNvPr>
          <p:cNvSpPr txBox="1"/>
          <p:nvPr/>
        </p:nvSpPr>
        <p:spPr>
          <a:xfrm>
            <a:off x="4904897" y="6450892"/>
            <a:ext cx="2002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Moteur à courant continu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E844552-27E1-43DC-A088-C7D88D83C559}"/>
              </a:ext>
            </a:extLst>
          </p:cNvPr>
          <p:cNvSpPr txBox="1"/>
          <p:nvPr/>
        </p:nvSpPr>
        <p:spPr>
          <a:xfrm>
            <a:off x="1501680" y="6219171"/>
            <a:ext cx="11026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Réducteur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8B7A84B-276A-4A44-B6A7-26DBD62B2996}"/>
              </a:ext>
            </a:extLst>
          </p:cNvPr>
          <p:cNvSpPr txBox="1"/>
          <p:nvPr/>
        </p:nvSpPr>
        <p:spPr>
          <a:xfrm>
            <a:off x="8029103" y="6285411"/>
            <a:ext cx="1668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Courroie Kevlar-Pignon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2C77EC4-78C1-44DA-98A9-3A2181986C7B}"/>
              </a:ext>
            </a:extLst>
          </p:cNvPr>
          <p:cNvSpPr txBox="1"/>
          <p:nvPr/>
        </p:nvSpPr>
        <p:spPr>
          <a:xfrm>
            <a:off x="7784442" y="4877387"/>
            <a:ext cx="1703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Chariot de guidage-Rail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8D3B9C3-CD79-4F31-A271-437687C2217A}"/>
              </a:ext>
            </a:extLst>
          </p:cNvPr>
          <p:cNvSpPr txBox="1"/>
          <p:nvPr/>
        </p:nvSpPr>
        <p:spPr>
          <a:xfrm>
            <a:off x="7893711" y="5328385"/>
            <a:ext cx="17539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Crosse d’entrainement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47F55A1-E072-49A2-AB0A-2B745FBDE4D5}"/>
              </a:ext>
            </a:extLst>
          </p:cNvPr>
          <p:cNvSpPr txBox="1"/>
          <p:nvPr/>
        </p:nvSpPr>
        <p:spPr>
          <a:xfrm>
            <a:off x="3724875" y="3670845"/>
            <a:ext cx="1684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Vis sans fin-roue dentée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118DCB3-A6BB-4856-8F3B-F1E3C88C39CF}"/>
              </a:ext>
            </a:extLst>
          </p:cNvPr>
          <p:cNvSpPr txBox="1"/>
          <p:nvPr/>
        </p:nvSpPr>
        <p:spPr>
          <a:xfrm>
            <a:off x="10067305" y="3134175"/>
            <a:ext cx="2002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Mécanisme de débrayage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E1B9A1C-406A-4A45-B667-3710E2D06C8F}"/>
              </a:ext>
            </a:extLst>
          </p:cNvPr>
          <p:cNvSpPr txBox="1"/>
          <p:nvPr/>
        </p:nvSpPr>
        <p:spPr>
          <a:xfrm>
            <a:off x="7861813" y="5822578"/>
            <a:ext cx="2002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Mécanisme de verrouillage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3580EE7-B258-40D8-A97B-D42D4806708E}"/>
              </a:ext>
            </a:extLst>
          </p:cNvPr>
          <p:cNvSpPr txBox="1"/>
          <p:nvPr/>
        </p:nvSpPr>
        <p:spPr>
          <a:xfrm>
            <a:off x="9947561" y="6636588"/>
            <a:ext cx="1668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Tendeur automatique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D07049FE-FD42-4ED4-BC17-B42CF17F67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33987" r="41925" b="40068"/>
          <a:stretch/>
        </p:blipFill>
        <p:spPr>
          <a:xfrm>
            <a:off x="8148174" y="169505"/>
            <a:ext cx="2378951" cy="1512626"/>
          </a:xfrm>
          <a:prstGeom prst="rect">
            <a:avLst/>
          </a:prstGeom>
        </p:spPr>
      </p:pic>
      <p:pic>
        <p:nvPicPr>
          <p:cNvPr id="22" name="Image 21" descr="Une image contenant microphone&#10;&#10;Description générée automatiquement">
            <a:extLst>
              <a:ext uri="{FF2B5EF4-FFF2-40B4-BE49-F238E27FC236}">
                <a16:creationId xmlns:a16="http://schemas.microsoft.com/office/drawing/2014/main" id="{7846BC8D-413E-4145-B016-FEF75B32EA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6026" y="1209316"/>
            <a:ext cx="370164" cy="476649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76A010DA-765F-410F-97FE-AA96BBFCDB11}"/>
              </a:ext>
            </a:extLst>
          </p:cNvPr>
          <p:cNvSpPr txBox="1"/>
          <p:nvPr/>
        </p:nvSpPr>
        <p:spPr>
          <a:xfrm>
            <a:off x="9314851" y="698395"/>
            <a:ext cx="19422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</a:rPr>
              <a:t>Ondes électromagnétiques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647112F6-5A12-4D52-8A4E-DD9D30915B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2445789" y="4024989"/>
            <a:ext cx="3171935" cy="2378951"/>
          </a:xfrm>
          <a:prstGeom prst="rect">
            <a:avLst/>
          </a:prstGeom>
        </p:spPr>
      </p:pic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7F7B7796-0585-4932-893D-81793B63A494}"/>
              </a:ext>
            </a:extLst>
          </p:cNvPr>
          <p:cNvCxnSpPr/>
          <p:nvPr/>
        </p:nvCxnSpPr>
        <p:spPr>
          <a:xfrm flipV="1">
            <a:off x="3522745" y="6403941"/>
            <a:ext cx="127591" cy="19257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0FFE803D-DA77-4304-80F5-ABD61A53E405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4904897" y="3719475"/>
            <a:ext cx="913973" cy="85252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" name="Image 29">
            <a:extLst>
              <a:ext uri="{FF2B5EF4-FFF2-40B4-BE49-F238E27FC236}">
                <a16:creationId xmlns:a16="http://schemas.microsoft.com/office/drawing/2014/main" id="{2E43BF0D-9BDB-46C8-AEEB-DB20D8B312C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696" t="15402" b="24675"/>
          <a:stretch/>
        </p:blipFill>
        <p:spPr>
          <a:xfrm rot="10800000">
            <a:off x="1280126" y="572138"/>
            <a:ext cx="2918598" cy="2960652"/>
          </a:xfrm>
          <a:prstGeom prst="rect">
            <a:avLst/>
          </a:prstGeom>
        </p:spPr>
      </p:pic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D040B109-6777-42F3-9E34-830722555E35}"/>
              </a:ext>
            </a:extLst>
          </p:cNvPr>
          <p:cNvCxnSpPr>
            <a:cxnSpLocks/>
          </p:cNvCxnSpPr>
          <p:nvPr/>
        </p:nvCxnSpPr>
        <p:spPr>
          <a:xfrm>
            <a:off x="2645107" y="273928"/>
            <a:ext cx="236616" cy="48924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A6ADE1E9-2D6A-49CA-B78E-DD91B0A069C7}"/>
              </a:ext>
            </a:extLst>
          </p:cNvPr>
          <p:cNvCxnSpPr/>
          <p:nvPr/>
        </p:nvCxnSpPr>
        <p:spPr>
          <a:xfrm flipV="1">
            <a:off x="1201479" y="1447640"/>
            <a:ext cx="1443628" cy="23449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7AC7B451-6429-4CD2-A2E4-A5EBC27B02BE}"/>
              </a:ext>
            </a:extLst>
          </p:cNvPr>
          <p:cNvCxnSpPr>
            <a:stCxn id="9" idx="1"/>
          </p:cNvCxnSpPr>
          <p:nvPr/>
        </p:nvCxnSpPr>
        <p:spPr>
          <a:xfrm flipH="1">
            <a:off x="3290741" y="2418379"/>
            <a:ext cx="1115415" cy="20786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FE1B220A-C272-475E-99C9-814C87E4836E}"/>
              </a:ext>
            </a:extLst>
          </p:cNvPr>
          <p:cNvCxnSpPr/>
          <p:nvPr/>
        </p:nvCxnSpPr>
        <p:spPr>
          <a:xfrm flipH="1">
            <a:off x="3009014" y="1009398"/>
            <a:ext cx="1397142" cy="19991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19AD5678-7C77-497A-A301-9FB31A6DA8F3}"/>
              </a:ext>
            </a:extLst>
          </p:cNvPr>
          <p:cNvCxnSpPr/>
          <p:nvPr/>
        </p:nvCxnSpPr>
        <p:spPr>
          <a:xfrm flipH="1" flipV="1">
            <a:off x="5036225" y="5574606"/>
            <a:ext cx="726622" cy="82933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2A053C69-68B5-4286-A6B7-AB481A2C098E}"/>
              </a:ext>
            </a:extLst>
          </p:cNvPr>
          <p:cNvCxnSpPr/>
          <p:nvPr/>
        </p:nvCxnSpPr>
        <p:spPr>
          <a:xfrm flipH="1">
            <a:off x="3891104" y="3910983"/>
            <a:ext cx="900163" cy="129199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E0C6B44E-C3CA-4E2C-8B44-38B61F1A0D54}"/>
              </a:ext>
            </a:extLst>
          </p:cNvPr>
          <p:cNvCxnSpPr/>
          <p:nvPr/>
        </p:nvCxnSpPr>
        <p:spPr>
          <a:xfrm flipV="1">
            <a:off x="2344149" y="4962029"/>
            <a:ext cx="1445630" cy="134227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5" name="Image 44">
            <a:extLst>
              <a:ext uri="{FF2B5EF4-FFF2-40B4-BE49-F238E27FC236}">
                <a16:creationId xmlns:a16="http://schemas.microsoft.com/office/drawing/2014/main" id="{71FC5081-DFB5-4792-8AFE-9B389AC1B2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9365212" y="3977364"/>
            <a:ext cx="3048000" cy="2286000"/>
          </a:xfrm>
          <a:prstGeom prst="rect">
            <a:avLst/>
          </a:prstGeom>
        </p:spPr>
      </p:pic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7266B4CE-0109-458D-968C-C7CBBCE205F1}"/>
              </a:ext>
            </a:extLst>
          </p:cNvPr>
          <p:cNvCxnSpPr/>
          <p:nvPr/>
        </p:nvCxnSpPr>
        <p:spPr>
          <a:xfrm flipV="1">
            <a:off x="9344352" y="4366818"/>
            <a:ext cx="1542791" cy="75354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4F9F3942-C239-450B-86FB-36EAAB1B43A9}"/>
              </a:ext>
            </a:extLst>
          </p:cNvPr>
          <p:cNvCxnSpPr/>
          <p:nvPr/>
        </p:nvCxnSpPr>
        <p:spPr>
          <a:xfrm flipV="1">
            <a:off x="9487936" y="5358809"/>
            <a:ext cx="1399207" cy="7442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Connecteur droit avec flèche 50">
            <a:extLst>
              <a:ext uri="{FF2B5EF4-FFF2-40B4-BE49-F238E27FC236}">
                <a16:creationId xmlns:a16="http://schemas.microsoft.com/office/drawing/2014/main" id="{E2BA9CE6-904E-43D3-A3BE-7557E46749CD}"/>
              </a:ext>
            </a:extLst>
          </p:cNvPr>
          <p:cNvCxnSpPr/>
          <p:nvPr/>
        </p:nvCxnSpPr>
        <p:spPr>
          <a:xfrm flipH="1">
            <a:off x="10752576" y="3362652"/>
            <a:ext cx="730701" cy="66233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Connecteur droit avec flèche 52">
            <a:extLst>
              <a:ext uri="{FF2B5EF4-FFF2-40B4-BE49-F238E27FC236}">
                <a16:creationId xmlns:a16="http://schemas.microsoft.com/office/drawing/2014/main" id="{6E0CC89B-D168-46D7-8650-7E0F3DEFDEE1}"/>
              </a:ext>
            </a:extLst>
          </p:cNvPr>
          <p:cNvCxnSpPr/>
          <p:nvPr/>
        </p:nvCxnSpPr>
        <p:spPr>
          <a:xfrm flipV="1">
            <a:off x="9647635" y="4962029"/>
            <a:ext cx="1421157" cy="102724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Connecteur droit avec flèche 54">
            <a:extLst>
              <a:ext uri="{FF2B5EF4-FFF2-40B4-BE49-F238E27FC236}">
                <a16:creationId xmlns:a16="http://schemas.microsoft.com/office/drawing/2014/main" id="{9BD2CD91-2A5C-4157-858C-9A17F2342500}"/>
              </a:ext>
            </a:extLst>
          </p:cNvPr>
          <p:cNvCxnSpPr/>
          <p:nvPr/>
        </p:nvCxnSpPr>
        <p:spPr>
          <a:xfrm flipV="1">
            <a:off x="11068792" y="6068799"/>
            <a:ext cx="217843" cy="62831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Connecteur droit avec flèche 56">
            <a:extLst>
              <a:ext uri="{FF2B5EF4-FFF2-40B4-BE49-F238E27FC236}">
                <a16:creationId xmlns:a16="http://schemas.microsoft.com/office/drawing/2014/main" id="{181330C5-DAF3-458B-8E38-36A1D958ECA5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9697699" y="5603608"/>
            <a:ext cx="1530792" cy="80491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Flèche : droite 60">
            <a:extLst>
              <a:ext uri="{FF2B5EF4-FFF2-40B4-BE49-F238E27FC236}">
                <a16:creationId xmlns:a16="http://schemas.microsoft.com/office/drawing/2014/main" id="{3B653235-870A-4751-B65B-2C8D7398C434}"/>
              </a:ext>
            </a:extLst>
          </p:cNvPr>
          <p:cNvSpPr/>
          <p:nvPr/>
        </p:nvSpPr>
        <p:spPr>
          <a:xfrm rot="8113467">
            <a:off x="4835606" y="3692818"/>
            <a:ext cx="2974744" cy="35882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Flèche : droite 61">
            <a:extLst>
              <a:ext uri="{FF2B5EF4-FFF2-40B4-BE49-F238E27FC236}">
                <a16:creationId xmlns:a16="http://schemas.microsoft.com/office/drawing/2014/main" id="{1EABA098-1105-4763-BBB7-FA60F222F797}"/>
              </a:ext>
            </a:extLst>
          </p:cNvPr>
          <p:cNvSpPr/>
          <p:nvPr/>
        </p:nvSpPr>
        <p:spPr>
          <a:xfrm rot="15836995">
            <a:off x="2375345" y="3658890"/>
            <a:ext cx="1138772" cy="35882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36E41F2B-B4E7-41DD-9FE5-F60E8E7F28FB}"/>
              </a:ext>
            </a:extLst>
          </p:cNvPr>
          <p:cNvSpPr/>
          <p:nvPr/>
        </p:nvSpPr>
        <p:spPr>
          <a:xfrm>
            <a:off x="1998921" y="4366818"/>
            <a:ext cx="2102255" cy="1773197"/>
          </a:xfrm>
          <a:prstGeom prst="ellipse">
            <a:avLst/>
          </a:prstGeom>
          <a:solidFill>
            <a:srgbClr val="FF0000">
              <a:alpha val="26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Flèche : droite 63">
            <a:extLst>
              <a:ext uri="{FF2B5EF4-FFF2-40B4-BE49-F238E27FC236}">
                <a16:creationId xmlns:a16="http://schemas.microsoft.com/office/drawing/2014/main" id="{55FCF45E-D45E-4E0C-848A-657678240A22}"/>
              </a:ext>
            </a:extLst>
          </p:cNvPr>
          <p:cNvSpPr/>
          <p:nvPr/>
        </p:nvSpPr>
        <p:spPr>
          <a:xfrm rot="2005258">
            <a:off x="8415825" y="3665399"/>
            <a:ext cx="2165042" cy="35882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49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257168" y="2001795"/>
            <a:ext cx="8740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Le client est un poseur, l’informer sur les conditions d’installation et de sécurité…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481385" y="675503"/>
            <a:ext cx="3426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Installation porte de garage</a:t>
            </a:r>
          </a:p>
        </p:txBody>
      </p:sp>
      <p:pic>
        <p:nvPicPr>
          <p:cNvPr id="1026" name="Picture 2" descr="Résultat de recherche d'images pour &quot;porte de garage sectionnelle tubauto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00506" y="-376880"/>
            <a:ext cx="4482327" cy="3147894"/>
          </a:xfrm>
          <a:prstGeom prst="rect">
            <a:avLst/>
          </a:prstGeom>
          <a:noFill/>
        </p:spPr>
      </p:pic>
      <p:pic>
        <p:nvPicPr>
          <p:cNvPr id="1028" name="Picture 4" descr="Résultat de recherche d'images pour &quot;porte de garage sectionnelle tubauto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76938" y="2839351"/>
            <a:ext cx="3361982" cy="2535495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 l="10901" t="12813" r="22613" b="3584"/>
          <a:stretch>
            <a:fillRect/>
          </a:stretch>
        </p:blipFill>
        <p:spPr bwMode="auto">
          <a:xfrm>
            <a:off x="2257168" y="1504108"/>
            <a:ext cx="6096000" cy="4311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6471463" y="4440723"/>
            <a:ext cx="1589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Rails de guidage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337091" y="1581476"/>
            <a:ext cx="2503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Ressort de torsion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642352" y="3041160"/>
            <a:ext cx="1589903" cy="370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Galets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731684" y="3794771"/>
            <a:ext cx="1589903" cy="370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Châssis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6546966" y="1722690"/>
            <a:ext cx="1589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Equerres de suspente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08229" y="4516225"/>
            <a:ext cx="19846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Panneaux : acier galvanisé isolés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443039" y="4675616"/>
            <a:ext cx="1589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Charnières  centrale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2193079" y="2284753"/>
            <a:ext cx="1589903" cy="370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Câbles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481384" y="675503"/>
            <a:ext cx="3907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Montage des ressorts de torsion</a:t>
            </a:r>
          </a:p>
        </p:txBody>
      </p:sp>
      <p:pic>
        <p:nvPicPr>
          <p:cNvPr id="4" name="Picture 4" descr="Résultat de recherche d'images pour &quot;éclaté motorisation porte de garage&quot;">
            <a:extLst>
              <a:ext uri="{FF2B5EF4-FFF2-40B4-BE49-F238E27FC236}">
                <a16:creationId xmlns:a16="http://schemas.microsoft.com/office/drawing/2014/main" id="{34FAD4CA-6B81-44A2-AA9C-E9F2AB875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61" y="1608020"/>
            <a:ext cx="2898236" cy="3111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Résultat de recherche d'images pour &quot;pièce détaché porte garage hormann&quot;">
            <a:extLst>
              <a:ext uri="{FF2B5EF4-FFF2-40B4-BE49-F238E27FC236}">
                <a16:creationId xmlns:a16="http://schemas.microsoft.com/office/drawing/2014/main" id="{460F63CB-72E3-4300-B84A-977355ADA2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85834" y="5029200"/>
            <a:ext cx="249555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Résultat de recherche d'images pour &quot;porte de garage sectionnelle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98297" y="1178778"/>
            <a:ext cx="4590790" cy="3970414"/>
          </a:xfrm>
          <a:prstGeom prst="rect">
            <a:avLst/>
          </a:prstGeom>
          <a:noFill/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D63E1A7-75C9-4B15-BFA0-FBD47C762C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4964" y="432439"/>
            <a:ext cx="3757036" cy="4613905"/>
          </a:xfrm>
          <a:prstGeom prst="rect">
            <a:avLst/>
          </a:prstGeom>
        </p:spPr>
      </p:pic>
      <p:sp>
        <p:nvSpPr>
          <p:cNvPr id="2" name="Flèche : droite 1">
            <a:extLst>
              <a:ext uri="{FF2B5EF4-FFF2-40B4-BE49-F238E27FC236}">
                <a16:creationId xmlns:a16="http://schemas.microsoft.com/office/drawing/2014/main" id="{12E13785-7FC5-466B-BCF2-A56EDE49EB36}"/>
              </a:ext>
            </a:extLst>
          </p:cNvPr>
          <p:cNvSpPr/>
          <p:nvPr/>
        </p:nvSpPr>
        <p:spPr>
          <a:xfrm rot="10422866">
            <a:off x="3321905" y="2019245"/>
            <a:ext cx="3488189" cy="16774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0BAF857F-1E19-47DE-8CBC-9705E49BF66C}"/>
              </a:ext>
            </a:extLst>
          </p:cNvPr>
          <p:cNvSpPr/>
          <p:nvPr/>
        </p:nvSpPr>
        <p:spPr>
          <a:xfrm>
            <a:off x="1923746" y="1828799"/>
            <a:ext cx="1309863" cy="1520190"/>
          </a:xfrm>
          <a:prstGeom prst="ellipse">
            <a:avLst/>
          </a:prstGeom>
          <a:solidFill>
            <a:srgbClr val="FF0000">
              <a:alpha val="2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F835EE7E-75D1-4CA5-9C26-FAA2F902BA05}"/>
              </a:ext>
            </a:extLst>
          </p:cNvPr>
          <p:cNvSpPr/>
          <p:nvPr/>
        </p:nvSpPr>
        <p:spPr>
          <a:xfrm>
            <a:off x="6831026" y="1074690"/>
            <a:ext cx="1309863" cy="1520190"/>
          </a:xfrm>
          <a:prstGeom prst="ellipse">
            <a:avLst/>
          </a:prstGeom>
          <a:solidFill>
            <a:srgbClr val="FF0000">
              <a:alpha val="2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 : droite 13">
            <a:extLst>
              <a:ext uri="{FF2B5EF4-FFF2-40B4-BE49-F238E27FC236}">
                <a16:creationId xmlns:a16="http://schemas.microsoft.com/office/drawing/2014/main" id="{86935C0C-31C5-42A1-9CDA-89B7972CB1A9}"/>
              </a:ext>
            </a:extLst>
          </p:cNvPr>
          <p:cNvSpPr/>
          <p:nvPr/>
        </p:nvSpPr>
        <p:spPr>
          <a:xfrm rot="4514175">
            <a:off x="2189222" y="4167386"/>
            <a:ext cx="1847476" cy="23770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Résultat de recherche d'images pour &quot;porte de garage sectionnelle ressort de torsion&quot;">
            <a:extLst>
              <a:ext uri="{FF2B5EF4-FFF2-40B4-BE49-F238E27FC236}">
                <a16:creationId xmlns:a16="http://schemas.microsoft.com/office/drawing/2014/main" id="{80418114-128C-4BF5-AE4C-56B81744F8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4218" y="1211580"/>
            <a:ext cx="3326836" cy="1871345"/>
          </a:xfrm>
          <a:prstGeom prst="rect">
            <a:avLst/>
          </a:prstGeom>
          <a:noFill/>
        </p:spPr>
      </p:pic>
      <p:pic>
        <p:nvPicPr>
          <p:cNvPr id="4" name="Picture 6" descr="Résultat de recherche d'images pour &quot;porte de garage sectionnelle ressort de torsion&quot;">
            <a:extLst>
              <a:ext uri="{FF2B5EF4-FFF2-40B4-BE49-F238E27FC236}">
                <a16:creationId xmlns:a16="http://schemas.microsoft.com/office/drawing/2014/main" id="{34C6B5F2-732E-4BEB-B6DE-54DB8B09E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4119" y="3672206"/>
            <a:ext cx="2624901" cy="2624901"/>
          </a:xfrm>
          <a:prstGeom prst="rect">
            <a:avLst/>
          </a:prstGeom>
          <a:noFill/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B73A358-0354-40A9-A3AC-94870AD93A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1385" y="1117226"/>
            <a:ext cx="4651186" cy="568925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D44F032-D076-4BDD-B068-C63C2CCF8BA6}"/>
              </a:ext>
            </a:extLst>
          </p:cNvPr>
          <p:cNvSpPr txBox="1"/>
          <p:nvPr/>
        </p:nvSpPr>
        <p:spPr>
          <a:xfrm>
            <a:off x="4481384" y="675503"/>
            <a:ext cx="3907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Réglage des ressorts de torsion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5F7F106-4F1B-4C45-AAB6-7984010692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0301" y="3961853"/>
            <a:ext cx="2981699" cy="2955171"/>
          </a:xfrm>
          <a:prstGeom prst="rect">
            <a:avLst/>
          </a:prstGeom>
        </p:spPr>
      </p:pic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EA9BA2CF-3FE4-4141-93D7-700FEF32CA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24936" y="0"/>
            <a:ext cx="1614762" cy="3977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4492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83735C8A-D63A-4802-9B26-7FE1E8403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3066" y="1018360"/>
            <a:ext cx="4105848" cy="583964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24E6A6F-CFAD-44EC-9789-62929B5065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0407" y="1018360"/>
            <a:ext cx="4096322" cy="583011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414DC6F-4343-4022-A9D7-113760A95840}"/>
              </a:ext>
            </a:extLst>
          </p:cNvPr>
          <p:cNvSpPr txBox="1"/>
          <p:nvPr/>
        </p:nvSpPr>
        <p:spPr>
          <a:xfrm>
            <a:off x="4481384" y="675503"/>
            <a:ext cx="4257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Réglage des butées de fin de course</a:t>
            </a:r>
          </a:p>
        </p:txBody>
      </p:sp>
    </p:spTree>
    <p:extLst>
      <p:ext uri="{BB962C8B-B14F-4D97-AF65-F5344CB8AC3E}">
        <p14:creationId xmlns:p14="http://schemas.microsoft.com/office/powerpoint/2010/main" val="7947899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F3910CEB-B5B7-427C-B3A7-E59633D64BC0}"/>
              </a:ext>
            </a:extLst>
          </p:cNvPr>
          <p:cNvSpPr txBox="1"/>
          <p:nvPr/>
        </p:nvSpPr>
        <p:spPr>
          <a:xfrm>
            <a:off x="1913860" y="675503"/>
            <a:ext cx="1000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Raccordement électrique, trajet d’apprentissage, apprentissage des émetteurs,….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258A6AF-0F94-4C78-B47C-54822E2FA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663" y="1034673"/>
            <a:ext cx="3816987" cy="181624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CF4105D-9BDC-4D12-B0BC-69CF532F7F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3161" y="2850913"/>
            <a:ext cx="4678540" cy="399113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D0EE946-27CB-43D0-BA7E-CEA2809855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1701" y="1125983"/>
            <a:ext cx="4057397" cy="5580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362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34F825C-93D8-436F-9C7A-5ACF87823391}"/>
              </a:ext>
            </a:extLst>
          </p:cNvPr>
          <p:cNvSpPr txBox="1"/>
          <p:nvPr/>
        </p:nvSpPr>
        <p:spPr>
          <a:xfrm>
            <a:off x="4848447" y="2753833"/>
            <a:ext cx="53162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/>
              <a:t>Sécurité</a:t>
            </a:r>
          </a:p>
        </p:txBody>
      </p:sp>
    </p:spTree>
    <p:extLst>
      <p:ext uri="{BB962C8B-B14F-4D97-AF65-F5344CB8AC3E}">
        <p14:creationId xmlns:p14="http://schemas.microsoft.com/office/powerpoint/2010/main" val="29571419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FE2528D-841E-45E9-B334-0E419E06B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2474" y="1177839"/>
            <a:ext cx="4957333" cy="16231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55ED3B9-8F81-4C59-AA7A-70AB7DF246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275567" y="580837"/>
            <a:ext cx="2744680" cy="205851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CFC9DF7D-62C8-4897-A3A6-5B933D38D9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885" t="54660" r="7028" b="25333"/>
          <a:stretch/>
        </p:blipFill>
        <p:spPr>
          <a:xfrm rot="16200000">
            <a:off x="7106362" y="1038150"/>
            <a:ext cx="1905603" cy="2184979"/>
          </a:xfrm>
          <a:prstGeom prst="rect">
            <a:avLst/>
          </a:prstGeom>
        </p:spPr>
      </p:pic>
      <p:sp>
        <p:nvSpPr>
          <p:cNvPr id="6" name="Flèche : droite 5">
            <a:extLst>
              <a:ext uri="{FF2B5EF4-FFF2-40B4-BE49-F238E27FC236}">
                <a16:creationId xmlns:a16="http://schemas.microsoft.com/office/drawing/2014/main" id="{AF8047D1-D7C6-40F1-A76A-3E001053C51F}"/>
              </a:ext>
            </a:extLst>
          </p:cNvPr>
          <p:cNvSpPr/>
          <p:nvPr/>
        </p:nvSpPr>
        <p:spPr>
          <a:xfrm rot="9029421">
            <a:off x="8872965" y="1251280"/>
            <a:ext cx="1603440" cy="23882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BFE84EEE-4726-4AE2-9AA3-47FBB335B731}"/>
              </a:ext>
            </a:extLst>
          </p:cNvPr>
          <p:cNvSpPr/>
          <p:nvPr/>
        </p:nvSpPr>
        <p:spPr>
          <a:xfrm>
            <a:off x="10425840" y="-84260"/>
            <a:ext cx="1309863" cy="1520190"/>
          </a:xfrm>
          <a:prstGeom prst="ellipse">
            <a:avLst/>
          </a:prstGeom>
          <a:solidFill>
            <a:srgbClr val="FF0000">
              <a:alpha val="2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8EED413-B1C0-4729-9A4E-34B303E2A7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0356" y="3205958"/>
            <a:ext cx="5532287" cy="357814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293B76CF-9885-40B6-9695-38DF7E457342}"/>
              </a:ext>
            </a:extLst>
          </p:cNvPr>
          <p:cNvSpPr txBox="1"/>
          <p:nvPr/>
        </p:nvSpPr>
        <p:spPr>
          <a:xfrm>
            <a:off x="5187684" y="1850889"/>
            <a:ext cx="2636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Réglage des efforts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A9FB832-A589-439D-8408-7CD09E7B27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42797" y="3176829"/>
            <a:ext cx="2184980" cy="3607278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C19F0B82-0F3C-4159-AA70-5727F629F6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5147" y="3660621"/>
            <a:ext cx="2184979" cy="316653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869BB247-6E5A-4A2D-A1D1-21EF9C30EBCE}"/>
              </a:ext>
            </a:extLst>
          </p:cNvPr>
          <p:cNvSpPr txBox="1"/>
          <p:nvPr/>
        </p:nvSpPr>
        <p:spPr>
          <a:xfrm>
            <a:off x="2977359" y="507538"/>
            <a:ext cx="469484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Contrôler couple moteur-effort porte</a:t>
            </a:r>
          </a:p>
        </p:txBody>
      </p:sp>
    </p:spTree>
    <p:extLst>
      <p:ext uri="{BB962C8B-B14F-4D97-AF65-F5344CB8AC3E}">
        <p14:creationId xmlns:p14="http://schemas.microsoft.com/office/powerpoint/2010/main" val="3835330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vert, équipement électronique&#10;&#10;Description générée automatiquement">
            <a:extLst>
              <a:ext uri="{FF2B5EF4-FFF2-40B4-BE49-F238E27FC236}">
                <a16:creationId xmlns:a16="http://schemas.microsoft.com/office/drawing/2014/main" id="{086A053A-60CA-45B2-8DE1-4D023DC84A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0635" y="315935"/>
            <a:ext cx="4402677" cy="6226129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7435C90-D5E7-4F7F-A924-7098AF51DC07}"/>
              </a:ext>
            </a:extLst>
          </p:cNvPr>
          <p:cNvSpPr txBox="1"/>
          <p:nvPr/>
        </p:nvSpPr>
        <p:spPr>
          <a:xfrm>
            <a:off x="627320" y="1622674"/>
            <a:ext cx="62944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Portes de garages sectionnelles</a:t>
            </a:r>
          </a:p>
        </p:txBody>
      </p:sp>
    </p:spTree>
    <p:extLst>
      <p:ext uri="{BB962C8B-B14F-4D97-AF65-F5344CB8AC3E}">
        <p14:creationId xmlns:p14="http://schemas.microsoft.com/office/powerpoint/2010/main" val="29230065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Résultat de recherche d'images pour &quot;courroie kevlar moteur de garage tubauto&quot;">
            <a:extLst>
              <a:ext uri="{FF2B5EF4-FFF2-40B4-BE49-F238E27FC236}">
                <a16:creationId xmlns:a16="http://schemas.microsoft.com/office/drawing/2014/main" id="{844865D8-DDDD-42FE-AC5D-77B68898E9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201" y="1287952"/>
            <a:ext cx="24765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Résultat de recherche d'images pour &quot;motorisation tubauto&quot;">
            <a:extLst>
              <a:ext uri="{FF2B5EF4-FFF2-40B4-BE49-F238E27FC236}">
                <a16:creationId xmlns:a16="http://schemas.microsoft.com/office/drawing/2014/main" id="{B4C68121-56E0-4821-BA70-129A427CD8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418" y="128192"/>
            <a:ext cx="4757601" cy="672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Résultat de recherche d'images pour &quot;tubauto pieces detachees&quot;">
            <a:extLst>
              <a:ext uri="{FF2B5EF4-FFF2-40B4-BE49-F238E27FC236}">
                <a16:creationId xmlns:a16="http://schemas.microsoft.com/office/drawing/2014/main" id="{5EF3A639-A776-42A5-866D-F291EF1D4B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187" y="1148094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765D0CE2-8498-4AA3-9EB2-4541BADC8C6E}"/>
              </a:ext>
            </a:extLst>
          </p:cNvPr>
          <p:cNvSpPr txBox="1"/>
          <p:nvPr/>
        </p:nvSpPr>
        <p:spPr>
          <a:xfrm>
            <a:off x="1357632" y="1092186"/>
            <a:ext cx="3326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Système « anti-intrusion »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EEBDB93-7782-4203-BA26-97EFB8A628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6112" y="4648091"/>
            <a:ext cx="1574332" cy="2209909"/>
          </a:xfrm>
          <a:prstGeom prst="rect">
            <a:avLst/>
          </a:prstGeom>
        </p:spPr>
      </p:pic>
      <p:grpSp>
        <p:nvGrpSpPr>
          <p:cNvPr id="147" name="Groupe 146">
            <a:extLst>
              <a:ext uri="{FF2B5EF4-FFF2-40B4-BE49-F238E27FC236}">
                <a16:creationId xmlns:a16="http://schemas.microsoft.com/office/drawing/2014/main" id="{508DC713-1C9F-4331-A9C1-56541C51AB56}"/>
              </a:ext>
            </a:extLst>
          </p:cNvPr>
          <p:cNvGrpSpPr/>
          <p:nvPr/>
        </p:nvGrpSpPr>
        <p:grpSpPr>
          <a:xfrm>
            <a:off x="2637077" y="3391255"/>
            <a:ext cx="2289149" cy="1041986"/>
            <a:chOff x="3363300" y="5594500"/>
            <a:chExt cx="2289149" cy="104198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CA940A14-0415-4BA5-9BBE-871FE72D347F}"/>
                </a:ext>
              </a:extLst>
            </p:cNvPr>
            <p:cNvCxnSpPr>
              <a:cxnSpLocks/>
            </p:cNvCxnSpPr>
            <p:nvPr/>
          </p:nvCxnSpPr>
          <p:spPr>
            <a:xfrm>
              <a:off x="3540642" y="6432698"/>
              <a:ext cx="350874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805A578E-A79E-40F0-BD5F-C5050B73F900}"/>
                </a:ext>
              </a:extLst>
            </p:cNvPr>
            <p:cNvCxnSpPr>
              <a:cxnSpLocks/>
            </p:cNvCxnSpPr>
            <p:nvPr/>
          </p:nvCxnSpPr>
          <p:spPr>
            <a:xfrm>
              <a:off x="3540642" y="6595731"/>
              <a:ext cx="350874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17797DD9-7073-4FF1-8161-05E21719ACF8}"/>
                </a:ext>
              </a:extLst>
            </p:cNvPr>
            <p:cNvCxnSpPr>
              <a:cxnSpLocks/>
            </p:cNvCxnSpPr>
            <p:nvPr/>
          </p:nvCxnSpPr>
          <p:spPr>
            <a:xfrm>
              <a:off x="3363300" y="6518940"/>
              <a:ext cx="989285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704049B0-3B16-4F59-81C5-0C7F43DC4722}"/>
                </a:ext>
              </a:extLst>
            </p:cNvPr>
            <p:cNvSpPr/>
            <p:nvPr/>
          </p:nvSpPr>
          <p:spPr>
            <a:xfrm>
              <a:off x="4352585" y="6391939"/>
              <a:ext cx="238581" cy="24454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0928815E-5375-48F6-A38F-BD1AEC9154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74091" y="6053471"/>
              <a:ext cx="0" cy="460742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6AB0F121-255C-40D6-AC8B-8EDED8DC2FFC}"/>
                </a:ext>
              </a:extLst>
            </p:cNvPr>
            <p:cNvSpPr/>
            <p:nvPr/>
          </p:nvSpPr>
          <p:spPr>
            <a:xfrm>
              <a:off x="4357914" y="5594500"/>
              <a:ext cx="238581" cy="24454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972613DA-116D-43DC-AFDC-75239373BCE6}"/>
                </a:ext>
              </a:extLst>
            </p:cNvPr>
            <p:cNvCxnSpPr>
              <a:cxnSpLocks/>
            </p:cNvCxnSpPr>
            <p:nvPr/>
          </p:nvCxnSpPr>
          <p:spPr>
            <a:xfrm>
              <a:off x="4477204" y="5716773"/>
              <a:ext cx="164646" cy="336698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9F491775-23B1-4CEF-9049-6B5C89F0A6B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13074" y="5721685"/>
              <a:ext cx="164646" cy="336698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99" name="Groupe 98">
              <a:extLst>
                <a:ext uri="{FF2B5EF4-FFF2-40B4-BE49-F238E27FC236}">
                  <a16:creationId xmlns:a16="http://schemas.microsoft.com/office/drawing/2014/main" id="{03ED54F2-6DE8-45F0-8084-F191F6A85412}"/>
                </a:ext>
              </a:extLst>
            </p:cNvPr>
            <p:cNvGrpSpPr/>
            <p:nvPr/>
          </p:nvGrpSpPr>
          <p:grpSpPr>
            <a:xfrm rot="21440034">
              <a:off x="4483999" y="5699090"/>
              <a:ext cx="910709" cy="163327"/>
              <a:chOff x="4474091" y="5716773"/>
              <a:chExt cx="910709" cy="163327"/>
            </a:xfrm>
          </p:grpSpPr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9C19E22F-6F9A-41FE-B932-C4E39FA478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74091" y="5716773"/>
                <a:ext cx="850384" cy="0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E6D47881-795D-4FAC-90E8-628B37E211DE}"/>
                  </a:ext>
                </a:extLst>
              </p:cNvPr>
              <p:cNvSpPr/>
              <p:nvPr/>
            </p:nvSpPr>
            <p:spPr>
              <a:xfrm>
                <a:off x="5270500" y="5716773"/>
                <a:ext cx="114300" cy="163327"/>
              </a:xfrm>
              <a:prstGeom prst="arc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22A8490D-A4FB-40ED-A9D9-1826018DB647}"/>
                </a:ext>
              </a:extLst>
            </p:cNvPr>
            <p:cNvCxnSpPr>
              <a:cxnSpLocks/>
            </p:cNvCxnSpPr>
            <p:nvPr/>
          </p:nvCxnSpPr>
          <p:spPr>
            <a:xfrm>
              <a:off x="5337127" y="5728992"/>
              <a:ext cx="60778" cy="110055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AFADDC0B-B6B7-422C-A568-740660CBAB1A}"/>
                </a:ext>
              </a:extLst>
            </p:cNvPr>
            <p:cNvCxnSpPr/>
            <p:nvPr/>
          </p:nvCxnSpPr>
          <p:spPr>
            <a:xfrm>
              <a:off x="5397905" y="5839047"/>
              <a:ext cx="190095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F03FD324-CA11-4F4C-9245-FA671C00B8F5}"/>
                </a:ext>
              </a:extLst>
            </p:cNvPr>
            <p:cNvCxnSpPr>
              <a:cxnSpLocks/>
              <a:stCxn id="17" idx="2"/>
            </p:cNvCxnSpPr>
            <p:nvPr/>
          </p:nvCxnSpPr>
          <p:spPr>
            <a:xfrm flipH="1">
              <a:off x="3495645" y="5716774"/>
              <a:ext cx="862269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AFA8F09F-A8D4-43B6-8602-5809D3B801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13406" y="5721685"/>
              <a:ext cx="768" cy="711013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4B535E51-09B1-42A5-9029-022A6C67E253}"/>
                </a:ext>
              </a:extLst>
            </p:cNvPr>
            <p:cNvCxnSpPr>
              <a:cxnSpLocks/>
            </p:cNvCxnSpPr>
            <p:nvPr/>
          </p:nvCxnSpPr>
          <p:spPr>
            <a:xfrm>
              <a:off x="3492500" y="5619750"/>
              <a:ext cx="0" cy="218484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B41E0FC-A5C5-413F-B29E-AAADD9F17721}"/>
                </a:ext>
              </a:extLst>
            </p:cNvPr>
            <p:cNvCxnSpPr/>
            <p:nvPr/>
          </p:nvCxnSpPr>
          <p:spPr>
            <a:xfrm flipH="1">
              <a:off x="3439564" y="5641588"/>
              <a:ext cx="52936" cy="5868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A89FB288-6BD7-40A2-942D-DBA4BCA28012}"/>
                </a:ext>
              </a:extLst>
            </p:cNvPr>
            <p:cNvCxnSpPr/>
            <p:nvPr/>
          </p:nvCxnSpPr>
          <p:spPr>
            <a:xfrm flipH="1">
              <a:off x="3439563" y="5700268"/>
              <a:ext cx="52936" cy="5868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20A75D2F-362B-4E48-A0E1-8CDE588B56F6}"/>
                </a:ext>
              </a:extLst>
            </p:cNvPr>
            <p:cNvCxnSpPr/>
            <p:nvPr/>
          </p:nvCxnSpPr>
          <p:spPr>
            <a:xfrm flipH="1">
              <a:off x="3433012" y="5775953"/>
              <a:ext cx="52936" cy="5868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97F2965F-A61A-4582-B1FC-2563435525BC}"/>
                </a:ext>
              </a:extLst>
            </p:cNvPr>
            <p:cNvCxnSpPr/>
            <p:nvPr/>
          </p:nvCxnSpPr>
          <p:spPr>
            <a:xfrm>
              <a:off x="3540642" y="6432698"/>
              <a:ext cx="0" cy="163033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D265DFA5-82BA-46A6-9A7B-8DE8A083E998}"/>
                </a:ext>
              </a:extLst>
            </p:cNvPr>
            <p:cNvCxnSpPr/>
            <p:nvPr/>
          </p:nvCxnSpPr>
          <p:spPr>
            <a:xfrm>
              <a:off x="3891516" y="6432697"/>
              <a:ext cx="0" cy="163033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Ellipse 51">
              <a:extLst>
                <a:ext uri="{FF2B5EF4-FFF2-40B4-BE49-F238E27FC236}">
                  <a16:creationId xmlns:a16="http://schemas.microsoft.com/office/drawing/2014/main" id="{BE374F22-1491-49EF-AC14-950DD6CF0E4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81501" y="5858702"/>
              <a:ext cx="190019" cy="194770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B87C9C68-7579-40EB-B33D-22BB5B503F1B}"/>
                </a:ext>
              </a:extLst>
            </p:cNvPr>
            <p:cNvCxnSpPr/>
            <p:nvPr/>
          </p:nvCxnSpPr>
          <p:spPr>
            <a:xfrm>
              <a:off x="5493154" y="5845099"/>
              <a:ext cx="0" cy="137542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8A74E1D3-68AA-42DD-A917-E57A10BC2493}"/>
                </a:ext>
              </a:extLst>
            </p:cNvPr>
            <p:cNvCxnSpPr/>
            <p:nvPr/>
          </p:nvCxnSpPr>
          <p:spPr>
            <a:xfrm>
              <a:off x="5361930" y="5982641"/>
              <a:ext cx="262044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EADF8217-61B0-4E87-88D9-617C8DF325CB}"/>
                </a:ext>
              </a:extLst>
            </p:cNvPr>
            <p:cNvCxnSpPr/>
            <p:nvPr/>
          </p:nvCxnSpPr>
          <p:spPr>
            <a:xfrm flipH="1">
              <a:off x="5361930" y="5982641"/>
              <a:ext cx="35975" cy="7083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B09D72E1-06BD-401F-9415-9F3806B0F244}"/>
                </a:ext>
              </a:extLst>
            </p:cNvPr>
            <p:cNvCxnSpPr/>
            <p:nvPr/>
          </p:nvCxnSpPr>
          <p:spPr>
            <a:xfrm flipH="1">
              <a:off x="5420990" y="5983455"/>
              <a:ext cx="35975" cy="7083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251FD419-8A1C-420C-ACA4-D8AFA6294946}"/>
                </a:ext>
              </a:extLst>
            </p:cNvPr>
            <p:cNvCxnSpPr/>
            <p:nvPr/>
          </p:nvCxnSpPr>
          <p:spPr>
            <a:xfrm flipH="1">
              <a:off x="5485761" y="5983455"/>
              <a:ext cx="35975" cy="7083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245E311E-5FFB-4B4E-85E8-19D7A179D0D9}"/>
                </a:ext>
              </a:extLst>
            </p:cNvPr>
            <p:cNvCxnSpPr/>
            <p:nvPr/>
          </p:nvCxnSpPr>
          <p:spPr>
            <a:xfrm flipH="1">
              <a:off x="5540577" y="5983455"/>
              <a:ext cx="35975" cy="7083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53D4583D-1055-471D-9DE3-90A99DD30C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91671" y="5730714"/>
              <a:ext cx="60778" cy="110055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8" name="Groupe 147">
            <a:extLst>
              <a:ext uri="{FF2B5EF4-FFF2-40B4-BE49-F238E27FC236}">
                <a16:creationId xmlns:a16="http://schemas.microsoft.com/office/drawing/2014/main" id="{ACA950EB-F4E3-4412-AFA6-48F6BB80E18B}"/>
              </a:ext>
            </a:extLst>
          </p:cNvPr>
          <p:cNvGrpSpPr/>
          <p:nvPr/>
        </p:nvGrpSpPr>
        <p:grpSpPr>
          <a:xfrm>
            <a:off x="4452109" y="4822728"/>
            <a:ext cx="2219437" cy="1452740"/>
            <a:chOff x="4340597" y="3914733"/>
            <a:chExt cx="2219437" cy="1452740"/>
          </a:xfrm>
        </p:grpSpPr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301C949D-BAC1-4C49-A13D-39981D14C521}"/>
                </a:ext>
              </a:extLst>
            </p:cNvPr>
            <p:cNvCxnSpPr>
              <a:cxnSpLocks/>
            </p:cNvCxnSpPr>
            <p:nvPr/>
          </p:nvCxnSpPr>
          <p:spPr>
            <a:xfrm>
              <a:off x="4448227" y="4993334"/>
              <a:ext cx="350874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Connecteur droit 102">
              <a:extLst>
                <a:ext uri="{FF2B5EF4-FFF2-40B4-BE49-F238E27FC236}">
                  <a16:creationId xmlns:a16="http://schemas.microsoft.com/office/drawing/2014/main" id="{2F3004CB-0949-417D-B59F-4020CA4CBFAB}"/>
                </a:ext>
              </a:extLst>
            </p:cNvPr>
            <p:cNvCxnSpPr>
              <a:cxnSpLocks/>
            </p:cNvCxnSpPr>
            <p:nvPr/>
          </p:nvCxnSpPr>
          <p:spPr>
            <a:xfrm>
              <a:off x="4448227" y="5156367"/>
              <a:ext cx="350874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Connecteur droit 103">
              <a:extLst>
                <a:ext uri="{FF2B5EF4-FFF2-40B4-BE49-F238E27FC236}">
                  <a16:creationId xmlns:a16="http://schemas.microsoft.com/office/drawing/2014/main" id="{E4F662B9-DABB-4B7C-8459-055E146A27CD}"/>
                </a:ext>
              </a:extLst>
            </p:cNvPr>
            <p:cNvCxnSpPr>
              <a:cxnSpLocks/>
            </p:cNvCxnSpPr>
            <p:nvPr/>
          </p:nvCxnSpPr>
          <p:spPr>
            <a:xfrm>
              <a:off x="4384804" y="5080776"/>
              <a:ext cx="989285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D4B32D6-5CA1-4503-ADFB-28DD6719AE09}"/>
                </a:ext>
              </a:extLst>
            </p:cNvPr>
            <p:cNvSpPr/>
            <p:nvPr/>
          </p:nvSpPr>
          <p:spPr>
            <a:xfrm>
              <a:off x="5374089" y="4953775"/>
              <a:ext cx="238581" cy="24454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06" name="Connecteur droit 105">
              <a:extLst>
                <a:ext uri="{FF2B5EF4-FFF2-40B4-BE49-F238E27FC236}">
                  <a16:creationId xmlns:a16="http://schemas.microsoft.com/office/drawing/2014/main" id="{FE4108E2-80D5-4DBF-8D9E-19DC33EC60EB}"/>
                </a:ext>
              </a:extLst>
            </p:cNvPr>
            <p:cNvCxnSpPr>
              <a:cxnSpLocks/>
              <a:endCxn id="123" idx="5"/>
            </p:cNvCxnSpPr>
            <p:nvPr/>
          </p:nvCxnSpPr>
          <p:spPr>
            <a:xfrm flipH="1" flipV="1">
              <a:off x="5320256" y="4646681"/>
              <a:ext cx="183394" cy="436828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4A59C080-E572-4CF3-B170-410ED56B4313}"/>
                </a:ext>
              </a:extLst>
            </p:cNvPr>
            <p:cNvSpPr/>
            <p:nvPr/>
          </p:nvSpPr>
          <p:spPr>
            <a:xfrm>
              <a:off x="5265499" y="4155136"/>
              <a:ext cx="238581" cy="24454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36" name="Groupe 135">
              <a:extLst>
                <a:ext uri="{FF2B5EF4-FFF2-40B4-BE49-F238E27FC236}">
                  <a16:creationId xmlns:a16="http://schemas.microsoft.com/office/drawing/2014/main" id="{9716B90E-44F8-433D-8B54-74C1E6621DFF}"/>
                </a:ext>
              </a:extLst>
            </p:cNvPr>
            <p:cNvGrpSpPr/>
            <p:nvPr/>
          </p:nvGrpSpPr>
          <p:grpSpPr>
            <a:xfrm rot="935960">
              <a:off x="5183418" y="4269247"/>
              <a:ext cx="328776" cy="341610"/>
              <a:chOff x="5220659" y="4277409"/>
              <a:chExt cx="328776" cy="341610"/>
            </a:xfrm>
          </p:grpSpPr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2EAA801D-170C-4E2C-BD1D-EAB02465BC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84789" y="4277409"/>
                <a:ext cx="164646" cy="336698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9" name="Connecteur droit 108">
                <a:extLst>
                  <a:ext uri="{FF2B5EF4-FFF2-40B4-BE49-F238E27FC236}">
                    <a16:creationId xmlns:a16="http://schemas.microsoft.com/office/drawing/2014/main" id="{939DF738-FAAC-40D1-A2EA-F6ABA86CC4B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220659" y="4282321"/>
                <a:ext cx="164646" cy="336698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0" name="Groupe 109">
              <a:extLst>
                <a:ext uri="{FF2B5EF4-FFF2-40B4-BE49-F238E27FC236}">
                  <a16:creationId xmlns:a16="http://schemas.microsoft.com/office/drawing/2014/main" id="{07111639-0115-4CEA-80F3-E2D082A9B5FD}"/>
                </a:ext>
              </a:extLst>
            </p:cNvPr>
            <p:cNvGrpSpPr/>
            <p:nvPr/>
          </p:nvGrpSpPr>
          <p:grpSpPr>
            <a:xfrm>
              <a:off x="5384159" y="4278585"/>
              <a:ext cx="910709" cy="163327"/>
              <a:chOff x="4474091" y="5716773"/>
              <a:chExt cx="910709" cy="163327"/>
            </a:xfrm>
          </p:grpSpPr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311F3560-39BB-4AE0-93B2-9152C743B7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74091" y="5716773"/>
                <a:ext cx="850384" cy="0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2" name="Arc 111">
                <a:extLst>
                  <a:ext uri="{FF2B5EF4-FFF2-40B4-BE49-F238E27FC236}">
                    <a16:creationId xmlns:a16="http://schemas.microsoft.com/office/drawing/2014/main" id="{001AB993-5AE5-4393-B47C-FF70A1BC091A}"/>
                  </a:ext>
                </a:extLst>
              </p:cNvPr>
              <p:cNvSpPr/>
              <p:nvPr/>
            </p:nvSpPr>
            <p:spPr>
              <a:xfrm>
                <a:off x="5270500" y="5716773"/>
                <a:ext cx="114300" cy="163327"/>
              </a:xfrm>
              <a:prstGeom prst="arc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496C594F-0472-49EC-8EB2-787E203C7D24}"/>
                </a:ext>
              </a:extLst>
            </p:cNvPr>
            <p:cNvCxnSpPr>
              <a:cxnSpLocks/>
            </p:cNvCxnSpPr>
            <p:nvPr/>
          </p:nvCxnSpPr>
          <p:spPr>
            <a:xfrm>
              <a:off x="6244712" y="4289628"/>
              <a:ext cx="60778" cy="110055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35645D79-DC9E-4577-9B11-F8F91260385D}"/>
                </a:ext>
              </a:extLst>
            </p:cNvPr>
            <p:cNvCxnSpPr/>
            <p:nvPr/>
          </p:nvCxnSpPr>
          <p:spPr>
            <a:xfrm>
              <a:off x="6305490" y="4399683"/>
              <a:ext cx="190095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78CAAD45-0A85-4815-8043-532280DE2FD7}"/>
                </a:ext>
              </a:extLst>
            </p:cNvPr>
            <p:cNvCxnSpPr>
              <a:cxnSpLocks/>
              <a:stCxn id="107" idx="2"/>
            </p:cNvCxnSpPr>
            <p:nvPr/>
          </p:nvCxnSpPr>
          <p:spPr>
            <a:xfrm flipH="1">
              <a:off x="4403230" y="4277410"/>
              <a:ext cx="862269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7454AB07-0D5B-4A59-9BF7-C9A4C1890F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20991" y="4282321"/>
              <a:ext cx="768" cy="711013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251E8CF9-B9EB-4EAF-961D-52E27D7D5D58}"/>
                </a:ext>
              </a:extLst>
            </p:cNvPr>
            <p:cNvCxnSpPr>
              <a:cxnSpLocks/>
            </p:cNvCxnSpPr>
            <p:nvPr/>
          </p:nvCxnSpPr>
          <p:spPr>
            <a:xfrm>
              <a:off x="4400085" y="4180386"/>
              <a:ext cx="0" cy="218484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932587E4-2E70-4C17-B81F-ABAA56FD52B0}"/>
                </a:ext>
              </a:extLst>
            </p:cNvPr>
            <p:cNvCxnSpPr/>
            <p:nvPr/>
          </p:nvCxnSpPr>
          <p:spPr>
            <a:xfrm flipH="1">
              <a:off x="4347149" y="4202224"/>
              <a:ext cx="52936" cy="5868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2E2C070-E376-41B7-86D4-F99280437F65}"/>
                </a:ext>
              </a:extLst>
            </p:cNvPr>
            <p:cNvCxnSpPr/>
            <p:nvPr/>
          </p:nvCxnSpPr>
          <p:spPr>
            <a:xfrm flipH="1">
              <a:off x="4347148" y="4260904"/>
              <a:ext cx="52936" cy="5868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5C545718-E64F-4329-99F9-893FB551D6C5}"/>
                </a:ext>
              </a:extLst>
            </p:cNvPr>
            <p:cNvCxnSpPr/>
            <p:nvPr/>
          </p:nvCxnSpPr>
          <p:spPr>
            <a:xfrm flipH="1">
              <a:off x="4340597" y="4336589"/>
              <a:ext cx="52936" cy="5868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0E96777-545E-4932-9679-2B2E3A0EF735}"/>
                </a:ext>
              </a:extLst>
            </p:cNvPr>
            <p:cNvCxnSpPr/>
            <p:nvPr/>
          </p:nvCxnSpPr>
          <p:spPr>
            <a:xfrm>
              <a:off x="4448227" y="4993334"/>
              <a:ext cx="0" cy="163033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6A7B83B0-57E7-4150-AD32-E6D645F6D3CB}"/>
                </a:ext>
              </a:extLst>
            </p:cNvPr>
            <p:cNvCxnSpPr/>
            <p:nvPr/>
          </p:nvCxnSpPr>
          <p:spPr>
            <a:xfrm>
              <a:off x="4799101" y="4993333"/>
              <a:ext cx="0" cy="163033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3" name="Ellipse 122">
              <a:extLst>
                <a:ext uri="{FF2B5EF4-FFF2-40B4-BE49-F238E27FC236}">
                  <a16:creationId xmlns:a16="http://schemas.microsoft.com/office/drawing/2014/main" id="{C1AA15D8-0251-43F0-9088-BB068ADCB772}"/>
                </a:ext>
              </a:extLst>
            </p:cNvPr>
            <p:cNvSpPr>
              <a:spLocks noChangeAspect="1"/>
            </p:cNvSpPr>
            <p:nvPr/>
          </p:nvSpPr>
          <p:spPr>
            <a:xfrm rot="995940">
              <a:off x="5180537" y="4464112"/>
              <a:ext cx="190019" cy="194770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C7262F1B-9413-493E-81BE-42DD950ACEB0}"/>
                </a:ext>
              </a:extLst>
            </p:cNvPr>
            <p:cNvCxnSpPr/>
            <p:nvPr/>
          </p:nvCxnSpPr>
          <p:spPr>
            <a:xfrm>
              <a:off x="6400739" y="4405735"/>
              <a:ext cx="0" cy="137542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Connecteur droit 124">
              <a:extLst>
                <a:ext uri="{FF2B5EF4-FFF2-40B4-BE49-F238E27FC236}">
                  <a16:creationId xmlns:a16="http://schemas.microsoft.com/office/drawing/2014/main" id="{1D998889-1334-4CFB-9AC5-C6A0C848D959}"/>
                </a:ext>
              </a:extLst>
            </p:cNvPr>
            <p:cNvCxnSpPr/>
            <p:nvPr/>
          </p:nvCxnSpPr>
          <p:spPr>
            <a:xfrm>
              <a:off x="6269515" y="4543277"/>
              <a:ext cx="262044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65684CB7-61D9-450A-848B-7E0584708D97}"/>
                </a:ext>
              </a:extLst>
            </p:cNvPr>
            <p:cNvCxnSpPr/>
            <p:nvPr/>
          </p:nvCxnSpPr>
          <p:spPr>
            <a:xfrm flipH="1">
              <a:off x="6269515" y="4543277"/>
              <a:ext cx="35975" cy="7083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7" name="Connecteur droit 126">
              <a:extLst>
                <a:ext uri="{FF2B5EF4-FFF2-40B4-BE49-F238E27FC236}">
                  <a16:creationId xmlns:a16="http://schemas.microsoft.com/office/drawing/2014/main" id="{EFAB19D2-53D6-444E-8266-3685EF306F1E}"/>
                </a:ext>
              </a:extLst>
            </p:cNvPr>
            <p:cNvCxnSpPr/>
            <p:nvPr/>
          </p:nvCxnSpPr>
          <p:spPr>
            <a:xfrm flipH="1">
              <a:off x="6328575" y="4544091"/>
              <a:ext cx="35975" cy="7083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8" name="Connecteur droit 127">
              <a:extLst>
                <a:ext uri="{FF2B5EF4-FFF2-40B4-BE49-F238E27FC236}">
                  <a16:creationId xmlns:a16="http://schemas.microsoft.com/office/drawing/2014/main" id="{C6C80870-FA5F-4DA0-8C56-2374F04AAC22}"/>
                </a:ext>
              </a:extLst>
            </p:cNvPr>
            <p:cNvCxnSpPr/>
            <p:nvPr/>
          </p:nvCxnSpPr>
          <p:spPr>
            <a:xfrm flipH="1">
              <a:off x="6393346" y="4544091"/>
              <a:ext cx="35975" cy="7083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9" name="Connecteur droit 128">
              <a:extLst>
                <a:ext uri="{FF2B5EF4-FFF2-40B4-BE49-F238E27FC236}">
                  <a16:creationId xmlns:a16="http://schemas.microsoft.com/office/drawing/2014/main" id="{D769CFAB-4DB9-4FCA-869F-1385F878AA2B}"/>
                </a:ext>
              </a:extLst>
            </p:cNvPr>
            <p:cNvCxnSpPr/>
            <p:nvPr/>
          </p:nvCxnSpPr>
          <p:spPr>
            <a:xfrm flipH="1">
              <a:off x="6448162" y="4544091"/>
              <a:ext cx="35975" cy="7083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0" name="Connecteur droit 129">
              <a:extLst>
                <a:ext uri="{FF2B5EF4-FFF2-40B4-BE49-F238E27FC236}">
                  <a16:creationId xmlns:a16="http://schemas.microsoft.com/office/drawing/2014/main" id="{0C9FFE14-1205-4A87-9CCE-3E3F33D386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99256" y="4291350"/>
              <a:ext cx="60778" cy="110055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1" name="Flèche : droite 140">
              <a:extLst>
                <a:ext uri="{FF2B5EF4-FFF2-40B4-BE49-F238E27FC236}">
                  <a16:creationId xmlns:a16="http://schemas.microsoft.com/office/drawing/2014/main" id="{83A9B9D8-6575-418F-AFFA-ABEFE7316F48}"/>
                </a:ext>
              </a:extLst>
            </p:cNvPr>
            <p:cNvSpPr/>
            <p:nvPr/>
          </p:nvSpPr>
          <p:spPr>
            <a:xfrm>
              <a:off x="4862451" y="5212208"/>
              <a:ext cx="463365" cy="155265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2" name="Flèche : courbe vers la gauche 141">
              <a:extLst>
                <a:ext uri="{FF2B5EF4-FFF2-40B4-BE49-F238E27FC236}">
                  <a16:creationId xmlns:a16="http://schemas.microsoft.com/office/drawing/2014/main" id="{50D2A669-2BB7-47F9-997F-8FED90E6D943}"/>
                </a:ext>
              </a:extLst>
            </p:cNvPr>
            <p:cNvSpPr/>
            <p:nvPr/>
          </p:nvSpPr>
          <p:spPr>
            <a:xfrm rot="20576738" flipV="1">
              <a:off x="5577013" y="4767129"/>
              <a:ext cx="243319" cy="436829"/>
            </a:xfrm>
            <a:prstGeom prst="curvedLef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43" name="Flèche : courbe vers la gauche 142">
              <a:extLst>
                <a:ext uri="{FF2B5EF4-FFF2-40B4-BE49-F238E27FC236}">
                  <a16:creationId xmlns:a16="http://schemas.microsoft.com/office/drawing/2014/main" id="{03E469AE-AF0D-497F-A16F-41CD3DFB4E21}"/>
                </a:ext>
              </a:extLst>
            </p:cNvPr>
            <p:cNvSpPr/>
            <p:nvPr/>
          </p:nvSpPr>
          <p:spPr>
            <a:xfrm rot="5211947" flipH="1" flipV="1">
              <a:off x="5263615" y="3752356"/>
              <a:ext cx="276299" cy="601053"/>
            </a:xfrm>
            <a:prstGeom prst="curvedLef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grpSp>
        <p:nvGrpSpPr>
          <p:cNvPr id="149" name="Groupe 148">
            <a:extLst>
              <a:ext uri="{FF2B5EF4-FFF2-40B4-BE49-F238E27FC236}">
                <a16:creationId xmlns:a16="http://schemas.microsoft.com/office/drawing/2014/main" id="{303FA7B7-2377-4D4A-A1CB-4B160976D2DC}"/>
              </a:ext>
            </a:extLst>
          </p:cNvPr>
          <p:cNvGrpSpPr/>
          <p:nvPr/>
        </p:nvGrpSpPr>
        <p:grpSpPr>
          <a:xfrm>
            <a:off x="1402055" y="4912967"/>
            <a:ext cx="2439475" cy="1471781"/>
            <a:chOff x="971277" y="4881320"/>
            <a:chExt cx="2439475" cy="1471781"/>
          </a:xfrm>
        </p:grpSpPr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1E9534C3-1726-4EE2-B88E-C84CFA0D8014}"/>
                </a:ext>
              </a:extLst>
            </p:cNvPr>
            <p:cNvCxnSpPr>
              <a:cxnSpLocks/>
            </p:cNvCxnSpPr>
            <p:nvPr/>
          </p:nvCxnSpPr>
          <p:spPr>
            <a:xfrm>
              <a:off x="1313079" y="5925132"/>
              <a:ext cx="350874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DB742BEE-D985-478B-A60D-6A8F3844D952}"/>
                </a:ext>
              </a:extLst>
            </p:cNvPr>
            <p:cNvCxnSpPr>
              <a:cxnSpLocks/>
            </p:cNvCxnSpPr>
            <p:nvPr/>
          </p:nvCxnSpPr>
          <p:spPr>
            <a:xfrm>
              <a:off x="1313079" y="6088165"/>
              <a:ext cx="350874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700ED27F-FBF2-4654-8466-9C2C1A8415A9}"/>
                </a:ext>
              </a:extLst>
            </p:cNvPr>
            <p:cNvCxnSpPr>
              <a:cxnSpLocks/>
            </p:cNvCxnSpPr>
            <p:nvPr/>
          </p:nvCxnSpPr>
          <p:spPr>
            <a:xfrm>
              <a:off x="971277" y="6006647"/>
              <a:ext cx="989285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Ellipse 68">
              <a:extLst>
                <a:ext uri="{FF2B5EF4-FFF2-40B4-BE49-F238E27FC236}">
                  <a16:creationId xmlns:a16="http://schemas.microsoft.com/office/drawing/2014/main" id="{CA92C988-C16F-4D6C-A4B7-A7383F8442AF}"/>
                </a:ext>
              </a:extLst>
            </p:cNvPr>
            <p:cNvSpPr/>
            <p:nvPr/>
          </p:nvSpPr>
          <p:spPr>
            <a:xfrm>
              <a:off x="1960562" y="5879646"/>
              <a:ext cx="238581" cy="24454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FD53805-C01F-40E5-965B-62CFD42A17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95991" y="5574922"/>
              <a:ext cx="195395" cy="426996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Ellipse 70">
              <a:extLst>
                <a:ext uri="{FF2B5EF4-FFF2-40B4-BE49-F238E27FC236}">
                  <a16:creationId xmlns:a16="http://schemas.microsoft.com/office/drawing/2014/main" id="{8C72ECBD-9D65-4BB5-921A-EE67BAFCAEE8}"/>
                </a:ext>
              </a:extLst>
            </p:cNvPr>
            <p:cNvSpPr/>
            <p:nvPr/>
          </p:nvSpPr>
          <p:spPr>
            <a:xfrm>
              <a:off x="2130351" y="5086934"/>
              <a:ext cx="238581" cy="24454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4DFB2E1A-2EF8-458C-AA70-FD8AAE3D37B8}"/>
                </a:ext>
              </a:extLst>
            </p:cNvPr>
            <p:cNvCxnSpPr>
              <a:cxnSpLocks/>
            </p:cNvCxnSpPr>
            <p:nvPr/>
          </p:nvCxnSpPr>
          <p:spPr>
            <a:xfrm rot="20819779">
              <a:off x="2281336" y="5192107"/>
              <a:ext cx="164646" cy="336698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90C5C612-339B-4F45-9627-77DB1E2B1570}"/>
                </a:ext>
              </a:extLst>
            </p:cNvPr>
            <p:cNvCxnSpPr>
              <a:cxnSpLocks/>
            </p:cNvCxnSpPr>
            <p:nvPr/>
          </p:nvCxnSpPr>
          <p:spPr>
            <a:xfrm rot="20819779" flipH="1">
              <a:off x="2122520" y="5233825"/>
              <a:ext cx="164646" cy="336698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96" name="Groupe 95">
              <a:extLst>
                <a:ext uri="{FF2B5EF4-FFF2-40B4-BE49-F238E27FC236}">
                  <a16:creationId xmlns:a16="http://schemas.microsoft.com/office/drawing/2014/main" id="{B7A1CAF3-E8AB-4AC9-B2A2-8BE5F6DC135A}"/>
                </a:ext>
              </a:extLst>
            </p:cNvPr>
            <p:cNvGrpSpPr/>
            <p:nvPr/>
          </p:nvGrpSpPr>
          <p:grpSpPr>
            <a:xfrm rot="21248930">
              <a:off x="2253680" y="5177421"/>
              <a:ext cx="910709" cy="163327"/>
              <a:chOff x="2246528" y="5209207"/>
              <a:chExt cx="910709" cy="163327"/>
            </a:xfrm>
          </p:grpSpPr>
          <p:cxnSp>
            <p:nvCxnSpPr>
              <p:cNvPr id="74" name="Connecteur droit 73">
                <a:extLst>
                  <a:ext uri="{FF2B5EF4-FFF2-40B4-BE49-F238E27FC236}">
                    <a16:creationId xmlns:a16="http://schemas.microsoft.com/office/drawing/2014/main" id="{D83DE076-4392-4049-A899-2B3B87F3BF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46528" y="5209207"/>
                <a:ext cx="850384" cy="0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5" name="Arc 74">
                <a:extLst>
                  <a:ext uri="{FF2B5EF4-FFF2-40B4-BE49-F238E27FC236}">
                    <a16:creationId xmlns:a16="http://schemas.microsoft.com/office/drawing/2014/main" id="{61B218C7-3A25-415D-9D33-A55AD9287FA1}"/>
                  </a:ext>
                </a:extLst>
              </p:cNvPr>
              <p:cNvSpPr/>
              <p:nvPr/>
            </p:nvSpPr>
            <p:spPr>
              <a:xfrm>
                <a:off x="3042937" y="5209207"/>
                <a:ext cx="114300" cy="163327"/>
              </a:xfrm>
              <a:prstGeom prst="arc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F4804E80-C489-44C4-BBB2-4278F4CE58F3}"/>
                </a:ext>
              </a:extLst>
            </p:cNvPr>
            <p:cNvCxnSpPr>
              <a:cxnSpLocks/>
            </p:cNvCxnSpPr>
            <p:nvPr/>
          </p:nvCxnSpPr>
          <p:spPr>
            <a:xfrm>
              <a:off x="3127074" y="5251884"/>
              <a:ext cx="43268" cy="79597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925996D0-A1B7-4F3B-8148-0B8902A92C92}"/>
                </a:ext>
              </a:extLst>
            </p:cNvPr>
            <p:cNvCxnSpPr/>
            <p:nvPr/>
          </p:nvCxnSpPr>
          <p:spPr>
            <a:xfrm>
              <a:off x="3170342" y="5331481"/>
              <a:ext cx="190095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64A6E788-6B8F-410A-BBE7-40A4658859E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67484" y="5251071"/>
              <a:ext cx="43268" cy="79597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DF231333-6D30-46E1-A505-8A397A4FAB24}"/>
                </a:ext>
              </a:extLst>
            </p:cNvPr>
            <p:cNvCxnSpPr>
              <a:cxnSpLocks/>
              <a:stCxn id="71" idx="2"/>
            </p:cNvCxnSpPr>
            <p:nvPr/>
          </p:nvCxnSpPr>
          <p:spPr>
            <a:xfrm flipH="1">
              <a:off x="1268082" y="5209208"/>
              <a:ext cx="862269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B463A56F-D564-4A74-A44A-93CD440963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85843" y="5214119"/>
              <a:ext cx="768" cy="711013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52174668-9C93-4841-986B-7CE92744949A}"/>
                </a:ext>
              </a:extLst>
            </p:cNvPr>
            <p:cNvCxnSpPr>
              <a:cxnSpLocks/>
            </p:cNvCxnSpPr>
            <p:nvPr/>
          </p:nvCxnSpPr>
          <p:spPr>
            <a:xfrm>
              <a:off x="1264937" y="5112184"/>
              <a:ext cx="0" cy="218484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A77830-4EAF-46AC-A7AF-094425BD1578}"/>
                </a:ext>
              </a:extLst>
            </p:cNvPr>
            <p:cNvCxnSpPr/>
            <p:nvPr/>
          </p:nvCxnSpPr>
          <p:spPr>
            <a:xfrm flipH="1">
              <a:off x="1212001" y="5134022"/>
              <a:ext cx="52936" cy="5868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EEE2032F-7C46-4728-AE64-71964FFCDE5F}"/>
                </a:ext>
              </a:extLst>
            </p:cNvPr>
            <p:cNvCxnSpPr/>
            <p:nvPr/>
          </p:nvCxnSpPr>
          <p:spPr>
            <a:xfrm flipH="1">
              <a:off x="1212000" y="5192702"/>
              <a:ext cx="52936" cy="5868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488D64D6-0A71-458B-AE1B-57B66CBBF594}"/>
                </a:ext>
              </a:extLst>
            </p:cNvPr>
            <p:cNvCxnSpPr/>
            <p:nvPr/>
          </p:nvCxnSpPr>
          <p:spPr>
            <a:xfrm flipH="1">
              <a:off x="1205449" y="5268387"/>
              <a:ext cx="52936" cy="5868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6CC1B9B1-427F-406B-B0C7-91C1F609868F}"/>
                </a:ext>
              </a:extLst>
            </p:cNvPr>
            <p:cNvCxnSpPr/>
            <p:nvPr/>
          </p:nvCxnSpPr>
          <p:spPr>
            <a:xfrm>
              <a:off x="1313079" y="5925132"/>
              <a:ext cx="0" cy="163033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6D04C4A1-DE94-4940-973C-B4D379CFFB8D}"/>
                </a:ext>
              </a:extLst>
            </p:cNvPr>
            <p:cNvCxnSpPr/>
            <p:nvPr/>
          </p:nvCxnSpPr>
          <p:spPr>
            <a:xfrm>
              <a:off x="1663953" y="5925131"/>
              <a:ext cx="0" cy="163033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7" name="Ellipse 86">
              <a:extLst>
                <a:ext uri="{FF2B5EF4-FFF2-40B4-BE49-F238E27FC236}">
                  <a16:creationId xmlns:a16="http://schemas.microsoft.com/office/drawing/2014/main" id="{90C8F1F0-4442-42DA-A46A-B4D12175A0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27445" y="5382468"/>
              <a:ext cx="190019" cy="194770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25330D41-91F6-41C6-8AA9-294570FDD8D7}"/>
                </a:ext>
              </a:extLst>
            </p:cNvPr>
            <p:cNvCxnSpPr/>
            <p:nvPr/>
          </p:nvCxnSpPr>
          <p:spPr>
            <a:xfrm>
              <a:off x="3265591" y="5337533"/>
              <a:ext cx="0" cy="137542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B974A4D-2C4B-4D71-A1E3-334B47B443BB}"/>
                </a:ext>
              </a:extLst>
            </p:cNvPr>
            <p:cNvCxnSpPr/>
            <p:nvPr/>
          </p:nvCxnSpPr>
          <p:spPr>
            <a:xfrm>
              <a:off x="3134367" y="5475075"/>
              <a:ext cx="262044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FD730AEE-9D75-4807-AF62-D85788C64200}"/>
                </a:ext>
              </a:extLst>
            </p:cNvPr>
            <p:cNvCxnSpPr/>
            <p:nvPr/>
          </p:nvCxnSpPr>
          <p:spPr>
            <a:xfrm flipH="1">
              <a:off x="3134367" y="5475075"/>
              <a:ext cx="35975" cy="7083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58142C54-67DA-41BB-B3A4-A158061B5E50}"/>
                </a:ext>
              </a:extLst>
            </p:cNvPr>
            <p:cNvCxnSpPr/>
            <p:nvPr/>
          </p:nvCxnSpPr>
          <p:spPr>
            <a:xfrm flipH="1">
              <a:off x="3193427" y="5475889"/>
              <a:ext cx="35975" cy="7083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2AD5BE3C-97FF-403F-8EAB-C48644AB742D}"/>
                </a:ext>
              </a:extLst>
            </p:cNvPr>
            <p:cNvCxnSpPr/>
            <p:nvPr/>
          </p:nvCxnSpPr>
          <p:spPr>
            <a:xfrm flipH="1">
              <a:off x="3258198" y="5475889"/>
              <a:ext cx="35975" cy="7083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C1A9A76E-5F08-4CEC-8F8E-43C658C896D1}"/>
                </a:ext>
              </a:extLst>
            </p:cNvPr>
            <p:cNvCxnSpPr/>
            <p:nvPr/>
          </p:nvCxnSpPr>
          <p:spPr>
            <a:xfrm flipH="1">
              <a:off x="3313014" y="5475889"/>
              <a:ext cx="35975" cy="7083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4" name="Flèche : droite 143">
              <a:extLst>
                <a:ext uri="{FF2B5EF4-FFF2-40B4-BE49-F238E27FC236}">
                  <a16:creationId xmlns:a16="http://schemas.microsoft.com/office/drawing/2014/main" id="{83AC924E-66AA-47F3-9EA1-EB152828AB21}"/>
                </a:ext>
              </a:extLst>
            </p:cNvPr>
            <p:cNvSpPr/>
            <p:nvPr/>
          </p:nvSpPr>
          <p:spPr>
            <a:xfrm flipH="1">
              <a:off x="1703759" y="6197836"/>
              <a:ext cx="463365" cy="155265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5" name="Flèche : courbe vers la gauche 144">
              <a:extLst>
                <a:ext uri="{FF2B5EF4-FFF2-40B4-BE49-F238E27FC236}">
                  <a16:creationId xmlns:a16="http://schemas.microsoft.com/office/drawing/2014/main" id="{CE8CA4D0-9F74-4D82-86B9-0F5DB1BDA448}"/>
                </a:ext>
              </a:extLst>
            </p:cNvPr>
            <p:cNvSpPr/>
            <p:nvPr/>
          </p:nvSpPr>
          <p:spPr>
            <a:xfrm rot="2452261" flipH="1" flipV="1">
              <a:off x="1817244" y="5496572"/>
              <a:ext cx="243319" cy="436829"/>
            </a:xfrm>
            <a:prstGeom prst="curvedLef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46" name="Flèche : courbe vers la gauche 145">
              <a:extLst>
                <a:ext uri="{FF2B5EF4-FFF2-40B4-BE49-F238E27FC236}">
                  <a16:creationId xmlns:a16="http://schemas.microsoft.com/office/drawing/2014/main" id="{564B2BDE-D85E-4BD6-AC51-60826590749E}"/>
                </a:ext>
              </a:extLst>
            </p:cNvPr>
            <p:cNvSpPr/>
            <p:nvPr/>
          </p:nvSpPr>
          <p:spPr>
            <a:xfrm rot="16388053" flipV="1">
              <a:off x="2110746" y="4718943"/>
              <a:ext cx="276299" cy="601053"/>
            </a:xfrm>
            <a:prstGeom prst="curvedLef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150" name="ZoneTexte 149">
            <a:extLst>
              <a:ext uri="{FF2B5EF4-FFF2-40B4-BE49-F238E27FC236}">
                <a16:creationId xmlns:a16="http://schemas.microsoft.com/office/drawing/2014/main" id="{C7808F3D-2BFA-476D-8CEF-AA8BB6368F70}"/>
              </a:ext>
            </a:extLst>
          </p:cNvPr>
          <p:cNvSpPr txBox="1"/>
          <p:nvPr/>
        </p:nvSpPr>
        <p:spPr>
          <a:xfrm>
            <a:off x="3938863" y="3979384"/>
            <a:ext cx="2754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Schéma cinématique du verrouillage</a:t>
            </a:r>
          </a:p>
        </p:txBody>
      </p:sp>
      <p:sp>
        <p:nvSpPr>
          <p:cNvPr id="151" name="ZoneTexte 150">
            <a:extLst>
              <a:ext uri="{FF2B5EF4-FFF2-40B4-BE49-F238E27FC236}">
                <a16:creationId xmlns:a16="http://schemas.microsoft.com/office/drawing/2014/main" id="{7C7DC85E-17ED-404C-B11A-C86A19232E86}"/>
              </a:ext>
            </a:extLst>
          </p:cNvPr>
          <p:cNvSpPr txBox="1"/>
          <p:nvPr/>
        </p:nvSpPr>
        <p:spPr>
          <a:xfrm>
            <a:off x="1329553" y="6483591"/>
            <a:ext cx="2754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 l’ouverture de la porte</a:t>
            </a:r>
          </a:p>
        </p:txBody>
      </p:sp>
      <p:sp>
        <p:nvSpPr>
          <p:cNvPr id="152" name="ZoneTexte 151">
            <a:extLst>
              <a:ext uri="{FF2B5EF4-FFF2-40B4-BE49-F238E27FC236}">
                <a16:creationId xmlns:a16="http://schemas.microsoft.com/office/drawing/2014/main" id="{A5431F59-7B5A-44BD-A655-C454F0A140C9}"/>
              </a:ext>
            </a:extLst>
          </p:cNvPr>
          <p:cNvSpPr txBox="1"/>
          <p:nvPr/>
        </p:nvSpPr>
        <p:spPr>
          <a:xfrm>
            <a:off x="4472074" y="6430908"/>
            <a:ext cx="2754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 la fermeture de la porte</a:t>
            </a:r>
          </a:p>
        </p:txBody>
      </p:sp>
      <p:sp>
        <p:nvSpPr>
          <p:cNvPr id="131" name="ZoneTexte 130">
            <a:extLst>
              <a:ext uri="{FF2B5EF4-FFF2-40B4-BE49-F238E27FC236}">
                <a16:creationId xmlns:a16="http://schemas.microsoft.com/office/drawing/2014/main" id="{7F9B1CD3-8FDC-4212-90E0-E29DE2E85E5E}"/>
              </a:ext>
            </a:extLst>
          </p:cNvPr>
          <p:cNvSpPr txBox="1"/>
          <p:nvPr/>
        </p:nvSpPr>
        <p:spPr>
          <a:xfrm>
            <a:off x="2795210" y="269011"/>
            <a:ext cx="270896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Interdire l’accès forcé</a:t>
            </a:r>
          </a:p>
        </p:txBody>
      </p:sp>
    </p:spTree>
    <p:extLst>
      <p:ext uri="{BB962C8B-B14F-4D97-AF65-F5344CB8AC3E}">
        <p14:creationId xmlns:p14="http://schemas.microsoft.com/office/powerpoint/2010/main" val="15191945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Résultat de recherche d'images pour &quot;pièce détaché porte garage hormann&quot;">
            <a:extLst>
              <a:ext uri="{FF2B5EF4-FFF2-40B4-BE49-F238E27FC236}">
                <a16:creationId xmlns:a16="http://schemas.microsoft.com/office/drawing/2014/main" id="{B0F65D84-0048-40E3-9A06-C4D6FB7046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917" y="1137088"/>
            <a:ext cx="1809750" cy="252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BBA09CF1-FE3C-490F-9365-1F28881964C3}"/>
              </a:ext>
            </a:extLst>
          </p:cNvPr>
          <p:cNvSpPr txBox="1"/>
          <p:nvPr/>
        </p:nvSpPr>
        <p:spPr>
          <a:xfrm>
            <a:off x="2627546" y="623704"/>
            <a:ext cx="3326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Débrayage manuel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4E40C66-5F13-4FC0-B814-82CB145A13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2542" y="1055121"/>
            <a:ext cx="6382641" cy="241968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05CD1AA-05EE-41E2-AC2E-E3C8F3714C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7096" y="4476661"/>
            <a:ext cx="6296904" cy="227679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A67FFC7-0EA7-4CCB-9046-214020D2CF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9313000" y="4086454"/>
            <a:ext cx="3048000" cy="228600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2545CA82-9E44-479A-977E-15AB8C92FB73}"/>
              </a:ext>
            </a:extLst>
          </p:cNvPr>
          <p:cNvSpPr txBox="1"/>
          <p:nvPr/>
        </p:nvSpPr>
        <p:spPr>
          <a:xfrm>
            <a:off x="1102875" y="4107329"/>
            <a:ext cx="3326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Embrayage automatique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756DEB4-2765-49FC-BEA6-560879B54175}"/>
              </a:ext>
            </a:extLst>
          </p:cNvPr>
          <p:cNvSpPr txBox="1"/>
          <p:nvPr/>
        </p:nvSpPr>
        <p:spPr>
          <a:xfrm>
            <a:off x="3055507" y="259630"/>
            <a:ext cx="481258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Désolidariser le chariot de la courroie </a:t>
            </a:r>
          </a:p>
        </p:txBody>
      </p:sp>
    </p:spTree>
    <p:extLst>
      <p:ext uri="{BB962C8B-B14F-4D97-AF65-F5344CB8AC3E}">
        <p14:creationId xmlns:p14="http://schemas.microsoft.com/office/powerpoint/2010/main" val="20540125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47A0A16-113C-4F37-8081-E084E4BACC2A}"/>
              </a:ext>
            </a:extLst>
          </p:cNvPr>
          <p:cNvSpPr txBox="1"/>
          <p:nvPr/>
        </p:nvSpPr>
        <p:spPr>
          <a:xfrm>
            <a:off x="4848447" y="2753833"/>
            <a:ext cx="53162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/>
              <a:t>Confort</a:t>
            </a:r>
          </a:p>
        </p:txBody>
      </p:sp>
    </p:spTree>
    <p:extLst>
      <p:ext uri="{BB962C8B-B14F-4D97-AF65-F5344CB8AC3E}">
        <p14:creationId xmlns:p14="http://schemas.microsoft.com/office/powerpoint/2010/main" val="13180193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&#10;&#10;Description générée automatiquement">
            <a:extLst>
              <a:ext uri="{FF2B5EF4-FFF2-40B4-BE49-F238E27FC236}">
                <a16:creationId xmlns:a16="http://schemas.microsoft.com/office/drawing/2014/main" id="{A76FA722-434C-4420-98CD-0D50120263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0039" y="724720"/>
            <a:ext cx="4458322" cy="5992061"/>
          </a:xfrm>
          <a:prstGeom prst="rect">
            <a:avLst/>
          </a:prstGeom>
        </p:spPr>
      </p:pic>
      <p:pic>
        <p:nvPicPr>
          <p:cNvPr id="5" name="Image 4" descr="Une image contenant texte, intérieur, capture d’écran&#10;&#10;Description générée automatiquement">
            <a:extLst>
              <a:ext uri="{FF2B5EF4-FFF2-40B4-BE49-F238E27FC236}">
                <a16:creationId xmlns:a16="http://schemas.microsoft.com/office/drawing/2014/main" id="{7A6535E2-DCDB-4B35-8C14-D550A250C1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592" y="724720"/>
            <a:ext cx="4315427" cy="613495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5676AD9C-3007-4F28-95E6-700DB04E7CB1}"/>
              </a:ext>
            </a:extLst>
          </p:cNvPr>
          <p:cNvSpPr txBox="1"/>
          <p:nvPr/>
        </p:nvSpPr>
        <p:spPr>
          <a:xfrm>
            <a:off x="2659444" y="251564"/>
            <a:ext cx="3326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Fiabilité et simplicité</a:t>
            </a:r>
          </a:p>
        </p:txBody>
      </p:sp>
    </p:spTree>
    <p:extLst>
      <p:ext uri="{BB962C8B-B14F-4D97-AF65-F5344CB8AC3E}">
        <p14:creationId xmlns:p14="http://schemas.microsoft.com/office/powerpoint/2010/main" val="40860460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able&#10;&#10;Description générée automatiquement">
            <a:extLst>
              <a:ext uri="{FF2B5EF4-FFF2-40B4-BE49-F238E27FC236}">
                <a16:creationId xmlns:a16="http://schemas.microsoft.com/office/drawing/2014/main" id="{D3CEC1B4-5C47-425A-8399-D03A6F2B5E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8008" y="0"/>
            <a:ext cx="4468982" cy="686350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A0F09CA0-3301-469F-A86D-ECE3E8911654}"/>
              </a:ext>
            </a:extLst>
          </p:cNvPr>
          <p:cNvSpPr txBox="1"/>
          <p:nvPr/>
        </p:nvSpPr>
        <p:spPr>
          <a:xfrm>
            <a:off x="2248547" y="2770118"/>
            <a:ext cx="4257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Caractéristiques techniques</a:t>
            </a:r>
          </a:p>
        </p:txBody>
      </p:sp>
    </p:spTree>
    <p:extLst>
      <p:ext uri="{BB962C8B-B14F-4D97-AF65-F5344CB8AC3E}">
        <p14:creationId xmlns:p14="http://schemas.microsoft.com/office/powerpoint/2010/main" val="27358528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80C0720-F035-429C-A41B-484275555C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7846" y="892091"/>
            <a:ext cx="4228175" cy="596590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502364C5-7766-4586-9849-03711EECA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3270" y="892091"/>
            <a:ext cx="4372585" cy="589679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EB2340A-7EE1-4B41-B281-4E37948F4C97}"/>
              </a:ext>
            </a:extLst>
          </p:cNvPr>
          <p:cNvSpPr txBox="1"/>
          <p:nvPr/>
        </p:nvSpPr>
        <p:spPr>
          <a:xfrm>
            <a:off x="5521027" y="377791"/>
            <a:ext cx="263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Rassurer le client…</a:t>
            </a:r>
          </a:p>
        </p:txBody>
      </p:sp>
    </p:spTree>
    <p:extLst>
      <p:ext uri="{BB962C8B-B14F-4D97-AF65-F5344CB8AC3E}">
        <p14:creationId xmlns:p14="http://schemas.microsoft.com/office/powerpoint/2010/main" val="11762157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74F4D88-4C94-4930-9821-3EC0D037A6D8}"/>
              </a:ext>
            </a:extLst>
          </p:cNvPr>
          <p:cNvSpPr txBox="1"/>
          <p:nvPr/>
        </p:nvSpPr>
        <p:spPr>
          <a:xfrm>
            <a:off x="3763925" y="2713557"/>
            <a:ext cx="62732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Merci pour votre écoute…</a:t>
            </a:r>
          </a:p>
        </p:txBody>
      </p:sp>
    </p:spTree>
    <p:extLst>
      <p:ext uri="{BB962C8B-B14F-4D97-AF65-F5344CB8AC3E}">
        <p14:creationId xmlns:p14="http://schemas.microsoft.com/office/powerpoint/2010/main" val="33193263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Résultat de recherche d'images pour &quot;éclaté motorisation porte de garage&quot;">
            <a:extLst>
              <a:ext uri="{FF2B5EF4-FFF2-40B4-BE49-F238E27FC236}">
                <a16:creationId xmlns:a16="http://schemas.microsoft.com/office/drawing/2014/main" id="{FC689FCF-5261-41AE-A86C-4982520A8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2109" y="-228046"/>
            <a:ext cx="6426354" cy="5094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C2891B96-C276-4C4C-B045-448ED50E03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4691908" y="-97465"/>
            <a:ext cx="6960276" cy="5541335"/>
          </a:xfrm>
          <a:prstGeom prst="rect">
            <a:avLst/>
          </a:prstGeom>
        </p:spPr>
      </p:pic>
      <p:pic>
        <p:nvPicPr>
          <p:cNvPr id="4100" name="Picture 4" descr="Résultat de recherche d'images pour &quot;éclaté motorisation porte de garage&quot;">
            <a:extLst>
              <a:ext uri="{FF2B5EF4-FFF2-40B4-BE49-F238E27FC236}">
                <a16:creationId xmlns:a16="http://schemas.microsoft.com/office/drawing/2014/main" id="{34FAD4CA-6B81-44A2-AA9C-E9F2AB875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558" y="3039987"/>
            <a:ext cx="2066925" cy="221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Résultat de recherche d'images pour &quot;pièce détaché porte garage hormann&quot;">
            <a:extLst>
              <a:ext uri="{FF2B5EF4-FFF2-40B4-BE49-F238E27FC236}">
                <a16:creationId xmlns:a16="http://schemas.microsoft.com/office/drawing/2014/main" id="{460F63CB-72E3-4300-B84A-977355ADA2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6215" y="3589903"/>
            <a:ext cx="249555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Résultat de recherche d'images pour &quot;pièce détaché porte garage hormann&quot;">
            <a:extLst>
              <a:ext uri="{FF2B5EF4-FFF2-40B4-BE49-F238E27FC236}">
                <a16:creationId xmlns:a16="http://schemas.microsoft.com/office/drawing/2014/main" id="{B9020B9E-15EC-4515-83C6-E5EDCC25C6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519" y="2969353"/>
            <a:ext cx="1809750" cy="252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5719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DDFF6ABE-2A58-479F-A9FC-AEFAC73FBC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8950" y="501058"/>
            <a:ext cx="4096322" cy="583011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57EFDBDA-6B86-4BC9-9B03-885FCA77EE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0237" y="1094571"/>
            <a:ext cx="4105848" cy="576342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120B9C2-7C1F-4406-8B0B-ED402A0CFD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8950" y="1094571"/>
            <a:ext cx="4105848" cy="563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3935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CF52C84-B09F-4FA5-9543-F0709119CD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0259" y="1961882"/>
            <a:ext cx="4763165" cy="384863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4913F8F3-D21E-4613-9F09-57AE02268C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302907" y="280686"/>
            <a:ext cx="3048000" cy="2286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A7DC137-256F-4052-8713-BFB8849444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35776" y="-5788"/>
            <a:ext cx="3048000" cy="2286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C0517BE-8D1E-4D79-9509-2502E5529B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-70829" y="3063915"/>
            <a:ext cx="4278775" cy="3209081"/>
          </a:xfrm>
          <a:prstGeom prst="rect">
            <a:avLst/>
          </a:prstGeom>
        </p:spPr>
      </p:pic>
      <p:pic>
        <p:nvPicPr>
          <p:cNvPr id="8" name="Image 7" descr="Une image contenant voiture, extérieur, personne, transport&#10;&#10;Description générée automatiquement">
            <a:extLst>
              <a:ext uri="{FF2B5EF4-FFF2-40B4-BE49-F238E27FC236}">
                <a16:creationId xmlns:a16="http://schemas.microsoft.com/office/drawing/2014/main" id="{7C3C47D2-29B1-4CE4-8E33-7419C3FE5B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83907" y="4022557"/>
            <a:ext cx="1987198" cy="1624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311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E71E0D6-3AE0-4E95-8264-FE0E891C7386}"/>
              </a:ext>
            </a:extLst>
          </p:cNvPr>
          <p:cNvSpPr/>
          <p:nvPr/>
        </p:nvSpPr>
        <p:spPr>
          <a:xfrm>
            <a:off x="2966484" y="5943600"/>
            <a:ext cx="6964325" cy="669851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29E6A6EE-4BAF-4519-8A00-2F716150068A}"/>
              </a:ext>
            </a:extLst>
          </p:cNvPr>
          <p:cNvSpPr/>
          <p:nvPr/>
        </p:nvSpPr>
        <p:spPr>
          <a:xfrm>
            <a:off x="2767788" y="2185655"/>
            <a:ext cx="2190750" cy="1066800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3" name="Zone de texte 2">
            <a:extLst>
              <a:ext uri="{FF2B5EF4-FFF2-40B4-BE49-F238E27FC236}">
                <a16:creationId xmlns:a16="http://schemas.microsoft.com/office/drawing/2014/main" id="{8190444A-3C09-48A5-AC77-04F022049CD2}"/>
              </a:ext>
            </a:extLst>
          </p:cNvPr>
          <p:cNvSpPr txBox="1"/>
          <p:nvPr/>
        </p:nvSpPr>
        <p:spPr>
          <a:xfrm>
            <a:off x="3244038" y="2499980"/>
            <a:ext cx="1352550" cy="4095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Utilisateur</a:t>
            </a:r>
            <a:endParaRPr lang="fr-FR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3">
            <a:extLst>
              <a:ext uri="{FF2B5EF4-FFF2-40B4-BE49-F238E27FC236}">
                <a16:creationId xmlns:a16="http://schemas.microsoft.com/office/drawing/2014/main" id="{E55FB43D-9CDC-498E-A114-0895D0DC9127}"/>
              </a:ext>
            </a:extLst>
          </p:cNvPr>
          <p:cNvSpPr txBox="1"/>
          <p:nvPr/>
        </p:nvSpPr>
        <p:spPr>
          <a:xfrm>
            <a:off x="2891613" y="1861805"/>
            <a:ext cx="2066925" cy="2952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qui le produit rend-il service ?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20D66CB6-03A5-42CB-892A-3DD291AA0FE6}"/>
              </a:ext>
            </a:extLst>
          </p:cNvPr>
          <p:cNvSpPr/>
          <p:nvPr/>
        </p:nvSpPr>
        <p:spPr>
          <a:xfrm>
            <a:off x="7183624" y="2190971"/>
            <a:ext cx="2190750" cy="10668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id="{41B073D1-C1BF-41D9-BE33-BC9E4A86CFF2}"/>
              </a:ext>
            </a:extLst>
          </p:cNvPr>
          <p:cNvSpPr txBox="1"/>
          <p:nvPr/>
        </p:nvSpPr>
        <p:spPr>
          <a:xfrm>
            <a:off x="7734302" y="2499980"/>
            <a:ext cx="1352550" cy="4095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garage</a:t>
            </a:r>
            <a:endParaRPr lang="fr-F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3">
            <a:extLst>
              <a:ext uri="{FF2B5EF4-FFF2-40B4-BE49-F238E27FC236}">
                <a16:creationId xmlns:a16="http://schemas.microsoft.com/office/drawing/2014/main" id="{9B8BACFB-BD93-483B-99B8-0175E9E61251}"/>
              </a:ext>
            </a:extLst>
          </p:cNvPr>
          <p:cNvSpPr txBox="1"/>
          <p:nvPr/>
        </p:nvSpPr>
        <p:spPr>
          <a:xfrm>
            <a:off x="7307449" y="1867121"/>
            <a:ext cx="2066925" cy="2952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 quoi le produit agit-il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?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72D40371-41D3-4AB7-8D2F-C3692834FAFD}"/>
              </a:ext>
            </a:extLst>
          </p:cNvPr>
          <p:cNvSpPr/>
          <p:nvPr/>
        </p:nvSpPr>
        <p:spPr>
          <a:xfrm>
            <a:off x="5000625" y="4039264"/>
            <a:ext cx="2190750" cy="10668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9" name="Zone de texte 2">
            <a:extLst>
              <a:ext uri="{FF2B5EF4-FFF2-40B4-BE49-F238E27FC236}">
                <a16:creationId xmlns:a16="http://schemas.microsoft.com/office/drawing/2014/main" id="{1BB58BB2-6B5F-4A84-8018-32ADB4EF3317}"/>
              </a:ext>
            </a:extLst>
          </p:cNvPr>
          <p:cNvSpPr txBox="1"/>
          <p:nvPr/>
        </p:nvSpPr>
        <p:spPr>
          <a:xfrm>
            <a:off x="5132202" y="4217358"/>
            <a:ext cx="2059173" cy="4095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Porte de garage sectionnelle</a:t>
            </a:r>
            <a:endParaRPr lang="fr-F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Zone de texte 2">
            <a:extLst>
              <a:ext uri="{FF2B5EF4-FFF2-40B4-BE49-F238E27FC236}">
                <a16:creationId xmlns:a16="http://schemas.microsoft.com/office/drawing/2014/main" id="{5EC41D18-70A5-42CC-BC1F-A4E4E655A480}"/>
              </a:ext>
            </a:extLst>
          </p:cNvPr>
          <p:cNvSpPr txBox="1"/>
          <p:nvPr/>
        </p:nvSpPr>
        <p:spPr>
          <a:xfrm>
            <a:off x="3678865" y="6088246"/>
            <a:ext cx="6251944" cy="38055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AUTORISER 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</a:t>
            </a: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INTER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</a:t>
            </a: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L’ACCES D’UN GARAGE PRIVE </a:t>
            </a:r>
          </a:p>
        </p:txBody>
      </p:sp>
      <p:sp>
        <p:nvSpPr>
          <p:cNvPr id="13" name="Zone de texte 3">
            <a:extLst>
              <a:ext uri="{FF2B5EF4-FFF2-40B4-BE49-F238E27FC236}">
                <a16:creationId xmlns:a16="http://schemas.microsoft.com/office/drawing/2014/main" id="{A1892E0F-C0D5-485E-A04D-AFD09761C6E9}"/>
              </a:ext>
            </a:extLst>
          </p:cNvPr>
          <p:cNvSpPr txBox="1"/>
          <p:nvPr/>
        </p:nvSpPr>
        <p:spPr>
          <a:xfrm>
            <a:off x="3244038" y="5643009"/>
            <a:ext cx="2329861" cy="2952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 quel but le produit existe-t-il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?</a:t>
            </a: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181D6F66-557F-46A8-AFE5-7F9E6A8E7479}"/>
              </a:ext>
            </a:extLst>
          </p:cNvPr>
          <p:cNvSpPr/>
          <p:nvPr/>
        </p:nvSpPr>
        <p:spPr>
          <a:xfrm flipV="1">
            <a:off x="4097079" y="2351122"/>
            <a:ext cx="3997842" cy="1828800"/>
          </a:xfrm>
          <a:prstGeom prst="arc">
            <a:avLst>
              <a:gd name="adj1" fmla="val 10760632"/>
              <a:gd name="adj2" fmla="val 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orme libre : forme 15">
            <a:extLst>
              <a:ext uri="{FF2B5EF4-FFF2-40B4-BE49-F238E27FC236}">
                <a16:creationId xmlns:a16="http://schemas.microsoft.com/office/drawing/2014/main" id="{7C7EFAE7-A1D8-4490-919E-3675919C9928}"/>
              </a:ext>
            </a:extLst>
          </p:cNvPr>
          <p:cNvSpPr/>
          <p:nvPr/>
        </p:nvSpPr>
        <p:spPr>
          <a:xfrm>
            <a:off x="5984173" y="3753293"/>
            <a:ext cx="2347402" cy="2190307"/>
          </a:xfrm>
          <a:custGeom>
            <a:avLst/>
            <a:gdLst>
              <a:gd name="connsiteX0" fmla="*/ 1798860 w 2347402"/>
              <a:gd name="connsiteY0" fmla="*/ 0 h 2190307"/>
              <a:gd name="connsiteX1" fmla="*/ 2266692 w 2347402"/>
              <a:gd name="connsiteY1" fmla="*/ 882502 h 2190307"/>
              <a:gd name="connsiteX2" fmla="*/ 331567 w 2347402"/>
              <a:gd name="connsiteY2" fmla="*/ 1765005 h 2190307"/>
              <a:gd name="connsiteX3" fmla="*/ 1957 w 2347402"/>
              <a:gd name="connsiteY3" fmla="*/ 2190307 h 2190307"/>
              <a:gd name="connsiteX4" fmla="*/ 1957 w 2347402"/>
              <a:gd name="connsiteY4" fmla="*/ 2190307 h 2190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47402" h="2190307">
                <a:moveTo>
                  <a:pt x="1798860" y="0"/>
                </a:moveTo>
                <a:cubicBezTo>
                  <a:pt x="2155050" y="294167"/>
                  <a:pt x="2511241" y="588335"/>
                  <a:pt x="2266692" y="882502"/>
                </a:cubicBezTo>
                <a:cubicBezTo>
                  <a:pt x="2022143" y="1176670"/>
                  <a:pt x="709023" y="1547037"/>
                  <a:pt x="331567" y="1765005"/>
                </a:cubicBezTo>
                <a:cubicBezTo>
                  <a:pt x="-45889" y="1982973"/>
                  <a:pt x="1957" y="2190307"/>
                  <a:pt x="1957" y="2190307"/>
                </a:cubicBezTo>
                <a:lnTo>
                  <a:pt x="1957" y="2190307"/>
                </a:ln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868ADB5-552C-402E-92DC-FE5A7A45FD8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05" y="5234097"/>
            <a:ext cx="2253398" cy="1408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59D8718-38E6-4775-8075-65FC20BD9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154" y="4039264"/>
            <a:ext cx="1866900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826503E0-8F8D-41B4-ABE9-08B00E966B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9957" y="1622128"/>
            <a:ext cx="2438401" cy="182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7A5F8929-F5FD-4EF4-8E63-1EE100BC8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5273" y="5154215"/>
            <a:ext cx="2090851" cy="156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Motorisez votre porte de garage pour vous faciliter la vie | Somfy">
            <a:extLst>
              <a:ext uri="{FF2B5EF4-FFF2-40B4-BE49-F238E27FC236}">
                <a16:creationId xmlns:a16="http://schemas.microsoft.com/office/drawing/2014/main" id="{B5A216A4-9D48-4C3B-8352-7FA0E55EDA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091" y="1559328"/>
            <a:ext cx="1743075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A0CA2280-2065-4688-9385-05C88E340482}"/>
              </a:ext>
            </a:extLst>
          </p:cNvPr>
          <p:cNvSpPr txBox="1"/>
          <p:nvPr/>
        </p:nvSpPr>
        <p:spPr>
          <a:xfrm>
            <a:off x="4560152" y="633846"/>
            <a:ext cx="3435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Analyse du besoin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9ED042E3-F4A5-42B3-B09A-2875DBCA39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65328" y="2944365"/>
            <a:ext cx="2217355" cy="103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2429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9ED042E3-F4A5-42B3-B09A-2875DBCA39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541337"/>
            <a:ext cx="3124200" cy="1457325"/>
          </a:xfrm>
          <a:prstGeom prst="rect">
            <a:avLst/>
          </a:prstGeom>
        </p:spPr>
      </p:pic>
      <p:pic>
        <p:nvPicPr>
          <p:cNvPr id="2050" name="Picture 2" descr="Résultat de recherche d'images pour &quot;courroie kevlar moteur de garage tubauto&quot;">
            <a:extLst>
              <a:ext uri="{FF2B5EF4-FFF2-40B4-BE49-F238E27FC236}">
                <a16:creationId xmlns:a16="http://schemas.microsoft.com/office/drawing/2014/main" id="{9CE9F5EE-BB7D-433C-B0D3-22E2EF7C3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802" y="346074"/>
            <a:ext cx="24765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ésultat de recherche d'images pour &quot;courroie kevlar moteur de garage tubauto&quot;">
            <a:extLst>
              <a:ext uri="{FF2B5EF4-FFF2-40B4-BE49-F238E27FC236}">
                <a16:creationId xmlns:a16="http://schemas.microsoft.com/office/drawing/2014/main" id="{D7C5D5E9-1F94-469E-93E3-6C5C612DD8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050" y="2428875"/>
            <a:ext cx="2705100" cy="169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ésultat de recherche d'images pour &quot;motorisation tubauto&quot;">
            <a:extLst>
              <a:ext uri="{FF2B5EF4-FFF2-40B4-BE49-F238E27FC236}">
                <a16:creationId xmlns:a16="http://schemas.microsoft.com/office/drawing/2014/main" id="{DD077ABE-7E2E-49E5-8462-A5C4BB963C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633" y="2457450"/>
            <a:ext cx="2915669" cy="4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Résultat de recherche d'images pour &quot;tubauto pieces detachees&quot;">
            <a:extLst>
              <a:ext uri="{FF2B5EF4-FFF2-40B4-BE49-F238E27FC236}">
                <a16:creationId xmlns:a16="http://schemas.microsoft.com/office/drawing/2014/main" id="{21E40CEF-B89E-4156-BAD9-0B04E96C61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775" y="4519612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0336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37EBEA0-2D70-4F55-9BA1-89585EC632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00" y="289322"/>
            <a:ext cx="11163300" cy="627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2526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03500" y="1224756"/>
            <a:ext cx="8343900" cy="4693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96356" y="762000"/>
            <a:ext cx="8895644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98610" y="520700"/>
            <a:ext cx="8398933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C4161AB-4152-4852-81E8-E79F656E84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7501" y="1661780"/>
            <a:ext cx="7789334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28242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FBDB8496-EC01-4F15-A988-3AD62BC3ECDB}"/>
              </a:ext>
            </a:extLst>
          </p:cNvPr>
          <p:cNvSpPr txBox="1"/>
          <p:nvPr/>
        </p:nvSpPr>
        <p:spPr>
          <a:xfrm>
            <a:off x="3273725" y="471374"/>
            <a:ext cx="6124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Analyse fonctionnelle du besoin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2D40371-41D3-4AB7-8D2F-C3692834FAFD}"/>
              </a:ext>
            </a:extLst>
          </p:cNvPr>
          <p:cNvSpPr/>
          <p:nvPr/>
        </p:nvSpPr>
        <p:spPr>
          <a:xfrm>
            <a:off x="5352240" y="3374203"/>
            <a:ext cx="2190750" cy="10668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id="{1BB58BB2-6B5F-4A84-8018-32ADB4EF3317}"/>
              </a:ext>
            </a:extLst>
          </p:cNvPr>
          <p:cNvSpPr txBox="1"/>
          <p:nvPr/>
        </p:nvSpPr>
        <p:spPr>
          <a:xfrm>
            <a:off x="5599891" y="3659510"/>
            <a:ext cx="2059173" cy="4095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Porte de garage</a:t>
            </a:r>
            <a:endParaRPr lang="fr-F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29E6A6EE-4BAF-4519-8A00-2F716150068A}"/>
              </a:ext>
            </a:extLst>
          </p:cNvPr>
          <p:cNvSpPr/>
          <p:nvPr/>
        </p:nvSpPr>
        <p:spPr>
          <a:xfrm>
            <a:off x="3529788" y="1732258"/>
            <a:ext cx="2190750" cy="1066800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1" name="Zone de texte 2">
            <a:extLst>
              <a:ext uri="{FF2B5EF4-FFF2-40B4-BE49-F238E27FC236}">
                <a16:creationId xmlns:a16="http://schemas.microsoft.com/office/drawing/2014/main" id="{8190444A-3C09-48A5-AC77-04F022049CD2}"/>
              </a:ext>
            </a:extLst>
          </p:cNvPr>
          <p:cNvSpPr txBox="1"/>
          <p:nvPr/>
        </p:nvSpPr>
        <p:spPr>
          <a:xfrm>
            <a:off x="4006038" y="2046583"/>
            <a:ext cx="1352550" cy="4095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Utilisateur</a:t>
            </a:r>
            <a:endParaRPr lang="fr-F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20D66CB6-03A5-42CB-892A-3DD291AA0FE6}"/>
              </a:ext>
            </a:extLst>
          </p:cNvPr>
          <p:cNvSpPr/>
          <p:nvPr/>
        </p:nvSpPr>
        <p:spPr>
          <a:xfrm>
            <a:off x="6580374" y="1350198"/>
            <a:ext cx="2190750" cy="10668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3" name="Zone de texte 2">
            <a:extLst>
              <a:ext uri="{FF2B5EF4-FFF2-40B4-BE49-F238E27FC236}">
                <a16:creationId xmlns:a16="http://schemas.microsoft.com/office/drawing/2014/main" id="{41B073D1-C1BF-41D9-BE33-BC9E4A86CFF2}"/>
              </a:ext>
            </a:extLst>
          </p:cNvPr>
          <p:cNvSpPr txBox="1"/>
          <p:nvPr/>
        </p:nvSpPr>
        <p:spPr>
          <a:xfrm>
            <a:off x="7131052" y="1659207"/>
            <a:ext cx="1352550" cy="4095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garage</a:t>
            </a:r>
            <a:endParaRPr lang="fr-F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9E6A6EE-4BAF-4519-8A00-2F716150068A}"/>
              </a:ext>
            </a:extLst>
          </p:cNvPr>
          <p:cNvSpPr/>
          <p:nvPr/>
        </p:nvSpPr>
        <p:spPr>
          <a:xfrm>
            <a:off x="3178100" y="4946016"/>
            <a:ext cx="2190750" cy="10668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5" name="Zone de texte 2">
            <a:extLst>
              <a:ext uri="{FF2B5EF4-FFF2-40B4-BE49-F238E27FC236}">
                <a16:creationId xmlns:a16="http://schemas.microsoft.com/office/drawing/2014/main" id="{8190444A-3C09-48A5-AC77-04F022049CD2}"/>
              </a:ext>
            </a:extLst>
          </p:cNvPr>
          <p:cNvSpPr txBox="1"/>
          <p:nvPr/>
        </p:nvSpPr>
        <p:spPr>
          <a:xfrm>
            <a:off x="3717850" y="5247641"/>
            <a:ext cx="1352550" cy="4095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Normes</a:t>
            </a:r>
            <a:endParaRPr lang="fr-F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AEBA59D3-DAE3-4F08-90ED-5AA4D396874E}"/>
              </a:ext>
            </a:extLst>
          </p:cNvPr>
          <p:cNvSpPr/>
          <p:nvPr/>
        </p:nvSpPr>
        <p:spPr>
          <a:xfrm>
            <a:off x="2099192" y="3141552"/>
            <a:ext cx="2190750" cy="10668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9" name="Zone de texte 2">
            <a:extLst>
              <a:ext uri="{FF2B5EF4-FFF2-40B4-BE49-F238E27FC236}">
                <a16:creationId xmlns:a16="http://schemas.microsoft.com/office/drawing/2014/main" id="{B9B06526-32B1-4C0F-85AF-FFE5D1427957}"/>
              </a:ext>
            </a:extLst>
          </p:cNvPr>
          <p:cNvSpPr txBox="1"/>
          <p:nvPr/>
        </p:nvSpPr>
        <p:spPr>
          <a:xfrm>
            <a:off x="2453499" y="3443177"/>
            <a:ext cx="1537993" cy="4095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Motorisation</a:t>
            </a:r>
            <a:endParaRPr lang="fr-F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24FABC86-F711-4B42-BE77-CBA5E01A24E1}"/>
              </a:ext>
            </a:extLst>
          </p:cNvPr>
          <p:cNvSpPr/>
          <p:nvPr/>
        </p:nvSpPr>
        <p:spPr>
          <a:xfrm>
            <a:off x="6301416" y="5150115"/>
            <a:ext cx="2190750" cy="10668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21" name="Zone de texte 2">
            <a:extLst>
              <a:ext uri="{FF2B5EF4-FFF2-40B4-BE49-F238E27FC236}">
                <a16:creationId xmlns:a16="http://schemas.microsoft.com/office/drawing/2014/main" id="{F57CE86D-DB99-4796-9EAF-D0888C67807E}"/>
              </a:ext>
            </a:extLst>
          </p:cNvPr>
          <p:cNvSpPr txBox="1"/>
          <p:nvPr/>
        </p:nvSpPr>
        <p:spPr>
          <a:xfrm>
            <a:off x="6841166" y="5451740"/>
            <a:ext cx="1352550" cy="4095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Esthétisme</a:t>
            </a:r>
            <a:endParaRPr lang="fr-F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65692123-6150-42FD-ABC7-65F7CA88B51F}"/>
              </a:ext>
            </a:extLst>
          </p:cNvPr>
          <p:cNvSpPr/>
          <p:nvPr/>
        </p:nvSpPr>
        <p:spPr>
          <a:xfrm>
            <a:off x="8564827" y="4158851"/>
            <a:ext cx="2190750" cy="10668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23" name="Zone de texte 2">
            <a:extLst>
              <a:ext uri="{FF2B5EF4-FFF2-40B4-BE49-F238E27FC236}">
                <a16:creationId xmlns:a16="http://schemas.microsoft.com/office/drawing/2014/main" id="{79CCB47C-6628-414C-87A2-DDC81BFBB51B}"/>
              </a:ext>
            </a:extLst>
          </p:cNvPr>
          <p:cNvSpPr txBox="1"/>
          <p:nvPr/>
        </p:nvSpPr>
        <p:spPr>
          <a:xfrm>
            <a:off x="8815651" y="4460476"/>
            <a:ext cx="1939926" cy="4095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Milieu ambiant</a:t>
            </a:r>
            <a:endParaRPr lang="fr-F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A6470CC9-454F-4578-9830-D5CB5B464853}"/>
              </a:ext>
            </a:extLst>
          </p:cNvPr>
          <p:cNvSpPr/>
          <p:nvPr/>
        </p:nvSpPr>
        <p:spPr>
          <a:xfrm>
            <a:off x="8862541" y="2487500"/>
            <a:ext cx="2190750" cy="10668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25" name="Zone de texte 2">
            <a:extLst>
              <a:ext uri="{FF2B5EF4-FFF2-40B4-BE49-F238E27FC236}">
                <a16:creationId xmlns:a16="http://schemas.microsoft.com/office/drawing/2014/main" id="{746B3A2F-0449-4E85-B02E-15FE93109D94}"/>
              </a:ext>
            </a:extLst>
          </p:cNvPr>
          <p:cNvSpPr txBox="1"/>
          <p:nvPr/>
        </p:nvSpPr>
        <p:spPr>
          <a:xfrm>
            <a:off x="9624239" y="2786503"/>
            <a:ext cx="1352550" cy="4095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Coût</a:t>
            </a:r>
            <a:endParaRPr lang="fr-F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Forme libre : forme 2">
            <a:extLst>
              <a:ext uri="{FF2B5EF4-FFF2-40B4-BE49-F238E27FC236}">
                <a16:creationId xmlns:a16="http://schemas.microsoft.com/office/drawing/2014/main" id="{010D89F8-12B5-485C-9D2E-BDBB7B4C556F}"/>
              </a:ext>
            </a:extLst>
          </p:cNvPr>
          <p:cNvSpPr/>
          <p:nvPr/>
        </p:nvSpPr>
        <p:spPr>
          <a:xfrm>
            <a:off x="5041900" y="2425700"/>
            <a:ext cx="2540000" cy="1273842"/>
          </a:xfrm>
          <a:custGeom>
            <a:avLst/>
            <a:gdLst>
              <a:gd name="connsiteX0" fmla="*/ 0 w 2540000"/>
              <a:gd name="connsiteY0" fmla="*/ 317500 h 1273842"/>
              <a:gd name="connsiteX1" fmla="*/ 1257300 w 2540000"/>
              <a:gd name="connsiteY1" fmla="*/ 1270000 h 1273842"/>
              <a:gd name="connsiteX2" fmla="*/ 2540000 w 2540000"/>
              <a:gd name="connsiteY2" fmla="*/ 0 h 127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40000" h="1273842">
                <a:moveTo>
                  <a:pt x="0" y="317500"/>
                </a:moveTo>
                <a:cubicBezTo>
                  <a:pt x="416983" y="820208"/>
                  <a:pt x="833967" y="1322917"/>
                  <a:pt x="1257300" y="1270000"/>
                </a:cubicBezTo>
                <a:cubicBezTo>
                  <a:pt x="1680633" y="1217083"/>
                  <a:pt x="2110316" y="608541"/>
                  <a:pt x="2540000" y="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orme libre : forme 4">
            <a:extLst>
              <a:ext uri="{FF2B5EF4-FFF2-40B4-BE49-F238E27FC236}">
                <a16:creationId xmlns:a16="http://schemas.microsoft.com/office/drawing/2014/main" id="{318B8EC2-C60D-4E1A-B9AC-01A638D00522}"/>
              </a:ext>
            </a:extLst>
          </p:cNvPr>
          <p:cNvSpPr/>
          <p:nvPr/>
        </p:nvSpPr>
        <p:spPr>
          <a:xfrm>
            <a:off x="4724400" y="2806700"/>
            <a:ext cx="698500" cy="889000"/>
          </a:xfrm>
          <a:custGeom>
            <a:avLst/>
            <a:gdLst>
              <a:gd name="connsiteX0" fmla="*/ 0 w 698500"/>
              <a:gd name="connsiteY0" fmla="*/ 0 h 889000"/>
              <a:gd name="connsiteX1" fmla="*/ 241300 w 698500"/>
              <a:gd name="connsiteY1" fmla="*/ 622300 h 889000"/>
              <a:gd name="connsiteX2" fmla="*/ 698500 w 698500"/>
              <a:gd name="connsiteY2" fmla="*/ 889000 h 88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8500" h="889000">
                <a:moveTo>
                  <a:pt x="0" y="0"/>
                </a:moveTo>
                <a:cubicBezTo>
                  <a:pt x="62441" y="237066"/>
                  <a:pt x="124883" y="474133"/>
                  <a:pt x="241300" y="622300"/>
                </a:cubicBezTo>
                <a:cubicBezTo>
                  <a:pt x="357717" y="770467"/>
                  <a:pt x="528108" y="829733"/>
                  <a:pt x="698500" y="889000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orme libre : forme 7">
            <a:extLst>
              <a:ext uri="{FF2B5EF4-FFF2-40B4-BE49-F238E27FC236}">
                <a16:creationId xmlns:a16="http://schemas.microsoft.com/office/drawing/2014/main" id="{EDA98F34-5241-4090-BCF5-7A6CCD0F2E16}"/>
              </a:ext>
            </a:extLst>
          </p:cNvPr>
          <p:cNvSpPr/>
          <p:nvPr/>
        </p:nvSpPr>
        <p:spPr>
          <a:xfrm>
            <a:off x="4051300" y="4000500"/>
            <a:ext cx="1333500" cy="203426"/>
          </a:xfrm>
          <a:custGeom>
            <a:avLst/>
            <a:gdLst>
              <a:gd name="connsiteX0" fmla="*/ 0 w 1333500"/>
              <a:gd name="connsiteY0" fmla="*/ 0 h 203426"/>
              <a:gd name="connsiteX1" fmla="*/ 596900 w 1333500"/>
              <a:gd name="connsiteY1" fmla="*/ 203200 h 203426"/>
              <a:gd name="connsiteX2" fmla="*/ 1333500 w 1333500"/>
              <a:gd name="connsiteY2" fmla="*/ 38100 h 203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33500" h="203426">
                <a:moveTo>
                  <a:pt x="0" y="0"/>
                </a:moveTo>
                <a:cubicBezTo>
                  <a:pt x="187325" y="98425"/>
                  <a:pt x="374650" y="196850"/>
                  <a:pt x="596900" y="203200"/>
                </a:cubicBezTo>
                <a:cubicBezTo>
                  <a:pt x="819150" y="209550"/>
                  <a:pt x="1206500" y="80433"/>
                  <a:pt x="1333500" y="38100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Forme libre : forme 27">
            <a:extLst>
              <a:ext uri="{FF2B5EF4-FFF2-40B4-BE49-F238E27FC236}">
                <a16:creationId xmlns:a16="http://schemas.microsoft.com/office/drawing/2014/main" id="{F34858BF-CC0F-4E4F-A5C9-40813A2FA1E5}"/>
              </a:ext>
            </a:extLst>
          </p:cNvPr>
          <p:cNvSpPr/>
          <p:nvPr/>
        </p:nvSpPr>
        <p:spPr>
          <a:xfrm rot="18981358" flipV="1">
            <a:off x="4725834" y="4621977"/>
            <a:ext cx="1092355" cy="45719"/>
          </a:xfrm>
          <a:custGeom>
            <a:avLst/>
            <a:gdLst>
              <a:gd name="connsiteX0" fmla="*/ 0 w 1333500"/>
              <a:gd name="connsiteY0" fmla="*/ 0 h 203426"/>
              <a:gd name="connsiteX1" fmla="*/ 596900 w 1333500"/>
              <a:gd name="connsiteY1" fmla="*/ 203200 h 203426"/>
              <a:gd name="connsiteX2" fmla="*/ 1333500 w 1333500"/>
              <a:gd name="connsiteY2" fmla="*/ 38100 h 203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33500" h="203426">
                <a:moveTo>
                  <a:pt x="0" y="0"/>
                </a:moveTo>
                <a:cubicBezTo>
                  <a:pt x="187325" y="98425"/>
                  <a:pt x="374650" y="196850"/>
                  <a:pt x="596900" y="203200"/>
                </a:cubicBezTo>
                <a:cubicBezTo>
                  <a:pt x="819150" y="209550"/>
                  <a:pt x="1206500" y="80433"/>
                  <a:pt x="1333500" y="38100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Forme libre : forme 28">
            <a:extLst>
              <a:ext uri="{FF2B5EF4-FFF2-40B4-BE49-F238E27FC236}">
                <a16:creationId xmlns:a16="http://schemas.microsoft.com/office/drawing/2014/main" id="{41F9AE2E-A9E5-4C6B-9D4F-3A8538C03296}"/>
              </a:ext>
            </a:extLst>
          </p:cNvPr>
          <p:cNvSpPr/>
          <p:nvPr/>
        </p:nvSpPr>
        <p:spPr>
          <a:xfrm rot="4379332">
            <a:off x="6037975" y="4818226"/>
            <a:ext cx="885428" cy="197972"/>
          </a:xfrm>
          <a:custGeom>
            <a:avLst/>
            <a:gdLst>
              <a:gd name="connsiteX0" fmla="*/ 0 w 1333500"/>
              <a:gd name="connsiteY0" fmla="*/ 0 h 203426"/>
              <a:gd name="connsiteX1" fmla="*/ 596900 w 1333500"/>
              <a:gd name="connsiteY1" fmla="*/ 203200 h 203426"/>
              <a:gd name="connsiteX2" fmla="*/ 1333500 w 1333500"/>
              <a:gd name="connsiteY2" fmla="*/ 38100 h 203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33500" h="203426">
                <a:moveTo>
                  <a:pt x="0" y="0"/>
                </a:moveTo>
                <a:cubicBezTo>
                  <a:pt x="187325" y="98425"/>
                  <a:pt x="374650" y="196850"/>
                  <a:pt x="596900" y="203200"/>
                </a:cubicBezTo>
                <a:cubicBezTo>
                  <a:pt x="819150" y="209550"/>
                  <a:pt x="1206500" y="80433"/>
                  <a:pt x="1333500" y="38100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Forme libre : forme 29">
            <a:extLst>
              <a:ext uri="{FF2B5EF4-FFF2-40B4-BE49-F238E27FC236}">
                <a16:creationId xmlns:a16="http://schemas.microsoft.com/office/drawing/2014/main" id="{162ECD9E-8B58-4E55-9B23-DFCDD873B515}"/>
              </a:ext>
            </a:extLst>
          </p:cNvPr>
          <p:cNvSpPr/>
          <p:nvPr/>
        </p:nvSpPr>
        <p:spPr>
          <a:xfrm rot="1055966">
            <a:off x="7486701" y="4145205"/>
            <a:ext cx="1353797" cy="45719"/>
          </a:xfrm>
          <a:custGeom>
            <a:avLst/>
            <a:gdLst>
              <a:gd name="connsiteX0" fmla="*/ 0 w 1333500"/>
              <a:gd name="connsiteY0" fmla="*/ 0 h 203426"/>
              <a:gd name="connsiteX1" fmla="*/ 596900 w 1333500"/>
              <a:gd name="connsiteY1" fmla="*/ 203200 h 203426"/>
              <a:gd name="connsiteX2" fmla="*/ 1333500 w 1333500"/>
              <a:gd name="connsiteY2" fmla="*/ 38100 h 203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33500" h="203426">
                <a:moveTo>
                  <a:pt x="0" y="0"/>
                </a:moveTo>
                <a:cubicBezTo>
                  <a:pt x="187325" y="98425"/>
                  <a:pt x="374650" y="196850"/>
                  <a:pt x="596900" y="203200"/>
                </a:cubicBezTo>
                <a:cubicBezTo>
                  <a:pt x="819150" y="209550"/>
                  <a:pt x="1206500" y="80433"/>
                  <a:pt x="1333500" y="38100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Forme libre : forme 30">
            <a:extLst>
              <a:ext uri="{FF2B5EF4-FFF2-40B4-BE49-F238E27FC236}">
                <a16:creationId xmlns:a16="http://schemas.microsoft.com/office/drawing/2014/main" id="{3606DECB-9325-4BFD-BCAE-1EBBD636355C}"/>
              </a:ext>
            </a:extLst>
          </p:cNvPr>
          <p:cNvSpPr/>
          <p:nvPr/>
        </p:nvSpPr>
        <p:spPr>
          <a:xfrm rot="9572393">
            <a:off x="7347109" y="3251153"/>
            <a:ext cx="1562611" cy="128205"/>
          </a:xfrm>
          <a:custGeom>
            <a:avLst/>
            <a:gdLst>
              <a:gd name="connsiteX0" fmla="*/ 0 w 1333500"/>
              <a:gd name="connsiteY0" fmla="*/ 0 h 203426"/>
              <a:gd name="connsiteX1" fmla="*/ 596900 w 1333500"/>
              <a:gd name="connsiteY1" fmla="*/ 203200 h 203426"/>
              <a:gd name="connsiteX2" fmla="*/ 1333500 w 1333500"/>
              <a:gd name="connsiteY2" fmla="*/ 38100 h 203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33500" h="203426">
                <a:moveTo>
                  <a:pt x="0" y="0"/>
                </a:moveTo>
                <a:cubicBezTo>
                  <a:pt x="187325" y="98425"/>
                  <a:pt x="374650" y="196850"/>
                  <a:pt x="596900" y="203200"/>
                </a:cubicBezTo>
                <a:cubicBezTo>
                  <a:pt x="819150" y="209550"/>
                  <a:pt x="1206500" y="80433"/>
                  <a:pt x="1333500" y="38100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8A00067-6E30-4BE8-A3E9-4F1AF5B80460}"/>
              </a:ext>
            </a:extLst>
          </p:cNvPr>
          <p:cNvSpPr txBox="1"/>
          <p:nvPr/>
        </p:nvSpPr>
        <p:spPr>
          <a:xfrm>
            <a:off x="6462531" y="2539401"/>
            <a:ext cx="8390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FF0000"/>
                </a:solidFill>
              </a:rPr>
              <a:t>FP1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5E4055DC-5B87-4DDD-A778-48E4D97B1E44}"/>
              </a:ext>
            </a:extLst>
          </p:cNvPr>
          <p:cNvSpPr txBox="1"/>
          <p:nvPr/>
        </p:nvSpPr>
        <p:spPr>
          <a:xfrm>
            <a:off x="4241136" y="2957357"/>
            <a:ext cx="839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FC1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E2B2F3DC-9D34-4672-85D2-9AF41C8D7C48}"/>
              </a:ext>
            </a:extLst>
          </p:cNvPr>
          <p:cNvSpPr txBox="1"/>
          <p:nvPr/>
        </p:nvSpPr>
        <p:spPr>
          <a:xfrm>
            <a:off x="4394125" y="3831702"/>
            <a:ext cx="839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FC2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34F472A-8FDD-4FD3-9506-6DF95823A6B6}"/>
              </a:ext>
            </a:extLst>
          </p:cNvPr>
          <p:cNvSpPr txBox="1"/>
          <p:nvPr/>
        </p:nvSpPr>
        <p:spPr>
          <a:xfrm>
            <a:off x="4509242" y="4521381"/>
            <a:ext cx="839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FC3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185D7FEF-C0A2-4D1E-9AAD-C89CC31CC7D0}"/>
              </a:ext>
            </a:extLst>
          </p:cNvPr>
          <p:cNvSpPr txBox="1"/>
          <p:nvPr/>
        </p:nvSpPr>
        <p:spPr>
          <a:xfrm>
            <a:off x="6336528" y="4629971"/>
            <a:ext cx="839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FC4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9D4CF675-8E99-45E7-A66F-F4CAD6BA0B3C}"/>
              </a:ext>
            </a:extLst>
          </p:cNvPr>
          <p:cNvSpPr txBox="1"/>
          <p:nvPr/>
        </p:nvSpPr>
        <p:spPr>
          <a:xfrm>
            <a:off x="7932112" y="3793258"/>
            <a:ext cx="839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FC5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5A18D964-3C9E-46D6-9778-40C474F8D819}"/>
              </a:ext>
            </a:extLst>
          </p:cNvPr>
          <p:cNvSpPr txBox="1"/>
          <p:nvPr/>
        </p:nvSpPr>
        <p:spPr>
          <a:xfrm>
            <a:off x="7995547" y="2787980"/>
            <a:ext cx="839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FC6</a:t>
            </a:r>
          </a:p>
        </p:txBody>
      </p:sp>
      <p:pic>
        <p:nvPicPr>
          <p:cNvPr id="39" name="Picture 10" descr="Motorisez votre porte de garage pour vous faciliter la vie | Somfy">
            <a:extLst>
              <a:ext uri="{FF2B5EF4-FFF2-40B4-BE49-F238E27FC236}">
                <a16:creationId xmlns:a16="http://schemas.microsoft.com/office/drawing/2014/main" id="{907BB4FD-FCBE-4E0C-9F71-A610FFF55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517" y="1270995"/>
            <a:ext cx="997857" cy="149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6">
            <a:extLst>
              <a:ext uri="{FF2B5EF4-FFF2-40B4-BE49-F238E27FC236}">
                <a16:creationId xmlns:a16="http://schemas.microsoft.com/office/drawing/2014/main" id="{BC247261-72D1-4020-9290-7FFD1F06A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1998" y="1045235"/>
            <a:ext cx="1627231" cy="122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A08CC5D-8EA2-407F-A11C-9252D64D89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226" y="2739294"/>
            <a:ext cx="1831560" cy="1202313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0F8DDAEE-FC00-49DF-A346-D958C215E3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3516" y="5102373"/>
            <a:ext cx="1219882" cy="1378997"/>
          </a:xfrm>
          <a:prstGeom prst="rect">
            <a:avLst/>
          </a:prstGeom>
        </p:spPr>
      </p:pic>
      <p:pic>
        <p:nvPicPr>
          <p:cNvPr id="32" name="Image 31" descr="Une image contenant extérieur, bâtiment&#10;&#10;Description générée automatiquement">
            <a:extLst>
              <a:ext uri="{FF2B5EF4-FFF2-40B4-BE49-F238E27FC236}">
                <a16:creationId xmlns:a16="http://schemas.microsoft.com/office/drawing/2014/main" id="{701E66A8-F46B-433E-84A3-C03EA14739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35792" y="5347686"/>
            <a:ext cx="1181093" cy="1355483"/>
          </a:xfrm>
          <a:prstGeom prst="rect">
            <a:avLst/>
          </a:prstGeom>
        </p:spPr>
      </p:pic>
      <p:pic>
        <p:nvPicPr>
          <p:cNvPr id="1026" name="Picture 2" descr="Résultat de recherche d'images pour &quot;condition climatiques&quot;">
            <a:extLst>
              <a:ext uri="{FF2B5EF4-FFF2-40B4-BE49-F238E27FC236}">
                <a16:creationId xmlns:a16="http://schemas.microsoft.com/office/drawing/2014/main" id="{A3EF155A-9B08-4F82-96FF-22A797697F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9385" y="4098056"/>
            <a:ext cx="1303035" cy="138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1F6F35E7-BF0A-4606-BCDD-A9564451F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1273" y="2416998"/>
            <a:ext cx="994804" cy="994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178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Tableau 37">
            <a:extLst>
              <a:ext uri="{FF2B5EF4-FFF2-40B4-BE49-F238E27FC236}">
                <a16:creationId xmlns:a16="http://schemas.microsoft.com/office/drawing/2014/main" id="{D60C0C02-AFD0-46F9-87AC-7F6A22CEAC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099284"/>
              </p:ext>
            </p:extLst>
          </p:nvPr>
        </p:nvGraphicFramePr>
        <p:xfrm>
          <a:off x="1549401" y="622063"/>
          <a:ext cx="10642599" cy="62359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293">
                  <a:extLst>
                    <a:ext uri="{9D8B030D-6E8A-4147-A177-3AD203B41FA5}">
                      <a16:colId xmlns:a16="http://schemas.microsoft.com/office/drawing/2014/main" val="1526073923"/>
                    </a:ext>
                  </a:extLst>
                </a:gridCol>
                <a:gridCol w="2470007">
                  <a:extLst>
                    <a:ext uri="{9D8B030D-6E8A-4147-A177-3AD203B41FA5}">
                      <a16:colId xmlns:a16="http://schemas.microsoft.com/office/drawing/2014/main" val="2549051163"/>
                    </a:ext>
                  </a:extLst>
                </a:gridCol>
                <a:gridCol w="4311649">
                  <a:extLst>
                    <a:ext uri="{9D8B030D-6E8A-4147-A177-3AD203B41FA5}">
                      <a16:colId xmlns:a16="http://schemas.microsoft.com/office/drawing/2014/main" val="3341146388"/>
                    </a:ext>
                  </a:extLst>
                </a:gridCol>
                <a:gridCol w="2660650">
                  <a:extLst>
                    <a:ext uri="{9D8B030D-6E8A-4147-A177-3AD203B41FA5}">
                      <a16:colId xmlns:a16="http://schemas.microsoft.com/office/drawing/2014/main" val="2447610147"/>
                    </a:ext>
                  </a:extLst>
                </a:gridCol>
              </a:tblGrid>
              <a:tr h="385694">
                <a:tc>
                  <a:txBody>
                    <a:bodyPr/>
                    <a:lstStyle/>
                    <a:p>
                      <a:r>
                        <a:rPr lang="fr-FR" sz="1000" dirty="0"/>
                        <a:t>Fonction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Désignation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Critère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Niveau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5239911"/>
                  </a:ext>
                </a:extLst>
              </a:tr>
              <a:tr h="1806949">
                <a:tc>
                  <a:txBody>
                    <a:bodyPr/>
                    <a:lstStyle/>
                    <a:p>
                      <a:r>
                        <a:rPr lang="fr-FR" sz="1000" dirty="0"/>
                        <a:t>FP1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Sécuriser l’accès du garage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000" dirty="0"/>
                        <a:t>Dimensions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fr-FR" sz="1000" dirty="0"/>
                    </a:p>
                    <a:p>
                      <a:pPr marL="0" indent="0">
                        <a:buFontTx/>
                        <a:buNone/>
                      </a:pPr>
                      <a:endParaRPr lang="fr-FR" sz="1000" dirty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000" dirty="0"/>
                        <a:t>Configuration garage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fr-FR" sz="1000" dirty="0"/>
                    </a:p>
                    <a:p>
                      <a:pPr marL="0" indent="0">
                        <a:buFontTx/>
                        <a:buNone/>
                      </a:pPr>
                      <a:endParaRPr lang="fr-FR" sz="1000" dirty="0"/>
                    </a:p>
                    <a:p>
                      <a:pPr marL="0" indent="0">
                        <a:buFontTx/>
                        <a:buNone/>
                      </a:pPr>
                      <a:endParaRPr lang="fr-FR" sz="1000" dirty="0"/>
                    </a:p>
                    <a:p>
                      <a:pPr marL="0" indent="0">
                        <a:buFontTx/>
                        <a:buNone/>
                      </a:pPr>
                      <a:endParaRPr lang="fr-FR" sz="1000" dirty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000" dirty="0"/>
                        <a:t>Conditions environnementales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000" dirty="0"/>
                        <a:t>Largeur de 3 à 8 m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000" dirty="0"/>
                        <a:t>Hauteur de 2 à 5 m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fr-FR" sz="1000" dirty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000" dirty="0"/>
                        <a:t>Différentes gammes (basculante, coulissante, sectionnelle…)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000" dirty="0"/>
                        <a:t>Différents types de ferrures (z, N, L, H, N,B2 …)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fr-FR" sz="1000" dirty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fr-FR" sz="1000" dirty="0"/>
                        <a:t>- Température (De – 40°C à 60°C)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fr-FR" sz="1000" dirty="0"/>
                        <a:t>- Humidité (de 20% à 90%)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9386176"/>
                  </a:ext>
                </a:extLst>
              </a:tr>
              <a:tr h="385694">
                <a:tc>
                  <a:txBody>
                    <a:bodyPr/>
                    <a:lstStyle/>
                    <a:p>
                      <a:r>
                        <a:rPr lang="fr-FR" sz="1000" dirty="0"/>
                        <a:t>FC1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Manœuvrer facilement la porte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/>
                        <a:t>Assistance à la manœuvre : ressort de torsion ou de traction</a:t>
                      </a:r>
                    </a:p>
                    <a:p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De 200N à 700 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984685"/>
                  </a:ext>
                </a:extLst>
              </a:tr>
              <a:tr h="385694">
                <a:tc>
                  <a:txBody>
                    <a:bodyPr/>
                    <a:lstStyle/>
                    <a:p>
                      <a:r>
                        <a:rPr lang="fr-FR" sz="1000" dirty="0"/>
                        <a:t>FC2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Automatiser la manœuvre de la porte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Moteur électrique 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 err="1"/>
                        <a:t>Procom</a:t>
                      </a:r>
                      <a:r>
                        <a:rPr lang="fr-FR" sz="1000" dirty="0"/>
                        <a:t> 7.4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 err="1"/>
                        <a:t>Procom</a:t>
                      </a:r>
                      <a:r>
                        <a:rPr lang="fr-FR" sz="1000" dirty="0"/>
                        <a:t> 10.4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 err="1"/>
                        <a:t>Procom</a:t>
                      </a:r>
                      <a:r>
                        <a:rPr lang="fr-FR" sz="1000" dirty="0"/>
                        <a:t> 20.4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 err="1"/>
                        <a:t>Procom</a:t>
                      </a:r>
                      <a:r>
                        <a:rPr lang="fr-FR" sz="1000" dirty="0"/>
                        <a:t> Accu 2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 err="1"/>
                        <a:t>Procom</a:t>
                      </a:r>
                      <a:r>
                        <a:rPr lang="fr-FR" sz="1000" dirty="0"/>
                        <a:t> Accu2 autonome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 dirty="0"/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/>
                        <a:t>S</a:t>
                      </a:r>
                      <a:r>
                        <a:rPr lang="fr-FR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≤11,25 m</a:t>
                      </a:r>
                      <a:r>
                        <a:rPr lang="fr-FR" sz="10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fr-FR" sz="10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12 Cycles  F=750 N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1000" dirty="0"/>
                        <a:t>S</a:t>
                      </a:r>
                      <a:r>
                        <a:rPr lang="fr-FR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≤13,75 m</a:t>
                      </a:r>
                      <a:r>
                        <a:rPr lang="fr-FR" sz="10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fr-FR" sz="10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25 Cycles  F=800 N</a:t>
                      </a:r>
                      <a:endParaRPr lang="fr-FR" sz="1000" baseline="30000" dirty="0"/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1000" dirty="0"/>
                        <a:t>S</a:t>
                      </a:r>
                      <a:r>
                        <a:rPr lang="fr-FR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≤15 m</a:t>
                      </a:r>
                      <a:r>
                        <a:rPr lang="fr-FR" sz="10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fr-FR" sz="10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 50 Cycles  F=1000 N</a:t>
                      </a:r>
                      <a:endParaRPr lang="fr-FR" sz="1000" baseline="30000" dirty="0"/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1000" dirty="0"/>
                        <a:t>S</a:t>
                      </a:r>
                      <a:r>
                        <a:rPr lang="fr-FR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≤8 m</a:t>
                      </a:r>
                      <a:r>
                        <a:rPr lang="fr-FR" sz="10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fr-FR" sz="10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      5 Cycles  F=400 N</a:t>
                      </a:r>
                      <a:endParaRPr lang="fr-FR" sz="1000" baseline="30000" dirty="0"/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sz="1000" dirty="0"/>
                        <a:t>S</a:t>
                      </a:r>
                      <a:r>
                        <a:rPr lang="fr-FR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≤8 m</a:t>
                      </a:r>
                      <a:r>
                        <a:rPr lang="fr-FR" sz="10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fr-FR" sz="10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      5 Cycles  F=400 N</a:t>
                      </a:r>
                      <a:endParaRPr lang="fr-FR" sz="10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5673835"/>
                  </a:ext>
                </a:extLst>
              </a:tr>
              <a:tr h="385694">
                <a:tc>
                  <a:txBody>
                    <a:bodyPr/>
                    <a:lstStyle/>
                    <a:p>
                      <a:r>
                        <a:rPr lang="fr-FR" sz="1000" dirty="0"/>
                        <a:t>FC3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Répondre aux normes en vigueur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/>
                        <a:t>Installation par des spécialistes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/>
                        <a:t>Portes équilibrée et facile à actionner manuellement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/>
                        <a:t>Secteur d’utilisation des portes sectionnelles de série 40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/>
                        <a:t>Prise en compte des risques possibles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/>
                        <a:t>EN12635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/>
                        <a:t>EN12604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/>
                        <a:t>EN13241-1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/>
                        <a:t>EN12604 et EN12453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3986876"/>
                  </a:ext>
                </a:extLst>
              </a:tr>
              <a:tr h="385694">
                <a:tc>
                  <a:txBody>
                    <a:bodyPr/>
                    <a:lstStyle/>
                    <a:p>
                      <a:r>
                        <a:rPr lang="fr-FR" sz="1000" dirty="0"/>
                        <a:t>FC4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Être agréable à l’œil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/>
                        <a:t>Apparence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/>
                        <a:t>Motifs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/>
                        <a:t>Couleurs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/>
                        <a:t>Configurations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/>
                        <a:t>Acier galvanisé ou bois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/>
                        <a:t>S, M, L, D, T, cassette S,…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/>
                        <a:t>Plus de 25 couleurs proposées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/>
                        <a:t>Vitrage, grain, finition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7973229"/>
                  </a:ext>
                </a:extLst>
              </a:tr>
              <a:tr h="385694">
                <a:tc>
                  <a:txBody>
                    <a:bodyPr/>
                    <a:lstStyle/>
                    <a:p>
                      <a:r>
                        <a:rPr lang="fr-FR" sz="1000" dirty="0"/>
                        <a:t>FC5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Résister au milieu ambiant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/>
                        <a:t>Résistance à la corrosion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/>
                        <a:t>Charge au vent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/>
                        <a:t>Etanchéité à l’eau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/>
                        <a:t>Perméabilité à l’air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Acier galvanisé et supports PVC</a:t>
                      </a:r>
                    </a:p>
                    <a:p>
                      <a:r>
                        <a:rPr lang="fr-FR" sz="1000" dirty="0"/>
                        <a:t>3</a:t>
                      </a:r>
                    </a:p>
                    <a:p>
                      <a:r>
                        <a:rPr lang="fr-FR" sz="1000" dirty="0"/>
                        <a:t>3</a:t>
                      </a:r>
                    </a:p>
                    <a:p>
                      <a:r>
                        <a:rPr lang="fr-FR" sz="1000" dirty="0"/>
                        <a:t>1,5</a:t>
                      </a:r>
                    </a:p>
                    <a:p>
                      <a:r>
                        <a:rPr lang="fr-FR" sz="1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8547230"/>
                  </a:ext>
                </a:extLst>
              </a:tr>
              <a:tr h="385694">
                <a:tc>
                  <a:txBody>
                    <a:bodyPr/>
                    <a:lstStyle/>
                    <a:p>
                      <a:r>
                        <a:rPr lang="fr-FR" sz="1000" dirty="0"/>
                        <a:t>FC6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S’adapter au prix du marché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Prix de vente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/>
                        <a:t>De 1230 à 1630 euros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3556707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476FD2A4-787E-4104-9781-3105B5239DD2}"/>
              </a:ext>
            </a:extLst>
          </p:cNvPr>
          <p:cNvSpPr txBox="1"/>
          <p:nvPr/>
        </p:nvSpPr>
        <p:spPr>
          <a:xfrm>
            <a:off x="3730925" y="98843"/>
            <a:ext cx="6124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Cahier des charges fonctionnel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76FBEA2F-E0ED-4095-93DF-C79586DFAB34}"/>
              </a:ext>
            </a:extLst>
          </p:cNvPr>
          <p:cNvSpPr/>
          <p:nvPr/>
        </p:nvSpPr>
        <p:spPr>
          <a:xfrm>
            <a:off x="542925" y="3086099"/>
            <a:ext cx="12106275" cy="1247775"/>
          </a:xfrm>
          <a:prstGeom prst="ellipse">
            <a:avLst/>
          </a:prstGeom>
          <a:solidFill>
            <a:srgbClr val="FF0000">
              <a:alpha val="2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192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97487BB-EAE7-4497-968D-6BA9AC5F7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8906" y="0"/>
            <a:ext cx="8549015" cy="68580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7463CA4A-3E1E-4865-8FD1-920795A0F03C}"/>
              </a:ext>
            </a:extLst>
          </p:cNvPr>
          <p:cNvSpPr txBox="1"/>
          <p:nvPr/>
        </p:nvSpPr>
        <p:spPr>
          <a:xfrm>
            <a:off x="296609" y="2002071"/>
            <a:ext cx="31622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Motorisations</a:t>
            </a:r>
          </a:p>
          <a:p>
            <a:r>
              <a:rPr lang="fr-FR" sz="2800" b="1" dirty="0" err="1"/>
              <a:t>Tubauto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229702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FBDB8496-EC01-4F15-A988-3AD62BC3ECDB}"/>
              </a:ext>
            </a:extLst>
          </p:cNvPr>
          <p:cNvSpPr txBox="1"/>
          <p:nvPr/>
        </p:nvSpPr>
        <p:spPr>
          <a:xfrm>
            <a:off x="1971676" y="719024"/>
            <a:ext cx="9963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FC2 : Automatiser la manœuvre de la porte de garage 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AEBA59D3-DAE3-4F08-90ED-5AA4D396874E}"/>
              </a:ext>
            </a:extLst>
          </p:cNvPr>
          <p:cNvSpPr/>
          <p:nvPr/>
        </p:nvSpPr>
        <p:spPr>
          <a:xfrm>
            <a:off x="4430877" y="5782680"/>
            <a:ext cx="3148863" cy="10668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pic>
        <p:nvPicPr>
          <p:cNvPr id="1028" name="Picture 4" descr="Résultat de recherche d'images pour &quot;motorisation porte de garage&quot;">
            <a:extLst>
              <a:ext uri="{FF2B5EF4-FFF2-40B4-BE49-F238E27FC236}">
                <a16:creationId xmlns:a16="http://schemas.microsoft.com/office/drawing/2014/main" id="{C34A329B-5ED0-4381-940D-352E6B14D1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9699" y="5470927"/>
            <a:ext cx="1724860" cy="1162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ésultat de recherche d'images pour &quot;motorisation porte de garage sectionnelle&quot;">
            <a:extLst>
              <a:ext uri="{FF2B5EF4-FFF2-40B4-BE49-F238E27FC236}">
                <a16:creationId xmlns:a16="http://schemas.microsoft.com/office/drawing/2014/main" id="{363FBBE9-00B4-4B62-A28A-190EF5A3AE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951" y="5534505"/>
            <a:ext cx="2073967" cy="106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ZoneTexte 38">
            <a:extLst>
              <a:ext uri="{FF2B5EF4-FFF2-40B4-BE49-F238E27FC236}">
                <a16:creationId xmlns:a16="http://schemas.microsoft.com/office/drawing/2014/main" id="{1F4B2017-3049-43FB-8171-52D64C7FBD1C}"/>
              </a:ext>
            </a:extLst>
          </p:cNvPr>
          <p:cNvSpPr txBox="1"/>
          <p:nvPr/>
        </p:nvSpPr>
        <p:spPr>
          <a:xfrm>
            <a:off x="4830935" y="1271676"/>
            <a:ext cx="31337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Fonction globale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258C49E-CB9D-48A8-AB53-A9349179288F}"/>
              </a:ext>
            </a:extLst>
          </p:cNvPr>
          <p:cNvSpPr txBox="1"/>
          <p:nvPr/>
        </p:nvSpPr>
        <p:spPr>
          <a:xfrm>
            <a:off x="4074252" y="4044457"/>
            <a:ext cx="37284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Automatiser l’ouverture et la fermeture de la porte de garage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1710230-9ED4-4161-BC7B-59858E4F42E2}"/>
              </a:ext>
            </a:extLst>
          </p:cNvPr>
          <p:cNvSpPr/>
          <p:nvPr/>
        </p:nvSpPr>
        <p:spPr>
          <a:xfrm>
            <a:off x="3859384" y="3720607"/>
            <a:ext cx="4105275" cy="1905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62C4DED2-9E74-41E7-A361-5332E4611E15}"/>
              </a:ext>
            </a:extLst>
          </p:cNvPr>
          <p:cNvSpPr txBox="1"/>
          <p:nvPr/>
        </p:nvSpPr>
        <p:spPr>
          <a:xfrm>
            <a:off x="7345534" y="5244786"/>
            <a:ext cx="619125" cy="38082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A-0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B6DF8D1E-F2BB-4A09-AA7B-35C5680CA354}"/>
              </a:ext>
            </a:extLst>
          </p:cNvPr>
          <p:cNvSpPr txBox="1"/>
          <p:nvPr/>
        </p:nvSpPr>
        <p:spPr>
          <a:xfrm>
            <a:off x="4766655" y="6098075"/>
            <a:ext cx="3317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Motorisation TUBAUTO</a:t>
            </a:r>
          </a:p>
        </p:txBody>
      </p: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F96F5E4A-6044-434B-B9CB-88A579387941}"/>
              </a:ext>
            </a:extLst>
          </p:cNvPr>
          <p:cNvCxnSpPr/>
          <p:nvPr/>
        </p:nvCxnSpPr>
        <p:spPr>
          <a:xfrm flipV="1">
            <a:off x="6005309" y="5625607"/>
            <a:ext cx="0" cy="3141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lèche : droite 41">
            <a:extLst>
              <a:ext uri="{FF2B5EF4-FFF2-40B4-BE49-F238E27FC236}">
                <a16:creationId xmlns:a16="http://schemas.microsoft.com/office/drawing/2014/main" id="{A4F38BE5-C935-4F15-B74C-EB2C63BC1873}"/>
              </a:ext>
            </a:extLst>
          </p:cNvPr>
          <p:cNvSpPr/>
          <p:nvPr/>
        </p:nvSpPr>
        <p:spPr>
          <a:xfrm>
            <a:off x="1195184" y="4401531"/>
            <a:ext cx="2664200" cy="52322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6799D2BA-686E-4E51-8DAD-58CA2937E548}"/>
              </a:ext>
            </a:extLst>
          </p:cNvPr>
          <p:cNvSpPr txBox="1"/>
          <p:nvPr/>
        </p:nvSpPr>
        <p:spPr>
          <a:xfrm>
            <a:off x="1310801" y="3959869"/>
            <a:ext cx="2320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Porte manuelle</a:t>
            </a:r>
          </a:p>
        </p:txBody>
      </p:sp>
      <p:sp>
        <p:nvSpPr>
          <p:cNvPr id="47" name="Flèche : droite 46">
            <a:extLst>
              <a:ext uri="{FF2B5EF4-FFF2-40B4-BE49-F238E27FC236}">
                <a16:creationId xmlns:a16="http://schemas.microsoft.com/office/drawing/2014/main" id="{5548E6CE-52AF-4CED-8B9A-001B69C2C223}"/>
              </a:ext>
            </a:extLst>
          </p:cNvPr>
          <p:cNvSpPr/>
          <p:nvPr/>
        </p:nvSpPr>
        <p:spPr>
          <a:xfrm>
            <a:off x="7964659" y="4924751"/>
            <a:ext cx="2664200" cy="52322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4FF3C8AD-CE97-46A7-9935-0A924118966B}"/>
              </a:ext>
            </a:extLst>
          </p:cNvPr>
          <p:cNvSpPr txBox="1"/>
          <p:nvPr/>
        </p:nvSpPr>
        <p:spPr>
          <a:xfrm>
            <a:off x="8080276" y="4483089"/>
            <a:ext cx="2320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Porte motorisée</a:t>
            </a:r>
          </a:p>
        </p:txBody>
      </p: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6CDDFC97-4A77-4D4B-A312-6AD636B08329}"/>
              </a:ext>
            </a:extLst>
          </p:cNvPr>
          <p:cNvCxnSpPr>
            <a:cxnSpLocks/>
          </p:cNvCxnSpPr>
          <p:nvPr/>
        </p:nvCxnSpPr>
        <p:spPr>
          <a:xfrm>
            <a:off x="4331052" y="2298700"/>
            <a:ext cx="0" cy="142190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50">
            <a:extLst>
              <a:ext uri="{FF2B5EF4-FFF2-40B4-BE49-F238E27FC236}">
                <a16:creationId xmlns:a16="http://schemas.microsoft.com/office/drawing/2014/main" id="{BFB74A41-DD45-4E48-A07E-D945AA642E10}"/>
              </a:ext>
            </a:extLst>
          </p:cNvPr>
          <p:cNvSpPr txBox="1"/>
          <p:nvPr/>
        </p:nvSpPr>
        <p:spPr>
          <a:xfrm>
            <a:off x="3307094" y="1798952"/>
            <a:ext cx="2320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Energie électrique</a:t>
            </a:r>
          </a:p>
        </p:txBody>
      </p: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03B0ED84-31B4-42E0-90FD-629DDF912C14}"/>
              </a:ext>
            </a:extLst>
          </p:cNvPr>
          <p:cNvCxnSpPr>
            <a:cxnSpLocks/>
          </p:cNvCxnSpPr>
          <p:nvPr/>
        </p:nvCxnSpPr>
        <p:spPr>
          <a:xfrm>
            <a:off x="5360624" y="2601056"/>
            <a:ext cx="0" cy="110792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>
            <a:extLst>
              <a:ext uri="{FF2B5EF4-FFF2-40B4-BE49-F238E27FC236}">
                <a16:creationId xmlns:a16="http://schemas.microsoft.com/office/drawing/2014/main" id="{DF7A00BE-D92C-4CE0-AA16-6A8A3650561D}"/>
              </a:ext>
            </a:extLst>
          </p:cNvPr>
          <p:cNvSpPr txBox="1"/>
          <p:nvPr/>
        </p:nvSpPr>
        <p:spPr>
          <a:xfrm>
            <a:off x="4613449" y="2231724"/>
            <a:ext cx="7125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Configuration (courses, sensibilité, acquisitions détecteurs,…)</a:t>
            </a:r>
          </a:p>
        </p:txBody>
      </p:sp>
      <p:cxnSp>
        <p:nvCxnSpPr>
          <p:cNvPr id="57" name="Connecteur droit avec flèche 56">
            <a:extLst>
              <a:ext uri="{FF2B5EF4-FFF2-40B4-BE49-F238E27FC236}">
                <a16:creationId xmlns:a16="http://schemas.microsoft.com/office/drawing/2014/main" id="{F1EC93AB-D282-4A47-96B1-A588C864AD1F}"/>
              </a:ext>
            </a:extLst>
          </p:cNvPr>
          <p:cNvCxnSpPr>
            <a:cxnSpLocks/>
          </p:cNvCxnSpPr>
          <p:nvPr/>
        </p:nvCxnSpPr>
        <p:spPr>
          <a:xfrm>
            <a:off x="6210357" y="3116728"/>
            <a:ext cx="0" cy="60831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ZoneTexte 57">
            <a:extLst>
              <a:ext uri="{FF2B5EF4-FFF2-40B4-BE49-F238E27FC236}">
                <a16:creationId xmlns:a16="http://schemas.microsoft.com/office/drawing/2014/main" id="{2E17840E-47A8-4085-B769-59BEA605A270}"/>
              </a:ext>
            </a:extLst>
          </p:cNvPr>
          <p:cNvSpPr txBox="1"/>
          <p:nvPr/>
        </p:nvSpPr>
        <p:spPr>
          <a:xfrm>
            <a:off x="5627267" y="2612683"/>
            <a:ext cx="6129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Réglage (Code digicode,…)</a:t>
            </a:r>
          </a:p>
        </p:txBody>
      </p:sp>
      <p:cxnSp>
        <p:nvCxnSpPr>
          <p:cNvPr id="61" name="Connecteur droit avec flèche 60">
            <a:extLst>
              <a:ext uri="{FF2B5EF4-FFF2-40B4-BE49-F238E27FC236}">
                <a16:creationId xmlns:a16="http://schemas.microsoft.com/office/drawing/2014/main" id="{EB565C6D-AF6F-45FB-8881-2A7F46861D5D}"/>
              </a:ext>
            </a:extLst>
          </p:cNvPr>
          <p:cNvCxnSpPr>
            <a:cxnSpLocks/>
          </p:cNvCxnSpPr>
          <p:nvPr/>
        </p:nvCxnSpPr>
        <p:spPr>
          <a:xfrm>
            <a:off x="7675312" y="3420885"/>
            <a:ext cx="0" cy="29972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>
            <a:extLst>
              <a:ext uri="{FF2B5EF4-FFF2-40B4-BE49-F238E27FC236}">
                <a16:creationId xmlns:a16="http://schemas.microsoft.com/office/drawing/2014/main" id="{215B276E-2511-4D23-B7BC-61EF9D42DBFE}"/>
              </a:ext>
            </a:extLst>
          </p:cNvPr>
          <p:cNvSpPr txBox="1"/>
          <p:nvPr/>
        </p:nvSpPr>
        <p:spPr>
          <a:xfrm>
            <a:off x="6807969" y="3014380"/>
            <a:ext cx="1989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Télécommande </a:t>
            </a:r>
          </a:p>
        </p:txBody>
      </p:sp>
      <p:cxnSp>
        <p:nvCxnSpPr>
          <p:cNvPr id="60" name="Connecteur droit avec flèche 59">
            <a:extLst>
              <a:ext uri="{FF2B5EF4-FFF2-40B4-BE49-F238E27FC236}">
                <a16:creationId xmlns:a16="http://schemas.microsoft.com/office/drawing/2014/main" id="{6C92F574-8222-48E4-AEA7-B35892A2BCA0}"/>
              </a:ext>
            </a:extLst>
          </p:cNvPr>
          <p:cNvCxnSpPr/>
          <p:nvPr/>
        </p:nvCxnSpPr>
        <p:spPr>
          <a:xfrm>
            <a:off x="7964659" y="4276927"/>
            <a:ext cx="214275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ZoneTexte 65">
            <a:extLst>
              <a:ext uri="{FF2B5EF4-FFF2-40B4-BE49-F238E27FC236}">
                <a16:creationId xmlns:a16="http://schemas.microsoft.com/office/drawing/2014/main" id="{D2882E7B-3574-4700-9321-062E39500B4A}"/>
              </a:ext>
            </a:extLst>
          </p:cNvPr>
          <p:cNvSpPr txBox="1"/>
          <p:nvPr/>
        </p:nvSpPr>
        <p:spPr>
          <a:xfrm>
            <a:off x="8149372" y="3826011"/>
            <a:ext cx="3304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Pertes : énergie thermique</a:t>
            </a:r>
          </a:p>
        </p:txBody>
      </p:sp>
      <p:pic>
        <p:nvPicPr>
          <p:cNvPr id="1032" name="Picture 8" descr="Résultat de recherche d'images pour &quot;porte de garage sectionnelle manuelle&quot;">
            <a:extLst>
              <a:ext uri="{FF2B5EF4-FFF2-40B4-BE49-F238E27FC236}">
                <a16:creationId xmlns:a16="http://schemas.microsoft.com/office/drawing/2014/main" id="{DCAA9CCE-3C66-45BB-89B7-9D507F693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35" y="2234837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B26B2A44-3722-4EBF-B375-2521D5F2CD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1701" y="5710144"/>
            <a:ext cx="2270646" cy="15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85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warp dir="in"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54FE3C5-C96A-488B-99A7-1DD9CA43522B}"/>
              </a:ext>
            </a:extLst>
          </p:cNvPr>
          <p:cNvSpPr txBox="1"/>
          <p:nvPr/>
        </p:nvSpPr>
        <p:spPr>
          <a:xfrm>
            <a:off x="10034940" y="259339"/>
            <a:ext cx="12337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Télécommande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AF781EB-4612-42F6-AB45-F48F82CA1710}"/>
              </a:ext>
            </a:extLst>
          </p:cNvPr>
          <p:cNvSpPr txBox="1"/>
          <p:nvPr/>
        </p:nvSpPr>
        <p:spPr>
          <a:xfrm>
            <a:off x="9694893" y="566583"/>
            <a:ext cx="19422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Ondes électromagnétiques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FF6526C-B468-4B25-B599-DCB785D6A92B}"/>
              </a:ext>
            </a:extLst>
          </p:cNvPr>
          <p:cNvSpPr txBox="1"/>
          <p:nvPr/>
        </p:nvSpPr>
        <p:spPr>
          <a:xfrm>
            <a:off x="9674388" y="876516"/>
            <a:ext cx="21327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Prise secteur monophasée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23A898E-DDC8-4418-9A38-EE9C5AAF75DC}"/>
              </a:ext>
            </a:extLst>
          </p:cNvPr>
          <p:cNvSpPr txBox="1"/>
          <p:nvPr/>
        </p:nvSpPr>
        <p:spPr>
          <a:xfrm>
            <a:off x="10044223" y="1215939"/>
            <a:ext cx="11026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Transformateur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BEF7F24-96FD-42B7-A0EE-6AE66DFBEB6E}"/>
              </a:ext>
            </a:extLst>
          </p:cNvPr>
          <p:cNvSpPr txBox="1"/>
          <p:nvPr/>
        </p:nvSpPr>
        <p:spPr>
          <a:xfrm>
            <a:off x="10034941" y="1864265"/>
            <a:ext cx="1233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Micro </a:t>
            </a:r>
            <a:r>
              <a:rPr lang="fr-FR" sz="1000" dirty="0" err="1"/>
              <a:t>controleur</a:t>
            </a:r>
            <a:endParaRPr lang="fr-FR" sz="10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49D1508-2F2D-46C0-8F98-849DABA7191E}"/>
              </a:ext>
            </a:extLst>
          </p:cNvPr>
          <p:cNvSpPr txBox="1"/>
          <p:nvPr/>
        </p:nvSpPr>
        <p:spPr>
          <a:xfrm>
            <a:off x="10241151" y="1561118"/>
            <a:ext cx="11026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Antenne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301669D-2412-4BE8-B4F3-A6598CE6C6D0}"/>
              </a:ext>
            </a:extLst>
          </p:cNvPr>
          <p:cNvSpPr txBox="1"/>
          <p:nvPr/>
        </p:nvSpPr>
        <p:spPr>
          <a:xfrm>
            <a:off x="9760500" y="2252563"/>
            <a:ext cx="17539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Interface relais-transistors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7DBA1F2-6E7D-430F-9741-1C0509D1A8DC}"/>
              </a:ext>
            </a:extLst>
          </p:cNvPr>
          <p:cNvSpPr txBox="1"/>
          <p:nvPr/>
        </p:nvSpPr>
        <p:spPr>
          <a:xfrm>
            <a:off x="9807586" y="2542267"/>
            <a:ext cx="16884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Limitation de courant</a:t>
            </a:r>
          </a:p>
          <a:p>
            <a:r>
              <a:rPr lang="fr-FR" sz="1000" dirty="0"/>
              <a:t>Résistance de Shunt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FD0072E-E9B4-4FD6-BBE7-7A1E6F06C321}"/>
              </a:ext>
            </a:extLst>
          </p:cNvPr>
          <p:cNvSpPr txBox="1"/>
          <p:nvPr/>
        </p:nvSpPr>
        <p:spPr>
          <a:xfrm>
            <a:off x="9965290" y="2947297"/>
            <a:ext cx="13638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Micro </a:t>
            </a:r>
            <a:r>
              <a:rPr lang="fr-FR" sz="1000" dirty="0" err="1"/>
              <a:t>controleur</a:t>
            </a:r>
            <a:endParaRPr lang="fr-FR" sz="1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7EF1114B-0F7E-4B7E-AA9D-3CA7091F73DD}"/>
              </a:ext>
            </a:extLst>
          </p:cNvPr>
          <p:cNvSpPr txBox="1"/>
          <p:nvPr/>
        </p:nvSpPr>
        <p:spPr>
          <a:xfrm>
            <a:off x="9729025" y="3351893"/>
            <a:ext cx="2002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Moteur à courant continu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5C7735F-E98E-45D2-AC20-15339FF72024}"/>
              </a:ext>
            </a:extLst>
          </p:cNvPr>
          <p:cNvSpPr txBox="1"/>
          <p:nvPr/>
        </p:nvSpPr>
        <p:spPr>
          <a:xfrm>
            <a:off x="10166023" y="4131101"/>
            <a:ext cx="11026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Réducteur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AB387969-6DE5-4F63-AA18-CABBCCD8351C}"/>
              </a:ext>
            </a:extLst>
          </p:cNvPr>
          <p:cNvSpPr txBox="1"/>
          <p:nvPr/>
        </p:nvSpPr>
        <p:spPr>
          <a:xfrm>
            <a:off x="9775974" y="4408818"/>
            <a:ext cx="1668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Courroie Kevlar-Pignon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EEBC7BC5-FC88-45B2-B0AD-BD4887B9F7EA}"/>
              </a:ext>
            </a:extLst>
          </p:cNvPr>
          <p:cNvSpPr txBox="1"/>
          <p:nvPr/>
        </p:nvSpPr>
        <p:spPr>
          <a:xfrm>
            <a:off x="9736819" y="5087558"/>
            <a:ext cx="1703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Chariot de guidage-Rail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F46BFA6F-0455-401B-9B9D-0E20E0282722}"/>
              </a:ext>
            </a:extLst>
          </p:cNvPr>
          <p:cNvSpPr txBox="1"/>
          <p:nvPr/>
        </p:nvSpPr>
        <p:spPr>
          <a:xfrm>
            <a:off x="9768262" y="5451496"/>
            <a:ext cx="17539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Crosse d’entrainement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A41F84B6-2958-49AE-AD21-A8BA71F396A8}"/>
              </a:ext>
            </a:extLst>
          </p:cNvPr>
          <p:cNvSpPr txBox="1"/>
          <p:nvPr/>
        </p:nvSpPr>
        <p:spPr>
          <a:xfrm>
            <a:off x="4817685" y="256753"/>
            <a:ext cx="1805125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Détecter</a:t>
            </a:r>
            <a:r>
              <a:rPr lang="fr-FR" sz="800" dirty="0"/>
              <a:t> l’action de l’utilisateur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29D82A6E-235E-46E2-B4DB-F21DDE4C5BD0}"/>
              </a:ext>
            </a:extLst>
          </p:cNvPr>
          <p:cNvSpPr txBox="1"/>
          <p:nvPr/>
        </p:nvSpPr>
        <p:spPr>
          <a:xfrm>
            <a:off x="6980385" y="583418"/>
            <a:ext cx="226314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Véhiculer</a:t>
            </a:r>
            <a:r>
              <a:rPr lang="fr-FR" sz="800" dirty="0"/>
              <a:t> le signal de commande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83F6E1E0-623D-4F29-888A-D90ACF1066A4}"/>
              </a:ext>
            </a:extLst>
          </p:cNvPr>
          <p:cNvSpPr txBox="1"/>
          <p:nvPr/>
        </p:nvSpPr>
        <p:spPr>
          <a:xfrm>
            <a:off x="6973152" y="899065"/>
            <a:ext cx="226314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Relier</a:t>
            </a:r>
            <a:r>
              <a:rPr lang="fr-FR" sz="800" dirty="0"/>
              <a:t> en électricité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9536F9FE-9984-43AF-955A-3454B27D79F8}"/>
              </a:ext>
            </a:extLst>
          </p:cNvPr>
          <p:cNvSpPr txBox="1"/>
          <p:nvPr/>
        </p:nvSpPr>
        <p:spPr>
          <a:xfrm>
            <a:off x="6968736" y="1231970"/>
            <a:ext cx="226314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Adapter </a:t>
            </a:r>
            <a:r>
              <a:rPr lang="fr-FR" sz="800" dirty="0"/>
              <a:t>l’énergie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E292C087-2765-4360-85E4-A3D484F6D726}"/>
              </a:ext>
            </a:extLst>
          </p:cNvPr>
          <p:cNvSpPr txBox="1"/>
          <p:nvPr/>
        </p:nvSpPr>
        <p:spPr>
          <a:xfrm>
            <a:off x="6984530" y="1557573"/>
            <a:ext cx="226314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Réceptionner</a:t>
            </a:r>
            <a:r>
              <a:rPr lang="fr-FR" sz="800" dirty="0"/>
              <a:t> le signal de commande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F5B4BA17-F73C-4CF5-9729-0A871F6E7893}"/>
              </a:ext>
            </a:extLst>
          </p:cNvPr>
          <p:cNvSpPr txBox="1"/>
          <p:nvPr/>
        </p:nvSpPr>
        <p:spPr>
          <a:xfrm>
            <a:off x="6984530" y="1881516"/>
            <a:ext cx="226314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Interpréter</a:t>
            </a:r>
            <a:r>
              <a:rPr lang="fr-FR" sz="800" dirty="0"/>
              <a:t> le signal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F9C5613B-779F-433F-BDE0-AC4D579D927E}"/>
              </a:ext>
            </a:extLst>
          </p:cNvPr>
          <p:cNvSpPr txBox="1"/>
          <p:nvPr/>
        </p:nvSpPr>
        <p:spPr>
          <a:xfrm>
            <a:off x="6992326" y="2267952"/>
            <a:ext cx="226314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Commander</a:t>
            </a:r>
            <a:r>
              <a:rPr lang="fr-FR" sz="800" dirty="0"/>
              <a:t> le moteur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41D627AE-B1BE-403A-B310-1EAE94B9A87C}"/>
              </a:ext>
            </a:extLst>
          </p:cNvPr>
          <p:cNvSpPr txBox="1"/>
          <p:nvPr/>
        </p:nvSpPr>
        <p:spPr>
          <a:xfrm>
            <a:off x="6984530" y="2648087"/>
            <a:ext cx="226314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Contrôler</a:t>
            </a:r>
            <a:r>
              <a:rPr lang="fr-FR" sz="800" dirty="0"/>
              <a:t> couple moteur-effort porte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90A3D3B0-3C82-4AED-B8AF-043C4056A6A8}"/>
              </a:ext>
            </a:extLst>
          </p:cNvPr>
          <p:cNvSpPr txBox="1"/>
          <p:nvPr/>
        </p:nvSpPr>
        <p:spPr>
          <a:xfrm>
            <a:off x="6984530" y="2999998"/>
            <a:ext cx="226314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Traiter</a:t>
            </a:r>
            <a:r>
              <a:rPr lang="fr-FR" sz="800" dirty="0"/>
              <a:t> les données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5F1A75B-356F-4B4D-9D86-BD73DEDD0253}"/>
              </a:ext>
            </a:extLst>
          </p:cNvPr>
          <p:cNvSpPr txBox="1"/>
          <p:nvPr/>
        </p:nvSpPr>
        <p:spPr>
          <a:xfrm>
            <a:off x="6972317" y="3321713"/>
            <a:ext cx="226314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Convertir</a:t>
            </a:r>
            <a:r>
              <a:rPr lang="fr-FR" sz="800" dirty="0"/>
              <a:t> l’énergie électrique en énergie mécanique de rotation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78F710B0-26E3-49F8-9B25-C2FB09D0C6DD}"/>
              </a:ext>
            </a:extLst>
          </p:cNvPr>
          <p:cNvSpPr txBox="1"/>
          <p:nvPr/>
        </p:nvSpPr>
        <p:spPr>
          <a:xfrm>
            <a:off x="6957487" y="4128759"/>
            <a:ext cx="226314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Adapter</a:t>
            </a:r>
            <a:r>
              <a:rPr lang="fr-FR" sz="800" dirty="0"/>
              <a:t> l’énergie mécanique de rotation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A4B8574-7BA3-4441-86E7-CE945DCA26C8}"/>
              </a:ext>
            </a:extLst>
          </p:cNvPr>
          <p:cNvSpPr txBox="1"/>
          <p:nvPr/>
        </p:nvSpPr>
        <p:spPr>
          <a:xfrm>
            <a:off x="6976733" y="3716847"/>
            <a:ext cx="226314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Transmettre </a:t>
            </a:r>
            <a:r>
              <a:rPr lang="fr-FR" sz="800" dirty="0"/>
              <a:t>la puissance </a:t>
            </a:r>
            <a:r>
              <a:rPr lang="fr-FR" sz="800" b="1" dirty="0"/>
              <a:t>et Rendre</a:t>
            </a:r>
            <a:r>
              <a:rPr lang="fr-FR" sz="800" dirty="0"/>
              <a:t> le système irréversible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D432C01E-204F-4EE7-869D-21753A6321CD}"/>
              </a:ext>
            </a:extLst>
          </p:cNvPr>
          <p:cNvSpPr txBox="1"/>
          <p:nvPr/>
        </p:nvSpPr>
        <p:spPr>
          <a:xfrm>
            <a:off x="9760500" y="3764721"/>
            <a:ext cx="1684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Vis sans fin-roue dentée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0FBC4F74-AD7B-480E-8A61-E8348D9234C7}"/>
              </a:ext>
            </a:extLst>
          </p:cNvPr>
          <p:cNvSpPr txBox="1"/>
          <p:nvPr/>
        </p:nvSpPr>
        <p:spPr>
          <a:xfrm>
            <a:off x="6957487" y="4412315"/>
            <a:ext cx="226314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Transmettre</a:t>
            </a:r>
            <a:r>
              <a:rPr lang="fr-FR" sz="800" dirty="0"/>
              <a:t> l’énergie mécanique 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C8ECC608-A5E8-4E01-AFB1-E35AE7459955}"/>
              </a:ext>
            </a:extLst>
          </p:cNvPr>
          <p:cNvSpPr txBox="1"/>
          <p:nvPr/>
        </p:nvSpPr>
        <p:spPr>
          <a:xfrm>
            <a:off x="6965281" y="5042249"/>
            <a:ext cx="226314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Convertir</a:t>
            </a:r>
            <a:r>
              <a:rPr lang="fr-FR" sz="800" dirty="0"/>
              <a:t> le mouvement de rotation en translation 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E316E226-3674-4D8C-B490-33DDF0221F06}"/>
              </a:ext>
            </a:extLst>
          </p:cNvPr>
          <p:cNvSpPr txBox="1"/>
          <p:nvPr/>
        </p:nvSpPr>
        <p:spPr>
          <a:xfrm>
            <a:off x="6965281" y="5477407"/>
            <a:ext cx="226314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Relier</a:t>
            </a:r>
            <a:r>
              <a:rPr lang="fr-FR" sz="800" dirty="0"/>
              <a:t> la porte au mécanisme 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CFE4DB71-08B5-4B39-AC2D-AA873610B8A0}"/>
              </a:ext>
            </a:extLst>
          </p:cNvPr>
          <p:cNvSpPr txBox="1"/>
          <p:nvPr/>
        </p:nvSpPr>
        <p:spPr>
          <a:xfrm>
            <a:off x="2442117" y="218123"/>
            <a:ext cx="168331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Prendre en compte </a:t>
            </a:r>
            <a:r>
              <a:rPr lang="fr-FR" sz="800" dirty="0"/>
              <a:t>la commande de l’utilisateur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B98F27A5-4C83-4453-A2BD-3CB9387C5161}"/>
              </a:ext>
            </a:extLst>
          </p:cNvPr>
          <p:cNvSpPr txBox="1"/>
          <p:nvPr/>
        </p:nvSpPr>
        <p:spPr>
          <a:xfrm>
            <a:off x="6976733" y="270391"/>
            <a:ext cx="226314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Emettre </a:t>
            </a:r>
            <a:r>
              <a:rPr lang="fr-FR" sz="800" dirty="0"/>
              <a:t>un signal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9E27989A-F1D9-42F1-AF33-0DB4389B4721}"/>
              </a:ext>
            </a:extLst>
          </p:cNvPr>
          <p:cNvSpPr txBox="1"/>
          <p:nvPr/>
        </p:nvSpPr>
        <p:spPr>
          <a:xfrm>
            <a:off x="4814104" y="888764"/>
            <a:ext cx="1805125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Alimenter</a:t>
            </a:r>
            <a:r>
              <a:rPr lang="fr-FR" sz="800" dirty="0"/>
              <a:t> en électricité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7CA7A9DF-935D-4A32-A9E8-B5B88895AECD}"/>
              </a:ext>
            </a:extLst>
          </p:cNvPr>
          <p:cNvSpPr txBox="1"/>
          <p:nvPr/>
        </p:nvSpPr>
        <p:spPr>
          <a:xfrm>
            <a:off x="4825482" y="1558403"/>
            <a:ext cx="1805124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Capter</a:t>
            </a:r>
            <a:r>
              <a:rPr lang="fr-FR" sz="800" dirty="0"/>
              <a:t> le signal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636C345A-152D-4BE8-9E4E-DCE25A4F02B6}"/>
              </a:ext>
            </a:extLst>
          </p:cNvPr>
          <p:cNvSpPr txBox="1"/>
          <p:nvPr/>
        </p:nvSpPr>
        <p:spPr>
          <a:xfrm>
            <a:off x="2445455" y="2228686"/>
            <a:ext cx="168331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Ouvrir ou fermer </a:t>
            </a:r>
            <a:r>
              <a:rPr lang="fr-FR" sz="800" dirty="0"/>
              <a:t>la porte de garage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03484F6A-3CCF-42C7-BF98-9591D55055BE}"/>
              </a:ext>
            </a:extLst>
          </p:cNvPr>
          <p:cNvSpPr txBox="1"/>
          <p:nvPr/>
        </p:nvSpPr>
        <p:spPr>
          <a:xfrm>
            <a:off x="4825480" y="5041352"/>
            <a:ext cx="180512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Générer </a:t>
            </a:r>
            <a:r>
              <a:rPr lang="fr-FR" sz="800" dirty="0"/>
              <a:t>un mouvement de translation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B2F82B01-A3BC-4F69-8AAB-0F0603E4AB98}"/>
              </a:ext>
            </a:extLst>
          </p:cNvPr>
          <p:cNvSpPr txBox="1"/>
          <p:nvPr/>
        </p:nvSpPr>
        <p:spPr>
          <a:xfrm>
            <a:off x="4814104" y="3354914"/>
            <a:ext cx="180512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Générer </a:t>
            </a:r>
            <a:r>
              <a:rPr lang="fr-FR" sz="800" dirty="0"/>
              <a:t>un mouvement de rotation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D3E85F91-E3EE-4513-BEF6-98724656989F}"/>
              </a:ext>
            </a:extLst>
          </p:cNvPr>
          <p:cNvSpPr txBox="1"/>
          <p:nvPr/>
        </p:nvSpPr>
        <p:spPr>
          <a:xfrm>
            <a:off x="4825481" y="2220108"/>
            <a:ext cx="180512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Générer </a:t>
            </a:r>
            <a:r>
              <a:rPr lang="fr-FR" sz="800" dirty="0"/>
              <a:t>les informations et les ordres de commandes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23B7C97B-2B3E-4A64-A7FE-BDDE6113EA96}"/>
              </a:ext>
            </a:extLst>
          </p:cNvPr>
          <p:cNvSpPr txBox="1"/>
          <p:nvPr/>
        </p:nvSpPr>
        <p:spPr>
          <a:xfrm>
            <a:off x="316684" y="173198"/>
            <a:ext cx="160183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FC2 : Automatiser </a:t>
            </a:r>
            <a:r>
              <a:rPr lang="fr-FR" sz="800" dirty="0"/>
              <a:t>l’ouverture ou la fermeture de la porte du garage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B84A5D5E-73FF-4DF7-838F-A7E135E727B6}"/>
              </a:ext>
            </a:extLst>
          </p:cNvPr>
          <p:cNvSpPr txBox="1"/>
          <p:nvPr/>
        </p:nvSpPr>
        <p:spPr>
          <a:xfrm>
            <a:off x="2442115" y="5726137"/>
            <a:ext cx="168331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Permettre </a:t>
            </a:r>
            <a:r>
              <a:rPr lang="fr-FR" sz="800" dirty="0"/>
              <a:t>l’ouverture manuelle de la porte de garage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8F2C1EAB-112A-480A-B72C-9DF4E04E62E6}"/>
              </a:ext>
            </a:extLst>
          </p:cNvPr>
          <p:cNvSpPr txBox="1"/>
          <p:nvPr/>
        </p:nvSpPr>
        <p:spPr>
          <a:xfrm>
            <a:off x="6980111" y="5849248"/>
            <a:ext cx="226314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Désolidariser </a:t>
            </a:r>
            <a:r>
              <a:rPr lang="fr-FR" sz="800" dirty="0"/>
              <a:t>le chariot de la courroie 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02BE32EA-D4C0-43CE-A269-8C2A31C817D5}"/>
              </a:ext>
            </a:extLst>
          </p:cNvPr>
          <p:cNvSpPr txBox="1"/>
          <p:nvPr/>
        </p:nvSpPr>
        <p:spPr>
          <a:xfrm>
            <a:off x="9682182" y="5822621"/>
            <a:ext cx="2002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Mécanisme de débrayage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1829365A-0569-4817-8EFB-9FF9E064A2EC}"/>
              </a:ext>
            </a:extLst>
          </p:cNvPr>
          <p:cNvCxnSpPr>
            <a:stCxn id="57" idx="3"/>
            <a:endCxn id="49" idx="1"/>
          </p:cNvCxnSpPr>
          <p:nvPr/>
        </p:nvCxnSpPr>
        <p:spPr>
          <a:xfrm flipV="1">
            <a:off x="1918516" y="387400"/>
            <a:ext cx="523601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Connecteur droit 59">
            <a:extLst>
              <a:ext uri="{FF2B5EF4-FFF2-40B4-BE49-F238E27FC236}">
                <a16:creationId xmlns:a16="http://schemas.microsoft.com/office/drawing/2014/main" id="{91C97E9F-F9C9-425D-AFE3-956E7B2D58C3}"/>
              </a:ext>
            </a:extLst>
          </p:cNvPr>
          <p:cNvCxnSpPr>
            <a:cxnSpLocks/>
            <a:endCxn id="32" idx="1"/>
          </p:cNvCxnSpPr>
          <p:nvPr/>
        </p:nvCxnSpPr>
        <p:spPr>
          <a:xfrm flipV="1">
            <a:off x="4125431" y="364475"/>
            <a:ext cx="69225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610F4E18-AB28-4800-8D67-41939F70FEF5}"/>
              </a:ext>
            </a:extLst>
          </p:cNvPr>
          <p:cNvCxnSpPr>
            <a:cxnSpLocks/>
          </p:cNvCxnSpPr>
          <p:nvPr/>
        </p:nvCxnSpPr>
        <p:spPr>
          <a:xfrm flipH="1">
            <a:off x="4467977" y="364475"/>
            <a:ext cx="0" cy="130999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849887BB-47F0-4A5C-971B-0B2AD7163B25}"/>
              </a:ext>
            </a:extLst>
          </p:cNvPr>
          <p:cNvCxnSpPr>
            <a:endCxn id="52" idx="1"/>
          </p:cNvCxnSpPr>
          <p:nvPr/>
        </p:nvCxnSpPr>
        <p:spPr>
          <a:xfrm>
            <a:off x="4479355" y="1666125"/>
            <a:ext cx="34612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Connecteur droit 60">
            <a:extLst>
              <a:ext uri="{FF2B5EF4-FFF2-40B4-BE49-F238E27FC236}">
                <a16:creationId xmlns:a16="http://schemas.microsoft.com/office/drawing/2014/main" id="{63056F5F-B0C5-4B86-805D-BF90A425871C}"/>
              </a:ext>
            </a:extLst>
          </p:cNvPr>
          <p:cNvCxnSpPr/>
          <p:nvPr/>
        </p:nvCxnSpPr>
        <p:spPr>
          <a:xfrm>
            <a:off x="4467977" y="996486"/>
            <a:ext cx="34612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F49911A9-A60E-4B1D-A8F0-8C59F7880B63}"/>
              </a:ext>
            </a:extLst>
          </p:cNvPr>
          <p:cNvCxnSpPr/>
          <p:nvPr/>
        </p:nvCxnSpPr>
        <p:spPr>
          <a:xfrm>
            <a:off x="6622809" y="364475"/>
            <a:ext cx="34612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7FAA9685-AC98-4F40-A85B-25C95FA7AD9B}"/>
              </a:ext>
            </a:extLst>
          </p:cNvPr>
          <p:cNvCxnSpPr>
            <a:cxnSpLocks/>
          </p:cNvCxnSpPr>
          <p:nvPr/>
        </p:nvCxnSpPr>
        <p:spPr>
          <a:xfrm>
            <a:off x="6795872" y="367483"/>
            <a:ext cx="0" cy="32378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410EF812-14AD-48D7-A5DE-46F93A173C32}"/>
              </a:ext>
            </a:extLst>
          </p:cNvPr>
          <p:cNvCxnSpPr>
            <a:cxnSpLocks/>
          </p:cNvCxnSpPr>
          <p:nvPr/>
        </p:nvCxnSpPr>
        <p:spPr>
          <a:xfrm>
            <a:off x="6795872" y="691272"/>
            <a:ext cx="17306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F26D9A61-290D-4D3A-9804-D75BFD1E60DF}"/>
              </a:ext>
            </a:extLst>
          </p:cNvPr>
          <p:cNvCxnSpPr/>
          <p:nvPr/>
        </p:nvCxnSpPr>
        <p:spPr>
          <a:xfrm>
            <a:off x="6619228" y="1002283"/>
            <a:ext cx="34612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Connecteur droit 63">
            <a:extLst>
              <a:ext uri="{FF2B5EF4-FFF2-40B4-BE49-F238E27FC236}">
                <a16:creationId xmlns:a16="http://schemas.microsoft.com/office/drawing/2014/main" id="{4621EB7B-18C1-4DCF-9A37-FCD7EB14370A}"/>
              </a:ext>
            </a:extLst>
          </p:cNvPr>
          <p:cNvCxnSpPr>
            <a:cxnSpLocks/>
          </p:cNvCxnSpPr>
          <p:nvPr/>
        </p:nvCxnSpPr>
        <p:spPr>
          <a:xfrm>
            <a:off x="6792291" y="1005291"/>
            <a:ext cx="0" cy="32378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2F7A4F4D-1AA4-4D96-8971-0CC341C1F2F0}"/>
              </a:ext>
            </a:extLst>
          </p:cNvPr>
          <p:cNvCxnSpPr>
            <a:cxnSpLocks/>
          </p:cNvCxnSpPr>
          <p:nvPr/>
        </p:nvCxnSpPr>
        <p:spPr>
          <a:xfrm>
            <a:off x="6792291" y="1329080"/>
            <a:ext cx="17306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5B686989-3688-4A47-8E96-46C9B32F3B35}"/>
              </a:ext>
            </a:extLst>
          </p:cNvPr>
          <p:cNvCxnSpPr/>
          <p:nvPr/>
        </p:nvCxnSpPr>
        <p:spPr>
          <a:xfrm>
            <a:off x="6630605" y="1656231"/>
            <a:ext cx="34612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Connecteur droit 66">
            <a:extLst>
              <a:ext uri="{FF2B5EF4-FFF2-40B4-BE49-F238E27FC236}">
                <a16:creationId xmlns:a16="http://schemas.microsoft.com/office/drawing/2014/main" id="{98A12C59-2714-40C4-9406-0FD5765004A0}"/>
              </a:ext>
            </a:extLst>
          </p:cNvPr>
          <p:cNvCxnSpPr>
            <a:cxnSpLocks/>
          </p:cNvCxnSpPr>
          <p:nvPr/>
        </p:nvCxnSpPr>
        <p:spPr>
          <a:xfrm>
            <a:off x="6803668" y="1659239"/>
            <a:ext cx="0" cy="32378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necteur droit 67">
            <a:extLst>
              <a:ext uri="{FF2B5EF4-FFF2-40B4-BE49-F238E27FC236}">
                <a16:creationId xmlns:a16="http://schemas.microsoft.com/office/drawing/2014/main" id="{4752F100-0F23-413D-A3FB-88774D4146E2}"/>
              </a:ext>
            </a:extLst>
          </p:cNvPr>
          <p:cNvCxnSpPr>
            <a:cxnSpLocks/>
          </p:cNvCxnSpPr>
          <p:nvPr/>
        </p:nvCxnSpPr>
        <p:spPr>
          <a:xfrm>
            <a:off x="6803668" y="1983028"/>
            <a:ext cx="17306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DC9690E8-2EDF-4C20-8016-7A43B1C266EF}"/>
              </a:ext>
            </a:extLst>
          </p:cNvPr>
          <p:cNvCxnSpPr/>
          <p:nvPr/>
        </p:nvCxnSpPr>
        <p:spPr>
          <a:xfrm>
            <a:off x="6638402" y="2392369"/>
            <a:ext cx="34612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id="{4E09E8E4-0F5A-4C9E-83FC-F38F6324D5FF}"/>
              </a:ext>
            </a:extLst>
          </p:cNvPr>
          <p:cNvCxnSpPr>
            <a:cxnSpLocks/>
          </p:cNvCxnSpPr>
          <p:nvPr/>
        </p:nvCxnSpPr>
        <p:spPr>
          <a:xfrm>
            <a:off x="6811465" y="2743130"/>
            <a:ext cx="17306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Connecteur droit 71">
            <a:extLst>
              <a:ext uri="{FF2B5EF4-FFF2-40B4-BE49-F238E27FC236}">
                <a16:creationId xmlns:a16="http://schemas.microsoft.com/office/drawing/2014/main" id="{81A61BE4-1557-450B-929F-F0C40A2370C1}"/>
              </a:ext>
            </a:extLst>
          </p:cNvPr>
          <p:cNvCxnSpPr>
            <a:cxnSpLocks/>
          </p:cNvCxnSpPr>
          <p:nvPr/>
        </p:nvCxnSpPr>
        <p:spPr>
          <a:xfrm flipV="1">
            <a:off x="4133226" y="2388851"/>
            <a:ext cx="69225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necteur droit 72">
            <a:extLst>
              <a:ext uri="{FF2B5EF4-FFF2-40B4-BE49-F238E27FC236}">
                <a16:creationId xmlns:a16="http://schemas.microsoft.com/office/drawing/2014/main" id="{06FB9130-0158-4766-A626-A496A02F4BBD}"/>
              </a:ext>
            </a:extLst>
          </p:cNvPr>
          <p:cNvCxnSpPr>
            <a:cxnSpLocks/>
          </p:cNvCxnSpPr>
          <p:nvPr/>
        </p:nvCxnSpPr>
        <p:spPr>
          <a:xfrm>
            <a:off x="4475773" y="2388851"/>
            <a:ext cx="0" cy="282078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Connecteur droit 73">
            <a:extLst>
              <a:ext uri="{FF2B5EF4-FFF2-40B4-BE49-F238E27FC236}">
                <a16:creationId xmlns:a16="http://schemas.microsoft.com/office/drawing/2014/main" id="{7A185343-6473-4208-AD8E-5AD86301BF73}"/>
              </a:ext>
            </a:extLst>
          </p:cNvPr>
          <p:cNvCxnSpPr/>
          <p:nvPr/>
        </p:nvCxnSpPr>
        <p:spPr>
          <a:xfrm>
            <a:off x="4475771" y="5209304"/>
            <a:ext cx="34612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Connecteur droit 74">
            <a:extLst>
              <a:ext uri="{FF2B5EF4-FFF2-40B4-BE49-F238E27FC236}">
                <a16:creationId xmlns:a16="http://schemas.microsoft.com/office/drawing/2014/main" id="{489ABFAA-C5DD-4EA3-B627-AB2100B7896F}"/>
              </a:ext>
            </a:extLst>
          </p:cNvPr>
          <p:cNvCxnSpPr/>
          <p:nvPr/>
        </p:nvCxnSpPr>
        <p:spPr>
          <a:xfrm>
            <a:off x="4467977" y="3527897"/>
            <a:ext cx="34612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Connecteur droit 75">
            <a:extLst>
              <a:ext uri="{FF2B5EF4-FFF2-40B4-BE49-F238E27FC236}">
                <a16:creationId xmlns:a16="http://schemas.microsoft.com/office/drawing/2014/main" id="{984567D4-26E0-40F1-A387-151B1654E160}"/>
              </a:ext>
            </a:extLst>
          </p:cNvPr>
          <p:cNvCxnSpPr>
            <a:cxnSpLocks/>
          </p:cNvCxnSpPr>
          <p:nvPr/>
        </p:nvCxnSpPr>
        <p:spPr>
          <a:xfrm>
            <a:off x="6811465" y="2397963"/>
            <a:ext cx="0" cy="70607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Connecteur droit 76">
            <a:extLst>
              <a:ext uri="{FF2B5EF4-FFF2-40B4-BE49-F238E27FC236}">
                <a16:creationId xmlns:a16="http://schemas.microsoft.com/office/drawing/2014/main" id="{630DE8AE-26E1-4FD1-8149-B41C33B613C9}"/>
              </a:ext>
            </a:extLst>
          </p:cNvPr>
          <p:cNvCxnSpPr>
            <a:cxnSpLocks/>
          </p:cNvCxnSpPr>
          <p:nvPr/>
        </p:nvCxnSpPr>
        <p:spPr>
          <a:xfrm>
            <a:off x="6803669" y="3104036"/>
            <a:ext cx="17306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3B1145C1-FB5A-4004-8CC1-4EE774749625}"/>
              </a:ext>
            </a:extLst>
          </p:cNvPr>
          <p:cNvCxnSpPr/>
          <p:nvPr/>
        </p:nvCxnSpPr>
        <p:spPr>
          <a:xfrm>
            <a:off x="6622808" y="3493728"/>
            <a:ext cx="34612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FA1E33DF-7890-462C-A674-C938075A7B9B}"/>
              </a:ext>
            </a:extLst>
          </p:cNvPr>
          <p:cNvCxnSpPr>
            <a:cxnSpLocks/>
          </p:cNvCxnSpPr>
          <p:nvPr/>
        </p:nvCxnSpPr>
        <p:spPr>
          <a:xfrm>
            <a:off x="6795873" y="3869552"/>
            <a:ext cx="17306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F0544BA7-167D-462D-ABBA-1D26F44E438B}"/>
              </a:ext>
            </a:extLst>
          </p:cNvPr>
          <p:cNvCxnSpPr>
            <a:cxnSpLocks/>
          </p:cNvCxnSpPr>
          <p:nvPr/>
        </p:nvCxnSpPr>
        <p:spPr>
          <a:xfrm>
            <a:off x="6784423" y="3488614"/>
            <a:ext cx="0" cy="132803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85182707-ECCC-4B06-AA38-A722D8C38C73}"/>
              </a:ext>
            </a:extLst>
          </p:cNvPr>
          <p:cNvCxnSpPr>
            <a:cxnSpLocks/>
          </p:cNvCxnSpPr>
          <p:nvPr/>
        </p:nvCxnSpPr>
        <p:spPr>
          <a:xfrm>
            <a:off x="6790147" y="4241103"/>
            <a:ext cx="16734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43DC8E88-4219-4FEF-8FB4-5E967993B102}"/>
              </a:ext>
            </a:extLst>
          </p:cNvPr>
          <p:cNvCxnSpPr>
            <a:cxnSpLocks/>
          </p:cNvCxnSpPr>
          <p:nvPr/>
        </p:nvCxnSpPr>
        <p:spPr>
          <a:xfrm>
            <a:off x="6784423" y="4520037"/>
            <a:ext cx="17306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A05B22D7-07A9-452E-9AD7-8717A58B48BE}"/>
              </a:ext>
            </a:extLst>
          </p:cNvPr>
          <p:cNvCxnSpPr>
            <a:cxnSpLocks/>
            <a:stCxn id="54" idx="3"/>
          </p:cNvCxnSpPr>
          <p:nvPr/>
        </p:nvCxnSpPr>
        <p:spPr>
          <a:xfrm flipV="1">
            <a:off x="6630604" y="5209305"/>
            <a:ext cx="334677" cy="132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FBEAF69D-3DE4-44A9-A2E7-1CF002E786E5}"/>
              </a:ext>
            </a:extLst>
          </p:cNvPr>
          <p:cNvCxnSpPr>
            <a:cxnSpLocks/>
          </p:cNvCxnSpPr>
          <p:nvPr/>
        </p:nvCxnSpPr>
        <p:spPr>
          <a:xfrm>
            <a:off x="6791212" y="5606916"/>
            <a:ext cx="17306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Connecteur droit 87">
            <a:extLst>
              <a:ext uri="{FF2B5EF4-FFF2-40B4-BE49-F238E27FC236}">
                <a16:creationId xmlns:a16="http://schemas.microsoft.com/office/drawing/2014/main" id="{7D2BB625-0AA8-43A8-947B-B2F5941FEADE}"/>
              </a:ext>
            </a:extLst>
          </p:cNvPr>
          <p:cNvCxnSpPr>
            <a:cxnSpLocks/>
          </p:cNvCxnSpPr>
          <p:nvPr/>
        </p:nvCxnSpPr>
        <p:spPr>
          <a:xfrm>
            <a:off x="6784394" y="5209304"/>
            <a:ext cx="0" cy="3976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C44546E1-E92D-46B9-ABAB-176A7918A0E1}"/>
              </a:ext>
            </a:extLst>
          </p:cNvPr>
          <p:cNvCxnSpPr>
            <a:stCxn id="45" idx="3"/>
            <a:endCxn id="58" idx="1"/>
          </p:cNvCxnSpPr>
          <p:nvPr/>
        </p:nvCxnSpPr>
        <p:spPr>
          <a:xfrm>
            <a:off x="4125429" y="5956970"/>
            <a:ext cx="2854682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4" name="ZoneTexte 103">
            <a:extLst>
              <a:ext uri="{FF2B5EF4-FFF2-40B4-BE49-F238E27FC236}">
                <a16:creationId xmlns:a16="http://schemas.microsoft.com/office/drawing/2014/main" id="{226F9D3F-E251-4A5A-A78F-EE16759C07F2}"/>
              </a:ext>
            </a:extLst>
          </p:cNvPr>
          <p:cNvSpPr txBox="1"/>
          <p:nvPr/>
        </p:nvSpPr>
        <p:spPr>
          <a:xfrm>
            <a:off x="2442115" y="6252462"/>
            <a:ext cx="1683314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Sécuriser </a:t>
            </a:r>
            <a:r>
              <a:rPr lang="fr-FR" sz="800" dirty="0"/>
              <a:t>l’accès au garage</a:t>
            </a: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id="{3AFAA124-AD5B-4894-8993-D1412827763D}"/>
              </a:ext>
            </a:extLst>
          </p:cNvPr>
          <p:cNvSpPr txBox="1"/>
          <p:nvPr/>
        </p:nvSpPr>
        <p:spPr>
          <a:xfrm>
            <a:off x="6988179" y="6268183"/>
            <a:ext cx="2256179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Interdire </a:t>
            </a:r>
            <a:r>
              <a:rPr lang="fr-FR" sz="800" dirty="0"/>
              <a:t>l’accès forcé</a:t>
            </a:r>
          </a:p>
        </p:txBody>
      </p:sp>
      <p:cxnSp>
        <p:nvCxnSpPr>
          <p:cNvPr id="111" name="Connecteur droit 110">
            <a:extLst>
              <a:ext uri="{FF2B5EF4-FFF2-40B4-BE49-F238E27FC236}">
                <a16:creationId xmlns:a16="http://schemas.microsoft.com/office/drawing/2014/main" id="{4D66C117-B7FA-402D-BB97-365F27A94955}"/>
              </a:ext>
            </a:extLst>
          </p:cNvPr>
          <p:cNvCxnSpPr>
            <a:cxnSpLocks/>
            <a:endCxn id="107" idx="1"/>
          </p:cNvCxnSpPr>
          <p:nvPr/>
        </p:nvCxnSpPr>
        <p:spPr>
          <a:xfrm>
            <a:off x="4133225" y="6359331"/>
            <a:ext cx="2854954" cy="1657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4" name="ZoneTexte 113">
            <a:extLst>
              <a:ext uri="{FF2B5EF4-FFF2-40B4-BE49-F238E27FC236}">
                <a16:creationId xmlns:a16="http://schemas.microsoft.com/office/drawing/2014/main" id="{82EB0488-97FB-4EAD-8BF3-56861BBA4B40}"/>
              </a:ext>
            </a:extLst>
          </p:cNvPr>
          <p:cNvSpPr txBox="1"/>
          <p:nvPr/>
        </p:nvSpPr>
        <p:spPr>
          <a:xfrm>
            <a:off x="9672340" y="6252794"/>
            <a:ext cx="2002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Mécanisme de verrouillage</a:t>
            </a:r>
          </a:p>
        </p:txBody>
      </p:sp>
      <p:cxnSp>
        <p:nvCxnSpPr>
          <p:cNvPr id="118" name="Connecteur droit 117">
            <a:extLst>
              <a:ext uri="{FF2B5EF4-FFF2-40B4-BE49-F238E27FC236}">
                <a16:creationId xmlns:a16="http://schemas.microsoft.com/office/drawing/2014/main" id="{495416DE-95B8-42B8-801D-34619B5C903A}"/>
              </a:ext>
            </a:extLst>
          </p:cNvPr>
          <p:cNvCxnSpPr>
            <a:cxnSpLocks/>
          </p:cNvCxnSpPr>
          <p:nvPr/>
        </p:nvCxnSpPr>
        <p:spPr>
          <a:xfrm>
            <a:off x="2147777" y="387400"/>
            <a:ext cx="0" cy="597193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Connecteur droit 119">
            <a:extLst>
              <a:ext uri="{FF2B5EF4-FFF2-40B4-BE49-F238E27FC236}">
                <a16:creationId xmlns:a16="http://schemas.microsoft.com/office/drawing/2014/main" id="{A010B270-68E5-4D09-A2F7-2933C07E7954}"/>
              </a:ext>
            </a:extLst>
          </p:cNvPr>
          <p:cNvCxnSpPr>
            <a:endCxn id="104" idx="1"/>
          </p:cNvCxnSpPr>
          <p:nvPr/>
        </p:nvCxnSpPr>
        <p:spPr>
          <a:xfrm flipV="1">
            <a:off x="2147775" y="6360184"/>
            <a:ext cx="29434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Connecteur droit 120">
            <a:extLst>
              <a:ext uri="{FF2B5EF4-FFF2-40B4-BE49-F238E27FC236}">
                <a16:creationId xmlns:a16="http://schemas.microsoft.com/office/drawing/2014/main" id="{EE081D3D-64B4-4D44-B292-A97FBCC3BE08}"/>
              </a:ext>
            </a:extLst>
          </p:cNvPr>
          <p:cNvCxnSpPr/>
          <p:nvPr/>
        </p:nvCxnSpPr>
        <p:spPr>
          <a:xfrm flipV="1">
            <a:off x="2147775" y="5941592"/>
            <a:ext cx="29434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Connecteur droit 121">
            <a:extLst>
              <a:ext uri="{FF2B5EF4-FFF2-40B4-BE49-F238E27FC236}">
                <a16:creationId xmlns:a16="http://schemas.microsoft.com/office/drawing/2014/main" id="{09A89D3A-7216-40D2-A077-3502FF8837CA}"/>
              </a:ext>
            </a:extLst>
          </p:cNvPr>
          <p:cNvCxnSpPr/>
          <p:nvPr/>
        </p:nvCxnSpPr>
        <p:spPr>
          <a:xfrm flipV="1">
            <a:off x="2147777" y="2397963"/>
            <a:ext cx="29434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3" name="Ellipse 122">
            <a:extLst>
              <a:ext uri="{FF2B5EF4-FFF2-40B4-BE49-F238E27FC236}">
                <a16:creationId xmlns:a16="http://schemas.microsoft.com/office/drawing/2014/main" id="{93425CDD-BBBC-48C3-93A1-EEB8D1B4A616}"/>
              </a:ext>
            </a:extLst>
          </p:cNvPr>
          <p:cNvSpPr/>
          <p:nvPr/>
        </p:nvSpPr>
        <p:spPr>
          <a:xfrm>
            <a:off x="9625407" y="578855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6" name="Connecteur droit 125">
            <a:extLst>
              <a:ext uri="{FF2B5EF4-FFF2-40B4-BE49-F238E27FC236}">
                <a16:creationId xmlns:a16="http://schemas.microsoft.com/office/drawing/2014/main" id="{8B8EE0C0-F222-4CF6-BC22-171BE8B14A6E}"/>
              </a:ext>
            </a:extLst>
          </p:cNvPr>
          <p:cNvCxnSpPr>
            <a:cxnSpLocks/>
            <a:endCxn id="123" idx="2"/>
          </p:cNvCxnSpPr>
          <p:nvPr/>
        </p:nvCxnSpPr>
        <p:spPr>
          <a:xfrm>
            <a:off x="9251321" y="703174"/>
            <a:ext cx="37408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8" name="Ellipse 127">
            <a:extLst>
              <a:ext uri="{FF2B5EF4-FFF2-40B4-BE49-F238E27FC236}">
                <a16:creationId xmlns:a16="http://schemas.microsoft.com/office/drawing/2014/main" id="{426E2EEC-A6D6-44D5-92BF-AE03A22A89AD}"/>
              </a:ext>
            </a:extLst>
          </p:cNvPr>
          <p:cNvSpPr/>
          <p:nvPr/>
        </p:nvSpPr>
        <p:spPr>
          <a:xfrm>
            <a:off x="9628349" y="880274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9" name="Connecteur droit 128">
            <a:extLst>
              <a:ext uri="{FF2B5EF4-FFF2-40B4-BE49-F238E27FC236}">
                <a16:creationId xmlns:a16="http://schemas.microsoft.com/office/drawing/2014/main" id="{383F1035-AA60-42F1-AB59-A46540D0CB61}"/>
              </a:ext>
            </a:extLst>
          </p:cNvPr>
          <p:cNvCxnSpPr>
            <a:cxnSpLocks/>
            <a:endCxn id="128" idx="2"/>
          </p:cNvCxnSpPr>
          <p:nvPr/>
        </p:nvCxnSpPr>
        <p:spPr>
          <a:xfrm>
            <a:off x="9254263" y="1004593"/>
            <a:ext cx="37408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0" name="Ellipse 129">
            <a:extLst>
              <a:ext uri="{FF2B5EF4-FFF2-40B4-BE49-F238E27FC236}">
                <a16:creationId xmlns:a16="http://schemas.microsoft.com/office/drawing/2014/main" id="{3D5C8A18-585C-451A-A181-7584E7946726}"/>
              </a:ext>
            </a:extLst>
          </p:cNvPr>
          <p:cNvSpPr/>
          <p:nvPr/>
        </p:nvSpPr>
        <p:spPr>
          <a:xfrm>
            <a:off x="9617339" y="1222605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1" name="Connecteur droit 130">
            <a:extLst>
              <a:ext uri="{FF2B5EF4-FFF2-40B4-BE49-F238E27FC236}">
                <a16:creationId xmlns:a16="http://schemas.microsoft.com/office/drawing/2014/main" id="{BA030DB9-279D-404D-AADD-8A36AF56909E}"/>
              </a:ext>
            </a:extLst>
          </p:cNvPr>
          <p:cNvCxnSpPr>
            <a:cxnSpLocks/>
            <a:endCxn id="130" idx="2"/>
          </p:cNvCxnSpPr>
          <p:nvPr/>
        </p:nvCxnSpPr>
        <p:spPr>
          <a:xfrm>
            <a:off x="9243253" y="1346924"/>
            <a:ext cx="37408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2" name="Ellipse 131">
            <a:extLst>
              <a:ext uri="{FF2B5EF4-FFF2-40B4-BE49-F238E27FC236}">
                <a16:creationId xmlns:a16="http://schemas.microsoft.com/office/drawing/2014/main" id="{ECABEF1D-8E22-4FA4-8100-5140CDA353C5}"/>
              </a:ext>
            </a:extLst>
          </p:cNvPr>
          <p:cNvSpPr/>
          <p:nvPr/>
        </p:nvSpPr>
        <p:spPr>
          <a:xfrm>
            <a:off x="9617339" y="262046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3" name="Connecteur droit 132">
            <a:extLst>
              <a:ext uri="{FF2B5EF4-FFF2-40B4-BE49-F238E27FC236}">
                <a16:creationId xmlns:a16="http://schemas.microsoft.com/office/drawing/2014/main" id="{263A5124-47E9-47A1-8462-FDAA35F4F6F6}"/>
              </a:ext>
            </a:extLst>
          </p:cNvPr>
          <p:cNvCxnSpPr>
            <a:cxnSpLocks/>
            <a:endCxn id="132" idx="2"/>
          </p:cNvCxnSpPr>
          <p:nvPr/>
        </p:nvCxnSpPr>
        <p:spPr>
          <a:xfrm>
            <a:off x="9243253" y="386365"/>
            <a:ext cx="37408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4" name="Ellipse 133">
            <a:extLst>
              <a:ext uri="{FF2B5EF4-FFF2-40B4-BE49-F238E27FC236}">
                <a16:creationId xmlns:a16="http://schemas.microsoft.com/office/drawing/2014/main" id="{AFC4CD53-2F92-4BD6-9B5B-A0AEF2F62ECD}"/>
              </a:ext>
            </a:extLst>
          </p:cNvPr>
          <p:cNvSpPr/>
          <p:nvPr/>
        </p:nvSpPr>
        <p:spPr>
          <a:xfrm>
            <a:off x="9627619" y="1550571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5" name="Connecteur droit 134">
            <a:extLst>
              <a:ext uri="{FF2B5EF4-FFF2-40B4-BE49-F238E27FC236}">
                <a16:creationId xmlns:a16="http://schemas.microsoft.com/office/drawing/2014/main" id="{1C14872F-C3E2-4C2E-918A-C10EB8993742}"/>
              </a:ext>
            </a:extLst>
          </p:cNvPr>
          <p:cNvCxnSpPr>
            <a:cxnSpLocks/>
            <a:endCxn id="134" idx="2"/>
          </p:cNvCxnSpPr>
          <p:nvPr/>
        </p:nvCxnSpPr>
        <p:spPr>
          <a:xfrm>
            <a:off x="9253533" y="1674890"/>
            <a:ext cx="37408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6" name="Ellipse 135">
            <a:extLst>
              <a:ext uri="{FF2B5EF4-FFF2-40B4-BE49-F238E27FC236}">
                <a16:creationId xmlns:a16="http://schemas.microsoft.com/office/drawing/2014/main" id="{E5D3CF97-A710-4E9A-87F8-5C04A98D9EDB}"/>
              </a:ext>
            </a:extLst>
          </p:cNvPr>
          <p:cNvSpPr/>
          <p:nvPr/>
        </p:nvSpPr>
        <p:spPr>
          <a:xfrm>
            <a:off x="9625407" y="1879669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7" name="Connecteur droit 136">
            <a:extLst>
              <a:ext uri="{FF2B5EF4-FFF2-40B4-BE49-F238E27FC236}">
                <a16:creationId xmlns:a16="http://schemas.microsoft.com/office/drawing/2014/main" id="{44E3F4C3-58D2-48B9-8D5C-0D20412183C0}"/>
              </a:ext>
            </a:extLst>
          </p:cNvPr>
          <p:cNvCxnSpPr>
            <a:cxnSpLocks/>
            <a:endCxn id="136" idx="2"/>
          </p:cNvCxnSpPr>
          <p:nvPr/>
        </p:nvCxnSpPr>
        <p:spPr>
          <a:xfrm>
            <a:off x="9251321" y="2003988"/>
            <a:ext cx="37408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8" name="Ellipse 137">
            <a:extLst>
              <a:ext uri="{FF2B5EF4-FFF2-40B4-BE49-F238E27FC236}">
                <a16:creationId xmlns:a16="http://schemas.microsoft.com/office/drawing/2014/main" id="{5F120186-D18D-4AB1-8177-7F8DE4AF7924}"/>
              </a:ext>
            </a:extLst>
          </p:cNvPr>
          <p:cNvSpPr/>
          <p:nvPr/>
        </p:nvSpPr>
        <p:spPr>
          <a:xfrm>
            <a:off x="9625407" y="2262286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9" name="Connecteur droit 138">
            <a:extLst>
              <a:ext uri="{FF2B5EF4-FFF2-40B4-BE49-F238E27FC236}">
                <a16:creationId xmlns:a16="http://schemas.microsoft.com/office/drawing/2014/main" id="{5724241E-AB78-4F44-A215-9AC7FEA75745}"/>
              </a:ext>
            </a:extLst>
          </p:cNvPr>
          <p:cNvCxnSpPr>
            <a:cxnSpLocks/>
            <a:endCxn id="138" idx="2"/>
          </p:cNvCxnSpPr>
          <p:nvPr/>
        </p:nvCxnSpPr>
        <p:spPr>
          <a:xfrm>
            <a:off x="9251321" y="2386605"/>
            <a:ext cx="37408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0" name="Ellipse 139">
            <a:extLst>
              <a:ext uri="{FF2B5EF4-FFF2-40B4-BE49-F238E27FC236}">
                <a16:creationId xmlns:a16="http://schemas.microsoft.com/office/drawing/2014/main" id="{4A37E8ED-A5A2-40AC-883B-F62AAB40CD00}"/>
              </a:ext>
            </a:extLst>
          </p:cNvPr>
          <p:cNvSpPr/>
          <p:nvPr/>
        </p:nvSpPr>
        <p:spPr>
          <a:xfrm>
            <a:off x="9625407" y="2548980"/>
            <a:ext cx="1921699" cy="3823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1" name="Connecteur droit 140">
            <a:extLst>
              <a:ext uri="{FF2B5EF4-FFF2-40B4-BE49-F238E27FC236}">
                <a16:creationId xmlns:a16="http://schemas.microsoft.com/office/drawing/2014/main" id="{5852FD13-1ADE-4296-9FA9-14152F621D6F}"/>
              </a:ext>
            </a:extLst>
          </p:cNvPr>
          <p:cNvCxnSpPr>
            <a:cxnSpLocks/>
            <a:stCxn id="39" idx="3"/>
            <a:endCxn id="140" idx="2"/>
          </p:cNvCxnSpPr>
          <p:nvPr/>
        </p:nvCxnSpPr>
        <p:spPr>
          <a:xfrm flipV="1">
            <a:off x="9247670" y="2740145"/>
            <a:ext cx="3777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3" name="Ellipse 142">
            <a:extLst>
              <a:ext uri="{FF2B5EF4-FFF2-40B4-BE49-F238E27FC236}">
                <a16:creationId xmlns:a16="http://schemas.microsoft.com/office/drawing/2014/main" id="{BB0A618B-9066-47E5-93DC-464D34B22433}"/>
              </a:ext>
            </a:extLst>
          </p:cNvPr>
          <p:cNvSpPr/>
          <p:nvPr/>
        </p:nvSpPr>
        <p:spPr>
          <a:xfrm>
            <a:off x="9610378" y="2964702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4" name="Connecteur droit 143">
            <a:extLst>
              <a:ext uri="{FF2B5EF4-FFF2-40B4-BE49-F238E27FC236}">
                <a16:creationId xmlns:a16="http://schemas.microsoft.com/office/drawing/2014/main" id="{2B2AC584-DA31-4E50-A3A6-728C9C4B58E7}"/>
              </a:ext>
            </a:extLst>
          </p:cNvPr>
          <p:cNvCxnSpPr>
            <a:cxnSpLocks/>
            <a:stCxn id="40" idx="3"/>
            <a:endCxn id="143" idx="2"/>
          </p:cNvCxnSpPr>
          <p:nvPr/>
        </p:nvCxnSpPr>
        <p:spPr>
          <a:xfrm flipV="1">
            <a:off x="9247670" y="3089021"/>
            <a:ext cx="36270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9" name="Ellipse 148">
            <a:extLst>
              <a:ext uri="{FF2B5EF4-FFF2-40B4-BE49-F238E27FC236}">
                <a16:creationId xmlns:a16="http://schemas.microsoft.com/office/drawing/2014/main" id="{88DF1B04-ACB3-43E9-903E-01F776491E25}"/>
              </a:ext>
            </a:extLst>
          </p:cNvPr>
          <p:cNvSpPr/>
          <p:nvPr/>
        </p:nvSpPr>
        <p:spPr>
          <a:xfrm>
            <a:off x="9610378" y="3354914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0" name="Connecteur droit 149">
            <a:extLst>
              <a:ext uri="{FF2B5EF4-FFF2-40B4-BE49-F238E27FC236}">
                <a16:creationId xmlns:a16="http://schemas.microsoft.com/office/drawing/2014/main" id="{611D7935-40C3-4606-A4E1-62EA30059CCB}"/>
              </a:ext>
            </a:extLst>
          </p:cNvPr>
          <p:cNvCxnSpPr>
            <a:cxnSpLocks/>
            <a:endCxn id="149" idx="2"/>
          </p:cNvCxnSpPr>
          <p:nvPr/>
        </p:nvCxnSpPr>
        <p:spPr>
          <a:xfrm>
            <a:off x="9236292" y="3479233"/>
            <a:ext cx="37408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1" name="Ellipse 150">
            <a:extLst>
              <a:ext uri="{FF2B5EF4-FFF2-40B4-BE49-F238E27FC236}">
                <a16:creationId xmlns:a16="http://schemas.microsoft.com/office/drawing/2014/main" id="{C5FB748C-F41F-4A0B-9219-6619C55E2532}"/>
              </a:ext>
            </a:extLst>
          </p:cNvPr>
          <p:cNvSpPr/>
          <p:nvPr/>
        </p:nvSpPr>
        <p:spPr>
          <a:xfrm>
            <a:off x="9617339" y="3769337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2" name="Connecteur droit 151">
            <a:extLst>
              <a:ext uri="{FF2B5EF4-FFF2-40B4-BE49-F238E27FC236}">
                <a16:creationId xmlns:a16="http://schemas.microsoft.com/office/drawing/2014/main" id="{04FB2103-5555-4196-8896-3500EEDBBA38}"/>
              </a:ext>
            </a:extLst>
          </p:cNvPr>
          <p:cNvCxnSpPr>
            <a:cxnSpLocks/>
            <a:endCxn id="151" idx="2"/>
          </p:cNvCxnSpPr>
          <p:nvPr/>
        </p:nvCxnSpPr>
        <p:spPr>
          <a:xfrm>
            <a:off x="9243253" y="3893656"/>
            <a:ext cx="37408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" name="Ellipse 152">
            <a:extLst>
              <a:ext uri="{FF2B5EF4-FFF2-40B4-BE49-F238E27FC236}">
                <a16:creationId xmlns:a16="http://schemas.microsoft.com/office/drawing/2014/main" id="{6F200A0F-57D0-4E87-8FA1-B23B842F27BC}"/>
              </a:ext>
            </a:extLst>
          </p:cNvPr>
          <p:cNvSpPr/>
          <p:nvPr/>
        </p:nvSpPr>
        <p:spPr>
          <a:xfrm>
            <a:off x="9605962" y="4112209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4" name="Connecteur droit 153">
            <a:extLst>
              <a:ext uri="{FF2B5EF4-FFF2-40B4-BE49-F238E27FC236}">
                <a16:creationId xmlns:a16="http://schemas.microsoft.com/office/drawing/2014/main" id="{F1FE8DEF-FAD9-4EDD-9DC7-C11A42C03C18}"/>
              </a:ext>
            </a:extLst>
          </p:cNvPr>
          <p:cNvCxnSpPr>
            <a:cxnSpLocks/>
            <a:endCxn id="153" idx="2"/>
          </p:cNvCxnSpPr>
          <p:nvPr/>
        </p:nvCxnSpPr>
        <p:spPr>
          <a:xfrm>
            <a:off x="9231876" y="4236528"/>
            <a:ext cx="37408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5" name="Ellipse 154">
            <a:extLst>
              <a:ext uri="{FF2B5EF4-FFF2-40B4-BE49-F238E27FC236}">
                <a16:creationId xmlns:a16="http://schemas.microsoft.com/office/drawing/2014/main" id="{06DAB55D-5DDB-4DD6-975B-F1313399BBD7}"/>
              </a:ext>
            </a:extLst>
          </p:cNvPr>
          <p:cNvSpPr/>
          <p:nvPr/>
        </p:nvSpPr>
        <p:spPr>
          <a:xfrm>
            <a:off x="9594713" y="4396766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6" name="Connecteur droit 155">
            <a:extLst>
              <a:ext uri="{FF2B5EF4-FFF2-40B4-BE49-F238E27FC236}">
                <a16:creationId xmlns:a16="http://schemas.microsoft.com/office/drawing/2014/main" id="{98541236-9E45-4A8F-866A-243A128027A1}"/>
              </a:ext>
            </a:extLst>
          </p:cNvPr>
          <p:cNvCxnSpPr>
            <a:cxnSpLocks/>
            <a:endCxn id="155" idx="2"/>
          </p:cNvCxnSpPr>
          <p:nvPr/>
        </p:nvCxnSpPr>
        <p:spPr>
          <a:xfrm>
            <a:off x="9220627" y="4521085"/>
            <a:ext cx="37408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7" name="Ellipse 156">
            <a:extLst>
              <a:ext uri="{FF2B5EF4-FFF2-40B4-BE49-F238E27FC236}">
                <a16:creationId xmlns:a16="http://schemas.microsoft.com/office/drawing/2014/main" id="{D50116FF-37C8-45FB-92AA-4903122E156A}"/>
              </a:ext>
            </a:extLst>
          </p:cNvPr>
          <p:cNvSpPr/>
          <p:nvPr/>
        </p:nvSpPr>
        <p:spPr>
          <a:xfrm>
            <a:off x="9613756" y="5084985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8" name="Connecteur droit 157">
            <a:extLst>
              <a:ext uri="{FF2B5EF4-FFF2-40B4-BE49-F238E27FC236}">
                <a16:creationId xmlns:a16="http://schemas.microsoft.com/office/drawing/2014/main" id="{B3788D7E-85FA-4BA9-B694-A2AC443BAD07}"/>
              </a:ext>
            </a:extLst>
          </p:cNvPr>
          <p:cNvCxnSpPr>
            <a:cxnSpLocks/>
            <a:endCxn id="157" idx="2"/>
          </p:cNvCxnSpPr>
          <p:nvPr/>
        </p:nvCxnSpPr>
        <p:spPr>
          <a:xfrm>
            <a:off x="9239670" y="5209304"/>
            <a:ext cx="37408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9" name="Ellipse 158">
            <a:extLst>
              <a:ext uri="{FF2B5EF4-FFF2-40B4-BE49-F238E27FC236}">
                <a16:creationId xmlns:a16="http://schemas.microsoft.com/office/drawing/2014/main" id="{438F54DF-3FA9-4AD0-92E7-F36580FDA9DF}"/>
              </a:ext>
            </a:extLst>
          </p:cNvPr>
          <p:cNvSpPr/>
          <p:nvPr/>
        </p:nvSpPr>
        <p:spPr>
          <a:xfrm>
            <a:off x="9613756" y="5450288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0" name="Connecteur droit 159">
            <a:extLst>
              <a:ext uri="{FF2B5EF4-FFF2-40B4-BE49-F238E27FC236}">
                <a16:creationId xmlns:a16="http://schemas.microsoft.com/office/drawing/2014/main" id="{65EE21BB-11E9-4559-9734-28D288D75007}"/>
              </a:ext>
            </a:extLst>
          </p:cNvPr>
          <p:cNvCxnSpPr>
            <a:cxnSpLocks/>
            <a:endCxn id="159" idx="2"/>
          </p:cNvCxnSpPr>
          <p:nvPr/>
        </p:nvCxnSpPr>
        <p:spPr>
          <a:xfrm>
            <a:off x="9239670" y="5574607"/>
            <a:ext cx="37408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1" name="Ellipse 160">
            <a:extLst>
              <a:ext uri="{FF2B5EF4-FFF2-40B4-BE49-F238E27FC236}">
                <a16:creationId xmlns:a16="http://schemas.microsoft.com/office/drawing/2014/main" id="{A690A5D4-C528-4A43-B553-C08AEEA16E2E}"/>
              </a:ext>
            </a:extLst>
          </p:cNvPr>
          <p:cNvSpPr/>
          <p:nvPr/>
        </p:nvSpPr>
        <p:spPr>
          <a:xfrm>
            <a:off x="9621753" y="5829654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2" name="Connecteur droit 161">
            <a:extLst>
              <a:ext uri="{FF2B5EF4-FFF2-40B4-BE49-F238E27FC236}">
                <a16:creationId xmlns:a16="http://schemas.microsoft.com/office/drawing/2014/main" id="{6A428EE9-D15D-4019-B63F-56CB392E7066}"/>
              </a:ext>
            </a:extLst>
          </p:cNvPr>
          <p:cNvCxnSpPr>
            <a:cxnSpLocks/>
            <a:endCxn id="161" idx="2"/>
          </p:cNvCxnSpPr>
          <p:nvPr/>
        </p:nvCxnSpPr>
        <p:spPr>
          <a:xfrm>
            <a:off x="9247667" y="5953973"/>
            <a:ext cx="37408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3" name="Ellipse 162">
            <a:extLst>
              <a:ext uri="{FF2B5EF4-FFF2-40B4-BE49-F238E27FC236}">
                <a16:creationId xmlns:a16="http://schemas.microsoft.com/office/drawing/2014/main" id="{F037D8FE-5009-4611-8B48-F57462DD117C}"/>
              </a:ext>
            </a:extLst>
          </p:cNvPr>
          <p:cNvSpPr/>
          <p:nvPr/>
        </p:nvSpPr>
        <p:spPr>
          <a:xfrm>
            <a:off x="9621753" y="6258403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4" name="Connecteur droit 163">
            <a:extLst>
              <a:ext uri="{FF2B5EF4-FFF2-40B4-BE49-F238E27FC236}">
                <a16:creationId xmlns:a16="http://schemas.microsoft.com/office/drawing/2014/main" id="{7D28A8C4-49C2-4838-9B55-8E931C33AB62}"/>
              </a:ext>
            </a:extLst>
          </p:cNvPr>
          <p:cNvCxnSpPr>
            <a:cxnSpLocks/>
            <a:endCxn id="163" idx="2"/>
          </p:cNvCxnSpPr>
          <p:nvPr/>
        </p:nvCxnSpPr>
        <p:spPr>
          <a:xfrm>
            <a:off x="9247667" y="6382722"/>
            <a:ext cx="37408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6" name="ZoneTexte 165">
            <a:extLst>
              <a:ext uri="{FF2B5EF4-FFF2-40B4-BE49-F238E27FC236}">
                <a16:creationId xmlns:a16="http://schemas.microsoft.com/office/drawing/2014/main" id="{B8EFE23F-9704-470C-ADB3-A66334BC4FF1}"/>
              </a:ext>
            </a:extLst>
          </p:cNvPr>
          <p:cNvSpPr txBox="1"/>
          <p:nvPr/>
        </p:nvSpPr>
        <p:spPr>
          <a:xfrm>
            <a:off x="232910" y="6545516"/>
            <a:ext cx="168331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200" b="1" dirty="0"/>
              <a:t>Fonction de service</a:t>
            </a:r>
            <a:endParaRPr lang="fr-FR" sz="1200" dirty="0"/>
          </a:p>
        </p:txBody>
      </p:sp>
      <p:cxnSp>
        <p:nvCxnSpPr>
          <p:cNvPr id="168" name="Connecteur droit 167">
            <a:extLst>
              <a:ext uri="{FF2B5EF4-FFF2-40B4-BE49-F238E27FC236}">
                <a16:creationId xmlns:a16="http://schemas.microsoft.com/office/drawing/2014/main" id="{668EFF97-B040-4BBA-AF49-58C64B0BE969}"/>
              </a:ext>
            </a:extLst>
          </p:cNvPr>
          <p:cNvCxnSpPr/>
          <p:nvPr/>
        </p:nvCxnSpPr>
        <p:spPr>
          <a:xfrm>
            <a:off x="2032000" y="173198"/>
            <a:ext cx="0" cy="6684802"/>
          </a:xfrm>
          <a:prstGeom prst="line">
            <a:avLst/>
          </a:prstGeom>
          <a:ln w="12700"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9" name="ZoneTexte 168">
            <a:extLst>
              <a:ext uri="{FF2B5EF4-FFF2-40B4-BE49-F238E27FC236}">
                <a16:creationId xmlns:a16="http://schemas.microsoft.com/office/drawing/2014/main" id="{DDAAD806-4334-488D-8934-DE6C8AF70B31}"/>
              </a:ext>
            </a:extLst>
          </p:cNvPr>
          <p:cNvSpPr txBox="1"/>
          <p:nvPr/>
        </p:nvSpPr>
        <p:spPr>
          <a:xfrm>
            <a:off x="4733623" y="6514816"/>
            <a:ext cx="185525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200" b="1" dirty="0"/>
              <a:t>Fonctions techniques</a:t>
            </a:r>
            <a:endParaRPr lang="fr-FR" sz="1200" dirty="0"/>
          </a:p>
        </p:txBody>
      </p:sp>
      <p:sp>
        <p:nvSpPr>
          <p:cNvPr id="170" name="ZoneTexte 169">
            <a:extLst>
              <a:ext uri="{FF2B5EF4-FFF2-40B4-BE49-F238E27FC236}">
                <a16:creationId xmlns:a16="http://schemas.microsoft.com/office/drawing/2014/main" id="{A19741B1-E83A-4FFF-B828-0C38ABF0AE06}"/>
              </a:ext>
            </a:extLst>
          </p:cNvPr>
          <p:cNvSpPr txBox="1"/>
          <p:nvPr/>
        </p:nvSpPr>
        <p:spPr>
          <a:xfrm>
            <a:off x="9498856" y="6540652"/>
            <a:ext cx="293773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200" b="1" dirty="0"/>
              <a:t>Solutions technologiques retenues</a:t>
            </a:r>
            <a:endParaRPr lang="fr-FR" sz="1200" dirty="0"/>
          </a:p>
        </p:txBody>
      </p:sp>
      <p:cxnSp>
        <p:nvCxnSpPr>
          <p:cNvPr id="171" name="Connecteur droit 170">
            <a:extLst>
              <a:ext uri="{FF2B5EF4-FFF2-40B4-BE49-F238E27FC236}">
                <a16:creationId xmlns:a16="http://schemas.microsoft.com/office/drawing/2014/main" id="{5981C8E3-38E5-41DD-8E48-695907902B27}"/>
              </a:ext>
            </a:extLst>
          </p:cNvPr>
          <p:cNvCxnSpPr/>
          <p:nvPr/>
        </p:nvCxnSpPr>
        <p:spPr>
          <a:xfrm>
            <a:off x="9432956" y="345656"/>
            <a:ext cx="0" cy="6684802"/>
          </a:xfrm>
          <a:prstGeom prst="line">
            <a:avLst/>
          </a:prstGeom>
          <a:ln w="12700"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3" name="Image 172" descr="Une image contenant microphone&#10;&#10;Description générée automatiquement">
            <a:extLst>
              <a:ext uri="{FF2B5EF4-FFF2-40B4-BE49-F238E27FC236}">
                <a16:creationId xmlns:a16="http://schemas.microsoft.com/office/drawing/2014/main" id="{A38C497F-FF26-4F4B-8CAF-E600059E06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8243" y="4509"/>
            <a:ext cx="370164" cy="476649"/>
          </a:xfrm>
          <a:prstGeom prst="rect">
            <a:avLst/>
          </a:prstGeom>
        </p:spPr>
      </p:pic>
      <p:pic>
        <p:nvPicPr>
          <p:cNvPr id="175" name="Image 174">
            <a:extLst>
              <a:ext uri="{FF2B5EF4-FFF2-40B4-BE49-F238E27FC236}">
                <a16:creationId xmlns:a16="http://schemas.microsoft.com/office/drawing/2014/main" id="{C891EB1D-5859-4754-B995-7E5AC23BE4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7246" y="531169"/>
            <a:ext cx="533888" cy="219836"/>
          </a:xfrm>
          <a:prstGeom prst="rect">
            <a:avLst/>
          </a:prstGeom>
        </p:spPr>
      </p:pic>
      <p:pic>
        <p:nvPicPr>
          <p:cNvPr id="1026" name="Picture 2" descr="Résultat de recherche d'images pour &quot;prise courant&quot;">
            <a:extLst>
              <a:ext uri="{FF2B5EF4-FFF2-40B4-BE49-F238E27FC236}">
                <a16:creationId xmlns:a16="http://schemas.microsoft.com/office/drawing/2014/main" id="{81D60B2E-3119-4F23-B0B6-EA068EB2E9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8282" y="817276"/>
            <a:ext cx="382640" cy="348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ésultat de recherche d'images pour &quot;antenne récepteur moteur de garage tubauto&quot;">
            <a:extLst>
              <a:ext uri="{FF2B5EF4-FFF2-40B4-BE49-F238E27FC236}">
                <a16:creationId xmlns:a16="http://schemas.microsoft.com/office/drawing/2014/main" id="{5ECE785A-B1D4-4A36-98E3-D0CFC458F5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10" t="-1" r="36422" b="-271"/>
          <a:stretch/>
        </p:blipFill>
        <p:spPr bwMode="auto">
          <a:xfrm>
            <a:off x="11664919" y="1533839"/>
            <a:ext cx="284504" cy="31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ésultat de recherche d'images pour &quot;microcontroleurs&quot;">
            <a:extLst>
              <a:ext uri="{FF2B5EF4-FFF2-40B4-BE49-F238E27FC236}">
                <a16:creationId xmlns:a16="http://schemas.microsoft.com/office/drawing/2014/main" id="{2EB2C8AF-5DB1-4ACF-9D84-3382F084B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8779" y="1879669"/>
            <a:ext cx="467926" cy="311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1" name="Picture 8" descr="Résultat de recherche d'images pour &quot;microcontroleurs&quot;">
            <a:extLst>
              <a:ext uri="{FF2B5EF4-FFF2-40B4-BE49-F238E27FC236}">
                <a16:creationId xmlns:a16="http://schemas.microsoft.com/office/drawing/2014/main" id="{272193FE-ADC6-4146-8E3B-5EA3EE7433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5639" y="2945670"/>
            <a:ext cx="467926" cy="311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ésultat de recherche d'images pour &quot;relais carte électronique&quot;">
            <a:extLst>
              <a:ext uri="{FF2B5EF4-FFF2-40B4-BE49-F238E27FC236}">
                <a16:creationId xmlns:a16="http://schemas.microsoft.com/office/drawing/2014/main" id="{EE9A9ABE-C183-46C9-8F6D-21939EC0E3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7" t="18155" r="12051" b="16431"/>
          <a:stretch/>
        </p:blipFill>
        <p:spPr bwMode="auto">
          <a:xfrm>
            <a:off x="11634088" y="2206619"/>
            <a:ext cx="414320" cy="358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Résultat de recherche d'images pour &quot;résistance de shunt&quot;">
            <a:extLst>
              <a:ext uri="{FF2B5EF4-FFF2-40B4-BE49-F238E27FC236}">
                <a16:creationId xmlns:a16="http://schemas.microsoft.com/office/drawing/2014/main" id="{5A054CDE-E1C6-4155-B223-6208E04E22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39721" r="3448" b="34254"/>
          <a:stretch/>
        </p:blipFill>
        <p:spPr bwMode="auto">
          <a:xfrm>
            <a:off x="11607473" y="2663816"/>
            <a:ext cx="570772" cy="15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Résultat de recherche d'images pour &quot;moteur courant continu&quot;">
            <a:extLst>
              <a:ext uri="{FF2B5EF4-FFF2-40B4-BE49-F238E27FC236}">
                <a16:creationId xmlns:a16="http://schemas.microsoft.com/office/drawing/2014/main" id="{CECC7559-C20B-4088-853F-1DB13BA1F7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5639" y="3316131"/>
            <a:ext cx="461179" cy="310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9" name="Image 178">
            <a:extLst>
              <a:ext uri="{FF2B5EF4-FFF2-40B4-BE49-F238E27FC236}">
                <a16:creationId xmlns:a16="http://schemas.microsoft.com/office/drawing/2014/main" id="{C294F606-CB50-4682-96F5-81C40FDD7135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6596" r="3447" b="7433"/>
          <a:stretch/>
        </p:blipFill>
        <p:spPr>
          <a:xfrm>
            <a:off x="18244544" y="1007185"/>
            <a:ext cx="81759" cy="72799"/>
          </a:xfrm>
          <a:prstGeom prst="rect">
            <a:avLst/>
          </a:prstGeom>
        </p:spPr>
      </p:pic>
      <p:pic>
        <p:nvPicPr>
          <p:cNvPr id="1042" name="Picture 18" descr="Résultat de recherche d'images pour &quot;vis sans fin roue dentée&quot;">
            <a:extLst>
              <a:ext uri="{FF2B5EF4-FFF2-40B4-BE49-F238E27FC236}">
                <a16:creationId xmlns:a16="http://schemas.microsoft.com/office/drawing/2014/main" id="{31E3A19C-64E1-4313-B264-13663CF3D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3711" y="3651796"/>
            <a:ext cx="483673" cy="507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Résultat de recherche d'images pour &quot;vis sans fin roue dentée moteur garage&quot;">
            <a:extLst>
              <a:ext uri="{FF2B5EF4-FFF2-40B4-BE49-F238E27FC236}">
                <a16:creationId xmlns:a16="http://schemas.microsoft.com/office/drawing/2014/main" id="{60EBC5B2-EC31-4331-8DD9-25C19C592C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" t="14355" r="1386" b="6649"/>
          <a:stretch/>
        </p:blipFill>
        <p:spPr bwMode="auto">
          <a:xfrm>
            <a:off x="11588825" y="4159816"/>
            <a:ext cx="567832" cy="312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Résultat de recherche d'images pour &quot;courroie kevlar moteur de garage tubauto&quot;">
            <a:extLst>
              <a:ext uri="{FF2B5EF4-FFF2-40B4-BE49-F238E27FC236}">
                <a16:creationId xmlns:a16="http://schemas.microsoft.com/office/drawing/2014/main" id="{52CA1F6B-997C-47D9-A889-48726D69C1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00" r="3898" b="23464"/>
          <a:stretch/>
        </p:blipFill>
        <p:spPr bwMode="auto">
          <a:xfrm>
            <a:off x="11607473" y="4483023"/>
            <a:ext cx="476092" cy="27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Résultat de recherche d'images pour &quot;chariot guidage tubauto&quot;">
            <a:extLst>
              <a:ext uri="{FF2B5EF4-FFF2-40B4-BE49-F238E27FC236}">
                <a16:creationId xmlns:a16="http://schemas.microsoft.com/office/drawing/2014/main" id="{6FA69087-3788-4544-83D8-61B56A6D2C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70" r="4778" b="15998"/>
          <a:stretch/>
        </p:blipFill>
        <p:spPr bwMode="auto">
          <a:xfrm>
            <a:off x="11587786" y="5106185"/>
            <a:ext cx="563581" cy="40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Résultat de recherche d'images pour &quot;transformateur&quot;">
            <a:extLst>
              <a:ext uri="{FF2B5EF4-FFF2-40B4-BE49-F238E27FC236}">
                <a16:creationId xmlns:a16="http://schemas.microsoft.com/office/drawing/2014/main" id="{1C9934C1-42CB-4A2E-831E-E23AEEBA9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7363" y="1181288"/>
            <a:ext cx="325506" cy="325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Résultat de recherche d'images pour &quot;chariot guidage tubauto&quot;">
            <a:extLst>
              <a:ext uri="{FF2B5EF4-FFF2-40B4-BE49-F238E27FC236}">
                <a16:creationId xmlns:a16="http://schemas.microsoft.com/office/drawing/2014/main" id="{8F69EAC9-08B7-414C-A716-05D4BB79A7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7791" y="5564965"/>
            <a:ext cx="261632" cy="255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Résultat de recherche d'images pour &quot;chariot guidage tubauto&quot;">
            <a:extLst>
              <a:ext uri="{FF2B5EF4-FFF2-40B4-BE49-F238E27FC236}">
                <a16:creationId xmlns:a16="http://schemas.microsoft.com/office/drawing/2014/main" id="{48C50686-7D39-4AFA-B53D-7FD318EC5F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11"/>
          <a:stretch/>
        </p:blipFill>
        <p:spPr bwMode="auto">
          <a:xfrm>
            <a:off x="11570861" y="5846573"/>
            <a:ext cx="569811" cy="239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Résultat de recherche d'images pour &quot;chariot guidage tubauto&quot;">
            <a:extLst>
              <a:ext uri="{FF2B5EF4-FFF2-40B4-BE49-F238E27FC236}">
                <a16:creationId xmlns:a16="http://schemas.microsoft.com/office/drawing/2014/main" id="{48339128-F602-4874-B7EB-6E4D1C0F7D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55" r="6334" b="33055"/>
          <a:stretch/>
        </p:blipFill>
        <p:spPr bwMode="auto">
          <a:xfrm>
            <a:off x="11532526" y="6284077"/>
            <a:ext cx="670009" cy="23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0" name="ZoneTexte 179">
            <a:extLst>
              <a:ext uri="{FF2B5EF4-FFF2-40B4-BE49-F238E27FC236}">
                <a16:creationId xmlns:a16="http://schemas.microsoft.com/office/drawing/2014/main" id="{B9EA52F2-FDE7-4B29-B7B1-D7C5F482F4AE}"/>
              </a:ext>
            </a:extLst>
          </p:cNvPr>
          <p:cNvSpPr txBox="1"/>
          <p:nvPr/>
        </p:nvSpPr>
        <p:spPr>
          <a:xfrm>
            <a:off x="448917" y="2886771"/>
            <a:ext cx="1475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FAST</a:t>
            </a:r>
          </a:p>
        </p:txBody>
      </p:sp>
      <p:sp>
        <p:nvSpPr>
          <p:cNvPr id="199" name="ZoneTexte 198">
            <a:extLst>
              <a:ext uri="{FF2B5EF4-FFF2-40B4-BE49-F238E27FC236}">
                <a16:creationId xmlns:a16="http://schemas.microsoft.com/office/drawing/2014/main" id="{B2A7913D-5444-4943-9C18-9B853E93726F}"/>
              </a:ext>
            </a:extLst>
          </p:cNvPr>
          <p:cNvSpPr txBox="1"/>
          <p:nvPr/>
        </p:nvSpPr>
        <p:spPr>
          <a:xfrm>
            <a:off x="9775974" y="4715808"/>
            <a:ext cx="1668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Tendeur automatique</a:t>
            </a:r>
          </a:p>
        </p:txBody>
      </p:sp>
      <p:sp>
        <p:nvSpPr>
          <p:cNvPr id="200" name="ZoneTexte 199">
            <a:extLst>
              <a:ext uri="{FF2B5EF4-FFF2-40B4-BE49-F238E27FC236}">
                <a16:creationId xmlns:a16="http://schemas.microsoft.com/office/drawing/2014/main" id="{7994B02E-3A53-4D6B-A5F5-1583F50981A4}"/>
              </a:ext>
            </a:extLst>
          </p:cNvPr>
          <p:cNvSpPr txBox="1"/>
          <p:nvPr/>
        </p:nvSpPr>
        <p:spPr>
          <a:xfrm>
            <a:off x="6955536" y="4708924"/>
            <a:ext cx="2263140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/>
              <a:t>Maintenir </a:t>
            </a:r>
            <a:r>
              <a:rPr lang="fr-FR" sz="800" dirty="0"/>
              <a:t>la tension de la courroie </a:t>
            </a:r>
          </a:p>
        </p:txBody>
      </p:sp>
      <p:cxnSp>
        <p:nvCxnSpPr>
          <p:cNvPr id="201" name="Connecteur droit 200">
            <a:extLst>
              <a:ext uri="{FF2B5EF4-FFF2-40B4-BE49-F238E27FC236}">
                <a16:creationId xmlns:a16="http://schemas.microsoft.com/office/drawing/2014/main" id="{2E3D95D9-BF81-40D3-A3FE-FDDFD8BA59A0}"/>
              </a:ext>
            </a:extLst>
          </p:cNvPr>
          <p:cNvCxnSpPr>
            <a:cxnSpLocks/>
          </p:cNvCxnSpPr>
          <p:nvPr/>
        </p:nvCxnSpPr>
        <p:spPr>
          <a:xfrm>
            <a:off x="6782472" y="4816646"/>
            <a:ext cx="17306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2" name="Ellipse 201">
            <a:extLst>
              <a:ext uri="{FF2B5EF4-FFF2-40B4-BE49-F238E27FC236}">
                <a16:creationId xmlns:a16="http://schemas.microsoft.com/office/drawing/2014/main" id="{DBB42007-301A-4143-8C1A-4C8E7DBDFE4D}"/>
              </a:ext>
            </a:extLst>
          </p:cNvPr>
          <p:cNvSpPr/>
          <p:nvPr/>
        </p:nvSpPr>
        <p:spPr>
          <a:xfrm>
            <a:off x="9592762" y="4693375"/>
            <a:ext cx="1921699" cy="2486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3" name="Connecteur droit 202">
            <a:extLst>
              <a:ext uri="{FF2B5EF4-FFF2-40B4-BE49-F238E27FC236}">
                <a16:creationId xmlns:a16="http://schemas.microsoft.com/office/drawing/2014/main" id="{B4F081AC-6B09-48C7-B2D9-DE9F55F81EE4}"/>
              </a:ext>
            </a:extLst>
          </p:cNvPr>
          <p:cNvCxnSpPr>
            <a:cxnSpLocks/>
            <a:endCxn id="202" idx="2"/>
          </p:cNvCxnSpPr>
          <p:nvPr/>
        </p:nvCxnSpPr>
        <p:spPr>
          <a:xfrm>
            <a:off x="9218676" y="4817694"/>
            <a:ext cx="37408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6" name="Image 185" descr="Une image contenant texte&#10;&#10;Description générée automatiquement">
            <a:extLst>
              <a:ext uri="{FF2B5EF4-FFF2-40B4-BE49-F238E27FC236}">
                <a16:creationId xmlns:a16="http://schemas.microsoft.com/office/drawing/2014/main" id="{DB43173E-C178-49FF-BBD0-104C51C13B3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1613405" y="4788229"/>
            <a:ext cx="541570" cy="288972"/>
          </a:xfrm>
          <a:prstGeom prst="rect">
            <a:avLst/>
          </a:prstGeom>
        </p:spPr>
      </p:pic>
      <p:sp>
        <p:nvSpPr>
          <p:cNvPr id="147" name="Ellipse 146">
            <a:extLst>
              <a:ext uri="{FF2B5EF4-FFF2-40B4-BE49-F238E27FC236}">
                <a16:creationId xmlns:a16="http://schemas.microsoft.com/office/drawing/2014/main" id="{49CB8735-3A50-4165-9F8D-E8F26D7DA67F}"/>
              </a:ext>
            </a:extLst>
          </p:cNvPr>
          <p:cNvSpPr/>
          <p:nvPr/>
        </p:nvSpPr>
        <p:spPr>
          <a:xfrm>
            <a:off x="6756436" y="2512827"/>
            <a:ext cx="2633029" cy="476343"/>
          </a:xfrm>
          <a:prstGeom prst="ellipse">
            <a:avLst/>
          </a:prstGeom>
          <a:solidFill>
            <a:srgbClr val="FF0000">
              <a:alpha val="2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8" name="Ellipse 147">
            <a:extLst>
              <a:ext uri="{FF2B5EF4-FFF2-40B4-BE49-F238E27FC236}">
                <a16:creationId xmlns:a16="http://schemas.microsoft.com/office/drawing/2014/main" id="{0FC28BA8-039D-4CBC-A9B1-D6707B0F71E7}"/>
              </a:ext>
            </a:extLst>
          </p:cNvPr>
          <p:cNvSpPr/>
          <p:nvPr/>
        </p:nvSpPr>
        <p:spPr>
          <a:xfrm>
            <a:off x="6799053" y="5704446"/>
            <a:ext cx="2633029" cy="476343"/>
          </a:xfrm>
          <a:prstGeom prst="ellipse">
            <a:avLst/>
          </a:prstGeom>
          <a:solidFill>
            <a:srgbClr val="FF0000">
              <a:alpha val="2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5" name="Ellipse 164">
            <a:extLst>
              <a:ext uri="{FF2B5EF4-FFF2-40B4-BE49-F238E27FC236}">
                <a16:creationId xmlns:a16="http://schemas.microsoft.com/office/drawing/2014/main" id="{E88DEF38-B346-4BE0-9B23-A7FAACC2790D}"/>
              </a:ext>
            </a:extLst>
          </p:cNvPr>
          <p:cNvSpPr/>
          <p:nvPr/>
        </p:nvSpPr>
        <p:spPr>
          <a:xfrm>
            <a:off x="6808277" y="6144550"/>
            <a:ext cx="2633029" cy="476343"/>
          </a:xfrm>
          <a:prstGeom prst="ellipse">
            <a:avLst/>
          </a:prstGeom>
          <a:solidFill>
            <a:srgbClr val="FF0000">
              <a:alpha val="2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1953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 animBg="1"/>
      <p:bldP spid="148" grpId="0" animBg="1"/>
      <p:bldP spid="16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C7909F90-D171-4C6C-9921-A3708EEEC4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332019" y="870098"/>
            <a:ext cx="6960276" cy="5541335"/>
          </a:xfrm>
          <a:prstGeom prst="rect">
            <a:avLst/>
          </a:prstGeom>
        </p:spPr>
      </p:pic>
      <p:pic>
        <p:nvPicPr>
          <p:cNvPr id="1026" name="Picture 2" descr="Résultat de recherche d'images pour &quot;motorisation procom tubauto&quot;">
            <a:extLst>
              <a:ext uri="{FF2B5EF4-FFF2-40B4-BE49-F238E27FC236}">
                <a16:creationId xmlns:a16="http://schemas.microsoft.com/office/drawing/2014/main" id="{3466B235-29B2-4E66-891C-0465E46D37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570202" y="339688"/>
            <a:ext cx="3601361" cy="2605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B56A1E9-4545-4ACB-AB81-4406B95E5ACC}"/>
              </a:ext>
            </a:extLst>
          </p:cNvPr>
          <p:cNvSpPr txBox="1"/>
          <p:nvPr/>
        </p:nvSpPr>
        <p:spPr>
          <a:xfrm>
            <a:off x="6941442" y="1181429"/>
            <a:ext cx="21327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Prise secteur monophasée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2A2378E-99E0-48F2-B01A-3D18F792284F}"/>
              </a:ext>
            </a:extLst>
          </p:cNvPr>
          <p:cNvSpPr txBox="1"/>
          <p:nvPr/>
        </p:nvSpPr>
        <p:spPr>
          <a:xfrm>
            <a:off x="7867959" y="3430800"/>
            <a:ext cx="11026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Transformateur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1611745-0FC1-4DE1-BC89-B61DB867C7BE}"/>
              </a:ext>
            </a:extLst>
          </p:cNvPr>
          <p:cNvSpPr txBox="1"/>
          <p:nvPr/>
        </p:nvSpPr>
        <p:spPr>
          <a:xfrm>
            <a:off x="7544204" y="4610836"/>
            <a:ext cx="1233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Micro </a:t>
            </a:r>
            <a:r>
              <a:rPr lang="fr-FR" sz="1000" dirty="0" err="1"/>
              <a:t>controleur</a:t>
            </a:r>
            <a:endParaRPr lang="fr-FR" sz="10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B0887D4-B82C-484B-B7F2-248ABB812DCB}"/>
              </a:ext>
            </a:extLst>
          </p:cNvPr>
          <p:cNvSpPr txBox="1"/>
          <p:nvPr/>
        </p:nvSpPr>
        <p:spPr>
          <a:xfrm>
            <a:off x="8080127" y="4239775"/>
            <a:ext cx="11026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Antenne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484749C-EFEB-4FBE-B625-5D447930D093}"/>
              </a:ext>
            </a:extLst>
          </p:cNvPr>
          <p:cNvSpPr txBox="1"/>
          <p:nvPr/>
        </p:nvSpPr>
        <p:spPr>
          <a:xfrm>
            <a:off x="8027164" y="4893853"/>
            <a:ext cx="17539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Interface relais-transistors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AB776EF-49CA-4459-AE88-3462DF939824}"/>
              </a:ext>
            </a:extLst>
          </p:cNvPr>
          <p:cNvSpPr txBox="1"/>
          <p:nvPr/>
        </p:nvSpPr>
        <p:spPr>
          <a:xfrm>
            <a:off x="8230014" y="3777245"/>
            <a:ext cx="16884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Limitation de courant</a:t>
            </a:r>
          </a:p>
          <a:p>
            <a:r>
              <a:rPr lang="fr-FR" sz="1000" dirty="0"/>
              <a:t>Résistance de Shunt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E966829-CAA9-4E8A-9192-92D749160633}"/>
              </a:ext>
            </a:extLst>
          </p:cNvPr>
          <p:cNvSpPr txBox="1"/>
          <p:nvPr/>
        </p:nvSpPr>
        <p:spPr>
          <a:xfrm>
            <a:off x="4203340" y="6180857"/>
            <a:ext cx="2002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Moteur à courant continu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E263F03-3048-4F42-8762-65A49EFCB0C0}"/>
              </a:ext>
            </a:extLst>
          </p:cNvPr>
          <p:cNvSpPr txBox="1"/>
          <p:nvPr/>
        </p:nvSpPr>
        <p:spPr>
          <a:xfrm>
            <a:off x="5114315" y="3856459"/>
            <a:ext cx="11026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Réducteur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482E508-210F-49B6-BEC9-A0B2BD6F7480}"/>
              </a:ext>
            </a:extLst>
          </p:cNvPr>
          <p:cNvSpPr txBox="1"/>
          <p:nvPr/>
        </p:nvSpPr>
        <p:spPr>
          <a:xfrm>
            <a:off x="6762653" y="2086190"/>
            <a:ext cx="1668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Courroie Kevlar-Pignon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842BB24-1F6D-4243-A316-ED397CAFB1CE}"/>
              </a:ext>
            </a:extLst>
          </p:cNvPr>
          <p:cNvSpPr txBox="1"/>
          <p:nvPr/>
        </p:nvSpPr>
        <p:spPr>
          <a:xfrm>
            <a:off x="2164577" y="2317016"/>
            <a:ext cx="1703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Chariot de guidage-Rail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8780220-6AB6-410C-AED2-5C62D0821442}"/>
              </a:ext>
            </a:extLst>
          </p:cNvPr>
          <p:cNvSpPr txBox="1"/>
          <p:nvPr/>
        </p:nvSpPr>
        <p:spPr>
          <a:xfrm>
            <a:off x="2295511" y="6130753"/>
            <a:ext cx="17539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Crosse d’entrainement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2B535DEA-88AE-4075-B7FC-87C0ABF5E9E5}"/>
              </a:ext>
            </a:extLst>
          </p:cNvPr>
          <p:cNvSpPr txBox="1"/>
          <p:nvPr/>
        </p:nvSpPr>
        <p:spPr>
          <a:xfrm>
            <a:off x="3970121" y="4735835"/>
            <a:ext cx="1684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Vis sans fin-roue dentée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46EB881-F429-4632-86A7-C949FAFD5688}"/>
              </a:ext>
            </a:extLst>
          </p:cNvPr>
          <p:cNvSpPr txBox="1"/>
          <p:nvPr/>
        </p:nvSpPr>
        <p:spPr>
          <a:xfrm>
            <a:off x="3449110" y="3912891"/>
            <a:ext cx="13518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Mécanisme de débrayage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852323D1-740A-44A8-AFB4-705D1DC84529}"/>
              </a:ext>
            </a:extLst>
          </p:cNvPr>
          <p:cNvSpPr txBox="1"/>
          <p:nvPr/>
        </p:nvSpPr>
        <p:spPr>
          <a:xfrm>
            <a:off x="1330279" y="4981959"/>
            <a:ext cx="1668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Tendeur automatique</a:t>
            </a:r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42CA8832-9FB4-4EDB-8C2E-0ED363FC1A55}"/>
              </a:ext>
            </a:extLst>
          </p:cNvPr>
          <p:cNvCxnSpPr/>
          <p:nvPr/>
        </p:nvCxnSpPr>
        <p:spPr>
          <a:xfrm flipH="1">
            <a:off x="6655981" y="3640766"/>
            <a:ext cx="1351852" cy="51962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65F4FA97-E7C1-49F1-8DAF-6A215F41DEE8}"/>
              </a:ext>
            </a:extLst>
          </p:cNvPr>
          <p:cNvCxnSpPr>
            <a:stCxn id="12" idx="1"/>
          </p:cNvCxnSpPr>
          <p:nvPr/>
        </p:nvCxnSpPr>
        <p:spPr>
          <a:xfrm flipH="1">
            <a:off x="7453423" y="3977300"/>
            <a:ext cx="776591" cy="38558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D36E5D3E-499D-4DD0-A822-8E1332043BED}"/>
              </a:ext>
            </a:extLst>
          </p:cNvPr>
          <p:cNvCxnSpPr>
            <a:cxnSpLocks/>
          </p:cNvCxnSpPr>
          <p:nvPr/>
        </p:nvCxnSpPr>
        <p:spPr>
          <a:xfrm flipH="1" flipV="1">
            <a:off x="7331908" y="4485997"/>
            <a:ext cx="325258" cy="17716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C9A2977E-296F-426C-B118-3CC113C8462A}"/>
              </a:ext>
            </a:extLst>
          </p:cNvPr>
          <p:cNvCxnSpPr/>
          <p:nvPr/>
        </p:nvCxnSpPr>
        <p:spPr>
          <a:xfrm flipH="1" flipV="1">
            <a:off x="7097487" y="4485996"/>
            <a:ext cx="910346" cy="53096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DEBDC6C2-258E-4B47-B74D-215D874EF653}"/>
              </a:ext>
            </a:extLst>
          </p:cNvPr>
          <p:cNvCxnSpPr>
            <a:cxnSpLocks/>
          </p:cNvCxnSpPr>
          <p:nvPr/>
        </p:nvCxnSpPr>
        <p:spPr>
          <a:xfrm flipV="1">
            <a:off x="4917473" y="4609107"/>
            <a:ext cx="1134937" cy="164475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5" name="Connecteur droit avec flèche 1024">
            <a:extLst>
              <a:ext uri="{FF2B5EF4-FFF2-40B4-BE49-F238E27FC236}">
                <a16:creationId xmlns:a16="http://schemas.microsoft.com/office/drawing/2014/main" id="{D08CC268-D557-46A6-B3B1-AA5593DC91CD}"/>
              </a:ext>
            </a:extLst>
          </p:cNvPr>
          <p:cNvCxnSpPr>
            <a:cxnSpLocks/>
          </p:cNvCxnSpPr>
          <p:nvPr/>
        </p:nvCxnSpPr>
        <p:spPr>
          <a:xfrm flipV="1">
            <a:off x="5528930" y="4751479"/>
            <a:ext cx="244549" cy="10557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04DF3D17-5272-4CFB-A37B-262C97EA53C3}"/>
              </a:ext>
            </a:extLst>
          </p:cNvPr>
          <p:cNvCxnSpPr/>
          <p:nvPr/>
        </p:nvCxnSpPr>
        <p:spPr>
          <a:xfrm flipV="1">
            <a:off x="3428643" y="5305647"/>
            <a:ext cx="138192" cy="76554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DC9F0617-3485-45EA-B6F5-2768AF63BB9D}"/>
              </a:ext>
            </a:extLst>
          </p:cNvPr>
          <p:cNvCxnSpPr/>
          <p:nvPr/>
        </p:nvCxnSpPr>
        <p:spPr>
          <a:xfrm>
            <a:off x="3172473" y="2641074"/>
            <a:ext cx="1030867" cy="49363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491C789B-31DD-4E80-BB85-E155B515AB9E}"/>
              </a:ext>
            </a:extLst>
          </p:cNvPr>
          <p:cNvCxnSpPr/>
          <p:nvPr/>
        </p:nvCxnSpPr>
        <p:spPr>
          <a:xfrm flipH="1" flipV="1">
            <a:off x="6096000" y="2001775"/>
            <a:ext cx="634409" cy="19935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E1012766-00EF-4FE2-9F73-76B670A5DF47}"/>
              </a:ext>
            </a:extLst>
          </p:cNvPr>
          <p:cNvCxnSpPr/>
          <p:nvPr/>
        </p:nvCxnSpPr>
        <p:spPr>
          <a:xfrm>
            <a:off x="4295553" y="4160390"/>
            <a:ext cx="180754" cy="20249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924268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Brin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>
    <a:lnDef>
      <a:spPr>
        <a:ln w="12700"/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2357</TotalTime>
  <Words>882</Words>
  <Application>Microsoft Office PowerPoint</Application>
  <PresentationFormat>Grand écran</PresentationFormat>
  <Paragraphs>257</Paragraphs>
  <Slides>35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35</vt:i4>
      </vt:variant>
    </vt:vector>
  </HeadingPairs>
  <TitlesOfParts>
    <vt:vector size="40" baseType="lpstr">
      <vt:lpstr>Arial</vt:lpstr>
      <vt:lpstr>Calibri</vt:lpstr>
      <vt:lpstr>Century Gothic</vt:lpstr>
      <vt:lpstr>Wingdings 3</vt:lpstr>
      <vt:lpstr>Brin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MAYET Pierre-Yves</dc:creator>
  <cp:lastModifiedBy>Pierre-Yves MAYET</cp:lastModifiedBy>
  <cp:revision>43</cp:revision>
  <dcterms:created xsi:type="dcterms:W3CDTF">2021-01-28T19:05:05Z</dcterms:created>
  <dcterms:modified xsi:type="dcterms:W3CDTF">2021-02-16T08:18:33Z</dcterms:modified>
</cp:coreProperties>
</file>