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4"/>
  </p:sldMasterIdLst>
  <p:notesMasterIdLst>
    <p:notesMasterId r:id="rId42"/>
  </p:notesMasterIdLst>
  <p:handoutMasterIdLst>
    <p:handoutMasterId r:id="rId43"/>
  </p:handoutMasterIdLst>
  <p:sldIdLst>
    <p:sldId id="265" r:id="rId5"/>
    <p:sldId id="329" r:id="rId6"/>
    <p:sldId id="330" r:id="rId7"/>
    <p:sldId id="338" r:id="rId8"/>
    <p:sldId id="342" r:id="rId9"/>
    <p:sldId id="331" r:id="rId10"/>
    <p:sldId id="332" r:id="rId11"/>
    <p:sldId id="333" r:id="rId12"/>
    <p:sldId id="334" r:id="rId13"/>
    <p:sldId id="346" r:id="rId14"/>
    <p:sldId id="335" r:id="rId15"/>
    <p:sldId id="341" r:id="rId16"/>
    <p:sldId id="344" r:id="rId17"/>
    <p:sldId id="345" r:id="rId18"/>
    <p:sldId id="343" r:id="rId19"/>
    <p:sldId id="337" r:id="rId20"/>
    <p:sldId id="327" r:id="rId21"/>
    <p:sldId id="274" r:id="rId22"/>
    <p:sldId id="305" r:id="rId23"/>
    <p:sldId id="287" r:id="rId24"/>
    <p:sldId id="319" r:id="rId25"/>
    <p:sldId id="322" r:id="rId26"/>
    <p:sldId id="284" r:id="rId27"/>
    <p:sldId id="282" r:id="rId28"/>
    <p:sldId id="286" r:id="rId29"/>
    <p:sldId id="295" r:id="rId30"/>
    <p:sldId id="323" r:id="rId31"/>
    <p:sldId id="292" r:id="rId32"/>
    <p:sldId id="339" r:id="rId33"/>
    <p:sldId id="302" r:id="rId34"/>
    <p:sldId id="298" r:id="rId35"/>
    <p:sldId id="340" r:id="rId36"/>
    <p:sldId id="325" r:id="rId37"/>
    <p:sldId id="297" r:id="rId38"/>
    <p:sldId id="336" r:id="rId39"/>
    <p:sldId id="294" r:id="rId40"/>
    <p:sldId id="318" r:id="rId41"/>
  </p:sldIdLst>
  <p:sldSz cx="12192000" cy="6858000"/>
  <p:notesSz cx="6858000" cy="9144000"/>
  <p:defaultTextStyle>
    <a:defPPr rtl="0"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 showGuides="1">
      <p:cViewPr varScale="1">
        <p:scale>
          <a:sx n="113" d="100"/>
          <a:sy n="113" d="100"/>
        </p:scale>
        <p:origin x="432" y="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90" d="100"/>
          <a:sy n="90" d="100"/>
        </p:scale>
        <p:origin x="2940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notesMaster" Target="notesMasters/notesMaster1.xml"/><Relationship Id="rId47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slide" Target="slides/slide37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en-tête 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fr-FR" dirty="0"/>
          </a:p>
        </p:txBody>
      </p:sp>
      <p:sp>
        <p:nvSpPr>
          <p:cNvPr id="3" name="Espace réservé de la date 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ACD3219A-75C0-4E09-81D8-07B08B329A80}" type="datetime1">
              <a:rPr lang="fr-FR" smtClean="0"/>
              <a:pPr rtl="0"/>
              <a:t>26/05/2025</a:t>
            </a:fld>
            <a:endParaRPr lang="fr-FR" dirty="0"/>
          </a:p>
        </p:txBody>
      </p:sp>
      <p:sp>
        <p:nvSpPr>
          <p:cNvPr id="4" name="Espace réservé du pied de page 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fr-FR" dirty="0"/>
          </a:p>
        </p:txBody>
      </p:sp>
      <p:sp>
        <p:nvSpPr>
          <p:cNvPr id="5" name="Espace réservé du numéro de diapositive 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B78FE58C-C1A6-4C4C-90C2-B7F5B0504B2D}" type="slidenum">
              <a:rPr lang="fr-FR" smtClean="0"/>
              <a:pPr rtl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03460503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en-tête 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fr-FR" noProof="0" dirty="0"/>
          </a:p>
        </p:txBody>
      </p:sp>
      <p:sp>
        <p:nvSpPr>
          <p:cNvPr id="3" name="Espace réservé de la date 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CF885645-4090-46EC-B88C-5C997E9166C1}" type="datetime1">
              <a:rPr lang="fr-FR" noProof="0" smtClean="0"/>
              <a:pPr rtl="0"/>
              <a:t>26/05/2025</a:t>
            </a:fld>
            <a:endParaRPr lang="fr-FR" noProof="0" dirty="0"/>
          </a:p>
        </p:txBody>
      </p:sp>
      <p:sp>
        <p:nvSpPr>
          <p:cNvPr id="4" name="Espace réservé d’image de diapositive 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fr-FR" noProof="0" dirty="0"/>
          </a:p>
        </p:txBody>
      </p:sp>
      <p:sp>
        <p:nvSpPr>
          <p:cNvPr id="5" name="Espace réservé des notes 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fr-FR" noProof="0" dirty="0"/>
              <a:t>Modifiez les styles du texte du masque</a:t>
            </a:r>
          </a:p>
          <a:p>
            <a:pPr lvl="1" rtl="0"/>
            <a:r>
              <a:rPr lang="fr-FR" noProof="0" dirty="0"/>
              <a:t>Deuxième niveau</a:t>
            </a:r>
          </a:p>
          <a:p>
            <a:pPr lvl="2" rtl="0"/>
            <a:r>
              <a:rPr lang="fr-FR" noProof="0" dirty="0"/>
              <a:t>Troisième niveau</a:t>
            </a:r>
          </a:p>
          <a:p>
            <a:pPr lvl="3" rtl="0"/>
            <a:r>
              <a:rPr lang="fr-FR" noProof="0" dirty="0"/>
              <a:t>Quatrième niveau</a:t>
            </a:r>
          </a:p>
          <a:p>
            <a:pPr lvl="4" rtl="0"/>
            <a:r>
              <a:rPr lang="fr-FR" noProof="0" dirty="0"/>
              <a:t>Cinquième niveau</a:t>
            </a:r>
          </a:p>
        </p:txBody>
      </p:sp>
      <p:sp>
        <p:nvSpPr>
          <p:cNvPr id="6" name="Espace réservé du pied de page 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fr-FR" noProof="0" dirty="0"/>
          </a:p>
        </p:txBody>
      </p:sp>
      <p:sp>
        <p:nvSpPr>
          <p:cNvPr id="7" name="Espace réservé du numéro de diapositive 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810E1E9A-E921-4174-A0FC-51868D7AC568}" type="slidenum">
              <a:rPr lang="fr-FR" noProof="0" smtClean="0"/>
              <a:pPr rtl="0"/>
              <a:t>‹N°›</a:t>
            </a:fld>
            <a:endParaRPr lang="fr-FR" noProof="0" dirty="0"/>
          </a:p>
        </p:txBody>
      </p:sp>
    </p:spTree>
    <p:extLst>
      <p:ext uri="{BB962C8B-B14F-4D97-AF65-F5344CB8AC3E}">
        <p14:creationId xmlns:p14="http://schemas.microsoft.com/office/powerpoint/2010/main" val="37378600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810E1E9A-E921-4174-A0FC-51868D7AC568}" type="slidenum">
              <a:rPr lang="fr-FR" smtClean="0"/>
              <a:pPr rtl="0"/>
              <a:t>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14521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 1"/>
          <p:cNvSpPr>
            <a:spLocks noGrp="1"/>
          </p:cNvSpPr>
          <p:nvPr>
            <p:ph type="ctrTitle"/>
          </p:nvPr>
        </p:nvSpPr>
        <p:spPr>
          <a:xfrm>
            <a:off x="1524000" y="1041400"/>
            <a:ext cx="9144000" cy="2387600"/>
          </a:xfrm>
        </p:spPr>
        <p:txBody>
          <a:bodyPr rtlCol="0" anchor="b"/>
          <a:lstStyle>
            <a:lvl1pPr algn="ctr">
              <a:defRPr sz="6000"/>
            </a:lvl1pPr>
          </a:lstStyle>
          <a:p>
            <a:pPr rtl="0"/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 rtlCol="0"/>
          <a:lstStyle>
            <a:lvl1pPr marL="0" indent="0" algn="ctr">
              <a:buNone/>
              <a:defRPr sz="2400">
                <a:solidFill>
                  <a:schemeClr val="accent3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fr-FR"/>
              <a:t>Modifiez le style des sous-titres du masque</a:t>
            </a:r>
            <a:endParaRPr lang="fr-FR" dirty="0"/>
          </a:p>
        </p:txBody>
      </p:sp>
      <p:sp>
        <p:nvSpPr>
          <p:cNvPr id="4" name="Espace réservé de la date 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F21A7A5D-B13D-49C4-B7F4-D583D6F53063}" type="datetime1">
              <a:rPr lang="fr-FR" smtClean="0"/>
              <a:pPr rtl="0"/>
              <a:t>26/05/2025</a:t>
            </a:fld>
            <a:endParaRPr lang="fr-FR" dirty="0"/>
          </a:p>
        </p:txBody>
      </p:sp>
      <p:sp>
        <p:nvSpPr>
          <p:cNvPr id="5" name="Espace réservé du pied de page 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fr-FR" dirty="0"/>
              <a:t>Ajouter un pied de page</a:t>
            </a:r>
          </a:p>
        </p:txBody>
      </p:sp>
      <p:sp>
        <p:nvSpPr>
          <p:cNvPr id="6" name="Espace réservé du numéro de diapositive 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1B7BAC7-FE87-40F6-AA24-4F4685D1B022}" type="slidenum">
              <a:rPr lang="fr-FR" smtClean="0"/>
              <a:pPr rtl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467056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1562100" y="1825625"/>
            <a:ext cx="9791700" cy="4351338"/>
          </a:xfrm>
        </p:spPr>
        <p:txBody>
          <a:bodyPr vert="eaVert" rtlCol="0"/>
          <a:lstStyle/>
          <a:p>
            <a:pPr lvl="0" rtl="0"/>
            <a:r>
              <a:rPr lang="fr-FR"/>
              <a:t>Cliquez pour modifier les styles du texte du masque</a:t>
            </a:r>
          </a:p>
          <a:p>
            <a:pPr lvl="1" rtl="0"/>
            <a:r>
              <a:rPr lang="fr-FR"/>
              <a:t>Deuxième niveau</a:t>
            </a:r>
          </a:p>
          <a:p>
            <a:pPr lvl="2" rtl="0"/>
            <a:r>
              <a:rPr lang="fr-FR"/>
              <a:t>Troisième niveau</a:t>
            </a:r>
          </a:p>
          <a:p>
            <a:pPr lvl="3" rtl="0"/>
            <a:r>
              <a:rPr lang="fr-FR"/>
              <a:t>Quatrième niveau</a:t>
            </a:r>
          </a:p>
          <a:p>
            <a:pPr lvl="4" rtl="0"/>
            <a:r>
              <a:rPr lang="fr-FR"/>
              <a:t>Cinquième niveau</a:t>
            </a:r>
            <a:endParaRPr lang="fr-FR" dirty="0"/>
          </a:p>
        </p:txBody>
      </p:sp>
      <p:sp>
        <p:nvSpPr>
          <p:cNvPr id="4" name="Espace réservé de la date 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B72D1425-9EE9-4038-A8F9-3BCD47DCED41}" type="datetime1">
              <a:rPr lang="fr-FR" smtClean="0"/>
              <a:pPr rtl="0"/>
              <a:t>26/05/2025</a:t>
            </a:fld>
            <a:endParaRPr lang="fr-FR" dirty="0"/>
          </a:p>
        </p:txBody>
      </p:sp>
      <p:sp>
        <p:nvSpPr>
          <p:cNvPr id="5" name="Espace réservé du pied de page 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fr-FR" dirty="0"/>
              <a:t>Ajouter un pied de page</a:t>
            </a:r>
          </a:p>
        </p:txBody>
      </p:sp>
      <p:sp>
        <p:nvSpPr>
          <p:cNvPr id="6" name="Espace réservé du numéro de diapositive 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1B7BAC7-FE87-40F6-AA24-4F4685D1B022}" type="slidenum">
              <a:rPr lang="fr-FR" smtClean="0"/>
              <a:pPr rtl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821885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 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 rtlCol="0"/>
          <a:lstStyle/>
          <a:p>
            <a:pPr rtl="0"/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1562100" y="365125"/>
            <a:ext cx="7010400" cy="5811838"/>
          </a:xfrm>
        </p:spPr>
        <p:txBody>
          <a:bodyPr vert="eaVert" rtlCol="0"/>
          <a:lstStyle/>
          <a:p>
            <a:pPr lvl="0" rtl="0"/>
            <a:r>
              <a:rPr lang="fr-FR"/>
              <a:t>Cliquez pour modifier les styles du texte du masque</a:t>
            </a:r>
          </a:p>
          <a:p>
            <a:pPr lvl="1" rtl="0"/>
            <a:r>
              <a:rPr lang="fr-FR"/>
              <a:t>Deuxième niveau</a:t>
            </a:r>
          </a:p>
          <a:p>
            <a:pPr lvl="2" rtl="0"/>
            <a:r>
              <a:rPr lang="fr-FR"/>
              <a:t>Troisième niveau</a:t>
            </a:r>
          </a:p>
          <a:p>
            <a:pPr lvl="3" rtl="0"/>
            <a:r>
              <a:rPr lang="fr-FR"/>
              <a:t>Quatrième niveau</a:t>
            </a:r>
          </a:p>
          <a:p>
            <a:pPr lvl="4" rtl="0"/>
            <a:r>
              <a:rPr lang="fr-FR"/>
              <a:t>Cinquième niveau</a:t>
            </a:r>
            <a:endParaRPr lang="fr-FR" dirty="0"/>
          </a:p>
        </p:txBody>
      </p:sp>
      <p:sp>
        <p:nvSpPr>
          <p:cNvPr id="4" name="Espace réservé de la date 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D3ED98CB-F975-4422-A942-38F1FA9B0C27}" type="datetime1">
              <a:rPr lang="fr-FR" smtClean="0"/>
              <a:pPr rtl="0"/>
              <a:t>26/05/2025</a:t>
            </a:fld>
            <a:endParaRPr lang="fr-FR" dirty="0"/>
          </a:p>
        </p:txBody>
      </p:sp>
      <p:sp>
        <p:nvSpPr>
          <p:cNvPr id="5" name="Espace réservé du pied de page 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fr-FR" dirty="0"/>
              <a:t>Ajouter un pied de page</a:t>
            </a:r>
          </a:p>
        </p:txBody>
      </p:sp>
      <p:sp>
        <p:nvSpPr>
          <p:cNvPr id="6" name="Espace réservé du numéro de diapositive 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1B7BAC7-FE87-40F6-AA24-4F4685D1B022}" type="slidenum">
              <a:rPr lang="fr-FR" smtClean="0"/>
              <a:pPr rtl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88830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 1"/>
          <p:cNvSpPr>
            <a:spLocks noGrp="1"/>
          </p:cNvSpPr>
          <p:nvPr>
            <p:ph type="title"/>
          </p:nvPr>
        </p:nvSpPr>
        <p:spPr>
          <a:xfrm>
            <a:off x="1562100" y="457200"/>
            <a:ext cx="3932237" cy="1600200"/>
          </a:xfrm>
        </p:spPr>
        <p:txBody>
          <a:bodyPr rtlCol="0" anchor="b"/>
          <a:lstStyle>
            <a:lvl1pPr>
              <a:defRPr sz="3200"/>
            </a:lvl1pPr>
          </a:lstStyle>
          <a:p>
            <a:pPr rtl="0"/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Espace réservé d’image 2" descr="Espace réservé vide pour ajouter une image. Cliquez sur l’espace réservé et sélectionnez l’image à ajouter"/>
          <p:cNvSpPr>
            <a:spLocks noGrp="1"/>
          </p:cNvSpPr>
          <p:nvPr>
            <p:ph type="pic" idx="1"/>
          </p:nvPr>
        </p:nvSpPr>
        <p:spPr>
          <a:xfrm>
            <a:off x="5678904" y="987425"/>
            <a:ext cx="5678424" cy="4873625"/>
          </a:xfrm>
        </p:spPr>
        <p:txBody>
          <a:bodyPr rtlCol="0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fr-FR"/>
              <a:t>Cliquez sur l'icône pour ajouter une image</a:t>
            </a:r>
            <a:endParaRPr lang="fr-FR" dirty="0"/>
          </a:p>
        </p:txBody>
      </p:sp>
      <p:sp>
        <p:nvSpPr>
          <p:cNvPr id="8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562100" y="2101850"/>
            <a:ext cx="3932237" cy="3759200"/>
          </a:xfrm>
        </p:spPr>
        <p:txBody>
          <a:bodyPr rtlCol="0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 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0AC25AFF-DB74-486A-8B15-3C26CDA56CCE}" type="datetime1">
              <a:rPr lang="fr-FR" smtClean="0"/>
              <a:pPr rtl="0"/>
              <a:t>26/05/2025</a:t>
            </a:fld>
            <a:endParaRPr lang="fr-FR" dirty="0"/>
          </a:p>
        </p:txBody>
      </p:sp>
      <p:sp>
        <p:nvSpPr>
          <p:cNvPr id="6" name="Espace réservé du pied de page 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fr-FR" dirty="0"/>
              <a:t>Ajouter un pied de page</a:t>
            </a:r>
          </a:p>
        </p:txBody>
      </p:sp>
      <p:sp>
        <p:nvSpPr>
          <p:cNvPr id="7" name="Espace réservé du numéro de diapositive 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1B7BAC7-FE87-40F6-AA24-4F4685D1B022}" type="slidenum">
              <a:rPr lang="fr-FR" smtClean="0"/>
              <a:pPr rtl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138888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 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lvl="0" rtl="0"/>
            <a:r>
              <a:rPr lang="fr-FR"/>
              <a:t>Cliquez pour modifier les styles du texte du masque</a:t>
            </a:r>
          </a:p>
          <a:p>
            <a:pPr lvl="1" rtl="0"/>
            <a:r>
              <a:rPr lang="fr-FR"/>
              <a:t>Deuxième niveau</a:t>
            </a:r>
          </a:p>
          <a:p>
            <a:pPr lvl="2" rtl="0"/>
            <a:r>
              <a:rPr lang="fr-FR"/>
              <a:t>Troisième niveau</a:t>
            </a:r>
          </a:p>
          <a:p>
            <a:pPr lvl="3" rtl="0"/>
            <a:r>
              <a:rPr lang="fr-FR"/>
              <a:t>Quatrième niveau</a:t>
            </a:r>
          </a:p>
          <a:p>
            <a:pPr lvl="4" rtl="0"/>
            <a:r>
              <a:rPr lang="fr-FR"/>
              <a:t>Cinquième niveau</a:t>
            </a:r>
            <a:endParaRPr lang="fr-FR" dirty="0"/>
          </a:p>
        </p:txBody>
      </p:sp>
      <p:sp>
        <p:nvSpPr>
          <p:cNvPr id="4" name="Espace réservé de la date 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59A4C305-DA62-421D-B6E0-6A29EC9487A1}" type="datetime1">
              <a:rPr lang="fr-FR" smtClean="0"/>
              <a:pPr rtl="0"/>
              <a:t>26/05/2025</a:t>
            </a:fld>
            <a:endParaRPr lang="fr-FR" dirty="0"/>
          </a:p>
        </p:txBody>
      </p:sp>
      <p:sp>
        <p:nvSpPr>
          <p:cNvPr id="5" name="Espace réservé du pied de page 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fr-FR" dirty="0"/>
              <a:t>Ajouter un pied de page</a:t>
            </a:r>
          </a:p>
        </p:txBody>
      </p:sp>
      <p:sp>
        <p:nvSpPr>
          <p:cNvPr id="6" name="Espace réservé du numéro de diapositive 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1B7BAC7-FE87-40F6-AA24-4F4685D1B022}" type="slidenum">
              <a:rPr lang="fr-FR" smtClean="0"/>
              <a:pPr rtl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98793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 1"/>
          <p:cNvSpPr>
            <a:spLocks noGrp="1"/>
          </p:cNvSpPr>
          <p:nvPr>
            <p:ph type="title"/>
          </p:nvPr>
        </p:nvSpPr>
        <p:spPr>
          <a:xfrm>
            <a:off x="1241658" y="1709738"/>
            <a:ext cx="10105791" cy="2862262"/>
          </a:xfrm>
        </p:spPr>
        <p:txBody>
          <a:bodyPr rtlCol="0" anchor="b"/>
          <a:lstStyle>
            <a:lvl1pPr>
              <a:defRPr sz="6000"/>
            </a:lvl1pPr>
          </a:lstStyle>
          <a:p>
            <a:pPr rtl="0"/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Espace réservé du texte 2"/>
          <p:cNvSpPr>
            <a:spLocks noGrp="1"/>
          </p:cNvSpPr>
          <p:nvPr>
            <p:ph type="body" idx="1"/>
          </p:nvPr>
        </p:nvSpPr>
        <p:spPr>
          <a:xfrm>
            <a:off x="1241658" y="4589463"/>
            <a:ext cx="10105791" cy="1500187"/>
          </a:xfrm>
        </p:spPr>
        <p:txBody>
          <a:bodyPr rtlCol="0"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 rt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 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F1EB3533-04B5-4E8F-A993-CD9A2A6EA72A}" type="datetime1">
              <a:rPr lang="fr-FR" smtClean="0"/>
              <a:pPr rtl="0"/>
              <a:t>26/05/2025</a:t>
            </a:fld>
            <a:endParaRPr lang="fr-FR" dirty="0"/>
          </a:p>
        </p:txBody>
      </p:sp>
      <p:sp>
        <p:nvSpPr>
          <p:cNvPr id="5" name="Espace réservé du pied de page 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fr-FR" dirty="0"/>
              <a:t>Ajouter un pied de page</a:t>
            </a:r>
          </a:p>
        </p:txBody>
      </p:sp>
      <p:sp>
        <p:nvSpPr>
          <p:cNvPr id="6" name="Espace réservé du numéro de diapositive 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1B7BAC7-FE87-40F6-AA24-4F4685D1B022}" type="slidenum">
              <a:rPr lang="fr-FR" smtClean="0"/>
              <a:pPr rtl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067686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569700" y="1825625"/>
            <a:ext cx="4754880" cy="4351338"/>
          </a:xfrm>
        </p:spPr>
        <p:txBody>
          <a:bodyPr rtlCol="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rtl="0"/>
            <a:r>
              <a:rPr lang="fr-FR"/>
              <a:t>Cliquez pour modifier les styles du texte du masque</a:t>
            </a:r>
          </a:p>
          <a:p>
            <a:pPr lvl="1" rtl="0"/>
            <a:r>
              <a:rPr lang="fr-FR"/>
              <a:t>Deuxième niveau</a:t>
            </a:r>
          </a:p>
          <a:p>
            <a:pPr lvl="2" rtl="0"/>
            <a:r>
              <a:rPr lang="fr-FR"/>
              <a:t>Troisième niveau</a:t>
            </a:r>
          </a:p>
          <a:p>
            <a:pPr lvl="3" rtl="0"/>
            <a:r>
              <a:rPr lang="fr-FR"/>
              <a:t>Quatrième niveau</a:t>
            </a:r>
          </a:p>
          <a:p>
            <a:pPr lvl="4" rtl="0"/>
            <a:r>
              <a:rPr lang="fr-FR"/>
              <a:t>Cinquième niveau</a:t>
            </a:r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605325" y="1825625"/>
            <a:ext cx="4754880" cy="4351338"/>
          </a:xfrm>
        </p:spPr>
        <p:txBody>
          <a:bodyPr rtlCol="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rtl="0"/>
            <a:r>
              <a:rPr lang="fr-FR"/>
              <a:t>Cliquez pour modifier les styles du texte du masque</a:t>
            </a:r>
          </a:p>
          <a:p>
            <a:pPr lvl="1" rtl="0"/>
            <a:r>
              <a:rPr lang="fr-FR"/>
              <a:t>Deuxième niveau</a:t>
            </a:r>
          </a:p>
          <a:p>
            <a:pPr lvl="2" rtl="0"/>
            <a:r>
              <a:rPr lang="fr-FR"/>
              <a:t>Troisième niveau</a:t>
            </a:r>
          </a:p>
          <a:p>
            <a:pPr lvl="3" rtl="0"/>
            <a:r>
              <a:rPr lang="fr-FR"/>
              <a:t>Quatrième niveau</a:t>
            </a:r>
          </a:p>
          <a:p>
            <a:pPr lvl="4" rtl="0"/>
            <a:r>
              <a:rPr lang="fr-FR"/>
              <a:t>Cinquième niveau</a:t>
            </a:r>
            <a:endParaRPr lang="fr-FR" dirty="0"/>
          </a:p>
        </p:txBody>
      </p:sp>
      <p:sp>
        <p:nvSpPr>
          <p:cNvPr id="5" name="Espace réservé de la date 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5AAAE710-946E-4C7F-A4E2-6F595348EE98}" type="datetime1">
              <a:rPr lang="fr-FR" smtClean="0"/>
              <a:pPr rtl="0"/>
              <a:t>26/05/2025</a:t>
            </a:fld>
            <a:endParaRPr lang="fr-FR" dirty="0"/>
          </a:p>
        </p:txBody>
      </p:sp>
      <p:sp>
        <p:nvSpPr>
          <p:cNvPr id="6" name="Espace réservé du pied de page 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fr-FR" dirty="0"/>
              <a:t>Ajouter un pied de page</a:t>
            </a:r>
          </a:p>
        </p:txBody>
      </p:sp>
      <p:sp>
        <p:nvSpPr>
          <p:cNvPr id="7" name="Espace réservé du numéro de diapositive 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1B7BAC7-FE87-40F6-AA24-4F4685D1B022}" type="slidenum">
              <a:rPr lang="fr-FR" smtClean="0"/>
              <a:pPr rtl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636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 1"/>
          <p:cNvSpPr>
            <a:spLocks noGrp="1"/>
          </p:cNvSpPr>
          <p:nvPr>
            <p:ph type="title"/>
          </p:nvPr>
        </p:nvSpPr>
        <p:spPr>
          <a:xfrm>
            <a:off x="2324100" y="274638"/>
            <a:ext cx="9023350" cy="1143000"/>
          </a:xfrm>
        </p:spPr>
        <p:txBody>
          <a:bodyPr rtlCol="0"/>
          <a:lstStyle/>
          <a:p>
            <a:pPr rtl="0"/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Espace réservé du texte 2"/>
          <p:cNvSpPr>
            <a:spLocks noGrp="1"/>
          </p:cNvSpPr>
          <p:nvPr>
            <p:ph type="body" idx="1"/>
          </p:nvPr>
        </p:nvSpPr>
        <p:spPr>
          <a:xfrm>
            <a:off x="1562100" y="1489075"/>
            <a:ext cx="4754880" cy="641350"/>
          </a:xfrm>
          <a:noFill/>
          <a:ln>
            <a:noFill/>
          </a:ln>
        </p:spPr>
        <p:txBody>
          <a:bodyPr rtlCol="0" anchor="b"/>
          <a:lstStyle>
            <a:lvl1pPr marL="0" indent="0">
              <a:buNone/>
              <a:defRPr sz="2400" b="0">
                <a:solidFill>
                  <a:schemeClr val="accent3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1562100" y="2193925"/>
            <a:ext cx="4754880" cy="3978275"/>
          </a:xfrm>
        </p:spPr>
        <p:txBody>
          <a:bodyPr rtlCol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rtl="0"/>
            <a:r>
              <a:rPr lang="fr-FR"/>
              <a:t>Cliquez pour modifier les styles du texte du masque</a:t>
            </a:r>
          </a:p>
          <a:p>
            <a:pPr lvl="1" rtl="0"/>
            <a:r>
              <a:rPr lang="fr-FR"/>
              <a:t>Deuxième niveau</a:t>
            </a:r>
          </a:p>
          <a:p>
            <a:pPr lvl="2" rtl="0"/>
            <a:r>
              <a:rPr lang="fr-FR"/>
              <a:t>Troisième niveau</a:t>
            </a:r>
          </a:p>
          <a:p>
            <a:pPr lvl="3" rtl="0"/>
            <a:r>
              <a:rPr lang="fr-FR"/>
              <a:t>Quatrième niveau</a:t>
            </a:r>
          </a:p>
          <a:p>
            <a:pPr lvl="4" rtl="0"/>
            <a:r>
              <a:rPr lang="fr-FR"/>
              <a:t>Cinquième niveau</a:t>
            </a:r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598920" y="1489075"/>
            <a:ext cx="4754880" cy="641350"/>
          </a:xfrm>
          <a:noFill/>
          <a:ln>
            <a:noFill/>
          </a:ln>
        </p:spPr>
        <p:txBody>
          <a:bodyPr rtlCol="0" anchor="b"/>
          <a:lstStyle>
            <a:lvl1pPr marL="0" indent="0">
              <a:buNone/>
              <a:defRPr sz="2400" b="0">
                <a:solidFill>
                  <a:schemeClr val="accent3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598920" y="2193925"/>
            <a:ext cx="4754880" cy="3978275"/>
          </a:xfrm>
        </p:spPr>
        <p:txBody>
          <a:bodyPr rtlCol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rtl="0"/>
            <a:r>
              <a:rPr lang="fr-FR"/>
              <a:t>Cliquez pour modifier les styles du texte du masque</a:t>
            </a:r>
          </a:p>
          <a:p>
            <a:pPr lvl="1" rtl="0"/>
            <a:r>
              <a:rPr lang="fr-FR"/>
              <a:t>Deuxième niveau</a:t>
            </a:r>
          </a:p>
          <a:p>
            <a:pPr lvl="2" rtl="0"/>
            <a:r>
              <a:rPr lang="fr-FR"/>
              <a:t>Troisième niveau</a:t>
            </a:r>
          </a:p>
          <a:p>
            <a:pPr lvl="3" rtl="0"/>
            <a:r>
              <a:rPr lang="fr-FR"/>
              <a:t>Quatrième niveau</a:t>
            </a:r>
          </a:p>
          <a:p>
            <a:pPr lvl="4" rtl="0"/>
            <a:r>
              <a:rPr lang="fr-FR"/>
              <a:t>Cinquième niveau</a:t>
            </a:r>
            <a:endParaRPr lang="fr-FR" dirty="0"/>
          </a:p>
        </p:txBody>
      </p:sp>
      <p:sp>
        <p:nvSpPr>
          <p:cNvPr id="7" name="Espace réservé de la date 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0EFE9B5D-81FF-42C1-9024-9AEDAF5F2CA4}" type="datetime1">
              <a:rPr lang="fr-FR" smtClean="0"/>
              <a:pPr rtl="0"/>
              <a:t>26/05/2025</a:t>
            </a:fld>
            <a:endParaRPr lang="fr-FR" dirty="0"/>
          </a:p>
        </p:txBody>
      </p:sp>
      <p:sp>
        <p:nvSpPr>
          <p:cNvPr id="8" name="Espace réservé du pied de page 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fr-FR" dirty="0"/>
              <a:t>Ajouter un pied de page</a:t>
            </a:r>
          </a:p>
        </p:txBody>
      </p:sp>
      <p:sp>
        <p:nvSpPr>
          <p:cNvPr id="9" name="Espace réservé du numéro de diapositive 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1B7BAC7-FE87-40F6-AA24-4F4685D1B022}" type="slidenum">
              <a:rPr lang="fr-FR" smtClean="0"/>
              <a:pPr rtl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31661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uniqu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Espace réservé de la date 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BEF7A0C4-452C-4C07-8B09-455C66DECD3B}" type="datetime1">
              <a:rPr lang="fr-FR" smtClean="0"/>
              <a:pPr rtl="0"/>
              <a:t>26/05/2025</a:t>
            </a:fld>
            <a:endParaRPr lang="fr-FR" dirty="0"/>
          </a:p>
        </p:txBody>
      </p:sp>
      <p:sp>
        <p:nvSpPr>
          <p:cNvPr id="4" name="Espace réservé du pied de page 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fr-FR" dirty="0"/>
              <a:t>Ajouter un pied de page</a:t>
            </a:r>
          </a:p>
        </p:txBody>
      </p:sp>
      <p:sp>
        <p:nvSpPr>
          <p:cNvPr id="5" name="Espace réservé du numéro de diapositive 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1B7BAC7-FE87-40F6-AA24-4F4685D1B022}" type="slidenum">
              <a:rPr lang="fr-FR" smtClean="0"/>
              <a:pPr rtl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10586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B9FA9488-D589-4DC3-BEE3-1C92FD8BA2B2}" type="datetime1">
              <a:rPr lang="fr-FR" smtClean="0"/>
              <a:pPr rtl="0"/>
              <a:t>26/05/2025</a:t>
            </a:fld>
            <a:endParaRPr lang="fr-FR" dirty="0"/>
          </a:p>
        </p:txBody>
      </p:sp>
      <p:sp>
        <p:nvSpPr>
          <p:cNvPr id="3" name="Espace réservé du pied de page 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fr-FR" dirty="0"/>
              <a:t>Ajouter un pied de page</a:t>
            </a:r>
          </a:p>
        </p:txBody>
      </p:sp>
      <p:sp>
        <p:nvSpPr>
          <p:cNvPr id="4" name="Espace réservé du numéro de diapositive 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1B7BAC7-FE87-40F6-AA24-4F4685D1B022}" type="slidenum">
              <a:rPr lang="fr-FR" smtClean="0"/>
              <a:pPr rtl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15141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 1"/>
          <p:cNvSpPr>
            <a:spLocks noGrp="1"/>
          </p:cNvSpPr>
          <p:nvPr>
            <p:ph type="title"/>
          </p:nvPr>
        </p:nvSpPr>
        <p:spPr>
          <a:xfrm>
            <a:off x="1562100" y="457200"/>
            <a:ext cx="3932237" cy="1600200"/>
          </a:xfrm>
        </p:spPr>
        <p:txBody>
          <a:bodyPr rtlCol="0" anchor="b"/>
          <a:lstStyle>
            <a:lvl1pPr>
              <a:defRPr sz="3200"/>
            </a:lvl1pPr>
          </a:lstStyle>
          <a:p>
            <a:pPr rtl="0"/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678905" y="987425"/>
            <a:ext cx="5676483" cy="4873625"/>
          </a:xfrm>
        </p:spPr>
        <p:txBody>
          <a:bodyPr rtlCol="0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rtl="0"/>
            <a:r>
              <a:rPr lang="fr-FR"/>
              <a:t>Cliquez pour modifier les styles du texte du masque</a:t>
            </a:r>
          </a:p>
          <a:p>
            <a:pPr lvl="1" rtl="0"/>
            <a:r>
              <a:rPr lang="fr-FR"/>
              <a:t>Deuxième niveau</a:t>
            </a:r>
          </a:p>
          <a:p>
            <a:pPr lvl="2" rtl="0"/>
            <a:r>
              <a:rPr lang="fr-FR"/>
              <a:t>Troisième niveau</a:t>
            </a:r>
          </a:p>
          <a:p>
            <a:pPr lvl="3" rtl="0"/>
            <a:r>
              <a:rPr lang="fr-FR"/>
              <a:t>Quatrième niveau</a:t>
            </a:r>
          </a:p>
          <a:p>
            <a:pPr lvl="4" rtl="0"/>
            <a:r>
              <a:rPr lang="fr-FR"/>
              <a:t>Cinquième niveau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562100" y="2101850"/>
            <a:ext cx="3932237" cy="3759200"/>
          </a:xfrm>
        </p:spPr>
        <p:txBody>
          <a:bodyPr rtlCol="0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 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2979D9A7-8BEC-4B5F-8006-B7A03D5A75BF}" type="datetime1">
              <a:rPr lang="fr-FR" smtClean="0"/>
              <a:pPr rtl="0"/>
              <a:t>26/05/2025</a:t>
            </a:fld>
            <a:endParaRPr lang="fr-FR" dirty="0"/>
          </a:p>
        </p:txBody>
      </p:sp>
      <p:sp>
        <p:nvSpPr>
          <p:cNvPr id="6" name="Espace réservé du pied de page 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fr-FR" dirty="0"/>
              <a:t>Ajouter un pied de page</a:t>
            </a:r>
          </a:p>
        </p:txBody>
      </p:sp>
      <p:sp>
        <p:nvSpPr>
          <p:cNvPr id="7" name="Espace réservé du numéro de diapositive 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1B7BAC7-FE87-40F6-AA24-4F4685D1B022}" type="slidenum">
              <a:rPr lang="fr-FR" smtClean="0"/>
              <a:pPr rtl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98712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 1"/>
          <p:cNvSpPr>
            <a:spLocks noGrp="1"/>
          </p:cNvSpPr>
          <p:nvPr>
            <p:ph type="title"/>
          </p:nvPr>
        </p:nvSpPr>
        <p:spPr>
          <a:xfrm>
            <a:off x="1562100" y="457200"/>
            <a:ext cx="3932237" cy="1600200"/>
          </a:xfrm>
        </p:spPr>
        <p:txBody>
          <a:bodyPr rtlCol="0" anchor="b"/>
          <a:lstStyle>
            <a:lvl1pPr>
              <a:defRPr sz="3200"/>
            </a:lvl1pPr>
          </a:lstStyle>
          <a:p>
            <a:pPr rtl="0"/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Espace réservé d’image 2" descr="Espace réservé vide pour ajouter une image. Cliquez sur l’espace réservé et sélectionnez l’image à ajouter"/>
          <p:cNvSpPr>
            <a:spLocks noGrp="1"/>
          </p:cNvSpPr>
          <p:nvPr>
            <p:ph type="pic" idx="1"/>
          </p:nvPr>
        </p:nvSpPr>
        <p:spPr>
          <a:xfrm>
            <a:off x="5678904" y="987425"/>
            <a:ext cx="5678424" cy="4873625"/>
          </a:xfrm>
        </p:spPr>
        <p:txBody>
          <a:bodyPr rtlCol="0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fr-FR"/>
              <a:t>Cliquez sur l'icône pour ajouter une image</a:t>
            </a:r>
            <a:endParaRPr lang="fr-FR" dirty="0"/>
          </a:p>
        </p:txBody>
      </p:sp>
      <p:sp>
        <p:nvSpPr>
          <p:cNvPr id="8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562100" y="2101850"/>
            <a:ext cx="3932237" cy="3759200"/>
          </a:xfrm>
        </p:spPr>
        <p:txBody>
          <a:bodyPr rtlCol="0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 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13C3A8D3-7C0E-4B37-B51D-D6F35AA2428B}" type="datetime1">
              <a:rPr lang="fr-FR" smtClean="0"/>
              <a:pPr rtl="0"/>
              <a:t>26/05/2025</a:t>
            </a:fld>
            <a:endParaRPr lang="fr-FR" dirty="0"/>
          </a:p>
        </p:txBody>
      </p:sp>
      <p:sp>
        <p:nvSpPr>
          <p:cNvPr id="6" name="Espace réservé du pied de page 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fr-FR" dirty="0"/>
              <a:t>Ajouter un pied de page</a:t>
            </a:r>
          </a:p>
        </p:txBody>
      </p:sp>
      <p:sp>
        <p:nvSpPr>
          <p:cNvPr id="7" name="Espace réservé du numéro de diapositive 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1B7BAC7-FE87-40F6-AA24-4F4685D1B022}" type="slidenum">
              <a:rPr lang="fr-FR" smtClean="0"/>
              <a:pPr rtl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19359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ltGray"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 1"/>
          <p:cNvSpPr>
            <a:spLocks noGrp="1"/>
          </p:cNvSpPr>
          <p:nvPr>
            <p:ph type="title"/>
          </p:nvPr>
        </p:nvSpPr>
        <p:spPr>
          <a:xfrm>
            <a:off x="2324100" y="365125"/>
            <a:ext cx="9029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rtl="0"/>
            <a:r>
              <a:rPr lang="fr-FR" noProof="0" dirty="0"/>
              <a:t>Modifiez le style du titre</a:t>
            </a:r>
          </a:p>
        </p:txBody>
      </p:sp>
      <p:sp>
        <p:nvSpPr>
          <p:cNvPr id="3" name="Espace réservé du texte 2"/>
          <p:cNvSpPr>
            <a:spLocks noGrp="1"/>
          </p:cNvSpPr>
          <p:nvPr>
            <p:ph type="body" idx="1"/>
          </p:nvPr>
        </p:nvSpPr>
        <p:spPr>
          <a:xfrm>
            <a:off x="1562100" y="1825625"/>
            <a:ext cx="9791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fr-FR" noProof="0" dirty="0"/>
              <a:t>Modifiez les styles du texte du masque</a:t>
            </a:r>
          </a:p>
          <a:p>
            <a:pPr lvl="1" rtl="0"/>
            <a:r>
              <a:rPr lang="fr-FR" noProof="0" dirty="0"/>
              <a:t>Deuxième niveau</a:t>
            </a:r>
          </a:p>
          <a:p>
            <a:pPr lvl="2" rtl="0"/>
            <a:r>
              <a:rPr lang="fr-FR" noProof="0" dirty="0"/>
              <a:t>Troisième niveau</a:t>
            </a:r>
          </a:p>
          <a:p>
            <a:pPr lvl="3" rtl="0"/>
            <a:r>
              <a:rPr lang="fr-FR" noProof="0" dirty="0"/>
              <a:t>Quatrième niveau</a:t>
            </a:r>
          </a:p>
          <a:p>
            <a:pPr lvl="4" rtl="0"/>
            <a:r>
              <a:rPr lang="fr-FR" noProof="0" dirty="0"/>
              <a:t>Cinquième niveau</a:t>
            </a:r>
          </a:p>
        </p:txBody>
      </p:sp>
      <p:sp>
        <p:nvSpPr>
          <p:cNvPr id="4" name="Espace réservé de la date 3"/>
          <p:cNvSpPr>
            <a:spLocks noGrp="1"/>
          </p:cNvSpPr>
          <p:nvPr>
            <p:ph type="dt" sz="half" idx="2"/>
          </p:nvPr>
        </p:nvSpPr>
        <p:spPr>
          <a:xfrm>
            <a:off x="1562100" y="6356350"/>
            <a:ext cx="25527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rtl="0"/>
            <a:fld id="{DCB735F6-E3EB-4234-8FB8-612347B3ACA8}" type="datetime1">
              <a:rPr lang="fr-FR" noProof="0" smtClean="0"/>
              <a:pPr rtl="0"/>
              <a:t>26/05/2025</a:t>
            </a:fld>
            <a:endParaRPr lang="fr-FR" noProof="0" dirty="0"/>
          </a:p>
        </p:txBody>
      </p:sp>
      <p:sp>
        <p:nvSpPr>
          <p:cNvPr id="5" name="Espace réservé du pied de page 4"/>
          <p:cNvSpPr>
            <a:spLocks noGrp="1"/>
          </p:cNvSpPr>
          <p:nvPr>
            <p:ph type="ftr" sz="quarter" idx="3"/>
          </p:nvPr>
        </p:nvSpPr>
        <p:spPr>
          <a:xfrm>
            <a:off x="4648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rtl="0"/>
            <a:r>
              <a:rPr lang="fr-FR" noProof="0" dirty="0"/>
              <a:t>Ajouter un pied de page</a:t>
            </a:r>
          </a:p>
        </p:txBody>
      </p:sp>
      <p:sp>
        <p:nvSpPr>
          <p:cNvPr id="6" name="Espace réservé du numéro de diapositive 5"/>
          <p:cNvSpPr>
            <a:spLocks noGrp="1"/>
          </p:cNvSpPr>
          <p:nvPr>
            <p:ph type="sldNum" sz="quarter" idx="4"/>
          </p:nvPr>
        </p:nvSpPr>
        <p:spPr>
          <a:xfrm>
            <a:off x="8077200" y="6356350"/>
            <a:ext cx="3276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rtl="0"/>
            <a:fld id="{71B7BAC7-FE87-40F6-AA24-4F4685D1B022}" type="slidenum">
              <a:rPr lang="fr-FR" noProof="0" smtClean="0"/>
              <a:pPr rtl="0"/>
              <a:t>‹N°›</a:t>
            </a:fld>
            <a:endParaRPr lang="fr-FR" noProof="0" dirty="0"/>
          </a:p>
        </p:txBody>
      </p:sp>
    </p:spTree>
    <p:extLst>
      <p:ext uri="{BB962C8B-B14F-4D97-AF65-F5344CB8AC3E}">
        <p14:creationId xmlns:p14="http://schemas.microsoft.com/office/powerpoint/2010/main" val="32193672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81" r:id="rId12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44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3"/>
        </a:buClr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3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3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3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3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0" orient="horz" pos="2160" userDrawn="1">
          <p15:clr>
            <a:srgbClr val="F26B43"/>
          </p15:clr>
        </p15:guide>
        <p15:guide id="1" pos="3840" userDrawn="1">
          <p15:clr>
            <a:srgbClr val="F26B43"/>
          </p15:clr>
        </p15:guide>
        <p15:guide id="2" pos="1464" userDrawn="1">
          <p15:clr>
            <a:srgbClr val="F26B43"/>
          </p15:clr>
        </p15:guide>
        <p15:guide id="3" pos="7152" userDrawn="1">
          <p15:clr>
            <a:srgbClr val="F26B43"/>
          </p15:clr>
        </p15:guide>
        <p15:guide id="4" pos="984" userDrawn="1">
          <p15:clr>
            <a:srgbClr val="F26B43"/>
          </p15:clr>
        </p15:guide>
        <p15:guide id="5" orient="horz" pos="388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png"/><Relationship Id="rId11" Type="http://schemas.openxmlformats.org/officeDocument/2006/relationships/image" Target="../media/image32.jpeg"/><Relationship Id="rId5" Type="http://schemas.openxmlformats.org/officeDocument/2006/relationships/image" Target="../media/image26.png"/><Relationship Id="rId10" Type="http://schemas.openxmlformats.org/officeDocument/2006/relationships/image" Target="../media/image31.png"/><Relationship Id="rId4" Type="http://schemas.openxmlformats.org/officeDocument/2006/relationships/image" Target="../media/image25.png"/><Relationship Id="rId9" Type="http://schemas.openxmlformats.org/officeDocument/2006/relationships/image" Target="../media/image3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8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jpeg"/><Relationship Id="rId3" Type="http://schemas.openxmlformats.org/officeDocument/2006/relationships/image" Target="../media/image40.jpeg"/><Relationship Id="rId7" Type="http://schemas.openxmlformats.org/officeDocument/2006/relationships/image" Target="../media/image44.jpe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3.png"/><Relationship Id="rId5" Type="http://schemas.openxmlformats.org/officeDocument/2006/relationships/image" Target="../media/image42.jpeg"/><Relationship Id="rId4" Type="http://schemas.openxmlformats.org/officeDocument/2006/relationships/image" Target="../media/image41.jpeg"/><Relationship Id="rId9" Type="http://schemas.openxmlformats.org/officeDocument/2006/relationships/image" Target="../media/image46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7" Type="http://schemas.openxmlformats.org/officeDocument/2006/relationships/image" Target="../media/image56.pn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5.png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5.png"/><Relationship Id="rId3" Type="http://schemas.openxmlformats.org/officeDocument/2006/relationships/image" Target="../media/image60.png"/><Relationship Id="rId7" Type="http://schemas.openxmlformats.org/officeDocument/2006/relationships/image" Target="../media/image64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3.png"/><Relationship Id="rId11" Type="http://schemas.openxmlformats.org/officeDocument/2006/relationships/image" Target="../media/image68.png"/><Relationship Id="rId5" Type="http://schemas.openxmlformats.org/officeDocument/2006/relationships/image" Target="../media/image62.png"/><Relationship Id="rId10" Type="http://schemas.openxmlformats.org/officeDocument/2006/relationships/image" Target="../media/image67.png"/><Relationship Id="rId4" Type="http://schemas.openxmlformats.org/officeDocument/2006/relationships/image" Target="../media/image61.png"/><Relationship Id="rId9" Type="http://schemas.openxmlformats.org/officeDocument/2006/relationships/image" Target="../media/image66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7" Type="http://schemas.openxmlformats.org/officeDocument/2006/relationships/image" Target="../media/image74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3.png"/><Relationship Id="rId5" Type="http://schemas.openxmlformats.org/officeDocument/2006/relationships/image" Target="../media/image72.png"/><Relationship Id="rId4" Type="http://schemas.openxmlformats.org/officeDocument/2006/relationships/image" Target="../media/image71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9.png"/><Relationship Id="rId3" Type="http://schemas.openxmlformats.org/officeDocument/2006/relationships/image" Target="../media/image76.png"/><Relationship Id="rId7" Type="http://schemas.openxmlformats.org/officeDocument/2006/relationships/image" Target="../media/image78.pn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9.png"/><Relationship Id="rId5" Type="http://schemas.openxmlformats.org/officeDocument/2006/relationships/image" Target="../media/image77.png"/><Relationship Id="rId4" Type="http://schemas.openxmlformats.org/officeDocument/2006/relationships/image" Target="../media/image47.png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6.png"/><Relationship Id="rId3" Type="http://schemas.openxmlformats.org/officeDocument/2006/relationships/image" Target="../media/image81.png"/><Relationship Id="rId7" Type="http://schemas.openxmlformats.org/officeDocument/2006/relationships/image" Target="../media/image85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4.jpeg"/><Relationship Id="rId5" Type="http://schemas.openxmlformats.org/officeDocument/2006/relationships/image" Target="../media/image83.png"/><Relationship Id="rId10" Type="http://schemas.openxmlformats.org/officeDocument/2006/relationships/image" Target="../media/image88.png"/><Relationship Id="rId4" Type="http://schemas.openxmlformats.org/officeDocument/2006/relationships/image" Target="../media/image82.png"/><Relationship Id="rId9" Type="http://schemas.openxmlformats.org/officeDocument/2006/relationships/image" Target="../media/image87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8.png"/><Relationship Id="rId4" Type="http://schemas.openxmlformats.org/officeDocument/2006/relationships/image" Target="../media/image2.png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7.png"/><Relationship Id="rId3" Type="http://schemas.openxmlformats.org/officeDocument/2006/relationships/image" Target="../media/image92.png"/><Relationship Id="rId7" Type="http://schemas.openxmlformats.org/officeDocument/2006/relationships/image" Target="../media/image96.png"/><Relationship Id="rId2" Type="http://schemas.openxmlformats.org/officeDocument/2006/relationships/image" Target="../media/image9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5.jpeg"/><Relationship Id="rId5" Type="http://schemas.openxmlformats.org/officeDocument/2006/relationships/image" Target="../media/image94.jpeg"/><Relationship Id="rId4" Type="http://schemas.openxmlformats.org/officeDocument/2006/relationships/image" Target="../media/image93.jpeg"/><Relationship Id="rId9" Type="http://schemas.openxmlformats.org/officeDocument/2006/relationships/image" Target="../media/image98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2" Type="http://schemas.openxmlformats.org/officeDocument/2006/relationships/image" Target="../media/image9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Relationship Id="rId9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6273"/>
            <a:ext cx="9144000" cy="1522141"/>
          </a:xfrm>
        </p:spPr>
        <p:txBody>
          <a:bodyPr rtlCol="0">
            <a:normAutofit/>
          </a:bodyPr>
          <a:lstStyle/>
          <a:p>
            <a:pPr rtl="0"/>
            <a:r>
              <a:rPr lang="fr-FR" sz="4400" dirty="0"/>
              <a:t>BLOC 1 : Concevoir et négocier des solutions technico-commerciales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992351" y="3066780"/>
            <a:ext cx="9144000" cy="523395"/>
          </a:xfrm>
        </p:spPr>
        <p:txBody>
          <a:bodyPr rtlCol="0">
            <a:noAutofit/>
          </a:bodyPr>
          <a:lstStyle/>
          <a:p>
            <a:pPr rtl="0"/>
            <a:r>
              <a:rPr lang="fr-FR" sz="3600" b="1" dirty="0">
                <a:solidFill>
                  <a:srgbClr val="FF0000"/>
                </a:solidFill>
              </a:rPr>
              <a:t>Epreuve E4 </a:t>
            </a:r>
          </a:p>
          <a:p>
            <a:pPr rtl="0"/>
            <a:r>
              <a:rPr lang="fr-FR" sz="3600" b="1" dirty="0">
                <a:solidFill>
                  <a:srgbClr val="FF0000"/>
                </a:solidFill>
              </a:rPr>
              <a:t>Situation d’évaluation 1 (CCF1)</a:t>
            </a:r>
          </a:p>
          <a:p>
            <a:pPr rtl="0"/>
            <a:r>
              <a:rPr lang="fr-FR" sz="3600" b="1" dirty="0">
                <a:solidFill>
                  <a:srgbClr val="FF0000"/>
                </a:solidFill>
              </a:rPr>
              <a:t> Exemple </a:t>
            </a:r>
            <a:r>
              <a:rPr lang="fr-FR" sz="3600" b="1" dirty="0" smtClean="0">
                <a:solidFill>
                  <a:srgbClr val="FF0000"/>
                </a:solidFill>
              </a:rPr>
              <a:t>diaporama</a:t>
            </a:r>
            <a:endParaRPr lang="fr-FR" sz="3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30780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62225" y="279401"/>
            <a:ext cx="8620125" cy="492124"/>
          </a:xfrm>
          <a:ln>
            <a:solidFill>
              <a:schemeClr val="accent1">
                <a:lumMod val="75000"/>
              </a:schemeClr>
            </a:solidFill>
          </a:ln>
        </p:spPr>
        <p:txBody>
          <a:bodyPr>
            <a:noAutofit/>
          </a:bodyPr>
          <a:lstStyle/>
          <a:p>
            <a:pPr algn="ctr"/>
            <a:r>
              <a:rPr lang="fr-FR" sz="2800" b="1" dirty="0" smtClean="0"/>
              <a:t>ANALYSE DE L’ENVIRONNEMENT TC: PESTEL</a:t>
            </a:r>
            <a:endParaRPr lang="fr-FR" sz="2800" b="1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105025" y="1263650"/>
            <a:ext cx="9791700" cy="5080000"/>
          </a:xfrm>
          <a:ln>
            <a:solidFill>
              <a:schemeClr val="accent1">
                <a:lumMod val="75000"/>
              </a:schemeClr>
            </a:solidFill>
          </a:ln>
        </p:spPr>
        <p:txBody>
          <a:bodyPr>
            <a:noAutofit/>
          </a:bodyPr>
          <a:lstStyle/>
          <a:p>
            <a:r>
              <a:rPr lang="fr-FR" sz="1600" dirty="0" smtClean="0"/>
              <a:t>Les initiatives gouvernementales visant à promouvoir la durabilité stimuleront la demande de toits verts, accélérant ainsi la croissance des tondeuses à gazon électriques. </a:t>
            </a:r>
          </a:p>
          <a:p>
            <a:endParaRPr lang="fr-FR" sz="1600" dirty="0" smtClean="0"/>
          </a:p>
          <a:p>
            <a:r>
              <a:rPr lang="fr-FR" sz="1600" dirty="0" smtClean="0"/>
              <a:t>Le marché des tondeuses à gazon électriques devrait enregistrer un taux de croissance de 6,5 % sur la période de prévision (2022-2027). </a:t>
            </a:r>
          </a:p>
          <a:p>
            <a:r>
              <a:rPr lang="fr-FR" sz="1600" dirty="0" smtClean="0"/>
              <a:t>En raison de COVID-19, il y a eu une baisse des ventes de tondeuses à gazon électriques; De nombreuses unités de production ont été fermées en raison d'un manque de main-d'œuvre. </a:t>
            </a:r>
          </a:p>
          <a:p>
            <a:r>
              <a:rPr lang="fr-FR" sz="1600" dirty="0" smtClean="0"/>
              <a:t>Cependant, le marché devrait prendre de l'ampleur après 2021 avec l'ouverture des frontières internationales et des unités de fabrication. </a:t>
            </a:r>
          </a:p>
          <a:p>
            <a:r>
              <a:rPr lang="fr-FR" sz="1600" dirty="0" smtClean="0"/>
              <a:t>L'Amérique du Nord est le plus grand marché régional pour les tondeuses à gazon électriques tandis que l'Europe fait des progrès significatifs vers les tondeuses à gazon robotisées.</a:t>
            </a:r>
          </a:p>
          <a:p>
            <a:endParaRPr lang="fr-FR" sz="1600" dirty="0" smtClean="0"/>
          </a:p>
          <a:p>
            <a:r>
              <a:rPr lang="fr-FR" sz="1600" dirty="0" smtClean="0"/>
              <a:t>La croissance de l'immobilier commercial et de l'aménagement paysager devrait stimuler le marché des variantes électriques des tondeuses à gazon. </a:t>
            </a:r>
          </a:p>
          <a:p>
            <a:r>
              <a:rPr lang="fr-FR" sz="1600" dirty="0" smtClean="0"/>
              <a:t>Diverses applications telles que les terrains de golf, les grands parcs et les grandes pelouses alimentent le développement du marché des tondeuses à gazon électriques. </a:t>
            </a:r>
          </a:p>
          <a:p>
            <a:endParaRPr lang="fr-FR" sz="1600" dirty="0" smtClean="0"/>
          </a:p>
          <a:p>
            <a:r>
              <a:rPr lang="fr-FR" sz="1600" dirty="0" smtClean="0"/>
              <a:t>L'avancement de la technologie des batteries a conduit au lancement de tondeuses à gazon à batterie, faciles à utiliser et respectueuses de l'environnement. </a:t>
            </a:r>
          </a:p>
          <a:p>
            <a:pPr>
              <a:buNone/>
            </a:pPr>
            <a:endParaRPr lang="fr-FR" sz="1600" dirty="0" smtClean="0"/>
          </a:p>
          <a:p>
            <a:pPr>
              <a:buNone/>
            </a:pPr>
            <a:r>
              <a:rPr lang="fr-FR" sz="1600" dirty="0" smtClean="0"/>
              <a:t> </a:t>
            </a:r>
            <a:endParaRPr lang="fr-FR" sz="1600" dirty="0"/>
          </a:p>
        </p:txBody>
      </p:sp>
      <p:sp>
        <p:nvSpPr>
          <p:cNvPr id="4" name="Rectangle 3"/>
          <p:cNvSpPr/>
          <p:nvPr/>
        </p:nvSpPr>
        <p:spPr>
          <a:xfrm>
            <a:off x="1390650" y="2038350"/>
            <a:ext cx="590550" cy="1400176"/>
          </a:xfrm>
          <a:prstGeom prst="rect">
            <a:avLst/>
          </a:prstGeom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endParaRPr lang="fr-FR" dirty="0" smtClean="0"/>
          </a:p>
          <a:p>
            <a:endParaRPr lang="fr-FR" dirty="0" smtClean="0"/>
          </a:p>
          <a:p>
            <a:endParaRPr lang="fr-FR" dirty="0" smtClean="0"/>
          </a:p>
          <a:p>
            <a:endParaRPr lang="fr-FR" dirty="0" smtClean="0"/>
          </a:p>
          <a:p>
            <a:endParaRPr lang="fr-FR" dirty="0" smtClean="0"/>
          </a:p>
          <a:p>
            <a:endParaRPr lang="fr-FR" dirty="0" smtClean="0"/>
          </a:p>
          <a:p>
            <a:endParaRPr lang="fr-FR" dirty="0" smtClean="0"/>
          </a:p>
          <a:p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r>
              <a:rPr lang="fr-FR" sz="3200" b="1" dirty="0" smtClean="0"/>
              <a:t>E</a:t>
            </a:r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/>
          </a:p>
        </p:txBody>
      </p:sp>
      <p:sp>
        <p:nvSpPr>
          <p:cNvPr id="5" name="Rectangle 4"/>
          <p:cNvSpPr/>
          <p:nvPr/>
        </p:nvSpPr>
        <p:spPr>
          <a:xfrm>
            <a:off x="1381125" y="5629275"/>
            <a:ext cx="590550" cy="628650"/>
          </a:xfrm>
          <a:prstGeom prst="rect">
            <a:avLst/>
          </a:prstGeom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endParaRPr lang="fr-FR" dirty="0" smtClean="0"/>
          </a:p>
          <a:p>
            <a:endParaRPr lang="fr-FR" dirty="0" smtClean="0"/>
          </a:p>
          <a:p>
            <a:endParaRPr lang="fr-FR" dirty="0" smtClean="0"/>
          </a:p>
          <a:p>
            <a:endParaRPr lang="fr-FR" dirty="0" smtClean="0"/>
          </a:p>
          <a:p>
            <a:endParaRPr lang="fr-FR" dirty="0" smtClean="0"/>
          </a:p>
          <a:p>
            <a:endParaRPr lang="fr-FR" dirty="0" smtClean="0"/>
          </a:p>
          <a:p>
            <a:endParaRPr lang="fr-FR" dirty="0" smtClean="0"/>
          </a:p>
          <a:p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sz="3200" b="1" dirty="0" smtClean="0"/>
          </a:p>
          <a:p>
            <a:pPr algn="ctr"/>
            <a:endParaRPr lang="fr-FR" sz="3200" b="1" dirty="0" smtClean="0"/>
          </a:p>
          <a:p>
            <a:pPr algn="ctr"/>
            <a:r>
              <a:rPr lang="fr-FR" sz="3200" b="1" dirty="0" smtClean="0"/>
              <a:t>T</a:t>
            </a:r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/>
          </a:p>
        </p:txBody>
      </p:sp>
      <p:sp>
        <p:nvSpPr>
          <p:cNvPr id="6" name="Rectangle 5"/>
          <p:cNvSpPr/>
          <p:nvPr/>
        </p:nvSpPr>
        <p:spPr>
          <a:xfrm>
            <a:off x="1428750" y="1181100"/>
            <a:ext cx="590550" cy="628650"/>
          </a:xfrm>
          <a:prstGeom prst="rect">
            <a:avLst/>
          </a:prstGeom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endParaRPr lang="fr-FR" dirty="0" smtClean="0"/>
          </a:p>
          <a:p>
            <a:endParaRPr lang="fr-FR" dirty="0" smtClean="0"/>
          </a:p>
          <a:p>
            <a:endParaRPr lang="fr-FR" dirty="0" smtClean="0"/>
          </a:p>
          <a:p>
            <a:endParaRPr lang="fr-FR" dirty="0" smtClean="0"/>
          </a:p>
          <a:p>
            <a:endParaRPr lang="fr-FR" dirty="0" smtClean="0"/>
          </a:p>
          <a:p>
            <a:endParaRPr lang="fr-FR" dirty="0" smtClean="0"/>
          </a:p>
          <a:p>
            <a:endParaRPr lang="fr-FR" dirty="0" smtClean="0"/>
          </a:p>
          <a:p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sz="3200" b="1" dirty="0" smtClean="0"/>
          </a:p>
          <a:p>
            <a:pPr algn="ctr"/>
            <a:endParaRPr lang="fr-FR" sz="3200" b="1" dirty="0" smtClean="0"/>
          </a:p>
          <a:p>
            <a:pPr algn="ctr"/>
            <a:r>
              <a:rPr lang="fr-FR" sz="3200" b="1" dirty="0" smtClean="0"/>
              <a:t>P</a:t>
            </a:r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/>
          </a:p>
        </p:txBody>
      </p:sp>
      <p:sp>
        <p:nvSpPr>
          <p:cNvPr id="7" name="Rectangle 6"/>
          <p:cNvSpPr/>
          <p:nvPr/>
        </p:nvSpPr>
        <p:spPr>
          <a:xfrm>
            <a:off x="1362074" y="4429125"/>
            <a:ext cx="600075" cy="876300"/>
          </a:xfrm>
          <a:prstGeom prst="rect">
            <a:avLst/>
          </a:prstGeom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endParaRPr lang="fr-FR" dirty="0" smtClean="0"/>
          </a:p>
          <a:p>
            <a:endParaRPr lang="fr-FR" dirty="0" smtClean="0"/>
          </a:p>
          <a:p>
            <a:endParaRPr lang="fr-FR" dirty="0" smtClean="0"/>
          </a:p>
          <a:p>
            <a:endParaRPr lang="fr-FR" dirty="0" smtClean="0"/>
          </a:p>
          <a:p>
            <a:endParaRPr lang="fr-FR" dirty="0" smtClean="0"/>
          </a:p>
          <a:p>
            <a:endParaRPr lang="fr-FR" dirty="0" smtClean="0"/>
          </a:p>
          <a:p>
            <a:endParaRPr lang="fr-FR" dirty="0" smtClean="0"/>
          </a:p>
          <a:p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sz="3200" b="1" dirty="0" smtClean="0"/>
          </a:p>
          <a:p>
            <a:pPr algn="ctr"/>
            <a:endParaRPr lang="fr-FR" sz="3200" b="1" dirty="0" smtClean="0"/>
          </a:p>
          <a:p>
            <a:pPr algn="ctr"/>
            <a:r>
              <a:rPr lang="fr-FR" sz="3200" b="1" dirty="0" smtClean="0"/>
              <a:t>S</a:t>
            </a:r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324099" y="365125"/>
            <a:ext cx="9610725" cy="1325563"/>
          </a:xfrm>
        </p:spPr>
        <p:txBody>
          <a:bodyPr>
            <a:normAutofit fontScale="90000"/>
          </a:bodyPr>
          <a:lstStyle/>
          <a:p>
            <a:r>
              <a:rPr lang="fr-FR" dirty="0" smtClean="0">
                <a:solidFill>
                  <a:schemeClr val="tx1"/>
                </a:solidFill>
              </a:rPr>
              <a:t> </a:t>
            </a:r>
            <a:r>
              <a:rPr lang="fr-FR" sz="3600" b="1" u="sng" dirty="0" smtClean="0"/>
              <a:t>III- PRESENTATION DE L’ENTREPRISE DU  CLIENT </a:t>
            </a:r>
            <a:r>
              <a:rPr lang="fr-FR" dirty="0" smtClean="0">
                <a:solidFill>
                  <a:schemeClr val="tx1"/>
                </a:solidFill>
              </a:rPr>
              <a:t/>
            </a:r>
            <a:br>
              <a:rPr lang="fr-FR" dirty="0" smtClean="0">
                <a:solidFill>
                  <a:schemeClr val="tx1"/>
                </a:solidFill>
              </a:rPr>
            </a:b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562100" y="1692275"/>
            <a:ext cx="9791700" cy="4351338"/>
          </a:xfrm>
        </p:spPr>
        <p:txBody>
          <a:bodyPr/>
          <a:lstStyle/>
          <a:p>
            <a:pPr>
              <a:buNone/>
            </a:pPr>
            <a:r>
              <a:rPr lang="fr-FR" dirty="0" smtClean="0"/>
              <a:t>	M. Durand, responsable technique des espaces verts de la mairie de PLOEMEUR.</a:t>
            </a:r>
          </a:p>
          <a:p>
            <a:pPr>
              <a:buNone/>
            </a:pPr>
            <a:endParaRPr lang="fr-FR" dirty="0" smtClean="0"/>
          </a:p>
          <a:p>
            <a:pPr>
              <a:buNone/>
            </a:pPr>
            <a:r>
              <a:rPr lang="fr-FR" dirty="0" smtClean="0"/>
              <a:t>	Ne prend pas la décision </a:t>
            </a:r>
            <a:r>
              <a:rPr lang="fr-FR" dirty="0" smtClean="0"/>
              <a:t>finale</a:t>
            </a:r>
            <a:r>
              <a:rPr lang="fr-FR" dirty="0"/>
              <a:t>,</a:t>
            </a:r>
            <a:endParaRPr lang="fr-FR" dirty="0" smtClean="0"/>
          </a:p>
          <a:p>
            <a:pPr>
              <a:buNone/>
            </a:pPr>
            <a:endParaRPr lang="fr-FR" dirty="0" smtClean="0"/>
          </a:p>
          <a:p>
            <a:pPr>
              <a:buNone/>
            </a:pPr>
            <a:r>
              <a:rPr lang="fr-FR" dirty="0" smtClean="0"/>
              <a:t>	Attentes: cherche à acquérir une nouvelle tondeuse pour entretenir les espaces verts de la commune. </a:t>
            </a:r>
          </a:p>
          <a:p>
            <a:endParaRPr lang="fr-FR" dirty="0"/>
          </a:p>
        </p:txBody>
      </p:sp>
    </p:spTree>
  </p:cSld>
  <p:clrMapOvr>
    <a:masterClrMapping/>
  </p:clrMapOvr>
  <p:transition spd="med"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324100" y="365125"/>
            <a:ext cx="9486900" cy="1325563"/>
          </a:xfrm>
        </p:spPr>
        <p:txBody>
          <a:bodyPr>
            <a:normAutofit/>
          </a:bodyPr>
          <a:lstStyle/>
          <a:p>
            <a:r>
              <a:rPr lang="fr-FR" b="1" u="sng" dirty="0" smtClean="0"/>
              <a:t>IV- RISQUE CLIENT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562100" y="1825625"/>
            <a:ext cx="10287000" cy="2660650"/>
          </a:xfrm>
        </p:spPr>
        <p:txBody>
          <a:bodyPr/>
          <a:lstStyle/>
          <a:p>
            <a:r>
              <a:rPr lang="fr-FR" b="1" dirty="0" smtClean="0"/>
              <a:t>Identifier les risques de failles et d’insolvabilité</a:t>
            </a:r>
            <a:endParaRPr lang="fr-FR" dirty="0" smtClean="0"/>
          </a:p>
          <a:p>
            <a:pPr>
              <a:buNone/>
            </a:pPr>
            <a:endParaRPr lang="fr-FR" dirty="0" smtClean="0"/>
          </a:p>
          <a:p>
            <a:pPr lvl="1">
              <a:buFont typeface="Wingdings" pitchFamily="2" charset="2"/>
              <a:buChar char="§"/>
            </a:pPr>
            <a:r>
              <a:rPr lang="fr-FR" sz="2000" dirty="0" smtClean="0"/>
              <a:t>Risque encouru par l’entreprise qui accorde des délais de paiement à ses clients</a:t>
            </a:r>
          </a:p>
          <a:p>
            <a:pPr lvl="1">
              <a:buFont typeface="Wingdings" pitchFamily="2" charset="2"/>
              <a:buChar char="§"/>
            </a:pPr>
            <a:r>
              <a:rPr lang="fr-FR" sz="2000" dirty="0" smtClean="0"/>
              <a:t>Risque de non paiement</a:t>
            </a:r>
          </a:p>
          <a:p>
            <a:pPr lvl="1">
              <a:buFont typeface="Wingdings" pitchFamily="2" charset="2"/>
              <a:buChar char="§"/>
            </a:pPr>
            <a:r>
              <a:rPr lang="fr-FR" sz="2000" dirty="0" smtClean="0"/>
              <a:t>Découvert de trésorerie </a:t>
            </a:r>
            <a:endParaRPr lang="fr-FR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704974" y="825499"/>
            <a:ext cx="10239375" cy="6032501"/>
          </a:xfrm>
        </p:spPr>
        <p:txBody>
          <a:bodyPr>
            <a:normAutofit fontScale="40000" lnSpcReduction="20000"/>
          </a:bodyPr>
          <a:lstStyle/>
          <a:p>
            <a:endParaRPr lang="fr-FR" b="1" dirty="0" smtClean="0"/>
          </a:p>
          <a:p>
            <a:pPr lvl="0">
              <a:buNone/>
            </a:pPr>
            <a:r>
              <a:rPr lang="fr-FR" sz="3800" b="1" u="sng" dirty="0" smtClean="0"/>
              <a:t>La gestion du risque client en interne</a:t>
            </a:r>
            <a:endParaRPr lang="fr-FR" sz="3800" b="1" dirty="0" smtClean="0"/>
          </a:p>
          <a:p>
            <a:pPr>
              <a:buNone/>
            </a:pPr>
            <a:endParaRPr lang="fr-FR" sz="3800" dirty="0" smtClean="0"/>
          </a:p>
          <a:p>
            <a:pPr>
              <a:buNone/>
            </a:pPr>
            <a:r>
              <a:rPr lang="fr-FR" sz="3800" b="1" dirty="0" smtClean="0"/>
              <a:t>Ouverture de compte: </a:t>
            </a:r>
          </a:p>
          <a:p>
            <a:pPr>
              <a:buNone/>
            </a:pPr>
            <a:r>
              <a:rPr lang="fr-FR" sz="3800" b="1" dirty="0" smtClean="0"/>
              <a:t>	s’informer</a:t>
            </a:r>
            <a:r>
              <a:rPr lang="fr-FR" sz="3800" dirty="0" smtClean="0"/>
              <a:t> auprès du registre du commerce et des sociétés (</a:t>
            </a:r>
            <a:r>
              <a:rPr lang="fr-FR" sz="3800" b="1" dirty="0" smtClean="0"/>
              <a:t>RCS</a:t>
            </a:r>
            <a:r>
              <a:rPr lang="fr-FR" sz="3800" dirty="0" smtClean="0"/>
              <a:t>) , du greffe du tribunal de commerce, pour connaître les difficultés financières des entreprises et </a:t>
            </a:r>
            <a:r>
              <a:rPr lang="fr-FR" sz="3800" b="1" dirty="0" smtClean="0"/>
              <a:t>décider</a:t>
            </a:r>
            <a:r>
              <a:rPr lang="fr-FR" sz="3800" dirty="0" smtClean="0"/>
              <a:t>  quel </a:t>
            </a:r>
            <a:r>
              <a:rPr lang="fr-FR" sz="3800" b="1" dirty="0" smtClean="0"/>
              <a:t>encours sera autorisé (montant limite de crédit</a:t>
            </a:r>
            <a:r>
              <a:rPr lang="fr-FR" sz="3800" dirty="0" smtClean="0"/>
              <a:t>), quel mode et délai de règlement et fixer l</a:t>
            </a:r>
            <a:r>
              <a:rPr lang="fr-FR" sz="3800" b="1" dirty="0" smtClean="0"/>
              <a:t>es conditions générales de vente.</a:t>
            </a:r>
            <a:endParaRPr lang="fr-FR" sz="3800" dirty="0" smtClean="0"/>
          </a:p>
          <a:p>
            <a:pPr>
              <a:buNone/>
            </a:pPr>
            <a:r>
              <a:rPr lang="fr-FR" sz="3800" dirty="0" smtClean="0"/>
              <a:t> </a:t>
            </a:r>
          </a:p>
          <a:p>
            <a:pPr>
              <a:buNone/>
            </a:pPr>
            <a:r>
              <a:rPr lang="fr-FR" sz="3800" b="1" dirty="0" smtClean="0"/>
              <a:t>En cas d’impayé, le recouvrement</a:t>
            </a:r>
            <a:r>
              <a:rPr lang="fr-FR" sz="3800" dirty="0" smtClean="0"/>
              <a:t> comprend :</a:t>
            </a:r>
          </a:p>
          <a:p>
            <a:pPr lvl="1">
              <a:buNone/>
            </a:pPr>
            <a:r>
              <a:rPr lang="fr-FR" sz="3400" dirty="0" smtClean="0"/>
              <a:t>– les r</a:t>
            </a:r>
            <a:r>
              <a:rPr lang="fr-FR" sz="3400" b="1" dirty="0" smtClean="0"/>
              <a:t>elances</a:t>
            </a:r>
            <a:endParaRPr lang="fr-FR" sz="3400" dirty="0" smtClean="0"/>
          </a:p>
          <a:p>
            <a:pPr lvl="1">
              <a:buNone/>
            </a:pPr>
            <a:r>
              <a:rPr lang="fr-FR" sz="3400" dirty="0" smtClean="0"/>
              <a:t>–</a:t>
            </a:r>
            <a:r>
              <a:rPr lang="fr-FR" sz="3400" b="1" dirty="0" smtClean="0"/>
              <a:t> l’échelonnement de paiement</a:t>
            </a:r>
            <a:r>
              <a:rPr lang="fr-FR" sz="3400" dirty="0" smtClean="0"/>
              <a:t> avec intérêts de retard ;</a:t>
            </a:r>
          </a:p>
          <a:p>
            <a:pPr lvl="1">
              <a:buNone/>
            </a:pPr>
            <a:r>
              <a:rPr lang="fr-FR" sz="3400" dirty="0" smtClean="0"/>
              <a:t>– </a:t>
            </a:r>
            <a:r>
              <a:rPr lang="fr-FR" sz="3400" b="1" dirty="0" smtClean="0"/>
              <a:t>la mise en demeure</a:t>
            </a:r>
            <a:r>
              <a:rPr lang="fr-FR" sz="3400" dirty="0" smtClean="0"/>
              <a:t>, lettre recommandée avec accusé de réception qui mentionne une date butoir de paiement.</a:t>
            </a:r>
          </a:p>
          <a:p>
            <a:pPr>
              <a:buNone/>
            </a:pPr>
            <a:r>
              <a:rPr lang="fr-FR" sz="3800" dirty="0" smtClean="0"/>
              <a:t> </a:t>
            </a:r>
          </a:p>
          <a:p>
            <a:pPr>
              <a:buNone/>
            </a:pPr>
            <a:r>
              <a:rPr lang="fr-FR" sz="3800" b="1" dirty="0" smtClean="0"/>
              <a:t>Outils financiers </a:t>
            </a:r>
            <a:r>
              <a:rPr lang="fr-FR" sz="3800" dirty="0" smtClean="0"/>
              <a:t>pour évaluer la </a:t>
            </a:r>
            <a:r>
              <a:rPr lang="fr-FR" sz="3800" b="1" dirty="0" smtClean="0"/>
              <a:t>solvabilité </a:t>
            </a:r>
            <a:r>
              <a:rPr lang="fr-FR" sz="3800" dirty="0" smtClean="0"/>
              <a:t>du client </a:t>
            </a:r>
          </a:p>
          <a:p>
            <a:pPr>
              <a:buNone/>
            </a:pPr>
            <a:r>
              <a:rPr lang="fr-FR" sz="3800" dirty="0" smtClean="0"/>
              <a:t>	gestion de l'exposition liée aux créances douteuses. </a:t>
            </a:r>
            <a:r>
              <a:rPr lang="fr-FR" sz="3800" b="1" dirty="0" smtClean="0"/>
              <a:t>Bilans</a:t>
            </a:r>
            <a:r>
              <a:rPr lang="fr-FR" sz="3800" dirty="0" smtClean="0"/>
              <a:t> pour étudier l’évolution du résultat, du </a:t>
            </a:r>
            <a:r>
              <a:rPr lang="fr-FR" sz="3800" b="1" dirty="0" smtClean="0"/>
              <a:t>FRNG</a:t>
            </a:r>
            <a:r>
              <a:rPr lang="fr-FR" sz="3800" dirty="0" smtClean="0"/>
              <a:t> et du </a:t>
            </a:r>
            <a:r>
              <a:rPr lang="fr-FR" sz="3800" b="1" dirty="0" smtClean="0"/>
              <a:t>BFR</a:t>
            </a:r>
            <a:r>
              <a:rPr lang="fr-FR" sz="3800" dirty="0" smtClean="0"/>
              <a:t> et savoir si la situation de l’entreprise se dégrade ou s’améliore.</a:t>
            </a:r>
          </a:p>
          <a:p>
            <a:pPr>
              <a:buNone/>
            </a:pPr>
            <a:endParaRPr lang="fr-FR" sz="3800" dirty="0" smtClean="0"/>
          </a:p>
          <a:p>
            <a:pPr>
              <a:buNone/>
            </a:pPr>
            <a:r>
              <a:rPr lang="fr-FR" sz="3800" b="1" dirty="0" smtClean="0"/>
              <a:t>Outils de contrôle de la solvabilité</a:t>
            </a:r>
            <a:r>
              <a:rPr lang="fr-FR" sz="3800" dirty="0" smtClean="0"/>
              <a:t> :</a:t>
            </a:r>
          </a:p>
          <a:p>
            <a:pPr>
              <a:buNone/>
            </a:pPr>
            <a:r>
              <a:rPr lang="fr-FR" sz="3800" dirty="0" smtClean="0"/>
              <a:t>	</a:t>
            </a:r>
            <a:r>
              <a:rPr lang="fr-FR" sz="3800" b="1" dirty="0" smtClean="0"/>
              <a:t>Enquête </a:t>
            </a:r>
            <a:r>
              <a:rPr lang="fr-FR" sz="3800" dirty="0" smtClean="0"/>
              <a:t>sur leur santé financière , </a:t>
            </a:r>
            <a:r>
              <a:rPr lang="fr-FR" sz="3800" b="1" dirty="0" err="1" smtClean="0"/>
              <a:t>scoring</a:t>
            </a:r>
            <a:r>
              <a:rPr lang="fr-FR" sz="3800" dirty="0" smtClean="0"/>
              <a:t> » </a:t>
            </a:r>
          </a:p>
          <a:p>
            <a:pPr>
              <a:buNone/>
            </a:pPr>
            <a:r>
              <a:rPr lang="fr-FR" sz="3800" dirty="0" smtClean="0"/>
              <a:t>	Critères retenus: nombre de commandes passées, le montant moyen d'une commande, les modalités et les délais de paiement… </a:t>
            </a:r>
          </a:p>
          <a:p>
            <a:pPr>
              <a:buNone/>
            </a:pPr>
            <a:r>
              <a:rPr lang="fr-FR" sz="3800" b="1" dirty="0" smtClean="0"/>
              <a:t>	GED  (gestion électronique des documents) logiciel dédié</a:t>
            </a:r>
            <a:endParaRPr lang="fr-FR" sz="3800" dirty="0" smtClean="0"/>
          </a:p>
          <a:p>
            <a:pPr>
              <a:buNone/>
            </a:pPr>
            <a:r>
              <a:rPr lang="fr-FR" sz="3800" b="1" dirty="0" smtClean="0"/>
              <a:t>	SITES internet</a:t>
            </a:r>
            <a:r>
              <a:rPr lang="fr-FR" sz="3800" dirty="0" smtClean="0"/>
              <a:t> : Managéo.com, Société.com, </a:t>
            </a:r>
            <a:r>
              <a:rPr lang="fr-FR" sz="3800" dirty="0" err="1" smtClean="0"/>
              <a:t>Infosgreffes</a:t>
            </a:r>
            <a:r>
              <a:rPr lang="fr-FR" sz="3800" dirty="0" smtClean="0"/>
              <a:t>….</a:t>
            </a:r>
          </a:p>
          <a:p>
            <a:pPr>
              <a:buNone/>
            </a:pPr>
            <a:r>
              <a:rPr lang="fr-FR" sz="3300" dirty="0" smtClean="0"/>
              <a:t> </a:t>
            </a:r>
          </a:p>
          <a:p>
            <a:endParaRPr lang="fr-FR" dirty="0"/>
          </a:p>
        </p:txBody>
      </p:sp>
      <p:sp>
        <p:nvSpPr>
          <p:cNvPr id="4" name="Rectangle 3"/>
          <p:cNvSpPr/>
          <p:nvPr/>
        </p:nvSpPr>
        <p:spPr>
          <a:xfrm>
            <a:off x="3343275" y="269074"/>
            <a:ext cx="6800850" cy="480131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marL="228600" lvl="0" indent="-228600">
              <a:lnSpc>
                <a:spcPct val="90000"/>
              </a:lnSpc>
              <a:spcBef>
                <a:spcPct val="30000"/>
              </a:spcBef>
              <a:buClr>
                <a:srgbClr val="A5A5A5"/>
              </a:buClr>
              <a:buFont typeface="Arial" panose="020B0604020202020204" pitchFamily="34" charset="0"/>
              <a:buChar char="•"/>
            </a:pPr>
            <a:r>
              <a:rPr lang="fr-FR" sz="2800" b="1" i="1" dirty="0" smtClean="0">
                <a:solidFill>
                  <a:prstClr val="black"/>
                </a:solidFill>
              </a:rPr>
              <a:t>Comment gérer et couvrir le risque client ?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685925" y="987425"/>
            <a:ext cx="9791700" cy="4351338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fr-FR" b="1" u="sng" dirty="0" smtClean="0"/>
              <a:t>La gestion du risque client à l’externe : </a:t>
            </a:r>
            <a:endParaRPr lang="fr-FR" b="1" dirty="0" smtClean="0"/>
          </a:p>
          <a:p>
            <a:pPr>
              <a:buNone/>
            </a:pPr>
            <a:r>
              <a:rPr lang="fr-FR" dirty="0" smtClean="0"/>
              <a:t> </a:t>
            </a:r>
          </a:p>
          <a:p>
            <a:pPr>
              <a:buNone/>
            </a:pPr>
            <a:r>
              <a:rPr lang="fr-FR" b="1" dirty="0" smtClean="0"/>
              <a:t>L’assurance crédit</a:t>
            </a:r>
            <a:r>
              <a:rPr lang="fr-FR" dirty="0" smtClean="0"/>
              <a:t> :</a:t>
            </a:r>
          </a:p>
          <a:p>
            <a:pPr lvl="1">
              <a:buNone/>
            </a:pPr>
            <a:r>
              <a:rPr lang="fr-FR" dirty="0" smtClean="0"/>
              <a:t>- La </a:t>
            </a:r>
            <a:r>
              <a:rPr lang="fr-FR" b="1" dirty="0" smtClean="0"/>
              <a:t>prévention</a:t>
            </a:r>
            <a:r>
              <a:rPr lang="fr-FR" dirty="0" smtClean="0"/>
              <a:t> grâce à un suivi régulier de tous les clients</a:t>
            </a:r>
          </a:p>
          <a:p>
            <a:pPr lvl="1">
              <a:buNone/>
            </a:pPr>
            <a:r>
              <a:rPr lang="fr-FR" dirty="0" smtClean="0"/>
              <a:t>- Le </a:t>
            </a:r>
            <a:r>
              <a:rPr lang="fr-FR" b="1" dirty="0" smtClean="0"/>
              <a:t>recouvrement</a:t>
            </a:r>
            <a:r>
              <a:rPr lang="fr-FR" dirty="0" smtClean="0"/>
              <a:t> des factures impayées, transféré à l’assureur</a:t>
            </a:r>
          </a:p>
          <a:p>
            <a:pPr lvl="1">
              <a:buNone/>
            </a:pPr>
            <a:r>
              <a:rPr lang="fr-FR" dirty="0" smtClean="0"/>
              <a:t>- L’</a:t>
            </a:r>
            <a:r>
              <a:rPr lang="fr-FR" b="1" dirty="0" smtClean="0"/>
              <a:t>indemnisation d</a:t>
            </a:r>
            <a:r>
              <a:rPr lang="fr-FR" dirty="0" smtClean="0"/>
              <a:t>es créances garanties qui n’ont pu être recouvrées.</a:t>
            </a:r>
          </a:p>
          <a:p>
            <a:pPr lvl="1">
              <a:buNone/>
            </a:pPr>
            <a:r>
              <a:rPr lang="fr-FR" sz="2200" dirty="0" smtClean="0"/>
              <a:t>	C’est une assurance contre les défaillances des clients. Son coût est compris entre 0,1 % et 1,5 % du montant assuré. Elle ouvre droit à indemnisation en cas de défaillance du client, limitée à 90 % de la créance assurée hors taxes.</a:t>
            </a:r>
          </a:p>
          <a:p>
            <a:pPr lvl="1">
              <a:buNone/>
            </a:pPr>
            <a:endParaRPr lang="fr-FR" sz="2200" dirty="0" smtClean="0"/>
          </a:p>
          <a:p>
            <a:pPr>
              <a:buNone/>
            </a:pPr>
            <a:r>
              <a:rPr lang="fr-FR" b="1" dirty="0" smtClean="0"/>
              <a:t>L’affacturage :</a:t>
            </a:r>
            <a:endParaRPr lang="fr-FR" dirty="0" smtClean="0"/>
          </a:p>
          <a:p>
            <a:pPr>
              <a:buNone/>
            </a:pPr>
            <a:r>
              <a:rPr lang="fr-FR" b="1" dirty="0" smtClean="0"/>
              <a:t> 	</a:t>
            </a:r>
            <a:r>
              <a:rPr lang="fr-FR" dirty="0" smtClean="0"/>
              <a:t>C’est un contrat par lequel un « factor » </a:t>
            </a:r>
            <a:r>
              <a:rPr lang="fr-FR" b="1" dirty="0" smtClean="0"/>
              <a:t>achète les créances d’une entreprise</a:t>
            </a:r>
            <a:r>
              <a:rPr lang="fr-FR" dirty="0" smtClean="0"/>
              <a:t> sur ses clients et en assure donc </a:t>
            </a:r>
            <a:r>
              <a:rPr lang="fr-FR" b="1" dirty="0" smtClean="0"/>
              <a:t>assurance, gestion et recouvrement.</a:t>
            </a:r>
            <a:endParaRPr lang="fr-FR" dirty="0" smtClean="0"/>
          </a:p>
          <a:p>
            <a:endParaRPr lang="fr-FR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u="sng" dirty="0" smtClean="0"/>
              <a:t>RISQUE AFFAIRES</a:t>
            </a:r>
            <a:endParaRPr lang="fr-FR" dirty="0"/>
          </a:p>
        </p:txBody>
      </p:sp>
      <p:sp>
        <p:nvSpPr>
          <p:cNvPr id="5" name="Rectangle 4"/>
          <p:cNvSpPr/>
          <p:nvPr/>
        </p:nvSpPr>
        <p:spPr>
          <a:xfrm>
            <a:off x="1228725" y="1789062"/>
            <a:ext cx="10153649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fr-FR" sz="2400" b="1" dirty="0" smtClean="0"/>
              <a:t>Risque de conclure (ou non) l’affaire en fonction de:</a:t>
            </a:r>
          </a:p>
          <a:p>
            <a:pPr>
              <a:buNone/>
            </a:pPr>
            <a:endParaRPr lang="fr-FR" sz="2400" dirty="0" smtClean="0"/>
          </a:p>
          <a:p>
            <a:pPr lvl="1"/>
            <a:r>
              <a:rPr lang="fr-FR" sz="2400" dirty="0" smtClean="0"/>
              <a:t>- La </a:t>
            </a:r>
            <a:r>
              <a:rPr lang="fr-FR" sz="2400" b="1" dirty="0" smtClean="0"/>
              <a:t>concurrence</a:t>
            </a:r>
            <a:r>
              <a:rPr lang="fr-FR" sz="2400" dirty="0" smtClean="0"/>
              <a:t> (importante ou non)</a:t>
            </a:r>
          </a:p>
          <a:p>
            <a:pPr lvl="1"/>
            <a:r>
              <a:rPr lang="fr-FR" sz="2400" dirty="0" smtClean="0"/>
              <a:t>- C’est un </a:t>
            </a:r>
            <a:r>
              <a:rPr lang="fr-FR" sz="2400" b="1" dirty="0" smtClean="0"/>
              <a:t>prospect</a:t>
            </a:r>
            <a:r>
              <a:rPr lang="fr-FR" sz="2400" dirty="0" smtClean="0"/>
              <a:t> ou bien un </a:t>
            </a:r>
            <a:r>
              <a:rPr lang="fr-FR" sz="2400" b="1" dirty="0" smtClean="0"/>
              <a:t>client fidèle</a:t>
            </a:r>
          </a:p>
          <a:p>
            <a:pPr lvl="1">
              <a:buFontTx/>
              <a:buChar char="-"/>
            </a:pPr>
            <a:r>
              <a:rPr lang="fr-FR" sz="2400" dirty="0" smtClean="0"/>
              <a:t> </a:t>
            </a:r>
            <a:r>
              <a:rPr lang="fr-FR" sz="2400" b="1" dirty="0" smtClean="0"/>
              <a:t>Défaillances</a:t>
            </a:r>
            <a:r>
              <a:rPr lang="fr-FR" sz="2400" dirty="0" smtClean="0"/>
              <a:t> de la part </a:t>
            </a:r>
            <a:r>
              <a:rPr lang="fr-FR" sz="2400" b="1" dirty="0" smtClean="0"/>
              <a:t>de l’entreprise (du vendeur</a:t>
            </a:r>
            <a:r>
              <a:rPr lang="fr-FR" sz="2400" dirty="0" smtClean="0"/>
              <a:t>): retard de livraison, défaut du produit, non passage du TC, manque de sérieux et de suivi clientèle du vendeur….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3600" b="1" u="sng" dirty="0" smtClean="0"/>
              <a:t>RISQUE CLIENT / RISQUE AFFAIRES</a:t>
            </a:r>
            <a:r>
              <a:rPr lang="fr-FR" b="1" dirty="0" smtClean="0"/>
              <a:t/>
            </a:r>
            <a:br>
              <a:rPr lang="fr-FR" b="1" dirty="0" smtClean="0"/>
            </a:b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Aucun risque client car le budget, voté par la municipalité, sera respecté lors du paiement. </a:t>
            </a:r>
          </a:p>
          <a:p>
            <a:endParaRPr lang="fr-FR" dirty="0" smtClean="0"/>
          </a:p>
          <a:p>
            <a:r>
              <a:rPr lang="fr-FR" dirty="0" smtClean="0"/>
              <a:t>Risque affaires important car il existe beaucoup de concurrents et c’est un prospect qui n’a jamais travaillé avec nous.</a:t>
            </a:r>
            <a:endParaRPr lang="fr-FR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362200" y="279400"/>
            <a:ext cx="9029700" cy="1325563"/>
          </a:xfrm>
        </p:spPr>
        <p:txBody>
          <a:bodyPr>
            <a:normAutofit/>
          </a:bodyPr>
          <a:lstStyle/>
          <a:p>
            <a:r>
              <a:rPr lang="fr-FR" sz="3200" b="1" u="sng" dirty="0" smtClean="0"/>
              <a:t>V- MA STRATEGIE DE NEGOCIATION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562100" y="1825624"/>
            <a:ext cx="9791700" cy="470852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fr-FR" b="1" dirty="0" smtClean="0"/>
              <a:t>Enjeux:</a:t>
            </a:r>
          </a:p>
          <a:p>
            <a:pPr lvl="1"/>
            <a:r>
              <a:rPr lang="fr-FR" dirty="0" smtClean="0"/>
              <a:t>Développer le portefeuille client</a:t>
            </a:r>
          </a:p>
          <a:p>
            <a:pPr lvl="1"/>
            <a:r>
              <a:rPr lang="fr-FR" dirty="0" smtClean="0"/>
              <a:t>Développer le CA</a:t>
            </a:r>
          </a:p>
          <a:p>
            <a:pPr>
              <a:buNone/>
            </a:pPr>
            <a:endParaRPr lang="fr-FR" dirty="0" smtClean="0"/>
          </a:p>
          <a:p>
            <a:pPr>
              <a:buNone/>
            </a:pPr>
            <a:r>
              <a:rPr lang="fr-FR" b="1" dirty="0" smtClean="0"/>
              <a:t>Objectifs:</a:t>
            </a:r>
          </a:p>
          <a:p>
            <a:pPr lvl="1">
              <a:lnSpc>
                <a:spcPct val="100000"/>
              </a:lnSpc>
            </a:pPr>
            <a:r>
              <a:rPr lang="fr-FR" dirty="0" smtClean="0"/>
              <a:t>Présenter la société et les produits</a:t>
            </a:r>
          </a:p>
          <a:p>
            <a:pPr lvl="1">
              <a:lnSpc>
                <a:spcPct val="100000"/>
              </a:lnSpc>
            </a:pPr>
            <a:r>
              <a:rPr lang="fr-FR" dirty="0" smtClean="0"/>
              <a:t>Réaliser une vente et obtenir un BDC (ou un devis)</a:t>
            </a:r>
          </a:p>
          <a:p>
            <a:pPr lvl="1">
              <a:lnSpc>
                <a:spcPct val="100000"/>
              </a:lnSpc>
            </a:pPr>
            <a:r>
              <a:rPr lang="fr-FR" dirty="0" smtClean="0"/>
              <a:t>Réaliser une ouverture de compte</a:t>
            </a:r>
          </a:p>
          <a:p>
            <a:pPr>
              <a:buNone/>
            </a:pPr>
            <a:r>
              <a:rPr lang="fr-FR" dirty="0" smtClean="0"/>
              <a:t>		</a:t>
            </a:r>
          </a:p>
        </p:txBody>
      </p:sp>
      <p:sp>
        <p:nvSpPr>
          <p:cNvPr id="4" name="ZoneTexte 3"/>
          <p:cNvSpPr txBox="1"/>
          <p:nvPr/>
        </p:nvSpPr>
        <p:spPr>
          <a:xfrm>
            <a:off x="2981325" y="5941368"/>
            <a:ext cx="4600575" cy="461665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 rtlCol="0" anchor="ctr" anchorCtr="1">
            <a:spAutoFit/>
          </a:bodyPr>
          <a:lstStyle/>
          <a:p>
            <a:r>
              <a:rPr lang="fr-FR" sz="2400" b="1" dirty="0" smtClean="0"/>
              <a:t>Stratégie gagnant / gagnant</a:t>
            </a:r>
            <a:endParaRPr lang="fr-FR" sz="2400" b="1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="" xmlns:a16="http://schemas.microsoft.com/office/drawing/2014/main" id="{98979610-033B-2422-0F6B-2B0D59998784}"/>
              </a:ext>
            </a:extLst>
          </p:cNvPr>
          <p:cNvSpPr txBox="1"/>
          <p:nvPr/>
        </p:nvSpPr>
        <p:spPr>
          <a:xfrm>
            <a:off x="1809750" y="613636"/>
            <a:ext cx="10258425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 anchorCtr="1">
            <a:spAutoFit/>
          </a:bodyPr>
          <a:lstStyle/>
          <a:p>
            <a:pPr>
              <a:spcBef>
                <a:spcPct val="0"/>
              </a:spcBef>
            </a:pPr>
            <a:r>
              <a:rPr lang="fr-FR" sz="3200" b="1" u="sng" dirty="0" smtClean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VI- PREPARATION DE LA SITUATION DE NEGOCIATION</a:t>
            </a:r>
            <a:endParaRPr lang="fr-FR" sz="3200" b="1" u="sng" dirty="0">
              <a:solidFill>
                <a:schemeClr val="accent1">
                  <a:lumMod val="75000"/>
                </a:schemeClr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" name="ZoneTexte 2">
            <a:extLst>
              <a:ext uri="{FF2B5EF4-FFF2-40B4-BE49-F238E27FC236}">
                <a16:creationId xmlns="" xmlns:a16="http://schemas.microsoft.com/office/drawing/2014/main" id="{B38FB771-4B7E-E65B-A59B-75D1371540E9}"/>
              </a:ext>
            </a:extLst>
          </p:cNvPr>
          <p:cNvSpPr txBox="1"/>
          <p:nvPr/>
        </p:nvSpPr>
        <p:spPr>
          <a:xfrm>
            <a:off x="1789814" y="1718556"/>
            <a:ext cx="9550976" cy="489364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 anchorCtr="1">
            <a:spAutoFit/>
          </a:bodyPr>
          <a:lstStyle/>
          <a:p>
            <a:r>
              <a:rPr lang="fr-FR" sz="2400" dirty="0"/>
              <a:t>Elle peut se décomposer en </a:t>
            </a:r>
            <a:r>
              <a:rPr lang="fr-FR" sz="2400" dirty="0" smtClean="0"/>
              <a:t>10 </a:t>
            </a:r>
            <a:r>
              <a:rPr lang="fr-FR" sz="2400" dirty="0"/>
              <a:t>étapes :</a:t>
            </a:r>
          </a:p>
          <a:p>
            <a:endParaRPr lang="fr-FR" sz="2400" dirty="0"/>
          </a:p>
          <a:p>
            <a:r>
              <a:rPr lang="fr-FR" sz="2400" dirty="0"/>
              <a:t>1- </a:t>
            </a:r>
            <a:r>
              <a:rPr lang="fr-FR" sz="2400" dirty="0" smtClean="0"/>
              <a:t>Evolutions </a:t>
            </a:r>
            <a:r>
              <a:rPr lang="fr-FR" sz="2400" dirty="0"/>
              <a:t>et </a:t>
            </a:r>
            <a:r>
              <a:rPr lang="fr-FR" sz="2400" dirty="0" smtClean="0"/>
              <a:t>innovations du marché </a:t>
            </a:r>
            <a:r>
              <a:rPr lang="fr-FR" sz="2400" dirty="0"/>
              <a:t>de la tondeuse</a:t>
            </a:r>
          </a:p>
          <a:p>
            <a:r>
              <a:rPr lang="fr-FR" sz="2400" dirty="0"/>
              <a:t>2- </a:t>
            </a:r>
            <a:r>
              <a:rPr lang="fr-FR" sz="2400" dirty="0" smtClean="0"/>
              <a:t>Maîtrise </a:t>
            </a:r>
            <a:r>
              <a:rPr lang="fr-FR" sz="2400" dirty="0"/>
              <a:t>technique de la solution technique</a:t>
            </a:r>
          </a:p>
          <a:p>
            <a:r>
              <a:rPr lang="fr-FR" sz="2400" dirty="0"/>
              <a:t>3- Contraintes techniques</a:t>
            </a:r>
          </a:p>
          <a:p>
            <a:r>
              <a:rPr lang="fr-FR" sz="2400" dirty="0"/>
              <a:t>4- Guide de choix </a:t>
            </a:r>
          </a:p>
          <a:p>
            <a:r>
              <a:rPr lang="fr-FR" sz="2400" dirty="0"/>
              <a:t>5- Les caractéristiques techniques du produit</a:t>
            </a:r>
          </a:p>
          <a:p>
            <a:r>
              <a:rPr lang="fr-FR" sz="2400" dirty="0"/>
              <a:t>6- Le plan de découverte</a:t>
            </a:r>
          </a:p>
          <a:p>
            <a:r>
              <a:rPr lang="fr-FR" sz="2400" dirty="0"/>
              <a:t>7- Conseiller et rassurer le client</a:t>
            </a:r>
          </a:p>
          <a:p>
            <a:r>
              <a:rPr lang="fr-FR" sz="2400" dirty="0"/>
              <a:t>8- Traitement des objections techniques </a:t>
            </a:r>
            <a:r>
              <a:rPr lang="fr-FR" sz="2400" dirty="0" smtClean="0"/>
              <a:t>prévisibles</a:t>
            </a:r>
          </a:p>
          <a:p>
            <a:r>
              <a:rPr lang="fr-FR" sz="2400" dirty="0" smtClean="0"/>
              <a:t>9- Les tarifs et les conditions de vente</a:t>
            </a:r>
            <a:endParaRPr lang="fr-FR" sz="2400" dirty="0"/>
          </a:p>
          <a:p>
            <a:r>
              <a:rPr lang="fr-FR" sz="2400" dirty="0" smtClean="0"/>
              <a:t>10-Les </a:t>
            </a:r>
            <a:r>
              <a:rPr lang="fr-FR" sz="2400" dirty="0"/>
              <a:t>Outils d’Aide à la Vente (OAV</a:t>
            </a:r>
            <a:r>
              <a:rPr lang="fr-FR" sz="2400" dirty="0" smtClean="0"/>
              <a:t>)</a:t>
            </a:r>
          </a:p>
          <a:p>
            <a:endParaRPr lang="fr-FR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99678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Capture d’écra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99285"/>
            <a:ext cx="5017959" cy="2150554"/>
          </a:xfrm>
          <a:prstGeom prst="rect">
            <a:avLst/>
          </a:prstGeom>
        </p:spPr>
      </p:pic>
      <p:pic>
        <p:nvPicPr>
          <p:cNvPr id="3" name="Image 2" descr="Capture d’écra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6646" y="2407460"/>
            <a:ext cx="4913000" cy="1239056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="" xmlns:a16="http://schemas.microsoft.com/office/drawing/2014/main" id="{84E30918-8A5F-0FCC-22D0-F0C52BBFC80E}"/>
              </a:ext>
            </a:extLst>
          </p:cNvPr>
          <p:cNvSpPr txBox="1"/>
          <p:nvPr/>
        </p:nvSpPr>
        <p:spPr>
          <a:xfrm>
            <a:off x="1964089" y="159277"/>
            <a:ext cx="8796357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 anchorCtr="1">
            <a:spAutoFit/>
          </a:bodyPr>
          <a:lstStyle/>
          <a:p>
            <a:pPr algn="ctr"/>
            <a:r>
              <a:rPr lang="fr-FR" sz="2800" b="1" dirty="0"/>
              <a:t>1- </a:t>
            </a:r>
            <a:r>
              <a:rPr lang="fr-FR" sz="2800" b="1" dirty="0" smtClean="0"/>
              <a:t>Evolutions </a:t>
            </a:r>
            <a:r>
              <a:rPr lang="fr-FR" sz="2800" b="1" dirty="0"/>
              <a:t>et </a:t>
            </a:r>
            <a:r>
              <a:rPr lang="fr-FR" sz="2800" b="1" dirty="0" smtClean="0"/>
              <a:t>innovations du marché de </a:t>
            </a:r>
            <a:r>
              <a:rPr lang="fr-FR" sz="2800" b="1" dirty="0"/>
              <a:t>la tondeuse</a:t>
            </a:r>
          </a:p>
        </p:txBody>
      </p:sp>
      <p:pic>
        <p:nvPicPr>
          <p:cNvPr id="6" name="Image 5" descr="Une image contenant flèche&#10;&#10;Description générée automatiquement">
            <a:extLst>
              <a:ext uri="{FF2B5EF4-FFF2-40B4-BE49-F238E27FC236}">
                <a16:creationId xmlns="" xmlns:a16="http://schemas.microsoft.com/office/drawing/2014/main" id="{A20CF106-873B-DB19-03EF-5E086D0A6A6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52772" y="946689"/>
            <a:ext cx="2335259" cy="1024236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="" xmlns:a16="http://schemas.microsoft.com/office/drawing/2014/main" id="{215F4933-8910-DE68-D77D-472B583083E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70569" y="3654700"/>
            <a:ext cx="2180599" cy="1161098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="" xmlns:a16="http://schemas.microsoft.com/office/drawing/2014/main" id="{1F4479EA-FDF9-ED69-2B60-32ECBD64C13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596507" y="5028566"/>
            <a:ext cx="2619375" cy="1743075"/>
          </a:xfrm>
          <a:prstGeom prst="rect">
            <a:avLst/>
          </a:prstGeom>
        </p:spPr>
      </p:pic>
      <p:pic>
        <p:nvPicPr>
          <p:cNvPr id="9" name="Image 8" descr="Une image contenant texte&#10;&#10;Description générée automatiquement">
            <a:extLst>
              <a:ext uri="{FF2B5EF4-FFF2-40B4-BE49-F238E27FC236}">
                <a16:creationId xmlns="" xmlns:a16="http://schemas.microsoft.com/office/drawing/2014/main" id="{30082789-9BF0-80D6-78A9-E239FDBD6611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t="21996" b="42384"/>
          <a:stretch/>
        </p:blipFill>
        <p:spPr>
          <a:xfrm>
            <a:off x="8150247" y="4031354"/>
            <a:ext cx="1515369" cy="766012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="" xmlns:a16="http://schemas.microsoft.com/office/drawing/2014/main" id="{ECC3B2EB-9077-A736-4EA3-5D88C7F16CF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660662" y="5188404"/>
            <a:ext cx="2099784" cy="1583237"/>
          </a:xfrm>
          <a:prstGeom prst="rect">
            <a:avLst/>
          </a:prstGeom>
        </p:spPr>
      </p:pic>
      <p:pic>
        <p:nvPicPr>
          <p:cNvPr id="11" name="Image 10" descr="Une image contenant texte, transport&#10;&#10;Description générée automatiquement">
            <a:extLst>
              <a:ext uri="{FF2B5EF4-FFF2-40B4-BE49-F238E27FC236}">
                <a16:creationId xmlns="" xmlns:a16="http://schemas.microsoft.com/office/drawing/2014/main" id="{DAEBA057-8B11-045D-E23D-0171D6AA8AB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54884" y="4083438"/>
            <a:ext cx="4663075" cy="2688203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="" xmlns:a16="http://schemas.microsoft.com/office/drawing/2014/main" id="{32BC4615-300D-9A58-89E3-19A9358D1EB8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097665" y="925677"/>
            <a:ext cx="4736213" cy="1332060"/>
          </a:xfrm>
          <a:prstGeom prst="rect">
            <a:avLst/>
          </a:prstGeom>
        </p:spPr>
      </p:pic>
      <p:pic>
        <p:nvPicPr>
          <p:cNvPr id="13" name="Picture 2" descr="Première tondeuse à gazon robotisée et solaire : Femme Actuelle Le MAG">
            <a:extLst>
              <a:ext uri="{FF2B5EF4-FFF2-40B4-BE49-F238E27FC236}">
                <a16:creationId xmlns="" xmlns:a16="http://schemas.microsoft.com/office/drawing/2014/main" id="{A6AA34B8-6E4D-B798-26C6-0A172C8857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10396" y="3781213"/>
            <a:ext cx="1712030" cy="17120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15656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3464815" y="1100211"/>
            <a:ext cx="7593710" cy="4464496"/>
          </a:xfrm>
        </p:spPr>
        <p:txBody>
          <a:bodyPr>
            <a:noAutofit/>
          </a:bodyPr>
          <a:lstStyle/>
          <a:p>
            <a:pPr marL="400050" indent="-400050" algn="l">
              <a:buFont typeface="+mj-lt"/>
              <a:buAutoNum type="romanUcPeriod"/>
            </a:pPr>
            <a:r>
              <a:rPr lang="fr-FR" sz="1800" b="1" dirty="0" smtClean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PRESENTATION DE L’ENTREPRISE DU VENDEUR </a:t>
            </a:r>
          </a:p>
          <a:p>
            <a:pPr marL="400050" indent="-400050" algn="l">
              <a:buFont typeface="+mj-lt"/>
              <a:buAutoNum type="romanUcPeriod"/>
            </a:pPr>
            <a:endParaRPr lang="fr-FR" sz="1800" b="1" dirty="0" smtClean="0">
              <a:solidFill>
                <a:schemeClr val="accent1">
                  <a:lumMod val="75000"/>
                </a:schemeClr>
              </a:solidFill>
              <a:latin typeface="+mj-lt"/>
              <a:ea typeface="+mj-ea"/>
              <a:cs typeface="+mj-cs"/>
            </a:endParaRPr>
          </a:p>
          <a:p>
            <a:pPr marL="400050" indent="-400050" algn="l">
              <a:buFont typeface="+mj-lt"/>
              <a:buAutoNum type="romanUcPeriod"/>
            </a:pPr>
            <a:r>
              <a:rPr lang="fr-FR" sz="1800" b="1" dirty="0" smtClean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LE CONTEXTE DE LA NEGOCIATION </a:t>
            </a:r>
          </a:p>
          <a:p>
            <a:pPr marL="400050" indent="-400050" algn="l">
              <a:buFont typeface="+mj-lt"/>
              <a:buAutoNum type="romanUcPeriod"/>
            </a:pPr>
            <a:endParaRPr lang="fr-FR" sz="1800" b="1" dirty="0" smtClean="0">
              <a:solidFill>
                <a:schemeClr val="accent1">
                  <a:lumMod val="75000"/>
                </a:schemeClr>
              </a:solidFill>
              <a:latin typeface="+mj-lt"/>
              <a:ea typeface="+mj-ea"/>
              <a:cs typeface="+mj-cs"/>
            </a:endParaRPr>
          </a:p>
          <a:p>
            <a:pPr marL="400050" indent="-400050" algn="l">
              <a:buFont typeface="+mj-lt"/>
              <a:buAutoNum type="romanUcPeriod"/>
            </a:pPr>
            <a:r>
              <a:rPr lang="fr-FR" sz="1800" b="1" dirty="0" smtClean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PRÉSENTATION DE L’ENTREPRISE DU CLIENT</a:t>
            </a:r>
          </a:p>
          <a:p>
            <a:pPr marL="400050" indent="-400050" algn="l">
              <a:buFont typeface="+mj-lt"/>
              <a:buAutoNum type="romanUcPeriod"/>
            </a:pPr>
            <a:endParaRPr lang="fr-FR" sz="1800" b="1" dirty="0" smtClean="0">
              <a:solidFill>
                <a:schemeClr val="accent1">
                  <a:lumMod val="75000"/>
                </a:schemeClr>
              </a:solidFill>
              <a:latin typeface="+mj-lt"/>
              <a:ea typeface="+mj-ea"/>
              <a:cs typeface="+mj-cs"/>
            </a:endParaRPr>
          </a:p>
          <a:p>
            <a:pPr marL="400050" indent="-400050" algn="l">
              <a:buFont typeface="+mj-lt"/>
              <a:buAutoNum type="romanUcPeriod"/>
            </a:pPr>
            <a:r>
              <a:rPr lang="fr-FR" sz="1800" b="1" dirty="0" smtClean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RISQUE CLIENT / RISQUE AFFAIRES</a:t>
            </a:r>
          </a:p>
          <a:p>
            <a:pPr marL="400050" indent="-400050" algn="l">
              <a:buFont typeface="+mj-lt"/>
              <a:buAutoNum type="romanUcPeriod"/>
            </a:pPr>
            <a:endParaRPr lang="fr-FR" sz="1800" b="1" dirty="0" smtClean="0">
              <a:solidFill>
                <a:schemeClr val="accent1">
                  <a:lumMod val="75000"/>
                </a:schemeClr>
              </a:solidFill>
              <a:latin typeface="+mj-lt"/>
              <a:ea typeface="+mj-ea"/>
              <a:cs typeface="+mj-cs"/>
            </a:endParaRPr>
          </a:p>
          <a:p>
            <a:pPr marL="400050" indent="-400050" algn="l">
              <a:buFont typeface="+mj-lt"/>
              <a:buAutoNum type="romanUcPeriod"/>
            </a:pPr>
            <a:r>
              <a:rPr lang="fr-FR" sz="1800" b="1" dirty="0" smtClean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MA STRATEGIE DE NEGOCIATION </a:t>
            </a:r>
          </a:p>
          <a:p>
            <a:pPr marL="400050" indent="-400050" algn="l">
              <a:buFont typeface="+mj-lt"/>
              <a:buAutoNum type="romanUcPeriod"/>
            </a:pPr>
            <a:endParaRPr lang="fr-FR" sz="1800" b="1" dirty="0" smtClean="0">
              <a:solidFill>
                <a:schemeClr val="accent1">
                  <a:lumMod val="75000"/>
                </a:schemeClr>
              </a:solidFill>
              <a:latin typeface="+mj-lt"/>
              <a:ea typeface="+mj-ea"/>
              <a:cs typeface="+mj-cs"/>
            </a:endParaRPr>
          </a:p>
          <a:p>
            <a:pPr marL="400050" indent="-400050" algn="l">
              <a:buFont typeface="+mj-lt"/>
              <a:buAutoNum type="romanUcPeriod"/>
            </a:pPr>
            <a:r>
              <a:rPr lang="fr-FR" sz="1800" b="1" dirty="0" smtClean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PREPARATION DE LA SITUATION DE COMMUNICATION - NEGOCIATION</a:t>
            </a:r>
          </a:p>
          <a:p>
            <a:pPr marL="400050" indent="-400050" algn="l">
              <a:buFont typeface="+mj-lt"/>
              <a:buAutoNum type="romanUcPeriod"/>
            </a:pPr>
            <a:endParaRPr lang="fr-FR" sz="1800" b="1" dirty="0" smtClean="0">
              <a:solidFill>
                <a:schemeClr val="accent1">
                  <a:lumMod val="75000"/>
                </a:schemeClr>
              </a:solidFill>
              <a:latin typeface="+mj-lt"/>
              <a:ea typeface="+mj-ea"/>
              <a:cs typeface="+mj-cs"/>
            </a:endParaRPr>
          </a:p>
          <a:p>
            <a:pPr marL="400050" indent="-400050" algn="l">
              <a:buFont typeface="+mj-lt"/>
              <a:buAutoNum type="romanUcPeriod"/>
            </a:pPr>
            <a:r>
              <a:rPr lang="fr-FR" sz="1800" b="1" dirty="0" smtClean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CONCLUSION</a:t>
            </a:r>
          </a:p>
          <a:p>
            <a:r>
              <a:rPr lang="fr-FR" sz="1600" dirty="0">
                <a:solidFill>
                  <a:schemeClr val="tx1"/>
                </a:solidFill>
              </a:rPr>
              <a:t> </a:t>
            </a:r>
          </a:p>
        </p:txBody>
      </p:sp>
    </p:spTree>
  </p:cSld>
  <p:clrMapOvr>
    <a:masterClrMapping/>
  </p:clrMapOvr>
  <p:transition spd="med"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="" xmlns:a16="http://schemas.microsoft.com/office/drawing/2014/main" id="{5C18C471-2C5A-3F0C-CA62-0807799B5ADF}"/>
              </a:ext>
            </a:extLst>
          </p:cNvPr>
          <p:cNvSpPr txBox="1"/>
          <p:nvPr/>
        </p:nvSpPr>
        <p:spPr>
          <a:xfrm>
            <a:off x="2273449" y="76698"/>
            <a:ext cx="9087294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 anchorCtr="1">
            <a:spAutoFit/>
          </a:bodyPr>
          <a:lstStyle/>
          <a:p>
            <a:r>
              <a:rPr lang="fr-FR" sz="2800" b="1" dirty="0"/>
              <a:t>2- Maitrise technique de la solution technique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="" xmlns:a16="http://schemas.microsoft.com/office/drawing/2014/main" id="{B1FFD499-7160-145B-E5E6-5DD4791D6DAC}"/>
              </a:ext>
            </a:extLst>
          </p:cNvPr>
          <p:cNvSpPr txBox="1"/>
          <p:nvPr/>
        </p:nvSpPr>
        <p:spPr>
          <a:xfrm>
            <a:off x="2225127" y="453386"/>
            <a:ext cx="9087294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 anchorCtr="1">
            <a:spAutoFit/>
          </a:bodyPr>
          <a:lstStyle/>
          <a:p>
            <a:r>
              <a:rPr lang="fr-FR" sz="2400" b="1" dirty="0">
                <a:solidFill>
                  <a:srgbClr val="00B050"/>
                </a:solidFill>
              </a:rPr>
              <a:t>A quoi sert le produit ?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="" xmlns:a16="http://schemas.microsoft.com/office/drawing/2014/main" id="{BD98692A-F8B5-F90B-2BEE-A54EFBC980F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139"/>
          <a:stretch/>
        </p:blipFill>
        <p:spPr>
          <a:xfrm>
            <a:off x="136902" y="581369"/>
            <a:ext cx="3598389" cy="2532498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="" xmlns:a16="http://schemas.microsoft.com/office/drawing/2014/main" id="{94F473BD-A7AC-9E9E-C6AA-3D9C05BD1D7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462"/>
          <a:stretch/>
        </p:blipFill>
        <p:spPr>
          <a:xfrm>
            <a:off x="4748878" y="952937"/>
            <a:ext cx="6304290" cy="2532498"/>
          </a:xfrm>
          <a:prstGeom prst="rect">
            <a:avLst/>
          </a:prstGeom>
        </p:spPr>
      </p:pic>
      <p:pic>
        <p:nvPicPr>
          <p:cNvPr id="10" name="Image 9" descr="Une image contenant table&#10;&#10;Description générée automatiquement">
            <a:extLst>
              <a:ext uri="{FF2B5EF4-FFF2-40B4-BE49-F238E27FC236}">
                <a16:creationId xmlns="" xmlns:a16="http://schemas.microsoft.com/office/drawing/2014/main" id="{7E232259-7242-9988-F5E7-4FA4178631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73449" y="3429000"/>
            <a:ext cx="7102685" cy="33801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307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="" xmlns:a16="http://schemas.microsoft.com/office/drawing/2014/main" id="{1AAA0F7D-6C1C-08C3-DE6F-7BA1342EF545}"/>
              </a:ext>
            </a:extLst>
          </p:cNvPr>
          <p:cNvSpPr txBox="1"/>
          <p:nvPr/>
        </p:nvSpPr>
        <p:spPr>
          <a:xfrm>
            <a:off x="6723115" y="-19211"/>
            <a:ext cx="5609547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 anchorCtr="1">
            <a:spAutoFit/>
          </a:bodyPr>
          <a:lstStyle/>
          <a:p>
            <a:r>
              <a:rPr lang="fr-FR" sz="2800" b="1" dirty="0"/>
              <a:t>2- Maitrise de la solution technique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="" xmlns:a16="http://schemas.microsoft.com/office/drawing/2014/main" id="{DB7D397F-9B5A-2A7E-AD8B-288906AB6A6A}"/>
              </a:ext>
            </a:extLst>
          </p:cNvPr>
          <p:cNvSpPr txBox="1"/>
          <p:nvPr/>
        </p:nvSpPr>
        <p:spPr>
          <a:xfrm>
            <a:off x="7447015" y="400023"/>
            <a:ext cx="4466720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 anchorCtr="1">
            <a:spAutoFit/>
          </a:bodyPr>
          <a:lstStyle/>
          <a:p>
            <a:r>
              <a:rPr lang="fr-FR" sz="2400" b="1" dirty="0">
                <a:solidFill>
                  <a:srgbClr val="00B050"/>
                </a:solidFill>
              </a:rPr>
              <a:t>De quoi se compose le produit ?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="" xmlns:a16="http://schemas.microsoft.com/office/drawing/2014/main" id="{3FCF2EC1-4322-F4E3-B885-04F52AB1B01C}"/>
              </a:ext>
            </a:extLst>
          </p:cNvPr>
          <p:cNvSpPr txBox="1"/>
          <p:nvPr/>
        </p:nvSpPr>
        <p:spPr>
          <a:xfrm>
            <a:off x="60949" y="3851641"/>
            <a:ext cx="1269839" cy="5847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 anchor="ctr" anchorCtr="1">
            <a:spAutoFit/>
          </a:bodyPr>
          <a:lstStyle/>
          <a:p>
            <a:pPr algn="ctr"/>
            <a:r>
              <a:rPr lang="fr-FR" sz="800" dirty="0"/>
              <a:t>Permettre à un utilisateur de tondre la pelouse</a:t>
            </a:r>
          </a:p>
          <a:p>
            <a:pPr algn="ctr"/>
            <a:endParaRPr lang="fr-FR" sz="800" dirty="0"/>
          </a:p>
          <a:p>
            <a:pPr algn="r"/>
            <a:r>
              <a:rPr lang="fr-FR" sz="800" dirty="0"/>
              <a:t>FP1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="" xmlns:a16="http://schemas.microsoft.com/office/drawing/2014/main" id="{2E9F1E74-EE63-C062-A67C-2CC96403CC63}"/>
              </a:ext>
            </a:extLst>
          </p:cNvPr>
          <p:cNvSpPr txBox="1"/>
          <p:nvPr/>
        </p:nvSpPr>
        <p:spPr>
          <a:xfrm>
            <a:off x="1790737" y="3082281"/>
            <a:ext cx="1269839" cy="5847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 anchor="ctr" anchorCtr="1">
            <a:spAutoFit/>
          </a:bodyPr>
          <a:lstStyle/>
          <a:p>
            <a:pPr algn="ctr"/>
            <a:r>
              <a:rPr lang="fr-FR" sz="800" dirty="0"/>
              <a:t>Générer un force mécanique rotative</a:t>
            </a:r>
          </a:p>
          <a:p>
            <a:pPr algn="ctr"/>
            <a:endParaRPr lang="fr-FR" sz="800" dirty="0"/>
          </a:p>
          <a:p>
            <a:pPr algn="r"/>
            <a:r>
              <a:rPr lang="fr-FR" sz="800" dirty="0"/>
              <a:t>FP12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="" xmlns:a16="http://schemas.microsoft.com/office/drawing/2014/main" id="{BCE8012A-44E6-69DC-25B7-35488DA39AF4}"/>
              </a:ext>
            </a:extLst>
          </p:cNvPr>
          <p:cNvSpPr txBox="1"/>
          <p:nvPr/>
        </p:nvSpPr>
        <p:spPr>
          <a:xfrm>
            <a:off x="1805397" y="1329811"/>
            <a:ext cx="1269839" cy="5847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 anchor="ctr" anchorCtr="1">
            <a:spAutoFit/>
          </a:bodyPr>
          <a:lstStyle/>
          <a:p>
            <a:pPr algn="ctr"/>
            <a:r>
              <a:rPr lang="fr-FR" sz="800" dirty="0"/>
              <a:t>Gérer le fonctionnement de la tondeuse</a:t>
            </a:r>
          </a:p>
          <a:p>
            <a:pPr algn="ctr"/>
            <a:endParaRPr lang="fr-FR" sz="800" dirty="0"/>
          </a:p>
          <a:p>
            <a:pPr algn="r"/>
            <a:r>
              <a:rPr lang="fr-FR" sz="800" dirty="0"/>
              <a:t>FP11</a:t>
            </a:r>
          </a:p>
        </p:txBody>
      </p:sp>
      <p:sp>
        <p:nvSpPr>
          <p:cNvPr id="19" name="ZoneTexte 18">
            <a:extLst>
              <a:ext uri="{FF2B5EF4-FFF2-40B4-BE49-F238E27FC236}">
                <a16:creationId xmlns="" xmlns:a16="http://schemas.microsoft.com/office/drawing/2014/main" id="{B5D4E806-9E16-B891-F3B7-543D108B4971}"/>
              </a:ext>
            </a:extLst>
          </p:cNvPr>
          <p:cNvSpPr txBox="1"/>
          <p:nvPr/>
        </p:nvSpPr>
        <p:spPr>
          <a:xfrm>
            <a:off x="1789494" y="4275699"/>
            <a:ext cx="1269839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 anchor="ctr" anchorCtr="1">
            <a:spAutoFit/>
          </a:bodyPr>
          <a:lstStyle/>
          <a:p>
            <a:pPr algn="r"/>
            <a:r>
              <a:rPr lang="fr-FR" sz="800" dirty="0"/>
              <a:t>Couper la pelouse</a:t>
            </a:r>
          </a:p>
          <a:p>
            <a:pPr algn="r"/>
            <a:endParaRPr lang="fr-FR" sz="800" dirty="0"/>
          </a:p>
          <a:p>
            <a:pPr algn="r"/>
            <a:r>
              <a:rPr lang="fr-FR" sz="800" dirty="0"/>
              <a:t>FP13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="" xmlns:a16="http://schemas.microsoft.com/office/drawing/2014/main" id="{400C0376-681A-8F89-14AE-0A0CBFDDF285}"/>
              </a:ext>
            </a:extLst>
          </p:cNvPr>
          <p:cNvSpPr txBox="1"/>
          <p:nvPr/>
        </p:nvSpPr>
        <p:spPr>
          <a:xfrm>
            <a:off x="1808612" y="5665971"/>
            <a:ext cx="1269839" cy="5847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 anchor="ctr" anchorCtr="1">
            <a:spAutoFit/>
          </a:bodyPr>
          <a:lstStyle/>
          <a:p>
            <a:pPr algn="ctr"/>
            <a:r>
              <a:rPr lang="fr-FR" sz="800" dirty="0"/>
              <a:t>Adapter à l’environnement</a:t>
            </a:r>
          </a:p>
          <a:p>
            <a:pPr algn="ctr"/>
            <a:endParaRPr lang="fr-FR" sz="800" dirty="0"/>
          </a:p>
          <a:p>
            <a:pPr algn="r"/>
            <a:r>
              <a:rPr lang="fr-FR" sz="800" dirty="0"/>
              <a:t>FP14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="" xmlns:a16="http://schemas.microsoft.com/office/drawing/2014/main" id="{A151BE0F-328A-DCDA-E611-9C6E54F6C86E}"/>
              </a:ext>
            </a:extLst>
          </p:cNvPr>
          <p:cNvSpPr txBox="1"/>
          <p:nvPr/>
        </p:nvSpPr>
        <p:spPr>
          <a:xfrm>
            <a:off x="3492835" y="23537"/>
            <a:ext cx="1269839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 anchor="ctr" anchorCtr="1">
            <a:spAutoFit/>
          </a:bodyPr>
          <a:lstStyle/>
          <a:p>
            <a:pPr algn="ctr"/>
            <a:r>
              <a:rPr lang="fr-FR" sz="800" dirty="0"/>
              <a:t>Déplacer la tondeuse</a:t>
            </a:r>
          </a:p>
          <a:p>
            <a:endParaRPr lang="fr-FR" sz="800" dirty="0"/>
          </a:p>
          <a:p>
            <a:pPr algn="r"/>
            <a:r>
              <a:rPr lang="fr-FR" sz="800" dirty="0"/>
              <a:t>FT111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="" xmlns:a16="http://schemas.microsoft.com/office/drawing/2014/main" id="{09446601-CE6E-B6C9-4FE3-4EA5D388E161}"/>
              </a:ext>
            </a:extLst>
          </p:cNvPr>
          <p:cNvSpPr txBox="1"/>
          <p:nvPr/>
        </p:nvSpPr>
        <p:spPr>
          <a:xfrm>
            <a:off x="3492836" y="515039"/>
            <a:ext cx="1269839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 anchor="ctr" anchorCtr="1">
            <a:spAutoFit/>
          </a:bodyPr>
          <a:lstStyle/>
          <a:p>
            <a:pPr algn="ctr"/>
            <a:r>
              <a:rPr lang="fr-FR" sz="800" dirty="0"/>
              <a:t>Démarrer la tondeuse</a:t>
            </a:r>
          </a:p>
          <a:p>
            <a:endParaRPr lang="fr-FR" sz="800" dirty="0"/>
          </a:p>
          <a:p>
            <a:pPr algn="r"/>
            <a:r>
              <a:rPr lang="fr-FR" sz="800" dirty="0"/>
              <a:t>FT112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="" xmlns:a16="http://schemas.microsoft.com/office/drawing/2014/main" id="{D2EB40A1-07CC-F776-FCB6-D114000BBA9F}"/>
              </a:ext>
            </a:extLst>
          </p:cNvPr>
          <p:cNvSpPr txBox="1"/>
          <p:nvPr/>
        </p:nvSpPr>
        <p:spPr>
          <a:xfrm>
            <a:off x="3492836" y="1015450"/>
            <a:ext cx="1269839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 anchor="ctr" anchorCtr="1">
            <a:spAutoFit/>
          </a:bodyPr>
          <a:lstStyle/>
          <a:p>
            <a:pPr algn="ctr"/>
            <a:r>
              <a:rPr lang="fr-FR" sz="800" dirty="0"/>
              <a:t>Gérer la vitesse de coupe</a:t>
            </a:r>
          </a:p>
          <a:p>
            <a:pPr algn="ctr"/>
            <a:endParaRPr lang="fr-FR" sz="800" dirty="0"/>
          </a:p>
          <a:p>
            <a:pPr algn="r"/>
            <a:r>
              <a:rPr lang="fr-FR" sz="800" dirty="0"/>
              <a:t>FT113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="" xmlns:a16="http://schemas.microsoft.com/office/drawing/2014/main" id="{4AC08B6F-660C-F795-A4E2-EA7C87580016}"/>
              </a:ext>
            </a:extLst>
          </p:cNvPr>
          <p:cNvSpPr txBox="1"/>
          <p:nvPr/>
        </p:nvSpPr>
        <p:spPr>
          <a:xfrm>
            <a:off x="3492836" y="1511816"/>
            <a:ext cx="1269839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 anchor="ctr" anchorCtr="1">
            <a:spAutoFit/>
          </a:bodyPr>
          <a:lstStyle/>
          <a:p>
            <a:pPr algn="ctr"/>
            <a:r>
              <a:rPr lang="fr-FR" sz="800" dirty="0"/>
              <a:t>Autoriser la rotation de lame (sécurité)</a:t>
            </a:r>
          </a:p>
          <a:p>
            <a:pPr algn="r"/>
            <a:r>
              <a:rPr lang="fr-FR" sz="800" dirty="0"/>
              <a:t>FT114</a:t>
            </a:r>
          </a:p>
        </p:txBody>
      </p:sp>
      <p:sp>
        <p:nvSpPr>
          <p:cNvPr id="25" name="ZoneTexte 24">
            <a:extLst>
              <a:ext uri="{FF2B5EF4-FFF2-40B4-BE49-F238E27FC236}">
                <a16:creationId xmlns="" xmlns:a16="http://schemas.microsoft.com/office/drawing/2014/main" id="{A6A51314-8726-6A04-4724-13DD7CA02C2A}"/>
              </a:ext>
            </a:extLst>
          </p:cNvPr>
          <p:cNvSpPr txBox="1"/>
          <p:nvPr/>
        </p:nvSpPr>
        <p:spPr>
          <a:xfrm>
            <a:off x="3492835" y="2001419"/>
            <a:ext cx="1269839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 anchor="ctr" anchorCtr="1">
            <a:spAutoFit/>
          </a:bodyPr>
          <a:lstStyle/>
          <a:p>
            <a:pPr algn="ctr"/>
            <a:r>
              <a:rPr lang="fr-FR" sz="800" dirty="0"/>
              <a:t>Commander la traction</a:t>
            </a:r>
          </a:p>
          <a:p>
            <a:pPr algn="ctr"/>
            <a:endParaRPr lang="fr-FR" sz="800" dirty="0"/>
          </a:p>
          <a:p>
            <a:pPr algn="r"/>
            <a:r>
              <a:rPr lang="fr-FR" sz="800" dirty="0"/>
              <a:t>FT115</a:t>
            </a:r>
          </a:p>
        </p:txBody>
      </p:sp>
      <p:sp>
        <p:nvSpPr>
          <p:cNvPr id="26" name="ZoneTexte 25">
            <a:extLst>
              <a:ext uri="{FF2B5EF4-FFF2-40B4-BE49-F238E27FC236}">
                <a16:creationId xmlns="" xmlns:a16="http://schemas.microsoft.com/office/drawing/2014/main" id="{3B5D4721-6A43-BF4F-3E1F-157411A6C7AF}"/>
              </a:ext>
            </a:extLst>
          </p:cNvPr>
          <p:cNvSpPr txBox="1"/>
          <p:nvPr/>
        </p:nvSpPr>
        <p:spPr>
          <a:xfrm>
            <a:off x="3491948" y="2501702"/>
            <a:ext cx="1269839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 anchor="ctr" anchorCtr="1">
            <a:spAutoFit/>
          </a:bodyPr>
          <a:lstStyle/>
          <a:p>
            <a:pPr algn="ctr"/>
            <a:r>
              <a:rPr lang="fr-FR" sz="800" dirty="0"/>
              <a:t>Stocker l’énergie</a:t>
            </a:r>
          </a:p>
          <a:p>
            <a:pPr algn="ctr"/>
            <a:endParaRPr lang="fr-FR" sz="800" dirty="0"/>
          </a:p>
          <a:p>
            <a:pPr algn="r"/>
            <a:r>
              <a:rPr lang="fr-FR" sz="800" dirty="0"/>
              <a:t>FT121</a:t>
            </a:r>
          </a:p>
        </p:txBody>
      </p:sp>
      <p:sp>
        <p:nvSpPr>
          <p:cNvPr id="27" name="ZoneTexte 26">
            <a:extLst>
              <a:ext uri="{FF2B5EF4-FFF2-40B4-BE49-F238E27FC236}">
                <a16:creationId xmlns="" xmlns:a16="http://schemas.microsoft.com/office/drawing/2014/main" id="{F9A986FB-40A9-23CF-0C5D-97AF8FD00AA7}"/>
              </a:ext>
            </a:extLst>
          </p:cNvPr>
          <p:cNvSpPr txBox="1"/>
          <p:nvPr/>
        </p:nvSpPr>
        <p:spPr>
          <a:xfrm>
            <a:off x="3491947" y="3004700"/>
            <a:ext cx="1269839" cy="70788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 anchor="ctr" anchorCtr="1">
            <a:spAutoFit/>
          </a:bodyPr>
          <a:lstStyle/>
          <a:p>
            <a:pPr algn="ctr"/>
            <a:r>
              <a:rPr lang="fr-FR" sz="800" dirty="0"/>
              <a:t>Transformer l’énergie chimique en énergie mécanique rotative</a:t>
            </a:r>
          </a:p>
          <a:p>
            <a:pPr algn="ctr"/>
            <a:endParaRPr lang="fr-FR" sz="800" dirty="0"/>
          </a:p>
          <a:p>
            <a:pPr algn="r"/>
            <a:r>
              <a:rPr lang="fr-FR" sz="800" dirty="0"/>
              <a:t>FT122</a:t>
            </a:r>
          </a:p>
        </p:txBody>
      </p:sp>
      <p:sp>
        <p:nvSpPr>
          <p:cNvPr id="28" name="ZoneTexte 27">
            <a:extLst>
              <a:ext uri="{FF2B5EF4-FFF2-40B4-BE49-F238E27FC236}">
                <a16:creationId xmlns="" xmlns:a16="http://schemas.microsoft.com/office/drawing/2014/main" id="{0303F779-5D95-BF71-07A2-7D7AFC9B2124}"/>
              </a:ext>
            </a:extLst>
          </p:cNvPr>
          <p:cNvSpPr txBox="1"/>
          <p:nvPr/>
        </p:nvSpPr>
        <p:spPr>
          <a:xfrm>
            <a:off x="3491949" y="3753920"/>
            <a:ext cx="1269839" cy="5847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 anchor="ctr" anchorCtr="1">
            <a:spAutoFit/>
          </a:bodyPr>
          <a:lstStyle/>
          <a:p>
            <a:pPr algn="ctr"/>
            <a:r>
              <a:rPr lang="fr-FR" sz="800" dirty="0"/>
              <a:t>Transmettre l’énergie rotative à la lame</a:t>
            </a:r>
          </a:p>
          <a:p>
            <a:pPr algn="ctr"/>
            <a:endParaRPr lang="fr-FR" sz="800" dirty="0"/>
          </a:p>
          <a:p>
            <a:pPr algn="r"/>
            <a:r>
              <a:rPr lang="fr-FR" sz="800" dirty="0"/>
              <a:t>FT123</a:t>
            </a:r>
          </a:p>
        </p:txBody>
      </p:sp>
      <p:sp>
        <p:nvSpPr>
          <p:cNvPr id="29" name="ZoneTexte 28">
            <a:extLst>
              <a:ext uri="{FF2B5EF4-FFF2-40B4-BE49-F238E27FC236}">
                <a16:creationId xmlns="" xmlns:a16="http://schemas.microsoft.com/office/drawing/2014/main" id="{F0D4A462-516E-4BEA-77DB-9A2086CB1CC7}"/>
              </a:ext>
            </a:extLst>
          </p:cNvPr>
          <p:cNvSpPr txBox="1"/>
          <p:nvPr/>
        </p:nvSpPr>
        <p:spPr>
          <a:xfrm>
            <a:off x="3507492" y="5110317"/>
            <a:ext cx="1269839" cy="5847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 anchor="ctr" anchorCtr="1">
            <a:spAutoFit/>
          </a:bodyPr>
          <a:lstStyle/>
          <a:p>
            <a:pPr algn="ctr"/>
            <a:r>
              <a:rPr lang="fr-FR" sz="800" dirty="0"/>
              <a:t>Rendre mobile la tondeuse</a:t>
            </a:r>
          </a:p>
          <a:p>
            <a:pPr algn="ctr"/>
            <a:endParaRPr lang="fr-FR" sz="800" dirty="0"/>
          </a:p>
          <a:p>
            <a:pPr algn="r"/>
            <a:r>
              <a:rPr lang="fr-FR" sz="800" dirty="0"/>
              <a:t>FT131</a:t>
            </a:r>
          </a:p>
        </p:txBody>
      </p:sp>
      <p:sp>
        <p:nvSpPr>
          <p:cNvPr id="30" name="ZoneTexte 29">
            <a:extLst>
              <a:ext uri="{FF2B5EF4-FFF2-40B4-BE49-F238E27FC236}">
                <a16:creationId xmlns="" xmlns:a16="http://schemas.microsoft.com/office/drawing/2014/main" id="{2EFB3020-2E4A-5756-BF5D-D16764F463E8}"/>
              </a:ext>
            </a:extLst>
          </p:cNvPr>
          <p:cNvSpPr txBox="1"/>
          <p:nvPr/>
        </p:nvSpPr>
        <p:spPr>
          <a:xfrm>
            <a:off x="3507492" y="6362944"/>
            <a:ext cx="1269839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 anchor="ctr" anchorCtr="1">
            <a:spAutoFit/>
          </a:bodyPr>
          <a:lstStyle/>
          <a:p>
            <a:pPr algn="ctr"/>
            <a:r>
              <a:rPr lang="fr-FR" sz="800" dirty="0"/>
              <a:t>Récupérer l’herbe coupée</a:t>
            </a:r>
          </a:p>
          <a:p>
            <a:pPr algn="ctr"/>
            <a:endParaRPr lang="fr-FR" sz="800" dirty="0"/>
          </a:p>
          <a:p>
            <a:pPr algn="r"/>
            <a:r>
              <a:rPr lang="fr-FR" sz="800" dirty="0"/>
              <a:t>FT133</a:t>
            </a:r>
          </a:p>
        </p:txBody>
      </p:sp>
      <p:sp>
        <p:nvSpPr>
          <p:cNvPr id="31" name="ZoneTexte 30">
            <a:extLst>
              <a:ext uri="{FF2B5EF4-FFF2-40B4-BE49-F238E27FC236}">
                <a16:creationId xmlns="" xmlns:a16="http://schemas.microsoft.com/office/drawing/2014/main" id="{5D1DAA85-591D-7D6C-4F17-82624D93D0B2}"/>
              </a:ext>
            </a:extLst>
          </p:cNvPr>
          <p:cNvSpPr txBox="1"/>
          <p:nvPr/>
        </p:nvSpPr>
        <p:spPr>
          <a:xfrm>
            <a:off x="3507492" y="5742989"/>
            <a:ext cx="1269839" cy="5847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 anchor="ctr" anchorCtr="1">
            <a:spAutoFit/>
          </a:bodyPr>
          <a:lstStyle/>
          <a:p>
            <a:pPr algn="ctr"/>
            <a:r>
              <a:rPr lang="fr-FR" sz="800" dirty="0"/>
              <a:t>Régler la hauteur de coupe</a:t>
            </a:r>
          </a:p>
          <a:p>
            <a:pPr algn="ctr"/>
            <a:endParaRPr lang="fr-FR" sz="800" dirty="0"/>
          </a:p>
          <a:p>
            <a:pPr algn="r"/>
            <a:r>
              <a:rPr lang="fr-FR" sz="800" dirty="0"/>
              <a:t>FT132</a:t>
            </a:r>
          </a:p>
        </p:txBody>
      </p:sp>
      <p:sp>
        <p:nvSpPr>
          <p:cNvPr id="1024" name="ZoneTexte 1023">
            <a:extLst>
              <a:ext uri="{FF2B5EF4-FFF2-40B4-BE49-F238E27FC236}">
                <a16:creationId xmlns="" xmlns:a16="http://schemas.microsoft.com/office/drawing/2014/main" id="{CC12CB53-EE52-F46C-FEF7-5FED07F14BF9}"/>
              </a:ext>
            </a:extLst>
          </p:cNvPr>
          <p:cNvSpPr txBox="1"/>
          <p:nvPr/>
        </p:nvSpPr>
        <p:spPr>
          <a:xfrm>
            <a:off x="5396551" y="142814"/>
            <a:ext cx="123371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dirty="0"/>
              <a:t>Guidon</a:t>
            </a:r>
          </a:p>
        </p:txBody>
      </p:sp>
      <p:sp>
        <p:nvSpPr>
          <p:cNvPr id="1025" name="Ellipse 1024">
            <a:extLst>
              <a:ext uri="{FF2B5EF4-FFF2-40B4-BE49-F238E27FC236}">
                <a16:creationId xmlns="" xmlns:a16="http://schemas.microsoft.com/office/drawing/2014/main" id="{026E532D-EA0E-ABC9-BE32-9010C014B71F}"/>
              </a:ext>
            </a:extLst>
          </p:cNvPr>
          <p:cNvSpPr/>
          <p:nvPr/>
        </p:nvSpPr>
        <p:spPr>
          <a:xfrm>
            <a:off x="4978950" y="145521"/>
            <a:ext cx="1921699" cy="248638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27" name="ZoneTexte 1026">
            <a:extLst>
              <a:ext uri="{FF2B5EF4-FFF2-40B4-BE49-F238E27FC236}">
                <a16:creationId xmlns="" xmlns:a16="http://schemas.microsoft.com/office/drawing/2014/main" id="{01F6118F-9289-54F3-9DB8-7ED910ABC040}"/>
              </a:ext>
            </a:extLst>
          </p:cNvPr>
          <p:cNvSpPr txBox="1"/>
          <p:nvPr/>
        </p:nvSpPr>
        <p:spPr>
          <a:xfrm>
            <a:off x="5409300" y="597773"/>
            <a:ext cx="123371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dirty="0"/>
              <a:t>Lanceur</a:t>
            </a:r>
          </a:p>
        </p:txBody>
      </p:sp>
      <p:sp>
        <p:nvSpPr>
          <p:cNvPr id="1029" name="Ellipse 1028">
            <a:extLst>
              <a:ext uri="{FF2B5EF4-FFF2-40B4-BE49-F238E27FC236}">
                <a16:creationId xmlns="" xmlns:a16="http://schemas.microsoft.com/office/drawing/2014/main" id="{DE928836-8CFB-CDF4-A665-E799A8B8C0D9}"/>
              </a:ext>
            </a:extLst>
          </p:cNvPr>
          <p:cNvSpPr/>
          <p:nvPr/>
        </p:nvSpPr>
        <p:spPr>
          <a:xfrm>
            <a:off x="4991699" y="600480"/>
            <a:ext cx="1921699" cy="248638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30" name="ZoneTexte 1029">
            <a:extLst>
              <a:ext uri="{FF2B5EF4-FFF2-40B4-BE49-F238E27FC236}">
                <a16:creationId xmlns="" xmlns:a16="http://schemas.microsoft.com/office/drawing/2014/main" id="{5D9C0D6C-C24D-D0AD-50C3-BC0BE587E6F8}"/>
              </a:ext>
            </a:extLst>
          </p:cNvPr>
          <p:cNvSpPr txBox="1"/>
          <p:nvPr/>
        </p:nvSpPr>
        <p:spPr>
          <a:xfrm>
            <a:off x="5409300" y="1121368"/>
            <a:ext cx="123371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dirty="0"/>
              <a:t>Accélérateur</a:t>
            </a:r>
          </a:p>
        </p:txBody>
      </p:sp>
      <p:sp>
        <p:nvSpPr>
          <p:cNvPr id="1031" name="Ellipse 1030">
            <a:extLst>
              <a:ext uri="{FF2B5EF4-FFF2-40B4-BE49-F238E27FC236}">
                <a16:creationId xmlns="" xmlns:a16="http://schemas.microsoft.com/office/drawing/2014/main" id="{A6D85B96-BF16-6155-5563-9BC2548770A0}"/>
              </a:ext>
            </a:extLst>
          </p:cNvPr>
          <p:cNvSpPr/>
          <p:nvPr/>
        </p:nvSpPr>
        <p:spPr>
          <a:xfrm>
            <a:off x="4991699" y="1124075"/>
            <a:ext cx="1921699" cy="248638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32" name="ZoneTexte 1031">
            <a:extLst>
              <a:ext uri="{FF2B5EF4-FFF2-40B4-BE49-F238E27FC236}">
                <a16:creationId xmlns="" xmlns:a16="http://schemas.microsoft.com/office/drawing/2014/main" id="{E011D99B-9A35-A31D-BB30-A319AA88FAA0}"/>
              </a:ext>
            </a:extLst>
          </p:cNvPr>
          <p:cNvSpPr txBox="1"/>
          <p:nvPr/>
        </p:nvSpPr>
        <p:spPr>
          <a:xfrm>
            <a:off x="5263616" y="2140764"/>
            <a:ext cx="1434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/>
              <a:t>Commande de traction</a:t>
            </a:r>
          </a:p>
        </p:txBody>
      </p:sp>
      <p:sp>
        <p:nvSpPr>
          <p:cNvPr id="1033" name="Ellipse 1032">
            <a:extLst>
              <a:ext uri="{FF2B5EF4-FFF2-40B4-BE49-F238E27FC236}">
                <a16:creationId xmlns="" xmlns:a16="http://schemas.microsoft.com/office/drawing/2014/main" id="{AE5444F1-3B84-AF3E-671C-917A926C50F9}"/>
              </a:ext>
            </a:extLst>
          </p:cNvPr>
          <p:cNvSpPr/>
          <p:nvPr/>
        </p:nvSpPr>
        <p:spPr>
          <a:xfrm>
            <a:off x="5005099" y="1651784"/>
            <a:ext cx="1921699" cy="248638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34" name="ZoneTexte 1033">
            <a:extLst>
              <a:ext uri="{FF2B5EF4-FFF2-40B4-BE49-F238E27FC236}">
                <a16:creationId xmlns="" xmlns:a16="http://schemas.microsoft.com/office/drawing/2014/main" id="{9770489C-5DEB-B6D2-8C36-6CD4EECA5154}"/>
              </a:ext>
            </a:extLst>
          </p:cNvPr>
          <p:cNvSpPr txBox="1"/>
          <p:nvPr/>
        </p:nvSpPr>
        <p:spPr>
          <a:xfrm>
            <a:off x="5464482" y="1649475"/>
            <a:ext cx="123371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/>
              <a:t>Barre de contrôle</a:t>
            </a:r>
          </a:p>
        </p:txBody>
      </p:sp>
      <p:sp>
        <p:nvSpPr>
          <p:cNvPr id="1035" name="Ellipse 1034">
            <a:extLst>
              <a:ext uri="{FF2B5EF4-FFF2-40B4-BE49-F238E27FC236}">
                <a16:creationId xmlns="" xmlns:a16="http://schemas.microsoft.com/office/drawing/2014/main" id="{6920282C-7255-25D0-4F42-260A4A0165D5}"/>
              </a:ext>
            </a:extLst>
          </p:cNvPr>
          <p:cNvSpPr/>
          <p:nvPr/>
        </p:nvSpPr>
        <p:spPr>
          <a:xfrm>
            <a:off x="4978950" y="2139003"/>
            <a:ext cx="1921699" cy="248638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36" name="ZoneTexte 1035">
            <a:extLst>
              <a:ext uri="{FF2B5EF4-FFF2-40B4-BE49-F238E27FC236}">
                <a16:creationId xmlns="" xmlns:a16="http://schemas.microsoft.com/office/drawing/2014/main" id="{B3915AE6-E410-FB4F-D029-6615C13D9767}"/>
              </a:ext>
            </a:extLst>
          </p:cNvPr>
          <p:cNvSpPr txBox="1"/>
          <p:nvPr/>
        </p:nvSpPr>
        <p:spPr>
          <a:xfrm>
            <a:off x="5395666" y="2583296"/>
            <a:ext cx="123371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dirty="0"/>
              <a:t>Réservoir</a:t>
            </a:r>
          </a:p>
        </p:txBody>
      </p:sp>
      <p:sp>
        <p:nvSpPr>
          <p:cNvPr id="1037" name="Ellipse 1036">
            <a:extLst>
              <a:ext uri="{FF2B5EF4-FFF2-40B4-BE49-F238E27FC236}">
                <a16:creationId xmlns="" xmlns:a16="http://schemas.microsoft.com/office/drawing/2014/main" id="{BFB20E44-68AD-A133-8D84-5424A41CB4A1}"/>
              </a:ext>
            </a:extLst>
          </p:cNvPr>
          <p:cNvSpPr/>
          <p:nvPr/>
        </p:nvSpPr>
        <p:spPr>
          <a:xfrm>
            <a:off x="4978065" y="2586003"/>
            <a:ext cx="1921699" cy="248638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38" name="ZoneTexte 1037">
            <a:extLst>
              <a:ext uri="{FF2B5EF4-FFF2-40B4-BE49-F238E27FC236}">
                <a16:creationId xmlns="" xmlns:a16="http://schemas.microsoft.com/office/drawing/2014/main" id="{ED9CEA39-925B-D05F-B196-88542FBB2691}"/>
              </a:ext>
            </a:extLst>
          </p:cNvPr>
          <p:cNvSpPr txBox="1"/>
          <p:nvPr/>
        </p:nvSpPr>
        <p:spPr>
          <a:xfrm>
            <a:off x="5408415" y="3264810"/>
            <a:ext cx="123371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dirty="0"/>
              <a:t>Moteur</a:t>
            </a:r>
          </a:p>
        </p:txBody>
      </p:sp>
      <p:sp>
        <p:nvSpPr>
          <p:cNvPr id="1039" name="Ellipse 1038">
            <a:extLst>
              <a:ext uri="{FF2B5EF4-FFF2-40B4-BE49-F238E27FC236}">
                <a16:creationId xmlns="" xmlns:a16="http://schemas.microsoft.com/office/drawing/2014/main" id="{00941283-90DD-4F29-C0A0-59C870A2959D}"/>
              </a:ext>
            </a:extLst>
          </p:cNvPr>
          <p:cNvSpPr/>
          <p:nvPr/>
        </p:nvSpPr>
        <p:spPr>
          <a:xfrm>
            <a:off x="4990814" y="3267517"/>
            <a:ext cx="1921699" cy="248638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40" name="ZoneTexte 1039">
            <a:extLst>
              <a:ext uri="{FF2B5EF4-FFF2-40B4-BE49-F238E27FC236}">
                <a16:creationId xmlns="" xmlns:a16="http://schemas.microsoft.com/office/drawing/2014/main" id="{1F1A14E7-CBA4-14B4-9155-CB96643E7922}"/>
              </a:ext>
            </a:extLst>
          </p:cNvPr>
          <p:cNvSpPr txBox="1"/>
          <p:nvPr/>
        </p:nvSpPr>
        <p:spPr>
          <a:xfrm>
            <a:off x="5408415" y="3915248"/>
            <a:ext cx="123371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/>
              <a:t>Poulie / Courroie</a:t>
            </a:r>
          </a:p>
        </p:txBody>
      </p:sp>
      <p:sp>
        <p:nvSpPr>
          <p:cNvPr id="1041" name="Ellipse 1040">
            <a:extLst>
              <a:ext uri="{FF2B5EF4-FFF2-40B4-BE49-F238E27FC236}">
                <a16:creationId xmlns="" xmlns:a16="http://schemas.microsoft.com/office/drawing/2014/main" id="{2DB80D99-412F-C4FB-7A7C-0D0A52046FC5}"/>
              </a:ext>
            </a:extLst>
          </p:cNvPr>
          <p:cNvSpPr/>
          <p:nvPr/>
        </p:nvSpPr>
        <p:spPr>
          <a:xfrm>
            <a:off x="4990814" y="3917955"/>
            <a:ext cx="1921699" cy="248638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42" name="ZoneTexte 1041">
            <a:extLst>
              <a:ext uri="{FF2B5EF4-FFF2-40B4-BE49-F238E27FC236}">
                <a16:creationId xmlns="" xmlns:a16="http://schemas.microsoft.com/office/drawing/2014/main" id="{B9AD4062-E3BB-956A-226D-8E4995692A46}"/>
              </a:ext>
            </a:extLst>
          </p:cNvPr>
          <p:cNvSpPr txBox="1"/>
          <p:nvPr/>
        </p:nvSpPr>
        <p:spPr>
          <a:xfrm>
            <a:off x="5454002" y="4348383"/>
            <a:ext cx="123371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dirty="0"/>
              <a:t>Lame</a:t>
            </a:r>
          </a:p>
        </p:txBody>
      </p:sp>
      <p:sp>
        <p:nvSpPr>
          <p:cNvPr id="1043" name="Ellipse 1042">
            <a:extLst>
              <a:ext uri="{FF2B5EF4-FFF2-40B4-BE49-F238E27FC236}">
                <a16:creationId xmlns="" xmlns:a16="http://schemas.microsoft.com/office/drawing/2014/main" id="{D74B366C-3479-9987-CFAC-F0E2ED9A1FDD}"/>
              </a:ext>
            </a:extLst>
          </p:cNvPr>
          <p:cNvSpPr/>
          <p:nvPr/>
        </p:nvSpPr>
        <p:spPr>
          <a:xfrm>
            <a:off x="5036401" y="4351090"/>
            <a:ext cx="1921699" cy="248638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44" name="ZoneTexte 1043">
            <a:extLst>
              <a:ext uri="{FF2B5EF4-FFF2-40B4-BE49-F238E27FC236}">
                <a16:creationId xmlns="" xmlns:a16="http://schemas.microsoft.com/office/drawing/2014/main" id="{D042EB7C-4EBD-3268-A19A-27C9040C0757}"/>
              </a:ext>
            </a:extLst>
          </p:cNvPr>
          <p:cNvSpPr txBox="1"/>
          <p:nvPr/>
        </p:nvSpPr>
        <p:spPr>
          <a:xfrm>
            <a:off x="5411595" y="5276844"/>
            <a:ext cx="123371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dirty="0"/>
              <a:t>Roues</a:t>
            </a:r>
          </a:p>
        </p:txBody>
      </p:sp>
      <p:sp>
        <p:nvSpPr>
          <p:cNvPr id="1045" name="Ellipse 1044">
            <a:extLst>
              <a:ext uri="{FF2B5EF4-FFF2-40B4-BE49-F238E27FC236}">
                <a16:creationId xmlns="" xmlns:a16="http://schemas.microsoft.com/office/drawing/2014/main" id="{41DE256F-65FF-C720-8AA9-60C58C976450}"/>
              </a:ext>
            </a:extLst>
          </p:cNvPr>
          <p:cNvSpPr/>
          <p:nvPr/>
        </p:nvSpPr>
        <p:spPr>
          <a:xfrm>
            <a:off x="4993994" y="5279551"/>
            <a:ext cx="1921699" cy="248638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46" name="ZoneTexte 1045">
            <a:extLst>
              <a:ext uri="{FF2B5EF4-FFF2-40B4-BE49-F238E27FC236}">
                <a16:creationId xmlns="" xmlns:a16="http://schemas.microsoft.com/office/drawing/2014/main" id="{B24803B7-B6F8-1148-D63B-A171AB88ABF8}"/>
              </a:ext>
            </a:extLst>
          </p:cNvPr>
          <p:cNvSpPr txBox="1"/>
          <p:nvPr/>
        </p:nvSpPr>
        <p:spPr>
          <a:xfrm>
            <a:off x="5413175" y="5918232"/>
            <a:ext cx="123371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dirty="0"/>
              <a:t>Excentriques</a:t>
            </a:r>
          </a:p>
        </p:txBody>
      </p:sp>
      <p:sp>
        <p:nvSpPr>
          <p:cNvPr id="1047" name="Ellipse 1046">
            <a:extLst>
              <a:ext uri="{FF2B5EF4-FFF2-40B4-BE49-F238E27FC236}">
                <a16:creationId xmlns="" xmlns:a16="http://schemas.microsoft.com/office/drawing/2014/main" id="{DD1A63B5-ECF7-914C-A99D-61FA8BAEC0C2}"/>
              </a:ext>
            </a:extLst>
          </p:cNvPr>
          <p:cNvSpPr/>
          <p:nvPr/>
        </p:nvSpPr>
        <p:spPr>
          <a:xfrm>
            <a:off x="4995574" y="5920939"/>
            <a:ext cx="1921699" cy="248638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48" name="ZoneTexte 1047">
            <a:extLst>
              <a:ext uri="{FF2B5EF4-FFF2-40B4-BE49-F238E27FC236}">
                <a16:creationId xmlns="" xmlns:a16="http://schemas.microsoft.com/office/drawing/2014/main" id="{C5013CA7-6700-1A2A-55F5-8D981F413B69}"/>
              </a:ext>
            </a:extLst>
          </p:cNvPr>
          <p:cNvSpPr txBox="1"/>
          <p:nvPr/>
        </p:nvSpPr>
        <p:spPr>
          <a:xfrm>
            <a:off x="5400811" y="6507997"/>
            <a:ext cx="123371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/>
              <a:t>Bac de ramassage</a:t>
            </a:r>
          </a:p>
        </p:txBody>
      </p:sp>
      <p:sp>
        <p:nvSpPr>
          <p:cNvPr id="1049" name="Ellipse 1048">
            <a:extLst>
              <a:ext uri="{FF2B5EF4-FFF2-40B4-BE49-F238E27FC236}">
                <a16:creationId xmlns="" xmlns:a16="http://schemas.microsoft.com/office/drawing/2014/main" id="{E8784872-DBA8-7D64-B1B3-2778899B455C}"/>
              </a:ext>
            </a:extLst>
          </p:cNvPr>
          <p:cNvSpPr/>
          <p:nvPr/>
        </p:nvSpPr>
        <p:spPr>
          <a:xfrm>
            <a:off x="4983210" y="6510704"/>
            <a:ext cx="1921699" cy="248638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51" name="Image 1050">
            <a:extLst>
              <a:ext uri="{FF2B5EF4-FFF2-40B4-BE49-F238E27FC236}">
                <a16:creationId xmlns="" xmlns:a16="http://schemas.microsoft.com/office/drawing/2014/main" id="{66483D47-3B20-8D73-1245-0075DF9BA3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02478" y="922971"/>
            <a:ext cx="5189522" cy="3689819"/>
          </a:xfrm>
          <a:prstGeom prst="rect">
            <a:avLst/>
          </a:prstGeom>
        </p:spPr>
      </p:pic>
      <p:pic>
        <p:nvPicPr>
          <p:cNvPr id="1052" name="Image 1051">
            <a:extLst>
              <a:ext uri="{FF2B5EF4-FFF2-40B4-BE49-F238E27FC236}">
                <a16:creationId xmlns="" xmlns:a16="http://schemas.microsoft.com/office/drawing/2014/main" id="{79086DFB-3690-11A3-1085-682BC24F3EC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45938" y="4924839"/>
            <a:ext cx="1928872" cy="1928872"/>
          </a:xfrm>
          <a:prstGeom prst="rect">
            <a:avLst/>
          </a:prstGeom>
        </p:spPr>
      </p:pic>
      <p:pic>
        <p:nvPicPr>
          <p:cNvPr id="1053" name="Image 1052">
            <a:extLst>
              <a:ext uri="{FF2B5EF4-FFF2-40B4-BE49-F238E27FC236}">
                <a16:creationId xmlns="" xmlns:a16="http://schemas.microsoft.com/office/drawing/2014/main" id="{E3DA453B-1EE9-0D51-392B-96E88410CF7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61632" y="4716649"/>
            <a:ext cx="2072267" cy="1378999"/>
          </a:xfrm>
          <a:prstGeom prst="rect">
            <a:avLst/>
          </a:prstGeom>
        </p:spPr>
      </p:pic>
      <p:cxnSp>
        <p:nvCxnSpPr>
          <p:cNvPr id="1055" name="Connecteur droit 1054">
            <a:extLst>
              <a:ext uri="{FF2B5EF4-FFF2-40B4-BE49-F238E27FC236}">
                <a16:creationId xmlns="" xmlns:a16="http://schemas.microsoft.com/office/drawing/2014/main" id="{7E2E2039-B17A-31FE-00EB-5F6647D37572}"/>
              </a:ext>
            </a:extLst>
          </p:cNvPr>
          <p:cNvCxnSpPr>
            <a:cxnSpLocks/>
          </p:cNvCxnSpPr>
          <p:nvPr/>
        </p:nvCxnSpPr>
        <p:spPr>
          <a:xfrm>
            <a:off x="1559450" y="1622198"/>
            <a:ext cx="8642" cy="4315218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57" name="Connecteur droit 1056">
            <a:extLst>
              <a:ext uri="{FF2B5EF4-FFF2-40B4-BE49-F238E27FC236}">
                <a16:creationId xmlns="" xmlns:a16="http://schemas.microsoft.com/office/drawing/2014/main" id="{EBCAD7BA-ABC9-A8AD-0AED-0A480453A4A3}"/>
              </a:ext>
            </a:extLst>
          </p:cNvPr>
          <p:cNvCxnSpPr>
            <a:stCxn id="18" idx="1"/>
          </p:cNvCxnSpPr>
          <p:nvPr/>
        </p:nvCxnSpPr>
        <p:spPr>
          <a:xfrm flipH="1">
            <a:off x="1574110" y="1622199"/>
            <a:ext cx="231287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58" name="Connecteur droit 1057">
            <a:extLst>
              <a:ext uri="{FF2B5EF4-FFF2-40B4-BE49-F238E27FC236}">
                <a16:creationId xmlns="" xmlns:a16="http://schemas.microsoft.com/office/drawing/2014/main" id="{D11393AA-6DFD-37A6-0297-EB1672A7ECFA}"/>
              </a:ext>
            </a:extLst>
          </p:cNvPr>
          <p:cNvCxnSpPr/>
          <p:nvPr/>
        </p:nvCxnSpPr>
        <p:spPr>
          <a:xfrm flipH="1">
            <a:off x="1559450" y="3382272"/>
            <a:ext cx="231287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59" name="Connecteur droit 1058">
            <a:extLst>
              <a:ext uri="{FF2B5EF4-FFF2-40B4-BE49-F238E27FC236}">
                <a16:creationId xmlns="" xmlns:a16="http://schemas.microsoft.com/office/drawing/2014/main" id="{9DA171E3-D1C6-D5F1-E62B-EEF676E8FFE2}"/>
              </a:ext>
            </a:extLst>
          </p:cNvPr>
          <p:cNvCxnSpPr/>
          <p:nvPr/>
        </p:nvCxnSpPr>
        <p:spPr>
          <a:xfrm flipH="1">
            <a:off x="1558207" y="4529671"/>
            <a:ext cx="231287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60" name="Connecteur droit 1059">
            <a:extLst>
              <a:ext uri="{FF2B5EF4-FFF2-40B4-BE49-F238E27FC236}">
                <a16:creationId xmlns="" xmlns:a16="http://schemas.microsoft.com/office/drawing/2014/main" id="{C07B97A0-2C92-3123-18BC-794F704CAE9F}"/>
              </a:ext>
            </a:extLst>
          </p:cNvPr>
          <p:cNvCxnSpPr>
            <a:cxnSpLocks/>
          </p:cNvCxnSpPr>
          <p:nvPr/>
        </p:nvCxnSpPr>
        <p:spPr>
          <a:xfrm flipH="1">
            <a:off x="1568092" y="5937416"/>
            <a:ext cx="251964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64" name="Connecteur droit 1063">
            <a:extLst>
              <a:ext uri="{FF2B5EF4-FFF2-40B4-BE49-F238E27FC236}">
                <a16:creationId xmlns="" xmlns:a16="http://schemas.microsoft.com/office/drawing/2014/main" id="{EEFF19C4-6C8C-6624-843A-B312EDB0558E}"/>
              </a:ext>
            </a:extLst>
          </p:cNvPr>
          <p:cNvCxnSpPr>
            <a:cxnSpLocks/>
          </p:cNvCxnSpPr>
          <p:nvPr/>
        </p:nvCxnSpPr>
        <p:spPr>
          <a:xfrm flipH="1">
            <a:off x="1330788" y="4143865"/>
            <a:ext cx="257981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66" name="Connecteur droit 1065">
            <a:extLst>
              <a:ext uri="{FF2B5EF4-FFF2-40B4-BE49-F238E27FC236}">
                <a16:creationId xmlns="" xmlns:a16="http://schemas.microsoft.com/office/drawing/2014/main" id="{A8DFF16D-7200-2C46-2D8A-892CACEC79FC}"/>
              </a:ext>
            </a:extLst>
          </p:cNvPr>
          <p:cNvCxnSpPr>
            <a:cxnSpLocks/>
          </p:cNvCxnSpPr>
          <p:nvPr/>
        </p:nvCxnSpPr>
        <p:spPr>
          <a:xfrm flipH="1">
            <a:off x="3276558" y="272884"/>
            <a:ext cx="1" cy="196628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68" name="Connecteur droit 1067">
            <a:extLst>
              <a:ext uri="{FF2B5EF4-FFF2-40B4-BE49-F238E27FC236}">
                <a16:creationId xmlns="" xmlns:a16="http://schemas.microsoft.com/office/drawing/2014/main" id="{5EACE81B-7335-F3EC-461F-03FADD3B4315}"/>
              </a:ext>
            </a:extLst>
          </p:cNvPr>
          <p:cNvCxnSpPr/>
          <p:nvPr/>
        </p:nvCxnSpPr>
        <p:spPr>
          <a:xfrm flipH="1">
            <a:off x="3261545" y="265971"/>
            <a:ext cx="231287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69" name="Connecteur droit 1068">
            <a:extLst>
              <a:ext uri="{FF2B5EF4-FFF2-40B4-BE49-F238E27FC236}">
                <a16:creationId xmlns="" xmlns:a16="http://schemas.microsoft.com/office/drawing/2014/main" id="{55D82575-7685-6081-0338-A97DB2E69054}"/>
              </a:ext>
            </a:extLst>
          </p:cNvPr>
          <p:cNvCxnSpPr/>
          <p:nvPr/>
        </p:nvCxnSpPr>
        <p:spPr>
          <a:xfrm flipH="1">
            <a:off x="3276558" y="768631"/>
            <a:ext cx="231287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70" name="Connecteur droit 1069">
            <a:extLst>
              <a:ext uri="{FF2B5EF4-FFF2-40B4-BE49-F238E27FC236}">
                <a16:creationId xmlns="" xmlns:a16="http://schemas.microsoft.com/office/drawing/2014/main" id="{20CDA743-14CD-7998-821B-08A62F280630}"/>
              </a:ext>
            </a:extLst>
          </p:cNvPr>
          <p:cNvCxnSpPr/>
          <p:nvPr/>
        </p:nvCxnSpPr>
        <p:spPr>
          <a:xfrm flipH="1">
            <a:off x="3261544" y="1256024"/>
            <a:ext cx="231287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71" name="Connecteur droit 1070">
            <a:extLst>
              <a:ext uri="{FF2B5EF4-FFF2-40B4-BE49-F238E27FC236}">
                <a16:creationId xmlns="" xmlns:a16="http://schemas.microsoft.com/office/drawing/2014/main" id="{61C85C78-D9D0-D511-85F9-665577DC135B}"/>
              </a:ext>
            </a:extLst>
          </p:cNvPr>
          <p:cNvCxnSpPr/>
          <p:nvPr/>
        </p:nvCxnSpPr>
        <p:spPr>
          <a:xfrm flipH="1">
            <a:off x="3276558" y="1742648"/>
            <a:ext cx="231287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72" name="Connecteur droit 1071">
            <a:extLst>
              <a:ext uri="{FF2B5EF4-FFF2-40B4-BE49-F238E27FC236}">
                <a16:creationId xmlns="" xmlns:a16="http://schemas.microsoft.com/office/drawing/2014/main" id="{BA4D98E0-1555-D02F-3A1D-EEBF8DD47CF7}"/>
              </a:ext>
            </a:extLst>
          </p:cNvPr>
          <p:cNvCxnSpPr/>
          <p:nvPr/>
        </p:nvCxnSpPr>
        <p:spPr>
          <a:xfrm flipH="1">
            <a:off x="3261544" y="2250494"/>
            <a:ext cx="231287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73" name="Connecteur droit 1072">
            <a:extLst>
              <a:ext uri="{FF2B5EF4-FFF2-40B4-BE49-F238E27FC236}">
                <a16:creationId xmlns="" xmlns:a16="http://schemas.microsoft.com/office/drawing/2014/main" id="{64B32A21-4AA1-45E1-8AA9-C91B225CB473}"/>
              </a:ext>
            </a:extLst>
          </p:cNvPr>
          <p:cNvCxnSpPr>
            <a:cxnSpLocks/>
          </p:cNvCxnSpPr>
          <p:nvPr/>
        </p:nvCxnSpPr>
        <p:spPr>
          <a:xfrm flipH="1">
            <a:off x="3075235" y="1622198"/>
            <a:ext cx="201323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75" name="Connecteur droit 1074">
            <a:extLst>
              <a:ext uri="{FF2B5EF4-FFF2-40B4-BE49-F238E27FC236}">
                <a16:creationId xmlns="" xmlns:a16="http://schemas.microsoft.com/office/drawing/2014/main" id="{DC83BBE9-446E-1F89-42B9-3CA65E5AB1CD}"/>
              </a:ext>
            </a:extLst>
          </p:cNvPr>
          <p:cNvCxnSpPr>
            <a:cxnSpLocks/>
          </p:cNvCxnSpPr>
          <p:nvPr/>
        </p:nvCxnSpPr>
        <p:spPr>
          <a:xfrm>
            <a:off x="3268974" y="2700733"/>
            <a:ext cx="0" cy="1345574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77" name="Connecteur droit 1076">
            <a:extLst>
              <a:ext uri="{FF2B5EF4-FFF2-40B4-BE49-F238E27FC236}">
                <a16:creationId xmlns="" xmlns:a16="http://schemas.microsoft.com/office/drawing/2014/main" id="{747645C5-422D-37EF-1FE4-94F8D1E12D94}"/>
              </a:ext>
            </a:extLst>
          </p:cNvPr>
          <p:cNvCxnSpPr/>
          <p:nvPr/>
        </p:nvCxnSpPr>
        <p:spPr>
          <a:xfrm flipH="1">
            <a:off x="3253760" y="2700733"/>
            <a:ext cx="231287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78" name="Connecteur droit 1077">
            <a:extLst>
              <a:ext uri="{FF2B5EF4-FFF2-40B4-BE49-F238E27FC236}">
                <a16:creationId xmlns="" xmlns:a16="http://schemas.microsoft.com/office/drawing/2014/main" id="{2A806761-E072-2CCA-3C11-ED9CCB0495FD}"/>
              </a:ext>
            </a:extLst>
          </p:cNvPr>
          <p:cNvCxnSpPr>
            <a:cxnSpLocks/>
            <a:endCxn id="17" idx="3"/>
          </p:cNvCxnSpPr>
          <p:nvPr/>
        </p:nvCxnSpPr>
        <p:spPr>
          <a:xfrm flipH="1">
            <a:off x="3060576" y="3342816"/>
            <a:ext cx="446384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79" name="Connecteur droit 1078">
            <a:extLst>
              <a:ext uri="{FF2B5EF4-FFF2-40B4-BE49-F238E27FC236}">
                <a16:creationId xmlns="" xmlns:a16="http://schemas.microsoft.com/office/drawing/2014/main" id="{BD9E71DB-EDF8-E469-30CB-D3DAB791AE6F}"/>
              </a:ext>
            </a:extLst>
          </p:cNvPr>
          <p:cNvCxnSpPr/>
          <p:nvPr/>
        </p:nvCxnSpPr>
        <p:spPr>
          <a:xfrm flipH="1">
            <a:off x="3253759" y="4046307"/>
            <a:ext cx="231287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81" name="Connecteur droit 1080">
            <a:extLst>
              <a:ext uri="{FF2B5EF4-FFF2-40B4-BE49-F238E27FC236}">
                <a16:creationId xmlns="" xmlns:a16="http://schemas.microsoft.com/office/drawing/2014/main" id="{3D4C965D-16FF-2D27-F89A-A138F682ED56}"/>
              </a:ext>
            </a:extLst>
          </p:cNvPr>
          <p:cNvCxnSpPr>
            <a:cxnSpLocks/>
          </p:cNvCxnSpPr>
          <p:nvPr/>
        </p:nvCxnSpPr>
        <p:spPr>
          <a:xfrm>
            <a:off x="3290461" y="4706770"/>
            <a:ext cx="7831" cy="1930681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82" name="Connecteur droit 1081">
            <a:extLst>
              <a:ext uri="{FF2B5EF4-FFF2-40B4-BE49-F238E27FC236}">
                <a16:creationId xmlns="" xmlns:a16="http://schemas.microsoft.com/office/drawing/2014/main" id="{8B8951FD-E53B-B969-1370-25D4402708FF}"/>
              </a:ext>
            </a:extLst>
          </p:cNvPr>
          <p:cNvCxnSpPr/>
          <p:nvPr/>
        </p:nvCxnSpPr>
        <p:spPr>
          <a:xfrm flipH="1">
            <a:off x="3283078" y="5291877"/>
            <a:ext cx="231287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83" name="Connecteur droit 1082">
            <a:extLst>
              <a:ext uri="{FF2B5EF4-FFF2-40B4-BE49-F238E27FC236}">
                <a16:creationId xmlns="" xmlns:a16="http://schemas.microsoft.com/office/drawing/2014/main" id="{2F0125DA-C8B5-15FC-5D7C-A5DC6D24058A}"/>
              </a:ext>
            </a:extLst>
          </p:cNvPr>
          <p:cNvCxnSpPr>
            <a:cxnSpLocks/>
          </p:cNvCxnSpPr>
          <p:nvPr/>
        </p:nvCxnSpPr>
        <p:spPr>
          <a:xfrm flipH="1">
            <a:off x="3067269" y="5937416"/>
            <a:ext cx="446384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84" name="Connecteur droit 1083">
            <a:extLst>
              <a:ext uri="{FF2B5EF4-FFF2-40B4-BE49-F238E27FC236}">
                <a16:creationId xmlns="" xmlns:a16="http://schemas.microsoft.com/office/drawing/2014/main" id="{7B2939E3-3C0F-EC4C-EBC0-F0A18CDE9530}"/>
              </a:ext>
            </a:extLst>
          </p:cNvPr>
          <p:cNvCxnSpPr/>
          <p:nvPr/>
        </p:nvCxnSpPr>
        <p:spPr>
          <a:xfrm flipH="1">
            <a:off x="3283077" y="6637451"/>
            <a:ext cx="231287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89" name="Connecteur droit 1088">
            <a:extLst>
              <a:ext uri="{FF2B5EF4-FFF2-40B4-BE49-F238E27FC236}">
                <a16:creationId xmlns="" xmlns:a16="http://schemas.microsoft.com/office/drawing/2014/main" id="{9C9C1E42-6A15-DA09-5CEA-AF69B439D062}"/>
              </a:ext>
            </a:extLst>
          </p:cNvPr>
          <p:cNvCxnSpPr/>
          <p:nvPr/>
        </p:nvCxnSpPr>
        <p:spPr>
          <a:xfrm flipH="1">
            <a:off x="4762671" y="265971"/>
            <a:ext cx="231287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90" name="Connecteur droit 1089">
            <a:extLst>
              <a:ext uri="{FF2B5EF4-FFF2-40B4-BE49-F238E27FC236}">
                <a16:creationId xmlns="" xmlns:a16="http://schemas.microsoft.com/office/drawing/2014/main" id="{36BEAFDF-A89F-6105-7D63-9A90B9A6F03C}"/>
              </a:ext>
            </a:extLst>
          </p:cNvPr>
          <p:cNvCxnSpPr/>
          <p:nvPr/>
        </p:nvCxnSpPr>
        <p:spPr>
          <a:xfrm flipH="1">
            <a:off x="4762671" y="738174"/>
            <a:ext cx="231287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91" name="Connecteur droit 1090">
            <a:extLst>
              <a:ext uri="{FF2B5EF4-FFF2-40B4-BE49-F238E27FC236}">
                <a16:creationId xmlns="" xmlns:a16="http://schemas.microsoft.com/office/drawing/2014/main" id="{898C54D9-A9E1-A9C6-BE28-E22081D5C449}"/>
              </a:ext>
            </a:extLst>
          </p:cNvPr>
          <p:cNvCxnSpPr/>
          <p:nvPr/>
        </p:nvCxnSpPr>
        <p:spPr>
          <a:xfrm flipH="1">
            <a:off x="4762671" y="1256024"/>
            <a:ext cx="231287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92" name="Connecteur droit 1091">
            <a:extLst>
              <a:ext uri="{FF2B5EF4-FFF2-40B4-BE49-F238E27FC236}">
                <a16:creationId xmlns="" xmlns:a16="http://schemas.microsoft.com/office/drawing/2014/main" id="{F12120F9-2B8D-397A-322F-F4FEA6806ED7}"/>
              </a:ext>
            </a:extLst>
          </p:cNvPr>
          <p:cNvCxnSpPr/>
          <p:nvPr/>
        </p:nvCxnSpPr>
        <p:spPr>
          <a:xfrm flipH="1">
            <a:off x="4788461" y="1780411"/>
            <a:ext cx="231287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93" name="Connecteur droit 1092">
            <a:extLst>
              <a:ext uri="{FF2B5EF4-FFF2-40B4-BE49-F238E27FC236}">
                <a16:creationId xmlns="" xmlns:a16="http://schemas.microsoft.com/office/drawing/2014/main" id="{992207EE-3AE8-FEED-2C75-0D0DA6D42DE7}"/>
              </a:ext>
            </a:extLst>
          </p:cNvPr>
          <p:cNvCxnSpPr/>
          <p:nvPr/>
        </p:nvCxnSpPr>
        <p:spPr>
          <a:xfrm flipH="1">
            <a:off x="4762671" y="2265497"/>
            <a:ext cx="231287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94" name="Connecteur droit 1093">
            <a:extLst>
              <a:ext uri="{FF2B5EF4-FFF2-40B4-BE49-F238E27FC236}">
                <a16:creationId xmlns="" xmlns:a16="http://schemas.microsoft.com/office/drawing/2014/main" id="{EC01ED03-5573-778B-7A42-640CBDEE44C1}"/>
              </a:ext>
            </a:extLst>
          </p:cNvPr>
          <p:cNvCxnSpPr/>
          <p:nvPr/>
        </p:nvCxnSpPr>
        <p:spPr>
          <a:xfrm flipH="1">
            <a:off x="4772927" y="2704206"/>
            <a:ext cx="231287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95" name="Connecteur droit 1094">
            <a:extLst>
              <a:ext uri="{FF2B5EF4-FFF2-40B4-BE49-F238E27FC236}">
                <a16:creationId xmlns="" xmlns:a16="http://schemas.microsoft.com/office/drawing/2014/main" id="{F4BCA8D9-A4FE-17CB-514B-0939C1591F36}"/>
              </a:ext>
            </a:extLst>
          </p:cNvPr>
          <p:cNvCxnSpPr>
            <a:cxnSpLocks/>
          </p:cNvCxnSpPr>
          <p:nvPr/>
        </p:nvCxnSpPr>
        <p:spPr>
          <a:xfrm flipH="1">
            <a:off x="4761786" y="3405829"/>
            <a:ext cx="231287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97" name="Connecteur droit 1096">
            <a:extLst>
              <a:ext uri="{FF2B5EF4-FFF2-40B4-BE49-F238E27FC236}">
                <a16:creationId xmlns="" xmlns:a16="http://schemas.microsoft.com/office/drawing/2014/main" id="{59AFA670-7F73-58EA-7251-49E549A32424}"/>
              </a:ext>
            </a:extLst>
          </p:cNvPr>
          <p:cNvCxnSpPr/>
          <p:nvPr/>
        </p:nvCxnSpPr>
        <p:spPr>
          <a:xfrm flipH="1">
            <a:off x="4761786" y="4061210"/>
            <a:ext cx="231287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98" name="Connecteur droit 1097">
            <a:extLst>
              <a:ext uri="{FF2B5EF4-FFF2-40B4-BE49-F238E27FC236}">
                <a16:creationId xmlns="" xmlns:a16="http://schemas.microsoft.com/office/drawing/2014/main" id="{C37BAD93-5A52-B1FC-AF72-FE45400646E2}"/>
              </a:ext>
            </a:extLst>
          </p:cNvPr>
          <p:cNvCxnSpPr>
            <a:cxnSpLocks/>
            <a:stCxn id="1043" idx="2"/>
            <a:endCxn id="19" idx="3"/>
          </p:cNvCxnSpPr>
          <p:nvPr/>
        </p:nvCxnSpPr>
        <p:spPr>
          <a:xfrm flipH="1">
            <a:off x="3059333" y="4475409"/>
            <a:ext cx="1977068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01" name="Connecteur droit 1100">
            <a:extLst>
              <a:ext uri="{FF2B5EF4-FFF2-40B4-BE49-F238E27FC236}">
                <a16:creationId xmlns="" xmlns:a16="http://schemas.microsoft.com/office/drawing/2014/main" id="{0D785DFB-42F8-F783-263A-FAEF84931350}"/>
              </a:ext>
            </a:extLst>
          </p:cNvPr>
          <p:cNvCxnSpPr/>
          <p:nvPr/>
        </p:nvCxnSpPr>
        <p:spPr>
          <a:xfrm flipH="1">
            <a:off x="4777330" y="5417607"/>
            <a:ext cx="231287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02" name="Connecteur droit 1101">
            <a:extLst>
              <a:ext uri="{FF2B5EF4-FFF2-40B4-BE49-F238E27FC236}">
                <a16:creationId xmlns="" xmlns:a16="http://schemas.microsoft.com/office/drawing/2014/main" id="{A2046012-453E-19D2-8166-386C5F50DCD5}"/>
              </a:ext>
            </a:extLst>
          </p:cNvPr>
          <p:cNvCxnSpPr/>
          <p:nvPr/>
        </p:nvCxnSpPr>
        <p:spPr>
          <a:xfrm flipH="1">
            <a:off x="4777330" y="6041343"/>
            <a:ext cx="231287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03" name="Connecteur droit 1102">
            <a:extLst>
              <a:ext uri="{FF2B5EF4-FFF2-40B4-BE49-F238E27FC236}">
                <a16:creationId xmlns="" xmlns:a16="http://schemas.microsoft.com/office/drawing/2014/main" id="{DE59C3D5-80EA-99FF-B57F-47C6530D63F8}"/>
              </a:ext>
            </a:extLst>
          </p:cNvPr>
          <p:cNvCxnSpPr/>
          <p:nvPr/>
        </p:nvCxnSpPr>
        <p:spPr>
          <a:xfrm flipH="1">
            <a:off x="4775071" y="6637451"/>
            <a:ext cx="231287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05" name="Connecteur droit 1104">
            <a:extLst>
              <a:ext uri="{FF2B5EF4-FFF2-40B4-BE49-F238E27FC236}">
                <a16:creationId xmlns="" xmlns:a16="http://schemas.microsoft.com/office/drawing/2014/main" id="{6B656C73-C7DC-E3DB-5E0D-B14F4AFDD831}"/>
              </a:ext>
            </a:extLst>
          </p:cNvPr>
          <p:cNvCxnSpPr/>
          <p:nvPr/>
        </p:nvCxnSpPr>
        <p:spPr>
          <a:xfrm flipH="1" flipV="1">
            <a:off x="9432925" y="1340473"/>
            <a:ext cx="835025" cy="16130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06" name="ZoneTexte 1105">
            <a:extLst>
              <a:ext uri="{FF2B5EF4-FFF2-40B4-BE49-F238E27FC236}">
                <a16:creationId xmlns="" xmlns:a16="http://schemas.microsoft.com/office/drawing/2014/main" id="{30E73FB2-B5F4-CFA3-52A3-95BAD3914DAB}"/>
              </a:ext>
            </a:extLst>
          </p:cNvPr>
          <p:cNvSpPr txBox="1"/>
          <p:nvPr/>
        </p:nvSpPr>
        <p:spPr>
          <a:xfrm>
            <a:off x="8334512" y="1184237"/>
            <a:ext cx="1246044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 anchorCtr="1">
            <a:spAutoFit/>
          </a:bodyPr>
          <a:lstStyle/>
          <a:p>
            <a:r>
              <a:rPr lang="fr-FR" sz="1000" dirty="0"/>
              <a:t>Barre de contrôle</a:t>
            </a:r>
          </a:p>
        </p:txBody>
      </p:sp>
      <p:cxnSp>
        <p:nvCxnSpPr>
          <p:cNvPr id="1108" name="Connecteur droit 1107">
            <a:extLst>
              <a:ext uri="{FF2B5EF4-FFF2-40B4-BE49-F238E27FC236}">
                <a16:creationId xmlns="" xmlns:a16="http://schemas.microsoft.com/office/drawing/2014/main" id="{10F761FF-9DC3-3A98-0B0B-4AE92B5D2592}"/>
              </a:ext>
            </a:extLst>
          </p:cNvPr>
          <p:cNvCxnSpPr>
            <a:cxnSpLocks/>
          </p:cNvCxnSpPr>
          <p:nvPr/>
        </p:nvCxnSpPr>
        <p:spPr>
          <a:xfrm>
            <a:off x="10267950" y="3635375"/>
            <a:ext cx="406400" cy="8572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11" name="Connecteur droit 1110">
            <a:extLst>
              <a:ext uri="{FF2B5EF4-FFF2-40B4-BE49-F238E27FC236}">
                <a16:creationId xmlns="" xmlns:a16="http://schemas.microsoft.com/office/drawing/2014/main" id="{94C9AD1B-98FD-A799-08ED-953758FE0962}"/>
              </a:ext>
            </a:extLst>
          </p:cNvPr>
          <p:cNvCxnSpPr>
            <a:cxnSpLocks/>
          </p:cNvCxnSpPr>
          <p:nvPr/>
        </p:nvCxnSpPr>
        <p:spPr>
          <a:xfrm>
            <a:off x="9201150" y="3987800"/>
            <a:ext cx="231775" cy="3048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14" name="ZoneTexte 1113">
            <a:extLst>
              <a:ext uri="{FF2B5EF4-FFF2-40B4-BE49-F238E27FC236}">
                <a16:creationId xmlns="" xmlns:a16="http://schemas.microsoft.com/office/drawing/2014/main" id="{005B5F1E-2DA0-D4CF-0024-720DB6631EA8}"/>
              </a:ext>
            </a:extLst>
          </p:cNvPr>
          <p:cNvSpPr txBox="1"/>
          <p:nvPr/>
        </p:nvSpPr>
        <p:spPr>
          <a:xfrm>
            <a:off x="8742444" y="4190195"/>
            <a:ext cx="1728706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 anchorCtr="1">
            <a:spAutoFit/>
          </a:bodyPr>
          <a:lstStyle/>
          <a:p>
            <a:r>
              <a:rPr lang="fr-FR" sz="1000" dirty="0"/>
              <a:t>Roues</a:t>
            </a:r>
          </a:p>
        </p:txBody>
      </p:sp>
      <p:sp>
        <p:nvSpPr>
          <p:cNvPr id="1115" name="Rectangle 1114">
            <a:extLst>
              <a:ext uri="{FF2B5EF4-FFF2-40B4-BE49-F238E27FC236}">
                <a16:creationId xmlns="" xmlns:a16="http://schemas.microsoft.com/office/drawing/2014/main" id="{B9416440-E273-E707-BC0C-2BA65FD54FF6}"/>
              </a:ext>
            </a:extLst>
          </p:cNvPr>
          <p:cNvSpPr/>
          <p:nvPr/>
        </p:nvSpPr>
        <p:spPr>
          <a:xfrm>
            <a:off x="10436916" y="3008057"/>
            <a:ext cx="1168400" cy="27352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1116" name="Rectangle 1115">
            <a:extLst>
              <a:ext uri="{FF2B5EF4-FFF2-40B4-BE49-F238E27FC236}">
                <a16:creationId xmlns="" xmlns:a16="http://schemas.microsoft.com/office/drawing/2014/main" id="{F367EA60-3D14-5DE8-B0F0-B7CB7F24D9FA}"/>
              </a:ext>
            </a:extLst>
          </p:cNvPr>
          <p:cNvSpPr/>
          <p:nvPr/>
        </p:nvSpPr>
        <p:spPr>
          <a:xfrm>
            <a:off x="10243776" y="3808464"/>
            <a:ext cx="1631034" cy="24622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1117" name="Rectangle 1116">
            <a:extLst>
              <a:ext uri="{FF2B5EF4-FFF2-40B4-BE49-F238E27FC236}">
                <a16:creationId xmlns="" xmlns:a16="http://schemas.microsoft.com/office/drawing/2014/main" id="{C20C06AD-7AFE-DECD-3759-347790312B39}"/>
              </a:ext>
            </a:extLst>
          </p:cNvPr>
          <p:cNvSpPr/>
          <p:nvPr/>
        </p:nvSpPr>
        <p:spPr>
          <a:xfrm>
            <a:off x="7015227" y="3950499"/>
            <a:ext cx="1104592" cy="24622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1118" name="Rectangle 1117">
            <a:extLst>
              <a:ext uri="{FF2B5EF4-FFF2-40B4-BE49-F238E27FC236}">
                <a16:creationId xmlns="" xmlns:a16="http://schemas.microsoft.com/office/drawing/2014/main" id="{8D07DA7B-77CA-9553-9A91-84D92CCBF1EB}"/>
              </a:ext>
            </a:extLst>
          </p:cNvPr>
          <p:cNvSpPr/>
          <p:nvPr/>
        </p:nvSpPr>
        <p:spPr>
          <a:xfrm>
            <a:off x="7111503" y="2744930"/>
            <a:ext cx="1823474" cy="24622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1109" name="ZoneTexte 1108">
            <a:extLst>
              <a:ext uri="{FF2B5EF4-FFF2-40B4-BE49-F238E27FC236}">
                <a16:creationId xmlns="" xmlns:a16="http://schemas.microsoft.com/office/drawing/2014/main" id="{37897D13-57AB-5F93-F5F1-44D20752D327}"/>
              </a:ext>
            </a:extLst>
          </p:cNvPr>
          <p:cNvSpPr txBox="1"/>
          <p:nvPr/>
        </p:nvSpPr>
        <p:spPr>
          <a:xfrm>
            <a:off x="10568822" y="3606276"/>
            <a:ext cx="1728706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 anchorCtr="1">
            <a:spAutoFit/>
          </a:bodyPr>
          <a:lstStyle/>
          <a:p>
            <a:r>
              <a:rPr lang="fr-FR" sz="1000" dirty="0"/>
              <a:t>Excentrique réglage hauteur de coupe </a:t>
            </a:r>
          </a:p>
        </p:txBody>
      </p:sp>
      <p:sp>
        <p:nvSpPr>
          <p:cNvPr id="1119" name="Rectangle 1118">
            <a:extLst>
              <a:ext uri="{FF2B5EF4-FFF2-40B4-BE49-F238E27FC236}">
                <a16:creationId xmlns="" xmlns:a16="http://schemas.microsoft.com/office/drawing/2014/main" id="{7B55E7DE-F57E-7A77-D267-101536806368}"/>
              </a:ext>
            </a:extLst>
          </p:cNvPr>
          <p:cNvSpPr/>
          <p:nvPr/>
        </p:nvSpPr>
        <p:spPr>
          <a:xfrm>
            <a:off x="10718660" y="2218166"/>
            <a:ext cx="1195075" cy="32936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1120" name="ZoneTexte 1119">
            <a:extLst>
              <a:ext uri="{FF2B5EF4-FFF2-40B4-BE49-F238E27FC236}">
                <a16:creationId xmlns="" xmlns:a16="http://schemas.microsoft.com/office/drawing/2014/main" id="{323F3524-2C34-25BF-D492-CDB603F78DB9}"/>
              </a:ext>
            </a:extLst>
          </p:cNvPr>
          <p:cNvSpPr txBox="1"/>
          <p:nvPr/>
        </p:nvSpPr>
        <p:spPr>
          <a:xfrm>
            <a:off x="3500972" y="4601798"/>
            <a:ext cx="1269839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 anchor="ctr" anchorCtr="1">
            <a:spAutoFit/>
          </a:bodyPr>
          <a:lstStyle/>
          <a:p>
            <a:pPr algn="ctr"/>
            <a:r>
              <a:rPr lang="fr-FR" sz="800" dirty="0"/>
              <a:t>protéger</a:t>
            </a:r>
          </a:p>
          <a:p>
            <a:pPr algn="ctr"/>
            <a:endParaRPr lang="fr-FR" sz="800" dirty="0"/>
          </a:p>
          <a:p>
            <a:pPr algn="r"/>
            <a:r>
              <a:rPr lang="fr-FR" sz="800" dirty="0"/>
              <a:t>FT131</a:t>
            </a:r>
          </a:p>
        </p:txBody>
      </p:sp>
      <p:sp>
        <p:nvSpPr>
          <p:cNvPr id="1121" name="ZoneTexte 1120">
            <a:extLst>
              <a:ext uri="{FF2B5EF4-FFF2-40B4-BE49-F238E27FC236}">
                <a16:creationId xmlns="" xmlns:a16="http://schemas.microsoft.com/office/drawing/2014/main" id="{0FFD6A32-727E-B37C-B235-E6D93D9CDED1}"/>
              </a:ext>
            </a:extLst>
          </p:cNvPr>
          <p:cNvSpPr txBox="1"/>
          <p:nvPr/>
        </p:nvSpPr>
        <p:spPr>
          <a:xfrm>
            <a:off x="5397869" y="4729953"/>
            <a:ext cx="123371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dirty="0"/>
              <a:t>Carter de tonte</a:t>
            </a:r>
          </a:p>
        </p:txBody>
      </p:sp>
      <p:sp>
        <p:nvSpPr>
          <p:cNvPr id="1122" name="Ellipse 1121">
            <a:extLst>
              <a:ext uri="{FF2B5EF4-FFF2-40B4-BE49-F238E27FC236}">
                <a16:creationId xmlns="" xmlns:a16="http://schemas.microsoft.com/office/drawing/2014/main" id="{05920FC7-4CD9-7A63-588B-ADFD4ED34E9E}"/>
              </a:ext>
            </a:extLst>
          </p:cNvPr>
          <p:cNvSpPr/>
          <p:nvPr/>
        </p:nvSpPr>
        <p:spPr>
          <a:xfrm>
            <a:off x="4980268" y="4732660"/>
            <a:ext cx="1921699" cy="248638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123" name="Connecteur droit 1122">
            <a:extLst>
              <a:ext uri="{FF2B5EF4-FFF2-40B4-BE49-F238E27FC236}">
                <a16:creationId xmlns="" xmlns:a16="http://schemas.microsoft.com/office/drawing/2014/main" id="{865AAE2E-E6D2-E2B2-7A2B-B6C5E875D9DF}"/>
              </a:ext>
            </a:extLst>
          </p:cNvPr>
          <p:cNvCxnSpPr/>
          <p:nvPr/>
        </p:nvCxnSpPr>
        <p:spPr>
          <a:xfrm flipH="1">
            <a:off x="3276558" y="4721803"/>
            <a:ext cx="231287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24" name="Connecteur droit 1123">
            <a:extLst>
              <a:ext uri="{FF2B5EF4-FFF2-40B4-BE49-F238E27FC236}">
                <a16:creationId xmlns="" xmlns:a16="http://schemas.microsoft.com/office/drawing/2014/main" id="{081585C8-187A-E961-D4AC-3FE17068B65B}"/>
              </a:ext>
            </a:extLst>
          </p:cNvPr>
          <p:cNvCxnSpPr/>
          <p:nvPr/>
        </p:nvCxnSpPr>
        <p:spPr>
          <a:xfrm flipH="1">
            <a:off x="4770810" y="4847533"/>
            <a:ext cx="231287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28" name="ZoneTexte 1127">
            <a:extLst>
              <a:ext uri="{FF2B5EF4-FFF2-40B4-BE49-F238E27FC236}">
                <a16:creationId xmlns="" xmlns:a16="http://schemas.microsoft.com/office/drawing/2014/main" id="{ADB8EB9F-8C08-9994-BFF0-72FEC6CE1E43}"/>
              </a:ext>
            </a:extLst>
          </p:cNvPr>
          <p:cNvSpPr txBox="1"/>
          <p:nvPr/>
        </p:nvSpPr>
        <p:spPr>
          <a:xfrm>
            <a:off x="8753596" y="6188528"/>
            <a:ext cx="1246044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 anchorCtr="1">
            <a:spAutoFit/>
          </a:bodyPr>
          <a:lstStyle/>
          <a:p>
            <a:r>
              <a:rPr lang="fr-FR" sz="1000" dirty="0"/>
              <a:t>Courroie</a:t>
            </a:r>
          </a:p>
        </p:txBody>
      </p:sp>
      <p:cxnSp>
        <p:nvCxnSpPr>
          <p:cNvPr id="1129" name="Connecteur droit 1128">
            <a:extLst>
              <a:ext uri="{FF2B5EF4-FFF2-40B4-BE49-F238E27FC236}">
                <a16:creationId xmlns="" xmlns:a16="http://schemas.microsoft.com/office/drawing/2014/main" id="{FCE05A55-98AA-1538-538F-53D0504902E7}"/>
              </a:ext>
            </a:extLst>
          </p:cNvPr>
          <p:cNvCxnSpPr>
            <a:cxnSpLocks/>
          </p:cNvCxnSpPr>
          <p:nvPr/>
        </p:nvCxnSpPr>
        <p:spPr>
          <a:xfrm flipV="1">
            <a:off x="11206976" y="4976174"/>
            <a:ext cx="226199" cy="68979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32" name="ZoneTexte 1131">
            <a:extLst>
              <a:ext uri="{FF2B5EF4-FFF2-40B4-BE49-F238E27FC236}">
                <a16:creationId xmlns="" xmlns:a16="http://schemas.microsoft.com/office/drawing/2014/main" id="{01B5FC13-039F-7355-0101-A55050C4CA2E}"/>
              </a:ext>
            </a:extLst>
          </p:cNvPr>
          <p:cNvSpPr txBox="1"/>
          <p:nvPr/>
        </p:nvSpPr>
        <p:spPr>
          <a:xfrm>
            <a:off x="7802402" y="6199507"/>
            <a:ext cx="1246044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 anchorCtr="1">
            <a:spAutoFit/>
          </a:bodyPr>
          <a:lstStyle/>
          <a:p>
            <a:r>
              <a:rPr lang="fr-FR" sz="1000" dirty="0"/>
              <a:t>Poulie</a:t>
            </a:r>
          </a:p>
        </p:txBody>
      </p:sp>
      <p:sp>
        <p:nvSpPr>
          <p:cNvPr id="1133" name="ZoneTexte 1132">
            <a:extLst>
              <a:ext uri="{FF2B5EF4-FFF2-40B4-BE49-F238E27FC236}">
                <a16:creationId xmlns="" xmlns:a16="http://schemas.microsoft.com/office/drawing/2014/main" id="{C559BBD2-9D28-90C1-D060-DD191DA8399A}"/>
              </a:ext>
            </a:extLst>
          </p:cNvPr>
          <p:cNvSpPr txBox="1"/>
          <p:nvPr/>
        </p:nvSpPr>
        <p:spPr>
          <a:xfrm>
            <a:off x="11024346" y="4859170"/>
            <a:ext cx="1246044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 anchorCtr="1">
            <a:spAutoFit/>
          </a:bodyPr>
          <a:lstStyle/>
          <a:p>
            <a:r>
              <a:rPr lang="fr-FR" sz="1000" dirty="0"/>
              <a:t>Lame</a:t>
            </a:r>
          </a:p>
        </p:txBody>
      </p:sp>
      <p:cxnSp>
        <p:nvCxnSpPr>
          <p:cNvPr id="1134" name="Connecteur droit 1133">
            <a:extLst>
              <a:ext uri="{FF2B5EF4-FFF2-40B4-BE49-F238E27FC236}">
                <a16:creationId xmlns="" xmlns:a16="http://schemas.microsoft.com/office/drawing/2014/main" id="{B7E06C53-86A5-2C2D-4092-3C3BA80C378F}"/>
              </a:ext>
            </a:extLst>
          </p:cNvPr>
          <p:cNvCxnSpPr>
            <a:cxnSpLocks/>
            <a:stCxn id="1132" idx="0"/>
          </p:cNvCxnSpPr>
          <p:nvPr/>
        </p:nvCxnSpPr>
        <p:spPr>
          <a:xfrm flipV="1">
            <a:off x="8425424" y="5621841"/>
            <a:ext cx="129087" cy="57766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36" name="Connecteur droit 1135">
            <a:extLst>
              <a:ext uri="{FF2B5EF4-FFF2-40B4-BE49-F238E27FC236}">
                <a16:creationId xmlns="" xmlns:a16="http://schemas.microsoft.com/office/drawing/2014/main" id="{7D8AA86C-85AA-0804-396C-2C1736D304F1}"/>
              </a:ext>
            </a:extLst>
          </p:cNvPr>
          <p:cNvCxnSpPr>
            <a:cxnSpLocks/>
          </p:cNvCxnSpPr>
          <p:nvPr/>
        </p:nvCxnSpPr>
        <p:spPr>
          <a:xfrm flipH="1" flipV="1">
            <a:off x="8656710" y="4976174"/>
            <a:ext cx="628473" cy="124520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169823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="" xmlns:a16="http://schemas.microsoft.com/office/drawing/2014/main" id="{4DE96141-8052-2092-8AF8-C19FE3167A2F}"/>
              </a:ext>
            </a:extLst>
          </p:cNvPr>
          <p:cNvSpPr txBox="1"/>
          <p:nvPr/>
        </p:nvSpPr>
        <p:spPr>
          <a:xfrm>
            <a:off x="3846683" y="0"/>
            <a:ext cx="5115512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 anchorCtr="1">
            <a:spAutoFit/>
          </a:bodyPr>
          <a:lstStyle/>
          <a:p>
            <a:r>
              <a:rPr lang="fr-FR" sz="2800" b="1" dirty="0"/>
              <a:t>3- Contraintes techniques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="" xmlns:a16="http://schemas.microsoft.com/office/drawing/2014/main" id="{D69FC788-A2DC-FAB9-9B0F-85B2184CA066}"/>
              </a:ext>
            </a:extLst>
          </p:cNvPr>
          <p:cNvSpPr txBox="1"/>
          <p:nvPr/>
        </p:nvSpPr>
        <p:spPr>
          <a:xfrm>
            <a:off x="4291220" y="400023"/>
            <a:ext cx="4466720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 anchorCtr="1">
            <a:spAutoFit/>
          </a:bodyPr>
          <a:lstStyle/>
          <a:p>
            <a:r>
              <a:rPr lang="fr-FR" sz="2400" b="1" dirty="0">
                <a:solidFill>
                  <a:srgbClr val="00B050"/>
                </a:solidFill>
              </a:rPr>
              <a:t>Comment choisir le produit ?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="" xmlns:a16="http://schemas.microsoft.com/office/drawing/2014/main" id="{5265D5D6-ADE8-49F0-1BD5-7B961FFF7668}"/>
              </a:ext>
            </a:extLst>
          </p:cNvPr>
          <p:cNvSpPr txBox="1"/>
          <p:nvPr/>
        </p:nvSpPr>
        <p:spPr>
          <a:xfrm>
            <a:off x="-82667" y="776604"/>
            <a:ext cx="5115512" cy="138499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 anchorCtr="1">
            <a:spAutoFit/>
          </a:bodyPr>
          <a:lstStyle/>
          <a:p>
            <a:pPr marL="171450" indent="-171450">
              <a:buFont typeface="Wingdings" panose="05000000000000000000" pitchFamily="2" charset="2"/>
              <a:buChar char="q"/>
            </a:pPr>
            <a:r>
              <a:rPr lang="fr-FR" sz="1200" b="1" dirty="0"/>
              <a:t>Contraintes de terrain : </a:t>
            </a:r>
            <a:r>
              <a:rPr lang="fr-FR" sz="1200" dirty="0"/>
              <a:t>la tondeuse doit s’adapter au type de terrain à tondre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fr-FR" sz="1200" dirty="0"/>
              <a:t>Nature du terrain (pelouse, gazon, gazon golf, friche,….)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fr-FR" sz="1200" dirty="0"/>
              <a:t>Superficie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fr-FR" sz="1200" dirty="0"/>
              <a:t>Inclinaison du terrain (pente)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fr-FR" sz="1200" dirty="0"/>
              <a:t>Obstacles ou pas</a:t>
            </a:r>
          </a:p>
          <a:p>
            <a:endParaRPr lang="fr-FR" sz="1200" dirty="0">
              <a:solidFill>
                <a:srgbClr val="FF0000"/>
              </a:solidFill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="" xmlns:a16="http://schemas.microsoft.com/office/drawing/2014/main" id="{C9C35161-4068-1DB5-EE36-35B4D54840A6}"/>
              </a:ext>
            </a:extLst>
          </p:cNvPr>
          <p:cNvSpPr txBox="1"/>
          <p:nvPr/>
        </p:nvSpPr>
        <p:spPr>
          <a:xfrm>
            <a:off x="-382278" y="2559518"/>
            <a:ext cx="5021185" cy="1015663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 anchorCtr="1">
            <a:spAutoFit/>
          </a:bodyPr>
          <a:lstStyle/>
          <a:p>
            <a:pPr marL="171450" indent="-171450">
              <a:buFont typeface="Wingdings" panose="05000000000000000000" pitchFamily="2" charset="2"/>
              <a:buChar char="q"/>
            </a:pPr>
            <a:r>
              <a:rPr lang="fr-FR" sz="1200" b="1" dirty="0"/>
              <a:t>Contraintes d’alimentation : </a:t>
            </a:r>
            <a:r>
              <a:rPr lang="fr-FR" sz="1200" dirty="0"/>
              <a:t>la tondeuse a besoin d’énergie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fr-FR" sz="1200" dirty="0"/>
              <a:t>Electrique (filaire, batterie)</a:t>
            </a:r>
          </a:p>
          <a:p>
            <a:pPr lvl="2"/>
            <a:r>
              <a:rPr lang="fr-FR" sz="1200" dirty="0"/>
              <a:t>ou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fr-FR" sz="1200" dirty="0"/>
              <a:t>Chimique (essence)</a:t>
            </a:r>
          </a:p>
          <a:p>
            <a:endParaRPr lang="fr-FR" sz="1200" dirty="0">
              <a:solidFill>
                <a:srgbClr val="FF0000"/>
              </a:solidFill>
            </a:endParaRPr>
          </a:p>
        </p:txBody>
      </p:sp>
      <p:sp>
        <p:nvSpPr>
          <p:cNvPr id="6" name="ZoneTexte 5">
            <a:extLst>
              <a:ext uri="{FF2B5EF4-FFF2-40B4-BE49-F238E27FC236}">
                <a16:creationId xmlns="" xmlns:a16="http://schemas.microsoft.com/office/drawing/2014/main" id="{7D12EF0E-EBA6-8973-7E84-E81F667BDB93}"/>
              </a:ext>
            </a:extLst>
          </p:cNvPr>
          <p:cNvSpPr txBox="1"/>
          <p:nvPr/>
        </p:nvSpPr>
        <p:spPr>
          <a:xfrm>
            <a:off x="103980" y="3949598"/>
            <a:ext cx="6096000" cy="1200329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 anchorCtr="1">
            <a:spAutoFit/>
          </a:bodyPr>
          <a:lstStyle/>
          <a:p>
            <a:pPr marL="171450" indent="-171450">
              <a:buFont typeface="Wingdings" panose="05000000000000000000" pitchFamily="2" charset="2"/>
              <a:buChar char="q"/>
            </a:pPr>
            <a:r>
              <a:rPr lang="fr-FR" sz="1200" b="1" dirty="0"/>
              <a:t>Contraintes d’évacuation des déchets : </a:t>
            </a:r>
            <a:r>
              <a:rPr lang="fr-FR" sz="1200" dirty="0"/>
              <a:t>la tondeuse doit permettre l’évacuation de l’herbe coupée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fr-FR" sz="1200" dirty="0"/>
              <a:t>Ejecteur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fr-FR" sz="1200" dirty="0"/>
              <a:t>Bac de ramassage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fr-FR" sz="1200" dirty="0" err="1"/>
              <a:t>Mulching</a:t>
            </a:r>
            <a:endParaRPr lang="fr-FR" sz="1200" dirty="0"/>
          </a:p>
          <a:p>
            <a:endParaRPr lang="fr-FR" sz="1200" dirty="0">
              <a:solidFill>
                <a:srgbClr val="FF0000"/>
              </a:solidFill>
            </a:endParaRPr>
          </a:p>
        </p:txBody>
      </p:sp>
      <p:sp>
        <p:nvSpPr>
          <p:cNvPr id="7" name="ZoneTexte 6">
            <a:extLst>
              <a:ext uri="{FF2B5EF4-FFF2-40B4-BE49-F238E27FC236}">
                <a16:creationId xmlns="" xmlns:a16="http://schemas.microsoft.com/office/drawing/2014/main" id="{CE219521-B7E8-3EBD-1B04-698A64DA3A21}"/>
              </a:ext>
            </a:extLst>
          </p:cNvPr>
          <p:cNvSpPr txBox="1"/>
          <p:nvPr/>
        </p:nvSpPr>
        <p:spPr>
          <a:xfrm>
            <a:off x="-243553" y="5761090"/>
            <a:ext cx="5993688" cy="1015663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 anchorCtr="1">
            <a:spAutoFit/>
          </a:bodyPr>
          <a:lstStyle/>
          <a:p>
            <a:pPr marL="171450" indent="-171450">
              <a:buFont typeface="Wingdings" panose="05000000000000000000" pitchFamily="2" charset="2"/>
              <a:buChar char="q"/>
            </a:pPr>
            <a:r>
              <a:rPr lang="fr-FR" sz="1200" b="1" dirty="0"/>
              <a:t>Contraintes environnementales : </a:t>
            </a:r>
            <a:r>
              <a:rPr lang="fr-FR" sz="1200" dirty="0"/>
              <a:t>la tondeuse doit respecter l’environnement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fr-FR" sz="1200" dirty="0"/>
              <a:t>Limiter le bruit (respecter les normes)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fr-FR" sz="1200" dirty="0"/>
              <a:t>Limiter la pollution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fr-FR" sz="1200" dirty="0"/>
              <a:t>Respect règlement</a:t>
            </a:r>
          </a:p>
          <a:p>
            <a:endParaRPr lang="fr-FR" sz="1200" dirty="0">
              <a:solidFill>
                <a:srgbClr val="FF0000"/>
              </a:solidFill>
            </a:endParaRPr>
          </a:p>
        </p:txBody>
      </p:sp>
      <p:sp>
        <p:nvSpPr>
          <p:cNvPr id="8" name="ZoneTexte 7">
            <a:extLst>
              <a:ext uri="{FF2B5EF4-FFF2-40B4-BE49-F238E27FC236}">
                <a16:creationId xmlns="" xmlns:a16="http://schemas.microsoft.com/office/drawing/2014/main" id="{67EA3CAC-DFB6-DB74-0D3D-68622F550616}"/>
              </a:ext>
            </a:extLst>
          </p:cNvPr>
          <p:cNvSpPr txBox="1"/>
          <p:nvPr/>
        </p:nvSpPr>
        <p:spPr>
          <a:xfrm>
            <a:off x="7592896" y="901475"/>
            <a:ext cx="446672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 anchorCtr="1">
            <a:spAutoFit/>
          </a:bodyPr>
          <a:lstStyle/>
          <a:p>
            <a:pPr marL="171450" indent="-171450">
              <a:buFont typeface="Wingdings" panose="05000000000000000000" pitchFamily="2" charset="2"/>
              <a:buChar char="q"/>
            </a:pPr>
            <a:r>
              <a:rPr lang="fr-FR" sz="1200" b="1" dirty="0"/>
              <a:t>Contraintes de résistance milieu ambiant : </a:t>
            </a:r>
            <a:r>
              <a:rPr lang="fr-FR" sz="1200" dirty="0"/>
              <a:t>la tondeuse doit résister au milieu ambiant 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fr-FR" sz="1200" dirty="0"/>
              <a:t>Résistance aux chocs (pare-pierres)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fr-FR" sz="1200" dirty="0"/>
              <a:t>Résistance aux intempéries (matériau carter)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="" xmlns:a16="http://schemas.microsoft.com/office/drawing/2014/main" id="{BF7A7517-2969-06D5-6FB0-D5894E1C228F}"/>
              </a:ext>
            </a:extLst>
          </p:cNvPr>
          <p:cNvSpPr txBox="1"/>
          <p:nvPr/>
        </p:nvSpPr>
        <p:spPr>
          <a:xfrm>
            <a:off x="7592896" y="4082720"/>
            <a:ext cx="4731486" cy="1200329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 anchorCtr="1">
            <a:spAutoFit/>
          </a:bodyPr>
          <a:lstStyle/>
          <a:p>
            <a:pPr marL="171450" indent="-171450">
              <a:buFont typeface="Wingdings" panose="05000000000000000000" pitchFamily="2" charset="2"/>
              <a:buChar char="q"/>
            </a:pPr>
            <a:r>
              <a:rPr lang="fr-FR" sz="1200" b="1" dirty="0"/>
              <a:t>Contraintes de sécurité : </a:t>
            </a:r>
            <a:r>
              <a:rPr lang="fr-FR" sz="1200" dirty="0"/>
              <a:t>la tondeuse doit être utilisée sans risque 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fr-FR" sz="1200" dirty="0"/>
              <a:t>Indice de protection (électrique)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fr-FR" sz="1200" dirty="0"/>
              <a:t>Débrayage de lame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fr-FR" sz="1200" dirty="0"/>
              <a:t>Protection carter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fr-FR" sz="1200" dirty="0"/>
              <a:t>Utilisation EPI</a:t>
            </a:r>
          </a:p>
          <a:p>
            <a:endParaRPr lang="fr-FR" sz="1200" dirty="0">
              <a:solidFill>
                <a:srgbClr val="FF0000"/>
              </a:solidFill>
            </a:endParaRPr>
          </a:p>
        </p:txBody>
      </p:sp>
      <p:sp>
        <p:nvSpPr>
          <p:cNvPr id="10" name="ZoneTexte 9">
            <a:extLst>
              <a:ext uri="{FF2B5EF4-FFF2-40B4-BE49-F238E27FC236}">
                <a16:creationId xmlns="" xmlns:a16="http://schemas.microsoft.com/office/drawing/2014/main" id="{6D6078A6-DA51-4FA4-79E5-C2DBD37C9CF0}"/>
              </a:ext>
            </a:extLst>
          </p:cNvPr>
          <p:cNvSpPr txBox="1"/>
          <p:nvPr/>
        </p:nvSpPr>
        <p:spPr>
          <a:xfrm>
            <a:off x="7507284" y="2561424"/>
            <a:ext cx="4466721" cy="156966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 anchorCtr="1">
            <a:spAutoFit/>
          </a:bodyPr>
          <a:lstStyle/>
          <a:p>
            <a:pPr marL="171450" indent="-171450">
              <a:buFont typeface="Wingdings" panose="05000000000000000000" pitchFamily="2" charset="2"/>
              <a:buChar char="q"/>
            </a:pPr>
            <a:r>
              <a:rPr lang="fr-FR" sz="1200" b="1" dirty="0"/>
              <a:t>Contraintes de maintenance et d’entretien : </a:t>
            </a:r>
            <a:r>
              <a:rPr lang="fr-FR" sz="1200" dirty="0"/>
              <a:t>la tondeuse nécessite des opérations de maintenance et d’entretien 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fr-FR" sz="1200" dirty="0"/>
              <a:t>Nettoyage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fr-FR" sz="1200" dirty="0"/>
              <a:t>Affutage de lame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fr-FR" sz="1200" dirty="0"/>
              <a:t>Vidange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fr-FR" sz="1200" dirty="0"/>
              <a:t>Bougie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fr-FR" sz="1200" dirty="0"/>
              <a:t>Filtres…</a:t>
            </a:r>
          </a:p>
          <a:p>
            <a:endParaRPr lang="fr-FR" sz="1200" dirty="0">
              <a:solidFill>
                <a:srgbClr val="FF0000"/>
              </a:solidFill>
            </a:endParaRPr>
          </a:p>
        </p:txBody>
      </p:sp>
      <p:sp>
        <p:nvSpPr>
          <p:cNvPr id="11" name="ZoneTexte 10">
            <a:extLst>
              <a:ext uri="{FF2B5EF4-FFF2-40B4-BE49-F238E27FC236}">
                <a16:creationId xmlns="" xmlns:a16="http://schemas.microsoft.com/office/drawing/2014/main" id="{2071C79C-5F8D-9B46-A142-E73DD259F34C}"/>
              </a:ext>
            </a:extLst>
          </p:cNvPr>
          <p:cNvSpPr txBox="1"/>
          <p:nvPr/>
        </p:nvSpPr>
        <p:spPr>
          <a:xfrm>
            <a:off x="7743418" y="5149927"/>
            <a:ext cx="4254190" cy="156966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 anchorCtr="1">
            <a:spAutoFit/>
          </a:bodyPr>
          <a:lstStyle/>
          <a:p>
            <a:pPr marL="171450" indent="-171450">
              <a:buFont typeface="Wingdings" panose="05000000000000000000" pitchFamily="2" charset="2"/>
              <a:buChar char="q"/>
            </a:pPr>
            <a:r>
              <a:rPr lang="fr-FR" sz="1200" b="1" dirty="0"/>
              <a:t>Contraintes de choix de la tondeuse et des options : </a:t>
            </a:r>
            <a:r>
              <a:rPr lang="fr-FR" sz="1200" dirty="0"/>
              <a:t>Il existe un nombre considérable de modèles de tondeuses et d’options associées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fr-FR" sz="1200" dirty="0"/>
              <a:t>Esthétisme (couleur, forme)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fr-FR" sz="1200" dirty="0"/>
              <a:t>Encombrement limité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fr-FR" sz="1200" dirty="0"/>
              <a:t>Ergonomie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fr-FR" sz="1200" dirty="0"/>
              <a:t>Confort d’utilisation…</a:t>
            </a:r>
          </a:p>
          <a:p>
            <a:endParaRPr lang="fr-FR" sz="1200" dirty="0">
              <a:solidFill>
                <a:srgbClr val="FF0000"/>
              </a:solidFill>
            </a:endParaRPr>
          </a:p>
        </p:txBody>
      </p:sp>
      <p:pic>
        <p:nvPicPr>
          <p:cNvPr id="12" name="Image 11">
            <a:extLst>
              <a:ext uri="{FF2B5EF4-FFF2-40B4-BE49-F238E27FC236}">
                <a16:creationId xmlns="" xmlns:a16="http://schemas.microsoft.com/office/drawing/2014/main" id="{0C8AF97D-FA89-BD42-FDFE-3AB02180494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69034" y="1395139"/>
            <a:ext cx="2730946" cy="1200328"/>
          </a:xfrm>
          <a:prstGeom prst="rect">
            <a:avLst/>
          </a:prstGeom>
        </p:spPr>
      </p:pic>
      <p:pic>
        <p:nvPicPr>
          <p:cNvPr id="1026" name="Picture 2" descr="comment choisir un carburant de tondeuse ? | Bricorama">
            <a:extLst>
              <a:ext uri="{FF2B5EF4-FFF2-40B4-BE49-F238E27FC236}">
                <a16:creationId xmlns="" xmlns:a16="http://schemas.microsoft.com/office/drawing/2014/main" id="{E3A9E937-E04A-9E25-87E5-53AC21817B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9212" y="2838665"/>
            <a:ext cx="1946788" cy="11040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Pévèle-Carembault: la collecte des déchets verts mise entre parenthèses  jusqu'à nouvel ordre - La Voix du Nord">
            <a:extLst>
              <a:ext uri="{FF2B5EF4-FFF2-40B4-BE49-F238E27FC236}">
                <a16:creationId xmlns="" xmlns:a16="http://schemas.microsoft.com/office/drawing/2014/main" id="{40611B35-57BF-AAEF-025C-4E904DADF4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8275" y="4211503"/>
            <a:ext cx="2730946" cy="15293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Bruit - La Ferté Saint-Aubin">
            <a:extLst>
              <a:ext uri="{FF2B5EF4-FFF2-40B4-BE49-F238E27FC236}">
                <a16:creationId xmlns="" xmlns:a16="http://schemas.microsoft.com/office/drawing/2014/main" id="{591BDA31-071E-3665-F078-E5C56902E6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6291" y="5934757"/>
            <a:ext cx="1383014" cy="9203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Image 12">
            <a:extLst>
              <a:ext uri="{FF2B5EF4-FFF2-40B4-BE49-F238E27FC236}">
                <a16:creationId xmlns="" xmlns:a16="http://schemas.microsoft.com/office/drawing/2014/main" id="{89D6EE05-69B0-9570-58BD-F7741F8FE09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031611" y="1388315"/>
            <a:ext cx="1608688" cy="1200328"/>
          </a:xfrm>
          <a:prstGeom prst="rect">
            <a:avLst/>
          </a:prstGeom>
        </p:spPr>
      </p:pic>
      <p:pic>
        <p:nvPicPr>
          <p:cNvPr id="1032" name="Picture 8" descr="Comment entretenir sa tondeuse à gazon">
            <a:extLst>
              <a:ext uri="{FF2B5EF4-FFF2-40B4-BE49-F238E27FC236}">
                <a16:creationId xmlns="" xmlns:a16="http://schemas.microsoft.com/office/drawing/2014/main" id="{16CF319A-C67D-9D65-760C-2397D8265F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8776" y="2978669"/>
            <a:ext cx="1659093" cy="11040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Soins et Services à la Personne, Aix - Marseille, JARDINIER PAYSAGISTE">
            <a:extLst>
              <a:ext uri="{FF2B5EF4-FFF2-40B4-BE49-F238E27FC236}">
                <a16:creationId xmlns="" xmlns:a16="http://schemas.microsoft.com/office/drawing/2014/main" id="{9C9260D0-9954-E298-8892-195C23FCA1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9734" y="4296412"/>
            <a:ext cx="800884" cy="915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Les types de tondeuses pour gazon - ot-latranchesurmer">
            <a:extLst>
              <a:ext uri="{FF2B5EF4-FFF2-40B4-BE49-F238E27FC236}">
                <a16:creationId xmlns="" xmlns:a16="http://schemas.microsoft.com/office/drawing/2014/main" id="{A8F710D6-9E83-6B5C-B5DC-0C27F69619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82554" y="5827966"/>
            <a:ext cx="1001992" cy="1001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9721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="" xmlns:a16="http://schemas.microsoft.com/office/drawing/2014/main" id="{08C98C2F-9726-B4AD-77C1-6DE9B2B87C9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0650" y="1233060"/>
            <a:ext cx="11950700" cy="4391880"/>
          </a:xfrm>
          <a:prstGeom prst="rect">
            <a:avLst/>
          </a:prstGeom>
          <a:noFill/>
        </p:spPr>
      </p:pic>
      <p:sp>
        <p:nvSpPr>
          <p:cNvPr id="4" name="ZoneTexte 3">
            <a:extLst>
              <a:ext uri="{FF2B5EF4-FFF2-40B4-BE49-F238E27FC236}">
                <a16:creationId xmlns="" xmlns:a16="http://schemas.microsoft.com/office/drawing/2014/main" id="{58619940-6665-ED9B-D0EA-4F9E4C299ADA}"/>
              </a:ext>
            </a:extLst>
          </p:cNvPr>
          <p:cNvSpPr txBox="1"/>
          <p:nvPr/>
        </p:nvSpPr>
        <p:spPr>
          <a:xfrm>
            <a:off x="3846683" y="0"/>
            <a:ext cx="5115512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 anchorCtr="1">
            <a:spAutoFit/>
          </a:bodyPr>
          <a:lstStyle/>
          <a:p>
            <a:r>
              <a:rPr lang="fr-FR" sz="2800" b="1" dirty="0"/>
              <a:t>3- Contraintes techniques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="" xmlns:a16="http://schemas.microsoft.com/office/drawing/2014/main" id="{B579C82D-73AE-03FA-F79F-31108D86B15C}"/>
              </a:ext>
            </a:extLst>
          </p:cNvPr>
          <p:cNvSpPr txBox="1"/>
          <p:nvPr/>
        </p:nvSpPr>
        <p:spPr>
          <a:xfrm>
            <a:off x="4291220" y="400023"/>
            <a:ext cx="4466720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 anchorCtr="1">
            <a:spAutoFit/>
          </a:bodyPr>
          <a:lstStyle/>
          <a:p>
            <a:r>
              <a:rPr lang="fr-FR" sz="2400" b="1" dirty="0">
                <a:solidFill>
                  <a:srgbClr val="00B050"/>
                </a:solidFill>
              </a:rPr>
              <a:t>Comment choisir le produit ?</a:t>
            </a:r>
          </a:p>
        </p:txBody>
      </p:sp>
    </p:spTree>
    <p:extLst>
      <p:ext uri="{BB962C8B-B14F-4D97-AF65-F5344CB8AC3E}">
        <p14:creationId xmlns:p14="http://schemas.microsoft.com/office/powerpoint/2010/main" val="30645386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="" xmlns:a16="http://schemas.microsoft.com/office/drawing/2014/main" id="{320937C5-E2DF-148D-BAFE-1F614E2A257D}"/>
              </a:ext>
            </a:extLst>
          </p:cNvPr>
          <p:cNvSpPr txBox="1"/>
          <p:nvPr/>
        </p:nvSpPr>
        <p:spPr>
          <a:xfrm>
            <a:off x="2411693" y="693587"/>
            <a:ext cx="7985491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 anchorCtr="1">
            <a:spAutoFit/>
          </a:bodyPr>
          <a:lstStyle/>
          <a:p>
            <a:r>
              <a:rPr lang="fr-FR" sz="2800" dirty="0"/>
              <a:t>Outils d’aide au choix tondeuses thermiques Honda :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="" xmlns:a16="http://schemas.microsoft.com/office/drawing/2014/main" id="{B320722E-1E99-F4C4-09B4-EB72E391AE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30835" y="1200156"/>
            <a:ext cx="9211961" cy="5553850"/>
          </a:xfrm>
          <a:prstGeom prst="rect">
            <a:avLst/>
          </a:prstGeom>
        </p:spPr>
      </p:pic>
      <p:sp>
        <p:nvSpPr>
          <p:cNvPr id="3" name="ZoneTexte 2">
            <a:extLst>
              <a:ext uri="{FF2B5EF4-FFF2-40B4-BE49-F238E27FC236}">
                <a16:creationId xmlns="" xmlns:a16="http://schemas.microsoft.com/office/drawing/2014/main" id="{B7722796-FE6C-707C-22CE-FF5C07593F83}"/>
              </a:ext>
            </a:extLst>
          </p:cNvPr>
          <p:cNvSpPr txBox="1"/>
          <p:nvPr/>
        </p:nvSpPr>
        <p:spPr>
          <a:xfrm>
            <a:off x="3846683" y="0"/>
            <a:ext cx="5115512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 anchorCtr="1">
            <a:spAutoFit/>
          </a:bodyPr>
          <a:lstStyle/>
          <a:p>
            <a:r>
              <a:rPr lang="fr-FR" sz="2800" b="1" dirty="0"/>
              <a:t>4- Guide de choix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="" xmlns:a16="http://schemas.microsoft.com/office/drawing/2014/main" id="{DBEFC715-EB40-131E-12A7-45F4912F7399}"/>
              </a:ext>
            </a:extLst>
          </p:cNvPr>
          <p:cNvSpPr txBox="1"/>
          <p:nvPr/>
        </p:nvSpPr>
        <p:spPr>
          <a:xfrm>
            <a:off x="4291220" y="400023"/>
            <a:ext cx="4466720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 anchorCtr="1">
            <a:spAutoFit/>
          </a:bodyPr>
          <a:lstStyle/>
          <a:p>
            <a:r>
              <a:rPr lang="fr-FR" sz="2400" b="1" dirty="0">
                <a:solidFill>
                  <a:srgbClr val="00B050"/>
                </a:solidFill>
              </a:rPr>
              <a:t>Comment choisir le produit ?</a:t>
            </a:r>
          </a:p>
        </p:txBody>
      </p:sp>
    </p:spTree>
    <p:extLst>
      <p:ext uri="{BB962C8B-B14F-4D97-AF65-F5344CB8AC3E}">
        <p14:creationId xmlns:p14="http://schemas.microsoft.com/office/powerpoint/2010/main" val="3450346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="" xmlns:a16="http://schemas.microsoft.com/office/drawing/2014/main" id="{C239745E-5A27-E76F-6834-78B6B6E205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9266" y="1"/>
            <a:ext cx="9899046" cy="6858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Une image contenant table&#10;&#10;Description générée automatiquement">
            <a:extLst>
              <a:ext uri="{FF2B5EF4-FFF2-40B4-BE49-F238E27FC236}">
                <a16:creationId xmlns="" xmlns:a16="http://schemas.microsoft.com/office/drawing/2014/main" id="{1786091C-2785-FBF7-1EF9-CB4ADED92E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14156" y="868206"/>
            <a:ext cx="7837110" cy="5681010"/>
          </a:xfrm>
          <a:prstGeom prst="rect">
            <a:avLst/>
          </a:prstGeom>
        </p:spPr>
      </p:pic>
      <p:cxnSp>
        <p:nvCxnSpPr>
          <p:cNvPr id="8" name="Connecteur droit avec flèche 7">
            <a:extLst>
              <a:ext uri="{FF2B5EF4-FFF2-40B4-BE49-F238E27FC236}">
                <a16:creationId xmlns="" xmlns:a16="http://schemas.microsoft.com/office/drawing/2014/main" id="{2BAF41D5-915C-E44B-4A2C-AC0241CA9A67}"/>
              </a:ext>
            </a:extLst>
          </p:cNvPr>
          <p:cNvCxnSpPr>
            <a:cxnSpLocks/>
          </p:cNvCxnSpPr>
          <p:nvPr/>
        </p:nvCxnSpPr>
        <p:spPr>
          <a:xfrm flipV="1">
            <a:off x="2519916" y="4432317"/>
            <a:ext cx="1179300" cy="555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="" xmlns:a16="http://schemas.microsoft.com/office/drawing/2014/main" id="{72A4622B-2CD6-C0BA-157B-C4374B028306}"/>
              </a:ext>
            </a:extLst>
          </p:cNvPr>
          <p:cNvSpPr txBox="1"/>
          <p:nvPr/>
        </p:nvSpPr>
        <p:spPr>
          <a:xfrm>
            <a:off x="42530" y="3695506"/>
            <a:ext cx="3188853" cy="116955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 anchorCtr="1">
            <a:spAutoFit/>
          </a:bodyPr>
          <a:lstStyle/>
          <a:p>
            <a:r>
              <a:rPr lang="fr-FR" sz="1400" dirty="0"/>
              <a:t>L’</a:t>
            </a:r>
            <a:r>
              <a:rPr lang="fr-FR" sz="1400" b="1" dirty="0"/>
              <a:t>embrayage de lame </a:t>
            </a:r>
            <a:r>
              <a:rPr lang="fr-FR" sz="1400" dirty="0"/>
              <a:t>est un système de </a:t>
            </a:r>
            <a:r>
              <a:rPr lang="fr-FR" sz="1400" b="1" dirty="0"/>
              <a:t>sécurité</a:t>
            </a:r>
            <a:r>
              <a:rPr lang="fr-FR" sz="1400" dirty="0"/>
              <a:t> permettant l’arrêt de la lame, par exemple lorsqu’un obstacle se trouve sur le passage.</a:t>
            </a:r>
          </a:p>
          <a:p>
            <a:endParaRPr lang="fr-FR" sz="1400" dirty="0"/>
          </a:p>
        </p:txBody>
      </p:sp>
      <p:cxnSp>
        <p:nvCxnSpPr>
          <p:cNvPr id="10" name="Connecteur droit avec flèche 9">
            <a:extLst>
              <a:ext uri="{FF2B5EF4-FFF2-40B4-BE49-F238E27FC236}">
                <a16:creationId xmlns="" xmlns:a16="http://schemas.microsoft.com/office/drawing/2014/main" id="{70310442-D165-AAFB-6E6F-ED5A11F50893}"/>
              </a:ext>
            </a:extLst>
          </p:cNvPr>
          <p:cNvCxnSpPr>
            <a:cxnSpLocks/>
          </p:cNvCxnSpPr>
          <p:nvPr/>
        </p:nvCxnSpPr>
        <p:spPr>
          <a:xfrm flipV="1">
            <a:off x="2519916" y="4763386"/>
            <a:ext cx="1179300" cy="51445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ZoneTexte 11">
            <a:extLst>
              <a:ext uri="{FF2B5EF4-FFF2-40B4-BE49-F238E27FC236}">
                <a16:creationId xmlns="" xmlns:a16="http://schemas.microsoft.com/office/drawing/2014/main" id="{23C8B447-22B8-6C55-E459-57B26F5B4680}"/>
              </a:ext>
            </a:extLst>
          </p:cNvPr>
          <p:cNvSpPr txBox="1"/>
          <p:nvPr/>
        </p:nvSpPr>
        <p:spPr>
          <a:xfrm>
            <a:off x="0" y="5292244"/>
            <a:ext cx="3188853" cy="95410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 anchorCtr="1">
            <a:spAutoFit/>
          </a:bodyPr>
          <a:lstStyle/>
          <a:p>
            <a:r>
              <a:rPr lang="fr-FR" sz="1400" dirty="0"/>
              <a:t>Le </a:t>
            </a:r>
            <a:r>
              <a:rPr lang="fr-FR" sz="1400" b="1" dirty="0"/>
              <a:t>démarrage électrique </a:t>
            </a:r>
            <a:r>
              <a:rPr lang="fr-FR" sz="1400" dirty="0"/>
              <a:t>apporte du </a:t>
            </a:r>
            <a:r>
              <a:rPr lang="fr-FR" sz="1400" b="1" dirty="0"/>
              <a:t>confort</a:t>
            </a:r>
            <a:r>
              <a:rPr lang="fr-FR" sz="1400" dirty="0"/>
              <a:t> en évitant au jardinier d’utiliser le lanceur pour démarrer le moteur.</a:t>
            </a:r>
          </a:p>
          <a:p>
            <a:endParaRPr lang="fr-FR" sz="1400" dirty="0"/>
          </a:p>
        </p:txBody>
      </p:sp>
      <p:sp>
        <p:nvSpPr>
          <p:cNvPr id="5" name="ZoneTexte 4">
            <a:extLst>
              <a:ext uri="{FF2B5EF4-FFF2-40B4-BE49-F238E27FC236}">
                <a16:creationId xmlns="" xmlns:a16="http://schemas.microsoft.com/office/drawing/2014/main" id="{A9CE9755-D829-A9BD-3D87-2F6D75694082}"/>
              </a:ext>
            </a:extLst>
          </p:cNvPr>
          <p:cNvSpPr txBox="1"/>
          <p:nvPr/>
        </p:nvSpPr>
        <p:spPr>
          <a:xfrm>
            <a:off x="2639663" y="0"/>
            <a:ext cx="8918086" cy="52322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fr-FR" sz="2800" b="1" dirty="0"/>
              <a:t>5- Analyse des caractéristiques techniques du produit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="" xmlns:a16="http://schemas.microsoft.com/office/drawing/2014/main" id="{B71E64F9-1063-2CCD-663A-99228CF409F5}"/>
              </a:ext>
            </a:extLst>
          </p:cNvPr>
          <p:cNvSpPr txBox="1"/>
          <p:nvPr/>
        </p:nvSpPr>
        <p:spPr>
          <a:xfrm>
            <a:off x="3990137" y="406541"/>
            <a:ext cx="5733726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 anchorCtr="1">
            <a:spAutoFit/>
          </a:bodyPr>
          <a:lstStyle/>
          <a:p>
            <a:r>
              <a:rPr lang="fr-FR" sz="2400" b="1" dirty="0">
                <a:solidFill>
                  <a:srgbClr val="00B050"/>
                </a:solidFill>
              </a:rPr>
              <a:t>Caractéristiques et spécificités du produit ?</a:t>
            </a:r>
          </a:p>
        </p:txBody>
      </p:sp>
    </p:spTree>
    <p:extLst>
      <p:ext uri="{BB962C8B-B14F-4D97-AF65-F5344CB8AC3E}">
        <p14:creationId xmlns:p14="http://schemas.microsoft.com/office/powerpoint/2010/main" val="29230160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2">
            <a:extLst>
              <a:ext uri="{FF2B5EF4-FFF2-40B4-BE49-F238E27FC236}">
                <a16:creationId xmlns="" xmlns:a16="http://schemas.microsoft.com/office/drawing/2014/main" id="{82FDF6E1-2563-3A8A-A07A-BCDDC57394B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8920722"/>
              </p:ext>
            </p:extLst>
          </p:nvPr>
        </p:nvGraphicFramePr>
        <p:xfrm>
          <a:off x="732263" y="4458"/>
          <a:ext cx="10727474" cy="68535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7508">
                  <a:extLst>
                    <a:ext uri="{9D8B030D-6E8A-4147-A177-3AD203B41FA5}">
                      <a16:colId xmlns="" xmlns:a16="http://schemas.microsoft.com/office/drawing/2014/main" val="1988993221"/>
                    </a:ext>
                  </a:extLst>
                </a:gridCol>
                <a:gridCol w="2087508">
                  <a:extLst>
                    <a:ext uri="{9D8B030D-6E8A-4147-A177-3AD203B41FA5}">
                      <a16:colId xmlns="" xmlns:a16="http://schemas.microsoft.com/office/drawing/2014/main" val="1374811799"/>
                    </a:ext>
                  </a:extLst>
                </a:gridCol>
                <a:gridCol w="3987677">
                  <a:extLst>
                    <a:ext uri="{9D8B030D-6E8A-4147-A177-3AD203B41FA5}">
                      <a16:colId xmlns="" xmlns:a16="http://schemas.microsoft.com/office/drawing/2014/main" val="2508639771"/>
                    </a:ext>
                  </a:extLst>
                </a:gridCol>
                <a:gridCol w="2564781">
                  <a:extLst>
                    <a:ext uri="{9D8B030D-6E8A-4147-A177-3AD203B41FA5}">
                      <a16:colId xmlns="" xmlns:a16="http://schemas.microsoft.com/office/drawing/2014/main" val="767514007"/>
                    </a:ext>
                  </a:extLst>
                </a:gridCol>
              </a:tblGrid>
              <a:tr h="747132">
                <a:tc>
                  <a:txBody>
                    <a:bodyPr/>
                    <a:lstStyle/>
                    <a:p>
                      <a:r>
                        <a:rPr lang="fr-FR" dirty="0"/>
                        <a:t>Argumentaire CAP/SONCASE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000" dirty="0"/>
                        <a:t>Caractéristique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000" dirty="0"/>
                        <a:t>Avantage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000" dirty="0"/>
                        <a:t>Preuve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819191715"/>
                  </a:ext>
                </a:extLst>
              </a:tr>
              <a:tr h="804374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/>
                        <a:t>Sécurité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fr-FR" sz="1000" dirty="0"/>
                        <a:t>Carter en aluminium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endParaRPr lang="fr-FR" sz="1000" dirty="0"/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endParaRPr lang="fr-FR" sz="1000" dirty="0"/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fr-FR" sz="1000" dirty="0"/>
                        <a:t>Moteur professionnel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fr-FR" sz="1000" dirty="0"/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fr-FR" sz="1000" dirty="0"/>
                        <a:t>Fixation renforcée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fr-FR" sz="1000" dirty="0"/>
                        <a:t>Débrayage de lame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fr-FR" sz="10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Indéformable et sans corrosion, le carter aluminium assure une bonne résistance aux chocs et une bonne filtration des vibrations. Il vous assurera une stabilité hors norme et une durabilité accrue. 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fr-FR" sz="10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Doté d’une chemise en fonte, les moteurs sont plus robustes et offrent une plus grande durée de vie aux tondeuses 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fr-FR" sz="10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Une plus grande résistance aux chocs. 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fr-FR" sz="1000" dirty="0"/>
                        <a:t>Arrêt rotation de la lame en laissant le moteur en marche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fr-FR" sz="1000" dirty="0"/>
                        <a:t>Garantie 2 ans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fr-FR" sz="1000" dirty="0"/>
                        <a:t>Brochure technique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fr-FR" sz="1000" dirty="0"/>
                        <a:t>Site internet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endParaRPr lang="fr-FR" sz="1000" dirty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fr-FR" sz="1000" dirty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fr-FR" sz="1000" dirty="0"/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fr-FR" sz="1000" dirty="0"/>
                        <a:t>Démonstration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10546411"/>
                  </a:ext>
                </a:extLst>
              </a:tr>
              <a:tr h="747132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/>
                        <a:t>Orgueil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fr-FR" sz="1000" dirty="0"/>
                        <a:t>Rayonnement internationale de la marque Honda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fr-FR" sz="1000" dirty="0"/>
                        <a:t>Personnalisation la tondeuse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fr-FR" sz="1000" dirty="0"/>
                        <a:t>De nombreux points de ventes 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fr-FR" sz="1000" dirty="0"/>
                        <a:t>Bonne image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fr-FR" sz="1000" dirty="0"/>
                        <a:t>Possibilité de choisir les options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endParaRPr lang="fr-FR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fr-FR" sz="1000" dirty="0"/>
                        <a:t>Carte des points de vente (internet)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fr-FR" sz="1000" dirty="0"/>
                        <a:t>Témoignages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fr-FR" sz="1000" dirty="0"/>
                        <a:t>Documentation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298770498"/>
                  </a:ext>
                </a:extLst>
              </a:tr>
              <a:tr h="747132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/>
                        <a:t>Nouveauté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fr-FR" sz="10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Variateur de vitesse Smart Drive®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endParaRPr lang="fr-FR" sz="1000" b="0" i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fr-FR" sz="1000" b="0" i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fr-FR" sz="10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mulching</a:t>
                      </a:r>
                      <a:r>
                        <a:rPr lang="fr-FR" sz="10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sélectif </a:t>
                      </a:r>
                      <a:r>
                        <a:rPr lang="fr-FR" sz="10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Versamow</a:t>
                      </a:r>
                      <a:r>
                        <a:rPr lang="fr-FR" sz="10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™</a:t>
                      </a:r>
                      <a:endParaRPr lang="fr-FR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fr-FR" sz="1000" dirty="0"/>
                        <a:t>La commande de vitesse ergonomique, avec des poignées améliorées pour les pouces permet de régler la vitesse du bout des doigts avec une plus grande précision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fr-FR" sz="1000" dirty="0"/>
                        <a:t>La fonction de </a:t>
                      </a:r>
                      <a:r>
                        <a:rPr lang="fr-FR" sz="1000" dirty="0" err="1"/>
                        <a:t>mulching</a:t>
                      </a:r>
                      <a:r>
                        <a:rPr lang="fr-FR" sz="1000" dirty="0"/>
                        <a:t> intégrée permet de répandre un </a:t>
                      </a:r>
                      <a:r>
                        <a:rPr lang="fr-FR" sz="1000" dirty="0" err="1"/>
                        <a:t>mulching</a:t>
                      </a:r>
                      <a:r>
                        <a:rPr lang="fr-FR" sz="1000" dirty="0"/>
                        <a:t> très fin sur le gazon, Il suffit de régler le levier pour choisir de broyer ou de ramasser l’herbe coupée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fr-FR" sz="1000" dirty="0"/>
                        <a:t>Photos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fr-FR" sz="1000" dirty="0"/>
                        <a:t>Vidéo </a:t>
                      </a:r>
                      <a:r>
                        <a:rPr lang="fr-FR" sz="1000" dirty="0" err="1"/>
                        <a:t>mulching</a:t>
                      </a:r>
                      <a:endParaRPr lang="fr-FR" sz="10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798866208"/>
                  </a:ext>
                </a:extLst>
              </a:tr>
              <a:tr h="747132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/>
                        <a:t>Confort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fr-FR" sz="1000" dirty="0"/>
                        <a:t>Réglage hauteur de </a:t>
                      </a:r>
                      <a:r>
                        <a:rPr lang="fr-FR" sz="1000" dirty="0" smtClean="0"/>
                        <a:t>coupe: 7 hauteurs de coupe </a:t>
                      </a:r>
                      <a:endParaRPr lang="fr-FR" sz="1000" dirty="0"/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fr-FR" sz="1000" dirty="0"/>
                        <a:t>Démarrage électrique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fr-FR" sz="10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SMART Drive®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fr-FR" sz="1000" dirty="0" smtClean="0"/>
                        <a:t>facilement </a:t>
                      </a:r>
                      <a:r>
                        <a:rPr lang="fr-FR" sz="1000" dirty="0"/>
                        <a:t>réglable sur le coté de la tondeuse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fr-FR" sz="1000" dirty="0"/>
                        <a:t>Pas besoin d’utiliser le lanceur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fr-FR" sz="10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Réglez la vitesse avec une plus grande précision directement depuis le guidon. </a:t>
                      </a:r>
                      <a:endParaRPr lang="fr-FR" sz="800" dirty="0"/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endParaRPr lang="fr-FR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fr-FR" sz="1000" dirty="0"/>
                        <a:t>Photos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fr-FR" sz="1000" dirty="0"/>
                        <a:t>Fiche technique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fr-FR" sz="1000" dirty="0" err="1"/>
                        <a:t>Démontration</a:t>
                      </a:r>
                      <a:endParaRPr lang="fr-FR" sz="1000" dirty="0"/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fr-FR" sz="1000" dirty="0"/>
                        <a:t>Site internet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fr-FR" sz="1000" dirty="0"/>
                        <a:t>Réseaux sociaux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264244144"/>
                  </a:ext>
                </a:extLst>
              </a:tr>
              <a:tr h="847494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/>
                        <a:t>Argent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fr-FR" sz="1000" dirty="0"/>
                        <a:t>Diamètre de coupe important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fr-FR" sz="1000" dirty="0" err="1"/>
                        <a:t>Mulching</a:t>
                      </a:r>
                      <a:endParaRPr lang="fr-FR" sz="1000" dirty="0"/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fr-FR" sz="1000" dirty="0"/>
                        <a:t>Système complet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fr-FR" sz="1000" dirty="0"/>
                        <a:t>Accès au Club Honda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fr-FR" sz="1000" dirty="0"/>
                        <a:t>Temps de tonte réduit 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fr-FR" sz="1000" dirty="0"/>
                        <a:t>Pas besoin de transporter les déchets en déchetterie (gain d’argent)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fr-FR" sz="1000" dirty="0"/>
                        <a:t>Pas besoin d’accessoires supplémentaires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fr-FR" sz="1000" dirty="0"/>
                        <a:t>Possibilité de profiter d’offres promotionnelle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fr-FR" sz="1000" dirty="0"/>
                        <a:t>Tableau calcul temps tonte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fr-FR" sz="1000" dirty="0"/>
                        <a:t>Calcul temps gagné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endParaRPr lang="fr-FR" sz="1000" dirty="0"/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fr-FR" sz="1000" dirty="0"/>
                        <a:t>Site internet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81484268"/>
                  </a:ext>
                </a:extLst>
              </a:tr>
              <a:tr h="747132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/>
                        <a:t>Sympathie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fr-FR" sz="1000" dirty="0"/>
                        <a:t>Interlocuteur unique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fr-FR" sz="1000" dirty="0"/>
                        <a:t>Disponibilités 7j/7j et 24h/24h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fr-FR" sz="1000" dirty="0"/>
                        <a:t>Simplification des relations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fr-FR" sz="1000" dirty="0"/>
                        <a:t>Possibilité de contact facile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fr-FR" sz="1000" dirty="0"/>
                        <a:t>Carte de visite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fr-FR" sz="1000" dirty="0"/>
                        <a:t>Numéro de téléphone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4284160508"/>
                  </a:ext>
                </a:extLst>
              </a:tr>
              <a:tr h="747132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/>
                        <a:t>Ecologie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fr-FR" sz="1000" dirty="0"/>
                        <a:t>Recyclage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endParaRPr lang="fr-FR" sz="1000" dirty="0"/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endParaRPr lang="fr-FR" sz="1000" dirty="0"/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fr-FR" sz="1000" dirty="0"/>
                        <a:t>Indice de réparabilité élevé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fr-FR" sz="10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Les emballages des produits sont recyclables et doivent être mis dans les contenants à déchets de tri sélectifs prévus à cet effet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endParaRPr lang="fr-FR" sz="1000" b="0" i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fr-FR" sz="10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Possibilité de réparer facilement</a:t>
                      </a:r>
                      <a:endParaRPr lang="fr-FR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fr-FR" sz="1000" dirty="0"/>
                        <a:t>Logo 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endParaRPr lang="fr-FR" sz="1000" dirty="0"/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fr-FR" sz="1000" dirty="0"/>
                        <a:t>Indice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407266135"/>
                  </a:ext>
                </a:extLst>
              </a:tr>
            </a:tbl>
          </a:graphicData>
        </a:graphic>
      </p:graphicFrame>
      <p:pic>
        <p:nvPicPr>
          <p:cNvPr id="1026" name="Picture 2" descr="Système sélectif Honda HRN Versamow™">
            <a:extLst>
              <a:ext uri="{FF2B5EF4-FFF2-40B4-BE49-F238E27FC236}">
                <a16:creationId xmlns="" xmlns:a16="http://schemas.microsoft.com/office/drawing/2014/main" id="{DF79D7EC-EB99-4710-2567-434284B83E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70018" y="3082963"/>
            <a:ext cx="873511" cy="491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Système de variateur de vitesse Honda HRN Smart Drive®">
            <a:extLst>
              <a:ext uri="{FF2B5EF4-FFF2-40B4-BE49-F238E27FC236}">
                <a16:creationId xmlns="" xmlns:a16="http://schemas.microsoft.com/office/drawing/2014/main" id="{B3EB1246-938B-C1F3-BD67-F11D78A1B7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53290" y="2758672"/>
            <a:ext cx="1106447" cy="622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Image 2">
            <a:extLst>
              <a:ext uri="{FF2B5EF4-FFF2-40B4-BE49-F238E27FC236}">
                <a16:creationId xmlns="" xmlns:a16="http://schemas.microsoft.com/office/drawing/2014/main" id="{F983076B-E6FB-7A8B-9D3C-F1D48860B35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350817" y="3849604"/>
            <a:ext cx="873513" cy="491351"/>
          </a:xfrm>
          <a:prstGeom prst="rect">
            <a:avLst/>
          </a:prstGeom>
        </p:spPr>
      </p:pic>
      <p:pic>
        <p:nvPicPr>
          <p:cNvPr id="4" name="Image 3" descr="Une image contenant table&#10;&#10;Description générée automatiquement">
            <a:extLst>
              <a:ext uri="{FF2B5EF4-FFF2-40B4-BE49-F238E27FC236}">
                <a16:creationId xmlns="" xmlns:a16="http://schemas.microsoft.com/office/drawing/2014/main" id="{E8A59AE5-22E8-0413-4BE8-FE11CBEDA34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439653" y="4808509"/>
            <a:ext cx="873511" cy="425782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="" xmlns:a16="http://schemas.microsoft.com/office/drawing/2014/main" id="{5E810D23-FF9E-8883-23E4-42F984A961D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609010" y="6194198"/>
            <a:ext cx="888380" cy="888380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="" xmlns:a16="http://schemas.microsoft.com/office/drawing/2014/main" id="{E2A70455-61C3-639B-B938-F865F0892EC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497390" y="6194198"/>
            <a:ext cx="815774" cy="611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96209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="" xmlns:a16="http://schemas.microsoft.com/office/drawing/2014/main" id="{D6A69103-5A9F-B957-A5C1-2ADF65B4B50B}"/>
              </a:ext>
            </a:extLst>
          </p:cNvPr>
          <p:cNvSpPr txBox="1"/>
          <p:nvPr/>
        </p:nvSpPr>
        <p:spPr>
          <a:xfrm>
            <a:off x="2215116" y="263634"/>
            <a:ext cx="7761768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 anchorCtr="1">
            <a:spAutoFit/>
          </a:bodyPr>
          <a:lstStyle/>
          <a:p>
            <a:r>
              <a:rPr lang="fr-FR" sz="2800" b="1" dirty="0"/>
              <a:t>6- Le plan découverte (technique)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="" xmlns:a16="http://schemas.microsoft.com/office/drawing/2014/main" id="{3400972E-A2D1-41F4-9232-16006C8C2676}"/>
              </a:ext>
            </a:extLst>
          </p:cNvPr>
          <p:cNvSpPr txBox="1"/>
          <p:nvPr/>
        </p:nvSpPr>
        <p:spPr>
          <a:xfrm>
            <a:off x="544637" y="1690062"/>
            <a:ext cx="10561978" cy="347787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 anchorCtr="1">
            <a:spAutoFit/>
          </a:bodyPr>
          <a:lstStyle/>
          <a:p>
            <a:endParaRPr lang="fr-FR" sz="2000" i="1" dirty="0"/>
          </a:p>
          <a:p>
            <a:r>
              <a:rPr lang="fr-FR" sz="2000" b="1" dirty="0"/>
              <a:t>Questions techniques </a:t>
            </a:r>
            <a:r>
              <a:rPr lang="fr-FR" sz="2000" dirty="0"/>
              <a:t>nécessaires au choix du modèle :</a:t>
            </a:r>
          </a:p>
          <a:p>
            <a:endParaRPr lang="fr-FR" sz="2000" dirty="0"/>
          </a:p>
          <a:p>
            <a:pPr marL="342900" indent="-342900">
              <a:buFontTx/>
              <a:buChar char="-"/>
            </a:pPr>
            <a:r>
              <a:rPr lang="fr-FR" sz="2000" i="1" dirty="0"/>
              <a:t>Pouvez vous m’expliquer dans quelle situation vous allez utiliser cette nouvelle tondeuse ? (type de terrain, superficie, pente, obstacles,…)</a:t>
            </a:r>
          </a:p>
          <a:p>
            <a:pPr marL="342900" indent="-342900">
              <a:buFontTx/>
              <a:buChar char="-"/>
            </a:pPr>
            <a:r>
              <a:rPr lang="fr-FR" sz="2000" i="1" dirty="0"/>
              <a:t>Quelle qualité de coupe souhaitez-vous obtenir ? (hauteur, effet rayé,…) </a:t>
            </a:r>
          </a:p>
          <a:p>
            <a:pPr marL="342900" indent="-342900">
              <a:buFontTx/>
              <a:buChar char="-"/>
            </a:pPr>
            <a:r>
              <a:rPr lang="fr-FR" sz="2000" i="1" dirty="0"/>
              <a:t>Quelle est la fréquence d’utilisation de votre tondeuse ? (occasionnelle, régulière, intensive)</a:t>
            </a:r>
          </a:p>
          <a:p>
            <a:pPr marL="342900" indent="-342900">
              <a:buFontTx/>
              <a:buChar char="-"/>
            </a:pPr>
            <a:r>
              <a:rPr lang="fr-FR" sz="2000" i="1" dirty="0"/>
              <a:t>Désirez-vous récupérer l’herbe coupée dans un bac de ramassage ou laisser l’herbe sur le terrain ?</a:t>
            </a:r>
          </a:p>
          <a:p>
            <a:pPr marL="342900" indent="-342900">
              <a:buFontTx/>
              <a:buChar char="-"/>
            </a:pPr>
            <a:endParaRPr lang="fr-FR" sz="2000" i="1" dirty="0"/>
          </a:p>
          <a:p>
            <a:pPr marL="342900" indent="-342900">
              <a:buFontTx/>
              <a:buChar char="-"/>
            </a:pPr>
            <a:endParaRPr lang="fr-FR" sz="2000" i="1" dirty="0"/>
          </a:p>
          <a:p>
            <a:pPr marL="342900" indent="-342900">
              <a:buFontTx/>
              <a:buChar char="-"/>
            </a:pPr>
            <a:endParaRPr lang="fr-FR" sz="2000" i="1" dirty="0"/>
          </a:p>
        </p:txBody>
      </p:sp>
      <p:pic>
        <p:nvPicPr>
          <p:cNvPr id="8" name="Image 7">
            <a:extLst>
              <a:ext uri="{FF2B5EF4-FFF2-40B4-BE49-F238E27FC236}">
                <a16:creationId xmlns="" xmlns:a16="http://schemas.microsoft.com/office/drawing/2014/main" id="{F06A204F-E16C-2AD2-5C93-B8C374B4FE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65098" y="786854"/>
            <a:ext cx="2156131" cy="17266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11376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="" xmlns:a16="http://schemas.microsoft.com/office/drawing/2014/main" id="{D6A69103-5A9F-B957-A5C1-2ADF65B4B50B}"/>
              </a:ext>
            </a:extLst>
          </p:cNvPr>
          <p:cNvSpPr txBox="1"/>
          <p:nvPr/>
        </p:nvSpPr>
        <p:spPr>
          <a:xfrm>
            <a:off x="548241" y="235059"/>
            <a:ext cx="7761768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 anchorCtr="1">
            <a:spAutoFit/>
          </a:bodyPr>
          <a:lstStyle/>
          <a:p>
            <a:r>
              <a:rPr lang="fr-FR" sz="2800" b="1" dirty="0"/>
              <a:t>6- Le plan </a:t>
            </a:r>
            <a:r>
              <a:rPr lang="fr-FR" sz="2800" b="1" dirty="0" smtClean="0"/>
              <a:t>découverte</a:t>
            </a:r>
            <a:endParaRPr lang="fr-FR" sz="2800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18836" y="180975"/>
            <a:ext cx="4439702" cy="642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/>
        </p:nvSpPr>
        <p:spPr>
          <a:xfrm>
            <a:off x="1323974" y="1343025"/>
            <a:ext cx="4000501" cy="3752849"/>
          </a:xfrm>
          <a:prstGeom prst="rect">
            <a:avLst/>
          </a:prstGeom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endParaRPr lang="fr-FR" b="1" u="sng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fr-FR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Méthodes:</a:t>
            </a:r>
          </a:p>
          <a:p>
            <a:endParaRPr lang="fr-FR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buFontTx/>
              <a:buChar char="-"/>
            </a:pPr>
            <a:r>
              <a:rPr lang="fr-FR" b="1" dirty="0" smtClean="0"/>
              <a:t>Entonnoir</a:t>
            </a:r>
          </a:p>
          <a:p>
            <a:pPr algn="ctr">
              <a:buFontTx/>
              <a:buChar char="-"/>
            </a:pPr>
            <a:endParaRPr lang="fr-FR" b="1" dirty="0" smtClean="0"/>
          </a:p>
          <a:p>
            <a:pPr algn="ctr">
              <a:buFontTx/>
              <a:buChar char="-"/>
            </a:pPr>
            <a:r>
              <a:rPr lang="fr-FR" b="1" dirty="0" smtClean="0"/>
              <a:t> QQOQCCP</a:t>
            </a:r>
          </a:p>
          <a:p>
            <a:pPr algn="ctr">
              <a:buFontTx/>
              <a:buChar char="-"/>
            </a:pPr>
            <a:endParaRPr lang="fr-FR" b="1" dirty="0" smtClean="0"/>
          </a:p>
          <a:p>
            <a:pPr algn="ctr">
              <a:buFontTx/>
              <a:buChar char="-"/>
            </a:pPr>
            <a:r>
              <a:rPr lang="fr-FR" b="1" dirty="0" smtClean="0"/>
              <a:t>Découvrir les besoins et motivations</a:t>
            </a:r>
          </a:p>
          <a:p>
            <a:pPr algn="ctr">
              <a:buFontTx/>
              <a:buChar char="-"/>
            </a:pPr>
            <a:endParaRPr lang="fr-FR" b="1" dirty="0" smtClean="0"/>
          </a:p>
          <a:p>
            <a:pPr algn="ctr">
              <a:buFontTx/>
              <a:buChar char="-"/>
            </a:pPr>
            <a:r>
              <a:rPr lang="fr-FR" b="1" dirty="0" smtClean="0"/>
              <a:t> </a:t>
            </a:r>
            <a:r>
              <a:rPr lang="fr-FR" dirty="0" smtClean="0"/>
              <a:t>Indispensable pour faire un </a:t>
            </a:r>
            <a:r>
              <a:rPr lang="fr-FR" b="1" dirty="0" smtClean="0"/>
              <a:t>choix de produit adapté aux besoins et motivations</a:t>
            </a:r>
          </a:p>
          <a:p>
            <a:pPr algn="ctr">
              <a:buFontTx/>
              <a:buChar char="-"/>
            </a:pPr>
            <a:endParaRPr lang="fr-FR" b="1" dirty="0" smtClean="0"/>
          </a:p>
          <a:p>
            <a:pPr algn="ctr">
              <a:buFontTx/>
              <a:buChar char="-"/>
            </a:pPr>
            <a:endParaRPr lang="fr-FR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37254" y="0"/>
            <a:ext cx="9502346" cy="1325563"/>
          </a:xfrm>
        </p:spPr>
        <p:txBody>
          <a:bodyPr>
            <a:noAutofit/>
          </a:bodyPr>
          <a:lstStyle/>
          <a:p>
            <a:r>
              <a:rPr lang="fr-FR" sz="3200" b="1" u="sng" dirty="0" smtClean="0"/>
              <a:t>I- PRESENTATION DE L’ENTREPRISE DU VENDEUR </a:t>
            </a:r>
            <a:r>
              <a:rPr lang="fr-FR" sz="3200" dirty="0" smtClean="0"/>
              <a:t/>
            </a:r>
            <a:br>
              <a:rPr lang="fr-FR" sz="3200" dirty="0" smtClean="0"/>
            </a:br>
            <a:endParaRPr lang="fr-FR" sz="32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247774" y="1225550"/>
            <a:ext cx="10677525" cy="47371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fr-FR" b="1" dirty="0" smtClean="0"/>
              <a:t>      KERVARREC MOTOCULTURE</a:t>
            </a:r>
            <a:endParaRPr lang="fr-FR" b="1" dirty="0"/>
          </a:p>
          <a:p>
            <a:pPr algn="ctr">
              <a:buNone/>
            </a:pPr>
            <a:r>
              <a:rPr lang="fr-FR" i="1" dirty="0" smtClean="0"/>
              <a:t>	</a:t>
            </a:r>
            <a:endParaRPr lang="fr-FR" b="1" dirty="0" smtClean="0"/>
          </a:p>
          <a:p>
            <a:pPr>
              <a:buNone/>
            </a:pPr>
            <a:r>
              <a:rPr lang="fr-FR" sz="2600" dirty="0" smtClean="0"/>
              <a:t>100 ans d’expérience, installée depuis 1921 à Hennebont.</a:t>
            </a:r>
            <a:br>
              <a:rPr lang="fr-FR" sz="2600" dirty="0" smtClean="0"/>
            </a:br>
            <a:endParaRPr lang="fr-FR" sz="2600" dirty="0" smtClean="0"/>
          </a:p>
          <a:p>
            <a:pPr>
              <a:buNone/>
            </a:pPr>
            <a:r>
              <a:rPr lang="fr-FR" sz="2600" dirty="0" smtClean="0"/>
              <a:t>Spécialiste du matériel de parcs et jardins.  </a:t>
            </a:r>
          </a:p>
          <a:p>
            <a:pPr>
              <a:buNone/>
            </a:pPr>
            <a:r>
              <a:rPr lang="fr-FR" sz="2600" b="1" dirty="0" smtClean="0"/>
              <a:t>9 salariés</a:t>
            </a:r>
          </a:p>
          <a:p>
            <a:pPr>
              <a:buNone/>
            </a:pPr>
            <a:r>
              <a:rPr lang="fr-FR" sz="2600" dirty="0" smtClean="0"/>
              <a:t> </a:t>
            </a:r>
          </a:p>
          <a:p>
            <a:pPr>
              <a:buNone/>
            </a:pPr>
            <a:r>
              <a:rPr lang="fr-FR" sz="2600" b="1" dirty="0" smtClean="0"/>
              <a:t>PRODUITS:</a:t>
            </a:r>
          </a:p>
          <a:p>
            <a:pPr>
              <a:buNone/>
            </a:pPr>
            <a:r>
              <a:rPr lang="fr-FR" sz="2000" dirty="0" smtClean="0"/>
              <a:t>Tondeuses, autoportée, tracteur, robots de tonte, motoculteurs, scarificateurs, tronçonneuses</a:t>
            </a:r>
          </a:p>
          <a:p>
            <a:pPr>
              <a:buNone/>
            </a:pPr>
            <a:r>
              <a:rPr lang="fr-FR" sz="2000" dirty="0" smtClean="0"/>
              <a:t>Matériels d’occasions</a:t>
            </a:r>
          </a:p>
          <a:p>
            <a:endParaRPr lang="fr-FR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 l="21376" t="44577" r="52678" b="27795"/>
          <a:stretch>
            <a:fillRect/>
          </a:stretch>
        </p:blipFill>
        <p:spPr bwMode="auto">
          <a:xfrm>
            <a:off x="9305925" y="733425"/>
            <a:ext cx="2752725" cy="2219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/>
          <a:srcRect l="22207" t="26829" r="16390" b="61098"/>
          <a:stretch>
            <a:fillRect/>
          </a:stretch>
        </p:blipFill>
        <p:spPr bwMode="auto">
          <a:xfrm>
            <a:off x="3990974" y="5842434"/>
            <a:ext cx="5734051" cy="853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346132" y="3268964"/>
            <a:ext cx="3979093" cy="15316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5538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28788" y="871538"/>
            <a:ext cx="2537709" cy="1062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="" xmlns:a16="http://schemas.microsoft.com/office/drawing/2014/main" id="{2A819F2E-F937-39F8-C4DD-CAEBA4546669}"/>
              </a:ext>
            </a:extLst>
          </p:cNvPr>
          <p:cNvSpPr txBox="1"/>
          <p:nvPr/>
        </p:nvSpPr>
        <p:spPr>
          <a:xfrm>
            <a:off x="3518837" y="343735"/>
            <a:ext cx="5440326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 anchorCtr="1">
            <a:spAutoFit/>
          </a:bodyPr>
          <a:lstStyle/>
          <a:p>
            <a:r>
              <a:rPr lang="fr-FR" sz="2800" b="1" dirty="0"/>
              <a:t>7- Conseiller et rassurer le client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="" xmlns:a16="http://schemas.microsoft.com/office/drawing/2014/main" id="{60A883E6-C619-4ACF-55ED-95E8986255AF}"/>
              </a:ext>
            </a:extLst>
          </p:cNvPr>
          <p:cNvSpPr txBox="1"/>
          <p:nvPr/>
        </p:nvSpPr>
        <p:spPr>
          <a:xfrm>
            <a:off x="1224327" y="1474039"/>
            <a:ext cx="2094571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 anchorCtr="1">
            <a:spAutoFit/>
          </a:bodyPr>
          <a:lstStyle/>
          <a:p>
            <a:r>
              <a:rPr lang="fr-FR" sz="2000" dirty="0"/>
              <a:t>Utilisation</a:t>
            </a:r>
          </a:p>
        </p:txBody>
      </p:sp>
      <p:pic>
        <p:nvPicPr>
          <p:cNvPr id="7" name="Image 6" descr="Une image contenant texte&#10;&#10;Description générée automatiquement">
            <a:extLst>
              <a:ext uri="{FF2B5EF4-FFF2-40B4-BE49-F238E27FC236}">
                <a16:creationId xmlns="" xmlns:a16="http://schemas.microsoft.com/office/drawing/2014/main" id="{DDBF38CD-6D55-479A-ECA2-9835BDD527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2834" y="1957731"/>
            <a:ext cx="3582872" cy="967125"/>
          </a:xfrm>
          <a:prstGeom prst="rect">
            <a:avLst/>
          </a:prstGeom>
        </p:spPr>
      </p:pic>
      <p:sp>
        <p:nvSpPr>
          <p:cNvPr id="8" name="ZoneTexte 7">
            <a:extLst>
              <a:ext uri="{FF2B5EF4-FFF2-40B4-BE49-F238E27FC236}">
                <a16:creationId xmlns="" xmlns:a16="http://schemas.microsoft.com/office/drawing/2014/main" id="{B16487A0-F10A-8E19-EA8F-2E146C650B99}"/>
              </a:ext>
            </a:extLst>
          </p:cNvPr>
          <p:cNvSpPr txBox="1"/>
          <p:nvPr/>
        </p:nvSpPr>
        <p:spPr>
          <a:xfrm>
            <a:off x="1224326" y="3147571"/>
            <a:ext cx="2094571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 anchorCtr="1">
            <a:spAutoFit/>
          </a:bodyPr>
          <a:lstStyle/>
          <a:p>
            <a:r>
              <a:rPr lang="fr-FR" sz="2000" dirty="0"/>
              <a:t>Entretien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="" xmlns:a16="http://schemas.microsoft.com/office/drawing/2014/main" id="{770061DD-D559-C874-CC11-92CB912617BC}"/>
              </a:ext>
            </a:extLst>
          </p:cNvPr>
          <p:cNvSpPr txBox="1"/>
          <p:nvPr/>
        </p:nvSpPr>
        <p:spPr>
          <a:xfrm>
            <a:off x="5168581" y="1518546"/>
            <a:ext cx="3144924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 anchorCtr="1">
            <a:spAutoFit/>
          </a:bodyPr>
          <a:lstStyle/>
          <a:p>
            <a:r>
              <a:rPr lang="fr-FR" sz="2000" dirty="0"/>
              <a:t>Sécurité et réglementation</a:t>
            </a:r>
          </a:p>
        </p:txBody>
      </p:sp>
      <p:pic>
        <p:nvPicPr>
          <p:cNvPr id="13" name="Image 12" descr="Une image contenant texte&#10;&#10;Description générée automatiquement">
            <a:extLst>
              <a:ext uri="{FF2B5EF4-FFF2-40B4-BE49-F238E27FC236}">
                <a16:creationId xmlns="" xmlns:a16="http://schemas.microsoft.com/office/drawing/2014/main" id="{FC531B76-C982-1904-C2D4-1DE4CD3789C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359" y="3516610"/>
            <a:ext cx="3997541" cy="1913716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="" xmlns:a16="http://schemas.microsoft.com/office/drawing/2014/main" id="{28B227BD-BFBB-AC1F-F66A-7B00DE698EF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0515" y="5336680"/>
            <a:ext cx="1456660" cy="969342"/>
          </a:xfrm>
          <a:prstGeom prst="rect">
            <a:avLst/>
          </a:prstGeom>
        </p:spPr>
      </p:pic>
      <p:pic>
        <p:nvPicPr>
          <p:cNvPr id="16" name="Image 15" descr="Une image contenant texte&#10;&#10;Description générée automatiquement">
            <a:extLst>
              <a:ext uri="{FF2B5EF4-FFF2-40B4-BE49-F238E27FC236}">
                <a16:creationId xmlns="" xmlns:a16="http://schemas.microsoft.com/office/drawing/2014/main" id="{B6CB339E-7CF6-2CCA-A6B7-3A3848B99C2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38567" y="1974445"/>
            <a:ext cx="1896021" cy="2616612"/>
          </a:xfrm>
          <a:prstGeom prst="rect">
            <a:avLst/>
          </a:prstGeom>
        </p:spPr>
      </p:pic>
      <p:pic>
        <p:nvPicPr>
          <p:cNvPr id="18" name="Image 17" descr="Une image contenant texte&#10;&#10;Description générée automatiquement">
            <a:extLst>
              <a:ext uri="{FF2B5EF4-FFF2-40B4-BE49-F238E27FC236}">
                <a16:creationId xmlns="" xmlns:a16="http://schemas.microsoft.com/office/drawing/2014/main" id="{9DF949CC-838F-ACE3-125D-D566A94D8C2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34588" y="1916996"/>
            <a:ext cx="2126718" cy="2616612"/>
          </a:xfrm>
          <a:prstGeom prst="rect">
            <a:avLst/>
          </a:prstGeom>
        </p:spPr>
      </p:pic>
      <p:pic>
        <p:nvPicPr>
          <p:cNvPr id="19" name="Image 18">
            <a:extLst>
              <a:ext uri="{FF2B5EF4-FFF2-40B4-BE49-F238E27FC236}">
                <a16:creationId xmlns="" xmlns:a16="http://schemas.microsoft.com/office/drawing/2014/main" id="{DBEB32E1-254D-5E86-A788-A544A14B170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849219" y="4801977"/>
            <a:ext cx="1685369" cy="1182274"/>
          </a:xfrm>
          <a:prstGeom prst="rect">
            <a:avLst/>
          </a:prstGeom>
        </p:spPr>
      </p:pic>
      <p:pic>
        <p:nvPicPr>
          <p:cNvPr id="21" name="Image 20" descr="Une image contenant texte&#10;&#10;Description générée automatiquement">
            <a:extLst>
              <a:ext uri="{FF2B5EF4-FFF2-40B4-BE49-F238E27FC236}">
                <a16:creationId xmlns="" xmlns:a16="http://schemas.microsoft.com/office/drawing/2014/main" id="{60FE2503-DD70-BF70-2D5D-39EF8BD82DA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652780" y="4263214"/>
            <a:ext cx="1560904" cy="2059914"/>
          </a:xfrm>
          <a:prstGeom prst="rect">
            <a:avLst/>
          </a:prstGeom>
        </p:spPr>
      </p:pic>
      <p:sp>
        <p:nvSpPr>
          <p:cNvPr id="4" name="ZoneTexte 3">
            <a:extLst>
              <a:ext uri="{FF2B5EF4-FFF2-40B4-BE49-F238E27FC236}">
                <a16:creationId xmlns="" xmlns:a16="http://schemas.microsoft.com/office/drawing/2014/main" id="{21270C13-05FF-4857-FC34-7D2AA7C8AFE8}"/>
              </a:ext>
            </a:extLst>
          </p:cNvPr>
          <p:cNvSpPr txBox="1"/>
          <p:nvPr/>
        </p:nvSpPr>
        <p:spPr>
          <a:xfrm>
            <a:off x="9574595" y="1591251"/>
            <a:ext cx="2094571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 anchorCtr="1">
            <a:spAutoFit/>
          </a:bodyPr>
          <a:lstStyle/>
          <a:p>
            <a:r>
              <a:rPr lang="fr-FR" sz="2000" dirty="0"/>
              <a:t>Normalisation</a:t>
            </a:r>
          </a:p>
        </p:txBody>
      </p:sp>
      <p:pic>
        <p:nvPicPr>
          <p:cNvPr id="9" name="Image 8" descr="Une image contenant texte&#10;&#10;Description générée automatiquement">
            <a:extLst>
              <a:ext uri="{FF2B5EF4-FFF2-40B4-BE49-F238E27FC236}">
                <a16:creationId xmlns="" xmlns:a16="http://schemas.microsoft.com/office/drawing/2014/main" id="{D9438A9B-2F60-3AD2-1EF6-69E3E4E4E28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101088" y="2380984"/>
            <a:ext cx="2912478" cy="779247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="" xmlns:a16="http://schemas.microsoft.com/office/drawing/2014/main" id="{96EC9294-61B8-FC5B-F46A-907D270B6B22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0027313" y="3160231"/>
            <a:ext cx="1939894" cy="2746753"/>
          </a:xfrm>
          <a:prstGeom prst="rect">
            <a:avLst/>
          </a:prstGeom>
        </p:spPr>
      </p:pic>
      <p:pic>
        <p:nvPicPr>
          <p:cNvPr id="12" name="Image 11" descr="Une image contenant texte&#10;&#10;Description générée automatiquement">
            <a:extLst>
              <a:ext uri="{FF2B5EF4-FFF2-40B4-BE49-F238E27FC236}">
                <a16:creationId xmlns="" xmlns:a16="http://schemas.microsoft.com/office/drawing/2014/main" id="{02B311DF-6C17-BDFF-12FA-87EA66120780}"/>
              </a:ext>
            </a:extLst>
          </p:cNvPr>
          <p:cNvPicPr>
            <a:picLocks noChangeAspect="1"/>
          </p:cNvPicPr>
          <p:nvPr/>
        </p:nvPicPr>
        <p:blipFill rotWithShape="1">
          <a:blip r:embed="rId11"/>
          <a:srcRect b="17669"/>
          <a:stretch/>
        </p:blipFill>
        <p:spPr>
          <a:xfrm>
            <a:off x="9167646" y="3738189"/>
            <a:ext cx="1394844" cy="52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6078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="" xmlns:a16="http://schemas.microsoft.com/office/drawing/2014/main" id="{BA102896-08C0-8E62-028F-D15750C036D1}"/>
              </a:ext>
            </a:extLst>
          </p:cNvPr>
          <p:cNvSpPr txBox="1"/>
          <p:nvPr/>
        </p:nvSpPr>
        <p:spPr>
          <a:xfrm>
            <a:off x="2133277" y="158526"/>
            <a:ext cx="9021659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 anchorCtr="1">
            <a:spAutoFit/>
          </a:bodyPr>
          <a:lstStyle/>
          <a:p>
            <a:r>
              <a:rPr lang="fr-FR" sz="2800" b="1" dirty="0"/>
              <a:t>8- Traitement des objections techniques prévisibles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="" xmlns:a16="http://schemas.microsoft.com/office/drawing/2014/main" id="{29ADE20A-EA87-5EBC-5EC7-7DAE212D3328}"/>
              </a:ext>
            </a:extLst>
          </p:cNvPr>
          <p:cNvSpPr txBox="1"/>
          <p:nvPr/>
        </p:nvSpPr>
        <p:spPr>
          <a:xfrm>
            <a:off x="1114097" y="754115"/>
            <a:ext cx="10207256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 anchorCtr="1">
            <a:spAutoFit/>
          </a:bodyPr>
          <a:lstStyle/>
          <a:p>
            <a:r>
              <a:rPr lang="fr-FR" dirty="0"/>
              <a:t>J’ai réalisé un dossier questions-réponses type FAQ (Foire Aux Questions) qui me permettra de répondre aux questions les plus couramment rencontrées sur mon produit.</a:t>
            </a:r>
          </a:p>
        </p:txBody>
      </p:sp>
      <p:pic>
        <p:nvPicPr>
          <p:cNvPr id="9" name="Image 8" descr="Une image contenant texte, herbe, extérieur, garé&#10;&#10;Description générée automatiquement">
            <a:extLst>
              <a:ext uri="{FF2B5EF4-FFF2-40B4-BE49-F238E27FC236}">
                <a16:creationId xmlns="" xmlns:a16="http://schemas.microsoft.com/office/drawing/2014/main" id="{AB99E431-910A-3F20-C0A6-A6152C22FF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70037" y="1712784"/>
            <a:ext cx="2823183" cy="2420431"/>
          </a:xfrm>
          <a:prstGeom prst="rect">
            <a:avLst/>
          </a:prstGeom>
        </p:spPr>
      </p:pic>
      <p:pic>
        <p:nvPicPr>
          <p:cNvPr id="11" name="Image 10" descr="Une image contenant texte&#10;&#10;Description générée automatiquement">
            <a:extLst>
              <a:ext uri="{FF2B5EF4-FFF2-40B4-BE49-F238E27FC236}">
                <a16:creationId xmlns="" xmlns:a16="http://schemas.microsoft.com/office/drawing/2014/main" id="{CDC5E6DA-1A62-72C5-C8F4-8551321B811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17725" y="1452092"/>
            <a:ext cx="3171379" cy="3171379"/>
          </a:xfrm>
          <a:prstGeom prst="rect">
            <a:avLst/>
          </a:prstGeom>
        </p:spPr>
      </p:pic>
      <p:pic>
        <p:nvPicPr>
          <p:cNvPr id="13" name="Image 12" descr="Une image contenant texte, garé&#10;&#10;Description générée automatiquement">
            <a:extLst>
              <a:ext uri="{FF2B5EF4-FFF2-40B4-BE49-F238E27FC236}">
                <a16:creationId xmlns="" xmlns:a16="http://schemas.microsoft.com/office/drawing/2014/main" id="{FBBCE3DE-3E4A-3156-17C4-7349E7EA20D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00684" y="4582631"/>
            <a:ext cx="3216227" cy="2328530"/>
          </a:xfrm>
          <a:prstGeom prst="rect">
            <a:avLst/>
          </a:prstGeom>
        </p:spPr>
      </p:pic>
      <p:pic>
        <p:nvPicPr>
          <p:cNvPr id="15" name="Image 14" descr="Une image contenant texte&#10;&#10;Description générée automatiquement">
            <a:extLst>
              <a:ext uri="{FF2B5EF4-FFF2-40B4-BE49-F238E27FC236}">
                <a16:creationId xmlns="" xmlns:a16="http://schemas.microsoft.com/office/drawing/2014/main" id="{4C07EA8A-C07F-AB94-79FB-B1277F1400A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99982" y="4726762"/>
            <a:ext cx="3089122" cy="1756726"/>
          </a:xfrm>
          <a:prstGeom prst="rect">
            <a:avLst/>
          </a:prstGeom>
        </p:spPr>
      </p:pic>
      <p:pic>
        <p:nvPicPr>
          <p:cNvPr id="18" name="Image 17" descr="Une image contenant texte&#10;&#10;Description générée automatiquement">
            <a:extLst>
              <a:ext uri="{FF2B5EF4-FFF2-40B4-BE49-F238E27FC236}">
                <a16:creationId xmlns="" xmlns:a16="http://schemas.microsoft.com/office/drawing/2014/main" id="{B75B06AB-D2BF-7B40-84C1-D3A99C65D45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389399" y="2272838"/>
            <a:ext cx="3643890" cy="3857246"/>
          </a:xfrm>
          <a:prstGeom prst="rect">
            <a:avLst/>
          </a:prstGeom>
        </p:spPr>
      </p:pic>
      <p:pic>
        <p:nvPicPr>
          <p:cNvPr id="20" name="Image 19" descr="Une image contenant texte&#10;&#10;Description générée automatiquement">
            <a:extLst>
              <a:ext uri="{FF2B5EF4-FFF2-40B4-BE49-F238E27FC236}">
                <a16:creationId xmlns="" xmlns:a16="http://schemas.microsoft.com/office/drawing/2014/main" id="{0225DA5F-815C-9AD3-971E-461248A7AB7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-33842" y="1849862"/>
            <a:ext cx="3179374" cy="3514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36867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3943350" y="181302"/>
            <a:ext cx="4772025" cy="523220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 rtlCol="0" anchor="ctr" anchorCtr="1">
            <a:spAutoFit/>
          </a:bodyPr>
          <a:lstStyle/>
          <a:p>
            <a:r>
              <a:rPr lang="fr-FR" sz="2800" b="1" dirty="0" smtClean="0"/>
              <a:t>9- Tarifs et conditions de vente</a:t>
            </a:r>
            <a:endParaRPr lang="fr-FR" sz="2800" b="1" dirty="0"/>
          </a:p>
        </p:txBody>
      </p:sp>
      <p:sp>
        <p:nvSpPr>
          <p:cNvPr id="40961" name="Rectangle 1"/>
          <p:cNvSpPr>
            <a:spLocks noChangeArrowheads="1"/>
          </p:cNvSpPr>
          <p:nvPr/>
        </p:nvSpPr>
        <p:spPr bwMode="auto">
          <a:xfrm>
            <a:off x="1866899" y="4968316"/>
            <a:ext cx="888682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fr-F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endParaRPr kumimoji="0" lang="fr-FR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" name="Tableau 3"/>
          <p:cNvGraphicFramePr>
            <a:graphicFrameLocks noGrp="1"/>
          </p:cNvGraphicFramePr>
          <p:nvPr/>
        </p:nvGraphicFramePr>
        <p:xfrm>
          <a:off x="2352674" y="1409699"/>
          <a:ext cx="2010315" cy="5240274"/>
        </p:xfrm>
        <a:graphic>
          <a:graphicData uri="http://schemas.openxmlformats.org/drawingml/2006/table">
            <a:tbl>
              <a:tblPr/>
              <a:tblGrid>
                <a:gridCol w="1152526"/>
                <a:gridCol w="857789"/>
              </a:tblGrid>
              <a:tr h="21346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181100" algn="l"/>
                        </a:tabLst>
                      </a:pPr>
                      <a:r>
                        <a:rPr lang="fr-FR" sz="1300" b="1" dirty="0">
                          <a:latin typeface="Calibri"/>
                          <a:ea typeface="Calibri"/>
                          <a:cs typeface="Times New Roman"/>
                        </a:rPr>
                        <a:t>HRG 416 XB</a:t>
                      </a:r>
                      <a:endParaRPr lang="fr-FR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618" marR="576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181100" algn="l"/>
                        </a:tabLst>
                      </a:pPr>
                      <a:r>
                        <a:rPr lang="fr-FR" sz="1300">
                          <a:latin typeface="Calibri"/>
                          <a:ea typeface="Calibri"/>
                          <a:cs typeface="Times New Roman"/>
                        </a:rPr>
                        <a:t>569 €</a:t>
                      </a:r>
                      <a:endParaRPr lang="fr-FR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618" marR="576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181100" algn="l"/>
                        </a:tabLst>
                      </a:pPr>
                      <a:r>
                        <a:rPr lang="fr-FR" sz="1300" b="1">
                          <a:latin typeface="Calibri"/>
                          <a:ea typeface="Calibri"/>
                          <a:cs typeface="Times New Roman"/>
                        </a:rPr>
                        <a:t>HRG 466 XB</a:t>
                      </a:r>
                      <a:endParaRPr lang="fr-FR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618" marR="576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181100" algn="l"/>
                        </a:tabLst>
                      </a:pPr>
                      <a:r>
                        <a:rPr lang="fr-FR" sz="1300">
                          <a:latin typeface="Calibri"/>
                          <a:ea typeface="Calibri"/>
                          <a:cs typeface="Times New Roman"/>
                        </a:rPr>
                        <a:t>689 €</a:t>
                      </a:r>
                      <a:endParaRPr lang="fr-FR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618" marR="576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46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181100" algn="l"/>
                        </a:tabLst>
                      </a:pPr>
                      <a:r>
                        <a:rPr lang="fr-FR" sz="1300" b="1">
                          <a:latin typeface="Calibri"/>
                          <a:ea typeface="Calibri"/>
                          <a:cs typeface="Times New Roman"/>
                        </a:rPr>
                        <a:t>HRX  476 XB</a:t>
                      </a:r>
                      <a:endParaRPr lang="fr-FR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618" marR="576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181100" algn="l"/>
                        </a:tabLst>
                      </a:pPr>
                      <a:r>
                        <a:rPr lang="fr-FR" sz="1300">
                          <a:latin typeface="Calibri"/>
                          <a:ea typeface="Calibri"/>
                          <a:cs typeface="Times New Roman"/>
                        </a:rPr>
                        <a:t>1269 €</a:t>
                      </a:r>
                      <a:endParaRPr lang="fr-FR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618" marR="576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46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181100" algn="l"/>
                        </a:tabLst>
                      </a:pPr>
                      <a:r>
                        <a:rPr lang="fr-FR" sz="1300" b="1">
                          <a:latin typeface="Calibri"/>
                          <a:ea typeface="Calibri"/>
                          <a:cs typeface="Times New Roman"/>
                        </a:rPr>
                        <a:t>HRD 536 HXE</a:t>
                      </a:r>
                      <a:endParaRPr lang="fr-FR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618" marR="576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181100" algn="l"/>
                        </a:tabLst>
                      </a:pPr>
                      <a:r>
                        <a:rPr lang="fr-FR" sz="1300">
                          <a:latin typeface="Calibri"/>
                          <a:ea typeface="Calibri"/>
                          <a:cs typeface="Times New Roman"/>
                        </a:rPr>
                        <a:t>1919 €</a:t>
                      </a:r>
                      <a:endParaRPr lang="fr-FR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618" marR="576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46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181100" algn="l"/>
                        </a:tabLst>
                      </a:pPr>
                      <a:r>
                        <a:rPr lang="fr-FR" sz="1300" b="1" dirty="0">
                          <a:latin typeface="Calibri"/>
                          <a:ea typeface="Calibri"/>
                          <a:cs typeface="Times New Roman"/>
                        </a:rPr>
                        <a:t>HRG 416 PKEH</a:t>
                      </a:r>
                      <a:endParaRPr lang="fr-FR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618" marR="576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181100" algn="l"/>
                        </a:tabLst>
                      </a:pPr>
                      <a:r>
                        <a:rPr lang="fr-FR" sz="1300">
                          <a:latin typeface="Calibri"/>
                          <a:ea typeface="Calibri"/>
                          <a:cs typeface="Times New Roman"/>
                        </a:rPr>
                        <a:t>469 €</a:t>
                      </a:r>
                      <a:endParaRPr lang="fr-FR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618" marR="576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46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181100" algn="l"/>
                        </a:tabLst>
                      </a:pPr>
                      <a:r>
                        <a:rPr lang="fr-FR" sz="1300" b="1" dirty="0">
                          <a:latin typeface="Calibri"/>
                          <a:ea typeface="Calibri"/>
                          <a:cs typeface="Times New Roman"/>
                        </a:rPr>
                        <a:t>HRG 416 SKEH</a:t>
                      </a:r>
                      <a:endParaRPr lang="fr-FR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618" marR="576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181100" algn="l"/>
                        </a:tabLst>
                      </a:pPr>
                      <a:r>
                        <a:rPr lang="fr-FR" sz="1300">
                          <a:latin typeface="Calibri"/>
                          <a:ea typeface="Calibri"/>
                          <a:cs typeface="Times New Roman"/>
                        </a:rPr>
                        <a:t>529 €</a:t>
                      </a:r>
                      <a:endParaRPr lang="fr-FR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618" marR="576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46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181100" algn="l"/>
                        </a:tabLst>
                      </a:pPr>
                      <a:r>
                        <a:rPr lang="fr-FR" sz="1300" b="1" dirty="0">
                          <a:latin typeface="Calibri"/>
                          <a:ea typeface="Calibri"/>
                          <a:cs typeface="Times New Roman"/>
                        </a:rPr>
                        <a:t>HRG 466 PKEH</a:t>
                      </a:r>
                      <a:endParaRPr lang="fr-FR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618" marR="576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181100" algn="l"/>
                        </a:tabLst>
                      </a:pPr>
                      <a:r>
                        <a:rPr lang="fr-FR" sz="1300">
                          <a:latin typeface="Calibri"/>
                          <a:ea typeface="Calibri"/>
                          <a:cs typeface="Times New Roman"/>
                        </a:rPr>
                        <a:t>599 €</a:t>
                      </a:r>
                      <a:endParaRPr lang="fr-FR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618" marR="576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46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181100" algn="l"/>
                        </a:tabLst>
                      </a:pPr>
                      <a:r>
                        <a:rPr lang="fr-FR" sz="1300" b="1">
                          <a:latin typeface="Calibri"/>
                          <a:ea typeface="Calibri"/>
                          <a:cs typeface="Times New Roman"/>
                        </a:rPr>
                        <a:t>HRG 466 SKEH</a:t>
                      </a:r>
                      <a:endParaRPr lang="fr-FR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618" marR="576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181100" algn="l"/>
                        </a:tabLst>
                      </a:pPr>
                      <a:r>
                        <a:rPr lang="fr-FR" sz="1300">
                          <a:latin typeface="Calibri"/>
                          <a:ea typeface="Calibri"/>
                          <a:cs typeface="Times New Roman"/>
                        </a:rPr>
                        <a:t>569 €</a:t>
                      </a:r>
                      <a:endParaRPr lang="fr-FR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618" marR="576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46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181100" algn="l"/>
                        </a:tabLst>
                      </a:pPr>
                      <a:r>
                        <a:rPr lang="fr-FR" sz="1300" b="1">
                          <a:latin typeface="Calibri"/>
                          <a:ea typeface="Calibri"/>
                          <a:cs typeface="Times New Roman"/>
                        </a:rPr>
                        <a:t>HRG 466 SKEP</a:t>
                      </a:r>
                      <a:endParaRPr lang="fr-FR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618" marR="576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181100" algn="l"/>
                        </a:tabLst>
                      </a:pPr>
                      <a:r>
                        <a:rPr lang="fr-FR" sz="1300" dirty="0">
                          <a:latin typeface="Calibri"/>
                          <a:ea typeface="Calibri"/>
                          <a:cs typeface="Times New Roman"/>
                        </a:rPr>
                        <a:t>659 €</a:t>
                      </a:r>
                      <a:endParaRPr lang="fr-FR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618" marR="576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46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181100" algn="l"/>
                        </a:tabLst>
                      </a:pPr>
                      <a:r>
                        <a:rPr lang="fr-FR" sz="1300" b="1">
                          <a:latin typeface="Calibri"/>
                          <a:ea typeface="Calibri"/>
                          <a:cs typeface="Times New Roman"/>
                        </a:rPr>
                        <a:t>HRH 536 HXE</a:t>
                      </a:r>
                      <a:endParaRPr lang="fr-FR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618" marR="576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181100" algn="l"/>
                        </a:tabLst>
                      </a:pPr>
                      <a:r>
                        <a:rPr lang="fr-FR" sz="1300">
                          <a:latin typeface="Calibri"/>
                          <a:ea typeface="Calibri"/>
                          <a:cs typeface="Times New Roman"/>
                        </a:rPr>
                        <a:t>2399 €</a:t>
                      </a:r>
                      <a:endParaRPr lang="fr-FR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618" marR="576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46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181100" algn="l"/>
                        </a:tabLst>
                      </a:pPr>
                      <a:r>
                        <a:rPr lang="fr-FR" sz="1300" b="1" dirty="0">
                          <a:latin typeface="Calibri"/>
                          <a:ea typeface="Calibri"/>
                          <a:cs typeface="Times New Roman"/>
                        </a:rPr>
                        <a:t>HRN 536 VK</a:t>
                      </a:r>
                      <a:endParaRPr lang="fr-FR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618" marR="576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181100" algn="l"/>
                        </a:tabLst>
                      </a:pPr>
                      <a:r>
                        <a:rPr lang="fr-FR" sz="1300">
                          <a:latin typeface="Calibri"/>
                          <a:ea typeface="Calibri"/>
                          <a:cs typeface="Times New Roman"/>
                        </a:rPr>
                        <a:t>839 €</a:t>
                      </a:r>
                      <a:endParaRPr lang="fr-FR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618" marR="576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46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181100" algn="l"/>
                        </a:tabLst>
                      </a:pPr>
                      <a:r>
                        <a:rPr lang="fr-FR" sz="1300" b="1">
                          <a:latin typeface="Calibri"/>
                          <a:ea typeface="Calibri"/>
                          <a:cs typeface="Times New Roman"/>
                        </a:rPr>
                        <a:t>HRN 536 VY</a:t>
                      </a:r>
                      <a:endParaRPr lang="fr-FR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618" marR="576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181100" algn="l"/>
                        </a:tabLst>
                      </a:pPr>
                      <a:r>
                        <a:rPr lang="fr-FR" sz="1300">
                          <a:latin typeface="Calibri"/>
                          <a:ea typeface="Calibri"/>
                          <a:cs typeface="Times New Roman"/>
                        </a:rPr>
                        <a:t>959 €</a:t>
                      </a:r>
                      <a:endParaRPr lang="fr-FR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618" marR="576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46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181100" algn="l"/>
                        </a:tabLst>
                      </a:pPr>
                      <a:r>
                        <a:rPr lang="fr-FR" sz="1300" b="1">
                          <a:latin typeface="Calibri"/>
                          <a:ea typeface="Calibri"/>
                          <a:cs typeface="Times New Roman"/>
                        </a:rPr>
                        <a:t>HRX 476 VYEA</a:t>
                      </a:r>
                      <a:endParaRPr lang="fr-FR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618" marR="576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181100" algn="l"/>
                        </a:tabLst>
                      </a:pPr>
                      <a:r>
                        <a:rPr lang="fr-FR" sz="1300">
                          <a:latin typeface="Calibri"/>
                          <a:ea typeface="Calibri"/>
                          <a:cs typeface="Times New Roman"/>
                        </a:rPr>
                        <a:t>1099 €</a:t>
                      </a:r>
                      <a:endParaRPr lang="fr-FR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618" marR="576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46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181100" algn="l"/>
                        </a:tabLst>
                      </a:pPr>
                      <a:r>
                        <a:rPr lang="fr-FR" sz="1300" b="1">
                          <a:latin typeface="Calibri"/>
                          <a:ea typeface="Calibri"/>
                          <a:cs typeface="Times New Roman"/>
                        </a:rPr>
                        <a:t>HRX 476 VKEA</a:t>
                      </a:r>
                      <a:endParaRPr lang="fr-FR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618" marR="576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181100" algn="l"/>
                        </a:tabLst>
                      </a:pPr>
                      <a:r>
                        <a:rPr lang="fr-FR" sz="1300">
                          <a:latin typeface="Calibri"/>
                          <a:ea typeface="Calibri"/>
                          <a:cs typeface="Times New Roman"/>
                        </a:rPr>
                        <a:t>959 €</a:t>
                      </a:r>
                      <a:endParaRPr lang="fr-FR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618" marR="576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46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181100" algn="l"/>
                        </a:tabLst>
                      </a:pPr>
                      <a:r>
                        <a:rPr lang="fr-FR" sz="1300" b="1">
                          <a:latin typeface="Calibri"/>
                          <a:ea typeface="Calibri"/>
                          <a:cs typeface="Times New Roman"/>
                        </a:rPr>
                        <a:t>HRX 476 HYEA</a:t>
                      </a:r>
                      <a:endParaRPr lang="fr-FR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618" marR="576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181100" algn="l"/>
                        </a:tabLst>
                      </a:pPr>
                      <a:r>
                        <a:rPr lang="fr-FR" sz="1300">
                          <a:latin typeface="Calibri"/>
                          <a:ea typeface="Calibri"/>
                          <a:cs typeface="Times New Roman"/>
                        </a:rPr>
                        <a:t>1239 €</a:t>
                      </a:r>
                      <a:endParaRPr lang="fr-FR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618" marR="576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46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181100" algn="l"/>
                        </a:tabLst>
                      </a:pPr>
                      <a:r>
                        <a:rPr lang="fr-FR" sz="1300" b="1">
                          <a:latin typeface="Calibri"/>
                          <a:ea typeface="Calibri"/>
                          <a:cs typeface="Times New Roman"/>
                        </a:rPr>
                        <a:t>HRX 537 HZEA</a:t>
                      </a:r>
                      <a:endParaRPr lang="fr-FR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618" marR="576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181100" algn="l"/>
                        </a:tabLst>
                      </a:pPr>
                      <a:r>
                        <a:rPr lang="fr-FR" sz="1300">
                          <a:latin typeface="Calibri"/>
                          <a:ea typeface="Calibri"/>
                          <a:cs typeface="Times New Roman"/>
                        </a:rPr>
                        <a:t>1579 €</a:t>
                      </a:r>
                      <a:endParaRPr lang="fr-FR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618" marR="576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46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181100" algn="l"/>
                        </a:tabLst>
                      </a:pPr>
                      <a:r>
                        <a:rPr lang="fr-FR" sz="1300" b="1" dirty="0">
                          <a:latin typeface="Calibri"/>
                          <a:ea typeface="Calibri"/>
                          <a:cs typeface="Times New Roman"/>
                        </a:rPr>
                        <a:t>HRX 537 HYEA</a:t>
                      </a:r>
                      <a:endParaRPr lang="fr-FR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618" marR="576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181100" algn="l"/>
                        </a:tabLst>
                      </a:pPr>
                      <a:r>
                        <a:rPr lang="fr-FR" sz="1300">
                          <a:latin typeface="Calibri"/>
                          <a:ea typeface="Calibri"/>
                          <a:cs typeface="Times New Roman"/>
                        </a:rPr>
                        <a:t>1439 €</a:t>
                      </a:r>
                      <a:endParaRPr lang="fr-FR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618" marR="576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46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181100" algn="l"/>
                        </a:tabLst>
                      </a:pPr>
                      <a:r>
                        <a:rPr lang="fr-FR" sz="1300" b="1" dirty="0">
                          <a:latin typeface="Calibri"/>
                          <a:ea typeface="Calibri"/>
                          <a:cs typeface="Times New Roman"/>
                        </a:rPr>
                        <a:t>HRX 537 VKEA</a:t>
                      </a:r>
                      <a:endParaRPr lang="fr-FR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618" marR="576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181100" algn="l"/>
                        </a:tabLst>
                      </a:pPr>
                      <a:r>
                        <a:rPr lang="fr-FR" sz="1300">
                          <a:latin typeface="Calibri"/>
                          <a:ea typeface="Calibri"/>
                          <a:cs typeface="Times New Roman"/>
                        </a:rPr>
                        <a:t>1159 €</a:t>
                      </a:r>
                      <a:endParaRPr lang="fr-FR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618" marR="576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46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181100" algn="l"/>
                        </a:tabLst>
                      </a:pPr>
                      <a:r>
                        <a:rPr lang="fr-FR" sz="1300" b="1" dirty="0">
                          <a:latin typeface="Calibri"/>
                          <a:ea typeface="Calibri"/>
                          <a:cs typeface="Times New Roman"/>
                        </a:rPr>
                        <a:t>HRX 537 VYEA</a:t>
                      </a:r>
                      <a:endParaRPr lang="fr-FR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618" marR="576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181100" algn="l"/>
                        </a:tabLst>
                      </a:pPr>
                      <a:r>
                        <a:rPr lang="fr-FR" sz="1300">
                          <a:latin typeface="Calibri"/>
                          <a:ea typeface="Calibri"/>
                          <a:cs typeface="Times New Roman"/>
                        </a:rPr>
                        <a:t>1299 €</a:t>
                      </a:r>
                      <a:endParaRPr lang="fr-FR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618" marR="576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46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181100" algn="l"/>
                        </a:tabLst>
                      </a:pPr>
                      <a:r>
                        <a:rPr lang="fr-FR" sz="1300" b="1" dirty="0">
                          <a:latin typeface="Calibri"/>
                          <a:ea typeface="Calibri"/>
                          <a:cs typeface="Times New Roman"/>
                        </a:rPr>
                        <a:t>UM 536 EE </a:t>
                      </a:r>
                      <a:endParaRPr lang="fr-FR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618" marR="576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181100" algn="l"/>
                        </a:tabLst>
                      </a:pPr>
                      <a:r>
                        <a:rPr lang="fr-FR" sz="1300" dirty="0">
                          <a:latin typeface="Calibri"/>
                          <a:ea typeface="Calibri"/>
                          <a:cs typeface="Times New Roman"/>
                        </a:rPr>
                        <a:t>2519 €</a:t>
                      </a:r>
                      <a:endParaRPr lang="fr-FR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618" marR="576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46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181100" algn="l"/>
                        </a:tabLst>
                      </a:pPr>
                      <a:r>
                        <a:rPr lang="fr-FR" sz="1300" b="1">
                          <a:latin typeface="Calibri"/>
                          <a:ea typeface="Calibri"/>
                          <a:cs typeface="Times New Roman"/>
                        </a:rPr>
                        <a:t>UM 536 EBE</a:t>
                      </a:r>
                      <a:endParaRPr lang="fr-FR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618" marR="576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181100" algn="l"/>
                        </a:tabLst>
                      </a:pPr>
                      <a:r>
                        <a:rPr lang="fr-FR" sz="1300" dirty="0">
                          <a:latin typeface="Calibri"/>
                          <a:ea typeface="Calibri"/>
                          <a:cs typeface="Times New Roman"/>
                        </a:rPr>
                        <a:t>2749 €</a:t>
                      </a:r>
                      <a:endParaRPr lang="fr-FR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618" marR="576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46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181100" algn="l"/>
                        </a:tabLst>
                      </a:pPr>
                      <a:r>
                        <a:rPr lang="fr-FR" sz="1300" b="1">
                          <a:latin typeface="Calibri"/>
                          <a:ea typeface="Calibri"/>
                          <a:cs typeface="Times New Roman"/>
                        </a:rPr>
                        <a:t>UM 616 EE</a:t>
                      </a:r>
                      <a:endParaRPr lang="fr-FR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618" marR="576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181100" algn="l"/>
                        </a:tabLst>
                      </a:pPr>
                      <a:r>
                        <a:rPr lang="fr-FR" sz="1300" dirty="0">
                          <a:latin typeface="Calibri"/>
                          <a:ea typeface="Calibri"/>
                          <a:cs typeface="Times New Roman"/>
                        </a:rPr>
                        <a:t>2959 €</a:t>
                      </a:r>
                      <a:endParaRPr lang="fr-FR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618" marR="576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46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181100" algn="l"/>
                        </a:tabLst>
                      </a:pPr>
                      <a:r>
                        <a:rPr lang="fr-FR" sz="1300" b="1">
                          <a:latin typeface="Calibri"/>
                          <a:ea typeface="Calibri"/>
                          <a:cs typeface="Times New Roman"/>
                        </a:rPr>
                        <a:t>UM 616 EBE</a:t>
                      </a:r>
                      <a:endParaRPr lang="fr-FR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618" marR="576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181100" algn="l"/>
                        </a:tabLst>
                      </a:pPr>
                      <a:r>
                        <a:rPr lang="fr-FR" sz="1300" dirty="0">
                          <a:latin typeface="Calibri"/>
                          <a:ea typeface="Calibri"/>
                          <a:cs typeface="Times New Roman"/>
                        </a:rPr>
                        <a:t>3299 €</a:t>
                      </a:r>
                      <a:endParaRPr lang="fr-FR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618" marR="576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ZoneTexte 5"/>
          <p:cNvSpPr txBox="1"/>
          <p:nvPr/>
        </p:nvSpPr>
        <p:spPr>
          <a:xfrm>
            <a:off x="4248150" y="2691884"/>
            <a:ext cx="7096125" cy="369332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 rtlCol="0" anchor="ctr" anchorCtr="1">
            <a:spAutoFit/>
          </a:bodyPr>
          <a:lstStyle/>
          <a:p>
            <a:endParaRPr lang="fr-FR" dirty="0"/>
          </a:p>
        </p:txBody>
      </p:sp>
      <p:sp>
        <p:nvSpPr>
          <p:cNvPr id="7" name="Rectangle 6"/>
          <p:cNvSpPr/>
          <p:nvPr/>
        </p:nvSpPr>
        <p:spPr>
          <a:xfrm>
            <a:off x="5295901" y="2613363"/>
            <a:ext cx="5657850" cy="1938992"/>
          </a:xfrm>
          <a:prstGeom prst="rect">
            <a:avLst/>
          </a:prstGeom>
          <a:ln w="38100"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lvl="0" indent="4492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Conditions de paiement</a:t>
            </a:r>
            <a:r>
              <a:rPr lang="fr-FR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 : </a:t>
            </a:r>
            <a:endParaRPr lang="fr-FR" sz="1050" dirty="0" smtClean="0">
              <a:latin typeface="Arial" pitchFamily="34" charset="0"/>
              <a:cs typeface="Arial" pitchFamily="34" charset="0"/>
            </a:endParaRPr>
          </a:p>
          <a:p>
            <a:pPr lvl="0" indent="449263" eaLnBrk="0" fontAlgn="base" hangingPunct="0">
              <a:spcBef>
                <a:spcPct val="0"/>
              </a:spcBef>
              <a:spcAft>
                <a:spcPct val="0"/>
              </a:spcAft>
            </a:pPr>
            <a:endParaRPr lang="fr-FR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1" indent="4492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sz="16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Soit </a:t>
            </a:r>
            <a:r>
              <a:rPr lang="fr-FR" sz="16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escompte</a:t>
            </a:r>
            <a:r>
              <a:rPr lang="fr-FR" sz="16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de 2% si paiement au </a:t>
            </a:r>
            <a:r>
              <a:rPr lang="fr-FR" sz="16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comptant</a:t>
            </a:r>
            <a:r>
              <a:rPr lang="fr-FR" sz="16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. </a:t>
            </a:r>
            <a:endParaRPr lang="fr-FR" sz="1000" dirty="0" smtClean="0">
              <a:latin typeface="Arial" pitchFamily="34" charset="0"/>
              <a:cs typeface="Arial" pitchFamily="34" charset="0"/>
            </a:endParaRPr>
          </a:p>
          <a:p>
            <a:pPr lvl="1" indent="4492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sz="16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Soit </a:t>
            </a:r>
            <a:r>
              <a:rPr lang="fr-FR" sz="16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crédit</a:t>
            </a:r>
            <a:r>
              <a:rPr lang="fr-FR" sz="16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de 30 % à la commande et le solde à 	30 Jours fin de mois.</a:t>
            </a:r>
            <a:endParaRPr lang="fr-FR" sz="1000" dirty="0" smtClean="0">
              <a:latin typeface="Arial" pitchFamily="34" charset="0"/>
              <a:cs typeface="Arial" pitchFamily="34" charset="0"/>
            </a:endParaRPr>
          </a:p>
          <a:p>
            <a:pPr lvl="0" indent="449263" eaLnBrk="0" fontAlgn="base" hangingPunct="0">
              <a:spcBef>
                <a:spcPct val="0"/>
              </a:spcBef>
              <a:spcAft>
                <a:spcPct val="0"/>
              </a:spcAft>
            </a:pPr>
            <a:endParaRPr lang="fr-FR" b="1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indent="4492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	Remise </a:t>
            </a:r>
            <a:r>
              <a:rPr lang="fr-FR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maximale de 15 %.</a:t>
            </a:r>
            <a:endParaRPr lang="fr-FR" sz="28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1876425" y="958335"/>
            <a:ext cx="2838450" cy="369332"/>
          </a:xfrm>
          <a:prstGeom prst="rect">
            <a:avLst/>
          </a:prstGeom>
          <a:noFill/>
          <a:ln w="38100">
            <a:solidFill>
              <a:schemeClr val="accent1">
                <a:lumMod val="75000"/>
              </a:schemeClr>
            </a:solidFill>
          </a:ln>
        </p:spPr>
        <p:txBody>
          <a:bodyPr wrap="square" rtlCol="0" anchor="ctr" anchorCtr="1">
            <a:spAutoFit/>
          </a:bodyPr>
          <a:lstStyle/>
          <a:p>
            <a:r>
              <a:rPr lang="fr-FR" b="1" dirty="0" smtClean="0"/>
              <a:t>TARIFS TONDEUSES HONDA</a:t>
            </a:r>
            <a:endParaRPr lang="fr-FR" b="1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>
            <a:extLst>
              <a:ext uri="{FF2B5EF4-FFF2-40B4-BE49-F238E27FC236}">
                <a16:creationId xmlns="" xmlns:a16="http://schemas.microsoft.com/office/drawing/2014/main" id="{8F196B10-32E2-194B-A79B-4E217706FA7E}"/>
              </a:ext>
            </a:extLst>
          </p:cNvPr>
          <p:cNvSpPr txBox="1"/>
          <p:nvPr/>
        </p:nvSpPr>
        <p:spPr>
          <a:xfrm>
            <a:off x="2098417" y="251672"/>
            <a:ext cx="7381307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 anchorCtr="1">
            <a:spAutoFit/>
          </a:bodyPr>
          <a:lstStyle/>
          <a:p>
            <a:r>
              <a:rPr lang="fr-FR" sz="2800" b="1" dirty="0" smtClean="0"/>
              <a:t>10- </a:t>
            </a:r>
            <a:r>
              <a:rPr lang="fr-FR" sz="2800" b="1" dirty="0"/>
              <a:t>Outils d’Aide à la Vente (OAV)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="" xmlns:a16="http://schemas.microsoft.com/office/drawing/2014/main" id="{AC039E20-7CB8-6CA4-F31E-DCF4CC4CBF51}"/>
              </a:ext>
            </a:extLst>
          </p:cNvPr>
          <p:cNvSpPr txBox="1"/>
          <p:nvPr/>
        </p:nvSpPr>
        <p:spPr>
          <a:xfrm>
            <a:off x="8830652" y="3908137"/>
            <a:ext cx="2551723" cy="523220"/>
          </a:xfrm>
          <a:prstGeom prst="rect">
            <a:avLst/>
          </a:prstGeom>
          <a:noFill/>
          <a:ln w="38100">
            <a:solidFill>
              <a:schemeClr val="accent1">
                <a:lumMod val="75000"/>
              </a:schemeClr>
            </a:solidFill>
          </a:ln>
        </p:spPr>
        <p:txBody>
          <a:bodyPr wrap="square" rtlCol="0" anchor="ctr" anchorCtr="1">
            <a:spAutoFit/>
          </a:bodyPr>
          <a:lstStyle/>
          <a:p>
            <a:r>
              <a:rPr lang="fr-FR" sz="1400" dirty="0"/>
              <a:t>documentation </a:t>
            </a:r>
            <a:r>
              <a:rPr lang="fr-FR" sz="1400" dirty="0" smtClean="0"/>
              <a:t>technique (existante)</a:t>
            </a:r>
            <a:endParaRPr lang="fr-FR" sz="1400" dirty="0"/>
          </a:p>
        </p:txBody>
      </p:sp>
      <p:sp>
        <p:nvSpPr>
          <p:cNvPr id="6" name="ZoneTexte 5">
            <a:extLst>
              <a:ext uri="{FF2B5EF4-FFF2-40B4-BE49-F238E27FC236}">
                <a16:creationId xmlns="" xmlns:a16="http://schemas.microsoft.com/office/drawing/2014/main" id="{EE372E72-DE14-28BA-B7FB-F1E725DC911C}"/>
              </a:ext>
            </a:extLst>
          </p:cNvPr>
          <p:cNvSpPr txBox="1"/>
          <p:nvPr/>
        </p:nvSpPr>
        <p:spPr>
          <a:xfrm>
            <a:off x="1458321" y="1228377"/>
            <a:ext cx="2094571" cy="307777"/>
          </a:xfrm>
          <a:prstGeom prst="rect">
            <a:avLst/>
          </a:prstGeom>
          <a:noFill/>
          <a:ln w="38100">
            <a:solidFill>
              <a:schemeClr val="accent1">
                <a:lumMod val="75000"/>
              </a:schemeClr>
            </a:solidFill>
          </a:ln>
        </p:spPr>
        <p:txBody>
          <a:bodyPr wrap="square" rtlCol="0" anchor="ctr" anchorCtr="1">
            <a:spAutoFit/>
          </a:bodyPr>
          <a:lstStyle/>
          <a:p>
            <a:r>
              <a:rPr lang="fr-FR" sz="1400" dirty="0"/>
              <a:t>Book </a:t>
            </a:r>
            <a:r>
              <a:rPr lang="fr-FR" sz="1400" dirty="0" smtClean="0"/>
              <a:t>technique (créé)</a:t>
            </a:r>
            <a:endParaRPr lang="fr-FR" sz="1400" dirty="0"/>
          </a:p>
        </p:txBody>
      </p:sp>
      <p:pic>
        <p:nvPicPr>
          <p:cNvPr id="4" name="Image 3">
            <a:extLst>
              <a:ext uri="{FF2B5EF4-FFF2-40B4-BE49-F238E27FC236}">
                <a16:creationId xmlns="" xmlns:a16="http://schemas.microsoft.com/office/drawing/2014/main" id="{051C5AB4-02C1-F436-5731-9A798C277F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10632" y="903121"/>
            <a:ext cx="2639386" cy="1484655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="" xmlns:a16="http://schemas.microsoft.com/office/drawing/2014/main" id="{92D59CE6-8499-0D32-49B1-9417489810E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28017" y="2692068"/>
            <a:ext cx="2639386" cy="1484654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="" xmlns:a16="http://schemas.microsoft.com/office/drawing/2014/main" id="{3B5CA91F-D84F-2F76-30FC-1ED49A5446E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40702" y="2349923"/>
            <a:ext cx="4222138" cy="1551635"/>
          </a:xfrm>
          <a:prstGeom prst="rect">
            <a:avLst/>
          </a:prstGeom>
          <a:noFill/>
        </p:spPr>
      </p:pic>
      <p:pic>
        <p:nvPicPr>
          <p:cNvPr id="13" name="Image 12" descr="Une image contenant texte, herbe, capture d’écran&#10;&#10;Description générée automatiquement">
            <a:extLst>
              <a:ext uri="{FF2B5EF4-FFF2-40B4-BE49-F238E27FC236}">
                <a16:creationId xmlns="" xmlns:a16="http://schemas.microsoft.com/office/drawing/2014/main" id="{BD27B29A-D0D0-D9B0-7A1E-81A26E6DD68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07352" y="708504"/>
            <a:ext cx="4222138" cy="1558137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="" xmlns:a16="http://schemas.microsoft.com/office/drawing/2014/main" id="{41105805-509B-FA20-47BD-4996B49D804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03107" y="1720589"/>
            <a:ext cx="3109933" cy="2154543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="" xmlns:a16="http://schemas.microsoft.com/office/drawing/2014/main" id="{C1684C7D-E0F1-C5F2-89DE-D1D06797F0AB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l="5056"/>
          <a:stretch>
            <a:fillRect/>
          </a:stretch>
        </p:blipFill>
        <p:spPr>
          <a:xfrm>
            <a:off x="2019300" y="4432668"/>
            <a:ext cx="3852533" cy="2282457"/>
          </a:xfrm>
          <a:prstGeom prst="rect">
            <a:avLst/>
          </a:prstGeom>
        </p:spPr>
      </p:pic>
      <p:sp>
        <p:nvSpPr>
          <p:cNvPr id="18" name="ZoneTexte 17">
            <a:extLst>
              <a:ext uri="{FF2B5EF4-FFF2-40B4-BE49-F238E27FC236}">
                <a16:creationId xmlns="" xmlns:a16="http://schemas.microsoft.com/office/drawing/2014/main" id="{57214A64-90B5-1CD3-EA08-ECF6EBBF9564}"/>
              </a:ext>
            </a:extLst>
          </p:cNvPr>
          <p:cNvSpPr txBox="1"/>
          <p:nvPr/>
        </p:nvSpPr>
        <p:spPr>
          <a:xfrm>
            <a:off x="1788169" y="3966414"/>
            <a:ext cx="2315749" cy="307777"/>
          </a:xfrm>
          <a:prstGeom prst="rect">
            <a:avLst/>
          </a:prstGeom>
          <a:noFill/>
          <a:ln w="38100">
            <a:solidFill>
              <a:schemeClr val="accent1">
                <a:lumMod val="75000"/>
              </a:schemeClr>
            </a:solidFill>
          </a:ln>
        </p:spPr>
        <p:txBody>
          <a:bodyPr wrap="square" rtlCol="0" anchor="ctr" anchorCtr="1">
            <a:spAutoFit/>
          </a:bodyPr>
          <a:lstStyle/>
          <a:p>
            <a:r>
              <a:rPr lang="fr-FR" sz="1400" dirty="0"/>
              <a:t>Argumentaire </a:t>
            </a:r>
            <a:r>
              <a:rPr lang="fr-FR" sz="1400" dirty="0" smtClean="0"/>
              <a:t>CAP</a:t>
            </a:r>
            <a:endParaRPr lang="fr-FR" sz="1400" dirty="0"/>
          </a:p>
        </p:txBody>
      </p:sp>
      <p:pic>
        <p:nvPicPr>
          <p:cNvPr id="19" name="Image 18">
            <a:extLst>
              <a:ext uri="{FF2B5EF4-FFF2-40B4-BE49-F238E27FC236}">
                <a16:creationId xmlns="" xmlns:a16="http://schemas.microsoft.com/office/drawing/2014/main" id="{12BF2503-EE36-D264-EE77-8ED48B93743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343428" y="4473074"/>
            <a:ext cx="3384755" cy="1903925"/>
          </a:xfrm>
          <a:prstGeom prst="rect">
            <a:avLst/>
          </a:prstGeom>
        </p:spPr>
      </p:pic>
      <p:sp>
        <p:nvSpPr>
          <p:cNvPr id="20" name="ZoneTexte 19">
            <a:extLst>
              <a:ext uri="{FF2B5EF4-FFF2-40B4-BE49-F238E27FC236}">
                <a16:creationId xmlns="" xmlns:a16="http://schemas.microsoft.com/office/drawing/2014/main" id="{9DC541B4-E68C-951E-45B0-64562BDB10F2}"/>
              </a:ext>
            </a:extLst>
          </p:cNvPr>
          <p:cNvSpPr txBox="1"/>
          <p:nvPr/>
        </p:nvSpPr>
        <p:spPr>
          <a:xfrm>
            <a:off x="8954476" y="6423863"/>
            <a:ext cx="2315749" cy="307777"/>
          </a:xfrm>
          <a:prstGeom prst="rect">
            <a:avLst/>
          </a:prstGeom>
          <a:noFill/>
          <a:ln w="38100">
            <a:solidFill>
              <a:schemeClr val="accent1">
                <a:lumMod val="75000"/>
              </a:schemeClr>
            </a:solidFill>
          </a:ln>
        </p:spPr>
        <p:txBody>
          <a:bodyPr wrap="square" rtlCol="0" anchor="ctr" anchorCtr="1">
            <a:spAutoFit/>
          </a:bodyPr>
          <a:lstStyle/>
          <a:p>
            <a:r>
              <a:rPr lang="fr-FR" sz="1400" dirty="0"/>
              <a:t>Dossier questions/réponses</a:t>
            </a:r>
          </a:p>
        </p:txBody>
      </p:sp>
    </p:spTree>
    <p:extLst>
      <p:ext uri="{BB962C8B-B14F-4D97-AF65-F5344CB8AC3E}">
        <p14:creationId xmlns:p14="http://schemas.microsoft.com/office/powerpoint/2010/main" val="2336714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>
            <a:extLst>
              <a:ext uri="{FF2B5EF4-FFF2-40B4-BE49-F238E27FC236}">
                <a16:creationId xmlns="" xmlns:a16="http://schemas.microsoft.com/office/drawing/2014/main" id="{8F196B10-32E2-194B-A79B-4E217706FA7E}"/>
              </a:ext>
            </a:extLst>
          </p:cNvPr>
          <p:cNvSpPr txBox="1"/>
          <p:nvPr/>
        </p:nvSpPr>
        <p:spPr>
          <a:xfrm>
            <a:off x="2098417" y="251672"/>
            <a:ext cx="7381307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 anchorCtr="1">
            <a:spAutoFit/>
          </a:bodyPr>
          <a:lstStyle/>
          <a:p>
            <a:r>
              <a:rPr lang="fr-FR" sz="2800" b="1" dirty="0" smtClean="0"/>
              <a:t>10- </a:t>
            </a:r>
            <a:r>
              <a:rPr lang="fr-FR" sz="2800" b="1" dirty="0"/>
              <a:t>Outils d’Aide à la Vente (OAV)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="" xmlns:a16="http://schemas.microsoft.com/office/drawing/2014/main" id="{AC039E20-7CB8-6CA4-F31E-DCF4CC4CBF51}"/>
              </a:ext>
            </a:extLst>
          </p:cNvPr>
          <p:cNvSpPr txBox="1"/>
          <p:nvPr/>
        </p:nvSpPr>
        <p:spPr>
          <a:xfrm>
            <a:off x="789051" y="3775652"/>
            <a:ext cx="1605370" cy="307777"/>
          </a:xfrm>
          <a:prstGeom prst="rect">
            <a:avLst/>
          </a:prstGeom>
          <a:noFill/>
          <a:ln w="38100">
            <a:solidFill>
              <a:schemeClr val="accent1">
                <a:lumMod val="75000"/>
              </a:schemeClr>
            </a:solidFill>
          </a:ln>
        </p:spPr>
        <p:txBody>
          <a:bodyPr wrap="square" rtlCol="0" anchor="ctr" anchorCtr="1">
            <a:spAutoFit/>
          </a:bodyPr>
          <a:lstStyle/>
          <a:p>
            <a:r>
              <a:rPr lang="fr-FR" sz="1400" dirty="0"/>
              <a:t>Fiche descriptive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="" xmlns:a16="http://schemas.microsoft.com/office/drawing/2014/main" id="{EE372E72-DE14-28BA-B7FB-F1E725DC911C}"/>
              </a:ext>
            </a:extLst>
          </p:cNvPr>
          <p:cNvSpPr txBox="1"/>
          <p:nvPr/>
        </p:nvSpPr>
        <p:spPr>
          <a:xfrm>
            <a:off x="5048714" y="2223701"/>
            <a:ext cx="2094571" cy="307777"/>
          </a:xfrm>
          <a:prstGeom prst="rect">
            <a:avLst/>
          </a:prstGeom>
          <a:noFill/>
          <a:ln w="38100">
            <a:solidFill>
              <a:schemeClr val="accent1">
                <a:lumMod val="75000"/>
              </a:schemeClr>
            </a:solidFill>
          </a:ln>
        </p:spPr>
        <p:txBody>
          <a:bodyPr wrap="square" rtlCol="0" anchor="ctr" anchorCtr="1">
            <a:spAutoFit/>
          </a:bodyPr>
          <a:lstStyle/>
          <a:p>
            <a:r>
              <a:rPr lang="fr-FR" sz="1400" dirty="0"/>
              <a:t>Plaquette commerciale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="" xmlns:a16="http://schemas.microsoft.com/office/drawing/2014/main" id="{5497E166-7D14-38D0-BE05-9BDEAC7508A4}"/>
              </a:ext>
            </a:extLst>
          </p:cNvPr>
          <p:cNvSpPr txBox="1"/>
          <p:nvPr/>
        </p:nvSpPr>
        <p:spPr>
          <a:xfrm>
            <a:off x="5332273" y="4424349"/>
            <a:ext cx="1282995" cy="307777"/>
          </a:xfrm>
          <a:prstGeom prst="rect">
            <a:avLst/>
          </a:prstGeom>
          <a:noFill/>
          <a:ln w="38100">
            <a:solidFill>
              <a:schemeClr val="accent1">
                <a:lumMod val="75000"/>
              </a:schemeClr>
            </a:solidFill>
          </a:ln>
        </p:spPr>
        <p:txBody>
          <a:bodyPr wrap="square" rtlCol="0" anchor="ctr" anchorCtr="1">
            <a:spAutoFit/>
          </a:bodyPr>
          <a:lstStyle/>
          <a:p>
            <a:r>
              <a:rPr lang="fr-FR" sz="1400" dirty="0"/>
              <a:t>Comparatif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="" xmlns:a16="http://schemas.microsoft.com/office/drawing/2014/main" id="{26472419-CFB0-7497-1D45-8F6D3ABA42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67221" y="2653654"/>
            <a:ext cx="3346451" cy="1781877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="" xmlns:a16="http://schemas.microsoft.com/office/drawing/2014/main" id="{7C13D144-AA6F-559E-A2FC-D8DFCDBA0A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30016" y="857543"/>
            <a:ext cx="3790950" cy="1200150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="" xmlns:a16="http://schemas.microsoft.com/office/drawing/2014/main" id="{700DE4B0-ACCB-54E4-1A3E-77127D79255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48681" y="125060"/>
            <a:ext cx="1462086" cy="2279440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="" xmlns:a16="http://schemas.microsoft.com/office/drawing/2014/main" id="{5DC83945-C448-4A04-1BB7-AB8289EFE28A}"/>
              </a:ext>
            </a:extLst>
          </p:cNvPr>
          <p:cNvSpPr txBox="1"/>
          <p:nvPr/>
        </p:nvSpPr>
        <p:spPr>
          <a:xfrm>
            <a:off x="10001251" y="1004783"/>
            <a:ext cx="2028824" cy="307777"/>
          </a:xfrm>
          <a:prstGeom prst="rect">
            <a:avLst/>
          </a:prstGeom>
          <a:noFill/>
          <a:ln w="38100">
            <a:solidFill>
              <a:schemeClr val="accent1">
                <a:lumMod val="75000"/>
              </a:schemeClr>
            </a:solidFill>
          </a:ln>
        </p:spPr>
        <p:txBody>
          <a:bodyPr wrap="square" rtlCol="0" anchor="ctr" anchorCtr="1">
            <a:spAutoFit/>
          </a:bodyPr>
          <a:lstStyle/>
          <a:p>
            <a:r>
              <a:rPr lang="fr-FR" sz="1400" dirty="0"/>
              <a:t>Manuel d’utilisation</a:t>
            </a:r>
          </a:p>
        </p:txBody>
      </p:sp>
      <p:pic>
        <p:nvPicPr>
          <p:cNvPr id="11" name="Image 10">
            <a:extLst>
              <a:ext uri="{FF2B5EF4-FFF2-40B4-BE49-F238E27FC236}">
                <a16:creationId xmlns="" xmlns:a16="http://schemas.microsoft.com/office/drawing/2014/main" id="{190EE847-4640-C9F3-B1E0-8CC86E5E825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29606" y="2491064"/>
            <a:ext cx="1544307" cy="2185340"/>
          </a:xfrm>
          <a:prstGeom prst="rect">
            <a:avLst/>
          </a:prstGeom>
        </p:spPr>
      </p:pic>
      <p:sp>
        <p:nvSpPr>
          <p:cNvPr id="12" name="ZoneTexte 11">
            <a:extLst>
              <a:ext uri="{FF2B5EF4-FFF2-40B4-BE49-F238E27FC236}">
                <a16:creationId xmlns="" xmlns:a16="http://schemas.microsoft.com/office/drawing/2014/main" id="{7B81D5FA-F0D9-DAB4-863A-AEB3A6D73595}"/>
              </a:ext>
            </a:extLst>
          </p:cNvPr>
          <p:cNvSpPr txBox="1"/>
          <p:nvPr/>
        </p:nvSpPr>
        <p:spPr>
          <a:xfrm>
            <a:off x="10196895" y="3151584"/>
            <a:ext cx="1842705" cy="307777"/>
          </a:xfrm>
          <a:prstGeom prst="rect">
            <a:avLst/>
          </a:prstGeom>
          <a:noFill/>
          <a:ln w="38100">
            <a:solidFill>
              <a:schemeClr val="accent1">
                <a:lumMod val="75000"/>
              </a:schemeClr>
            </a:solidFill>
          </a:ln>
        </p:spPr>
        <p:txBody>
          <a:bodyPr wrap="square" rtlCol="0" anchor="ctr" anchorCtr="1">
            <a:spAutoFit/>
          </a:bodyPr>
          <a:lstStyle/>
          <a:p>
            <a:r>
              <a:rPr lang="fr-FR" sz="1400" dirty="0"/>
              <a:t>Fiches techniques</a:t>
            </a:r>
          </a:p>
        </p:txBody>
      </p:sp>
      <p:pic>
        <p:nvPicPr>
          <p:cNvPr id="13" name="Picture 2" descr="Tondeuse thermique tractée 167CC avec moteur Honda, mulching et éjection  latérale - Gardeo Pro | Bricorama">
            <a:extLst>
              <a:ext uri="{FF2B5EF4-FFF2-40B4-BE49-F238E27FC236}">
                <a16:creationId xmlns="" xmlns:a16="http://schemas.microsoft.com/office/drawing/2014/main" id="{E8FD1897-C863-31D5-49AE-C0C82D7545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161" y="946672"/>
            <a:ext cx="2657200" cy="26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Image 13">
            <a:extLst>
              <a:ext uri="{FF2B5EF4-FFF2-40B4-BE49-F238E27FC236}">
                <a16:creationId xmlns="" xmlns:a16="http://schemas.microsoft.com/office/drawing/2014/main" id="{23BC7307-B178-167E-5E2A-ED63FD6A05E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8631" y="4910277"/>
            <a:ext cx="1707909" cy="1138606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="" xmlns:a16="http://schemas.microsoft.com/office/drawing/2014/main" id="{1571987F-0A9B-99D3-F7CA-3F7934D298E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077946" y="4802175"/>
            <a:ext cx="1654615" cy="1245753"/>
          </a:xfrm>
          <a:prstGeom prst="rect">
            <a:avLst/>
          </a:prstGeom>
        </p:spPr>
      </p:pic>
      <p:sp>
        <p:nvSpPr>
          <p:cNvPr id="18" name="ZoneTexte 17">
            <a:extLst>
              <a:ext uri="{FF2B5EF4-FFF2-40B4-BE49-F238E27FC236}">
                <a16:creationId xmlns="" xmlns:a16="http://schemas.microsoft.com/office/drawing/2014/main" id="{660F136D-5308-115D-55C7-6E8113F5A201}"/>
              </a:ext>
            </a:extLst>
          </p:cNvPr>
          <p:cNvSpPr txBox="1"/>
          <p:nvPr/>
        </p:nvSpPr>
        <p:spPr>
          <a:xfrm>
            <a:off x="1427226" y="6210132"/>
            <a:ext cx="2094571" cy="307777"/>
          </a:xfrm>
          <a:prstGeom prst="rect">
            <a:avLst/>
          </a:prstGeom>
          <a:noFill/>
          <a:ln w="38100">
            <a:solidFill>
              <a:schemeClr val="accent1">
                <a:lumMod val="75000"/>
              </a:schemeClr>
            </a:solidFill>
          </a:ln>
        </p:spPr>
        <p:txBody>
          <a:bodyPr wrap="square" rtlCol="0" anchor="ctr" anchorCtr="1">
            <a:spAutoFit/>
          </a:bodyPr>
          <a:lstStyle/>
          <a:p>
            <a:r>
              <a:rPr lang="fr-FR" sz="1400" dirty="0"/>
              <a:t>Schémas explicatifs</a:t>
            </a:r>
          </a:p>
        </p:txBody>
      </p:sp>
      <p:pic>
        <p:nvPicPr>
          <p:cNvPr id="19" name="Image 18" descr="Une image contenant texte, herbe, tondeuse, transport&#10;&#10;Description générée automatiquement">
            <a:extLst>
              <a:ext uri="{FF2B5EF4-FFF2-40B4-BE49-F238E27FC236}">
                <a16:creationId xmlns="" xmlns:a16="http://schemas.microsoft.com/office/drawing/2014/main" id="{AB4A5820-5971-3E97-EAF4-43E918DB8F5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593875" y="4759477"/>
            <a:ext cx="2855039" cy="1590084"/>
          </a:xfrm>
          <a:prstGeom prst="rect">
            <a:avLst/>
          </a:prstGeom>
        </p:spPr>
      </p:pic>
      <p:sp>
        <p:nvSpPr>
          <p:cNvPr id="20" name="ZoneTexte 19">
            <a:extLst>
              <a:ext uri="{FF2B5EF4-FFF2-40B4-BE49-F238E27FC236}">
                <a16:creationId xmlns="" xmlns:a16="http://schemas.microsoft.com/office/drawing/2014/main" id="{C70F0F09-20DD-E7F3-3B7D-C08DB3D152ED}"/>
              </a:ext>
            </a:extLst>
          </p:cNvPr>
          <p:cNvSpPr txBox="1"/>
          <p:nvPr/>
        </p:nvSpPr>
        <p:spPr>
          <a:xfrm>
            <a:off x="5013041" y="6406306"/>
            <a:ext cx="2094571" cy="307777"/>
          </a:xfrm>
          <a:prstGeom prst="rect">
            <a:avLst/>
          </a:prstGeom>
          <a:noFill/>
          <a:ln w="38100">
            <a:solidFill>
              <a:schemeClr val="accent1">
                <a:lumMod val="75000"/>
              </a:schemeClr>
            </a:solidFill>
          </a:ln>
        </p:spPr>
        <p:txBody>
          <a:bodyPr wrap="square" rtlCol="0" anchor="ctr" anchorCtr="1">
            <a:spAutoFit/>
          </a:bodyPr>
          <a:lstStyle/>
          <a:p>
            <a:r>
              <a:rPr lang="fr-FR" sz="1400" dirty="0"/>
              <a:t>Vidéo de présentation</a:t>
            </a:r>
          </a:p>
        </p:txBody>
      </p:sp>
      <p:pic>
        <p:nvPicPr>
          <p:cNvPr id="21" name="Image 20">
            <a:extLst>
              <a:ext uri="{FF2B5EF4-FFF2-40B4-BE49-F238E27FC236}">
                <a16:creationId xmlns="" xmlns:a16="http://schemas.microsoft.com/office/drawing/2014/main" id="{40C57B21-0C49-AB56-0569-A0E3251EAE02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832305" y="4710396"/>
            <a:ext cx="3048265" cy="1714649"/>
          </a:xfrm>
          <a:prstGeom prst="rect">
            <a:avLst/>
          </a:prstGeom>
        </p:spPr>
      </p:pic>
      <p:sp>
        <p:nvSpPr>
          <p:cNvPr id="22" name="ZoneTexte 21">
            <a:extLst>
              <a:ext uri="{FF2B5EF4-FFF2-40B4-BE49-F238E27FC236}">
                <a16:creationId xmlns="" xmlns:a16="http://schemas.microsoft.com/office/drawing/2014/main" id="{31A556DA-174C-7221-AE46-3ABFEB7A562E}"/>
              </a:ext>
            </a:extLst>
          </p:cNvPr>
          <p:cNvSpPr txBox="1"/>
          <p:nvPr/>
        </p:nvSpPr>
        <p:spPr>
          <a:xfrm>
            <a:off x="9387049" y="6425761"/>
            <a:ext cx="2094571" cy="307777"/>
          </a:xfrm>
          <a:prstGeom prst="rect">
            <a:avLst/>
          </a:prstGeom>
          <a:noFill/>
          <a:ln w="38100">
            <a:solidFill>
              <a:schemeClr val="accent1">
                <a:lumMod val="75000"/>
              </a:schemeClr>
            </a:solidFill>
          </a:ln>
        </p:spPr>
        <p:txBody>
          <a:bodyPr wrap="square" rtlCol="0" anchor="ctr" anchorCtr="1">
            <a:spAutoFit/>
          </a:bodyPr>
          <a:lstStyle/>
          <a:p>
            <a:r>
              <a:rPr lang="fr-FR" sz="1400" dirty="0"/>
              <a:t>Echelle de bruits</a:t>
            </a:r>
          </a:p>
        </p:txBody>
      </p:sp>
    </p:spTree>
    <p:extLst>
      <p:ext uri="{BB962C8B-B14F-4D97-AF65-F5344CB8AC3E}">
        <p14:creationId xmlns:p14="http://schemas.microsoft.com/office/powerpoint/2010/main" val="13905476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80180" y="3786831"/>
            <a:ext cx="2524530" cy="2751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ZoneTexte 2"/>
          <p:cNvSpPr txBox="1"/>
          <p:nvPr/>
        </p:nvSpPr>
        <p:spPr>
          <a:xfrm>
            <a:off x="7569286" y="171450"/>
            <a:ext cx="3435178" cy="369332"/>
          </a:xfrm>
          <a:prstGeom prst="rect">
            <a:avLst/>
          </a:prstGeom>
          <a:noFill/>
          <a:ln w="38100">
            <a:solidFill>
              <a:schemeClr val="accent1">
                <a:lumMod val="75000"/>
              </a:schemeClr>
            </a:solidFill>
          </a:ln>
        </p:spPr>
        <p:txBody>
          <a:bodyPr wrap="square" rtlCol="0" anchor="ctr" anchorCtr="1">
            <a:spAutoFit/>
          </a:bodyPr>
          <a:lstStyle/>
          <a:p>
            <a:r>
              <a:rPr lang="fr-FR" dirty="0" smtClean="0"/>
              <a:t>OUTILS PHYGITAUX</a:t>
            </a:r>
            <a:endParaRPr lang="fr-FR" dirty="0"/>
          </a:p>
        </p:txBody>
      </p:sp>
      <p:sp>
        <p:nvSpPr>
          <p:cNvPr id="4" name="ZoneTexte 3"/>
          <p:cNvSpPr txBox="1"/>
          <p:nvPr/>
        </p:nvSpPr>
        <p:spPr>
          <a:xfrm>
            <a:off x="2080312" y="264553"/>
            <a:ext cx="3435178" cy="369332"/>
          </a:xfrm>
          <a:prstGeom prst="rect">
            <a:avLst/>
          </a:prstGeom>
          <a:noFill/>
          <a:ln w="38100">
            <a:solidFill>
              <a:schemeClr val="accent1">
                <a:lumMod val="75000"/>
              </a:schemeClr>
            </a:solidFill>
          </a:ln>
        </p:spPr>
        <p:txBody>
          <a:bodyPr wrap="square" rtlCol="0" anchor="ctr" anchorCtr="1">
            <a:spAutoFit/>
          </a:bodyPr>
          <a:lstStyle/>
          <a:p>
            <a:r>
              <a:rPr lang="fr-FR" dirty="0" smtClean="0"/>
              <a:t>PLAN DE DÉCOUVERTE</a:t>
            </a:r>
            <a:endParaRPr lang="fr-FR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29450" y="1539969"/>
            <a:ext cx="4404996" cy="2461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619999" y="4184833"/>
            <a:ext cx="3190875" cy="24159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ZoneTexte 6"/>
          <p:cNvSpPr txBox="1"/>
          <p:nvPr/>
        </p:nvSpPr>
        <p:spPr>
          <a:xfrm>
            <a:off x="914399" y="3245878"/>
            <a:ext cx="2781815" cy="369332"/>
          </a:xfrm>
          <a:prstGeom prst="rect">
            <a:avLst/>
          </a:prstGeom>
          <a:noFill/>
          <a:ln w="38100">
            <a:solidFill>
              <a:schemeClr val="accent1">
                <a:lumMod val="75000"/>
              </a:schemeClr>
            </a:solidFill>
          </a:ln>
        </p:spPr>
        <p:txBody>
          <a:bodyPr wrap="square" rtlCol="0" anchor="ctr" anchorCtr="1">
            <a:spAutoFit/>
          </a:bodyPr>
          <a:lstStyle/>
          <a:p>
            <a:r>
              <a:rPr lang="fr-FR" dirty="0" smtClean="0"/>
              <a:t>BON DE COMAMNDE</a:t>
            </a:r>
            <a:endParaRPr lang="fr-FR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962400" y="864767"/>
            <a:ext cx="2395537" cy="3469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8"/>
          <p:cNvSpPr/>
          <p:nvPr/>
        </p:nvSpPr>
        <p:spPr>
          <a:xfrm>
            <a:off x="7296149" y="685800"/>
            <a:ext cx="3800475" cy="619125"/>
          </a:xfrm>
          <a:prstGeom prst="rect">
            <a:avLst/>
          </a:prstGeom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sz="1200" dirty="0" smtClean="0"/>
          </a:p>
          <a:p>
            <a:pPr algn="ctr"/>
            <a:r>
              <a:rPr lang="fr-FR" sz="1200" dirty="0" smtClean="0"/>
              <a:t>Site internet</a:t>
            </a:r>
          </a:p>
          <a:p>
            <a:pPr algn="ctr"/>
            <a:r>
              <a:rPr lang="fr-FR" sz="1200" dirty="0" smtClean="0"/>
              <a:t>Réseaux sociaux: </a:t>
            </a:r>
            <a:r>
              <a:rPr lang="fr-FR" sz="1200" dirty="0" err="1" smtClean="0"/>
              <a:t>Facebook</a:t>
            </a:r>
            <a:endParaRPr lang="fr-FR" sz="1200" dirty="0" smtClean="0"/>
          </a:p>
          <a:p>
            <a:pPr algn="ctr"/>
            <a:r>
              <a:rPr lang="fr-FR" sz="1200" dirty="0" smtClean="0"/>
              <a:t>Formulaire de contact</a:t>
            </a:r>
          </a:p>
          <a:p>
            <a:pPr algn="ctr"/>
            <a:endParaRPr lang="fr-FR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>
            <a:extLst>
              <a:ext uri="{FF2B5EF4-FFF2-40B4-BE49-F238E27FC236}">
                <a16:creationId xmlns="" xmlns:a16="http://schemas.microsoft.com/office/drawing/2014/main" id="{8F64E2C6-5A0E-26F0-6197-06B6704FD8CB}"/>
              </a:ext>
            </a:extLst>
          </p:cNvPr>
          <p:cNvSpPr txBox="1"/>
          <p:nvPr/>
        </p:nvSpPr>
        <p:spPr>
          <a:xfrm>
            <a:off x="211873" y="629119"/>
            <a:ext cx="11980127" cy="1415772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 anchorCtr="1">
            <a:spAutoFit/>
          </a:bodyPr>
          <a:lstStyle/>
          <a:p>
            <a:r>
              <a:rPr lang="fr-FR" dirty="0"/>
              <a:t>Je suis maintenant </a:t>
            </a:r>
            <a:r>
              <a:rPr lang="fr-FR" b="1" dirty="0"/>
              <a:t>prêt pour négocier </a:t>
            </a:r>
            <a:r>
              <a:rPr lang="fr-FR" dirty="0"/>
              <a:t>avec mon client puisque je </a:t>
            </a:r>
            <a:r>
              <a:rPr lang="fr-FR" dirty="0" smtClean="0"/>
              <a:t>maîtrise </a:t>
            </a:r>
            <a:r>
              <a:rPr lang="fr-FR" dirty="0"/>
              <a:t>:</a:t>
            </a:r>
          </a:p>
          <a:p>
            <a:pPr marL="1200150" lvl="2" indent="-285750">
              <a:buFont typeface="Wingdings" panose="05000000000000000000" pitchFamily="2" charset="2"/>
              <a:buChar char="v"/>
            </a:pPr>
            <a:r>
              <a:rPr lang="fr-FR" dirty="0"/>
              <a:t> </a:t>
            </a:r>
            <a:r>
              <a:rPr lang="fr-FR" sz="1600" dirty="0"/>
              <a:t>La solution technique, ses contraintes et ses caractéristiques</a:t>
            </a:r>
          </a:p>
          <a:p>
            <a:pPr marL="1200150" lvl="2" indent="-285750">
              <a:buFont typeface="Wingdings" panose="05000000000000000000" pitchFamily="2" charset="2"/>
              <a:buChar char="v"/>
            </a:pPr>
            <a:r>
              <a:rPr lang="fr-FR" sz="1600" dirty="0"/>
              <a:t> Les différents modèles de la gamme et le choix du modèle</a:t>
            </a:r>
          </a:p>
          <a:p>
            <a:pPr marL="1200150" lvl="2" indent="-285750">
              <a:buFont typeface="Wingdings" panose="05000000000000000000" pitchFamily="2" charset="2"/>
              <a:buChar char="v"/>
            </a:pPr>
            <a:r>
              <a:rPr lang="fr-FR" sz="1600" dirty="0"/>
              <a:t> Les outils d’aide à la vente qui m’aideront à conseiller, rassurer mon client et répondre à ses </a:t>
            </a:r>
            <a:r>
              <a:rPr lang="fr-FR" sz="1600" dirty="0" smtClean="0"/>
              <a:t>objections et à conclure la vente.</a:t>
            </a:r>
            <a:endParaRPr lang="fr-FR" sz="1600" dirty="0"/>
          </a:p>
          <a:p>
            <a:endParaRPr lang="fr-FR" dirty="0"/>
          </a:p>
        </p:txBody>
      </p:sp>
      <p:sp>
        <p:nvSpPr>
          <p:cNvPr id="2" name="ZoneTexte 1">
            <a:extLst>
              <a:ext uri="{FF2B5EF4-FFF2-40B4-BE49-F238E27FC236}">
                <a16:creationId xmlns="" xmlns:a16="http://schemas.microsoft.com/office/drawing/2014/main" id="{F7BB73FB-8EAC-65C6-8998-0207E30A9663}"/>
              </a:ext>
            </a:extLst>
          </p:cNvPr>
          <p:cNvSpPr txBox="1"/>
          <p:nvPr/>
        </p:nvSpPr>
        <p:spPr>
          <a:xfrm>
            <a:off x="211873" y="1853250"/>
            <a:ext cx="11057489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 anchorCtr="1">
            <a:spAutoFit/>
          </a:bodyPr>
          <a:lstStyle/>
          <a:p>
            <a:r>
              <a:rPr lang="fr-FR" dirty="0"/>
              <a:t>Mon entretien sera </a:t>
            </a:r>
            <a:r>
              <a:rPr lang="fr-FR" b="1" dirty="0"/>
              <a:t>structuré en respectant, dans l’ordre chronologique, les différentes étapes de la négociation </a:t>
            </a:r>
            <a:r>
              <a:rPr lang="fr-FR" dirty="0"/>
              <a:t>: 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="" xmlns:a16="http://schemas.microsoft.com/office/drawing/2014/main" id="{FE2CF690-35DE-005A-9FF9-B56A7CE48B8A}"/>
              </a:ext>
            </a:extLst>
          </p:cNvPr>
          <p:cNvSpPr txBox="1"/>
          <p:nvPr/>
        </p:nvSpPr>
        <p:spPr>
          <a:xfrm>
            <a:off x="1304692" y="2320155"/>
            <a:ext cx="2319454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 anchorCtr="1">
            <a:spAutoFit/>
          </a:bodyPr>
          <a:lstStyle/>
          <a:p>
            <a:r>
              <a:rPr lang="fr-FR" dirty="0"/>
              <a:t>1- Prise de contact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="" xmlns:a16="http://schemas.microsoft.com/office/drawing/2014/main" id="{2B3A6138-F21D-525D-4293-3C9C2DF6E6E2}"/>
              </a:ext>
            </a:extLst>
          </p:cNvPr>
          <p:cNvSpPr txBox="1"/>
          <p:nvPr/>
        </p:nvSpPr>
        <p:spPr>
          <a:xfrm>
            <a:off x="1226634" y="2815048"/>
            <a:ext cx="659037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 anchorCtr="1">
            <a:spAutoFit/>
          </a:bodyPr>
          <a:lstStyle/>
          <a:p>
            <a:r>
              <a:rPr lang="fr-FR" dirty="0"/>
              <a:t>2- Découverte des besoins et des motivations (plan découverte)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="" xmlns:a16="http://schemas.microsoft.com/office/drawing/2014/main" id="{3DCCC0DE-1C42-BEAD-F6F2-ABE60866B579}"/>
              </a:ext>
            </a:extLst>
          </p:cNvPr>
          <p:cNvSpPr txBox="1"/>
          <p:nvPr/>
        </p:nvSpPr>
        <p:spPr>
          <a:xfrm>
            <a:off x="1193180" y="3292220"/>
            <a:ext cx="2319454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 anchorCtr="1">
            <a:spAutoFit/>
          </a:bodyPr>
          <a:lstStyle/>
          <a:p>
            <a:r>
              <a:rPr lang="fr-FR" dirty="0"/>
              <a:t>3- Reformulation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="" xmlns:a16="http://schemas.microsoft.com/office/drawing/2014/main" id="{FEDE4425-5FB6-04FD-5451-3FE8CEB2836F}"/>
              </a:ext>
            </a:extLst>
          </p:cNvPr>
          <p:cNvSpPr txBox="1"/>
          <p:nvPr/>
        </p:nvSpPr>
        <p:spPr>
          <a:xfrm>
            <a:off x="1033997" y="3702788"/>
            <a:ext cx="10552121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 anchorCtr="1">
            <a:spAutoFit/>
          </a:bodyPr>
          <a:lstStyle/>
          <a:p>
            <a:pPr marL="1795463" indent="-1795463"/>
            <a:r>
              <a:rPr lang="fr-FR" dirty="0"/>
              <a:t>4- Argumentation (Book technique, documentation technique, arbre décisionnel,  brochure technique, argumentaire SONCASE/CAP, conseils,…)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="" xmlns:a16="http://schemas.microsoft.com/office/drawing/2014/main" id="{0B591B90-3E66-2B13-596B-AF51EEC4C1D4}"/>
              </a:ext>
            </a:extLst>
          </p:cNvPr>
          <p:cNvSpPr txBox="1"/>
          <p:nvPr/>
        </p:nvSpPr>
        <p:spPr>
          <a:xfrm>
            <a:off x="1304692" y="4360305"/>
            <a:ext cx="5965903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 anchorCtr="1">
            <a:spAutoFit/>
          </a:bodyPr>
          <a:lstStyle/>
          <a:p>
            <a:r>
              <a:rPr lang="fr-FR" dirty="0"/>
              <a:t>5- Traitement des objections (dossier questions/réponses)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="" xmlns:a16="http://schemas.microsoft.com/office/drawing/2014/main" id="{4FA7E62D-0CCD-046D-EA5F-AF0796118546}"/>
              </a:ext>
            </a:extLst>
          </p:cNvPr>
          <p:cNvSpPr txBox="1"/>
          <p:nvPr/>
        </p:nvSpPr>
        <p:spPr>
          <a:xfrm>
            <a:off x="1382751" y="4882962"/>
            <a:ext cx="2319454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 anchorCtr="1">
            <a:spAutoFit/>
          </a:bodyPr>
          <a:lstStyle/>
          <a:p>
            <a:r>
              <a:rPr lang="fr-FR" dirty="0"/>
              <a:t>6- Traitement du prix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="" xmlns:a16="http://schemas.microsoft.com/office/drawing/2014/main" id="{55BC15C6-2B77-C438-C008-353BA05BA795}"/>
              </a:ext>
            </a:extLst>
          </p:cNvPr>
          <p:cNvSpPr txBox="1"/>
          <p:nvPr/>
        </p:nvSpPr>
        <p:spPr>
          <a:xfrm>
            <a:off x="1304692" y="5442692"/>
            <a:ext cx="3780263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 anchorCtr="1">
            <a:spAutoFit/>
          </a:bodyPr>
          <a:lstStyle/>
          <a:p>
            <a:r>
              <a:rPr lang="fr-FR" dirty="0"/>
              <a:t>7- Conclusion et contractualisation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="" xmlns:a16="http://schemas.microsoft.com/office/drawing/2014/main" id="{D6BDB533-0E27-1F32-3020-BBD4AC287CB6}"/>
              </a:ext>
            </a:extLst>
          </p:cNvPr>
          <p:cNvSpPr txBox="1"/>
          <p:nvPr/>
        </p:nvSpPr>
        <p:spPr>
          <a:xfrm>
            <a:off x="1113588" y="5976052"/>
            <a:ext cx="2478637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 anchorCtr="1">
            <a:spAutoFit/>
          </a:bodyPr>
          <a:lstStyle/>
          <a:p>
            <a:r>
              <a:rPr lang="fr-FR" dirty="0"/>
              <a:t>8- Prise de congé</a:t>
            </a:r>
          </a:p>
        </p:txBody>
      </p:sp>
      <p:pic>
        <p:nvPicPr>
          <p:cNvPr id="1026" name="Picture 2" descr="8 338 photos et images de Bonhomme Blanc - Getty Images">
            <a:extLst>
              <a:ext uri="{FF2B5EF4-FFF2-40B4-BE49-F238E27FC236}">
                <a16:creationId xmlns="" xmlns:a16="http://schemas.microsoft.com/office/drawing/2014/main" id="{EC72BE56-BB8E-8B99-E1C3-610366D02E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2225" y="2143269"/>
            <a:ext cx="767902" cy="744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Image 15">
            <a:extLst>
              <a:ext uri="{FF2B5EF4-FFF2-40B4-BE49-F238E27FC236}">
                <a16:creationId xmlns="" xmlns:a16="http://schemas.microsoft.com/office/drawing/2014/main" id="{A6F624BC-0034-C3EE-EA4E-9604F31E5E1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09781" y="2522762"/>
            <a:ext cx="1102089" cy="825503"/>
          </a:xfrm>
          <a:prstGeom prst="rect">
            <a:avLst/>
          </a:prstGeom>
        </p:spPr>
      </p:pic>
      <p:pic>
        <p:nvPicPr>
          <p:cNvPr id="1028" name="Picture 4" descr="Amélioration de la relation client et des techniques de vente - CVIP Donner  du Sens">
            <a:extLst>
              <a:ext uri="{FF2B5EF4-FFF2-40B4-BE49-F238E27FC236}">
                <a16:creationId xmlns="" xmlns:a16="http://schemas.microsoft.com/office/drawing/2014/main" id="{14DDA88E-E8A9-A11D-8664-E55D6306D6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9712" y="3101091"/>
            <a:ext cx="684986" cy="6849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méthodologie « ASSPI">
            <a:extLst>
              <a:ext uri="{FF2B5EF4-FFF2-40B4-BE49-F238E27FC236}">
                <a16:creationId xmlns="" xmlns:a16="http://schemas.microsoft.com/office/drawing/2014/main" id="{2FA00EE8-82FB-E2CE-67E8-4D5767E2E1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92011" y="3653942"/>
            <a:ext cx="988213" cy="7440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78 idées de Bonhomme | bonhomme blanc, petit bonhomme blanc, bonhomme">
            <a:extLst>
              <a:ext uri="{FF2B5EF4-FFF2-40B4-BE49-F238E27FC236}">
                <a16:creationId xmlns="" xmlns:a16="http://schemas.microsoft.com/office/drawing/2014/main" id="{904EF06C-D597-317F-E1A2-FEF6A283C2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2079" y="4283027"/>
            <a:ext cx="815403" cy="8412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Image 16">
            <a:extLst>
              <a:ext uri="{FF2B5EF4-FFF2-40B4-BE49-F238E27FC236}">
                <a16:creationId xmlns="" xmlns:a16="http://schemas.microsoft.com/office/drawing/2014/main" id="{85E3D482-D49F-947E-EEE5-06EECF157D9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424348" y="5252294"/>
            <a:ext cx="885709" cy="885709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="" xmlns:a16="http://schemas.microsoft.com/office/drawing/2014/main" id="{ABACCA43-517E-D222-5136-2DC035FE59E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442241" y="5871515"/>
            <a:ext cx="1204913" cy="947738"/>
          </a:xfrm>
          <a:prstGeom prst="rect">
            <a:avLst/>
          </a:prstGeom>
        </p:spPr>
      </p:pic>
      <p:pic>
        <p:nvPicPr>
          <p:cNvPr id="20" name="Image 19">
            <a:extLst>
              <a:ext uri="{FF2B5EF4-FFF2-40B4-BE49-F238E27FC236}">
                <a16:creationId xmlns="" xmlns:a16="http://schemas.microsoft.com/office/drawing/2014/main" id="{6AB10CD7-C90A-B7B0-C9BC-B9B8C6834B8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801079" y="4678463"/>
            <a:ext cx="815403" cy="815403"/>
          </a:xfrm>
          <a:prstGeom prst="rect">
            <a:avLst/>
          </a:prstGeom>
        </p:spPr>
      </p:pic>
      <p:sp>
        <p:nvSpPr>
          <p:cNvPr id="21" name="ZoneTexte 20">
            <a:extLst>
              <a:ext uri="{FF2B5EF4-FFF2-40B4-BE49-F238E27FC236}">
                <a16:creationId xmlns="" xmlns:a16="http://schemas.microsoft.com/office/drawing/2014/main" id="{8F196B10-32E2-194B-A79B-4E217706FA7E}"/>
              </a:ext>
            </a:extLst>
          </p:cNvPr>
          <p:cNvSpPr txBox="1"/>
          <p:nvPr/>
        </p:nvSpPr>
        <p:spPr>
          <a:xfrm>
            <a:off x="2098417" y="-30777"/>
            <a:ext cx="7381307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 anchorCtr="1">
            <a:spAutoFit/>
          </a:bodyPr>
          <a:lstStyle/>
          <a:p>
            <a:r>
              <a:rPr lang="fr-FR" sz="3200" b="1" dirty="0" smtClean="0">
                <a:solidFill>
                  <a:schemeClr val="accent1">
                    <a:lumMod val="75000"/>
                  </a:schemeClr>
                </a:solidFill>
                <a:latin typeface="Cambria" pitchFamily="18" charset="0"/>
                <a:ea typeface="Cambria" pitchFamily="18" charset="0"/>
              </a:rPr>
              <a:t>VII- CONCLUSION</a:t>
            </a:r>
            <a:endParaRPr lang="fr-FR" sz="3200" b="1" dirty="0">
              <a:solidFill>
                <a:schemeClr val="accent1">
                  <a:lumMod val="75000"/>
                </a:schemeClr>
              </a:solidFill>
              <a:latin typeface="Cambria" pitchFamily="18" charset="0"/>
              <a:ea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5820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7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="" xmlns:a16="http://schemas.microsoft.com/office/drawing/2014/main" id="{2424759C-16C2-29F4-26C1-1890231824A0}"/>
              </a:ext>
            </a:extLst>
          </p:cNvPr>
          <p:cNvSpPr txBox="1">
            <a:spLocks/>
          </p:cNvSpPr>
          <p:nvPr/>
        </p:nvSpPr>
        <p:spPr>
          <a:xfrm>
            <a:off x="1680117" y="2524512"/>
            <a:ext cx="9144000" cy="765098"/>
          </a:xfrm>
          <a:prstGeom prst="rect">
            <a:avLst/>
          </a:prstGeom>
        </p:spPr>
        <p:txBody>
          <a:bodyPr rtlCol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/>
              <a:t>Merci pour votre écoute …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="" xmlns:a16="http://schemas.microsoft.com/office/drawing/2014/main" id="{6CA096EB-0CAB-6360-A2DF-2180D4C4FE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35877" y="3741971"/>
            <a:ext cx="3764622" cy="2819833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="" xmlns:a16="http://schemas.microsoft.com/office/drawing/2014/main" id="{570A1E1A-B8A0-27F1-01CF-C02DC18CB5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01382" y="214776"/>
            <a:ext cx="2152650" cy="2124075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="" xmlns:a16="http://schemas.microsoft.com/office/drawing/2014/main" id="{DD4FCC9E-37F5-FF53-6893-A772A983CE4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8863" y="214776"/>
            <a:ext cx="2466975" cy="1857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73663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26167" r="52724" b="20708"/>
          <a:stretch>
            <a:fillRect/>
          </a:stretch>
        </p:blipFill>
        <p:spPr bwMode="auto">
          <a:xfrm>
            <a:off x="2152650" y="1114425"/>
            <a:ext cx="2066925" cy="2219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/>
          <a:srcRect r="54106"/>
          <a:stretch>
            <a:fillRect/>
          </a:stretch>
        </p:blipFill>
        <p:spPr bwMode="auto">
          <a:xfrm>
            <a:off x="9344025" y="1576388"/>
            <a:ext cx="1809750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ZoneTexte 5"/>
          <p:cNvSpPr txBox="1"/>
          <p:nvPr/>
        </p:nvSpPr>
        <p:spPr>
          <a:xfrm>
            <a:off x="9324974" y="1034534"/>
            <a:ext cx="1438275" cy="369332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 rtlCol="0" anchor="ctr" anchorCtr="1">
            <a:spAutoFit/>
          </a:bodyPr>
          <a:lstStyle/>
          <a:p>
            <a:r>
              <a:rPr lang="fr-FR" dirty="0" smtClean="0"/>
              <a:t>Tondeuses</a:t>
            </a:r>
            <a:endParaRPr lang="fr-FR" dirty="0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047875" y="4362450"/>
            <a:ext cx="21336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ZoneTexte 7"/>
          <p:cNvSpPr txBox="1"/>
          <p:nvPr/>
        </p:nvSpPr>
        <p:spPr>
          <a:xfrm>
            <a:off x="2076449" y="3892034"/>
            <a:ext cx="1438275" cy="369332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 rtlCol="0" anchor="ctr" anchorCtr="1">
            <a:spAutoFit/>
          </a:bodyPr>
          <a:lstStyle/>
          <a:p>
            <a:r>
              <a:rPr lang="fr-FR" dirty="0" smtClean="0"/>
              <a:t>Motoculteurs</a:t>
            </a:r>
            <a:endParaRPr lang="fr-FR" dirty="0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/>
          <a:srcRect l="52237" r="26265" b="21389"/>
          <a:stretch>
            <a:fillRect/>
          </a:stretch>
        </p:blipFill>
        <p:spPr bwMode="auto">
          <a:xfrm>
            <a:off x="9001125" y="4248150"/>
            <a:ext cx="2105025" cy="2200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/>
          <a:srcRect t="29607" r="79864" b="19347"/>
          <a:stretch>
            <a:fillRect/>
          </a:stretch>
        </p:blipFill>
        <p:spPr bwMode="auto">
          <a:xfrm>
            <a:off x="5410200" y="4552949"/>
            <a:ext cx="2405444" cy="174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ZoneTexte 10"/>
          <p:cNvSpPr txBox="1"/>
          <p:nvPr/>
        </p:nvSpPr>
        <p:spPr>
          <a:xfrm>
            <a:off x="9096374" y="3892034"/>
            <a:ext cx="1924051" cy="369332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 rtlCol="0" anchor="ctr" anchorCtr="1">
            <a:spAutoFit/>
          </a:bodyPr>
          <a:lstStyle/>
          <a:p>
            <a:r>
              <a:rPr lang="fr-FR" dirty="0" smtClean="0"/>
              <a:t>Tronçonneuse</a:t>
            </a:r>
            <a:endParaRPr lang="fr-FR" dirty="0"/>
          </a:p>
        </p:txBody>
      </p:sp>
      <p:sp>
        <p:nvSpPr>
          <p:cNvPr id="12" name="ZoneTexte 11"/>
          <p:cNvSpPr txBox="1"/>
          <p:nvPr/>
        </p:nvSpPr>
        <p:spPr>
          <a:xfrm>
            <a:off x="5667374" y="3911084"/>
            <a:ext cx="1800226" cy="369332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 rtlCol="0" anchor="ctr" anchorCtr="1">
            <a:spAutoFit/>
          </a:bodyPr>
          <a:lstStyle/>
          <a:p>
            <a:r>
              <a:rPr lang="fr-FR" dirty="0" smtClean="0"/>
              <a:t>débroussailleuse</a:t>
            </a:r>
            <a:endParaRPr lang="fr-FR" dirty="0"/>
          </a:p>
        </p:txBody>
      </p:sp>
      <p:sp>
        <p:nvSpPr>
          <p:cNvPr id="13" name="ZoneTexte 12"/>
          <p:cNvSpPr txBox="1"/>
          <p:nvPr/>
        </p:nvSpPr>
        <p:spPr>
          <a:xfrm>
            <a:off x="2409824" y="1005959"/>
            <a:ext cx="1438275" cy="369332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 rtlCol="0" anchor="ctr" anchorCtr="1">
            <a:spAutoFit/>
          </a:bodyPr>
          <a:lstStyle/>
          <a:p>
            <a:r>
              <a:rPr lang="fr-FR" dirty="0" smtClean="0"/>
              <a:t>Taille haies</a:t>
            </a:r>
            <a:endParaRPr lang="fr-FR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683978" y="1809750"/>
            <a:ext cx="1978885" cy="17144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ZoneTexte 14"/>
          <p:cNvSpPr txBox="1"/>
          <p:nvPr/>
        </p:nvSpPr>
        <p:spPr>
          <a:xfrm>
            <a:off x="5400674" y="857935"/>
            <a:ext cx="2266951" cy="646331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 rtlCol="0" anchor="ctr" anchorCtr="1">
            <a:spAutoFit/>
          </a:bodyPr>
          <a:lstStyle/>
          <a:p>
            <a:r>
              <a:rPr lang="fr-FR" dirty="0" smtClean="0"/>
              <a:t>Robot de tonte- (</a:t>
            </a:r>
            <a:r>
              <a:rPr lang="fr-FR" dirty="0" err="1" smtClean="0"/>
              <a:t>automower</a:t>
            </a:r>
            <a:r>
              <a:rPr lang="fr-FR" dirty="0" smtClean="0"/>
              <a:t>)</a:t>
            </a:r>
            <a:endParaRPr lang="fr-FR" dirty="0"/>
          </a:p>
        </p:txBody>
      </p:sp>
      <p:sp>
        <p:nvSpPr>
          <p:cNvPr id="16" name="ZoneTexte 15"/>
          <p:cNvSpPr txBox="1"/>
          <p:nvPr/>
        </p:nvSpPr>
        <p:spPr>
          <a:xfrm>
            <a:off x="3590925" y="0"/>
            <a:ext cx="6086475" cy="769441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 rtlCol="0" anchor="ctr" anchorCtr="1">
            <a:spAutoFit/>
          </a:bodyPr>
          <a:lstStyle/>
          <a:p>
            <a:pPr>
              <a:spcBef>
                <a:spcPct val="0"/>
              </a:spcBef>
            </a:pPr>
            <a:r>
              <a:rPr lang="fr-FR" sz="4400" dirty="0" smtClean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Gammes de produits</a:t>
            </a:r>
            <a:endParaRPr lang="fr-FR" sz="4400" dirty="0">
              <a:solidFill>
                <a:schemeClr val="accent1">
                  <a:lumMod val="75000"/>
                </a:schemeClr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152650" y="250825"/>
            <a:ext cx="9029700" cy="987425"/>
          </a:xfrm>
        </p:spPr>
        <p:txBody>
          <a:bodyPr/>
          <a:lstStyle/>
          <a:p>
            <a:pPr algn="ctr"/>
            <a:r>
              <a:rPr lang="fr-FR" dirty="0" smtClean="0"/>
              <a:t>Services associés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562100" y="1492250"/>
            <a:ext cx="9791700" cy="4679950"/>
          </a:xfrm>
        </p:spPr>
        <p:txBody>
          <a:bodyPr>
            <a:normAutofit fontScale="92500" lnSpcReduction="10000"/>
          </a:bodyPr>
          <a:lstStyle/>
          <a:p>
            <a:r>
              <a:rPr lang="fr-FR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Livraison à domicile et mise en route de certains matériels. </a:t>
            </a:r>
          </a:p>
          <a:p>
            <a:endParaRPr lang="fr-FR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r>
              <a:rPr lang="fr-FR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Installation des </a:t>
            </a:r>
            <a:r>
              <a:rPr lang="fr-FR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automowers</a:t>
            </a:r>
            <a:r>
              <a:rPr lang="fr-FR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( robots de tonte )</a:t>
            </a:r>
          </a:p>
          <a:p>
            <a:pPr>
              <a:buNone/>
            </a:pPr>
            <a:endParaRPr lang="fr-FR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r>
              <a:rPr lang="fr-FR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Tout matériel en panne, ou pièces défectueuses est réparé et rendu, ou bien remplacé. Il faut en moyenne 10 jours. Véhicule atelier pour dépannage à domicile.</a:t>
            </a:r>
          </a:p>
          <a:p>
            <a:pPr>
              <a:buNone/>
            </a:pPr>
            <a:r>
              <a:rPr lang="fr-FR" sz="24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 </a:t>
            </a:r>
          </a:p>
          <a:p>
            <a:r>
              <a:rPr lang="fr-FR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La garantie est de 1 an (pièces et MO).</a:t>
            </a:r>
          </a:p>
          <a:p>
            <a:endParaRPr lang="fr-FR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r>
              <a:rPr lang="fr-FR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Service après-vente  et service pièces détachées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905124" y="209549"/>
            <a:ext cx="8353425" cy="904875"/>
          </a:xfrm>
        </p:spPr>
        <p:txBody>
          <a:bodyPr/>
          <a:lstStyle/>
          <a:p>
            <a:pPr algn="ctr"/>
            <a:r>
              <a:rPr lang="fr-FR" dirty="0" smtClean="0"/>
              <a:t>Le marché</a:t>
            </a:r>
            <a:endParaRPr lang="fr-FR" dirty="0"/>
          </a:p>
        </p:txBody>
      </p:sp>
      <p:sp>
        <p:nvSpPr>
          <p:cNvPr id="6" name="ZoneTexte 5"/>
          <p:cNvSpPr txBox="1"/>
          <p:nvPr/>
        </p:nvSpPr>
        <p:spPr>
          <a:xfrm>
            <a:off x="3514724" y="1272629"/>
            <a:ext cx="5419725" cy="769441"/>
          </a:xfrm>
          <a:prstGeom prst="rect">
            <a:avLst/>
          </a:prstGeom>
          <a:solidFill>
            <a:schemeClr val="accent1">
              <a:alpha val="33000"/>
            </a:schemeClr>
          </a:solidFill>
          <a:ln>
            <a:solidFill>
              <a:schemeClr val="bg2"/>
            </a:solidFill>
          </a:ln>
        </p:spPr>
        <p:txBody>
          <a:bodyPr wrap="square" rtlCol="0" anchor="ctr" anchorCtr="1">
            <a:spAutoFit/>
          </a:bodyPr>
          <a:lstStyle/>
          <a:p>
            <a:r>
              <a:rPr lang="fr-FR" sz="4400" i="1" dirty="0" smtClean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Fournisseurs</a:t>
            </a:r>
            <a:endParaRPr lang="fr-FR" sz="4400" i="1" dirty="0">
              <a:solidFill>
                <a:schemeClr val="accent1">
                  <a:lumMod val="75000"/>
                </a:schemeClr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 b="8627"/>
          <a:stretch>
            <a:fillRect/>
          </a:stretch>
        </p:blipFill>
        <p:spPr bwMode="auto">
          <a:xfrm>
            <a:off x="1247775" y="2438540"/>
            <a:ext cx="3314700" cy="8856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62075" y="3926524"/>
            <a:ext cx="2833438" cy="1002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91617" y="2143125"/>
            <a:ext cx="5581283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171950" y="3481388"/>
            <a:ext cx="4095750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Image 7">
            <a:extLst>
              <a:ext uri="{FF2B5EF4-FFF2-40B4-BE49-F238E27FC236}">
                <a16:creationId xmlns="" xmlns:a16="http://schemas.microsoft.com/office/drawing/2014/main" id="{7676F410-5DF1-5471-D0B5-A7B4BF1EDE0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10149" y="4890330"/>
            <a:ext cx="2052776" cy="1149555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="" xmlns:a16="http://schemas.microsoft.com/office/drawing/2014/main" id="{8626EAA6-0793-CB60-B165-16143F51281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797536" y="5561319"/>
            <a:ext cx="3036871" cy="591831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="" xmlns:a16="http://schemas.microsoft.com/office/drawing/2014/main" id="{42A243E6-BA1D-3114-1FD7-99699A05EAF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860710" y="4836963"/>
            <a:ext cx="2282627" cy="1278271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="" xmlns:a16="http://schemas.microsoft.com/office/drawing/2014/main" id="{4DED1F06-15F1-0623-61D0-FADBC5DFAC9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436741" y="3515472"/>
            <a:ext cx="2501531" cy="680649"/>
          </a:xfrm>
          <a:prstGeom prst="rect">
            <a:avLst/>
          </a:prstGeom>
        </p:spPr>
      </p:pic>
    </p:spTree>
  </p:cSld>
  <p:clrMapOvr>
    <a:masterClrMapping/>
  </p:clrMapOvr>
  <p:transition spd="med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fr-FR" dirty="0" smtClean="0"/>
              <a:t>+ de 300 clients</a:t>
            </a:r>
            <a:endParaRPr lang="fr-FR" dirty="0"/>
          </a:p>
        </p:txBody>
      </p:sp>
      <p:sp>
        <p:nvSpPr>
          <p:cNvPr id="4" name="Rectangle 3"/>
          <p:cNvSpPr/>
          <p:nvPr/>
        </p:nvSpPr>
        <p:spPr>
          <a:xfrm>
            <a:off x="1644715" y="2377559"/>
            <a:ext cx="4685385" cy="406265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fr-FR" dirty="0" smtClean="0"/>
              <a:t>Vente aux particuliers et aux professionnels </a:t>
            </a:r>
          </a:p>
          <a:p>
            <a:pPr>
              <a:buNone/>
            </a:pPr>
            <a:endParaRPr lang="fr-FR" dirty="0" smtClean="0"/>
          </a:p>
          <a:p>
            <a:pPr>
              <a:buNone/>
            </a:pPr>
            <a:endParaRPr lang="fr-FR" dirty="0" smtClean="0"/>
          </a:p>
          <a:p>
            <a:pPr>
              <a:buNone/>
            </a:pPr>
            <a:r>
              <a:rPr lang="fr-FR" dirty="0" smtClean="0"/>
              <a:t>PROFESSIONNELS: </a:t>
            </a:r>
          </a:p>
          <a:p>
            <a:pPr>
              <a:buNone/>
            </a:pPr>
            <a:endParaRPr lang="fr-FR" dirty="0" smtClean="0"/>
          </a:p>
          <a:p>
            <a:pPr lvl="1">
              <a:buFont typeface="Arial" pitchFamily="34" charset="0"/>
              <a:buChar char="•"/>
            </a:pPr>
            <a:r>
              <a:rPr lang="fr-FR" sz="2400" dirty="0" smtClean="0"/>
              <a:t> Club de golf, </a:t>
            </a:r>
          </a:p>
          <a:p>
            <a:pPr lvl="1">
              <a:buFont typeface="Arial" pitchFamily="34" charset="0"/>
              <a:buChar char="•"/>
            </a:pPr>
            <a:r>
              <a:rPr lang="fr-FR" sz="2400" dirty="0" smtClean="0"/>
              <a:t> Mairies et collectivités locales, </a:t>
            </a:r>
          </a:p>
          <a:p>
            <a:pPr lvl="1">
              <a:buFont typeface="Arial" pitchFamily="34" charset="0"/>
              <a:buChar char="•"/>
            </a:pPr>
            <a:r>
              <a:rPr lang="fr-FR" sz="2400" dirty="0" smtClean="0"/>
              <a:t> Hôtel, </a:t>
            </a:r>
          </a:p>
          <a:p>
            <a:pPr lvl="1">
              <a:buFont typeface="Arial" pitchFamily="34" charset="0"/>
              <a:buChar char="•"/>
            </a:pPr>
            <a:r>
              <a:rPr lang="fr-FR" sz="2400" dirty="0" smtClean="0"/>
              <a:t> Campings</a:t>
            </a:r>
          </a:p>
          <a:p>
            <a:pPr lvl="1">
              <a:buFont typeface="Arial" pitchFamily="34" charset="0"/>
              <a:buChar char="•"/>
            </a:pPr>
            <a:r>
              <a:rPr lang="fr-FR" sz="2400" dirty="0" smtClean="0"/>
              <a:t> Entreprises de location</a:t>
            </a:r>
          </a:p>
          <a:p>
            <a:pPr lvl="1">
              <a:buFont typeface="Arial" pitchFamily="34" charset="0"/>
              <a:buChar char="•"/>
            </a:pPr>
            <a:r>
              <a:rPr lang="fr-FR" sz="2400" dirty="0" smtClean="0"/>
              <a:t> Paysagistes</a:t>
            </a:r>
          </a:p>
          <a:p>
            <a:pPr lvl="1">
              <a:buFont typeface="Arial" pitchFamily="34" charset="0"/>
              <a:buChar char="•"/>
            </a:pPr>
            <a:endParaRPr lang="fr-FR" sz="2400" dirty="0" smtClean="0"/>
          </a:p>
        </p:txBody>
      </p:sp>
      <p:sp>
        <p:nvSpPr>
          <p:cNvPr id="6" name="ZoneTexte 5"/>
          <p:cNvSpPr txBox="1"/>
          <p:nvPr/>
        </p:nvSpPr>
        <p:spPr>
          <a:xfrm>
            <a:off x="3781424" y="491579"/>
            <a:ext cx="5419725" cy="769441"/>
          </a:xfrm>
          <a:prstGeom prst="rect">
            <a:avLst/>
          </a:prstGeom>
          <a:solidFill>
            <a:schemeClr val="accent1">
              <a:alpha val="33000"/>
            </a:schemeClr>
          </a:solidFill>
          <a:ln>
            <a:solidFill>
              <a:schemeClr val="bg2"/>
            </a:solidFill>
          </a:ln>
        </p:spPr>
        <p:txBody>
          <a:bodyPr wrap="square" rtlCol="0" anchor="ctr" anchorCtr="1">
            <a:spAutoFit/>
          </a:bodyPr>
          <a:lstStyle/>
          <a:p>
            <a:r>
              <a:rPr lang="fr-FR" sz="4400" i="1" dirty="0" smtClean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Clients</a:t>
            </a:r>
            <a:endParaRPr lang="fr-FR" sz="4400" i="1" dirty="0">
              <a:solidFill>
                <a:schemeClr val="accent1">
                  <a:lumMod val="75000"/>
                </a:schemeClr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 spd="med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b="7205"/>
          <a:stretch>
            <a:fillRect/>
          </a:stretch>
        </p:blipFill>
        <p:spPr bwMode="auto">
          <a:xfrm>
            <a:off x="1343025" y="1915318"/>
            <a:ext cx="4362714" cy="110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49440" y="1981199"/>
            <a:ext cx="4256723" cy="103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14774" y="3524249"/>
            <a:ext cx="3286126" cy="2100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ZoneTexte 6"/>
          <p:cNvSpPr txBox="1"/>
          <p:nvPr/>
        </p:nvSpPr>
        <p:spPr>
          <a:xfrm>
            <a:off x="3781424" y="491579"/>
            <a:ext cx="5419725" cy="769441"/>
          </a:xfrm>
          <a:prstGeom prst="rect">
            <a:avLst/>
          </a:prstGeom>
          <a:solidFill>
            <a:schemeClr val="accent1">
              <a:alpha val="33000"/>
            </a:schemeClr>
          </a:solidFill>
          <a:ln>
            <a:solidFill>
              <a:schemeClr val="bg2"/>
            </a:solidFill>
          </a:ln>
        </p:spPr>
        <p:txBody>
          <a:bodyPr wrap="square" rtlCol="0" anchor="ctr" anchorCtr="1">
            <a:spAutoFit/>
          </a:bodyPr>
          <a:lstStyle/>
          <a:p>
            <a:r>
              <a:rPr lang="fr-FR" sz="4400" i="1" dirty="0" smtClean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Concurrents</a:t>
            </a:r>
            <a:endParaRPr lang="fr-FR" sz="4400" i="1" dirty="0">
              <a:solidFill>
                <a:schemeClr val="accent1">
                  <a:lumMod val="75000"/>
                </a:schemeClr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 spd="med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3200" b="1" u="sng" dirty="0" smtClean="0"/>
              <a:t>II- LE CONTEXTE DE LA NEGOCIATION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609725" y="1644650"/>
            <a:ext cx="9791700" cy="4351338"/>
          </a:xfrm>
        </p:spPr>
        <p:txBody>
          <a:bodyPr>
            <a:normAutofit/>
          </a:bodyPr>
          <a:lstStyle/>
          <a:p>
            <a:r>
              <a:rPr lang="fr-FR" sz="2000" dirty="0" smtClean="0"/>
              <a:t>Stagiaire technico-commercial au sein de KERVARREC MOTOCULTURE, je suis chargé de prospecter les mairies du secteur Morbihan afin de présenter les tondeuses à gazon. </a:t>
            </a:r>
          </a:p>
          <a:p>
            <a:r>
              <a:rPr lang="fr-FR" sz="2000" dirty="0" smtClean="0"/>
              <a:t>J’ai obtenu un rendez-vous par téléphone avec le responsable technique des espaces verts de la mairie de PLOEMEUR.</a:t>
            </a:r>
          </a:p>
          <a:p>
            <a:r>
              <a:rPr lang="fr-FR" sz="2000" dirty="0" smtClean="0"/>
              <a:t>C’est un prospect et une 1</a:t>
            </a:r>
            <a:r>
              <a:rPr lang="fr-FR" sz="2000" baseline="30000" dirty="0" smtClean="0"/>
              <a:t>ère</a:t>
            </a:r>
            <a:r>
              <a:rPr lang="fr-FR" sz="2000" dirty="0" smtClean="0"/>
              <a:t> rencontre.</a:t>
            </a:r>
          </a:p>
          <a:p>
            <a:r>
              <a:rPr lang="fr-FR" sz="2000" dirty="0" smtClean="0"/>
              <a:t>Il souhaite avoir des renseignements sur les tondeuses à gazon de la marque Honda que mon entreprise commercialise.</a:t>
            </a:r>
          </a:p>
          <a:p>
            <a:r>
              <a:rPr lang="fr-FR" sz="2000" dirty="0" smtClean="0"/>
              <a:t>Je dispose de quelques jours pour préparer mon entretien.</a:t>
            </a:r>
          </a:p>
          <a:p>
            <a:endParaRPr lang="fr-FR" sz="2000" dirty="0"/>
          </a:p>
        </p:txBody>
      </p:sp>
      <p:pic>
        <p:nvPicPr>
          <p:cNvPr id="4" name="Image 3">
            <a:extLst>
              <a:ext uri="{FF2B5EF4-FFF2-40B4-BE49-F238E27FC236}">
                <a16:creationId xmlns="" xmlns:a16="http://schemas.microsoft.com/office/drawing/2014/main" id="{2E43470D-DF75-2DA3-FB30-99A32F4E8A4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81675" y="4763044"/>
            <a:ext cx="2423643" cy="1906344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="" xmlns:a16="http://schemas.microsoft.com/office/drawing/2014/main" id="{1D96F967-CF24-9419-FA9E-D82C3E47FD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61385" y="4712560"/>
            <a:ext cx="2508763" cy="1881572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="" xmlns:a16="http://schemas.microsoft.com/office/drawing/2014/main" id="{1DFE7E1A-F297-EFF3-AFB8-44A3630D796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22658" y="4397939"/>
            <a:ext cx="2049875" cy="2049875"/>
          </a:xfrm>
          <a:prstGeom prst="rect">
            <a:avLst/>
          </a:prstGeom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Modèle de conception Cloud skipper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mbria-Calibri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9TopShadow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3975" dist="41275" dir="14700000" algn="t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dirty="0"/>
        </a:defPPr>
      </a:lstStyle>
      <a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a:style>
    </a:spDef>
    <a:lnDef>
      <a:spPr/>
      <a:bodyPr/>
      <a:lstStyle/>
      <a:style>
        <a:lnRef idx="1">
          <a:schemeClr val="accent2"/>
        </a:lnRef>
        <a:fillRef idx="0">
          <a:schemeClr val="accent2"/>
        </a:fillRef>
        <a:effectRef idx="0">
          <a:schemeClr val="accent2"/>
        </a:effectRef>
        <a:fontRef idx="minor">
          <a:schemeClr val="tx1"/>
        </a:fontRef>
      </a:style>
    </a:lnDef>
    <a:txDef>
      <a:spPr>
        <a:noFill/>
        <a:ln>
          <a:solidFill>
            <a:schemeClr val="bg2"/>
          </a:solidFill>
        </a:ln>
      </a:spPr>
      <a:bodyPr wrap="square" rtlCol="0" anchor="ctr" anchorCtr="1">
        <a:spAutoFit/>
      </a:bodyPr>
      <a:lstStyle>
        <a:defPPr>
          <a:defRPr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_13666290_TF03460508.potx" id="{51D5EDB0-2B33-4937-8DF6-51E8AD0D01A6}" vid="{35AA3B10-5F9D-4026-A6E1-289470B794CF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mbria-Calibri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9TopShadow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3975" dist="41275" dir="14700000" algn="t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mbria-Calibri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9TopShadow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3975" dist="41275" dir="14700000" algn="t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A3F7D94069FF64A86F7DFF56D60E3BE" ma:contentTypeVersion="6" ma:contentTypeDescription="Create a new document." ma:contentTypeScope="" ma:versionID="c32302c77d4085ecf495bdddb7f5e889">
  <xsd:schema xmlns:xsd="http://www.w3.org/2001/XMLSchema" xmlns:xs="http://www.w3.org/2001/XMLSchema" xmlns:p="http://schemas.microsoft.com/office/2006/metadata/properties" xmlns:ns2="a4f35948-e619-41b3-aa29-22878b09cfd2" xmlns:ns3="40262f94-9f35-4ac3-9a90-690165a166b7" targetNamespace="http://schemas.microsoft.com/office/2006/metadata/properties" ma:root="true" ma:fieldsID="4ab5ae46be95f9d0be6107e8200be7a2" ns2:_="" ns3:_="">
    <xsd:import namespace="a4f35948-e619-41b3-aa29-22878b09cfd2"/>
    <xsd:import namespace="40262f94-9f35-4ac3-9a90-690165a166b7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VSO_x0020_item_x0020_id" minOccurs="0"/>
                <xsd:element ref="ns3:Item_x0020_Details" minOccurs="0"/>
                <xsd:element ref="ns3:Template_x0020_details" minOccurs="0"/>
                <xsd:element ref="ns3:Assetid_x0020_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4f35948-e619-41b3-aa29-22878b09cfd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262f94-9f35-4ac3-9a90-690165a166b7" elementFormDefault="qualified">
    <xsd:import namespace="http://schemas.microsoft.com/office/2006/documentManagement/types"/>
    <xsd:import namespace="http://schemas.microsoft.com/office/infopath/2007/PartnerControls"/>
    <xsd:element name="VSO_x0020_item_x0020_id" ma:index="10" nillable="true" ma:displayName="VSO item id" ma:description="Please add the bug number to refer to VSO items." ma:internalName="VSO_x0020_item_x0020_id">
      <xsd:simpleType>
        <xsd:restriction base="dms:Text">
          <xsd:maxLength value="255"/>
        </xsd:restriction>
      </xsd:simpleType>
    </xsd:element>
    <xsd:element name="Item_x0020_Details" ma:index="11" nillable="true" ma:displayName="Item Details" ma:internalName="Item_x0020_Details">
      <xsd:simpleType>
        <xsd:restriction base="dms:Note">
          <xsd:maxLength value="255"/>
        </xsd:restriction>
      </xsd:simpleType>
    </xsd:element>
    <xsd:element name="Template_x0020_details" ma:index="12" nillable="true" ma:displayName="Template details" ma:internalName="Template_x0020_details">
      <xsd:simpleType>
        <xsd:restriction base="dms:Text"/>
      </xsd:simpleType>
    </xsd:element>
    <xsd:element name="Assetid_x0020_" ma:index="13" nillable="true" ma:displayName="Assetid " ma:internalName="Assetid_x0020_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VSO_x0020_item_x0020_id xmlns="40262f94-9f35-4ac3-9a90-690165a166b7" xsi:nil="true"/>
    <Assetid_x0020_ xmlns="40262f94-9f35-4ac3-9a90-690165a166b7" xsi:nil="true"/>
    <Item_x0020_Details xmlns="40262f94-9f35-4ac3-9a90-690165a166b7" xsi:nil="true"/>
    <Template_x0020_details xmlns="40262f94-9f35-4ac3-9a90-690165a166b7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253D857-4181-4777-8893-6E45A690F9F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4f35948-e619-41b3-aa29-22878b09cfd2"/>
    <ds:schemaRef ds:uri="40262f94-9f35-4ac3-9a90-690165a166b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DEDD01B8-816B-49B7-8C81-03AB51D87C54}">
  <ds:schemaRefs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metadata/properties"/>
    <ds:schemaRef ds:uri="40262f94-9f35-4ac3-9a90-690165a166b7"/>
    <ds:schemaRef ds:uri="a4f35948-e619-41b3-aa29-22878b09cfd2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B024FD56-CE1B-42FC-9E83-BFBF160724C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Diapositives de conception Cloud skipper</Template>
  <TotalTime>5678</TotalTime>
  <Words>2051</Words>
  <Application>Microsoft Office PowerPoint</Application>
  <PresentationFormat>Grand écran</PresentationFormat>
  <Paragraphs>600</Paragraphs>
  <Slides>37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37</vt:i4>
      </vt:variant>
    </vt:vector>
  </HeadingPairs>
  <TitlesOfParts>
    <vt:vector size="43" baseType="lpstr">
      <vt:lpstr>Arial</vt:lpstr>
      <vt:lpstr>Calibri</vt:lpstr>
      <vt:lpstr>Cambria</vt:lpstr>
      <vt:lpstr>Times New Roman</vt:lpstr>
      <vt:lpstr>Wingdings</vt:lpstr>
      <vt:lpstr>Modèle de conception Cloud skipper</vt:lpstr>
      <vt:lpstr>BLOC 1 : Concevoir et négocier des solutions technico-commerciales</vt:lpstr>
      <vt:lpstr>Présentation PowerPoint</vt:lpstr>
      <vt:lpstr>I- PRESENTATION DE L’ENTREPRISE DU VENDEUR  </vt:lpstr>
      <vt:lpstr>Présentation PowerPoint</vt:lpstr>
      <vt:lpstr>Services associés</vt:lpstr>
      <vt:lpstr>Le marché</vt:lpstr>
      <vt:lpstr>Présentation PowerPoint</vt:lpstr>
      <vt:lpstr>Présentation PowerPoint</vt:lpstr>
      <vt:lpstr>II- LE CONTEXTE DE LA NEGOCIATION</vt:lpstr>
      <vt:lpstr>ANALYSE DE L’ENVIRONNEMENT TC: PESTEL</vt:lpstr>
      <vt:lpstr> III- PRESENTATION DE L’ENTREPRISE DU  CLIENT  </vt:lpstr>
      <vt:lpstr>IV- RISQUE CLIENT</vt:lpstr>
      <vt:lpstr>Présentation PowerPoint</vt:lpstr>
      <vt:lpstr>Présentation PowerPoint</vt:lpstr>
      <vt:lpstr>RISQUE AFFAIRES</vt:lpstr>
      <vt:lpstr>RISQUE CLIENT / RISQUE AFFAIRES </vt:lpstr>
      <vt:lpstr>V- MA STRATEGIE DE NEGOCIATION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BLOC 1 : Concevoir et négocier des solutions technico-commerciales</dc:title>
  <dc:creator>Pierre-Yves MAYET</dc:creator>
  <cp:lastModifiedBy>UNiK</cp:lastModifiedBy>
  <cp:revision>97</cp:revision>
  <dcterms:created xsi:type="dcterms:W3CDTF">2022-11-16T17:53:31Z</dcterms:created>
  <dcterms:modified xsi:type="dcterms:W3CDTF">2025-05-26T09:07:37Z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0x010100AA3F7D94069FF64A86F7DFF56D60E3BE</vt:lpwstr>
  </property>
  <property fmtid="{D5CDD505-2E9C-101B-9397-08002B2CF9AE}" pid="3" name="Order">
    <vt:r8>74062900</vt:r8>
  </property>
  <property fmtid="{D5CDD505-2E9C-101B-9397-08002B2CF9AE}" pid="4" name="HiddenCategoryTags">
    <vt:lpwstr/>
  </property>
  <property fmtid="{D5CDD505-2E9C-101B-9397-08002B2CF9AE}" pid="5" name="InternalTags">
    <vt:lpwstr/>
  </property>
  <property fmtid="{D5CDD505-2E9C-101B-9397-08002B2CF9AE}" pid="6" name="FeatureTags">
    <vt:lpwstr/>
  </property>
  <property fmtid="{D5CDD505-2E9C-101B-9397-08002B2CF9AE}" pid="7" name="LocalizationTags">
    <vt:lpwstr/>
  </property>
  <property fmtid="{D5CDD505-2E9C-101B-9397-08002B2CF9AE}" pid="8" name="CategoryTags">
    <vt:lpwstr/>
  </property>
  <property fmtid="{D5CDD505-2E9C-101B-9397-08002B2CF9AE}" pid="9" name="Applications">
    <vt:lpwstr/>
  </property>
  <property fmtid="{D5CDD505-2E9C-101B-9397-08002B2CF9AE}" pid="10" name="CampaignTags">
    <vt:lpwstr/>
  </property>
  <property fmtid="{D5CDD505-2E9C-101B-9397-08002B2CF9AE}" pid="11" name="ScenarioTags">
    <vt:lpwstr/>
  </property>
</Properties>
</file>