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DC0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Style moyen 2 - Accentuation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6D9F66E-5EB9-4882-86FB-DCBF35E3C3E4}" styleName="Style moyen 4 - Accentuation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E8B1032C-EA38-4F05-BA0D-38AFFFC7BED3}" styleName="Style léger 3 - Accentuation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25" autoAdjust="0"/>
    <p:restoredTop sz="94660"/>
  </p:normalViewPr>
  <p:slideViewPr>
    <p:cSldViewPr snapToGrid="0">
      <p:cViewPr varScale="1">
        <p:scale>
          <a:sx n="105" d="100"/>
          <a:sy n="105" d="100"/>
        </p:scale>
        <p:origin x="120" y="20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pic>
        <p:nvPicPr>
          <p:cNvPr id="8" name="Image 7">
            <a:extLst>
              <a:ext uri="{FF2B5EF4-FFF2-40B4-BE49-F238E27FC236}">
                <a16:creationId xmlns:a16="http://schemas.microsoft.com/office/drawing/2014/main" id="{DFC1CC62-A2A7-2BEF-24DC-63017ABEBDBF}"/>
              </a:ext>
            </a:extLst>
          </p:cNvPr>
          <p:cNvPicPr>
            <a:picLocks noChangeAspect="1"/>
          </p:cNvPicPr>
          <p:nvPr userDrawn="1"/>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20529345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CAD1E86-7989-03E3-40EF-142691C3B89F}"/>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4AC90EE0-D67A-5BD1-2E17-51B3EA8078F1}"/>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22E72293-9D1D-271E-47FE-612AB5B71C5F}"/>
              </a:ext>
            </a:extLst>
          </p:cNvPr>
          <p:cNvSpPr>
            <a:spLocks noGrp="1"/>
          </p:cNvSpPr>
          <p:nvPr>
            <p:ph type="dt" sz="half" idx="10"/>
          </p:nvPr>
        </p:nvSpPr>
        <p:spPr/>
        <p:txBody>
          <a:bodyPr/>
          <a:lstStyle/>
          <a:p>
            <a:fld id="{973266F2-D599-4751-8C45-6F338A0A95A2}" type="datetimeFigureOut">
              <a:rPr lang="fr-FR" smtClean="0"/>
              <a:t>30/08/2022</a:t>
            </a:fld>
            <a:endParaRPr lang="fr-FR"/>
          </a:p>
        </p:txBody>
      </p:sp>
      <p:sp>
        <p:nvSpPr>
          <p:cNvPr id="5" name="Espace réservé du pied de page 4">
            <a:extLst>
              <a:ext uri="{FF2B5EF4-FFF2-40B4-BE49-F238E27FC236}">
                <a16:creationId xmlns:a16="http://schemas.microsoft.com/office/drawing/2014/main" id="{3C17D756-F9D4-F81D-61D8-F202CEFE9974}"/>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4058B731-883F-7414-61E3-ED5B43450926}"/>
              </a:ext>
            </a:extLst>
          </p:cNvPr>
          <p:cNvSpPr>
            <a:spLocks noGrp="1"/>
          </p:cNvSpPr>
          <p:nvPr>
            <p:ph type="sldNum" sz="quarter" idx="12"/>
          </p:nvPr>
        </p:nvSpPr>
        <p:spPr/>
        <p:txBody>
          <a:bodyPr/>
          <a:lstStyle/>
          <a:p>
            <a:fld id="{E43B48C6-DD37-424D-B555-D6EDB3F0181B}" type="slidenum">
              <a:rPr lang="fr-FR" smtClean="0"/>
              <a:t>‹N°›</a:t>
            </a:fld>
            <a:endParaRPr lang="fr-FR"/>
          </a:p>
        </p:txBody>
      </p:sp>
    </p:spTree>
    <p:extLst>
      <p:ext uri="{BB962C8B-B14F-4D97-AF65-F5344CB8AC3E}">
        <p14:creationId xmlns:p14="http://schemas.microsoft.com/office/powerpoint/2010/main" val="23177429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6F8BC2C6-330A-98FD-074F-CDA1E52891BB}"/>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C05561A3-558A-BF94-A5E8-5A1B1221C811}"/>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39007527-4BC8-1822-3932-F562C1B0AD69}"/>
              </a:ext>
            </a:extLst>
          </p:cNvPr>
          <p:cNvSpPr>
            <a:spLocks noGrp="1"/>
          </p:cNvSpPr>
          <p:nvPr>
            <p:ph type="dt" sz="half" idx="10"/>
          </p:nvPr>
        </p:nvSpPr>
        <p:spPr/>
        <p:txBody>
          <a:bodyPr/>
          <a:lstStyle/>
          <a:p>
            <a:fld id="{973266F2-D599-4751-8C45-6F338A0A95A2}" type="datetimeFigureOut">
              <a:rPr lang="fr-FR" smtClean="0"/>
              <a:t>30/08/2022</a:t>
            </a:fld>
            <a:endParaRPr lang="fr-FR"/>
          </a:p>
        </p:txBody>
      </p:sp>
      <p:sp>
        <p:nvSpPr>
          <p:cNvPr id="5" name="Espace réservé du pied de page 4">
            <a:extLst>
              <a:ext uri="{FF2B5EF4-FFF2-40B4-BE49-F238E27FC236}">
                <a16:creationId xmlns:a16="http://schemas.microsoft.com/office/drawing/2014/main" id="{A81B81B1-01B9-4F78-CB88-64EF6B4857E5}"/>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0DA0012A-7851-36CA-D90E-D551E68D9EDA}"/>
              </a:ext>
            </a:extLst>
          </p:cNvPr>
          <p:cNvSpPr>
            <a:spLocks noGrp="1"/>
          </p:cNvSpPr>
          <p:nvPr>
            <p:ph type="sldNum" sz="quarter" idx="12"/>
          </p:nvPr>
        </p:nvSpPr>
        <p:spPr/>
        <p:txBody>
          <a:bodyPr/>
          <a:lstStyle/>
          <a:p>
            <a:fld id="{E43B48C6-DD37-424D-B555-D6EDB3F0181B}" type="slidenum">
              <a:rPr lang="fr-FR" smtClean="0"/>
              <a:t>‹N°›</a:t>
            </a:fld>
            <a:endParaRPr lang="fr-FR"/>
          </a:p>
        </p:txBody>
      </p:sp>
    </p:spTree>
    <p:extLst>
      <p:ext uri="{BB962C8B-B14F-4D97-AF65-F5344CB8AC3E}">
        <p14:creationId xmlns:p14="http://schemas.microsoft.com/office/powerpoint/2010/main" val="17692461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5F25DC9-A091-8BD8-71F4-93EAD43BD3E6}"/>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F257F25C-6EDB-ECF4-27C0-5E5A76CD0E37}"/>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0BA73BED-4A81-C4EE-D84F-C71E5B0A07C0}"/>
              </a:ext>
            </a:extLst>
          </p:cNvPr>
          <p:cNvSpPr>
            <a:spLocks noGrp="1"/>
          </p:cNvSpPr>
          <p:nvPr>
            <p:ph type="dt" sz="half" idx="10"/>
          </p:nvPr>
        </p:nvSpPr>
        <p:spPr/>
        <p:txBody>
          <a:bodyPr/>
          <a:lstStyle/>
          <a:p>
            <a:fld id="{973266F2-D599-4751-8C45-6F338A0A95A2}" type="datetimeFigureOut">
              <a:rPr lang="fr-FR" smtClean="0"/>
              <a:t>30/08/2022</a:t>
            </a:fld>
            <a:endParaRPr lang="fr-FR"/>
          </a:p>
        </p:txBody>
      </p:sp>
      <p:sp>
        <p:nvSpPr>
          <p:cNvPr id="5" name="Espace réservé du pied de page 4">
            <a:extLst>
              <a:ext uri="{FF2B5EF4-FFF2-40B4-BE49-F238E27FC236}">
                <a16:creationId xmlns:a16="http://schemas.microsoft.com/office/drawing/2014/main" id="{BAACFCDF-BBF2-8385-EBF8-14F8A8F59CDA}"/>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B1CA13A5-956F-62F4-CD3A-0F61D4E6F4A6}"/>
              </a:ext>
            </a:extLst>
          </p:cNvPr>
          <p:cNvSpPr>
            <a:spLocks noGrp="1"/>
          </p:cNvSpPr>
          <p:nvPr>
            <p:ph type="sldNum" sz="quarter" idx="12"/>
          </p:nvPr>
        </p:nvSpPr>
        <p:spPr/>
        <p:txBody>
          <a:bodyPr/>
          <a:lstStyle/>
          <a:p>
            <a:fld id="{E43B48C6-DD37-424D-B555-D6EDB3F0181B}" type="slidenum">
              <a:rPr lang="fr-FR" smtClean="0"/>
              <a:t>‹N°›</a:t>
            </a:fld>
            <a:endParaRPr lang="fr-FR"/>
          </a:p>
        </p:txBody>
      </p:sp>
    </p:spTree>
    <p:extLst>
      <p:ext uri="{BB962C8B-B14F-4D97-AF65-F5344CB8AC3E}">
        <p14:creationId xmlns:p14="http://schemas.microsoft.com/office/powerpoint/2010/main" val="23787371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E0DE7A6-4849-9F17-8637-AE1C23195D6B}"/>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1DBFD280-4316-C038-C0BB-2FDBEA6F8AE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23597E12-FE1B-E200-EC88-AE02C404CB42}"/>
              </a:ext>
            </a:extLst>
          </p:cNvPr>
          <p:cNvSpPr>
            <a:spLocks noGrp="1"/>
          </p:cNvSpPr>
          <p:nvPr>
            <p:ph type="dt" sz="half" idx="10"/>
          </p:nvPr>
        </p:nvSpPr>
        <p:spPr/>
        <p:txBody>
          <a:bodyPr/>
          <a:lstStyle/>
          <a:p>
            <a:fld id="{973266F2-D599-4751-8C45-6F338A0A95A2}" type="datetimeFigureOut">
              <a:rPr lang="fr-FR" smtClean="0"/>
              <a:t>30/08/2022</a:t>
            </a:fld>
            <a:endParaRPr lang="fr-FR"/>
          </a:p>
        </p:txBody>
      </p:sp>
      <p:sp>
        <p:nvSpPr>
          <p:cNvPr id="5" name="Espace réservé du pied de page 4">
            <a:extLst>
              <a:ext uri="{FF2B5EF4-FFF2-40B4-BE49-F238E27FC236}">
                <a16:creationId xmlns:a16="http://schemas.microsoft.com/office/drawing/2014/main" id="{01C88511-B3D9-3A63-22E8-C4F8F7A6C498}"/>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2671B531-4357-9109-4A85-2EE71A78DAFE}"/>
              </a:ext>
            </a:extLst>
          </p:cNvPr>
          <p:cNvSpPr>
            <a:spLocks noGrp="1"/>
          </p:cNvSpPr>
          <p:nvPr>
            <p:ph type="sldNum" sz="quarter" idx="12"/>
          </p:nvPr>
        </p:nvSpPr>
        <p:spPr/>
        <p:txBody>
          <a:bodyPr/>
          <a:lstStyle/>
          <a:p>
            <a:fld id="{E43B48C6-DD37-424D-B555-D6EDB3F0181B}" type="slidenum">
              <a:rPr lang="fr-FR" smtClean="0"/>
              <a:t>‹N°›</a:t>
            </a:fld>
            <a:endParaRPr lang="fr-FR"/>
          </a:p>
        </p:txBody>
      </p:sp>
    </p:spTree>
    <p:extLst>
      <p:ext uri="{BB962C8B-B14F-4D97-AF65-F5344CB8AC3E}">
        <p14:creationId xmlns:p14="http://schemas.microsoft.com/office/powerpoint/2010/main" val="39098685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8A8F5E0-B6ED-EA38-7876-2D5D74050DC5}"/>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BE28349A-9122-FD9A-D894-05310D500CA6}"/>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1719F2A4-7BAE-FD06-74B1-A3CFB3DE1087}"/>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EF9CE5B1-6547-8459-8982-5AC76A0A44D4}"/>
              </a:ext>
            </a:extLst>
          </p:cNvPr>
          <p:cNvSpPr>
            <a:spLocks noGrp="1"/>
          </p:cNvSpPr>
          <p:nvPr>
            <p:ph type="dt" sz="half" idx="10"/>
          </p:nvPr>
        </p:nvSpPr>
        <p:spPr/>
        <p:txBody>
          <a:bodyPr/>
          <a:lstStyle/>
          <a:p>
            <a:fld id="{973266F2-D599-4751-8C45-6F338A0A95A2}" type="datetimeFigureOut">
              <a:rPr lang="fr-FR" smtClean="0"/>
              <a:t>30/08/2022</a:t>
            </a:fld>
            <a:endParaRPr lang="fr-FR"/>
          </a:p>
        </p:txBody>
      </p:sp>
      <p:sp>
        <p:nvSpPr>
          <p:cNvPr id="6" name="Espace réservé du pied de page 5">
            <a:extLst>
              <a:ext uri="{FF2B5EF4-FFF2-40B4-BE49-F238E27FC236}">
                <a16:creationId xmlns:a16="http://schemas.microsoft.com/office/drawing/2014/main" id="{D1112643-F540-8A56-708E-4DA1F72E856A}"/>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E7B3C8FA-E04E-61D4-435F-570C102252F3}"/>
              </a:ext>
            </a:extLst>
          </p:cNvPr>
          <p:cNvSpPr>
            <a:spLocks noGrp="1"/>
          </p:cNvSpPr>
          <p:nvPr>
            <p:ph type="sldNum" sz="quarter" idx="12"/>
          </p:nvPr>
        </p:nvSpPr>
        <p:spPr/>
        <p:txBody>
          <a:bodyPr/>
          <a:lstStyle/>
          <a:p>
            <a:fld id="{E43B48C6-DD37-424D-B555-D6EDB3F0181B}" type="slidenum">
              <a:rPr lang="fr-FR" smtClean="0"/>
              <a:t>‹N°›</a:t>
            </a:fld>
            <a:endParaRPr lang="fr-FR"/>
          </a:p>
        </p:txBody>
      </p:sp>
    </p:spTree>
    <p:extLst>
      <p:ext uri="{BB962C8B-B14F-4D97-AF65-F5344CB8AC3E}">
        <p14:creationId xmlns:p14="http://schemas.microsoft.com/office/powerpoint/2010/main" val="21475077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D49EA2C-7925-C1FF-1B9E-517D3962A9E1}"/>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F5AC4675-76A0-280D-9A8A-EFEEFF819D3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5C010CE3-7ECF-7753-A7E3-DA04A4405E1A}"/>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D2BBEC0D-545A-1431-A686-964A556188B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C683C8EA-371E-FC6B-428D-DD37B6B7DABA}"/>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7CC6A6A3-F9DD-CABB-89A0-F31465E76DDB}"/>
              </a:ext>
            </a:extLst>
          </p:cNvPr>
          <p:cNvSpPr>
            <a:spLocks noGrp="1"/>
          </p:cNvSpPr>
          <p:nvPr>
            <p:ph type="dt" sz="half" idx="10"/>
          </p:nvPr>
        </p:nvSpPr>
        <p:spPr/>
        <p:txBody>
          <a:bodyPr/>
          <a:lstStyle/>
          <a:p>
            <a:fld id="{973266F2-D599-4751-8C45-6F338A0A95A2}" type="datetimeFigureOut">
              <a:rPr lang="fr-FR" smtClean="0"/>
              <a:t>30/08/2022</a:t>
            </a:fld>
            <a:endParaRPr lang="fr-FR"/>
          </a:p>
        </p:txBody>
      </p:sp>
      <p:sp>
        <p:nvSpPr>
          <p:cNvPr id="8" name="Espace réservé du pied de page 7">
            <a:extLst>
              <a:ext uri="{FF2B5EF4-FFF2-40B4-BE49-F238E27FC236}">
                <a16:creationId xmlns:a16="http://schemas.microsoft.com/office/drawing/2014/main" id="{384FC2B9-ADFA-79F5-4798-0067190C6361}"/>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a16="http://schemas.microsoft.com/office/drawing/2014/main" id="{A41698FB-1490-5BCF-1A1A-5759D2E6F990}"/>
              </a:ext>
            </a:extLst>
          </p:cNvPr>
          <p:cNvSpPr>
            <a:spLocks noGrp="1"/>
          </p:cNvSpPr>
          <p:nvPr>
            <p:ph type="sldNum" sz="quarter" idx="12"/>
          </p:nvPr>
        </p:nvSpPr>
        <p:spPr/>
        <p:txBody>
          <a:bodyPr/>
          <a:lstStyle/>
          <a:p>
            <a:fld id="{E43B48C6-DD37-424D-B555-D6EDB3F0181B}" type="slidenum">
              <a:rPr lang="fr-FR" smtClean="0"/>
              <a:t>‹N°›</a:t>
            </a:fld>
            <a:endParaRPr lang="fr-FR"/>
          </a:p>
        </p:txBody>
      </p:sp>
    </p:spTree>
    <p:extLst>
      <p:ext uri="{BB962C8B-B14F-4D97-AF65-F5344CB8AC3E}">
        <p14:creationId xmlns:p14="http://schemas.microsoft.com/office/powerpoint/2010/main" val="3539237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08BC8DC-949A-E35E-406B-EA41EF3B8507}"/>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FCE2B557-01E4-97E1-A73D-CE8C80CCAD7B}"/>
              </a:ext>
            </a:extLst>
          </p:cNvPr>
          <p:cNvSpPr>
            <a:spLocks noGrp="1"/>
          </p:cNvSpPr>
          <p:nvPr>
            <p:ph type="dt" sz="half" idx="10"/>
          </p:nvPr>
        </p:nvSpPr>
        <p:spPr/>
        <p:txBody>
          <a:bodyPr/>
          <a:lstStyle/>
          <a:p>
            <a:fld id="{973266F2-D599-4751-8C45-6F338A0A95A2}" type="datetimeFigureOut">
              <a:rPr lang="fr-FR" smtClean="0"/>
              <a:t>30/08/2022</a:t>
            </a:fld>
            <a:endParaRPr lang="fr-FR"/>
          </a:p>
        </p:txBody>
      </p:sp>
      <p:sp>
        <p:nvSpPr>
          <p:cNvPr id="4" name="Espace réservé du pied de page 3">
            <a:extLst>
              <a:ext uri="{FF2B5EF4-FFF2-40B4-BE49-F238E27FC236}">
                <a16:creationId xmlns:a16="http://schemas.microsoft.com/office/drawing/2014/main" id="{6A40E042-2594-B14E-FB93-206B7B356ECA}"/>
              </a:ext>
            </a:extLst>
          </p:cNvPr>
          <p:cNvSpPr>
            <a:spLocks noGrp="1"/>
          </p:cNvSpPr>
          <p:nvPr>
            <p:ph type="ftr" sz="quarter" idx="11"/>
          </p:nvPr>
        </p:nvSpPr>
        <p:spPr/>
        <p:txBody>
          <a:bodyPr/>
          <a:lstStyle/>
          <a:p>
            <a:endParaRPr lang="fr-FR"/>
          </a:p>
        </p:txBody>
      </p:sp>
      <p:sp>
        <p:nvSpPr>
          <p:cNvPr id="5" name="Espace réservé du numéro de diapositive 4">
            <a:extLst>
              <a:ext uri="{FF2B5EF4-FFF2-40B4-BE49-F238E27FC236}">
                <a16:creationId xmlns:a16="http://schemas.microsoft.com/office/drawing/2014/main" id="{B7BF9449-B5C4-918E-9085-E6A7F4B69AF4}"/>
              </a:ext>
            </a:extLst>
          </p:cNvPr>
          <p:cNvSpPr>
            <a:spLocks noGrp="1"/>
          </p:cNvSpPr>
          <p:nvPr>
            <p:ph type="sldNum" sz="quarter" idx="12"/>
          </p:nvPr>
        </p:nvSpPr>
        <p:spPr/>
        <p:txBody>
          <a:bodyPr/>
          <a:lstStyle/>
          <a:p>
            <a:fld id="{E43B48C6-DD37-424D-B555-D6EDB3F0181B}" type="slidenum">
              <a:rPr lang="fr-FR" smtClean="0"/>
              <a:t>‹N°›</a:t>
            </a:fld>
            <a:endParaRPr lang="fr-FR"/>
          </a:p>
        </p:txBody>
      </p:sp>
    </p:spTree>
    <p:extLst>
      <p:ext uri="{BB962C8B-B14F-4D97-AF65-F5344CB8AC3E}">
        <p14:creationId xmlns:p14="http://schemas.microsoft.com/office/powerpoint/2010/main" val="12198381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pic>
        <p:nvPicPr>
          <p:cNvPr id="6" name="Image 5">
            <a:extLst>
              <a:ext uri="{FF2B5EF4-FFF2-40B4-BE49-F238E27FC236}">
                <a16:creationId xmlns:a16="http://schemas.microsoft.com/office/drawing/2014/main" id="{692C4395-5D3C-CAC9-DC18-C6CF5AC4DEC6}"/>
              </a:ext>
            </a:extLst>
          </p:cNvPr>
          <p:cNvPicPr>
            <a:picLocks noChangeAspect="1"/>
          </p:cNvPicPr>
          <p:nvPr userDrawn="1"/>
        </p:nvPicPr>
        <p:blipFill rotWithShape="1">
          <a:blip r:embed="rId2">
            <a:lum bright="70000" contrast="-70000"/>
            <a:extLst>
              <a:ext uri="{BEBA8EAE-BF5A-486C-A8C5-ECC9F3942E4B}">
                <a14:imgProps xmlns:a14="http://schemas.microsoft.com/office/drawing/2010/main">
                  <a14:imgLayer r:embed="rId3">
                    <a14:imgEffect>
                      <a14:colorTemperature colorTemp="1858"/>
                    </a14:imgEffect>
                    <a14:imgEffect>
                      <a14:saturation sat="21000"/>
                    </a14:imgEffect>
                  </a14:imgLayer>
                </a14:imgProps>
              </a:ext>
            </a:extLst>
          </a:blip>
          <a:srcRect t="27553" b="1"/>
          <a:stretch/>
        </p:blipFill>
        <p:spPr>
          <a:xfrm>
            <a:off x="0" y="0"/>
            <a:ext cx="12192000" cy="6858000"/>
          </a:xfrm>
          <a:prstGeom prst="rect">
            <a:avLst/>
          </a:prstGeom>
        </p:spPr>
      </p:pic>
    </p:spTree>
    <p:extLst>
      <p:ext uri="{BB962C8B-B14F-4D97-AF65-F5344CB8AC3E}">
        <p14:creationId xmlns:p14="http://schemas.microsoft.com/office/powerpoint/2010/main" val="39342004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3807FE0-1676-94BA-E678-D96A52AED77F}"/>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5A412974-FC7F-773B-0B72-9D8095CE702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AC2F2B0B-7A14-46E9-92F7-31160B7CC66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A35BF644-C318-FE10-5DC8-B021A17AB7D3}"/>
              </a:ext>
            </a:extLst>
          </p:cNvPr>
          <p:cNvSpPr>
            <a:spLocks noGrp="1"/>
          </p:cNvSpPr>
          <p:nvPr>
            <p:ph type="dt" sz="half" idx="10"/>
          </p:nvPr>
        </p:nvSpPr>
        <p:spPr/>
        <p:txBody>
          <a:bodyPr/>
          <a:lstStyle/>
          <a:p>
            <a:fld id="{973266F2-D599-4751-8C45-6F338A0A95A2}" type="datetimeFigureOut">
              <a:rPr lang="fr-FR" smtClean="0"/>
              <a:t>30/08/2022</a:t>
            </a:fld>
            <a:endParaRPr lang="fr-FR"/>
          </a:p>
        </p:txBody>
      </p:sp>
      <p:sp>
        <p:nvSpPr>
          <p:cNvPr id="6" name="Espace réservé du pied de page 5">
            <a:extLst>
              <a:ext uri="{FF2B5EF4-FFF2-40B4-BE49-F238E27FC236}">
                <a16:creationId xmlns:a16="http://schemas.microsoft.com/office/drawing/2014/main" id="{89E5082E-60CA-F59E-DCE5-17BB4AE3A073}"/>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FD0A7021-558C-9509-88C5-F7F3AD31AE3D}"/>
              </a:ext>
            </a:extLst>
          </p:cNvPr>
          <p:cNvSpPr>
            <a:spLocks noGrp="1"/>
          </p:cNvSpPr>
          <p:nvPr>
            <p:ph type="sldNum" sz="quarter" idx="12"/>
          </p:nvPr>
        </p:nvSpPr>
        <p:spPr/>
        <p:txBody>
          <a:bodyPr/>
          <a:lstStyle/>
          <a:p>
            <a:fld id="{E43B48C6-DD37-424D-B555-D6EDB3F0181B}" type="slidenum">
              <a:rPr lang="fr-FR" smtClean="0"/>
              <a:t>‹N°›</a:t>
            </a:fld>
            <a:endParaRPr lang="fr-FR"/>
          </a:p>
        </p:txBody>
      </p:sp>
    </p:spTree>
    <p:extLst>
      <p:ext uri="{BB962C8B-B14F-4D97-AF65-F5344CB8AC3E}">
        <p14:creationId xmlns:p14="http://schemas.microsoft.com/office/powerpoint/2010/main" val="8694079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F6923BB-5173-BF6D-6145-1986949BECF9}"/>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818A078E-B716-B8F0-3E70-04613A37783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5A6AC86F-38AA-8893-EF19-5389859677F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6024D498-BEEF-A88F-6EE7-793C3F9955CD}"/>
              </a:ext>
            </a:extLst>
          </p:cNvPr>
          <p:cNvSpPr>
            <a:spLocks noGrp="1"/>
          </p:cNvSpPr>
          <p:nvPr>
            <p:ph type="dt" sz="half" idx="10"/>
          </p:nvPr>
        </p:nvSpPr>
        <p:spPr/>
        <p:txBody>
          <a:bodyPr/>
          <a:lstStyle/>
          <a:p>
            <a:fld id="{973266F2-D599-4751-8C45-6F338A0A95A2}" type="datetimeFigureOut">
              <a:rPr lang="fr-FR" smtClean="0"/>
              <a:t>30/08/2022</a:t>
            </a:fld>
            <a:endParaRPr lang="fr-FR"/>
          </a:p>
        </p:txBody>
      </p:sp>
      <p:sp>
        <p:nvSpPr>
          <p:cNvPr id="6" name="Espace réservé du pied de page 5">
            <a:extLst>
              <a:ext uri="{FF2B5EF4-FFF2-40B4-BE49-F238E27FC236}">
                <a16:creationId xmlns:a16="http://schemas.microsoft.com/office/drawing/2014/main" id="{C2605353-1C9F-38BA-7F09-9184327C08C2}"/>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307F49BC-AA7C-F86C-3D06-4106DBD60E54}"/>
              </a:ext>
            </a:extLst>
          </p:cNvPr>
          <p:cNvSpPr>
            <a:spLocks noGrp="1"/>
          </p:cNvSpPr>
          <p:nvPr>
            <p:ph type="sldNum" sz="quarter" idx="12"/>
          </p:nvPr>
        </p:nvSpPr>
        <p:spPr/>
        <p:txBody>
          <a:bodyPr/>
          <a:lstStyle/>
          <a:p>
            <a:fld id="{E43B48C6-DD37-424D-B555-D6EDB3F0181B}" type="slidenum">
              <a:rPr lang="fr-FR" smtClean="0"/>
              <a:t>‹N°›</a:t>
            </a:fld>
            <a:endParaRPr lang="fr-FR"/>
          </a:p>
        </p:txBody>
      </p:sp>
    </p:spTree>
    <p:extLst>
      <p:ext uri="{BB962C8B-B14F-4D97-AF65-F5344CB8AC3E}">
        <p14:creationId xmlns:p14="http://schemas.microsoft.com/office/powerpoint/2010/main" val="1530817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3632E3DA-BC0A-F142-1595-4A53D457AB3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7B0A577C-3C88-886A-E2A0-38D92ADB615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17BDC594-D862-5256-3A02-543315BC145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73266F2-D599-4751-8C45-6F338A0A95A2}" type="datetimeFigureOut">
              <a:rPr lang="fr-FR" smtClean="0"/>
              <a:t>30/08/2022</a:t>
            </a:fld>
            <a:endParaRPr lang="fr-FR"/>
          </a:p>
        </p:txBody>
      </p:sp>
      <p:sp>
        <p:nvSpPr>
          <p:cNvPr id="5" name="Espace réservé du pied de page 4">
            <a:extLst>
              <a:ext uri="{FF2B5EF4-FFF2-40B4-BE49-F238E27FC236}">
                <a16:creationId xmlns:a16="http://schemas.microsoft.com/office/drawing/2014/main" id="{E822D8C6-E9D0-8EA6-533E-1508550CDA6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FBCE4501-503A-43F1-EBEC-3CD863D84F0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43B48C6-DD37-424D-B555-D6EDB3F0181B}" type="slidenum">
              <a:rPr lang="fr-FR" smtClean="0"/>
              <a:t>‹N°›</a:t>
            </a:fld>
            <a:endParaRPr lang="fr-FR"/>
          </a:p>
        </p:txBody>
      </p:sp>
    </p:spTree>
    <p:extLst>
      <p:ext uri="{BB962C8B-B14F-4D97-AF65-F5344CB8AC3E}">
        <p14:creationId xmlns:p14="http://schemas.microsoft.com/office/powerpoint/2010/main" val="384340552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7.xml"/><Relationship Id="rId5" Type="http://schemas.openxmlformats.org/officeDocument/2006/relationships/image" Target="../media/image16.png"/><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 Id="rId4" Type="http://schemas.openxmlformats.org/officeDocument/2006/relationships/image" Target="../media/image1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9452715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a:extLst>
              <a:ext uri="{FF2B5EF4-FFF2-40B4-BE49-F238E27FC236}">
                <a16:creationId xmlns:a16="http://schemas.microsoft.com/office/drawing/2014/main" id="{EC6A7AF4-D980-5B4A-E159-0482E9B04BBB}"/>
              </a:ext>
            </a:extLst>
          </p:cNvPr>
          <p:cNvSpPr txBox="1"/>
          <p:nvPr/>
        </p:nvSpPr>
        <p:spPr>
          <a:xfrm>
            <a:off x="806812" y="977468"/>
            <a:ext cx="10257428" cy="1646605"/>
          </a:xfrm>
          <a:prstGeom prst="rect">
            <a:avLst/>
          </a:prstGeom>
          <a:noFill/>
        </p:spPr>
        <p:txBody>
          <a:bodyPr wrap="square">
            <a:spAutoFit/>
          </a:bodyPr>
          <a:lstStyle/>
          <a:p>
            <a:pPr>
              <a:spcAft>
                <a:spcPts val="600"/>
              </a:spcAft>
            </a:pPr>
            <a:r>
              <a:rPr lang="fr-FR" sz="2400" dirty="0">
                <a:latin typeface="Arial" panose="020B0604020202020204" pitchFamily="34" charset="0"/>
                <a:cs typeface="Arial" panose="020B0604020202020204" pitchFamily="34" charset="0"/>
              </a:rPr>
              <a:t>2.4) Priorité aux équipements performants :</a:t>
            </a:r>
          </a:p>
          <a:p>
            <a:pPr marL="342900" indent="-342900">
              <a:buFont typeface="Wingdings" panose="05000000000000000000" pitchFamily="2" charset="2"/>
              <a:buChar char="§"/>
            </a:pPr>
            <a:r>
              <a:rPr lang="fr-FR" sz="2400" dirty="0">
                <a:latin typeface="Arial" panose="020B0604020202020204" pitchFamily="34" charset="0"/>
                <a:cs typeface="Arial" panose="020B0604020202020204" pitchFamily="34" charset="0"/>
              </a:rPr>
              <a:t>Le matériel éligible aux aides doit répondre à un cahier des charges.</a:t>
            </a:r>
          </a:p>
          <a:p>
            <a:pPr marL="342900" indent="-342900">
              <a:buFont typeface="Wingdings" panose="05000000000000000000" pitchFamily="2" charset="2"/>
              <a:buChar char="§"/>
            </a:pPr>
            <a:r>
              <a:rPr lang="fr-FR" sz="2400" dirty="0">
                <a:latin typeface="Arial" panose="020B0604020202020204" pitchFamily="34" charset="0"/>
                <a:cs typeface="Arial" panose="020B0604020202020204" pitchFamily="34" charset="0"/>
              </a:rPr>
              <a:t>Les pompes à chaleur air-air, les moins performantes, sont par exemple exclues des aides publiques.</a:t>
            </a:r>
          </a:p>
        </p:txBody>
      </p:sp>
      <p:pic>
        <p:nvPicPr>
          <p:cNvPr id="2" name="Image 1">
            <a:extLst>
              <a:ext uri="{FF2B5EF4-FFF2-40B4-BE49-F238E27FC236}">
                <a16:creationId xmlns:a16="http://schemas.microsoft.com/office/drawing/2014/main" id="{885E3AA9-EE64-28A4-6C86-281431244014}"/>
              </a:ext>
            </a:extLst>
          </p:cNvPr>
          <p:cNvPicPr>
            <a:picLocks noChangeAspect="1"/>
          </p:cNvPicPr>
          <p:nvPr/>
        </p:nvPicPr>
        <p:blipFill>
          <a:blip r:embed="rId2"/>
          <a:stretch>
            <a:fillRect/>
          </a:stretch>
        </p:blipFill>
        <p:spPr>
          <a:xfrm>
            <a:off x="1088136" y="3617405"/>
            <a:ext cx="3594543" cy="3030283"/>
          </a:xfrm>
          <a:prstGeom prst="rect">
            <a:avLst/>
          </a:prstGeom>
        </p:spPr>
      </p:pic>
      <p:sp>
        <p:nvSpPr>
          <p:cNvPr id="7" name="ZoneTexte 6">
            <a:extLst>
              <a:ext uri="{FF2B5EF4-FFF2-40B4-BE49-F238E27FC236}">
                <a16:creationId xmlns:a16="http://schemas.microsoft.com/office/drawing/2014/main" id="{B6CC1CE9-911B-97DA-6EA1-5DADC14A03EF}"/>
              </a:ext>
            </a:extLst>
          </p:cNvPr>
          <p:cNvSpPr txBox="1"/>
          <p:nvPr/>
        </p:nvSpPr>
        <p:spPr>
          <a:xfrm>
            <a:off x="1387287" y="3244334"/>
            <a:ext cx="2737010" cy="369332"/>
          </a:xfrm>
          <a:prstGeom prst="rect">
            <a:avLst/>
          </a:prstGeom>
          <a:noFill/>
        </p:spPr>
        <p:txBody>
          <a:bodyPr wrap="square">
            <a:spAutoFit/>
          </a:bodyPr>
          <a:lstStyle/>
          <a:p>
            <a:r>
              <a:rPr lang="fr-FR" dirty="0">
                <a:latin typeface="Arial" panose="020B0604020202020204" pitchFamily="34" charset="0"/>
                <a:cs typeface="Arial" panose="020B0604020202020204" pitchFamily="34" charset="0"/>
              </a:rPr>
              <a:t>pompes à chaleur air-air </a:t>
            </a:r>
          </a:p>
        </p:txBody>
      </p:sp>
      <p:pic>
        <p:nvPicPr>
          <p:cNvPr id="8" name="Image 7">
            <a:extLst>
              <a:ext uri="{FF2B5EF4-FFF2-40B4-BE49-F238E27FC236}">
                <a16:creationId xmlns:a16="http://schemas.microsoft.com/office/drawing/2014/main" id="{2286085A-C86E-F82A-0A2B-3FBA919C8613}"/>
              </a:ext>
            </a:extLst>
          </p:cNvPr>
          <p:cNvPicPr>
            <a:picLocks noChangeAspect="1"/>
          </p:cNvPicPr>
          <p:nvPr/>
        </p:nvPicPr>
        <p:blipFill rotWithShape="1">
          <a:blip r:embed="rId3"/>
          <a:srcRect l="11031" t="19524" r="4064"/>
          <a:stretch/>
        </p:blipFill>
        <p:spPr>
          <a:xfrm>
            <a:off x="6255073" y="3687080"/>
            <a:ext cx="5121434" cy="2986516"/>
          </a:xfrm>
          <a:prstGeom prst="rect">
            <a:avLst/>
          </a:prstGeom>
        </p:spPr>
      </p:pic>
      <p:sp>
        <p:nvSpPr>
          <p:cNvPr id="9" name="ZoneTexte 8">
            <a:extLst>
              <a:ext uri="{FF2B5EF4-FFF2-40B4-BE49-F238E27FC236}">
                <a16:creationId xmlns:a16="http://schemas.microsoft.com/office/drawing/2014/main" id="{EE07DBA0-A6DD-F7D0-9D3A-EBC8CF151BE5}"/>
              </a:ext>
            </a:extLst>
          </p:cNvPr>
          <p:cNvSpPr txBox="1"/>
          <p:nvPr/>
        </p:nvSpPr>
        <p:spPr>
          <a:xfrm>
            <a:off x="7226902" y="3291840"/>
            <a:ext cx="3032666" cy="369332"/>
          </a:xfrm>
          <a:prstGeom prst="rect">
            <a:avLst/>
          </a:prstGeom>
          <a:noFill/>
        </p:spPr>
        <p:txBody>
          <a:bodyPr wrap="square">
            <a:spAutoFit/>
          </a:bodyPr>
          <a:lstStyle/>
          <a:p>
            <a:r>
              <a:rPr lang="fr-FR" dirty="0">
                <a:latin typeface="Arial" panose="020B0604020202020204" pitchFamily="34" charset="0"/>
                <a:cs typeface="Arial" panose="020B0604020202020204" pitchFamily="34" charset="0"/>
              </a:rPr>
              <a:t>pompes à chaleur air-eau </a:t>
            </a:r>
          </a:p>
        </p:txBody>
      </p:sp>
      <p:pic>
        <p:nvPicPr>
          <p:cNvPr id="11" name="Image 10">
            <a:extLst>
              <a:ext uri="{FF2B5EF4-FFF2-40B4-BE49-F238E27FC236}">
                <a16:creationId xmlns:a16="http://schemas.microsoft.com/office/drawing/2014/main" id="{EDE06670-ADDB-80AA-F007-BF5C41017C69}"/>
              </a:ext>
            </a:extLst>
          </p:cNvPr>
          <p:cNvPicPr>
            <a:picLocks noChangeAspect="1"/>
          </p:cNvPicPr>
          <p:nvPr/>
        </p:nvPicPr>
        <p:blipFill rotWithShape="1">
          <a:blip r:embed="rId4"/>
          <a:srcRect l="50000"/>
          <a:stretch/>
        </p:blipFill>
        <p:spPr>
          <a:xfrm>
            <a:off x="4045359" y="3213606"/>
            <a:ext cx="390926" cy="385643"/>
          </a:xfrm>
          <a:prstGeom prst="rect">
            <a:avLst/>
          </a:prstGeom>
        </p:spPr>
      </p:pic>
      <p:pic>
        <p:nvPicPr>
          <p:cNvPr id="12" name="Image 11">
            <a:extLst>
              <a:ext uri="{FF2B5EF4-FFF2-40B4-BE49-F238E27FC236}">
                <a16:creationId xmlns:a16="http://schemas.microsoft.com/office/drawing/2014/main" id="{FEE4FDB6-973C-F087-6DD4-16F1067970DE}"/>
              </a:ext>
            </a:extLst>
          </p:cNvPr>
          <p:cNvPicPr>
            <a:picLocks noChangeAspect="1"/>
          </p:cNvPicPr>
          <p:nvPr/>
        </p:nvPicPr>
        <p:blipFill rotWithShape="1">
          <a:blip r:embed="rId4"/>
          <a:srcRect r="60270"/>
          <a:stretch/>
        </p:blipFill>
        <p:spPr>
          <a:xfrm>
            <a:off x="9990006" y="3206746"/>
            <a:ext cx="358042" cy="444508"/>
          </a:xfrm>
          <a:prstGeom prst="rect">
            <a:avLst/>
          </a:prstGeom>
        </p:spPr>
      </p:pic>
      <p:pic>
        <p:nvPicPr>
          <p:cNvPr id="13" name="Image 12">
            <a:extLst>
              <a:ext uri="{FF2B5EF4-FFF2-40B4-BE49-F238E27FC236}">
                <a16:creationId xmlns:a16="http://schemas.microsoft.com/office/drawing/2014/main" id="{ABC64A4C-1F77-4E7E-1249-DD859950D6E3}"/>
              </a:ext>
            </a:extLst>
          </p:cNvPr>
          <p:cNvPicPr>
            <a:picLocks noChangeAspect="1"/>
          </p:cNvPicPr>
          <p:nvPr/>
        </p:nvPicPr>
        <p:blipFill rotWithShape="1">
          <a:blip r:embed="rId5"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2267364" y="4442459"/>
            <a:ext cx="1371947" cy="1353407"/>
          </a:xfrm>
          <a:prstGeom prst="rect">
            <a:avLst/>
          </a:prstGeom>
        </p:spPr>
      </p:pic>
    </p:spTree>
    <p:extLst>
      <p:ext uri="{BB962C8B-B14F-4D97-AF65-F5344CB8AC3E}">
        <p14:creationId xmlns:p14="http://schemas.microsoft.com/office/powerpoint/2010/main" val="26301203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a:extLst>
              <a:ext uri="{FF2B5EF4-FFF2-40B4-BE49-F238E27FC236}">
                <a16:creationId xmlns:a16="http://schemas.microsoft.com/office/drawing/2014/main" id="{3A4C5259-5CBE-A7E2-F8DC-90CAFE7B04B3}"/>
              </a:ext>
            </a:extLst>
          </p:cNvPr>
          <p:cNvSpPr txBox="1"/>
          <p:nvPr/>
        </p:nvSpPr>
        <p:spPr>
          <a:xfrm>
            <a:off x="1640732" y="342963"/>
            <a:ext cx="8910536" cy="461665"/>
          </a:xfrm>
          <a:prstGeom prst="rect">
            <a:avLst/>
          </a:prstGeom>
          <a:noFill/>
          <a:ln>
            <a:solidFill>
              <a:schemeClr val="tx1"/>
            </a:solidFill>
          </a:ln>
        </p:spPr>
        <p:txBody>
          <a:bodyPr wrap="square">
            <a:spAutoFit/>
          </a:bodyPr>
          <a:lstStyle/>
          <a:p>
            <a:r>
              <a:rPr lang="fr-FR" sz="2400" b="1" dirty="0">
                <a:latin typeface="Arial" panose="020B0604020202020204" pitchFamily="34" charset="0"/>
                <a:cs typeface="Arial" panose="020B0604020202020204" pitchFamily="34" charset="0"/>
              </a:rPr>
              <a:t>III) MaPrimeRénov’ : Une aide proportionnée aux revenus</a:t>
            </a:r>
          </a:p>
        </p:txBody>
      </p:sp>
      <p:pic>
        <p:nvPicPr>
          <p:cNvPr id="4" name="Image 3">
            <a:extLst>
              <a:ext uri="{FF2B5EF4-FFF2-40B4-BE49-F238E27FC236}">
                <a16:creationId xmlns:a16="http://schemas.microsoft.com/office/drawing/2014/main" id="{24AB83A9-FA27-AA0C-5AC2-AD4E472AA601}"/>
              </a:ext>
            </a:extLst>
          </p:cNvPr>
          <p:cNvPicPr>
            <a:picLocks noChangeAspect="1"/>
          </p:cNvPicPr>
          <p:nvPr/>
        </p:nvPicPr>
        <p:blipFill>
          <a:blip r:embed="rId2"/>
          <a:stretch>
            <a:fillRect/>
          </a:stretch>
        </p:blipFill>
        <p:spPr>
          <a:xfrm>
            <a:off x="8525609" y="1024084"/>
            <a:ext cx="2806438" cy="461665"/>
          </a:xfrm>
          <a:prstGeom prst="rect">
            <a:avLst/>
          </a:prstGeom>
        </p:spPr>
      </p:pic>
      <p:pic>
        <p:nvPicPr>
          <p:cNvPr id="7" name="Image 6">
            <a:extLst>
              <a:ext uri="{FF2B5EF4-FFF2-40B4-BE49-F238E27FC236}">
                <a16:creationId xmlns:a16="http://schemas.microsoft.com/office/drawing/2014/main" id="{D00BBB12-E7AF-A47B-56AA-459681147975}"/>
              </a:ext>
            </a:extLst>
          </p:cNvPr>
          <p:cNvPicPr>
            <a:picLocks noChangeAspect="1"/>
          </p:cNvPicPr>
          <p:nvPr/>
        </p:nvPicPr>
        <p:blipFill>
          <a:blip r:embed="rId3"/>
          <a:stretch>
            <a:fillRect/>
          </a:stretch>
        </p:blipFill>
        <p:spPr>
          <a:xfrm>
            <a:off x="4704879" y="5273303"/>
            <a:ext cx="2782242" cy="1118351"/>
          </a:xfrm>
          <a:prstGeom prst="rect">
            <a:avLst/>
          </a:prstGeom>
        </p:spPr>
      </p:pic>
      <p:grpSp>
        <p:nvGrpSpPr>
          <p:cNvPr id="5" name="Groupe 4">
            <a:extLst>
              <a:ext uri="{FF2B5EF4-FFF2-40B4-BE49-F238E27FC236}">
                <a16:creationId xmlns:a16="http://schemas.microsoft.com/office/drawing/2014/main" id="{EE0D7AD3-D7E0-E77E-B724-E977A1A065D4}"/>
              </a:ext>
            </a:extLst>
          </p:cNvPr>
          <p:cNvGrpSpPr/>
          <p:nvPr/>
        </p:nvGrpSpPr>
        <p:grpSpPr>
          <a:xfrm>
            <a:off x="682752" y="2089712"/>
            <a:ext cx="10826496" cy="2908489"/>
            <a:chOff x="630936" y="2089712"/>
            <a:chExt cx="10826496" cy="2908489"/>
          </a:xfrm>
        </p:grpSpPr>
        <p:sp>
          <p:nvSpPr>
            <p:cNvPr id="6" name="ZoneTexte 5">
              <a:extLst>
                <a:ext uri="{FF2B5EF4-FFF2-40B4-BE49-F238E27FC236}">
                  <a16:creationId xmlns:a16="http://schemas.microsoft.com/office/drawing/2014/main" id="{41292ADF-4714-F137-6E89-A03BFA66DA1F}"/>
                </a:ext>
              </a:extLst>
            </p:cNvPr>
            <p:cNvSpPr txBox="1"/>
            <p:nvPr/>
          </p:nvSpPr>
          <p:spPr>
            <a:xfrm>
              <a:off x="630936" y="2089712"/>
              <a:ext cx="10826496" cy="2908489"/>
            </a:xfrm>
            <a:prstGeom prst="rect">
              <a:avLst/>
            </a:prstGeom>
            <a:noFill/>
          </p:spPr>
          <p:txBody>
            <a:bodyPr wrap="square">
              <a:spAutoFit/>
            </a:bodyPr>
            <a:lstStyle/>
            <a:p>
              <a:pPr marL="342900" indent="-342900">
                <a:spcAft>
                  <a:spcPts val="600"/>
                </a:spcAft>
                <a:buFont typeface="Wingdings" panose="05000000000000000000" pitchFamily="2" charset="2"/>
                <a:buChar char="§"/>
              </a:pPr>
              <a:r>
                <a:rPr lang="fr-FR" sz="2400" dirty="0">
                  <a:latin typeface="Arial" panose="020B0604020202020204" pitchFamily="34" charset="0"/>
                  <a:cs typeface="Arial" panose="020B0604020202020204" pitchFamily="34" charset="0"/>
                </a:rPr>
                <a:t>Aide publique la plus large</a:t>
              </a:r>
            </a:p>
            <a:p>
              <a:pPr marL="342900" indent="-342900">
                <a:spcAft>
                  <a:spcPts val="600"/>
                </a:spcAft>
                <a:buFont typeface="Wingdings" panose="05000000000000000000" pitchFamily="2" charset="2"/>
                <a:buChar char="§"/>
              </a:pPr>
              <a:r>
                <a:rPr lang="fr-FR" sz="2400" dirty="0">
                  <a:latin typeface="Arial" panose="020B0604020202020204" pitchFamily="34" charset="0"/>
                  <a:cs typeface="Arial" panose="020B0604020202020204" pitchFamily="34" charset="0"/>
                </a:rPr>
                <a:t>Accessible à tous (propriétaires occupants, bailleurs, syndicats de copropriétaires).</a:t>
              </a:r>
            </a:p>
            <a:p>
              <a:pPr marL="342900" indent="-342900">
                <a:spcAft>
                  <a:spcPts val="600"/>
                </a:spcAft>
                <a:buFont typeface="Wingdings" panose="05000000000000000000" pitchFamily="2" charset="2"/>
                <a:buChar char="§"/>
              </a:pPr>
              <a:endParaRPr lang="fr-FR" sz="2400" dirty="0">
                <a:latin typeface="Arial" panose="020B0604020202020204" pitchFamily="34" charset="0"/>
                <a:cs typeface="Arial" panose="020B0604020202020204" pitchFamily="34" charset="0"/>
              </a:endParaRPr>
            </a:p>
            <a:p>
              <a:pPr>
                <a:spcAft>
                  <a:spcPts val="600"/>
                </a:spcAft>
              </a:pPr>
              <a:r>
                <a:rPr lang="fr-FR" sz="2400" i="1" dirty="0">
                  <a:latin typeface="Arial" panose="020B0604020202020204" pitchFamily="34" charset="0"/>
                  <a:cs typeface="Arial" panose="020B0604020202020204" pitchFamily="34" charset="0"/>
                </a:rPr>
                <a:t>Attention         : en 2022, seuls les logements de plus de 15 ans sont éligibles contre plus de 2 ans auparavant. Pour le remplacement d’une chaudière au fioul, le seuil reste toutefois à 2 ans.</a:t>
              </a:r>
            </a:p>
          </p:txBody>
        </p:sp>
        <p:pic>
          <p:nvPicPr>
            <p:cNvPr id="2" name="Image 1">
              <a:extLst>
                <a:ext uri="{FF2B5EF4-FFF2-40B4-BE49-F238E27FC236}">
                  <a16:creationId xmlns:a16="http://schemas.microsoft.com/office/drawing/2014/main" id="{F3C27A26-7A4E-072C-E9F2-ECEFEF31D008}"/>
                </a:ext>
              </a:extLst>
            </p:cNvPr>
            <p:cNvPicPr>
              <a:picLocks noChangeAspect="1"/>
            </p:cNvPicPr>
            <p:nvPr/>
          </p:nvPicPr>
          <p:blipFill>
            <a:blip r:embed="rId4"/>
            <a:stretch>
              <a:fillRect/>
            </a:stretch>
          </p:blipFill>
          <p:spPr>
            <a:xfrm>
              <a:off x="1995678" y="3695722"/>
              <a:ext cx="523552" cy="463867"/>
            </a:xfrm>
            <a:prstGeom prst="rect">
              <a:avLst/>
            </a:prstGeom>
          </p:spPr>
        </p:pic>
      </p:grpSp>
    </p:spTree>
    <p:extLst>
      <p:ext uri="{BB962C8B-B14F-4D97-AF65-F5344CB8AC3E}">
        <p14:creationId xmlns:p14="http://schemas.microsoft.com/office/powerpoint/2010/main" val="17784799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a:extLst>
              <a:ext uri="{FF2B5EF4-FFF2-40B4-BE49-F238E27FC236}">
                <a16:creationId xmlns:a16="http://schemas.microsoft.com/office/drawing/2014/main" id="{47178566-F13B-BF70-7C5A-32AF357712F1}"/>
              </a:ext>
            </a:extLst>
          </p:cNvPr>
          <p:cNvSpPr txBox="1"/>
          <p:nvPr/>
        </p:nvSpPr>
        <p:spPr>
          <a:xfrm>
            <a:off x="2353899" y="403663"/>
            <a:ext cx="4961301" cy="461665"/>
          </a:xfrm>
          <a:prstGeom prst="rect">
            <a:avLst/>
          </a:prstGeom>
          <a:noFill/>
        </p:spPr>
        <p:txBody>
          <a:bodyPr wrap="square">
            <a:spAutoFit/>
          </a:bodyPr>
          <a:lstStyle/>
          <a:p>
            <a:r>
              <a:rPr lang="fr-FR" sz="2400" dirty="0">
                <a:latin typeface="Arial" panose="020B0604020202020204" pitchFamily="34" charset="0"/>
                <a:cs typeface="Arial" panose="020B0604020202020204" pitchFamily="34" charset="0"/>
              </a:rPr>
              <a:t>3.1) Travaux et montant de l’aide : </a:t>
            </a:r>
          </a:p>
        </p:txBody>
      </p:sp>
      <p:graphicFrame>
        <p:nvGraphicFramePr>
          <p:cNvPr id="4" name="Tableau 3">
            <a:extLst>
              <a:ext uri="{FF2B5EF4-FFF2-40B4-BE49-F238E27FC236}">
                <a16:creationId xmlns:a16="http://schemas.microsoft.com/office/drawing/2014/main" id="{7C2A630C-51E2-A7B6-C5AC-277225CB556B}"/>
              </a:ext>
            </a:extLst>
          </p:cNvPr>
          <p:cNvGraphicFramePr>
            <a:graphicFrameLocks noGrp="1"/>
          </p:cNvGraphicFramePr>
          <p:nvPr>
            <p:extLst>
              <p:ext uri="{D42A27DB-BD31-4B8C-83A1-F6EECF244321}">
                <p14:modId xmlns:p14="http://schemas.microsoft.com/office/powerpoint/2010/main" val="2759123809"/>
              </p:ext>
            </p:extLst>
          </p:nvPr>
        </p:nvGraphicFramePr>
        <p:xfrm>
          <a:off x="301752" y="1198626"/>
          <a:ext cx="11466580" cy="5544000"/>
        </p:xfrm>
        <a:graphic>
          <a:graphicData uri="http://schemas.openxmlformats.org/drawingml/2006/table">
            <a:tbl>
              <a:tblPr firstRow="1" firstCol="1" bandRow="1">
                <a:tableStyleId>{16D9F66E-5EB9-4882-86FB-DCBF35E3C3E4}</a:tableStyleId>
              </a:tblPr>
              <a:tblGrid>
                <a:gridCol w="3767328">
                  <a:extLst>
                    <a:ext uri="{9D8B030D-6E8A-4147-A177-3AD203B41FA5}">
                      <a16:colId xmlns:a16="http://schemas.microsoft.com/office/drawing/2014/main" val="323663019"/>
                    </a:ext>
                  </a:extLst>
                </a:gridCol>
                <a:gridCol w="2063496">
                  <a:extLst>
                    <a:ext uri="{9D8B030D-6E8A-4147-A177-3AD203B41FA5}">
                      <a16:colId xmlns:a16="http://schemas.microsoft.com/office/drawing/2014/main" val="993834377"/>
                    </a:ext>
                  </a:extLst>
                </a:gridCol>
                <a:gridCol w="2063496">
                  <a:extLst>
                    <a:ext uri="{9D8B030D-6E8A-4147-A177-3AD203B41FA5}">
                      <a16:colId xmlns:a16="http://schemas.microsoft.com/office/drawing/2014/main" val="1828383061"/>
                    </a:ext>
                  </a:extLst>
                </a:gridCol>
                <a:gridCol w="2063496">
                  <a:extLst>
                    <a:ext uri="{9D8B030D-6E8A-4147-A177-3AD203B41FA5}">
                      <a16:colId xmlns:a16="http://schemas.microsoft.com/office/drawing/2014/main" val="3748050340"/>
                    </a:ext>
                  </a:extLst>
                </a:gridCol>
                <a:gridCol w="1508764">
                  <a:extLst>
                    <a:ext uri="{9D8B030D-6E8A-4147-A177-3AD203B41FA5}">
                      <a16:colId xmlns:a16="http://schemas.microsoft.com/office/drawing/2014/main" val="3933746610"/>
                    </a:ext>
                  </a:extLst>
                </a:gridCol>
              </a:tblGrid>
              <a:tr h="360000">
                <a:tc>
                  <a:txBody>
                    <a:bodyPr/>
                    <a:lstStyle/>
                    <a:p>
                      <a:pPr algn="ctr">
                        <a:lnSpc>
                          <a:spcPts val="1440"/>
                        </a:lnSpc>
                        <a:spcAft>
                          <a:spcPts val="800"/>
                        </a:spcAft>
                      </a:pPr>
                      <a:r>
                        <a:rPr lang="fr-FR" sz="1600" dirty="0">
                          <a:effectLst/>
                          <a:latin typeface="Arial" panose="020B0604020202020204" pitchFamily="34" charset="0"/>
                          <a:cs typeface="Arial" panose="020B0604020202020204" pitchFamily="34" charset="0"/>
                        </a:rPr>
                        <a:t>Exemples de travaux</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ts val="1440"/>
                        </a:lnSpc>
                        <a:spcAft>
                          <a:spcPts val="800"/>
                        </a:spcAft>
                      </a:pPr>
                      <a:r>
                        <a:rPr lang="fr-FR" sz="1600" dirty="0">
                          <a:effectLst/>
                          <a:latin typeface="Arial" panose="020B0604020202020204" pitchFamily="34" charset="0"/>
                          <a:cs typeface="Arial" panose="020B0604020202020204" pitchFamily="34" charset="0"/>
                        </a:rPr>
                        <a:t>Très modestes</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ts val="1440"/>
                        </a:lnSpc>
                        <a:spcAft>
                          <a:spcPts val="800"/>
                        </a:spcAft>
                      </a:pPr>
                      <a:r>
                        <a:rPr lang="fr-FR" sz="1600" dirty="0">
                          <a:effectLst/>
                          <a:latin typeface="Arial" panose="020B0604020202020204" pitchFamily="34" charset="0"/>
                          <a:cs typeface="Arial" panose="020B0604020202020204" pitchFamily="34" charset="0"/>
                        </a:rPr>
                        <a:t>Modestes</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ts val="1440"/>
                        </a:lnSpc>
                        <a:spcAft>
                          <a:spcPts val="800"/>
                        </a:spcAft>
                      </a:pPr>
                      <a:r>
                        <a:rPr lang="fr-FR" sz="1600">
                          <a:effectLst/>
                          <a:latin typeface="Arial" panose="020B0604020202020204" pitchFamily="34" charset="0"/>
                          <a:cs typeface="Arial" panose="020B0604020202020204" pitchFamily="34" charset="0"/>
                        </a:rPr>
                        <a:t>Inter.</a:t>
                      </a:r>
                      <a:endParaRPr lang="fr-FR"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ts val="1440"/>
                        </a:lnSpc>
                        <a:spcAft>
                          <a:spcPts val="800"/>
                        </a:spcAft>
                      </a:pPr>
                      <a:r>
                        <a:rPr lang="fr-FR" sz="1600">
                          <a:effectLst/>
                          <a:latin typeface="Arial" panose="020B0604020202020204" pitchFamily="34" charset="0"/>
                          <a:cs typeface="Arial" panose="020B0604020202020204" pitchFamily="34" charset="0"/>
                        </a:rPr>
                        <a:t>Elevés</a:t>
                      </a:r>
                      <a:endParaRPr lang="fr-FR"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4246565251"/>
                  </a:ext>
                </a:extLst>
              </a:tr>
              <a:tr h="324000">
                <a:tc>
                  <a:txBody>
                    <a:bodyPr/>
                    <a:lstStyle/>
                    <a:p>
                      <a:pPr>
                        <a:lnSpc>
                          <a:spcPts val="1440"/>
                        </a:lnSpc>
                        <a:spcAft>
                          <a:spcPts val="800"/>
                        </a:spcAft>
                      </a:pPr>
                      <a:r>
                        <a:rPr lang="fr-FR" sz="1600" dirty="0">
                          <a:effectLst/>
                          <a:latin typeface="Arial" panose="020B0604020202020204" pitchFamily="34" charset="0"/>
                          <a:cs typeface="Arial" panose="020B0604020202020204" pitchFamily="34" charset="0"/>
                        </a:rPr>
                        <a:t>PAC géothermique</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ts val="1440"/>
                        </a:lnSpc>
                        <a:spcAft>
                          <a:spcPts val="800"/>
                        </a:spcAft>
                      </a:pPr>
                      <a:r>
                        <a:rPr lang="fr-FR" sz="1600">
                          <a:effectLst/>
                          <a:latin typeface="Arial" panose="020B0604020202020204" pitchFamily="34" charset="0"/>
                          <a:cs typeface="Arial" panose="020B0604020202020204" pitchFamily="34" charset="0"/>
                        </a:rPr>
                        <a:t>11 000€</a:t>
                      </a:r>
                      <a:endParaRPr lang="fr-FR"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ts val="1440"/>
                        </a:lnSpc>
                        <a:spcAft>
                          <a:spcPts val="800"/>
                        </a:spcAft>
                      </a:pPr>
                      <a:r>
                        <a:rPr lang="fr-FR" sz="1600" dirty="0">
                          <a:effectLst/>
                          <a:latin typeface="Arial" panose="020B0604020202020204" pitchFamily="34" charset="0"/>
                          <a:cs typeface="Arial" panose="020B0604020202020204" pitchFamily="34" charset="0"/>
                        </a:rPr>
                        <a:t>9 000€</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ts val="1440"/>
                        </a:lnSpc>
                        <a:spcAft>
                          <a:spcPts val="800"/>
                        </a:spcAft>
                      </a:pPr>
                      <a:r>
                        <a:rPr lang="fr-FR" sz="1600" dirty="0">
                          <a:effectLst/>
                          <a:latin typeface="Arial" panose="020B0604020202020204" pitchFamily="34" charset="0"/>
                          <a:cs typeface="Arial" panose="020B0604020202020204" pitchFamily="34" charset="0"/>
                        </a:rPr>
                        <a:t>5 000€</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rowSpan="12">
                  <a:txBody>
                    <a:bodyPr/>
                    <a:lstStyle/>
                    <a:p>
                      <a:pPr>
                        <a:lnSpc>
                          <a:spcPts val="1440"/>
                        </a:lnSpc>
                        <a:spcAft>
                          <a:spcPts val="800"/>
                        </a:spcAft>
                      </a:pPr>
                      <a:r>
                        <a:rPr lang="fr-FR" sz="1600">
                          <a:effectLst/>
                          <a:latin typeface="Arial" panose="020B0604020202020204" pitchFamily="34" charset="0"/>
                          <a:cs typeface="Arial" panose="020B0604020202020204" pitchFamily="34" charset="0"/>
                        </a:rPr>
                        <a:t>0€</a:t>
                      </a:r>
                      <a:endParaRPr lang="fr-FR"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076048397"/>
                  </a:ext>
                </a:extLst>
              </a:tr>
              <a:tr h="324000">
                <a:tc>
                  <a:txBody>
                    <a:bodyPr/>
                    <a:lstStyle/>
                    <a:p>
                      <a:pPr>
                        <a:lnSpc>
                          <a:spcPts val="1440"/>
                        </a:lnSpc>
                        <a:spcAft>
                          <a:spcPts val="800"/>
                        </a:spcAft>
                      </a:pPr>
                      <a:r>
                        <a:rPr lang="fr-FR" sz="1600" dirty="0">
                          <a:effectLst/>
                          <a:latin typeface="Arial" panose="020B0604020202020204" pitchFamily="34" charset="0"/>
                          <a:cs typeface="Arial" panose="020B0604020202020204" pitchFamily="34" charset="0"/>
                        </a:rPr>
                        <a:t>Chaudière à granulés ou plaquettes</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ts val="1440"/>
                        </a:lnSpc>
                        <a:spcAft>
                          <a:spcPts val="800"/>
                        </a:spcAft>
                      </a:pPr>
                      <a:r>
                        <a:rPr lang="fr-FR" sz="1600">
                          <a:effectLst/>
                          <a:latin typeface="Arial" panose="020B0604020202020204" pitchFamily="34" charset="0"/>
                          <a:cs typeface="Arial" panose="020B0604020202020204" pitchFamily="34" charset="0"/>
                        </a:rPr>
                        <a:t>11 000€</a:t>
                      </a:r>
                      <a:endParaRPr lang="fr-FR"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ts val="1440"/>
                        </a:lnSpc>
                        <a:spcAft>
                          <a:spcPts val="800"/>
                        </a:spcAft>
                      </a:pPr>
                      <a:r>
                        <a:rPr lang="fr-FR" sz="1600">
                          <a:effectLst/>
                          <a:latin typeface="Arial" panose="020B0604020202020204" pitchFamily="34" charset="0"/>
                          <a:cs typeface="Arial" panose="020B0604020202020204" pitchFamily="34" charset="0"/>
                        </a:rPr>
                        <a:t>9 000€</a:t>
                      </a:r>
                      <a:endParaRPr lang="fr-FR"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ts val="1440"/>
                        </a:lnSpc>
                        <a:spcAft>
                          <a:spcPts val="800"/>
                        </a:spcAft>
                      </a:pPr>
                      <a:r>
                        <a:rPr lang="fr-FR" sz="1600" dirty="0">
                          <a:effectLst/>
                          <a:latin typeface="Arial" panose="020B0604020202020204" pitchFamily="34" charset="0"/>
                          <a:cs typeface="Arial" panose="020B0604020202020204" pitchFamily="34" charset="0"/>
                        </a:rPr>
                        <a:t>5 000€</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vMerge="1">
                  <a:txBody>
                    <a:bodyPr/>
                    <a:lstStyle/>
                    <a:p>
                      <a:endParaRPr lang="fr-FR"/>
                    </a:p>
                  </a:txBody>
                  <a:tcPr/>
                </a:tc>
                <a:extLst>
                  <a:ext uri="{0D108BD9-81ED-4DB2-BD59-A6C34878D82A}">
                    <a16:rowId xmlns:a16="http://schemas.microsoft.com/office/drawing/2014/main" val="4022146157"/>
                  </a:ext>
                </a:extLst>
              </a:tr>
              <a:tr h="324000">
                <a:tc>
                  <a:txBody>
                    <a:bodyPr/>
                    <a:lstStyle/>
                    <a:p>
                      <a:pPr>
                        <a:lnSpc>
                          <a:spcPts val="1440"/>
                        </a:lnSpc>
                        <a:spcAft>
                          <a:spcPts val="800"/>
                        </a:spcAft>
                      </a:pPr>
                      <a:r>
                        <a:rPr lang="fr-FR" sz="1600" dirty="0">
                          <a:effectLst/>
                          <a:latin typeface="Arial" panose="020B0604020202020204" pitchFamily="34" charset="0"/>
                          <a:cs typeface="Arial" panose="020B0604020202020204" pitchFamily="34" charset="0"/>
                        </a:rPr>
                        <a:t>Chauffage solaire combiné</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ts val="1440"/>
                        </a:lnSpc>
                        <a:spcAft>
                          <a:spcPts val="800"/>
                        </a:spcAft>
                      </a:pPr>
                      <a:r>
                        <a:rPr lang="fr-FR" sz="1600" dirty="0">
                          <a:effectLst/>
                          <a:latin typeface="Arial" panose="020B0604020202020204" pitchFamily="34" charset="0"/>
                          <a:cs typeface="Arial" panose="020B0604020202020204" pitchFamily="34" charset="0"/>
                        </a:rPr>
                        <a:t>11 000€</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ts val="1440"/>
                        </a:lnSpc>
                        <a:spcAft>
                          <a:spcPts val="800"/>
                        </a:spcAft>
                      </a:pPr>
                      <a:r>
                        <a:rPr lang="fr-FR" sz="1600">
                          <a:effectLst/>
                          <a:latin typeface="Arial" panose="020B0604020202020204" pitchFamily="34" charset="0"/>
                          <a:cs typeface="Arial" panose="020B0604020202020204" pitchFamily="34" charset="0"/>
                        </a:rPr>
                        <a:t>9 000€</a:t>
                      </a:r>
                      <a:endParaRPr lang="fr-FR"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ts val="1440"/>
                        </a:lnSpc>
                        <a:spcAft>
                          <a:spcPts val="800"/>
                        </a:spcAft>
                      </a:pPr>
                      <a:r>
                        <a:rPr lang="fr-FR" sz="1600" dirty="0">
                          <a:effectLst/>
                          <a:latin typeface="Arial" panose="020B0604020202020204" pitchFamily="34" charset="0"/>
                          <a:cs typeface="Arial" panose="020B0604020202020204" pitchFamily="34" charset="0"/>
                        </a:rPr>
                        <a:t>5 000€</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vMerge="1">
                  <a:txBody>
                    <a:bodyPr/>
                    <a:lstStyle/>
                    <a:p>
                      <a:endParaRPr lang="fr-FR"/>
                    </a:p>
                  </a:txBody>
                  <a:tcPr/>
                </a:tc>
                <a:extLst>
                  <a:ext uri="{0D108BD9-81ED-4DB2-BD59-A6C34878D82A}">
                    <a16:rowId xmlns:a16="http://schemas.microsoft.com/office/drawing/2014/main" val="1686353089"/>
                  </a:ext>
                </a:extLst>
              </a:tr>
              <a:tr h="324000">
                <a:tc>
                  <a:txBody>
                    <a:bodyPr/>
                    <a:lstStyle/>
                    <a:p>
                      <a:pPr>
                        <a:lnSpc>
                          <a:spcPts val="1440"/>
                        </a:lnSpc>
                        <a:spcAft>
                          <a:spcPts val="800"/>
                        </a:spcAft>
                      </a:pPr>
                      <a:r>
                        <a:rPr lang="fr-FR" sz="1600" dirty="0">
                          <a:effectLst/>
                          <a:latin typeface="Arial" panose="020B0604020202020204" pitchFamily="34" charset="0"/>
                          <a:cs typeface="Arial" panose="020B0604020202020204" pitchFamily="34" charset="0"/>
                        </a:rPr>
                        <a:t>Chaudière à bûches</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ts val="1440"/>
                        </a:lnSpc>
                        <a:spcAft>
                          <a:spcPts val="800"/>
                        </a:spcAft>
                      </a:pPr>
                      <a:r>
                        <a:rPr lang="fr-FR" sz="1600" dirty="0">
                          <a:effectLst/>
                          <a:latin typeface="Arial" panose="020B0604020202020204" pitchFamily="34" charset="0"/>
                          <a:cs typeface="Arial" panose="020B0604020202020204" pitchFamily="34" charset="0"/>
                        </a:rPr>
                        <a:t>9 000€</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ts val="1440"/>
                        </a:lnSpc>
                        <a:spcAft>
                          <a:spcPts val="800"/>
                        </a:spcAft>
                      </a:pPr>
                      <a:r>
                        <a:rPr lang="fr-FR" sz="1600">
                          <a:effectLst/>
                          <a:latin typeface="Arial" panose="020B0604020202020204" pitchFamily="34" charset="0"/>
                          <a:cs typeface="Arial" panose="020B0604020202020204" pitchFamily="34" charset="0"/>
                        </a:rPr>
                        <a:t>7 500€</a:t>
                      </a:r>
                      <a:endParaRPr lang="fr-FR"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ts val="1440"/>
                        </a:lnSpc>
                        <a:spcAft>
                          <a:spcPts val="800"/>
                        </a:spcAft>
                      </a:pPr>
                      <a:r>
                        <a:rPr lang="fr-FR" sz="1600" dirty="0">
                          <a:effectLst/>
                          <a:latin typeface="Arial" panose="020B0604020202020204" pitchFamily="34" charset="0"/>
                          <a:cs typeface="Arial" panose="020B0604020202020204" pitchFamily="34" charset="0"/>
                        </a:rPr>
                        <a:t>4 000€</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vMerge="1">
                  <a:txBody>
                    <a:bodyPr/>
                    <a:lstStyle/>
                    <a:p>
                      <a:endParaRPr lang="fr-FR"/>
                    </a:p>
                  </a:txBody>
                  <a:tcPr/>
                </a:tc>
                <a:extLst>
                  <a:ext uri="{0D108BD9-81ED-4DB2-BD59-A6C34878D82A}">
                    <a16:rowId xmlns:a16="http://schemas.microsoft.com/office/drawing/2014/main" val="3401172938"/>
                  </a:ext>
                </a:extLst>
              </a:tr>
              <a:tr h="324000">
                <a:tc>
                  <a:txBody>
                    <a:bodyPr/>
                    <a:lstStyle/>
                    <a:p>
                      <a:pPr>
                        <a:lnSpc>
                          <a:spcPts val="1440"/>
                        </a:lnSpc>
                        <a:spcAft>
                          <a:spcPts val="800"/>
                        </a:spcAft>
                      </a:pPr>
                      <a:r>
                        <a:rPr lang="fr-FR" sz="1600" dirty="0">
                          <a:effectLst/>
                          <a:latin typeface="Arial" panose="020B0604020202020204" pitchFamily="34" charset="0"/>
                          <a:cs typeface="Arial" panose="020B0604020202020204" pitchFamily="34" charset="0"/>
                        </a:rPr>
                        <a:t>PAC Air / Eau</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ts val="1440"/>
                        </a:lnSpc>
                        <a:spcAft>
                          <a:spcPts val="800"/>
                        </a:spcAft>
                      </a:pPr>
                      <a:r>
                        <a:rPr lang="fr-FR" sz="1600" dirty="0">
                          <a:effectLst/>
                          <a:latin typeface="Arial" panose="020B0604020202020204" pitchFamily="34" charset="0"/>
                          <a:cs typeface="Arial" panose="020B0604020202020204" pitchFamily="34" charset="0"/>
                        </a:rPr>
                        <a:t>5 000€</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ts val="1440"/>
                        </a:lnSpc>
                        <a:spcAft>
                          <a:spcPts val="800"/>
                        </a:spcAft>
                      </a:pPr>
                      <a:r>
                        <a:rPr lang="fr-FR" sz="1600">
                          <a:effectLst/>
                          <a:latin typeface="Arial" panose="020B0604020202020204" pitchFamily="34" charset="0"/>
                          <a:cs typeface="Arial" panose="020B0604020202020204" pitchFamily="34" charset="0"/>
                        </a:rPr>
                        <a:t>4 000€</a:t>
                      </a:r>
                      <a:endParaRPr lang="fr-FR"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ts val="1440"/>
                        </a:lnSpc>
                        <a:spcAft>
                          <a:spcPts val="800"/>
                        </a:spcAft>
                      </a:pPr>
                      <a:r>
                        <a:rPr lang="fr-FR" sz="1600" dirty="0">
                          <a:effectLst/>
                          <a:latin typeface="Arial" panose="020B0604020202020204" pitchFamily="34" charset="0"/>
                          <a:cs typeface="Arial" panose="020B0604020202020204" pitchFamily="34" charset="0"/>
                        </a:rPr>
                        <a:t>3 000€</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vMerge="1">
                  <a:txBody>
                    <a:bodyPr/>
                    <a:lstStyle/>
                    <a:p>
                      <a:endParaRPr lang="fr-FR"/>
                    </a:p>
                  </a:txBody>
                  <a:tcPr/>
                </a:tc>
                <a:extLst>
                  <a:ext uri="{0D108BD9-81ED-4DB2-BD59-A6C34878D82A}">
                    <a16:rowId xmlns:a16="http://schemas.microsoft.com/office/drawing/2014/main" val="1101146570"/>
                  </a:ext>
                </a:extLst>
              </a:tr>
              <a:tr h="324000">
                <a:tc>
                  <a:txBody>
                    <a:bodyPr/>
                    <a:lstStyle/>
                    <a:p>
                      <a:pPr>
                        <a:lnSpc>
                          <a:spcPts val="1440"/>
                        </a:lnSpc>
                        <a:spcAft>
                          <a:spcPts val="800"/>
                        </a:spcAft>
                      </a:pPr>
                      <a:r>
                        <a:rPr lang="fr-FR" sz="1600" dirty="0">
                          <a:effectLst/>
                          <a:latin typeface="Arial" panose="020B0604020202020204" pitchFamily="34" charset="0"/>
                          <a:cs typeface="Arial" panose="020B0604020202020204" pitchFamily="34" charset="0"/>
                        </a:rPr>
                        <a:t>Chauffe-eau solaire</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ts val="1440"/>
                        </a:lnSpc>
                        <a:spcAft>
                          <a:spcPts val="800"/>
                        </a:spcAft>
                      </a:pPr>
                      <a:r>
                        <a:rPr lang="fr-FR" sz="1600" dirty="0">
                          <a:effectLst/>
                          <a:latin typeface="Arial" panose="020B0604020202020204" pitchFamily="34" charset="0"/>
                          <a:cs typeface="Arial" panose="020B0604020202020204" pitchFamily="34" charset="0"/>
                        </a:rPr>
                        <a:t>4 000€</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ts val="1440"/>
                        </a:lnSpc>
                        <a:spcAft>
                          <a:spcPts val="800"/>
                        </a:spcAft>
                      </a:pPr>
                      <a:r>
                        <a:rPr lang="fr-FR" sz="1600">
                          <a:effectLst/>
                          <a:latin typeface="Arial" panose="020B0604020202020204" pitchFamily="34" charset="0"/>
                          <a:cs typeface="Arial" panose="020B0604020202020204" pitchFamily="34" charset="0"/>
                        </a:rPr>
                        <a:t>3 000€</a:t>
                      </a:r>
                      <a:endParaRPr lang="fr-FR"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ts val="1440"/>
                        </a:lnSpc>
                        <a:spcAft>
                          <a:spcPts val="800"/>
                        </a:spcAft>
                      </a:pPr>
                      <a:r>
                        <a:rPr lang="fr-FR" sz="1600" dirty="0">
                          <a:effectLst/>
                          <a:latin typeface="Arial" panose="020B0604020202020204" pitchFamily="34" charset="0"/>
                          <a:cs typeface="Arial" panose="020B0604020202020204" pitchFamily="34" charset="0"/>
                        </a:rPr>
                        <a:t>2 000€</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vMerge="1">
                  <a:txBody>
                    <a:bodyPr/>
                    <a:lstStyle/>
                    <a:p>
                      <a:endParaRPr lang="fr-FR"/>
                    </a:p>
                  </a:txBody>
                  <a:tcPr/>
                </a:tc>
                <a:extLst>
                  <a:ext uri="{0D108BD9-81ED-4DB2-BD59-A6C34878D82A}">
                    <a16:rowId xmlns:a16="http://schemas.microsoft.com/office/drawing/2014/main" val="1090401132"/>
                  </a:ext>
                </a:extLst>
              </a:tr>
              <a:tr h="324000">
                <a:tc>
                  <a:txBody>
                    <a:bodyPr/>
                    <a:lstStyle/>
                    <a:p>
                      <a:pPr>
                        <a:lnSpc>
                          <a:spcPts val="1440"/>
                        </a:lnSpc>
                        <a:spcAft>
                          <a:spcPts val="800"/>
                        </a:spcAft>
                      </a:pPr>
                      <a:r>
                        <a:rPr lang="fr-FR" sz="1600" dirty="0">
                          <a:effectLst/>
                          <a:latin typeface="Arial" panose="020B0604020202020204" pitchFamily="34" charset="0"/>
                          <a:cs typeface="Arial" panose="020B0604020202020204" pitchFamily="34" charset="0"/>
                        </a:rPr>
                        <a:t>VMC double flux</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ts val="1440"/>
                        </a:lnSpc>
                        <a:spcAft>
                          <a:spcPts val="800"/>
                        </a:spcAft>
                      </a:pPr>
                      <a:r>
                        <a:rPr lang="fr-FR" sz="1600" dirty="0">
                          <a:effectLst/>
                          <a:latin typeface="Arial" panose="020B0604020202020204" pitchFamily="34" charset="0"/>
                          <a:cs typeface="Arial" panose="020B0604020202020204" pitchFamily="34" charset="0"/>
                        </a:rPr>
                        <a:t>4 000€</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ts val="1440"/>
                        </a:lnSpc>
                        <a:spcAft>
                          <a:spcPts val="800"/>
                        </a:spcAft>
                      </a:pPr>
                      <a:r>
                        <a:rPr lang="fr-FR" sz="1600">
                          <a:effectLst/>
                          <a:latin typeface="Arial" panose="020B0604020202020204" pitchFamily="34" charset="0"/>
                          <a:cs typeface="Arial" panose="020B0604020202020204" pitchFamily="34" charset="0"/>
                        </a:rPr>
                        <a:t>3 000€</a:t>
                      </a:r>
                      <a:endParaRPr lang="fr-FR"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ts val="1440"/>
                        </a:lnSpc>
                        <a:spcAft>
                          <a:spcPts val="800"/>
                        </a:spcAft>
                      </a:pPr>
                      <a:r>
                        <a:rPr lang="fr-FR" sz="1600" dirty="0">
                          <a:effectLst/>
                          <a:latin typeface="Arial" panose="020B0604020202020204" pitchFamily="34" charset="0"/>
                          <a:cs typeface="Arial" panose="020B0604020202020204" pitchFamily="34" charset="0"/>
                        </a:rPr>
                        <a:t>2 000€</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vMerge="1">
                  <a:txBody>
                    <a:bodyPr/>
                    <a:lstStyle/>
                    <a:p>
                      <a:endParaRPr lang="fr-FR"/>
                    </a:p>
                  </a:txBody>
                  <a:tcPr/>
                </a:tc>
                <a:extLst>
                  <a:ext uri="{0D108BD9-81ED-4DB2-BD59-A6C34878D82A}">
                    <a16:rowId xmlns:a16="http://schemas.microsoft.com/office/drawing/2014/main" val="197025331"/>
                  </a:ext>
                </a:extLst>
              </a:tr>
              <a:tr h="324000">
                <a:tc>
                  <a:txBody>
                    <a:bodyPr/>
                    <a:lstStyle/>
                    <a:p>
                      <a:pPr>
                        <a:lnSpc>
                          <a:spcPts val="1440"/>
                        </a:lnSpc>
                        <a:spcAft>
                          <a:spcPts val="800"/>
                        </a:spcAft>
                      </a:pPr>
                      <a:r>
                        <a:rPr lang="fr-FR" sz="1600" dirty="0">
                          <a:effectLst/>
                          <a:latin typeface="Arial" panose="020B0604020202020204" pitchFamily="34" charset="0"/>
                          <a:cs typeface="Arial" panose="020B0604020202020204" pitchFamily="34" charset="0"/>
                        </a:rPr>
                        <a:t>Poêle à granulés</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ts val="1440"/>
                        </a:lnSpc>
                        <a:spcAft>
                          <a:spcPts val="800"/>
                        </a:spcAft>
                      </a:pPr>
                      <a:r>
                        <a:rPr lang="fr-FR" sz="1600" dirty="0">
                          <a:effectLst/>
                          <a:latin typeface="Arial" panose="020B0604020202020204" pitchFamily="34" charset="0"/>
                          <a:cs typeface="Arial" panose="020B0604020202020204" pitchFamily="34" charset="0"/>
                        </a:rPr>
                        <a:t>3 000€</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ts val="1440"/>
                        </a:lnSpc>
                        <a:spcAft>
                          <a:spcPts val="800"/>
                        </a:spcAft>
                      </a:pPr>
                      <a:r>
                        <a:rPr lang="fr-FR" sz="1600">
                          <a:effectLst/>
                          <a:latin typeface="Arial" panose="020B0604020202020204" pitchFamily="34" charset="0"/>
                          <a:cs typeface="Arial" panose="020B0604020202020204" pitchFamily="34" charset="0"/>
                        </a:rPr>
                        <a:t>2 500€</a:t>
                      </a:r>
                      <a:endParaRPr lang="fr-FR"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ts val="1440"/>
                        </a:lnSpc>
                        <a:spcAft>
                          <a:spcPts val="800"/>
                        </a:spcAft>
                      </a:pPr>
                      <a:r>
                        <a:rPr lang="fr-FR" sz="1600" dirty="0">
                          <a:effectLst/>
                          <a:latin typeface="Arial" panose="020B0604020202020204" pitchFamily="34" charset="0"/>
                          <a:cs typeface="Arial" panose="020B0604020202020204" pitchFamily="34" charset="0"/>
                        </a:rPr>
                        <a:t>1 500€</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vMerge="1">
                  <a:txBody>
                    <a:bodyPr/>
                    <a:lstStyle/>
                    <a:p>
                      <a:endParaRPr lang="fr-FR"/>
                    </a:p>
                  </a:txBody>
                  <a:tcPr/>
                </a:tc>
                <a:extLst>
                  <a:ext uri="{0D108BD9-81ED-4DB2-BD59-A6C34878D82A}">
                    <a16:rowId xmlns:a16="http://schemas.microsoft.com/office/drawing/2014/main" val="4144339457"/>
                  </a:ext>
                </a:extLst>
              </a:tr>
              <a:tr h="324000">
                <a:tc>
                  <a:txBody>
                    <a:bodyPr/>
                    <a:lstStyle/>
                    <a:p>
                      <a:pPr>
                        <a:lnSpc>
                          <a:spcPts val="1440"/>
                        </a:lnSpc>
                        <a:spcAft>
                          <a:spcPts val="800"/>
                        </a:spcAft>
                      </a:pPr>
                      <a:r>
                        <a:rPr lang="fr-FR" sz="1600" dirty="0">
                          <a:effectLst/>
                          <a:latin typeface="Arial" panose="020B0604020202020204" pitchFamily="34" charset="0"/>
                          <a:cs typeface="Arial" panose="020B0604020202020204" pitchFamily="34" charset="0"/>
                        </a:rPr>
                        <a:t>Foyer fermé (bûches ou granulés)</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ts val="1440"/>
                        </a:lnSpc>
                        <a:spcAft>
                          <a:spcPts val="800"/>
                        </a:spcAft>
                      </a:pPr>
                      <a:r>
                        <a:rPr lang="fr-FR" sz="1600" dirty="0">
                          <a:effectLst/>
                          <a:latin typeface="Arial" panose="020B0604020202020204" pitchFamily="34" charset="0"/>
                          <a:cs typeface="Arial" panose="020B0604020202020204" pitchFamily="34" charset="0"/>
                        </a:rPr>
                        <a:t>2 500€</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ts val="1440"/>
                        </a:lnSpc>
                        <a:spcAft>
                          <a:spcPts val="800"/>
                        </a:spcAft>
                      </a:pPr>
                      <a:r>
                        <a:rPr lang="fr-FR" sz="1600">
                          <a:effectLst/>
                          <a:latin typeface="Arial" panose="020B0604020202020204" pitchFamily="34" charset="0"/>
                          <a:cs typeface="Arial" panose="020B0604020202020204" pitchFamily="34" charset="0"/>
                        </a:rPr>
                        <a:t>1 500€</a:t>
                      </a:r>
                      <a:endParaRPr lang="fr-FR"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ts val="1440"/>
                        </a:lnSpc>
                        <a:spcAft>
                          <a:spcPts val="800"/>
                        </a:spcAft>
                      </a:pPr>
                      <a:r>
                        <a:rPr lang="fr-FR" sz="1600" dirty="0">
                          <a:effectLst/>
                          <a:latin typeface="Arial" panose="020B0604020202020204" pitchFamily="34" charset="0"/>
                          <a:cs typeface="Arial" panose="020B0604020202020204" pitchFamily="34" charset="0"/>
                        </a:rPr>
                        <a:t>800€</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vMerge="1">
                  <a:txBody>
                    <a:bodyPr/>
                    <a:lstStyle/>
                    <a:p>
                      <a:endParaRPr lang="fr-FR"/>
                    </a:p>
                  </a:txBody>
                  <a:tcPr/>
                </a:tc>
                <a:extLst>
                  <a:ext uri="{0D108BD9-81ED-4DB2-BD59-A6C34878D82A}">
                    <a16:rowId xmlns:a16="http://schemas.microsoft.com/office/drawing/2014/main" val="2681605504"/>
                  </a:ext>
                </a:extLst>
              </a:tr>
              <a:tr h="324000">
                <a:tc>
                  <a:txBody>
                    <a:bodyPr/>
                    <a:lstStyle/>
                    <a:p>
                      <a:pPr>
                        <a:lnSpc>
                          <a:spcPts val="1440"/>
                        </a:lnSpc>
                        <a:spcAft>
                          <a:spcPts val="800"/>
                        </a:spcAft>
                      </a:pPr>
                      <a:r>
                        <a:rPr lang="fr-FR" sz="1600" dirty="0">
                          <a:effectLst/>
                          <a:latin typeface="Arial" panose="020B0604020202020204" pitchFamily="34" charset="0"/>
                          <a:cs typeface="Arial" panose="020B0604020202020204" pitchFamily="34" charset="0"/>
                        </a:rPr>
                        <a:t>Chaudière gaz haute performance</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ts val="1440"/>
                        </a:lnSpc>
                        <a:spcAft>
                          <a:spcPts val="800"/>
                        </a:spcAft>
                      </a:pPr>
                      <a:r>
                        <a:rPr lang="fr-FR" sz="1600" dirty="0">
                          <a:effectLst/>
                          <a:latin typeface="Arial" panose="020B0604020202020204" pitchFamily="34" charset="0"/>
                          <a:cs typeface="Arial" panose="020B0604020202020204" pitchFamily="34" charset="0"/>
                        </a:rPr>
                        <a:t>1 200€</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ts val="1440"/>
                        </a:lnSpc>
                        <a:spcAft>
                          <a:spcPts val="800"/>
                        </a:spcAft>
                      </a:pPr>
                      <a:r>
                        <a:rPr lang="fr-FR" sz="1600">
                          <a:effectLst/>
                          <a:latin typeface="Arial" panose="020B0604020202020204" pitchFamily="34" charset="0"/>
                          <a:cs typeface="Arial" panose="020B0604020202020204" pitchFamily="34" charset="0"/>
                        </a:rPr>
                        <a:t>800€</a:t>
                      </a:r>
                      <a:endParaRPr lang="fr-FR"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ts val="1440"/>
                        </a:lnSpc>
                        <a:spcAft>
                          <a:spcPts val="800"/>
                        </a:spcAft>
                      </a:pPr>
                      <a:r>
                        <a:rPr lang="fr-FR" sz="1600" dirty="0">
                          <a:effectLst/>
                          <a:latin typeface="Arial" panose="020B0604020202020204" pitchFamily="34" charset="0"/>
                          <a:cs typeface="Arial" panose="020B0604020202020204" pitchFamily="34" charset="0"/>
                        </a:rPr>
                        <a:t>0€</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vMerge="1">
                  <a:txBody>
                    <a:bodyPr/>
                    <a:lstStyle/>
                    <a:p>
                      <a:endParaRPr lang="fr-FR"/>
                    </a:p>
                  </a:txBody>
                  <a:tcPr/>
                </a:tc>
                <a:extLst>
                  <a:ext uri="{0D108BD9-81ED-4DB2-BD59-A6C34878D82A}">
                    <a16:rowId xmlns:a16="http://schemas.microsoft.com/office/drawing/2014/main" val="4192606795"/>
                  </a:ext>
                </a:extLst>
              </a:tr>
              <a:tr h="324000">
                <a:tc>
                  <a:txBody>
                    <a:bodyPr/>
                    <a:lstStyle/>
                    <a:p>
                      <a:pPr>
                        <a:lnSpc>
                          <a:spcPts val="1440"/>
                        </a:lnSpc>
                        <a:spcAft>
                          <a:spcPts val="800"/>
                        </a:spcAft>
                      </a:pPr>
                      <a:r>
                        <a:rPr lang="fr-FR" sz="1600" dirty="0">
                          <a:effectLst/>
                          <a:latin typeface="Arial" panose="020B0604020202020204" pitchFamily="34" charset="0"/>
                          <a:cs typeface="Arial" panose="020B0604020202020204" pitchFamily="34" charset="0"/>
                        </a:rPr>
                        <a:t>Chauffe-eau thermodynamique</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ts val="1440"/>
                        </a:lnSpc>
                        <a:spcAft>
                          <a:spcPts val="800"/>
                        </a:spcAft>
                      </a:pPr>
                      <a:r>
                        <a:rPr lang="fr-FR" sz="1600" dirty="0">
                          <a:effectLst/>
                          <a:latin typeface="Arial" panose="020B0604020202020204" pitchFamily="34" charset="0"/>
                          <a:cs typeface="Arial" panose="020B0604020202020204" pitchFamily="34" charset="0"/>
                        </a:rPr>
                        <a:t>1 200€</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ts val="1440"/>
                        </a:lnSpc>
                        <a:spcAft>
                          <a:spcPts val="800"/>
                        </a:spcAft>
                      </a:pPr>
                      <a:r>
                        <a:rPr lang="fr-FR" sz="1600">
                          <a:effectLst/>
                          <a:latin typeface="Arial" panose="020B0604020202020204" pitchFamily="34" charset="0"/>
                          <a:cs typeface="Arial" panose="020B0604020202020204" pitchFamily="34" charset="0"/>
                        </a:rPr>
                        <a:t>800€</a:t>
                      </a:r>
                      <a:endParaRPr lang="fr-FR"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ts val="1440"/>
                        </a:lnSpc>
                        <a:spcAft>
                          <a:spcPts val="800"/>
                        </a:spcAft>
                      </a:pPr>
                      <a:r>
                        <a:rPr lang="fr-FR" sz="1600" dirty="0">
                          <a:effectLst/>
                          <a:latin typeface="Arial" panose="020B0604020202020204" pitchFamily="34" charset="0"/>
                          <a:cs typeface="Arial" panose="020B0604020202020204" pitchFamily="34" charset="0"/>
                        </a:rPr>
                        <a:t>400€</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vMerge="1">
                  <a:txBody>
                    <a:bodyPr/>
                    <a:lstStyle/>
                    <a:p>
                      <a:endParaRPr lang="fr-FR"/>
                    </a:p>
                  </a:txBody>
                  <a:tcPr/>
                </a:tc>
                <a:extLst>
                  <a:ext uri="{0D108BD9-81ED-4DB2-BD59-A6C34878D82A}">
                    <a16:rowId xmlns:a16="http://schemas.microsoft.com/office/drawing/2014/main" val="1206144443"/>
                  </a:ext>
                </a:extLst>
              </a:tr>
              <a:tr h="324000">
                <a:tc>
                  <a:txBody>
                    <a:bodyPr/>
                    <a:lstStyle/>
                    <a:p>
                      <a:pPr>
                        <a:lnSpc>
                          <a:spcPts val="1440"/>
                        </a:lnSpc>
                        <a:spcAft>
                          <a:spcPts val="800"/>
                        </a:spcAft>
                      </a:pPr>
                      <a:r>
                        <a:rPr lang="fr-FR" sz="1600" dirty="0">
                          <a:effectLst/>
                          <a:latin typeface="Arial" panose="020B0604020202020204" pitchFamily="34" charset="0"/>
                          <a:cs typeface="Arial" panose="020B0604020202020204" pitchFamily="34" charset="0"/>
                        </a:rPr>
                        <a:t>Audit énergétique</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ts val="1440"/>
                        </a:lnSpc>
                        <a:spcAft>
                          <a:spcPts val="800"/>
                        </a:spcAft>
                      </a:pPr>
                      <a:r>
                        <a:rPr lang="fr-FR" sz="1600" dirty="0">
                          <a:effectLst/>
                          <a:latin typeface="Arial" panose="020B0604020202020204" pitchFamily="34" charset="0"/>
                          <a:cs typeface="Arial" panose="020B0604020202020204" pitchFamily="34" charset="0"/>
                        </a:rPr>
                        <a:t>500€</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ts val="1440"/>
                        </a:lnSpc>
                        <a:spcAft>
                          <a:spcPts val="800"/>
                        </a:spcAft>
                      </a:pPr>
                      <a:r>
                        <a:rPr lang="fr-FR" sz="1600">
                          <a:effectLst/>
                          <a:latin typeface="Arial" panose="020B0604020202020204" pitchFamily="34" charset="0"/>
                          <a:cs typeface="Arial" panose="020B0604020202020204" pitchFamily="34" charset="0"/>
                        </a:rPr>
                        <a:t>400€</a:t>
                      </a:r>
                      <a:endParaRPr lang="fr-FR"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ts val="1440"/>
                        </a:lnSpc>
                        <a:spcAft>
                          <a:spcPts val="800"/>
                        </a:spcAft>
                      </a:pPr>
                      <a:r>
                        <a:rPr lang="fr-FR" sz="1600" dirty="0">
                          <a:effectLst/>
                          <a:latin typeface="Arial" panose="020B0604020202020204" pitchFamily="34" charset="0"/>
                          <a:cs typeface="Arial" panose="020B0604020202020204" pitchFamily="34" charset="0"/>
                        </a:rPr>
                        <a:t>300€</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vMerge="1">
                  <a:txBody>
                    <a:bodyPr/>
                    <a:lstStyle/>
                    <a:p>
                      <a:endParaRPr lang="fr-FR"/>
                    </a:p>
                  </a:txBody>
                  <a:tcPr/>
                </a:tc>
                <a:extLst>
                  <a:ext uri="{0D108BD9-81ED-4DB2-BD59-A6C34878D82A}">
                    <a16:rowId xmlns:a16="http://schemas.microsoft.com/office/drawing/2014/main" val="2943401270"/>
                  </a:ext>
                </a:extLst>
              </a:tr>
              <a:tr h="324000">
                <a:tc>
                  <a:txBody>
                    <a:bodyPr/>
                    <a:lstStyle/>
                    <a:p>
                      <a:pPr>
                        <a:lnSpc>
                          <a:spcPts val="1440"/>
                        </a:lnSpc>
                        <a:spcAft>
                          <a:spcPts val="800"/>
                        </a:spcAft>
                      </a:pPr>
                      <a:r>
                        <a:rPr lang="fr-FR" sz="1600" dirty="0">
                          <a:effectLst/>
                          <a:latin typeface="Arial" panose="020B0604020202020204" pitchFamily="34" charset="0"/>
                          <a:cs typeface="Arial" panose="020B0604020202020204" pitchFamily="34" charset="0"/>
                        </a:rPr>
                        <a:t>Remplacement simple vitrage</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ts val="1440"/>
                        </a:lnSpc>
                        <a:spcAft>
                          <a:spcPts val="800"/>
                        </a:spcAft>
                      </a:pPr>
                      <a:r>
                        <a:rPr lang="fr-FR" sz="1600" dirty="0">
                          <a:effectLst/>
                          <a:latin typeface="Arial" panose="020B0604020202020204" pitchFamily="34" charset="0"/>
                          <a:cs typeface="Arial" panose="020B0604020202020204" pitchFamily="34" charset="0"/>
                        </a:rPr>
                        <a:t>100€ / équip.</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ts val="1440"/>
                        </a:lnSpc>
                        <a:spcAft>
                          <a:spcPts val="800"/>
                        </a:spcAft>
                      </a:pPr>
                      <a:r>
                        <a:rPr lang="fr-FR" sz="1600" dirty="0">
                          <a:effectLst/>
                          <a:latin typeface="Arial" panose="020B0604020202020204" pitchFamily="34" charset="0"/>
                          <a:cs typeface="Arial" panose="020B0604020202020204" pitchFamily="34" charset="0"/>
                        </a:rPr>
                        <a:t>80€ / équip.</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ts val="1440"/>
                        </a:lnSpc>
                        <a:spcAft>
                          <a:spcPts val="800"/>
                        </a:spcAft>
                      </a:pPr>
                      <a:r>
                        <a:rPr lang="fr-FR" sz="1600" dirty="0">
                          <a:effectLst/>
                          <a:latin typeface="Arial" panose="020B0604020202020204" pitchFamily="34" charset="0"/>
                          <a:cs typeface="Arial" panose="020B0604020202020204" pitchFamily="34" charset="0"/>
                        </a:rPr>
                        <a:t>40€ / équip.</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ts val="1440"/>
                        </a:lnSpc>
                        <a:spcAft>
                          <a:spcPts val="800"/>
                        </a:spcAft>
                      </a:pPr>
                      <a:r>
                        <a:rPr lang="fr-FR" sz="1600" dirty="0">
                          <a:effectLst/>
                          <a:latin typeface="Arial" panose="020B0604020202020204" pitchFamily="34" charset="0"/>
                          <a:cs typeface="Arial" panose="020B0604020202020204" pitchFamily="34" charset="0"/>
                        </a:rPr>
                        <a:t>0€ / équip.</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571663494"/>
                  </a:ext>
                </a:extLst>
              </a:tr>
              <a:tr h="324000">
                <a:tc>
                  <a:txBody>
                    <a:bodyPr/>
                    <a:lstStyle/>
                    <a:p>
                      <a:pPr>
                        <a:lnSpc>
                          <a:spcPts val="1440"/>
                        </a:lnSpc>
                        <a:spcAft>
                          <a:spcPts val="800"/>
                        </a:spcAft>
                      </a:pPr>
                      <a:r>
                        <a:rPr lang="fr-FR" sz="1600" dirty="0">
                          <a:effectLst/>
                          <a:latin typeface="Arial" panose="020B0604020202020204" pitchFamily="34" charset="0"/>
                          <a:cs typeface="Arial" panose="020B0604020202020204" pitchFamily="34" charset="0"/>
                        </a:rPr>
                        <a:t>Isolation murs par l’extérieur</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ts val="1440"/>
                        </a:lnSpc>
                        <a:spcAft>
                          <a:spcPts val="800"/>
                        </a:spcAft>
                      </a:pPr>
                      <a:r>
                        <a:rPr lang="fr-FR" sz="1600" dirty="0">
                          <a:effectLst/>
                          <a:latin typeface="Arial" panose="020B0604020202020204" pitchFamily="34" charset="0"/>
                          <a:cs typeface="Arial" panose="020B0604020202020204" pitchFamily="34" charset="0"/>
                        </a:rPr>
                        <a:t>75€/m²</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ts val="1440"/>
                        </a:lnSpc>
                        <a:spcAft>
                          <a:spcPts val="800"/>
                        </a:spcAft>
                      </a:pPr>
                      <a:r>
                        <a:rPr lang="fr-FR" sz="1600">
                          <a:effectLst/>
                          <a:latin typeface="Arial" panose="020B0604020202020204" pitchFamily="34" charset="0"/>
                          <a:cs typeface="Arial" panose="020B0604020202020204" pitchFamily="34" charset="0"/>
                        </a:rPr>
                        <a:t>60€/m²</a:t>
                      </a:r>
                      <a:endParaRPr lang="fr-FR"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ts val="1440"/>
                        </a:lnSpc>
                        <a:spcAft>
                          <a:spcPts val="800"/>
                        </a:spcAft>
                      </a:pPr>
                      <a:r>
                        <a:rPr lang="fr-FR" sz="1600" dirty="0">
                          <a:effectLst/>
                          <a:latin typeface="Arial" panose="020B0604020202020204" pitchFamily="34" charset="0"/>
                          <a:cs typeface="Arial" panose="020B0604020202020204" pitchFamily="34" charset="0"/>
                        </a:rPr>
                        <a:t>40€/m²</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ts val="1440"/>
                        </a:lnSpc>
                        <a:spcAft>
                          <a:spcPts val="800"/>
                        </a:spcAft>
                      </a:pPr>
                      <a:r>
                        <a:rPr lang="fr-FR" sz="1600">
                          <a:effectLst/>
                          <a:latin typeface="Arial" panose="020B0604020202020204" pitchFamily="34" charset="0"/>
                          <a:cs typeface="Arial" panose="020B0604020202020204" pitchFamily="34" charset="0"/>
                        </a:rPr>
                        <a:t>15€/m²</a:t>
                      </a:r>
                      <a:endParaRPr lang="fr-FR"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047821347"/>
                  </a:ext>
                </a:extLst>
              </a:tr>
              <a:tr h="324000">
                <a:tc>
                  <a:txBody>
                    <a:bodyPr/>
                    <a:lstStyle/>
                    <a:p>
                      <a:pPr>
                        <a:lnSpc>
                          <a:spcPts val="1440"/>
                        </a:lnSpc>
                        <a:spcAft>
                          <a:spcPts val="800"/>
                        </a:spcAft>
                      </a:pPr>
                      <a:r>
                        <a:rPr lang="fr-FR" sz="1600" dirty="0">
                          <a:effectLst/>
                          <a:latin typeface="Arial" panose="020B0604020202020204" pitchFamily="34" charset="0"/>
                          <a:cs typeface="Arial" panose="020B0604020202020204" pitchFamily="34" charset="0"/>
                        </a:rPr>
                        <a:t>Isolation toiture terrasse</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ts val="1440"/>
                        </a:lnSpc>
                        <a:spcAft>
                          <a:spcPts val="800"/>
                        </a:spcAft>
                      </a:pPr>
                      <a:r>
                        <a:rPr lang="fr-FR" sz="1600" dirty="0">
                          <a:effectLst/>
                          <a:latin typeface="Arial" panose="020B0604020202020204" pitchFamily="34" charset="0"/>
                          <a:cs typeface="Arial" panose="020B0604020202020204" pitchFamily="34" charset="0"/>
                        </a:rPr>
                        <a:t>75€/m²</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ts val="1440"/>
                        </a:lnSpc>
                        <a:spcAft>
                          <a:spcPts val="800"/>
                        </a:spcAft>
                      </a:pPr>
                      <a:r>
                        <a:rPr lang="fr-FR" sz="1600" dirty="0">
                          <a:effectLst/>
                          <a:latin typeface="Arial" panose="020B0604020202020204" pitchFamily="34" charset="0"/>
                          <a:cs typeface="Arial" panose="020B0604020202020204" pitchFamily="34" charset="0"/>
                        </a:rPr>
                        <a:t>60€/m²</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ts val="1440"/>
                        </a:lnSpc>
                        <a:spcAft>
                          <a:spcPts val="800"/>
                        </a:spcAft>
                      </a:pPr>
                      <a:r>
                        <a:rPr lang="fr-FR" sz="1600" dirty="0">
                          <a:effectLst/>
                          <a:latin typeface="Arial" panose="020B0604020202020204" pitchFamily="34" charset="0"/>
                          <a:cs typeface="Arial" panose="020B0604020202020204" pitchFamily="34" charset="0"/>
                        </a:rPr>
                        <a:t>40€/m²</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ts val="1440"/>
                        </a:lnSpc>
                        <a:spcAft>
                          <a:spcPts val="800"/>
                        </a:spcAft>
                      </a:pPr>
                      <a:r>
                        <a:rPr lang="fr-FR" sz="1600" dirty="0">
                          <a:effectLst/>
                          <a:latin typeface="Arial" panose="020B0604020202020204" pitchFamily="34" charset="0"/>
                          <a:cs typeface="Arial" panose="020B0604020202020204" pitchFamily="34" charset="0"/>
                        </a:rPr>
                        <a:t>15€/m²</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470093224"/>
                  </a:ext>
                </a:extLst>
              </a:tr>
              <a:tr h="324000">
                <a:tc>
                  <a:txBody>
                    <a:bodyPr/>
                    <a:lstStyle/>
                    <a:p>
                      <a:pPr>
                        <a:lnSpc>
                          <a:spcPts val="1440"/>
                        </a:lnSpc>
                        <a:spcAft>
                          <a:spcPts val="800"/>
                        </a:spcAft>
                      </a:pPr>
                      <a:r>
                        <a:rPr lang="fr-FR" sz="1600" dirty="0">
                          <a:effectLst/>
                          <a:latin typeface="Arial" panose="020B0604020202020204" pitchFamily="34" charset="0"/>
                          <a:cs typeface="Arial" panose="020B0604020202020204" pitchFamily="34" charset="0"/>
                        </a:rPr>
                        <a:t>Isolation murs par l’intérieur</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ts val="1440"/>
                        </a:lnSpc>
                        <a:spcAft>
                          <a:spcPts val="800"/>
                        </a:spcAft>
                      </a:pPr>
                      <a:r>
                        <a:rPr lang="fr-FR" sz="1600" dirty="0">
                          <a:effectLst/>
                          <a:latin typeface="Arial" panose="020B0604020202020204" pitchFamily="34" charset="0"/>
                          <a:cs typeface="Arial" panose="020B0604020202020204" pitchFamily="34" charset="0"/>
                        </a:rPr>
                        <a:t>25€/m²</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ts val="1440"/>
                        </a:lnSpc>
                        <a:spcAft>
                          <a:spcPts val="800"/>
                        </a:spcAft>
                      </a:pPr>
                      <a:r>
                        <a:rPr lang="fr-FR" sz="1600" dirty="0">
                          <a:effectLst/>
                          <a:latin typeface="Arial" panose="020B0604020202020204" pitchFamily="34" charset="0"/>
                          <a:cs typeface="Arial" panose="020B0604020202020204" pitchFamily="34" charset="0"/>
                        </a:rPr>
                        <a:t>20€/m²</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ts val="1440"/>
                        </a:lnSpc>
                        <a:spcAft>
                          <a:spcPts val="800"/>
                        </a:spcAft>
                      </a:pPr>
                      <a:r>
                        <a:rPr lang="fr-FR" sz="1600" dirty="0">
                          <a:effectLst/>
                          <a:latin typeface="Arial" panose="020B0604020202020204" pitchFamily="34" charset="0"/>
                          <a:cs typeface="Arial" panose="020B0604020202020204" pitchFamily="34" charset="0"/>
                        </a:rPr>
                        <a:t>15€/m²</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ts val="1440"/>
                        </a:lnSpc>
                        <a:spcAft>
                          <a:spcPts val="800"/>
                        </a:spcAft>
                      </a:pPr>
                      <a:r>
                        <a:rPr lang="fr-FR" sz="1600" dirty="0">
                          <a:effectLst/>
                          <a:latin typeface="Arial" panose="020B0604020202020204" pitchFamily="34" charset="0"/>
                          <a:cs typeface="Arial" panose="020B0604020202020204" pitchFamily="34" charset="0"/>
                        </a:rPr>
                        <a:t>7€/m²</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420220993"/>
                  </a:ext>
                </a:extLst>
              </a:tr>
            </a:tbl>
          </a:graphicData>
        </a:graphic>
      </p:graphicFrame>
    </p:spTree>
    <p:extLst>
      <p:ext uri="{BB962C8B-B14F-4D97-AF65-F5344CB8AC3E}">
        <p14:creationId xmlns:p14="http://schemas.microsoft.com/office/powerpoint/2010/main" val="10409335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a:extLst>
              <a:ext uri="{FF2B5EF4-FFF2-40B4-BE49-F238E27FC236}">
                <a16:creationId xmlns:a16="http://schemas.microsoft.com/office/drawing/2014/main" id="{19B50A70-1364-6819-7A22-B9B93F617E5E}"/>
              </a:ext>
            </a:extLst>
          </p:cNvPr>
          <p:cNvSpPr txBox="1"/>
          <p:nvPr/>
        </p:nvSpPr>
        <p:spPr>
          <a:xfrm>
            <a:off x="622570" y="639873"/>
            <a:ext cx="10817157" cy="830997"/>
          </a:xfrm>
          <a:prstGeom prst="rect">
            <a:avLst/>
          </a:prstGeom>
          <a:noFill/>
        </p:spPr>
        <p:txBody>
          <a:bodyPr wrap="square">
            <a:spAutoFit/>
          </a:bodyPr>
          <a:lstStyle/>
          <a:p>
            <a:r>
              <a:rPr lang="fr-FR" sz="2400" dirty="0">
                <a:latin typeface="Arial" panose="020B0604020202020204" pitchFamily="34" charset="0"/>
                <a:cs typeface="Arial" panose="020B0604020202020204" pitchFamily="34" charset="0"/>
              </a:rPr>
              <a:t>3.2) Bonification : Pour favoriser les rénovations globales les plus efficaces, trois bonifications sont proposées. </a:t>
            </a:r>
          </a:p>
        </p:txBody>
      </p:sp>
      <p:graphicFrame>
        <p:nvGraphicFramePr>
          <p:cNvPr id="4" name="Tableau 3">
            <a:extLst>
              <a:ext uri="{FF2B5EF4-FFF2-40B4-BE49-F238E27FC236}">
                <a16:creationId xmlns:a16="http://schemas.microsoft.com/office/drawing/2014/main" id="{09EEF657-1BEF-11CF-AFA7-A3089737B2DD}"/>
              </a:ext>
            </a:extLst>
          </p:cNvPr>
          <p:cNvGraphicFramePr>
            <a:graphicFrameLocks noGrp="1"/>
          </p:cNvGraphicFramePr>
          <p:nvPr>
            <p:extLst>
              <p:ext uri="{D42A27DB-BD31-4B8C-83A1-F6EECF244321}">
                <p14:modId xmlns:p14="http://schemas.microsoft.com/office/powerpoint/2010/main" val="3514038307"/>
              </p:ext>
            </p:extLst>
          </p:nvPr>
        </p:nvGraphicFramePr>
        <p:xfrm>
          <a:off x="365760" y="2212848"/>
          <a:ext cx="10972800" cy="2717472"/>
        </p:xfrm>
        <a:graphic>
          <a:graphicData uri="http://schemas.openxmlformats.org/drawingml/2006/table">
            <a:tbl>
              <a:tblPr firstRow="1" firstCol="1" bandRow="1">
                <a:tableStyleId>{16D9F66E-5EB9-4882-86FB-DCBF35E3C3E4}</a:tableStyleId>
              </a:tblPr>
              <a:tblGrid>
                <a:gridCol w="2066544">
                  <a:extLst>
                    <a:ext uri="{9D8B030D-6E8A-4147-A177-3AD203B41FA5}">
                      <a16:colId xmlns:a16="http://schemas.microsoft.com/office/drawing/2014/main" val="1144478224"/>
                    </a:ext>
                  </a:extLst>
                </a:gridCol>
                <a:gridCol w="3877056">
                  <a:extLst>
                    <a:ext uri="{9D8B030D-6E8A-4147-A177-3AD203B41FA5}">
                      <a16:colId xmlns:a16="http://schemas.microsoft.com/office/drawing/2014/main" val="2174505059"/>
                    </a:ext>
                  </a:extLst>
                </a:gridCol>
                <a:gridCol w="1745336">
                  <a:extLst>
                    <a:ext uri="{9D8B030D-6E8A-4147-A177-3AD203B41FA5}">
                      <a16:colId xmlns:a16="http://schemas.microsoft.com/office/drawing/2014/main" val="2758744499"/>
                    </a:ext>
                  </a:extLst>
                </a:gridCol>
                <a:gridCol w="1317706">
                  <a:extLst>
                    <a:ext uri="{9D8B030D-6E8A-4147-A177-3AD203B41FA5}">
                      <a16:colId xmlns:a16="http://schemas.microsoft.com/office/drawing/2014/main" val="3818702394"/>
                    </a:ext>
                  </a:extLst>
                </a:gridCol>
                <a:gridCol w="982501">
                  <a:extLst>
                    <a:ext uri="{9D8B030D-6E8A-4147-A177-3AD203B41FA5}">
                      <a16:colId xmlns:a16="http://schemas.microsoft.com/office/drawing/2014/main" val="2241974786"/>
                    </a:ext>
                  </a:extLst>
                </a:gridCol>
                <a:gridCol w="983657">
                  <a:extLst>
                    <a:ext uri="{9D8B030D-6E8A-4147-A177-3AD203B41FA5}">
                      <a16:colId xmlns:a16="http://schemas.microsoft.com/office/drawing/2014/main" val="805504852"/>
                    </a:ext>
                  </a:extLst>
                </a:gridCol>
              </a:tblGrid>
              <a:tr h="543867">
                <a:tc>
                  <a:txBody>
                    <a:bodyPr/>
                    <a:lstStyle/>
                    <a:p>
                      <a:pPr algn="ctr">
                        <a:lnSpc>
                          <a:spcPts val="1440"/>
                        </a:lnSpc>
                        <a:spcAft>
                          <a:spcPts val="800"/>
                        </a:spcAft>
                      </a:pPr>
                      <a:r>
                        <a:rPr lang="fr-FR" sz="1800">
                          <a:effectLst/>
                          <a:latin typeface="Arial" panose="020B0604020202020204" pitchFamily="34" charset="0"/>
                          <a:cs typeface="Arial" panose="020B0604020202020204" pitchFamily="34" charset="0"/>
                        </a:rPr>
                        <a:t>Bonus</a:t>
                      </a:r>
                      <a:endParaRPr lang="fr-FR" sz="18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ts val="1440"/>
                        </a:lnSpc>
                        <a:spcAft>
                          <a:spcPts val="800"/>
                        </a:spcAft>
                      </a:pPr>
                      <a:r>
                        <a:rPr lang="fr-FR" sz="1800">
                          <a:effectLst/>
                          <a:latin typeface="Arial" panose="020B0604020202020204" pitchFamily="34" charset="0"/>
                          <a:cs typeface="Arial" panose="020B0604020202020204" pitchFamily="34" charset="0"/>
                        </a:rPr>
                        <a:t>Conditions</a:t>
                      </a:r>
                      <a:endParaRPr lang="fr-FR" sz="18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ts val="1440"/>
                        </a:lnSpc>
                        <a:spcAft>
                          <a:spcPts val="800"/>
                        </a:spcAft>
                      </a:pPr>
                      <a:r>
                        <a:rPr lang="fr-FR" sz="1800">
                          <a:effectLst/>
                          <a:latin typeface="Arial" panose="020B0604020202020204" pitchFamily="34" charset="0"/>
                          <a:cs typeface="Arial" panose="020B0604020202020204" pitchFamily="34" charset="0"/>
                        </a:rPr>
                        <a:t>Très modestes</a:t>
                      </a:r>
                      <a:endParaRPr lang="fr-FR" sz="18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ts val="1440"/>
                        </a:lnSpc>
                        <a:spcAft>
                          <a:spcPts val="800"/>
                        </a:spcAft>
                      </a:pPr>
                      <a:r>
                        <a:rPr lang="fr-FR" sz="1800">
                          <a:effectLst/>
                          <a:latin typeface="Arial" panose="020B0604020202020204" pitchFamily="34" charset="0"/>
                          <a:cs typeface="Arial" panose="020B0604020202020204" pitchFamily="34" charset="0"/>
                        </a:rPr>
                        <a:t>Modestes</a:t>
                      </a:r>
                      <a:endParaRPr lang="fr-FR" sz="18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ts val="1440"/>
                        </a:lnSpc>
                        <a:spcAft>
                          <a:spcPts val="800"/>
                        </a:spcAft>
                      </a:pPr>
                      <a:r>
                        <a:rPr lang="fr-FR" sz="1800">
                          <a:effectLst/>
                          <a:latin typeface="Arial" panose="020B0604020202020204" pitchFamily="34" charset="0"/>
                          <a:cs typeface="Arial" panose="020B0604020202020204" pitchFamily="34" charset="0"/>
                        </a:rPr>
                        <a:t>Inter.</a:t>
                      </a:r>
                      <a:endParaRPr lang="fr-FR" sz="18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ts val="1440"/>
                        </a:lnSpc>
                        <a:spcAft>
                          <a:spcPts val="800"/>
                        </a:spcAft>
                      </a:pPr>
                      <a:r>
                        <a:rPr lang="fr-FR" sz="1800">
                          <a:effectLst/>
                          <a:latin typeface="Arial" panose="020B0604020202020204" pitchFamily="34" charset="0"/>
                          <a:cs typeface="Arial" panose="020B0604020202020204" pitchFamily="34" charset="0"/>
                        </a:rPr>
                        <a:t>Elevés</a:t>
                      </a:r>
                      <a:endParaRPr lang="fr-FR" sz="18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666839797"/>
                  </a:ext>
                </a:extLst>
              </a:tr>
              <a:tr h="543867">
                <a:tc>
                  <a:txBody>
                    <a:bodyPr/>
                    <a:lstStyle/>
                    <a:p>
                      <a:pPr>
                        <a:lnSpc>
                          <a:spcPct val="100000"/>
                        </a:lnSpc>
                        <a:spcAft>
                          <a:spcPts val="0"/>
                        </a:spcAft>
                      </a:pPr>
                      <a:r>
                        <a:rPr lang="fr-FR" sz="1800" dirty="0">
                          <a:effectLst/>
                          <a:latin typeface="Arial" panose="020B0604020202020204" pitchFamily="34" charset="0"/>
                          <a:cs typeface="Arial" panose="020B0604020202020204" pitchFamily="34" charset="0"/>
                        </a:rPr>
                        <a:t>Sortie</a:t>
                      </a:r>
                      <a:br>
                        <a:rPr lang="fr-FR" sz="1800" dirty="0">
                          <a:effectLst/>
                          <a:latin typeface="Arial" panose="020B0604020202020204" pitchFamily="34" charset="0"/>
                          <a:cs typeface="Arial" panose="020B0604020202020204" pitchFamily="34" charset="0"/>
                        </a:rPr>
                      </a:br>
                      <a:r>
                        <a:rPr lang="fr-FR" sz="1800" dirty="0">
                          <a:effectLst/>
                          <a:latin typeface="Arial" panose="020B0604020202020204" pitchFamily="34" charset="0"/>
                          <a:cs typeface="Arial" panose="020B0604020202020204" pitchFamily="34" charset="0"/>
                        </a:rPr>
                        <a:t>de passoire</a:t>
                      </a:r>
                      <a:endParaRPr lang="fr-FR"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ts val="1440"/>
                        </a:lnSpc>
                        <a:spcAft>
                          <a:spcPts val="800"/>
                        </a:spcAft>
                      </a:pPr>
                      <a:r>
                        <a:rPr lang="fr-FR" sz="1800">
                          <a:effectLst/>
                          <a:latin typeface="Arial" panose="020B0604020202020204" pitchFamily="34" charset="0"/>
                          <a:cs typeface="Arial" panose="020B0604020202020204" pitchFamily="34" charset="0"/>
                        </a:rPr>
                        <a:t>Sortir d’une étiquette énergie F ou G</a:t>
                      </a:r>
                      <a:endParaRPr lang="fr-FR" sz="18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ts val="1440"/>
                        </a:lnSpc>
                        <a:spcAft>
                          <a:spcPts val="800"/>
                        </a:spcAft>
                      </a:pPr>
                      <a:r>
                        <a:rPr lang="fr-FR" sz="1800">
                          <a:effectLst/>
                          <a:latin typeface="Arial" panose="020B0604020202020204" pitchFamily="34" charset="0"/>
                          <a:cs typeface="Arial" panose="020B0604020202020204" pitchFamily="34" charset="0"/>
                        </a:rPr>
                        <a:t>1 500€</a:t>
                      </a:r>
                      <a:endParaRPr lang="fr-FR" sz="18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ts val="1440"/>
                        </a:lnSpc>
                        <a:spcAft>
                          <a:spcPts val="800"/>
                        </a:spcAft>
                      </a:pPr>
                      <a:r>
                        <a:rPr lang="fr-FR" sz="1800">
                          <a:effectLst/>
                          <a:latin typeface="Arial" panose="020B0604020202020204" pitchFamily="34" charset="0"/>
                          <a:cs typeface="Arial" panose="020B0604020202020204" pitchFamily="34" charset="0"/>
                        </a:rPr>
                        <a:t>1 500€</a:t>
                      </a:r>
                      <a:endParaRPr lang="fr-FR" sz="18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ts val="1440"/>
                        </a:lnSpc>
                        <a:spcAft>
                          <a:spcPts val="800"/>
                        </a:spcAft>
                      </a:pPr>
                      <a:r>
                        <a:rPr lang="fr-FR" sz="1800">
                          <a:effectLst/>
                          <a:latin typeface="Arial" panose="020B0604020202020204" pitchFamily="34" charset="0"/>
                          <a:cs typeface="Arial" panose="020B0604020202020204" pitchFamily="34" charset="0"/>
                        </a:rPr>
                        <a:t>1 000€</a:t>
                      </a:r>
                      <a:endParaRPr lang="fr-FR" sz="18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ts val="1440"/>
                        </a:lnSpc>
                        <a:spcAft>
                          <a:spcPts val="800"/>
                        </a:spcAft>
                      </a:pPr>
                      <a:r>
                        <a:rPr lang="fr-FR" sz="1800">
                          <a:effectLst/>
                          <a:latin typeface="Arial" panose="020B0604020202020204" pitchFamily="34" charset="0"/>
                          <a:cs typeface="Arial" panose="020B0604020202020204" pitchFamily="34" charset="0"/>
                        </a:rPr>
                        <a:t>500€</a:t>
                      </a:r>
                      <a:endParaRPr lang="fr-FR" sz="18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648379813"/>
                  </a:ext>
                </a:extLst>
              </a:tr>
              <a:tr h="1076325">
                <a:tc>
                  <a:txBody>
                    <a:bodyPr/>
                    <a:lstStyle/>
                    <a:p>
                      <a:pPr>
                        <a:lnSpc>
                          <a:spcPct val="100000"/>
                        </a:lnSpc>
                        <a:spcAft>
                          <a:spcPts val="0"/>
                        </a:spcAft>
                      </a:pPr>
                      <a:r>
                        <a:rPr lang="fr-FR" sz="1800" dirty="0">
                          <a:effectLst/>
                          <a:latin typeface="Arial" panose="020B0604020202020204" pitchFamily="34" charset="0"/>
                          <a:cs typeface="Arial" panose="020B0604020202020204" pitchFamily="34" charset="0"/>
                        </a:rPr>
                        <a:t>Bâtiment Basse</a:t>
                      </a:r>
                      <a:br>
                        <a:rPr lang="fr-FR" sz="1800" dirty="0">
                          <a:effectLst/>
                          <a:latin typeface="Arial" panose="020B0604020202020204" pitchFamily="34" charset="0"/>
                          <a:cs typeface="Arial" panose="020B0604020202020204" pitchFamily="34" charset="0"/>
                        </a:rPr>
                      </a:br>
                      <a:r>
                        <a:rPr lang="fr-FR" sz="1800" dirty="0">
                          <a:effectLst/>
                          <a:latin typeface="Arial" panose="020B0604020202020204" pitchFamily="34" charset="0"/>
                          <a:cs typeface="Arial" panose="020B0604020202020204" pitchFamily="34" charset="0"/>
                        </a:rPr>
                        <a:t>Consommation</a:t>
                      </a:r>
                      <a:endParaRPr lang="fr-FR"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ts val="1440"/>
                        </a:lnSpc>
                        <a:spcAft>
                          <a:spcPts val="800"/>
                        </a:spcAft>
                      </a:pPr>
                      <a:r>
                        <a:rPr lang="fr-FR" sz="1800">
                          <a:effectLst/>
                          <a:latin typeface="Arial" panose="020B0604020202020204" pitchFamily="34" charset="0"/>
                          <a:cs typeface="Arial" panose="020B0604020202020204" pitchFamily="34" charset="0"/>
                        </a:rPr>
                        <a:t>Atteindre l’étiquette énergie A ou B</a:t>
                      </a:r>
                      <a:endParaRPr lang="fr-FR" sz="18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ts val="1440"/>
                        </a:lnSpc>
                        <a:spcAft>
                          <a:spcPts val="800"/>
                        </a:spcAft>
                      </a:pPr>
                      <a:r>
                        <a:rPr lang="fr-FR" sz="1800">
                          <a:effectLst/>
                          <a:latin typeface="Arial" panose="020B0604020202020204" pitchFamily="34" charset="0"/>
                          <a:cs typeface="Arial" panose="020B0604020202020204" pitchFamily="34" charset="0"/>
                        </a:rPr>
                        <a:t>1 500€</a:t>
                      </a:r>
                      <a:endParaRPr lang="fr-FR" sz="18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ts val="1440"/>
                        </a:lnSpc>
                        <a:spcAft>
                          <a:spcPts val="800"/>
                        </a:spcAft>
                      </a:pPr>
                      <a:r>
                        <a:rPr lang="fr-FR" sz="1800">
                          <a:effectLst/>
                          <a:latin typeface="Arial" panose="020B0604020202020204" pitchFamily="34" charset="0"/>
                          <a:cs typeface="Arial" panose="020B0604020202020204" pitchFamily="34" charset="0"/>
                        </a:rPr>
                        <a:t>1 500€</a:t>
                      </a:r>
                      <a:endParaRPr lang="fr-FR" sz="18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ts val="1440"/>
                        </a:lnSpc>
                        <a:spcAft>
                          <a:spcPts val="800"/>
                        </a:spcAft>
                      </a:pPr>
                      <a:r>
                        <a:rPr lang="fr-FR" sz="1800">
                          <a:effectLst/>
                          <a:latin typeface="Arial" panose="020B0604020202020204" pitchFamily="34" charset="0"/>
                          <a:cs typeface="Arial" panose="020B0604020202020204" pitchFamily="34" charset="0"/>
                        </a:rPr>
                        <a:t>1 000€</a:t>
                      </a:r>
                      <a:endParaRPr lang="fr-FR" sz="18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ts val="1440"/>
                        </a:lnSpc>
                        <a:spcAft>
                          <a:spcPts val="800"/>
                        </a:spcAft>
                      </a:pPr>
                      <a:r>
                        <a:rPr lang="fr-FR" sz="1800">
                          <a:effectLst/>
                          <a:latin typeface="Arial" panose="020B0604020202020204" pitchFamily="34" charset="0"/>
                          <a:cs typeface="Arial" panose="020B0604020202020204" pitchFamily="34" charset="0"/>
                        </a:rPr>
                        <a:t>500€</a:t>
                      </a:r>
                      <a:endParaRPr lang="fr-FR" sz="18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226170716"/>
                  </a:ext>
                </a:extLst>
              </a:tr>
              <a:tr h="543867">
                <a:tc>
                  <a:txBody>
                    <a:bodyPr/>
                    <a:lstStyle/>
                    <a:p>
                      <a:pPr>
                        <a:lnSpc>
                          <a:spcPct val="100000"/>
                        </a:lnSpc>
                        <a:spcAft>
                          <a:spcPts val="0"/>
                        </a:spcAft>
                      </a:pPr>
                      <a:r>
                        <a:rPr lang="fr-FR" sz="1800" dirty="0">
                          <a:effectLst/>
                          <a:latin typeface="Arial" panose="020B0604020202020204" pitchFamily="34" charset="0"/>
                          <a:cs typeface="Arial" panose="020B0604020202020204" pitchFamily="34" charset="0"/>
                        </a:rPr>
                        <a:t>Rénovation</a:t>
                      </a:r>
                      <a:br>
                        <a:rPr lang="fr-FR" sz="1800" dirty="0">
                          <a:effectLst/>
                          <a:latin typeface="Arial" panose="020B0604020202020204" pitchFamily="34" charset="0"/>
                          <a:cs typeface="Arial" panose="020B0604020202020204" pitchFamily="34" charset="0"/>
                        </a:rPr>
                      </a:br>
                      <a:r>
                        <a:rPr lang="fr-FR" sz="1800" dirty="0">
                          <a:effectLst/>
                          <a:latin typeface="Arial" panose="020B0604020202020204" pitchFamily="34" charset="0"/>
                          <a:cs typeface="Arial" panose="020B0604020202020204" pitchFamily="34" charset="0"/>
                        </a:rPr>
                        <a:t>Globale</a:t>
                      </a:r>
                      <a:endParaRPr lang="fr-FR"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ct val="100000"/>
                        </a:lnSpc>
                        <a:spcAft>
                          <a:spcPts val="0"/>
                        </a:spcAft>
                      </a:pPr>
                      <a:r>
                        <a:rPr lang="fr-FR" sz="1800" dirty="0">
                          <a:effectLst/>
                          <a:latin typeface="Arial" panose="020B0604020202020204" pitchFamily="34" charset="0"/>
                          <a:cs typeface="Arial" panose="020B0604020202020204" pitchFamily="34" charset="0"/>
                        </a:rPr>
                        <a:t>Gain énergétique de 55%</a:t>
                      </a:r>
                      <a:br>
                        <a:rPr lang="fr-FR" sz="1800" dirty="0">
                          <a:effectLst/>
                          <a:latin typeface="Arial" panose="020B0604020202020204" pitchFamily="34" charset="0"/>
                          <a:cs typeface="Arial" panose="020B0604020202020204" pitchFamily="34" charset="0"/>
                        </a:rPr>
                      </a:br>
                      <a:r>
                        <a:rPr lang="fr-FR" sz="1800" dirty="0">
                          <a:effectLst/>
                          <a:latin typeface="Arial" panose="020B0604020202020204" pitchFamily="34" charset="0"/>
                          <a:cs typeface="Arial" panose="020B0604020202020204" pitchFamily="34" charset="0"/>
                        </a:rPr>
                        <a:t>Pas d’augmentation des GES</a:t>
                      </a:r>
                      <a:endParaRPr lang="fr-FR"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gridSpan="2">
                  <a:txBody>
                    <a:bodyPr/>
                    <a:lstStyle/>
                    <a:p>
                      <a:pPr algn="ctr">
                        <a:lnSpc>
                          <a:spcPts val="1440"/>
                        </a:lnSpc>
                        <a:spcAft>
                          <a:spcPts val="800"/>
                        </a:spcAft>
                      </a:pPr>
                      <a:r>
                        <a:rPr lang="fr-FR" sz="1800" dirty="0">
                          <a:effectLst/>
                          <a:latin typeface="Arial" panose="020B0604020202020204" pitchFamily="34" charset="0"/>
                          <a:cs typeface="Arial" panose="020B0604020202020204" pitchFamily="34" charset="0"/>
                        </a:rPr>
                        <a:t>Non éligibles</a:t>
                      </a:r>
                      <a:endParaRPr lang="fr-FR"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hMerge="1">
                  <a:txBody>
                    <a:bodyPr/>
                    <a:lstStyle/>
                    <a:p>
                      <a:endParaRPr lang="fr-FR"/>
                    </a:p>
                  </a:txBody>
                  <a:tcPr/>
                </a:tc>
                <a:tc>
                  <a:txBody>
                    <a:bodyPr/>
                    <a:lstStyle/>
                    <a:p>
                      <a:pPr>
                        <a:lnSpc>
                          <a:spcPts val="1440"/>
                        </a:lnSpc>
                        <a:spcAft>
                          <a:spcPts val="800"/>
                        </a:spcAft>
                      </a:pPr>
                      <a:r>
                        <a:rPr lang="fr-FR" sz="1800">
                          <a:effectLst/>
                          <a:latin typeface="Arial" panose="020B0604020202020204" pitchFamily="34" charset="0"/>
                          <a:cs typeface="Arial" panose="020B0604020202020204" pitchFamily="34" charset="0"/>
                        </a:rPr>
                        <a:t>7 000€</a:t>
                      </a:r>
                      <a:endParaRPr lang="fr-FR" sz="18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ts val="1440"/>
                        </a:lnSpc>
                        <a:spcAft>
                          <a:spcPts val="800"/>
                        </a:spcAft>
                      </a:pPr>
                      <a:r>
                        <a:rPr lang="fr-FR" sz="1800" dirty="0">
                          <a:effectLst/>
                          <a:latin typeface="Arial" panose="020B0604020202020204" pitchFamily="34" charset="0"/>
                          <a:cs typeface="Arial" panose="020B0604020202020204" pitchFamily="34" charset="0"/>
                        </a:rPr>
                        <a:t>3 500€</a:t>
                      </a:r>
                      <a:endParaRPr lang="fr-FR"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4118883819"/>
                  </a:ext>
                </a:extLst>
              </a:tr>
            </a:tbl>
          </a:graphicData>
        </a:graphic>
      </p:graphicFrame>
      <p:sp>
        <p:nvSpPr>
          <p:cNvPr id="6" name="ZoneTexte 5">
            <a:extLst>
              <a:ext uri="{FF2B5EF4-FFF2-40B4-BE49-F238E27FC236}">
                <a16:creationId xmlns:a16="http://schemas.microsoft.com/office/drawing/2014/main" id="{7B02AED7-FF5D-DBCF-CD19-332DAAB6C220}"/>
              </a:ext>
            </a:extLst>
          </p:cNvPr>
          <p:cNvSpPr txBox="1"/>
          <p:nvPr/>
        </p:nvSpPr>
        <p:spPr>
          <a:xfrm>
            <a:off x="237744" y="5348061"/>
            <a:ext cx="11558016" cy="461665"/>
          </a:xfrm>
          <a:prstGeom prst="rect">
            <a:avLst/>
          </a:prstGeom>
          <a:noFill/>
        </p:spPr>
        <p:txBody>
          <a:bodyPr wrap="square">
            <a:spAutoFit/>
          </a:bodyPr>
          <a:lstStyle/>
          <a:p>
            <a:r>
              <a:rPr lang="fr-FR" sz="2400" dirty="0">
                <a:latin typeface="Arial" panose="020B0604020202020204" pitchFamily="34" charset="0"/>
                <a:cs typeface="Arial" panose="020B0604020202020204" pitchFamily="34" charset="0"/>
              </a:rPr>
              <a:t>3.3) Démarches : Demande à faire sur le site gouvernemental (</a:t>
            </a:r>
            <a:r>
              <a:rPr lang="fr-FR" dirty="0">
                <a:latin typeface="Arial" panose="020B0604020202020204" pitchFamily="34" charset="0"/>
                <a:cs typeface="Arial" panose="020B0604020202020204" pitchFamily="34" charset="0"/>
              </a:rPr>
              <a:t>www.maprimerenov.gouv.fr)</a:t>
            </a:r>
            <a:endParaRPr lang="fr-FR"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990920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a:extLst>
              <a:ext uri="{FF2B5EF4-FFF2-40B4-BE49-F238E27FC236}">
                <a16:creationId xmlns:a16="http://schemas.microsoft.com/office/drawing/2014/main" id="{26F31950-BFCF-2DFD-A1FA-DFAE23A7BA30}"/>
              </a:ext>
            </a:extLst>
          </p:cNvPr>
          <p:cNvSpPr txBox="1"/>
          <p:nvPr/>
        </p:nvSpPr>
        <p:spPr>
          <a:xfrm>
            <a:off x="1050182" y="466309"/>
            <a:ext cx="10091636" cy="461665"/>
          </a:xfrm>
          <a:prstGeom prst="rect">
            <a:avLst/>
          </a:prstGeom>
          <a:noFill/>
          <a:ln>
            <a:solidFill>
              <a:schemeClr val="tx1"/>
            </a:solidFill>
          </a:ln>
        </p:spPr>
        <p:txBody>
          <a:bodyPr wrap="square">
            <a:spAutoFit/>
          </a:bodyPr>
          <a:lstStyle/>
          <a:p>
            <a:r>
              <a:rPr lang="fr-FR" sz="2400" b="1" dirty="0">
                <a:latin typeface="Arial" panose="020B0604020202020204" pitchFamily="34" charset="0"/>
                <a:cs typeface="Arial" panose="020B0604020202020204" pitchFamily="34" charset="0"/>
              </a:rPr>
              <a:t>IV) MaPrimeRénov Sérénité : Une aide pour les ménages modestes</a:t>
            </a:r>
          </a:p>
        </p:txBody>
      </p:sp>
      <p:sp>
        <p:nvSpPr>
          <p:cNvPr id="5" name="ZoneTexte 4">
            <a:extLst>
              <a:ext uri="{FF2B5EF4-FFF2-40B4-BE49-F238E27FC236}">
                <a16:creationId xmlns:a16="http://schemas.microsoft.com/office/drawing/2014/main" id="{1017519A-8E4A-1F2A-1E3A-8E54B7F4013C}"/>
              </a:ext>
            </a:extLst>
          </p:cNvPr>
          <p:cNvSpPr txBox="1"/>
          <p:nvPr/>
        </p:nvSpPr>
        <p:spPr>
          <a:xfrm>
            <a:off x="690923" y="1389639"/>
            <a:ext cx="10531813" cy="5170646"/>
          </a:xfrm>
          <a:prstGeom prst="rect">
            <a:avLst/>
          </a:prstGeom>
          <a:noFill/>
        </p:spPr>
        <p:txBody>
          <a:bodyPr wrap="square">
            <a:spAutoFit/>
          </a:bodyPr>
          <a:lstStyle/>
          <a:p>
            <a:pPr>
              <a:spcAft>
                <a:spcPts val="600"/>
              </a:spcAft>
            </a:pPr>
            <a:r>
              <a:rPr lang="fr-FR" sz="2000" dirty="0">
                <a:latin typeface="Arial" panose="020B0604020202020204" pitchFamily="34" charset="0"/>
                <a:cs typeface="Arial" panose="020B0604020202020204" pitchFamily="34" charset="0"/>
              </a:rPr>
              <a:t>4.1) MaPrimeRénov’ Sérénité concerne les propriétaires aux revenus « très modestes » et « modestes » occupant un logement ≥ 15 ans et qui sera encore occupé pendant 3 ans. </a:t>
            </a:r>
          </a:p>
          <a:p>
            <a:pPr>
              <a:spcAft>
                <a:spcPts val="600"/>
              </a:spcAft>
            </a:pPr>
            <a:r>
              <a:rPr lang="fr-FR" sz="2000" dirty="0">
                <a:latin typeface="Arial" panose="020B0604020202020204" pitchFamily="34" charset="0"/>
                <a:cs typeface="Arial" panose="020B0604020202020204" pitchFamily="34" charset="0"/>
              </a:rPr>
              <a:t>4.2) Travaux et montant de l’aide :</a:t>
            </a:r>
          </a:p>
          <a:p>
            <a:pPr>
              <a:spcAft>
                <a:spcPts val="600"/>
              </a:spcAft>
            </a:pPr>
            <a:r>
              <a:rPr lang="fr-FR" sz="2000" dirty="0">
                <a:latin typeface="Arial" panose="020B0604020202020204" pitchFamily="34" charset="0"/>
                <a:cs typeface="Arial" panose="020B0604020202020204" pitchFamily="34" charset="0"/>
              </a:rPr>
              <a:t>•	Favorise les lots de travaux</a:t>
            </a:r>
          </a:p>
          <a:p>
            <a:pPr>
              <a:spcAft>
                <a:spcPts val="600"/>
              </a:spcAft>
            </a:pPr>
            <a:r>
              <a:rPr lang="fr-FR" sz="2000" dirty="0">
                <a:latin typeface="Arial" panose="020B0604020202020204" pitchFamily="34" charset="0"/>
                <a:cs typeface="Arial" panose="020B0604020202020204" pitchFamily="34" charset="0"/>
              </a:rPr>
              <a:t>•	Impose un gain énergétique ≥ 35 % (audit requis)</a:t>
            </a:r>
          </a:p>
          <a:p>
            <a:pPr>
              <a:spcAft>
                <a:spcPts val="600"/>
              </a:spcAft>
            </a:pPr>
            <a:r>
              <a:rPr lang="fr-FR" sz="2000" dirty="0">
                <a:latin typeface="Arial" panose="020B0604020202020204" pitchFamily="34" charset="0"/>
                <a:cs typeface="Arial" panose="020B0604020202020204" pitchFamily="34" charset="0"/>
              </a:rPr>
              <a:t>•	Montant maximum des travaux est fixé à 30 000€</a:t>
            </a:r>
          </a:p>
          <a:p>
            <a:pPr>
              <a:spcAft>
                <a:spcPts val="600"/>
              </a:spcAft>
            </a:pPr>
            <a:r>
              <a:rPr lang="fr-FR" sz="2000" dirty="0">
                <a:latin typeface="Arial" panose="020B0604020202020204" pitchFamily="34" charset="0"/>
                <a:cs typeface="Arial" panose="020B0604020202020204" pitchFamily="34" charset="0"/>
              </a:rPr>
              <a:t>•	Financement des travaux à hauteur de 50% pour les foyers très modestes et de 	35% pour les foyers modestes.</a:t>
            </a:r>
          </a:p>
          <a:p>
            <a:pPr>
              <a:spcAft>
                <a:spcPts val="600"/>
              </a:spcAft>
            </a:pPr>
            <a:r>
              <a:rPr lang="fr-FR" sz="2000" dirty="0">
                <a:latin typeface="Arial" panose="020B0604020202020204" pitchFamily="34" charset="0"/>
                <a:cs typeface="Arial" panose="020B0604020202020204" pitchFamily="34" charset="0"/>
              </a:rPr>
              <a:t>Ces montants peuvent être bonifiés en respectant les conditions suivantes :</a:t>
            </a:r>
          </a:p>
          <a:p>
            <a:pPr>
              <a:spcAft>
                <a:spcPts val="600"/>
              </a:spcAft>
            </a:pPr>
            <a:r>
              <a:rPr lang="fr-FR" sz="2000" dirty="0">
                <a:latin typeface="Arial" panose="020B0604020202020204" pitchFamily="34" charset="0"/>
                <a:cs typeface="Arial" panose="020B0604020202020204" pitchFamily="34" charset="0"/>
              </a:rPr>
              <a:t>•	Sortir d’une étiquette énergie F ou G (+ 1 500€)</a:t>
            </a:r>
          </a:p>
          <a:p>
            <a:pPr>
              <a:spcAft>
                <a:spcPts val="600"/>
              </a:spcAft>
            </a:pPr>
            <a:r>
              <a:rPr lang="fr-FR" sz="2000" dirty="0">
                <a:latin typeface="Arial" panose="020B0604020202020204" pitchFamily="34" charset="0"/>
                <a:cs typeface="Arial" panose="020B0604020202020204" pitchFamily="34" charset="0"/>
              </a:rPr>
              <a:t>•	Atteindre une étiquette A ou B (+ 1 500€)</a:t>
            </a:r>
          </a:p>
          <a:p>
            <a:pPr>
              <a:spcAft>
                <a:spcPts val="600"/>
              </a:spcAft>
            </a:pPr>
            <a:endParaRPr lang="fr-FR" sz="2000" dirty="0">
              <a:latin typeface="Arial" panose="020B0604020202020204" pitchFamily="34" charset="0"/>
              <a:cs typeface="Arial" panose="020B0604020202020204" pitchFamily="34" charset="0"/>
            </a:endParaRPr>
          </a:p>
          <a:p>
            <a:pPr>
              <a:spcAft>
                <a:spcPts val="600"/>
              </a:spcAft>
            </a:pPr>
            <a:r>
              <a:rPr lang="fr-FR" sz="2000" dirty="0">
                <a:latin typeface="Arial" panose="020B0604020202020204" pitchFamily="34" charset="0"/>
                <a:cs typeface="Arial" panose="020B0604020202020204" pitchFamily="34" charset="0"/>
              </a:rPr>
              <a:t>4.3) Accompagnement obligatoire : il est impératif d’accompagner le client par un conseiller qualifié de « Mon Accompagnateur </a:t>
            </a:r>
            <a:r>
              <a:rPr lang="fr-FR" sz="2000" dirty="0" err="1">
                <a:latin typeface="Arial" panose="020B0604020202020204" pitchFamily="34" charset="0"/>
                <a:cs typeface="Arial" panose="020B0604020202020204" pitchFamily="34" charset="0"/>
              </a:rPr>
              <a:t>Rénov</a:t>
            </a:r>
            <a:r>
              <a:rPr lang="fr-FR" sz="2000" dirty="0">
                <a:latin typeface="Arial" panose="020B0604020202020204" pitchFamily="34" charset="0"/>
                <a:cs typeface="Arial" panose="020B0604020202020204" pitchFamily="34" charset="0"/>
              </a:rPr>
              <a:t>’ » (Accompagnement gratuit).</a:t>
            </a:r>
          </a:p>
        </p:txBody>
      </p:sp>
      <p:pic>
        <p:nvPicPr>
          <p:cNvPr id="6" name="Image 5">
            <a:extLst>
              <a:ext uri="{FF2B5EF4-FFF2-40B4-BE49-F238E27FC236}">
                <a16:creationId xmlns:a16="http://schemas.microsoft.com/office/drawing/2014/main" id="{81AAA2CC-FCE8-7A08-CFD7-AB4A9F391F3E}"/>
              </a:ext>
            </a:extLst>
          </p:cNvPr>
          <p:cNvPicPr>
            <a:picLocks noChangeAspect="1"/>
          </p:cNvPicPr>
          <p:nvPr/>
        </p:nvPicPr>
        <p:blipFill>
          <a:blip r:embed="rId2"/>
          <a:stretch>
            <a:fillRect/>
          </a:stretch>
        </p:blipFill>
        <p:spPr>
          <a:xfrm>
            <a:off x="9162884" y="937092"/>
            <a:ext cx="1978934" cy="452547"/>
          </a:xfrm>
          <a:prstGeom prst="rect">
            <a:avLst/>
          </a:prstGeom>
        </p:spPr>
      </p:pic>
      <p:pic>
        <p:nvPicPr>
          <p:cNvPr id="2" name="Image 1">
            <a:extLst>
              <a:ext uri="{FF2B5EF4-FFF2-40B4-BE49-F238E27FC236}">
                <a16:creationId xmlns:a16="http://schemas.microsoft.com/office/drawing/2014/main" id="{D2528A9F-18E0-586E-D59A-CF7775D054A5}"/>
              </a:ext>
            </a:extLst>
          </p:cNvPr>
          <p:cNvPicPr>
            <a:picLocks noChangeAspect="1"/>
          </p:cNvPicPr>
          <p:nvPr/>
        </p:nvPicPr>
        <p:blipFill>
          <a:blip r:embed="rId3"/>
          <a:stretch>
            <a:fillRect/>
          </a:stretch>
        </p:blipFill>
        <p:spPr>
          <a:xfrm>
            <a:off x="10306901" y="4663440"/>
            <a:ext cx="1416557" cy="1062418"/>
          </a:xfrm>
          <a:prstGeom prst="rect">
            <a:avLst/>
          </a:prstGeom>
        </p:spPr>
      </p:pic>
    </p:spTree>
    <p:extLst>
      <p:ext uri="{BB962C8B-B14F-4D97-AF65-F5344CB8AC3E}">
        <p14:creationId xmlns:p14="http://schemas.microsoft.com/office/powerpoint/2010/main" val="8765793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a:extLst>
              <a:ext uri="{FF2B5EF4-FFF2-40B4-BE49-F238E27FC236}">
                <a16:creationId xmlns:a16="http://schemas.microsoft.com/office/drawing/2014/main" id="{2DA47AD6-B4B4-5DF1-EE6A-ED115242E2E8}"/>
              </a:ext>
            </a:extLst>
          </p:cNvPr>
          <p:cNvSpPr txBox="1"/>
          <p:nvPr/>
        </p:nvSpPr>
        <p:spPr>
          <a:xfrm>
            <a:off x="902208" y="852587"/>
            <a:ext cx="10387584" cy="2908489"/>
          </a:xfrm>
          <a:prstGeom prst="rect">
            <a:avLst/>
          </a:prstGeom>
          <a:noFill/>
        </p:spPr>
        <p:txBody>
          <a:bodyPr wrap="square">
            <a:spAutoFit/>
          </a:bodyPr>
          <a:lstStyle/>
          <a:p>
            <a:pPr>
              <a:spcAft>
                <a:spcPts val="600"/>
              </a:spcAft>
            </a:pPr>
            <a:r>
              <a:rPr lang="fr-FR" sz="2400" dirty="0">
                <a:latin typeface="Arial" panose="020B0604020202020204" pitchFamily="34" charset="0"/>
                <a:cs typeface="Arial" panose="020B0604020202020204" pitchFamily="34" charset="0"/>
              </a:rPr>
              <a:t>4.4) Cumul</a:t>
            </a:r>
          </a:p>
          <a:p>
            <a:pPr>
              <a:spcAft>
                <a:spcPts val="600"/>
              </a:spcAft>
            </a:pPr>
            <a:r>
              <a:rPr lang="fr-FR" sz="2400" dirty="0">
                <a:latin typeface="Arial" panose="020B0604020202020204" pitchFamily="34" charset="0"/>
                <a:cs typeface="Arial" panose="020B0604020202020204" pitchFamily="34" charset="0"/>
              </a:rPr>
              <a:t>- Attention        : ce dispositif n’est pas compatible avec MaPrimeRénov’ (choix entre les deux aides) mais Il est cumulable avec les CEE depuis le 1er juillet 2022.</a:t>
            </a:r>
          </a:p>
          <a:p>
            <a:pPr>
              <a:spcAft>
                <a:spcPts val="600"/>
              </a:spcAft>
            </a:pPr>
            <a:r>
              <a:rPr lang="fr-FR" sz="2400" dirty="0">
                <a:latin typeface="Arial" panose="020B0604020202020204" pitchFamily="34" charset="0"/>
                <a:cs typeface="Arial" panose="020B0604020202020204" pitchFamily="34" charset="0"/>
              </a:rPr>
              <a:t>4.5) Démarches</a:t>
            </a:r>
          </a:p>
          <a:p>
            <a:pPr>
              <a:spcAft>
                <a:spcPts val="600"/>
              </a:spcAft>
            </a:pPr>
            <a:r>
              <a:rPr lang="fr-FR" sz="2400" dirty="0">
                <a:latin typeface="Arial" panose="020B0604020202020204" pitchFamily="34" charset="0"/>
                <a:cs typeface="Arial" panose="020B0604020202020204" pitchFamily="34" charset="0"/>
              </a:rPr>
              <a:t>- Réaliser une demande en ligne sur le site de l'ANAH (Agence </a:t>
            </a:r>
            <a:r>
              <a:rPr lang="fr-FR" sz="2400" dirty="0" err="1">
                <a:latin typeface="Arial" panose="020B0604020202020204" pitchFamily="34" charset="0"/>
                <a:cs typeface="Arial" panose="020B0604020202020204" pitchFamily="34" charset="0"/>
              </a:rPr>
              <a:t>NAtionale</a:t>
            </a:r>
            <a:r>
              <a:rPr lang="fr-FR" sz="2400" dirty="0">
                <a:latin typeface="Arial" panose="020B0604020202020204" pitchFamily="34" charset="0"/>
                <a:cs typeface="Arial" panose="020B0604020202020204" pitchFamily="34" charset="0"/>
              </a:rPr>
              <a:t> de l'Habitat).</a:t>
            </a:r>
          </a:p>
        </p:txBody>
      </p:sp>
      <p:pic>
        <p:nvPicPr>
          <p:cNvPr id="4" name="Image 3">
            <a:extLst>
              <a:ext uri="{FF2B5EF4-FFF2-40B4-BE49-F238E27FC236}">
                <a16:creationId xmlns:a16="http://schemas.microsoft.com/office/drawing/2014/main" id="{FC1F8581-978D-A93E-583B-288351F4B081}"/>
              </a:ext>
            </a:extLst>
          </p:cNvPr>
          <p:cNvPicPr>
            <a:picLocks noChangeAspect="1"/>
          </p:cNvPicPr>
          <p:nvPr/>
        </p:nvPicPr>
        <p:blipFill>
          <a:blip r:embed="rId2"/>
          <a:stretch>
            <a:fillRect/>
          </a:stretch>
        </p:blipFill>
        <p:spPr>
          <a:xfrm>
            <a:off x="4494224" y="3942371"/>
            <a:ext cx="3203552" cy="2701620"/>
          </a:xfrm>
          <a:prstGeom prst="rect">
            <a:avLst/>
          </a:prstGeom>
        </p:spPr>
      </p:pic>
      <p:pic>
        <p:nvPicPr>
          <p:cNvPr id="2" name="Image 1">
            <a:extLst>
              <a:ext uri="{FF2B5EF4-FFF2-40B4-BE49-F238E27FC236}">
                <a16:creationId xmlns:a16="http://schemas.microsoft.com/office/drawing/2014/main" id="{657258A5-EC17-C3F9-AF8F-FDD91640037B}"/>
              </a:ext>
            </a:extLst>
          </p:cNvPr>
          <p:cNvPicPr>
            <a:picLocks noChangeAspect="1"/>
          </p:cNvPicPr>
          <p:nvPr/>
        </p:nvPicPr>
        <p:blipFill>
          <a:blip r:embed="rId3"/>
          <a:stretch>
            <a:fillRect/>
          </a:stretch>
        </p:blipFill>
        <p:spPr>
          <a:xfrm>
            <a:off x="2560297" y="1213084"/>
            <a:ext cx="524301" cy="463336"/>
          </a:xfrm>
          <a:prstGeom prst="rect">
            <a:avLst/>
          </a:prstGeom>
        </p:spPr>
      </p:pic>
    </p:spTree>
    <p:extLst>
      <p:ext uri="{BB962C8B-B14F-4D97-AF65-F5344CB8AC3E}">
        <p14:creationId xmlns:p14="http://schemas.microsoft.com/office/powerpoint/2010/main" val="23374124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a:extLst>
              <a:ext uri="{FF2B5EF4-FFF2-40B4-BE49-F238E27FC236}">
                <a16:creationId xmlns:a16="http://schemas.microsoft.com/office/drawing/2014/main" id="{33B59B79-2D94-16D6-A986-4EDE7630B31C}"/>
              </a:ext>
            </a:extLst>
          </p:cNvPr>
          <p:cNvSpPr txBox="1"/>
          <p:nvPr/>
        </p:nvSpPr>
        <p:spPr>
          <a:xfrm>
            <a:off x="638784" y="395168"/>
            <a:ext cx="10914433" cy="461665"/>
          </a:xfrm>
          <a:prstGeom prst="rect">
            <a:avLst/>
          </a:prstGeom>
          <a:noFill/>
          <a:ln>
            <a:solidFill>
              <a:schemeClr val="tx1"/>
            </a:solidFill>
          </a:ln>
        </p:spPr>
        <p:txBody>
          <a:bodyPr wrap="square">
            <a:spAutoFit/>
          </a:bodyPr>
          <a:lstStyle/>
          <a:p>
            <a:r>
              <a:rPr lang="fr-FR" sz="2400" b="1" dirty="0">
                <a:latin typeface="Arial" panose="020B0604020202020204" pitchFamily="34" charset="0"/>
                <a:cs typeface="Arial" panose="020B0604020202020204" pitchFamily="34" charset="0"/>
              </a:rPr>
              <a:t>V) Certificats d’Economies d’Energie (CEE) : une aide privée pour tous</a:t>
            </a:r>
          </a:p>
        </p:txBody>
      </p:sp>
      <p:sp>
        <p:nvSpPr>
          <p:cNvPr id="5" name="ZoneTexte 4">
            <a:extLst>
              <a:ext uri="{FF2B5EF4-FFF2-40B4-BE49-F238E27FC236}">
                <a16:creationId xmlns:a16="http://schemas.microsoft.com/office/drawing/2014/main" id="{DF673239-B13B-9ECD-D8A6-629B2EB4D67A}"/>
              </a:ext>
            </a:extLst>
          </p:cNvPr>
          <p:cNvSpPr txBox="1"/>
          <p:nvPr/>
        </p:nvSpPr>
        <p:spPr>
          <a:xfrm>
            <a:off x="971955" y="1230971"/>
            <a:ext cx="10248091" cy="3200876"/>
          </a:xfrm>
          <a:prstGeom prst="rect">
            <a:avLst/>
          </a:prstGeom>
          <a:noFill/>
        </p:spPr>
        <p:txBody>
          <a:bodyPr wrap="square">
            <a:spAutoFit/>
          </a:bodyPr>
          <a:lstStyle/>
          <a:p>
            <a:pPr>
              <a:spcAft>
                <a:spcPts val="600"/>
              </a:spcAft>
            </a:pPr>
            <a:r>
              <a:rPr lang="fr-FR" sz="2400" dirty="0">
                <a:latin typeface="Arial" panose="020B0604020202020204" pitchFamily="34" charset="0"/>
                <a:cs typeface="Arial" panose="020B0604020202020204" pitchFamily="34" charset="0"/>
              </a:rPr>
              <a:t>5.1) Résumé</a:t>
            </a:r>
          </a:p>
          <a:p>
            <a:pPr>
              <a:spcAft>
                <a:spcPts val="600"/>
              </a:spcAft>
            </a:pPr>
            <a:r>
              <a:rPr lang="fr-FR" sz="2400" dirty="0">
                <a:latin typeface="Arial" panose="020B0604020202020204" pitchFamily="34" charset="0"/>
                <a:cs typeface="Arial" panose="020B0604020202020204" pitchFamily="34" charset="0"/>
              </a:rPr>
              <a:t>L’Etat impose aux acteurs privés de contribuer à la transition énergétique en apportant une aide financière à leurs clients. Cette aide s’adresse à tous (propriétaire, locataire ou bailleur) peu importe leurs ressources.</a:t>
            </a:r>
          </a:p>
          <a:p>
            <a:pPr>
              <a:spcAft>
                <a:spcPts val="600"/>
              </a:spcAft>
            </a:pPr>
            <a:endParaRPr lang="fr-FR" sz="1200" dirty="0">
              <a:latin typeface="Arial" panose="020B0604020202020204" pitchFamily="34" charset="0"/>
              <a:cs typeface="Arial" panose="020B0604020202020204" pitchFamily="34" charset="0"/>
            </a:endParaRPr>
          </a:p>
          <a:p>
            <a:pPr>
              <a:spcAft>
                <a:spcPts val="600"/>
              </a:spcAft>
            </a:pPr>
            <a:r>
              <a:rPr lang="fr-FR" sz="2400" dirty="0">
                <a:latin typeface="Arial" panose="020B0604020202020204" pitchFamily="34" charset="0"/>
                <a:cs typeface="Arial" panose="020B0604020202020204" pitchFamily="34" charset="0"/>
              </a:rPr>
              <a:t>5.2) Conditions de ressources</a:t>
            </a:r>
          </a:p>
          <a:p>
            <a:pPr>
              <a:spcAft>
                <a:spcPts val="600"/>
              </a:spcAft>
            </a:pPr>
            <a:r>
              <a:rPr lang="fr-FR" sz="2400" dirty="0">
                <a:latin typeface="Arial" panose="020B0604020202020204" pitchFamily="34" charset="0"/>
                <a:cs typeface="Arial" panose="020B0604020202020204" pitchFamily="34" charset="0"/>
              </a:rPr>
              <a:t>Tous les ménages peuvent en bénéficier mais certaines primes sont augmentées pour les revenus modestes.</a:t>
            </a:r>
          </a:p>
        </p:txBody>
      </p:sp>
      <p:pic>
        <p:nvPicPr>
          <p:cNvPr id="6" name="Image 5">
            <a:extLst>
              <a:ext uri="{FF2B5EF4-FFF2-40B4-BE49-F238E27FC236}">
                <a16:creationId xmlns:a16="http://schemas.microsoft.com/office/drawing/2014/main" id="{7CE50169-00B2-6348-A03E-893973DDBC38}"/>
              </a:ext>
            </a:extLst>
          </p:cNvPr>
          <p:cNvPicPr>
            <a:picLocks noChangeAspect="1"/>
          </p:cNvPicPr>
          <p:nvPr/>
        </p:nvPicPr>
        <p:blipFill>
          <a:blip r:embed="rId2"/>
          <a:stretch>
            <a:fillRect/>
          </a:stretch>
        </p:blipFill>
        <p:spPr>
          <a:xfrm>
            <a:off x="3577095" y="4552836"/>
            <a:ext cx="5037811" cy="2022098"/>
          </a:xfrm>
          <a:prstGeom prst="rect">
            <a:avLst/>
          </a:prstGeom>
        </p:spPr>
      </p:pic>
    </p:spTree>
    <p:extLst>
      <p:ext uri="{BB962C8B-B14F-4D97-AF65-F5344CB8AC3E}">
        <p14:creationId xmlns:p14="http://schemas.microsoft.com/office/powerpoint/2010/main" val="48531926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a:extLst>
              <a:ext uri="{FF2B5EF4-FFF2-40B4-BE49-F238E27FC236}">
                <a16:creationId xmlns:a16="http://schemas.microsoft.com/office/drawing/2014/main" id="{D4D56550-7BCF-0E52-F644-02C9A5967AC4}"/>
              </a:ext>
            </a:extLst>
          </p:cNvPr>
          <p:cNvSpPr txBox="1"/>
          <p:nvPr/>
        </p:nvSpPr>
        <p:spPr>
          <a:xfrm>
            <a:off x="667966" y="334170"/>
            <a:ext cx="10856068" cy="1323439"/>
          </a:xfrm>
          <a:prstGeom prst="rect">
            <a:avLst/>
          </a:prstGeom>
          <a:noFill/>
        </p:spPr>
        <p:txBody>
          <a:bodyPr wrap="square">
            <a:spAutoFit/>
          </a:bodyPr>
          <a:lstStyle/>
          <a:p>
            <a:r>
              <a:rPr lang="fr-FR" sz="2000" dirty="0">
                <a:latin typeface="Arial" panose="020B0604020202020204" pitchFamily="34" charset="0"/>
                <a:cs typeface="Arial" panose="020B0604020202020204" pitchFamily="34" charset="0"/>
              </a:rPr>
              <a:t>5.3) Travaux et montant de l’aide : La plupart des travaux de rénovation énergétique sont éligibles que ce soit l’isolation ou les systèmes de chauffage performants. Les montants se chiffrent généralement en centaines, voire en milliers d’euros car les CEE les plus efficaces sont bonifiés.</a:t>
            </a:r>
          </a:p>
        </p:txBody>
      </p:sp>
      <p:graphicFrame>
        <p:nvGraphicFramePr>
          <p:cNvPr id="4" name="Tableau 3">
            <a:extLst>
              <a:ext uri="{FF2B5EF4-FFF2-40B4-BE49-F238E27FC236}">
                <a16:creationId xmlns:a16="http://schemas.microsoft.com/office/drawing/2014/main" id="{1CADA924-93FC-30D5-7A04-613A1F5381E0}"/>
              </a:ext>
            </a:extLst>
          </p:cNvPr>
          <p:cNvGraphicFramePr>
            <a:graphicFrameLocks noGrp="1"/>
          </p:cNvGraphicFramePr>
          <p:nvPr>
            <p:extLst>
              <p:ext uri="{D42A27DB-BD31-4B8C-83A1-F6EECF244321}">
                <p14:modId xmlns:p14="http://schemas.microsoft.com/office/powerpoint/2010/main" val="3995956405"/>
              </p:ext>
            </p:extLst>
          </p:nvPr>
        </p:nvGraphicFramePr>
        <p:xfrm>
          <a:off x="839821" y="1823554"/>
          <a:ext cx="10512358" cy="3888000"/>
        </p:xfrm>
        <a:graphic>
          <a:graphicData uri="http://schemas.openxmlformats.org/drawingml/2006/table">
            <a:tbl>
              <a:tblPr firstRow="1" firstCol="1" bandRow="1">
                <a:tableStyleId>{16D9F66E-5EB9-4882-86FB-DCBF35E3C3E4}</a:tableStyleId>
              </a:tblPr>
              <a:tblGrid>
                <a:gridCol w="5173962">
                  <a:extLst>
                    <a:ext uri="{9D8B030D-6E8A-4147-A177-3AD203B41FA5}">
                      <a16:colId xmlns:a16="http://schemas.microsoft.com/office/drawing/2014/main" val="4196322994"/>
                    </a:ext>
                  </a:extLst>
                </a:gridCol>
                <a:gridCol w="2586410">
                  <a:extLst>
                    <a:ext uri="{9D8B030D-6E8A-4147-A177-3AD203B41FA5}">
                      <a16:colId xmlns:a16="http://schemas.microsoft.com/office/drawing/2014/main" val="155201164"/>
                    </a:ext>
                  </a:extLst>
                </a:gridCol>
                <a:gridCol w="2751986">
                  <a:extLst>
                    <a:ext uri="{9D8B030D-6E8A-4147-A177-3AD203B41FA5}">
                      <a16:colId xmlns:a16="http://schemas.microsoft.com/office/drawing/2014/main" val="3974078133"/>
                    </a:ext>
                  </a:extLst>
                </a:gridCol>
              </a:tblGrid>
              <a:tr h="324000">
                <a:tc>
                  <a:txBody>
                    <a:bodyPr/>
                    <a:lstStyle/>
                    <a:p>
                      <a:pPr>
                        <a:lnSpc>
                          <a:spcPts val="1440"/>
                        </a:lnSpc>
                        <a:spcAft>
                          <a:spcPts val="800"/>
                        </a:spcAft>
                      </a:pPr>
                      <a:r>
                        <a:rPr lang="fr-FR" sz="1600" dirty="0">
                          <a:effectLst/>
                          <a:latin typeface="Arial" panose="020B0604020202020204" pitchFamily="34" charset="0"/>
                          <a:cs typeface="Arial" panose="020B0604020202020204" pitchFamily="34" charset="0"/>
                        </a:rPr>
                        <a:t>Prestations / Primes</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ts val="1440"/>
                        </a:lnSpc>
                        <a:spcAft>
                          <a:spcPts val="800"/>
                        </a:spcAft>
                      </a:pPr>
                      <a:r>
                        <a:rPr lang="fr-FR" sz="1600">
                          <a:effectLst/>
                        </a:rPr>
                        <a:t>Revenus modestes</a:t>
                      </a:r>
                      <a:endParaRPr lang="fr-FR"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ts val="1440"/>
                        </a:lnSpc>
                        <a:spcAft>
                          <a:spcPts val="800"/>
                        </a:spcAft>
                      </a:pPr>
                      <a:r>
                        <a:rPr lang="fr-FR" sz="1600" dirty="0">
                          <a:effectLst/>
                        </a:rPr>
                        <a:t>Sans conditions</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542340759"/>
                  </a:ext>
                </a:extLst>
              </a:tr>
              <a:tr h="324000">
                <a:tc gridSpan="3">
                  <a:txBody>
                    <a:bodyPr/>
                    <a:lstStyle/>
                    <a:p>
                      <a:pPr algn="ctr">
                        <a:lnSpc>
                          <a:spcPts val="1440"/>
                        </a:lnSpc>
                        <a:spcAft>
                          <a:spcPts val="800"/>
                        </a:spcAft>
                      </a:pPr>
                      <a:r>
                        <a:rPr lang="fr-FR" sz="1600" dirty="0">
                          <a:effectLst/>
                          <a:latin typeface="Arial" panose="020B0604020202020204" pitchFamily="34" charset="0"/>
                          <a:cs typeface="Arial" panose="020B0604020202020204" pitchFamily="34" charset="0"/>
                        </a:rPr>
                        <a:t>Travaux d’isolation</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2077136164"/>
                  </a:ext>
                </a:extLst>
              </a:tr>
              <a:tr h="324000">
                <a:tc>
                  <a:txBody>
                    <a:bodyPr/>
                    <a:lstStyle/>
                    <a:p>
                      <a:pPr>
                        <a:lnSpc>
                          <a:spcPts val="1440"/>
                        </a:lnSpc>
                        <a:spcAft>
                          <a:spcPts val="800"/>
                        </a:spcAft>
                      </a:pPr>
                      <a:r>
                        <a:rPr lang="fr-FR" sz="1600" b="0" dirty="0">
                          <a:effectLst/>
                          <a:latin typeface="Arial" panose="020B0604020202020204" pitchFamily="34" charset="0"/>
                          <a:cs typeface="Arial" panose="020B0604020202020204" pitchFamily="34" charset="0"/>
                        </a:rPr>
                        <a:t>Isolation des combles et toiture</a:t>
                      </a:r>
                      <a:endParaRPr lang="fr-FR" sz="1600" b="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ts val="1440"/>
                        </a:lnSpc>
                        <a:spcAft>
                          <a:spcPts val="800"/>
                        </a:spcAft>
                      </a:pPr>
                      <a:r>
                        <a:rPr lang="fr-FR" sz="1600">
                          <a:effectLst/>
                        </a:rPr>
                        <a:t>8 €/m²</a:t>
                      </a:r>
                      <a:endParaRPr lang="fr-FR"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ts val="1440"/>
                        </a:lnSpc>
                        <a:spcAft>
                          <a:spcPts val="800"/>
                        </a:spcAft>
                      </a:pPr>
                      <a:r>
                        <a:rPr lang="fr-FR" sz="1600" dirty="0">
                          <a:effectLst/>
                        </a:rPr>
                        <a:t>7 €/m²</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678236765"/>
                  </a:ext>
                </a:extLst>
              </a:tr>
              <a:tr h="324000">
                <a:tc>
                  <a:txBody>
                    <a:bodyPr/>
                    <a:lstStyle/>
                    <a:p>
                      <a:pPr>
                        <a:lnSpc>
                          <a:spcPts val="1440"/>
                        </a:lnSpc>
                        <a:spcAft>
                          <a:spcPts val="800"/>
                        </a:spcAft>
                      </a:pPr>
                      <a:r>
                        <a:rPr lang="fr-FR" sz="1600" b="0" dirty="0">
                          <a:effectLst/>
                          <a:latin typeface="Arial" panose="020B0604020202020204" pitchFamily="34" charset="0"/>
                          <a:cs typeface="Arial" panose="020B0604020202020204" pitchFamily="34" charset="0"/>
                        </a:rPr>
                        <a:t>Isolation de planchers bas</a:t>
                      </a:r>
                      <a:endParaRPr lang="fr-FR" sz="1600" b="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ts val="1440"/>
                        </a:lnSpc>
                        <a:spcAft>
                          <a:spcPts val="800"/>
                        </a:spcAft>
                      </a:pPr>
                      <a:r>
                        <a:rPr lang="fr-FR" sz="1600" dirty="0">
                          <a:effectLst/>
                        </a:rPr>
                        <a:t>5 €/m²</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ts val="1440"/>
                        </a:lnSpc>
                        <a:spcAft>
                          <a:spcPts val="800"/>
                        </a:spcAft>
                      </a:pPr>
                      <a:r>
                        <a:rPr lang="fr-FR" sz="1600" dirty="0">
                          <a:effectLst/>
                        </a:rPr>
                        <a:t>4.5 €/m²</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4136916409"/>
                  </a:ext>
                </a:extLst>
              </a:tr>
              <a:tr h="324000">
                <a:tc gridSpan="3">
                  <a:txBody>
                    <a:bodyPr/>
                    <a:lstStyle/>
                    <a:p>
                      <a:pPr algn="ctr">
                        <a:lnSpc>
                          <a:spcPts val="1440"/>
                        </a:lnSpc>
                        <a:spcAft>
                          <a:spcPts val="800"/>
                        </a:spcAft>
                      </a:pPr>
                      <a:r>
                        <a:rPr lang="fr-FR" sz="1600" dirty="0">
                          <a:effectLst/>
                          <a:latin typeface="Arial" panose="020B0604020202020204" pitchFamily="34" charset="0"/>
                          <a:cs typeface="Arial" panose="020B0604020202020204" pitchFamily="34" charset="0"/>
                        </a:rPr>
                        <a:t>Remplacement d’une chaudière charbon, fioul, gaz (basse énergie) par…</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3371715816"/>
                  </a:ext>
                </a:extLst>
              </a:tr>
              <a:tr h="324000">
                <a:tc>
                  <a:txBody>
                    <a:bodyPr/>
                    <a:lstStyle/>
                    <a:p>
                      <a:pPr>
                        <a:lnSpc>
                          <a:spcPts val="1440"/>
                        </a:lnSpc>
                        <a:spcAft>
                          <a:spcPts val="800"/>
                        </a:spcAft>
                      </a:pPr>
                      <a:r>
                        <a:rPr lang="fr-FR" sz="1600" b="0" dirty="0">
                          <a:effectLst/>
                          <a:latin typeface="Arial" panose="020B0604020202020204" pitchFamily="34" charset="0"/>
                          <a:cs typeface="Arial" panose="020B0604020202020204" pitchFamily="34" charset="0"/>
                        </a:rPr>
                        <a:t>Chaudière bois</a:t>
                      </a:r>
                      <a:endParaRPr lang="fr-FR" sz="1600" b="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rowSpan="3">
                  <a:txBody>
                    <a:bodyPr/>
                    <a:lstStyle/>
                    <a:p>
                      <a:pPr>
                        <a:lnSpc>
                          <a:spcPts val="1440"/>
                        </a:lnSpc>
                        <a:spcAft>
                          <a:spcPts val="800"/>
                        </a:spcAft>
                      </a:pPr>
                      <a:r>
                        <a:rPr lang="fr-FR" sz="1600">
                          <a:effectLst/>
                        </a:rPr>
                        <a:t>4 000€</a:t>
                      </a:r>
                      <a:endParaRPr lang="fr-FR"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rowSpan="3">
                  <a:txBody>
                    <a:bodyPr/>
                    <a:lstStyle/>
                    <a:p>
                      <a:pPr>
                        <a:lnSpc>
                          <a:spcPts val="1440"/>
                        </a:lnSpc>
                        <a:spcAft>
                          <a:spcPts val="800"/>
                        </a:spcAft>
                      </a:pPr>
                      <a:r>
                        <a:rPr lang="fr-FR" sz="1600">
                          <a:effectLst/>
                        </a:rPr>
                        <a:t>2 500€</a:t>
                      </a:r>
                      <a:endParaRPr lang="fr-FR"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759552367"/>
                  </a:ext>
                </a:extLst>
              </a:tr>
              <a:tr h="324000">
                <a:tc>
                  <a:txBody>
                    <a:bodyPr/>
                    <a:lstStyle/>
                    <a:p>
                      <a:pPr>
                        <a:lnSpc>
                          <a:spcPts val="1440"/>
                        </a:lnSpc>
                        <a:spcAft>
                          <a:spcPts val="800"/>
                        </a:spcAft>
                      </a:pPr>
                      <a:r>
                        <a:rPr lang="fr-FR" sz="1600" b="0" dirty="0">
                          <a:effectLst/>
                          <a:latin typeface="Arial" panose="020B0604020202020204" pitchFamily="34" charset="0"/>
                          <a:cs typeface="Arial" panose="020B0604020202020204" pitchFamily="34" charset="0"/>
                        </a:rPr>
                        <a:t>Pompe à chaleur (air/eau, eau/eau, hybride)</a:t>
                      </a:r>
                      <a:endParaRPr lang="fr-FR" sz="1600" b="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vMerge="1">
                  <a:txBody>
                    <a:bodyPr/>
                    <a:lstStyle/>
                    <a:p>
                      <a:endParaRPr lang="fr-FR"/>
                    </a:p>
                  </a:txBody>
                  <a:tcPr/>
                </a:tc>
                <a:tc vMerge="1">
                  <a:txBody>
                    <a:bodyPr/>
                    <a:lstStyle/>
                    <a:p>
                      <a:endParaRPr lang="fr-FR"/>
                    </a:p>
                  </a:txBody>
                  <a:tcPr/>
                </a:tc>
                <a:extLst>
                  <a:ext uri="{0D108BD9-81ED-4DB2-BD59-A6C34878D82A}">
                    <a16:rowId xmlns:a16="http://schemas.microsoft.com/office/drawing/2014/main" val="1550462195"/>
                  </a:ext>
                </a:extLst>
              </a:tr>
              <a:tr h="324000">
                <a:tc>
                  <a:txBody>
                    <a:bodyPr/>
                    <a:lstStyle/>
                    <a:p>
                      <a:pPr>
                        <a:lnSpc>
                          <a:spcPts val="1440"/>
                        </a:lnSpc>
                        <a:spcAft>
                          <a:spcPts val="800"/>
                        </a:spcAft>
                      </a:pPr>
                      <a:r>
                        <a:rPr lang="fr-FR" sz="1600" b="0" dirty="0">
                          <a:effectLst/>
                          <a:latin typeface="Arial" panose="020B0604020202020204" pitchFamily="34" charset="0"/>
                          <a:cs typeface="Arial" panose="020B0604020202020204" pitchFamily="34" charset="0"/>
                        </a:rPr>
                        <a:t>Chauffage solaire</a:t>
                      </a:r>
                      <a:endParaRPr lang="fr-FR" sz="1600" b="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vMerge="1">
                  <a:txBody>
                    <a:bodyPr/>
                    <a:lstStyle/>
                    <a:p>
                      <a:endParaRPr lang="fr-FR"/>
                    </a:p>
                  </a:txBody>
                  <a:tcPr/>
                </a:tc>
                <a:tc vMerge="1">
                  <a:txBody>
                    <a:bodyPr/>
                    <a:lstStyle/>
                    <a:p>
                      <a:endParaRPr lang="fr-FR"/>
                    </a:p>
                  </a:txBody>
                  <a:tcPr/>
                </a:tc>
                <a:extLst>
                  <a:ext uri="{0D108BD9-81ED-4DB2-BD59-A6C34878D82A}">
                    <a16:rowId xmlns:a16="http://schemas.microsoft.com/office/drawing/2014/main" val="3419807906"/>
                  </a:ext>
                </a:extLst>
              </a:tr>
              <a:tr h="324000">
                <a:tc gridSpan="3">
                  <a:txBody>
                    <a:bodyPr/>
                    <a:lstStyle/>
                    <a:p>
                      <a:pPr algn="ctr">
                        <a:lnSpc>
                          <a:spcPts val="1440"/>
                        </a:lnSpc>
                        <a:spcAft>
                          <a:spcPts val="800"/>
                        </a:spcAft>
                      </a:pPr>
                      <a:r>
                        <a:rPr lang="fr-FR" sz="1600" dirty="0">
                          <a:effectLst/>
                          <a:latin typeface="Arial" panose="020B0604020202020204" pitchFamily="34" charset="0"/>
                          <a:cs typeface="Arial" panose="020B0604020202020204" pitchFamily="34" charset="0"/>
                        </a:rPr>
                        <a:t>Remplacement d’un chauffage au charbon par…</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527184967"/>
                  </a:ext>
                </a:extLst>
              </a:tr>
              <a:tr h="324000">
                <a:tc>
                  <a:txBody>
                    <a:bodyPr/>
                    <a:lstStyle/>
                    <a:p>
                      <a:pPr>
                        <a:lnSpc>
                          <a:spcPts val="1440"/>
                        </a:lnSpc>
                        <a:spcAft>
                          <a:spcPts val="800"/>
                        </a:spcAft>
                      </a:pPr>
                      <a:r>
                        <a:rPr lang="fr-FR" sz="1600" b="0" dirty="0">
                          <a:effectLst/>
                          <a:latin typeface="Arial" panose="020B0604020202020204" pitchFamily="34" charset="0"/>
                          <a:cs typeface="Arial" panose="020B0604020202020204" pitchFamily="34" charset="0"/>
                        </a:rPr>
                        <a:t>Chauffage au bois</a:t>
                      </a:r>
                      <a:endParaRPr lang="fr-FR" sz="1600" b="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ts val="1440"/>
                        </a:lnSpc>
                        <a:spcAft>
                          <a:spcPts val="800"/>
                        </a:spcAft>
                      </a:pPr>
                      <a:r>
                        <a:rPr lang="fr-FR" sz="1600">
                          <a:effectLst/>
                        </a:rPr>
                        <a:t>800€</a:t>
                      </a:r>
                      <a:endParaRPr lang="fr-FR"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ts val="1440"/>
                        </a:lnSpc>
                        <a:spcAft>
                          <a:spcPts val="800"/>
                        </a:spcAft>
                      </a:pPr>
                      <a:r>
                        <a:rPr lang="fr-FR" sz="1600">
                          <a:effectLst/>
                        </a:rPr>
                        <a:t>500€</a:t>
                      </a:r>
                      <a:endParaRPr lang="fr-FR"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947256314"/>
                  </a:ext>
                </a:extLst>
              </a:tr>
              <a:tr h="324000">
                <a:tc gridSpan="3">
                  <a:txBody>
                    <a:bodyPr/>
                    <a:lstStyle/>
                    <a:p>
                      <a:pPr algn="ctr">
                        <a:lnSpc>
                          <a:spcPts val="1440"/>
                        </a:lnSpc>
                        <a:spcAft>
                          <a:spcPts val="800"/>
                        </a:spcAft>
                      </a:pPr>
                      <a:r>
                        <a:rPr lang="fr-FR" sz="1600" dirty="0">
                          <a:effectLst/>
                          <a:latin typeface="Arial" panose="020B0604020202020204" pitchFamily="34" charset="0"/>
                          <a:cs typeface="Arial" panose="020B0604020202020204" pitchFamily="34" charset="0"/>
                        </a:rPr>
                        <a:t>Installation d’un thermostat programmable</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3910576475"/>
                  </a:ext>
                </a:extLst>
              </a:tr>
              <a:tr h="324000">
                <a:tc>
                  <a:txBody>
                    <a:bodyPr/>
                    <a:lstStyle/>
                    <a:p>
                      <a:pPr>
                        <a:lnSpc>
                          <a:spcPts val="1440"/>
                        </a:lnSpc>
                        <a:spcAft>
                          <a:spcPts val="800"/>
                        </a:spcAft>
                      </a:pPr>
                      <a:r>
                        <a:rPr lang="fr-FR" sz="1600" b="0" dirty="0">
                          <a:effectLst/>
                          <a:latin typeface="Arial" panose="020B0604020202020204" pitchFamily="34" charset="0"/>
                          <a:cs typeface="Arial" panose="020B0604020202020204" pitchFamily="34" charset="0"/>
                        </a:rPr>
                        <a:t>Sur un chauffage individuel existant</a:t>
                      </a:r>
                      <a:endParaRPr lang="fr-FR" sz="1600" b="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ts val="1440"/>
                        </a:lnSpc>
                        <a:spcAft>
                          <a:spcPts val="800"/>
                        </a:spcAft>
                      </a:pPr>
                      <a:r>
                        <a:rPr lang="fr-FR" sz="1600">
                          <a:effectLst/>
                        </a:rPr>
                        <a:t>150€</a:t>
                      </a:r>
                      <a:endParaRPr lang="fr-FR"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ts val="1440"/>
                        </a:lnSpc>
                        <a:spcAft>
                          <a:spcPts val="800"/>
                        </a:spcAft>
                      </a:pPr>
                      <a:r>
                        <a:rPr lang="fr-FR" sz="1600" dirty="0">
                          <a:effectLst/>
                        </a:rPr>
                        <a:t>150€</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666431680"/>
                  </a:ext>
                </a:extLst>
              </a:tr>
            </a:tbl>
          </a:graphicData>
        </a:graphic>
      </p:graphicFrame>
      <p:sp>
        <p:nvSpPr>
          <p:cNvPr id="6" name="ZoneTexte 5">
            <a:extLst>
              <a:ext uri="{FF2B5EF4-FFF2-40B4-BE49-F238E27FC236}">
                <a16:creationId xmlns:a16="http://schemas.microsoft.com/office/drawing/2014/main" id="{88FDB7D3-986D-12DC-6358-45682CFB8F1E}"/>
              </a:ext>
            </a:extLst>
          </p:cNvPr>
          <p:cNvSpPr txBox="1"/>
          <p:nvPr/>
        </p:nvSpPr>
        <p:spPr>
          <a:xfrm>
            <a:off x="667966" y="5877499"/>
            <a:ext cx="10512356" cy="707886"/>
          </a:xfrm>
          <a:prstGeom prst="rect">
            <a:avLst/>
          </a:prstGeom>
          <a:noFill/>
        </p:spPr>
        <p:txBody>
          <a:bodyPr wrap="square">
            <a:spAutoFit/>
          </a:bodyPr>
          <a:lstStyle/>
          <a:p>
            <a:r>
              <a:rPr lang="fr-FR" sz="2000" dirty="0">
                <a:latin typeface="Arial" panose="020B0604020202020204" pitchFamily="34" charset="0"/>
                <a:cs typeface="Arial" panose="020B0604020202020204" pitchFamily="34" charset="0"/>
              </a:rPr>
              <a:t>5.4) Cumul : Les CEE sont compatibles avec l’ensemble des aides.</a:t>
            </a:r>
          </a:p>
          <a:p>
            <a:r>
              <a:rPr lang="fr-FR" sz="2000" dirty="0">
                <a:latin typeface="Arial" panose="020B0604020202020204" pitchFamily="34" charset="0"/>
                <a:cs typeface="Arial" panose="020B0604020202020204" pitchFamily="34" charset="0"/>
              </a:rPr>
              <a:t>5.5) Démarches : se renseigner chez les fournisseurs de CEE.</a:t>
            </a:r>
          </a:p>
        </p:txBody>
      </p:sp>
    </p:spTree>
    <p:extLst>
      <p:ext uri="{BB962C8B-B14F-4D97-AF65-F5344CB8AC3E}">
        <p14:creationId xmlns:p14="http://schemas.microsoft.com/office/powerpoint/2010/main" val="417617838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a:extLst>
              <a:ext uri="{FF2B5EF4-FFF2-40B4-BE49-F238E27FC236}">
                <a16:creationId xmlns:a16="http://schemas.microsoft.com/office/drawing/2014/main" id="{27751B4E-5CB1-EE91-AE18-64904BE87E99}"/>
              </a:ext>
            </a:extLst>
          </p:cNvPr>
          <p:cNvSpPr txBox="1"/>
          <p:nvPr/>
        </p:nvSpPr>
        <p:spPr>
          <a:xfrm>
            <a:off x="4248426" y="611640"/>
            <a:ext cx="3695149" cy="461665"/>
          </a:xfrm>
          <a:prstGeom prst="rect">
            <a:avLst/>
          </a:prstGeom>
          <a:noFill/>
        </p:spPr>
        <p:txBody>
          <a:bodyPr wrap="square">
            <a:spAutoFit/>
          </a:bodyPr>
          <a:lstStyle/>
          <a:p>
            <a:r>
              <a:rPr lang="fr-FR" sz="2400" b="1" dirty="0">
                <a:latin typeface="Arial" panose="020B0604020202020204" pitchFamily="34" charset="0"/>
                <a:cs typeface="Arial" panose="020B0604020202020204" pitchFamily="34" charset="0"/>
              </a:rPr>
              <a:t>VI) Eco Prêt à taux zéro</a:t>
            </a:r>
          </a:p>
        </p:txBody>
      </p:sp>
      <p:sp>
        <p:nvSpPr>
          <p:cNvPr id="5" name="ZoneTexte 4">
            <a:extLst>
              <a:ext uri="{FF2B5EF4-FFF2-40B4-BE49-F238E27FC236}">
                <a16:creationId xmlns:a16="http://schemas.microsoft.com/office/drawing/2014/main" id="{09F464DA-4336-57A7-1DA6-4BBFF2DF5EBE}"/>
              </a:ext>
            </a:extLst>
          </p:cNvPr>
          <p:cNvSpPr txBox="1"/>
          <p:nvPr/>
        </p:nvSpPr>
        <p:spPr>
          <a:xfrm>
            <a:off x="533270" y="1595854"/>
            <a:ext cx="11517549" cy="5016758"/>
          </a:xfrm>
          <a:prstGeom prst="rect">
            <a:avLst/>
          </a:prstGeom>
          <a:noFill/>
        </p:spPr>
        <p:txBody>
          <a:bodyPr wrap="square">
            <a:spAutoFit/>
          </a:bodyPr>
          <a:lstStyle/>
          <a:p>
            <a:pPr>
              <a:spcAft>
                <a:spcPts val="600"/>
              </a:spcAft>
            </a:pPr>
            <a:r>
              <a:rPr lang="fr-FR" sz="2000" dirty="0">
                <a:latin typeface="Arial" panose="020B0604020202020204" pitchFamily="34" charset="0"/>
                <a:cs typeface="Arial" panose="020B0604020202020204" pitchFamily="34" charset="0"/>
              </a:rPr>
              <a:t>6.1) L'Eco Prêt à Taux Zéro est un prêt « gratuit » pour financer ses travaux de rénovation énergétique. Il est valable jusqu’au 31 décembre 2023 et s'adresse à tous les propriétaires (occupants, bailleurs, copropriétés) dont les logements ont été achevés il y a plus de 2 ans.</a:t>
            </a:r>
          </a:p>
          <a:p>
            <a:pPr>
              <a:spcAft>
                <a:spcPts val="600"/>
              </a:spcAft>
            </a:pPr>
            <a:endParaRPr lang="fr-FR" sz="2000" dirty="0">
              <a:latin typeface="Arial" panose="020B0604020202020204" pitchFamily="34" charset="0"/>
              <a:cs typeface="Arial" panose="020B0604020202020204" pitchFamily="34" charset="0"/>
            </a:endParaRPr>
          </a:p>
          <a:p>
            <a:pPr>
              <a:spcAft>
                <a:spcPts val="600"/>
              </a:spcAft>
            </a:pPr>
            <a:r>
              <a:rPr lang="fr-FR" sz="2000" dirty="0">
                <a:latin typeface="Arial" panose="020B0604020202020204" pitchFamily="34" charset="0"/>
                <a:cs typeface="Arial" panose="020B0604020202020204" pitchFamily="34" charset="0"/>
              </a:rPr>
              <a:t>6.2) Travaux et montant du prêt : Tous les travaux de rénovation énergétique sont concernés. Le montant emprunté doit être remboursé sous 20 ans :</a:t>
            </a:r>
          </a:p>
          <a:p>
            <a:pPr marL="800100" lvl="1" indent="-342900">
              <a:spcAft>
                <a:spcPts val="600"/>
              </a:spcAft>
              <a:buFont typeface="Arial" panose="020B0604020202020204" pitchFamily="34" charset="0"/>
              <a:buChar char="•"/>
            </a:pPr>
            <a:r>
              <a:rPr lang="fr-FR" sz="2000" dirty="0">
                <a:latin typeface="Arial" panose="020B0604020202020204" pitchFamily="34" charset="0"/>
                <a:cs typeface="Arial" panose="020B0604020202020204" pitchFamily="34" charset="0"/>
              </a:rPr>
              <a:t>15 000€ max. pour une 1 action menée</a:t>
            </a:r>
          </a:p>
          <a:p>
            <a:pPr marL="800100" lvl="1" indent="-342900">
              <a:spcAft>
                <a:spcPts val="600"/>
              </a:spcAft>
              <a:buFont typeface="Arial" panose="020B0604020202020204" pitchFamily="34" charset="0"/>
              <a:buChar char="•"/>
            </a:pPr>
            <a:r>
              <a:rPr lang="fr-FR" sz="2000" dirty="0">
                <a:latin typeface="Arial" panose="020B0604020202020204" pitchFamily="34" charset="0"/>
                <a:cs typeface="Arial" panose="020B0604020202020204" pitchFamily="34" charset="0"/>
              </a:rPr>
              <a:t>25 000€ max. pour 2 travaux</a:t>
            </a:r>
          </a:p>
          <a:p>
            <a:pPr marL="800100" lvl="1" indent="-342900">
              <a:spcAft>
                <a:spcPts val="600"/>
              </a:spcAft>
              <a:buFont typeface="Arial" panose="020B0604020202020204" pitchFamily="34" charset="0"/>
              <a:buChar char="•"/>
            </a:pPr>
            <a:r>
              <a:rPr lang="fr-FR" sz="2000" dirty="0">
                <a:latin typeface="Arial" panose="020B0604020202020204" pitchFamily="34" charset="0"/>
                <a:cs typeface="Arial" panose="020B0604020202020204" pitchFamily="34" charset="0"/>
              </a:rPr>
              <a:t>30 000€ max pour 3 travaux</a:t>
            </a:r>
          </a:p>
          <a:p>
            <a:pPr marL="800100" lvl="1" indent="-342900">
              <a:spcAft>
                <a:spcPts val="600"/>
              </a:spcAft>
              <a:buFont typeface="Arial" panose="020B0604020202020204" pitchFamily="34" charset="0"/>
              <a:buChar char="•"/>
            </a:pPr>
            <a:r>
              <a:rPr lang="fr-FR" sz="2000" dirty="0">
                <a:latin typeface="Arial" panose="020B0604020202020204" pitchFamily="34" charset="0"/>
                <a:cs typeface="Arial" panose="020B0604020202020204" pitchFamily="34" charset="0"/>
              </a:rPr>
              <a:t>50 000€ max si l’amélioration des performances ≥ 35%</a:t>
            </a:r>
          </a:p>
          <a:p>
            <a:pPr marL="800100" lvl="1" indent="-342900">
              <a:spcAft>
                <a:spcPts val="600"/>
              </a:spcAft>
              <a:buFont typeface="Arial" panose="020B0604020202020204" pitchFamily="34" charset="0"/>
              <a:buChar char="•"/>
            </a:pPr>
            <a:endParaRPr lang="fr-FR" sz="2000" dirty="0">
              <a:latin typeface="Arial" panose="020B0604020202020204" pitchFamily="34" charset="0"/>
              <a:cs typeface="Arial" panose="020B0604020202020204" pitchFamily="34" charset="0"/>
            </a:endParaRPr>
          </a:p>
          <a:p>
            <a:pPr>
              <a:spcAft>
                <a:spcPts val="600"/>
              </a:spcAft>
            </a:pPr>
            <a:r>
              <a:rPr lang="fr-FR" sz="2000" dirty="0">
                <a:latin typeface="Arial" panose="020B0604020202020204" pitchFamily="34" charset="0"/>
                <a:cs typeface="Arial" panose="020B0604020202020204" pitchFamily="34" charset="0"/>
              </a:rPr>
              <a:t>6.3) Démarches : Se rendre à la banque munie du formulaire emprunteur (lien vers le site du service public sur lequel vous trouverez également des informations supplémentaires sur l’Eco Prêt à Taux Zéro).</a:t>
            </a:r>
          </a:p>
        </p:txBody>
      </p:sp>
      <p:pic>
        <p:nvPicPr>
          <p:cNvPr id="6" name="Image 5">
            <a:extLst>
              <a:ext uri="{FF2B5EF4-FFF2-40B4-BE49-F238E27FC236}">
                <a16:creationId xmlns:a16="http://schemas.microsoft.com/office/drawing/2014/main" id="{6C71C98E-B9C8-0598-18CA-0C732B568141}"/>
              </a:ext>
            </a:extLst>
          </p:cNvPr>
          <p:cNvPicPr>
            <a:picLocks noChangeAspect="1"/>
          </p:cNvPicPr>
          <p:nvPr/>
        </p:nvPicPr>
        <p:blipFill rotWithShape="1">
          <a:blip r:embed="rId2"/>
          <a:srcRect l="21124" t="5600" r="21585" b="3418"/>
          <a:stretch/>
        </p:blipFill>
        <p:spPr>
          <a:xfrm>
            <a:off x="9537191" y="435106"/>
            <a:ext cx="988915" cy="1042719"/>
          </a:xfrm>
          <a:prstGeom prst="rect">
            <a:avLst/>
          </a:prstGeom>
        </p:spPr>
      </p:pic>
    </p:spTree>
    <p:extLst>
      <p:ext uri="{BB962C8B-B14F-4D97-AF65-F5344CB8AC3E}">
        <p14:creationId xmlns:p14="http://schemas.microsoft.com/office/powerpoint/2010/main" val="295981058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a:extLst>
              <a:ext uri="{FF2B5EF4-FFF2-40B4-BE49-F238E27FC236}">
                <a16:creationId xmlns:a16="http://schemas.microsoft.com/office/drawing/2014/main" id="{1D3578E3-1BE1-C412-2497-DA70C3B124F1}"/>
              </a:ext>
            </a:extLst>
          </p:cNvPr>
          <p:cNvSpPr txBox="1"/>
          <p:nvPr/>
        </p:nvSpPr>
        <p:spPr>
          <a:xfrm>
            <a:off x="1913107" y="514289"/>
            <a:ext cx="8365787" cy="461665"/>
          </a:xfrm>
          <a:prstGeom prst="rect">
            <a:avLst/>
          </a:prstGeom>
          <a:noFill/>
        </p:spPr>
        <p:txBody>
          <a:bodyPr wrap="square">
            <a:spAutoFit/>
          </a:bodyPr>
          <a:lstStyle/>
          <a:p>
            <a:r>
              <a:rPr lang="fr-FR" sz="2400" b="1" dirty="0">
                <a:latin typeface="Arial" panose="020B0604020202020204" pitchFamily="34" charset="0"/>
                <a:cs typeface="Arial" panose="020B0604020202020204" pitchFamily="34" charset="0"/>
              </a:rPr>
              <a:t>VII) Prêt Avance Rénovation : Financer le reste à charge</a:t>
            </a:r>
          </a:p>
        </p:txBody>
      </p:sp>
      <p:sp>
        <p:nvSpPr>
          <p:cNvPr id="5" name="ZoneTexte 4">
            <a:extLst>
              <a:ext uri="{FF2B5EF4-FFF2-40B4-BE49-F238E27FC236}">
                <a16:creationId xmlns:a16="http://schemas.microsoft.com/office/drawing/2014/main" id="{3A4EAF64-16D6-1642-8725-7F9104433EA5}"/>
              </a:ext>
            </a:extLst>
          </p:cNvPr>
          <p:cNvSpPr txBox="1"/>
          <p:nvPr/>
        </p:nvSpPr>
        <p:spPr>
          <a:xfrm>
            <a:off x="809309" y="2833700"/>
            <a:ext cx="10573382" cy="1723549"/>
          </a:xfrm>
          <a:prstGeom prst="rect">
            <a:avLst/>
          </a:prstGeom>
          <a:noFill/>
        </p:spPr>
        <p:txBody>
          <a:bodyPr wrap="square">
            <a:spAutoFit/>
          </a:bodyPr>
          <a:lstStyle/>
          <a:p>
            <a:pPr>
              <a:spcAft>
                <a:spcPts val="600"/>
              </a:spcAft>
            </a:pPr>
            <a:r>
              <a:rPr lang="fr-FR" sz="2400" dirty="0">
                <a:latin typeface="Arial" panose="020B0604020202020204" pitchFamily="34" charset="0"/>
                <a:cs typeface="Arial" panose="020B0604020202020204" pitchFamily="34" charset="0"/>
              </a:rPr>
              <a:t>7.1) Permet de couvrir le reste à charge :</a:t>
            </a:r>
          </a:p>
          <a:p>
            <a:pPr>
              <a:spcAft>
                <a:spcPts val="600"/>
              </a:spcAft>
            </a:pPr>
            <a:r>
              <a:rPr lang="fr-FR" sz="2400" dirty="0">
                <a:latin typeface="Arial" panose="020B0604020202020204" pitchFamily="34" charset="0"/>
                <a:cs typeface="Arial" panose="020B0604020202020204" pitchFamily="34" charset="0"/>
              </a:rPr>
              <a:t>Prêt hypothécaire, qui ne sera remboursé que lors de la vente du logement.</a:t>
            </a:r>
          </a:p>
          <a:p>
            <a:endParaRPr lang="fr-FR" sz="2400" dirty="0">
              <a:latin typeface="Arial" panose="020B0604020202020204" pitchFamily="34" charset="0"/>
              <a:cs typeface="Arial" panose="020B0604020202020204" pitchFamily="34" charset="0"/>
            </a:endParaRPr>
          </a:p>
          <a:p>
            <a:r>
              <a:rPr lang="fr-FR" sz="2400" dirty="0">
                <a:latin typeface="Arial" panose="020B0604020202020204" pitchFamily="34" charset="0"/>
                <a:cs typeface="Arial" panose="020B0604020202020204" pitchFamily="34" charset="0"/>
              </a:rPr>
              <a:t>7.2) Montant : Le montant du prêt dépend de la valeur du bien.</a:t>
            </a:r>
          </a:p>
        </p:txBody>
      </p:sp>
      <p:pic>
        <p:nvPicPr>
          <p:cNvPr id="2" name="Image 1">
            <a:extLst>
              <a:ext uri="{FF2B5EF4-FFF2-40B4-BE49-F238E27FC236}">
                <a16:creationId xmlns:a16="http://schemas.microsoft.com/office/drawing/2014/main" id="{9FE5B3C8-B40D-0BAC-7FF0-6BAC3AE0B2DC}"/>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6096000" y="1132916"/>
            <a:ext cx="4059936" cy="1143940"/>
          </a:xfrm>
          <a:prstGeom prst="rect">
            <a:avLst/>
          </a:prstGeom>
        </p:spPr>
      </p:pic>
    </p:spTree>
    <p:extLst>
      <p:ext uri="{BB962C8B-B14F-4D97-AF65-F5344CB8AC3E}">
        <p14:creationId xmlns:p14="http://schemas.microsoft.com/office/powerpoint/2010/main" val="9746812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a:extLst>
              <a:ext uri="{FF2B5EF4-FFF2-40B4-BE49-F238E27FC236}">
                <a16:creationId xmlns:a16="http://schemas.microsoft.com/office/drawing/2014/main" id="{C7990271-BFF3-DFAE-A296-2888D8F9F36D}"/>
              </a:ext>
            </a:extLst>
          </p:cNvPr>
          <p:cNvSpPr txBox="1"/>
          <p:nvPr/>
        </p:nvSpPr>
        <p:spPr>
          <a:xfrm>
            <a:off x="813881" y="1200312"/>
            <a:ext cx="10564238" cy="3416320"/>
          </a:xfrm>
          <a:prstGeom prst="rect">
            <a:avLst/>
          </a:prstGeom>
          <a:noFill/>
        </p:spPr>
        <p:txBody>
          <a:bodyPr wrap="square">
            <a:spAutoFit/>
          </a:bodyPr>
          <a:lstStyle/>
          <a:p>
            <a:r>
              <a:rPr lang="fr-FR" sz="2400" dirty="0">
                <a:latin typeface="Arial" panose="020B0604020202020204" pitchFamily="34" charset="0"/>
                <a:cs typeface="Arial" panose="020B0604020202020204" pitchFamily="34" charset="0"/>
              </a:rPr>
              <a:t>Les travaux de rénovation énergétique présentent de nombreux avantages :</a:t>
            </a:r>
          </a:p>
          <a:p>
            <a:endParaRPr lang="fr-FR" sz="2400" dirty="0">
              <a:latin typeface="Arial" panose="020B0604020202020204" pitchFamily="34" charset="0"/>
              <a:cs typeface="Arial" panose="020B0604020202020204" pitchFamily="34" charset="0"/>
            </a:endParaRPr>
          </a:p>
          <a:p>
            <a:pPr marL="342900" indent="-342900">
              <a:buFont typeface="Wingdings" panose="05000000000000000000" pitchFamily="2" charset="2"/>
              <a:buChar char="§"/>
            </a:pPr>
            <a:r>
              <a:rPr lang="fr-FR" sz="2400" dirty="0">
                <a:latin typeface="Arial" panose="020B0604020202020204" pitchFamily="34" charset="0"/>
                <a:cs typeface="Arial" panose="020B0604020202020204" pitchFamily="34" charset="0"/>
              </a:rPr>
              <a:t>À court terme → allège la facture d'énergie et améliore le confort.</a:t>
            </a:r>
          </a:p>
          <a:p>
            <a:pPr marL="342900" indent="-342900">
              <a:buFont typeface="Wingdings" panose="05000000000000000000" pitchFamily="2" charset="2"/>
              <a:buChar char="§"/>
            </a:pPr>
            <a:endParaRPr lang="fr-FR" sz="2400" dirty="0">
              <a:latin typeface="Arial" panose="020B0604020202020204" pitchFamily="34" charset="0"/>
              <a:cs typeface="Arial" panose="020B0604020202020204" pitchFamily="34" charset="0"/>
            </a:endParaRPr>
          </a:p>
          <a:p>
            <a:pPr marL="342900" indent="-342900">
              <a:buFont typeface="Wingdings" panose="05000000000000000000" pitchFamily="2" charset="2"/>
              <a:buChar char="§"/>
            </a:pPr>
            <a:endParaRPr lang="fr-FR" sz="2400" dirty="0">
              <a:latin typeface="Arial" panose="020B0604020202020204" pitchFamily="34" charset="0"/>
              <a:cs typeface="Arial" panose="020B0604020202020204" pitchFamily="34" charset="0"/>
            </a:endParaRPr>
          </a:p>
          <a:p>
            <a:pPr marL="342900" indent="-342900">
              <a:buFont typeface="Wingdings" panose="05000000000000000000" pitchFamily="2" charset="2"/>
              <a:buChar char="§"/>
            </a:pPr>
            <a:endParaRPr lang="fr-FR" sz="2400" dirty="0">
              <a:latin typeface="Arial" panose="020B0604020202020204" pitchFamily="34" charset="0"/>
              <a:cs typeface="Arial" panose="020B0604020202020204" pitchFamily="34" charset="0"/>
            </a:endParaRPr>
          </a:p>
          <a:p>
            <a:pPr marL="342900" indent="-342900">
              <a:buFont typeface="Wingdings" panose="05000000000000000000" pitchFamily="2" charset="2"/>
              <a:buChar char="§"/>
            </a:pPr>
            <a:endParaRPr lang="fr-FR" sz="2400" dirty="0">
              <a:latin typeface="Arial" panose="020B0604020202020204" pitchFamily="34" charset="0"/>
              <a:cs typeface="Arial" panose="020B0604020202020204" pitchFamily="34" charset="0"/>
            </a:endParaRPr>
          </a:p>
          <a:p>
            <a:pPr marL="342900" indent="-342900">
              <a:buFont typeface="Wingdings" panose="05000000000000000000" pitchFamily="2" charset="2"/>
              <a:buChar char="§"/>
            </a:pPr>
            <a:endParaRPr lang="fr-FR" sz="2400" dirty="0">
              <a:latin typeface="Arial" panose="020B0604020202020204" pitchFamily="34" charset="0"/>
              <a:cs typeface="Arial" panose="020B0604020202020204" pitchFamily="34" charset="0"/>
            </a:endParaRPr>
          </a:p>
          <a:p>
            <a:pPr marL="342900" indent="-342900">
              <a:buFont typeface="Wingdings" panose="05000000000000000000" pitchFamily="2" charset="2"/>
              <a:buChar char="§"/>
            </a:pPr>
            <a:r>
              <a:rPr lang="fr-FR" sz="2400" dirty="0">
                <a:latin typeface="Arial" panose="020B0604020202020204" pitchFamily="34" charset="0"/>
                <a:cs typeface="Arial" panose="020B0604020202020204" pitchFamily="34" charset="0"/>
              </a:rPr>
              <a:t>À long terme → le patrimoine est valorisé sur le marché de l'immobilier. </a:t>
            </a:r>
          </a:p>
        </p:txBody>
      </p:sp>
      <p:pic>
        <p:nvPicPr>
          <p:cNvPr id="4" name="Image 3">
            <a:extLst>
              <a:ext uri="{FF2B5EF4-FFF2-40B4-BE49-F238E27FC236}">
                <a16:creationId xmlns:a16="http://schemas.microsoft.com/office/drawing/2014/main" id="{DFBCE6EB-9EC0-CB39-57D4-B53B84198F44}"/>
              </a:ext>
            </a:extLst>
          </p:cNvPr>
          <p:cNvPicPr>
            <a:picLocks noChangeAspect="1"/>
          </p:cNvPicPr>
          <p:nvPr/>
        </p:nvPicPr>
        <p:blipFill>
          <a:blip r:embed="rId2"/>
          <a:stretch>
            <a:fillRect/>
          </a:stretch>
        </p:blipFill>
        <p:spPr>
          <a:xfrm>
            <a:off x="4028873" y="2456419"/>
            <a:ext cx="2767114" cy="1383557"/>
          </a:xfrm>
          <a:prstGeom prst="rect">
            <a:avLst/>
          </a:prstGeom>
        </p:spPr>
      </p:pic>
      <p:pic>
        <p:nvPicPr>
          <p:cNvPr id="5" name="Image 4">
            <a:extLst>
              <a:ext uri="{FF2B5EF4-FFF2-40B4-BE49-F238E27FC236}">
                <a16:creationId xmlns:a16="http://schemas.microsoft.com/office/drawing/2014/main" id="{B5C2EBFE-49CA-A9DA-ED02-11C5F95F16D9}"/>
              </a:ext>
            </a:extLst>
          </p:cNvPr>
          <p:cNvPicPr>
            <a:picLocks noChangeAspect="1"/>
          </p:cNvPicPr>
          <p:nvPr/>
        </p:nvPicPr>
        <p:blipFill>
          <a:blip r:embed="rId3"/>
          <a:stretch>
            <a:fillRect/>
          </a:stretch>
        </p:blipFill>
        <p:spPr>
          <a:xfrm>
            <a:off x="7802604" y="2456419"/>
            <a:ext cx="2362605" cy="1497587"/>
          </a:xfrm>
          <a:prstGeom prst="rect">
            <a:avLst/>
          </a:prstGeom>
        </p:spPr>
      </p:pic>
      <p:pic>
        <p:nvPicPr>
          <p:cNvPr id="6" name="Image 5">
            <a:extLst>
              <a:ext uri="{FF2B5EF4-FFF2-40B4-BE49-F238E27FC236}">
                <a16:creationId xmlns:a16="http://schemas.microsoft.com/office/drawing/2014/main" id="{1DC97FCB-0FE2-AB64-2882-CDEE1951BBB8}"/>
              </a:ext>
            </a:extLst>
          </p:cNvPr>
          <p:cNvPicPr>
            <a:picLocks noChangeAspect="1"/>
          </p:cNvPicPr>
          <p:nvPr/>
        </p:nvPicPr>
        <p:blipFill>
          <a:blip r:embed="rId4"/>
          <a:stretch>
            <a:fillRect/>
          </a:stretch>
        </p:blipFill>
        <p:spPr>
          <a:xfrm>
            <a:off x="4192217" y="4688192"/>
            <a:ext cx="2603770" cy="2169808"/>
          </a:xfrm>
          <a:prstGeom prst="rect">
            <a:avLst/>
          </a:prstGeom>
        </p:spPr>
      </p:pic>
    </p:spTree>
    <p:extLst>
      <p:ext uri="{BB962C8B-B14F-4D97-AF65-F5344CB8AC3E}">
        <p14:creationId xmlns:p14="http://schemas.microsoft.com/office/powerpoint/2010/main" val="326955501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a:extLst>
              <a:ext uri="{FF2B5EF4-FFF2-40B4-BE49-F238E27FC236}">
                <a16:creationId xmlns:a16="http://schemas.microsoft.com/office/drawing/2014/main" id="{8F64B06D-5872-C102-6C04-15CA30F0CFE8}"/>
              </a:ext>
            </a:extLst>
          </p:cNvPr>
          <p:cNvSpPr txBox="1"/>
          <p:nvPr/>
        </p:nvSpPr>
        <p:spPr>
          <a:xfrm>
            <a:off x="2641059" y="972926"/>
            <a:ext cx="6099242" cy="461665"/>
          </a:xfrm>
          <a:prstGeom prst="rect">
            <a:avLst/>
          </a:prstGeom>
          <a:noFill/>
        </p:spPr>
        <p:txBody>
          <a:bodyPr wrap="square">
            <a:spAutoFit/>
          </a:bodyPr>
          <a:lstStyle/>
          <a:p>
            <a:r>
              <a:rPr lang="fr-FR" sz="2400" dirty="0">
                <a:latin typeface="Arial" panose="020B0604020202020204" pitchFamily="34" charset="0"/>
                <a:cs typeface="Arial" panose="020B0604020202020204" pitchFamily="34" charset="0"/>
              </a:rPr>
              <a:t>VIII) Les autres aides à la rénovation </a:t>
            </a:r>
          </a:p>
        </p:txBody>
      </p:sp>
      <p:sp>
        <p:nvSpPr>
          <p:cNvPr id="5" name="ZoneTexte 4">
            <a:extLst>
              <a:ext uri="{FF2B5EF4-FFF2-40B4-BE49-F238E27FC236}">
                <a16:creationId xmlns:a16="http://schemas.microsoft.com/office/drawing/2014/main" id="{DCEF7D68-F7B8-7EB1-5754-29861CAEA77F}"/>
              </a:ext>
            </a:extLst>
          </p:cNvPr>
          <p:cNvSpPr txBox="1"/>
          <p:nvPr/>
        </p:nvSpPr>
        <p:spPr>
          <a:xfrm>
            <a:off x="583660" y="2062424"/>
            <a:ext cx="10136221" cy="2246769"/>
          </a:xfrm>
          <a:prstGeom prst="rect">
            <a:avLst/>
          </a:prstGeom>
          <a:noFill/>
        </p:spPr>
        <p:txBody>
          <a:bodyPr wrap="square">
            <a:spAutoFit/>
          </a:bodyPr>
          <a:lstStyle/>
          <a:p>
            <a:r>
              <a:rPr lang="fr-FR" sz="2000" dirty="0">
                <a:latin typeface="Arial" panose="020B0604020202020204" pitchFamily="34" charset="0"/>
                <a:cs typeface="Arial" panose="020B0604020202020204" pitchFamily="34" charset="0"/>
              </a:rPr>
              <a:t>3 autres dispositifs cumulables :</a:t>
            </a:r>
          </a:p>
          <a:p>
            <a:r>
              <a:rPr lang="fr-FR" sz="2000" dirty="0">
                <a:latin typeface="Arial" panose="020B0604020202020204" pitchFamily="34" charset="0"/>
                <a:cs typeface="Arial" panose="020B0604020202020204" pitchFamily="34" charset="0"/>
              </a:rPr>
              <a:t>8.1) TVA réduite (5,5%) : s'applique aux logements de plus de 2 ans.</a:t>
            </a:r>
          </a:p>
          <a:p>
            <a:r>
              <a:rPr lang="fr-FR" sz="2000" dirty="0">
                <a:latin typeface="Arial" panose="020B0604020202020204" pitchFamily="34" charset="0"/>
                <a:cs typeface="Arial" panose="020B0604020202020204" pitchFamily="34" charset="0"/>
              </a:rPr>
              <a:t>8.2) Exonération de la taxe foncière pendant 3 ans (de 50% à 100%), attention toutes les communes ne participent pas à cette incitation financière.</a:t>
            </a:r>
          </a:p>
          <a:p>
            <a:r>
              <a:rPr lang="fr-FR" sz="2000" dirty="0">
                <a:latin typeface="Arial" panose="020B0604020202020204" pitchFamily="34" charset="0"/>
                <a:cs typeface="Arial" panose="020B0604020202020204" pitchFamily="34" charset="0"/>
              </a:rPr>
              <a:t>8.3) Aides locales : voir le site de l'ANIL (Agence Nationale pour l'Information sur le Logement).</a:t>
            </a:r>
          </a:p>
          <a:p>
            <a:r>
              <a:rPr lang="fr-FR" sz="2000" dirty="0">
                <a:latin typeface="Arial" panose="020B0604020202020204" pitchFamily="34" charset="0"/>
                <a:cs typeface="Arial" panose="020B0604020202020204" pitchFamily="34" charset="0"/>
              </a:rPr>
              <a:t>Remarque : Accompagnement gratuit </a:t>
            </a:r>
          </a:p>
        </p:txBody>
      </p:sp>
      <p:pic>
        <p:nvPicPr>
          <p:cNvPr id="6" name="Image 5">
            <a:extLst>
              <a:ext uri="{FF2B5EF4-FFF2-40B4-BE49-F238E27FC236}">
                <a16:creationId xmlns:a16="http://schemas.microsoft.com/office/drawing/2014/main" id="{B26962C7-066D-7868-BB63-BFBAB66A1BC2}"/>
              </a:ext>
            </a:extLst>
          </p:cNvPr>
          <p:cNvPicPr>
            <a:picLocks noChangeAspect="1"/>
          </p:cNvPicPr>
          <p:nvPr/>
        </p:nvPicPr>
        <p:blipFill>
          <a:blip r:embed="rId2"/>
          <a:stretch>
            <a:fillRect/>
          </a:stretch>
        </p:blipFill>
        <p:spPr>
          <a:xfrm>
            <a:off x="5505854" y="4309193"/>
            <a:ext cx="5537021" cy="1250295"/>
          </a:xfrm>
          <a:prstGeom prst="rect">
            <a:avLst/>
          </a:prstGeom>
        </p:spPr>
      </p:pic>
    </p:spTree>
    <p:extLst>
      <p:ext uri="{BB962C8B-B14F-4D97-AF65-F5344CB8AC3E}">
        <p14:creationId xmlns:p14="http://schemas.microsoft.com/office/powerpoint/2010/main" val="333307895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a:extLst>
              <a:ext uri="{FF2B5EF4-FFF2-40B4-BE49-F238E27FC236}">
                <a16:creationId xmlns:a16="http://schemas.microsoft.com/office/drawing/2014/main" id="{11C6E357-C5FD-ECEA-F284-F66975181863}"/>
              </a:ext>
            </a:extLst>
          </p:cNvPr>
          <p:cNvSpPr txBox="1"/>
          <p:nvPr/>
        </p:nvSpPr>
        <p:spPr>
          <a:xfrm>
            <a:off x="2003897" y="739461"/>
            <a:ext cx="7355732" cy="461665"/>
          </a:xfrm>
          <a:prstGeom prst="rect">
            <a:avLst/>
          </a:prstGeom>
          <a:noFill/>
        </p:spPr>
        <p:txBody>
          <a:bodyPr wrap="square">
            <a:spAutoFit/>
          </a:bodyPr>
          <a:lstStyle/>
          <a:p>
            <a:r>
              <a:rPr lang="fr-FR" sz="2400" dirty="0">
                <a:latin typeface="Arial" panose="020B0604020202020204" pitchFamily="34" charset="0"/>
                <a:cs typeface="Arial" panose="020B0604020202020204" pitchFamily="34" charset="0"/>
              </a:rPr>
              <a:t>IX) Synthèse des aides à la rénovation en 2022</a:t>
            </a:r>
          </a:p>
        </p:txBody>
      </p:sp>
      <p:graphicFrame>
        <p:nvGraphicFramePr>
          <p:cNvPr id="4" name="Tableau 3">
            <a:extLst>
              <a:ext uri="{FF2B5EF4-FFF2-40B4-BE49-F238E27FC236}">
                <a16:creationId xmlns:a16="http://schemas.microsoft.com/office/drawing/2014/main" id="{BB81D268-DAAB-4A28-3937-AFC8268B73C8}"/>
              </a:ext>
            </a:extLst>
          </p:cNvPr>
          <p:cNvGraphicFramePr>
            <a:graphicFrameLocks noGrp="1"/>
          </p:cNvGraphicFramePr>
          <p:nvPr>
            <p:extLst>
              <p:ext uri="{D42A27DB-BD31-4B8C-83A1-F6EECF244321}">
                <p14:modId xmlns:p14="http://schemas.microsoft.com/office/powerpoint/2010/main" val="891330463"/>
              </p:ext>
            </p:extLst>
          </p:nvPr>
        </p:nvGraphicFramePr>
        <p:xfrm>
          <a:off x="813881" y="1386115"/>
          <a:ext cx="10564237" cy="4732424"/>
        </p:xfrm>
        <a:graphic>
          <a:graphicData uri="http://schemas.openxmlformats.org/drawingml/2006/table">
            <a:tbl>
              <a:tblPr firstRow="1" firstCol="1" bandRow="1">
                <a:tableStyleId>{5C22544A-7EE6-4342-B048-85BDC9FD1C3A}</a:tableStyleId>
              </a:tblPr>
              <a:tblGrid>
                <a:gridCol w="2415626">
                  <a:extLst>
                    <a:ext uri="{9D8B030D-6E8A-4147-A177-3AD203B41FA5}">
                      <a16:colId xmlns:a16="http://schemas.microsoft.com/office/drawing/2014/main" val="3395891316"/>
                    </a:ext>
                  </a:extLst>
                </a:gridCol>
                <a:gridCol w="2565738">
                  <a:extLst>
                    <a:ext uri="{9D8B030D-6E8A-4147-A177-3AD203B41FA5}">
                      <a16:colId xmlns:a16="http://schemas.microsoft.com/office/drawing/2014/main" val="4114505088"/>
                    </a:ext>
                  </a:extLst>
                </a:gridCol>
                <a:gridCol w="2263384">
                  <a:extLst>
                    <a:ext uri="{9D8B030D-6E8A-4147-A177-3AD203B41FA5}">
                      <a16:colId xmlns:a16="http://schemas.microsoft.com/office/drawing/2014/main" val="152749233"/>
                    </a:ext>
                  </a:extLst>
                </a:gridCol>
                <a:gridCol w="3319489">
                  <a:extLst>
                    <a:ext uri="{9D8B030D-6E8A-4147-A177-3AD203B41FA5}">
                      <a16:colId xmlns:a16="http://schemas.microsoft.com/office/drawing/2014/main" val="2718583786"/>
                    </a:ext>
                  </a:extLst>
                </a:gridCol>
              </a:tblGrid>
              <a:tr h="250756">
                <a:tc>
                  <a:txBody>
                    <a:bodyPr/>
                    <a:lstStyle/>
                    <a:p>
                      <a:pPr>
                        <a:lnSpc>
                          <a:spcPts val="1440"/>
                        </a:lnSpc>
                        <a:spcAft>
                          <a:spcPts val="800"/>
                        </a:spcAft>
                      </a:pPr>
                      <a:r>
                        <a:rPr lang="fr-FR" sz="1200">
                          <a:effectLst/>
                          <a:latin typeface="Arial" panose="020B0604020202020204" pitchFamily="34" charset="0"/>
                          <a:cs typeface="Arial" panose="020B0604020202020204" pitchFamily="34" charset="0"/>
                        </a:rPr>
                        <a:t>Dispositif</a:t>
                      </a:r>
                      <a:endParaRPr lang="fr-FR" sz="1200">
                        <a:effectLst/>
                        <a:latin typeface="Arial" panose="020B0604020202020204" pitchFamily="34" charset="0"/>
                        <a:ea typeface="Calibri" panose="020F0502020204030204" pitchFamily="34" charset="0"/>
                        <a:cs typeface="Arial" panose="020B0604020202020204" pitchFamily="34" charset="0"/>
                      </a:endParaRPr>
                    </a:p>
                  </a:txBody>
                  <a:tcPr marL="31483" marR="31483" marT="0" marB="0" anchor="ctr"/>
                </a:tc>
                <a:tc>
                  <a:txBody>
                    <a:bodyPr/>
                    <a:lstStyle/>
                    <a:p>
                      <a:pPr>
                        <a:lnSpc>
                          <a:spcPts val="1440"/>
                        </a:lnSpc>
                        <a:spcAft>
                          <a:spcPts val="800"/>
                        </a:spcAft>
                      </a:pPr>
                      <a:r>
                        <a:rPr lang="fr-FR" sz="1200">
                          <a:effectLst/>
                          <a:latin typeface="Arial" panose="020B0604020202020204" pitchFamily="34" charset="0"/>
                          <a:cs typeface="Arial" panose="020B0604020202020204" pitchFamily="34" charset="0"/>
                        </a:rPr>
                        <a:t>Conditions</a:t>
                      </a:r>
                      <a:endParaRPr lang="fr-FR" sz="1200">
                        <a:effectLst/>
                        <a:latin typeface="Arial" panose="020B0604020202020204" pitchFamily="34" charset="0"/>
                        <a:ea typeface="Calibri" panose="020F0502020204030204" pitchFamily="34" charset="0"/>
                        <a:cs typeface="Arial" panose="020B0604020202020204" pitchFamily="34" charset="0"/>
                      </a:endParaRPr>
                    </a:p>
                  </a:txBody>
                  <a:tcPr marL="31483" marR="31483" marT="0" marB="0" anchor="ctr"/>
                </a:tc>
                <a:tc>
                  <a:txBody>
                    <a:bodyPr/>
                    <a:lstStyle/>
                    <a:p>
                      <a:pPr>
                        <a:lnSpc>
                          <a:spcPts val="1440"/>
                        </a:lnSpc>
                        <a:spcAft>
                          <a:spcPts val="800"/>
                        </a:spcAft>
                      </a:pPr>
                      <a:r>
                        <a:rPr lang="fr-FR" sz="1200">
                          <a:effectLst/>
                          <a:latin typeface="Arial" panose="020B0604020202020204" pitchFamily="34" charset="0"/>
                          <a:cs typeface="Arial" panose="020B0604020202020204" pitchFamily="34" charset="0"/>
                        </a:rPr>
                        <a:t>Type de travaux</a:t>
                      </a:r>
                      <a:endParaRPr lang="fr-FR" sz="1200">
                        <a:effectLst/>
                        <a:latin typeface="Arial" panose="020B0604020202020204" pitchFamily="34" charset="0"/>
                        <a:ea typeface="Calibri" panose="020F0502020204030204" pitchFamily="34" charset="0"/>
                        <a:cs typeface="Arial" panose="020B0604020202020204" pitchFamily="34" charset="0"/>
                      </a:endParaRPr>
                    </a:p>
                  </a:txBody>
                  <a:tcPr marL="31483" marR="31483" marT="0" marB="0" anchor="ctr"/>
                </a:tc>
                <a:tc>
                  <a:txBody>
                    <a:bodyPr/>
                    <a:lstStyle/>
                    <a:p>
                      <a:pPr>
                        <a:lnSpc>
                          <a:spcPts val="1440"/>
                        </a:lnSpc>
                        <a:spcAft>
                          <a:spcPts val="800"/>
                        </a:spcAft>
                      </a:pPr>
                      <a:r>
                        <a:rPr lang="fr-FR" sz="1200">
                          <a:effectLst/>
                          <a:latin typeface="Arial" panose="020B0604020202020204" pitchFamily="34" charset="0"/>
                          <a:cs typeface="Arial" panose="020B0604020202020204" pitchFamily="34" charset="0"/>
                        </a:rPr>
                        <a:t>Montant</a:t>
                      </a:r>
                      <a:endParaRPr lang="fr-FR" sz="1200">
                        <a:effectLst/>
                        <a:latin typeface="Arial" panose="020B0604020202020204" pitchFamily="34" charset="0"/>
                        <a:ea typeface="Calibri" panose="020F0502020204030204" pitchFamily="34" charset="0"/>
                        <a:cs typeface="Arial" panose="020B0604020202020204" pitchFamily="34" charset="0"/>
                      </a:endParaRPr>
                    </a:p>
                  </a:txBody>
                  <a:tcPr marL="31483" marR="31483" marT="0" marB="0" anchor="ctr"/>
                </a:tc>
                <a:extLst>
                  <a:ext uri="{0D108BD9-81ED-4DB2-BD59-A6C34878D82A}">
                    <a16:rowId xmlns:a16="http://schemas.microsoft.com/office/drawing/2014/main" val="4251224533"/>
                  </a:ext>
                </a:extLst>
              </a:tr>
              <a:tr h="187791">
                <a:tc gridSpan="4">
                  <a:txBody>
                    <a:bodyPr/>
                    <a:lstStyle/>
                    <a:p>
                      <a:pPr algn="ctr">
                        <a:lnSpc>
                          <a:spcPts val="1440"/>
                        </a:lnSpc>
                        <a:spcAft>
                          <a:spcPts val="800"/>
                        </a:spcAft>
                      </a:pPr>
                      <a:r>
                        <a:rPr lang="fr-FR" sz="1200">
                          <a:effectLst/>
                          <a:latin typeface="Arial" panose="020B0604020202020204" pitchFamily="34" charset="0"/>
                          <a:cs typeface="Arial" panose="020B0604020202020204" pitchFamily="34" charset="0"/>
                        </a:rPr>
                        <a:t>AIDES PUBLIQUES - 1 dispositif au choix</a:t>
                      </a:r>
                      <a:endParaRPr lang="fr-FR" sz="1200">
                        <a:effectLst/>
                        <a:latin typeface="Arial" panose="020B0604020202020204" pitchFamily="34" charset="0"/>
                        <a:ea typeface="Calibri" panose="020F0502020204030204" pitchFamily="34" charset="0"/>
                        <a:cs typeface="Arial" panose="020B0604020202020204" pitchFamily="34" charset="0"/>
                      </a:endParaRPr>
                    </a:p>
                  </a:txBody>
                  <a:tcPr marL="31483" marR="31483" marT="0" marB="0"/>
                </a:tc>
                <a:tc hMerge="1">
                  <a:txBody>
                    <a:bodyPr/>
                    <a:lstStyle/>
                    <a:p>
                      <a:endParaRPr lang="fr-FR"/>
                    </a:p>
                  </a:txBody>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3496802515"/>
                  </a:ext>
                </a:extLst>
              </a:tr>
              <a:tr h="843623">
                <a:tc>
                  <a:txBody>
                    <a:bodyPr/>
                    <a:lstStyle/>
                    <a:p>
                      <a:pPr>
                        <a:lnSpc>
                          <a:spcPct val="107000"/>
                        </a:lnSpc>
                        <a:spcAft>
                          <a:spcPts val="600"/>
                        </a:spcAft>
                      </a:pPr>
                      <a:r>
                        <a:rPr lang="fr-FR" sz="1200">
                          <a:effectLst/>
                          <a:latin typeface="Arial" panose="020B0604020202020204" pitchFamily="34" charset="0"/>
                          <a:cs typeface="Arial" panose="020B0604020202020204" pitchFamily="34" charset="0"/>
                        </a:rPr>
                        <a:t>MaPrimeRénov’</a:t>
                      </a:r>
                      <a:br>
                        <a:rPr lang="fr-FR" sz="1200">
                          <a:effectLst/>
                          <a:latin typeface="Arial" panose="020B0604020202020204" pitchFamily="34" charset="0"/>
                          <a:cs typeface="Arial" panose="020B0604020202020204" pitchFamily="34" charset="0"/>
                        </a:rPr>
                      </a:br>
                      <a:r>
                        <a:rPr lang="fr-FR" sz="1200">
                          <a:effectLst/>
                          <a:latin typeface="Arial" panose="020B0604020202020204" pitchFamily="34" charset="0"/>
                          <a:cs typeface="Arial" panose="020B0604020202020204" pitchFamily="34" charset="0"/>
                        </a:rPr>
                        <a:t>Une aide très large avec un montant connu d’avance.</a:t>
                      </a:r>
                      <a:endParaRPr lang="fr-FR" sz="1200">
                        <a:effectLst/>
                        <a:latin typeface="Arial" panose="020B0604020202020204" pitchFamily="34" charset="0"/>
                        <a:ea typeface="Calibri" panose="020F0502020204030204" pitchFamily="34" charset="0"/>
                        <a:cs typeface="Arial" panose="020B0604020202020204" pitchFamily="34" charset="0"/>
                      </a:endParaRPr>
                    </a:p>
                  </a:txBody>
                  <a:tcPr marL="31483" marR="31483" marT="0" marB="0"/>
                </a:tc>
                <a:tc>
                  <a:txBody>
                    <a:bodyPr/>
                    <a:lstStyle/>
                    <a:p>
                      <a:pPr>
                        <a:lnSpc>
                          <a:spcPct val="107000"/>
                        </a:lnSpc>
                        <a:spcAft>
                          <a:spcPts val="600"/>
                        </a:spcAft>
                      </a:pPr>
                      <a:r>
                        <a:rPr lang="fr-FR" sz="1200">
                          <a:effectLst/>
                          <a:latin typeface="Arial" panose="020B0604020202020204" pitchFamily="34" charset="0"/>
                          <a:cs typeface="Arial" panose="020B0604020202020204" pitchFamily="34" charset="0"/>
                        </a:rPr>
                        <a:t>- Tous les revenus</a:t>
                      </a:r>
                      <a:br>
                        <a:rPr lang="fr-FR" sz="1200">
                          <a:effectLst/>
                          <a:latin typeface="Arial" panose="020B0604020202020204" pitchFamily="34" charset="0"/>
                          <a:cs typeface="Arial" panose="020B0604020202020204" pitchFamily="34" charset="0"/>
                        </a:rPr>
                      </a:br>
                      <a:r>
                        <a:rPr lang="fr-FR" sz="1200">
                          <a:effectLst/>
                          <a:latin typeface="Arial" panose="020B0604020202020204" pitchFamily="34" charset="0"/>
                          <a:cs typeface="Arial" panose="020B0604020202020204" pitchFamily="34" charset="0"/>
                        </a:rPr>
                        <a:t>- Propriétaire, Bailleur</a:t>
                      </a:r>
                      <a:br>
                        <a:rPr lang="fr-FR" sz="1200">
                          <a:effectLst/>
                          <a:latin typeface="Arial" panose="020B0604020202020204" pitchFamily="34" charset="0"/>
                          <a:cs typeface="Arial" panose="020B0604020202020204" pitchFamily="34" charset="0"/>
                        </a:rPr>
                      </a:br>
                      <a:r>
                        <a:rPr lang="fr-FR" sz="1200">
                          <a:effectLst/>
                          <a:latin typeface="Arial" panose="020B0604020202020204" pitchFamily="34" charset="0"/>
                          <a:cs typeface="Arial" panose="020B0604020202020204" pitchFamily="34" charset="0"/>
                        </a:rPr>
                        <a:t>- Logement &gt; 15 ans</a:t>
                      </a:r>
                      <a:br>
                        <a:rPr lang="fr-FR" sz="1200">
                          <a:effectLst/>
                          <a:latin typeface="Arial" panose="020B0604020202020204" pitchFamily="34" charset="0"/>
                          <a:cs typeface="Arial" panose="020B0604020202020204" pitchFamily="34" charset="0"/>
                        </a:rPr>
                      </a:br>
                      <a:r>
                        <a:rPr lang="fr-FR" sz="1200">
                          <a:effectLst/>
                          <a:latin typeface="Arial" panose="020B0604020202020204" pitchFamily="34" charset="0"/>
                          <a:cs typeface="Arial" panose="020B0604020202020204" pitchFamily="34" charset="0"/>
                        </a:rPr>
                        <a:t>- Résidence principale</a:t>
                      </a:r>
                      <a:endParaRPr lang="fr-FR" sz="1200">
                        <a:effectLst/>
                        <a:latin typeface="Arial" panose="020B0604020202020204" pitchFamily="34" charset="0"/>
                        <a:ea typeface="Calibri" panose="020F0502020204030204" pitchFamily="34" charset="0"/>
                        <a:cs typeface="Arial" panose="020B0604020202020204" pitchFamily="34" charset="0"/>
                      </a:endParaRPr>
                    </a:p>
                  </a:txBody>
                  <a:tcPr marL="31483" marR="31483" marT="0" marB="0"/>
                </a:tc>
                <a:tc>
                  <a:txBody>
                    <a:bodyPr/>
                    <a:lstStyle/>
                    <a:p>
                      <a:pPr>
                        <a:lnSpc>
                          <a:spcPct val="107000"/>
                        </a:lnSpc>
                        <a:spcAft>
                          <a:spcPts val="600"/>
                        </a:spcAft>
                      </a:pPr>
                      <a:r>
                        <a:rPr lang="fr-FR" sz="1200">
                          <a:effectLst/>
                          <a:latin typeface="Arial" panose="020B0604020202020204" pitchFamily="34" charset="0"/>
                          <a:cs typeface="Arial" panose="020B0604020202020204" pitchFamily="34" charset="0"/>
                        </a:rPr>
                        <a:t>Tous travaux</a:t>
                      </a:r>
                      <a:br>
                        <a:rPr lang="fr-FR" sz="1200">
                          <a:effectLst/>
                          <a:latin typeface="Arial" panose="020B0604020202020204" pitchFamily="34" charset="0"/>
                          <a:cs typeface="Arial" panose="020B0604020202020204" pitchFamily="34" charset="0"/>
                        </a:rPr>
                      </a:br>
                      <a:r>
                        <a:rPr lang="fr-FR" sz="1200">
                          <a:effectLst/>
                          <a:latin typeface="Arial" panose="020B0604020202020204" pitchFamily="34" charset="0"/>
                          <a:cs typeface="Arial" panose="020B0604020202020204" pitchFamily="34" charset="0"/>
                        </a:rPr>
                        <a:t>Sauf isolation combles, plancher et PAC air-air</a:t>
                      </a:r>
                      <a:endParaRPr lang="fr-FR" sz="1200">
                        <a:effectLst/>
                        <a:latin typeface="Arial" panose="020B0604020202020204" pitchFamily="34" charset="0"/>
                        <a:ea typeface="Calibri" panose="020F0502020204030204" pitchFamily="34" charset="0"/>
                        <a:cs typeface="Arial" panose="020B0604020202020204" pitchFamily="34" charset="0"/>
                      </a:endParaRPr>
                    </a:p>
                  </a:txBody>
                  <a:tcPr marL="31483" marR="31483" marT="0" marB="0"/>
                </a:tc>
                <a:tc>
                  <a:txBody>
                    <a:bodyPr/>
                    <a:lstStyle/>
                    <a:p>
                      <a:pPr>
                        <a:lnSpc>
                          <a:spcPct val="107000"/>
                        </a:lnSpc>
                        <a:spcAft>
                          <a:spcPts val="600"/>
                        </a:spcAft>
                      </a:pPr>
                      <a:r>
                        <a:rPr lang="fr-FR" sz="1200">
                          <a:effectLst/>
                          <a:latin typeface="Arial" panose="020B0604020202020204" pitchFamily="34" charset="0"/>
                          <a:cs typeface="Arial" panose="020B0604020202020204" pitchFamily="34" charset="0"/>
                        </a:rPr>
                        <a:t>Forfait selon travaux et revenus.</a:t>
                      </a:r>
                      <a:br>
                        <a:rPr lang="fr-FR" sz="1200">
                          <a:effectLst/>
                          <a:latin typeface="Arial" panose="020B0604020202020204" pitchFamily="34" charset="0"/>
                          <a:cs typeface="Arial" panose="020B0604020202020204" pitchFamily="34" charset="0"/>
                        </a:rPr>
                      </a:br>
                      <a:r>
                        <a:rPr lang="fr-FR" sz="1200">
                          <a:effectLst/>
                          <a:latin typeface="Arial" panose="020B0604020202020204" pitchFamily="34" charset="0"/>
                          <a:cs typeface="Arial" panose="020B0604020202020204" pitchFamily="34" charset="0"/>
                        </a:rPr>
                        <a:t>Ex : chaudière à granulés de</a:t>
                      </a:r>
                      <a:br>
                        <a:rPr lang="fr-FR" sz="1200">
                          <a:effectLst/>
                          <a:latin typeface="Arial" panose="020B0604020202020204" pitchFamily="34" charset="0"/>
                          <a:cs typeface="Arial" panose="020B0604020202020204" pitchFamily="34" charset="0"/>
                        </a:rPr>
                      </a:br>
                      <a:r>
                        <a:rPr lang="fr-FR" sz="1200">
                          <a:effectLst/>
                          <a:latin typeface="Arial" panose="020B0604020202020204" pitchFamily="34" charset="0"/>
                          <a:cs typeface="Arial" panose="020B0604020202020204" pitchFamily="34" charset="0"/>
                        </a:rPr>
                        <a:t>4 000 à 10 000€</a:t>
                      </a:r>
                      <a:br>
                        <a:rPr lang="fr-FR" sz="1200">
                          <a:effectLst/>
                          <a:latin typeface="Arial" panose="020B0604020202020204" pitchFamily="34" charset="0"/>
                          <a:cs typeface="Arial" panose="020B0604020202020204" pitchFamily="34" charset="0"/>
                        </a:rPr>
                      </a:br>
                      <a:r>
                        <a:rPr lang="fr-FR" sz="1200">
                          <a:effectLst/>
                          <a:latin typeface="Arial" panose="020B0604020202020204" pitchFamily="34" charset="0"/>
                          <a:cs typeface="Arial" panose="020B0604020202020204" pitchFamily="34" charset="0"/>
                        </a:rPr>
                        <a:t>Plafond : 20 000€ sur 5 ans</a:t>
                      </a:r>
                      <a:endParaRPr lang="fr-FR" sz="1200">
                        <a:effectLst/>
                        <a:latin typeface="Arial" panose="020B0604020202020204" pitchFamily="34" charset="0"/>
                        <a:ea typeface="Calibri" panose="020F0502020204030204" pitchFamily="34" charset="0"/>
                        <a:cs typeface="Arial" panose="020B0604020202020204" pitchFamily="34" charset="0"/>
                      </a:endParaRPr>
                    </a:p>
                  </a:txBody>
                  <a:tcPr marL="31483" marR="31483" marT="0" marB="0"/>
                </a:tc>
                <a:extLst>
                  <a:ext uri="{0D108BD9-81ED-4DB2-BD59-A6C34878D82A}">
                    <a16:rowId xmlns:a16="http://schemas.microsoft.com/office/drawing/2014/main" val="3157307058"/>
                  </a:ext>
                </a:extLst>
              </a:tr>
              <a:tr h="843623">
                <a:tc>
                  <a:txBody>
                    <a:bodyPr/>
                    <a:lstStyle/>
                    <a:p>
                      <a:pPr>
                        <a:lnSpc>
                          <a:spcPct val="107000"/>
                        </a:lnSpc>
                        <a:spcAft>
                          <a:spcPts val="600"/>
                        </a:spcAft>
                      </a:pPr>
                      <a:r>
                        <a:rPr lang="fr-FR" sz="1200">
                          <a:effectLst/>
                          <a:latin typeface="Arial" panose="020B0604020202020204" pitchFamily="34" charset="0"/>
                          <a:cs typeface="Arial" panose="020B0604020202020204" pitchFamily="34" charset="0"/>
                        </a:rPr>
                        <a:t>MaPrimeRénov’</a:t>
                      </a:r>
                      <a:br>
                        <a:rPr lang="fr-FR" sz="1200">
                          <a:effectLst/>
                          <a:latin typeface="Arial" panose="020B0604020202020204" pitchFamily="34" charset="0"/>
                          <a:cs typeface="Arial" panose="020B0604020202020204" pitchFamily="34" charset="0"/>
                        </a:rPr>
                      </a:br>
                      <a:r>
                        <a:rPr lang="fr-FR" sz="1200">
                          <a:effectLst/>
                          <a:latin typeface="Arial" panose="020B0604020202020204" pitchFamily="34" charset="0"/>
                          <a:cs typeface="Arial" panose="020B0604020202020204" pitchFamily="34" charset="0"/>
                        </a:rPr>
                        <a:t>Sérénité</a:t>
                      </a:r>
                      <a:br>
                        <a:rPr lang="fr-FR" sz="1200">
                          <a:effectLst/>
                          <a:latin typeface="Arial" panose="020B0604020202020204" pitchFamily="34" charset="0"/>
                          <a:cs typeface="Arial" panose="020B0604020202020204" pitchFamily="34" charset="0"/>
                        </a:rPr>
                      </a:br>
                      <a:r>
                        <a:rPr lang="fr-FR" sz="1200">
                          <a:effectLst/>
                          <a:latin typeface="Arial" panose="020B0604020202020204" pitchFamily="34" charset="0"/>
                          <a:cs typeface="Arial" panose="020B0604020202020204" pitchFamily="34" charset="0"/>
                        </a:rPr>
                        <a:t>Pour rénover en 1 étape les</a:t>
                      </a:r>
                      <a:br>
                        <a:rPr lang="fr-FR" sz="1200">
                          <a:effectLst/>
                          <a:latin typeface="Arial" panose="020B0604020202020204" pitchFamily="34" charset="0"/>
                          <a:cs typeface="Arial" panose="020B0604020202020204" pitchFamily="34" charset="0"/>
                        </a:rPr>
                      </a:br>
                      <a:r>
                        <a:rPr lang="fr-FR" sz="1200">
                          <a:effectLst/>
                          <a:latin typeface="Arial" panose="020B0604020202020204" pitchFamily="34" charset="0"/>
                          <a:cs typeface="Arial" panose="020B0604020202020204" pitchFamily="34" charset="0"/>
                        </a:rPr>
                        <a:t>logements précaires.</a:t>
                      </a:r>
                      <a:endParaRPr lang="fr-FR" sz="1200">
                        <a:effectLst/>
                        <a:latin typeface="Arial" panose="020B0604020202020204" pitchFamily="34" charset="0"/>
                        <a:ea typeface="Calibri" panose="020F0502020204030204" pitchFamily="34" charset="0"/>
                        <a:cs typeface="Arial" panose="020B0604020202020204" pitchFamily="34" charset="0"/>
                      </a:endParaRPr>
                    </a:p>
                  </a:txBody>
                  <a:tcPr marL="31483" marR="31483" marT="0" marB="0"/>
                </a:tc>
                <a:tc>
                  <a:txBody>
                    <a:bodyPr/>
                    <a:lstStyle/>
                    <a:p>
                      <a:pPr>
                        <a:lnSpc>
                          <a:spcPct val="107000"/>
                        </a:lnSpc>
                        <a:spcAft>
                          <a:spcPts val="600"/>
                        </a:spcAft>
                      </a:pPr>
                      <a:r>
                        <a:rPr lang="fr-FR" sz="1200">
                          <a:effectLst/>
                          <a:latin typeface="Arial" panose="020B0604020202020204" pitchFamily="34" charset="0"/>
                          <a:cs typeface="Arial" panose="020B0604020202020204" pitchFamily="34" charset="0"/>
                        </a:rPr>
                        <a:t>- Revenus très modestes et modestes</a:t>
                      </a:r>
                      <a:br>
                        <a:rPr lang="fr-FR" sz="1200">
                          <a:effectLst/>
                          <a:latin typeface="Arial" panose="020B0604020202020204" pitchFamily="34" charset="0"/>
                          <a:cs typeface="Arial" panose="020B0604020202020204" pitchFamily="34" charset="0"/>
                        </a:rPr>
                      </a:br>
                      <a:r>
                        <a:rPr lang="fr-FR" sz="1200">
                          <a:effectLst/>
                          <a:latin typeface="Arial" panose="020B0604020202020204" pitchFamily="34" charset="0"/>
                          <a:cs typeface="Arial" panose="020B0604020202020204" pitchFamily="34" charset="0"/>
                        </a:rPr>
                        <a:t>- Propriétaire, Bailleur</a:t>
                      </a:r>
                      <a:br>
                        <a:rPr lang="fr-FR" sz="1200">
                          <a:effectLst/>
                          <a:latin typeface="Arial" panose="020B0604020202020204" pitchFamily="34" charset="0"/>
                          <a:cs typeface="Arial" panose="020B0604020202020204" pitchFamily="34" charset="0"/>
                        </a:rPr>
                      </a:br>
                      <a:r>
                        <a:rPr lang="fr-FR" sz="1200">
                          <a:effectLst/>
                          <a:latin typeface="Arial" panose="020B0604020202020204" pitchFamily="34" charset="0"/>
                          <a:cs typeface="Arial" panose="020B0604020202020204" pitchFamily="34" charset="0"/>
                        </a:rPr>
                        <a:t>- Logement &gt; 15 ans</a:t>
                      </a:r>
                      <a:br>
                        <a:rPr lang="fr-FR" sz="1200">
                          <a:effectLst/>
                          <a:latin typeface="Arial" panose="020B0604020202020204" pitchFamily="34" charset="0"/>
                          <a:cs typeface="Arial" panose="020B0604020202020204" pitchFamily="34" charset="0"/>
                        </a:rPr>
                      </a:br>
                      <a:r>
                        <a:rPr lang="fr-FR" sz="1200">
                          <a:effectLst/>
                          <a:latin typeface="Arial" panose="020B0604020202020204" pitchFamily="34" charset="0"/>
                          <a:cs typeface="Arial" panose="020B0604020202020204" pitchFamily="34" charset="0"/>
                        </a:rPr>
                        <a:t>- Résidence principale</a:t>
                      </a:r>
                      <a:endParaRPr lang="fr-FR" sz="1200">
                        <a:effectLst/>
                        <a:latin typeface="Arial" panose="020B0604020202020204" pitchFamily="34" charset="0"/>
                        <a:ea typeface="Calibri" panose="020F0502020204030204" pitchFamily="34" charset="0"/>
                        <a:cs typeface="Arial" panose="020B0604020202020204" pitchFamily="34" charset="0"/>
                      </a:endParaRPr>
                    </a:p>
                  </a:txBody>
                  <a:tcPr marL="31483" marR="31483" marT="0" marB="0"/>
                </a:tc>
                <a:tc>
                  <a:txBody>
                    <a:bodyPr/>
                    <a:lstStyle/>
                    <a:p>
                      <a:pPr>
                        <a:lnSpc>
                          <a:spcPct val="107000"/>
                        </a:lnSpc>
                        <a:spcAft>
                          <a:spcPts val="600"/>
                        </a:spcAft>
                      </a:pPr>
                      <a:r>
                        <a:rPr lang="fr-FR" sz="1200">
                          <a:effectLst/>
                          <a:latin typeface="Arial" panose="020B0604020202020204" pitchFamily="34" charset="0"/>
                          <a:cs typeface="Arial" panose="020B0604020202020204" pitchFamily="34" charset="0"/>
                        </a:rPr>
                        <a:t>Lot de travaux</a:t>
                      </a:r>
                      <a:br>
                        <a:rPr lang="fr-FR" sz="1200">
                          <a:effectLst/>
                          <a:latin typeface="Arial" panose="020B0604020202020204" pitchFamily="34" charset="0"/>
                          <a:cs typeface="Arial" panose="020B0604020202020204" pitchFamily="34" charset="0"/>
                        </a:rPr>
                      </a:br>
                      <a:r>
                        <a:rPr lang="fr-FR" sz="1200">
                          <a:effectLst/>
                          <a:latin typeface="Arial" panose="020B0604020202020204" pitchFamily="34" charset="0"/>
                          <a:cs typeface="Arial" panose="020B0604020202020204" pitchFamily="34" charset="0"/>
                        </a:rPr>
                        <a:t>Gain énergétique &gt; 35%</a:t>
                      </a:r>
                      <a:br>
                        <a:rPr lang="fr-FR" sz="1200">
                          <a:effectLst/>
                          <a:latin typeface="Arial" panose="020B0604020202020204" pitchFamily="34" charset="0"/>
                          <a:cs typeface="Arial" panose="020B0604020202020204" pitchFamily="34" charset="0"/>
                        </a:rPr>
                      </a:br>
                      <a:r>
                        <a:rPr lang="fr-FR" sz="1200">
                          <a:effectLst/>
                          <a:latin typeface="Arial" panose="020B0604020202020204" pitchFamily="34" charset="0"/>
                          <a:cs typeface="Arial" panose="020B0604020202020204" pitchFamily="34" charset="0"/>
                        </a:rPr>
                        <a:t>Accompagnement</a:t>
                      </a:r>
                      <a:br>
                        <a:rPr lang="fr-FR" sz="1200">
                          <a:effectLst/>
                          <a:latin typeface="Arial" panose="020B0604020202020204" pitchFamily="34" charset="0"/>
                          <a:cs typeface="Arial" panose="020B0604020202020204" pitchFamily="34" charset="0"/>
                        </a:rPr>
                      </a:br>
                      <a:r>
                        <a:rPr lang="fr-FR" sz="1200">
                          <a:effectLst/>
                          <a:latin typeface="Arial" panose="020B0604020202020204" pitchFamily="34" charset="0"/>
                          <a:cs typeface="Arial" panose="020B0604020202020204" pitchFamily="34" charset="0"/>
                        </a:rPr>
                        <a:t>obligatoire</a:t>
                      </a:r>
                      <a:endParaRPr lang="fr-FR" sz="1200">
                        <a:effectLst/>
                        <a:latin typeface="Arial" panose="020B0604020202020204" pitchFamily="34" charset="0"/>
                        <a:ea typeface="Calibri" panose="020F0502020204030204" pitchFamily="34" charset="0"/>
                        <a:cs typeface="Arial" panose="020B0604020202020204" pitchFamily="34" charset="0"/>
                      </a:endParaRPr>
                    </a:p>
                  </a:txBody>
                  <a:tcPr marL="31483" marR="31483" marT="0" marB="0"/>
                </a:tc>
                <a:tc>
                  <a:txBody>
                    <a:bodyPr/>
                    <a:lstStyle/>
                    <a:p>
                      <a:pPr>
                        <a:lnSpc>
                          <a:spcPct val="107000"/>
                        </a:lnSpc>
                        <a:spcAft>
                          <a:spcPts val="800"/>
                        </a:spcAft>
                      </a:pPr>
                      <a:r>
                        <a:rPr lang="fr-FR" sz="1200">
                          <a:effectLst/>
                          <a:latin typeface="Arial" panose="020B0604020202020204" pitchFamily="34" charset="0"/>
                          <a:cs typeface="Arial" panose="020B0604020202020204" pitchFamily="34" charset="0"/>
                        </a:rPr>
                        <a:t>Pourcentage des travaux</a:t>
                      </a:r>
                      <a:br>
                        <a:rPr lang="fr-FR" sz="1200">
                          <a:effectLst/>
                          <a:latin typeface="Arial" panose="020B0604020202020204" pitchFamily="34" charset="0"/>
                          <a:cs typeface="Arial" panose="020B0604020202020204" pitchFamily="34" charset="0"/>
                        </a:rPr>
                      </a:br>
                      <a:r>
                        <a:rPr lang="fr-FR" sz="1200">
                          <a:effectLst/>
                          <a:latin typeface="Arial" panose="020B0604020202020204" pitchFamily="34" charset="0"/>
                          <a:cs typeface="Arial" panose="020B0604020202020204" pitchFamily="34" charset="0"/>
                        </a:rPr>
                        <a:t>- 50% du total : très modestes</a:t>
                      </a:r>
                      <a:br>
                        <a:rPr lang="fr-FR" sz="1200">
                          <a:effectLst/>
                          <a:latin typeface="Arial" panose="020B0604020202020204" pitchFamily="34" charset="0"/>
                          <a:cs typeface="Arial" panose="020B0604020202020204" pitchFamily="34" charset="0"/>
                        </a:rPr>
                      </a:br>
                      <a:r>
                        <a:rPr lang="fr-FR" sz="1200">
                          <a:effectLst/>
                          <a:latin typeface="Arial" panose="020B0604020202020204" pitchFamily="34" charset="0"/>
                          <a:cs typeface="Arial" panose="020B0604020202020204" pitchFamily="34" charset="0"/>
                        </a:rPr>
                        <a:t>aide max : 15 000€</a:t>
                      </a:r>
                      <a:br>
                        <a:rPr lang="fr-FR" sz="1200">
                          <a:effectLst/>
                          <a:latin typeface="Arial" panose="020B0604020202020204" pitchFamily="34" charset="0"/>
                          <a:cs typeface="Arial" panose="020B0604020202020204" pitchFamily="34" charset="0"/>
                        </a:rPr>
                      </a:br>
                      <a:r>
                        <a:rPr lang="fr-FR" sz="1200">
                          <a:effectLst/>
                          <a:latin typeface="Arial" panose="020B0604020202020204" pitchFamily="34" charset="0"/>
                          <a:cs typeface="Arial" panose="020B0604020202020204" pitchFamily="34" charset="0"/>
                        </a:rPr>
                        <a:t>- 35% du total : modestes</a:t>
                      </a:r>
                      <a:br>
                        <a:rPr lang="fr-FR" sz="1200">
                          <a:effectLst/>
                          <a:latin typeface="Arial" panose="020B0604020202020204" pitchFamily="34" charset="0"/>
                          <a:cs typeface="Arial" panose="020B0604020202020204" pitchFamily="34" charset="0"/>
                        </a:rPr>
                      </a:br>
                      <a:r>
                        <a:rPr lang="fr-FR" sz="1200">
                          <a:effectLst/>
                          <a:latin typeface="Arial" panose="020B0604020202020204" pitchFamily="34" charset="0"/>
                          <a:cs typeface="Arial" panose="020B0604020202020204" pitchFamily="34" charset="0"/>
                        </a:rPr>
                        <a:t>aide max : 10 500€</a:t>
                      </a:r>
                      <a:endParaRPr lang="fr-FR" sz="1200">
                        <a:effectLst/>
                        <a:latin typeface="Arial" panose="020B0604020202020204" pitchFamily="34" charset="0"/>
                        <a:ea typeface="Calibri" panose="020F0502020204030204" pitchFamily="34" charset="0"/>
                        <a:cs typeface="Arial" panose="020B0604020202020204" pitchFamily="34" charset="0"/>
                      </a:endParaRPr>
                    </a:p>
                  </a:txBody>
                  <a:tcPr marL="31483" marR="31483" marT="0" marB="0"/>
                </a:tc>
                <a:extLst>
                  <a:ext uri="{0D108BD9-81ED-4DB2-BD59-A6C34878D82A}">
                    <a16:rowId xmlns:a16="http://schemas.microsoft.com/office/drawing/2014/main" val="77683442"/>
                  </a:ext>
                </a:extLst>
              </a:tr>
              <a:tr h="187791">
                <a:tc gridSpan="4">
                  <a:txBody>
                    <a:bodyPr/>
                    <a:lstStyle/>
                    <a:p>
                      <a:pPr algn="ctr">
                        <a:lnSpc>
                          <a:spcPts val="1440"/>
                        </a:lnSpc>
                        <a:spcAft>
                          <a:spcPts val="800"/>
                        </a:spcAft>
                      </a:pPr>
                      <a:r>
                        <a:rPr lang="fr-FR" sz="1200">
                          <a:effectLst/>
                          <a:latin typeface="Arial" panose="020B0604020202020204" pitchFamily="34" charset="0"/>
                          <a:cs typeface="Arial" panose="020B0604020202020204" pitchFamily="34" charset="0"/>
                        </a:rPr>
                        <a:t>AIDE PRIVEE – Cumulable avec MaPrimeRénov’</a:t>
                      </a:r>
                      <a:endParaRPr lang="fr-FR" sz="1200">
                        <a:effectLst/>
                        <a:latin typeface="Arial" panose="020B0604020202020204" pitchFamily="34" charset="0"/>
                        <a:ea typeface="Calibri" panose="020F0502020204030204" pitchFamily="34" charset="0"/>
                        <a:cs typeface="Arial" panose="020B0604020202020204" pitchFamily="34" charset="0"/>
                      </a:endParaRPr>
                    </a:p>
                  </a:txBody>
                  <a:tcPr marL="31483" marR="31483" marT="0" marB="0"/>
                </a:tc>
                <a:tc hMerge="1">
                  <a:txBody>
                    <a:bodyPr/>
                    <a:lstStyle/>
                    <a:p>
                      <a:endParaRPr lang="fr-FR"/>
                    </a:p>
                  </a:txBody>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1330298940"/>
                  </a:ext>
                </a:extLst>
              </a:tr>
              <a:tr h="673396">
                <a:tc>
                  <a:txBody>
                    <a:bodyPr/>
                    <a:lstStyle/>
                    <a:p>
                      <a:pPr>
                        <a:lnSpc>
                          <a:spcPct val="107000"/>
                        </a:lnSpc>
                        <a:spcAft>
                          <a:spcPts val="600"/>
                        </a:spcAft>
                      </a:pPr>
                      <a:r>
                        <a:rPr lang="fr-FR" sz="1200">
                          <a:effectLst/>
                          <a:latin typeface="Arial" panose="020B0604020202020204" pitchFamily="34" charset="0"/>
                          <a:cs typeface="Arial" panose="020B0604020202020204" pitchFamily="34" charset="0"/>
                        </a:rPr>
                        <a:t>CEE</a:t>
                      </a:r>
                      <a:br>
                        <a:rPr lang="fr-FR" sz="1200">
                          <a:effectLst/>
                          <a:latin typeface="Arial" panose="020B0604020202020204" pitchFamily="34" charset="0"/>
                          <a:cs typeface="Arial" panose="020B0604020202020204" pitchFamily="34" charset="0"/>
                        </a:rPr>
                      </a:br>
                      <a:r>
                        <a:rPr lang="fr-FR" sz="1200">
                          <a:effectLst/>
                          <a:latin typeface="Arial" panose="020B0604020202020204" pitchFamily="34" charset="0"/>
                          <a:cs typeface="Arial" panose="020B0604020202020204" pitchFamily="34" charset="0"/>
                        </a:rPr>
                        <a:t>Une aide pour tous.</a:t>
                      </a:r>
                      <a:endParaRPr lang="fr-FR" sz="1200">
                        <a:effectLst/>
                        <a:latin typeface="Arial" panose="020B0604020202020204" pitchFamily="34" charset="0"/>
                        <a:ea typeface="Calibri" panose="020F0502020204030204" pitchFamily="34" charset="0"/>
                        <a:cs typeface="Arial" panose="020B0604020202020204" pitchFamily="34" charset="0"/>
                      </a:endParaRPr>
                    </a:p>
                  </a:txBody>
                  <a:tcPr marL="31483" marR="31483" marT="0" marB="0"/>
                </a:tc>
                <a:tc>
                  <a:txBody>
                    <a:bodyPr/>
                    <a:lstStyle/>
                    <a:p>
                      <a:pPr>
                        <a:lnSpc>
                          <a:spcPct val="107000"/>
                        </a:lnSpc>
                        <a:spcAft>
                          <a:spcPts val="600"/>
                        </a:spcAft>
                      </a:pPr>
                      <a:r>
                        <a:rPr lang="fr-FR" sz="1200">
                          <a:effectLst/>
                          <a:latin typeface="Arial" panose="020B0604020202020204" pitchFamily="34" charset="0"/>
                          <a:cs typeface="Arial" panose="020B0604020202020204" pitchFamily="34" charset="0"/>
                        </a:rPr>
                        <a:t>Tous les revenus</a:t>
                      </a:r>
                      <a:br>
                        <a:rPr lang="fr-FR" sz="1200">
                          <a:effectLst/>
                          <a:latin typeface="Arial" panose="020B0604020202020204" pitchFamily="34" charset="0"/>
                          <a:cs typeface="Arial" panose="020B0604020202020204" pitchFamily="34" charset="0"/>
                        </a:rPr>
                      </a:br>
                      <a:r>
                        <a:rPr lang="fr-FR" sz="1200">
                          <a:effectLst/>
                          <a:latin typeface="Arial" panose="020B0604020202020204" pitchFamily="34" charset="0"/>
                          <a:cs typeface="Arial" panose="020B0604020202020204" pitchFamily="34" charset="0"/>
                        </a:rPr>
                        <a:t>- Prop, Loc, Bailleur</a:t>
                      </a:r>
                      <a:br>
                        <a:rPr lang="fr-FR" sz="1200">
                          <a:effectLst/>
                          <a:latin typeface="Arial" panose="020B0604020202020204" pitchFamily="34" charset="0"/>
                          <a:cs typeface="Arial" panose="020B0604020202020204" pitchFamily="34" charset="0"/>
                        </a:rPr>
                      </a:br>
                      <a:r>
                        <a:rPr lang="fr-FR" sz="1200">
                          <a:effectLst/>
                          <a:latin typeface="Arial" panose="020B0604020202020204" pitchFamily="34" charset="0"/>
                          <a:cs typeface="Arial" panose="020B0604020202020204" pitchFamily="34" charset="0"/>
                        </a:rPr>
                        <a:t>- Logement principal ou second &gt; 2 ans.</a:t>
                      </a:r>
                      <a:endParaRPr lang="fr-FR" sz="1200">
                        <a:effectLst/>
                        <a:latin typeface="Arial" panose="020B0604020202020204" pitchFamily="34" charset="0"/>
                        <a:ea typeface="Calibri" panose="020F0502020204030204" pitchFamily="34" charset="0"/>
                        <a:cs typeface="Arial" panose="020B0604020202020204" pitchFamily="34" charset="0"/>
                      </a:endParaRPr>
                    </a:p>
                  </a:txBody>
                  <a:tcPr marL="31483" marR="31483" marT="0" marB="0"/>
                </a:tc>
                <a:tc>
                  <a:txBody>
                    <a:bodyPr/>
                    <a:lstStyle/>
                    <a:p>
                      <a:pPr>
                        <a:lnSpc>
                          <a:spcPct val="107000"/>
                        </a:lnSpc>
                        <a:spcAft>
                          <a:spcPts val="600"/>
                        </a:spcAft>
                      </a:pPr>
                      <a:r>
                        <a:rPr lang="fr-FR" sz="1200">
                          <a:effectLst/>
                          <a:latin typeface="Arial" panose="020B0604020202020204" pitchFamily="34" charset="0"/>
                          <a:cs typeface="Arial" panose="020B0604020202020204" pitchFamily="34" charset="0"/>
                        </a:rPr>
                        <a:t>Tous travaux</a:t>
                      </a:r>
                      <a:br>
                        <a:rPr lang="fr-FR" sz="1200">
                          <a:effectLst/>
                          <a:latin typeface="Arial" panose="020B0604020202020204" pitchFamily="34" charset="0"/>
                          <a:cs typeface="Arial" panose="020B0604020202020204" pitchFamily="34" charset="0"/>
                        </a:rPr>
                      </a:br>
                      <a:r>
                        <a:rPr lang="fr-FR" sz="1200">
                          <a:effectLst/>
                          <a:latin typeface="Arial" panose="020B0604020202020204" pitchFamily="34" charset="0"/>
                          <a:cs typeface="Arial" panose="020B0604020202020204" pitchFamily="34" charset="0"/>
                        </a:rPr>
                        <a:t>Dont isolation combles, plancher et PAC air-air</a:t>
                      </a:r>
                      <a:endParaRPr lang="fr-FR" sz="1200">
                        <a:effectLst/>
                        <a:latin typeface="Arial" panose="020B0604020202020204" pitchFamily="34" charset="0"/>
                        <a:ea typeface="Calibri" panose="020F0502020204030204" pitchFamily="34" charset="0"/>
                        <a:cs typeface="Arial" panose="020B0604020202020204" pitchFamily="34" charset="0"/>
                      </a:endParaRPr>
                    </a:p>
                  </a:txBody>
                  <a:tcPr marL="31483" marR="31483" marT="0" marB="0"/>
                </a:tc>
                <a:tc>
                  <a:txBody>
                    <a:bodyPr/>
                    <a:lstStyle/>
                    <a:p>
                      <a:pPr>
                        <a:lnSpc>
                          <a:spcPct val="107000"/>
                        </a:lnSpc>
                        <a:spcAft>
                          <a:spcPts val="600"/>
                        </a:spcAft>
                      </a:pPr>
                      <a:r>
                        <a:rPr lang="fr-FR" sz="1200">
                          <a:effectLst/>
                          <a:latin typeface="Arial" panose="020B0604020202020204" pitchFamily="34" charset="0"/>
                          <a:cs typeface="Arial" panose="020B0604020202020204" pitchFamily="34" charset="0"/>
                        </a:rPr>
                        <a:t>Forfait selon travaux et revenus.</a:t>
                      </a:r>
                      <a:br>
                        <a:rPr lang="fr-FR" sz="1200">
                          <a:effectLst/>
                          <a:latin typeface="Arial" panose="020B0604020202020204" pitchFamily="34" charset="0"/>
                          <a:cs typeface="Arial" panose="020B0604020202020204" pitchFamily="34" charset="0"/>
                        </a:rPr>
                      </a:br>
                      <a:r>
                        <a:rPr lang="fr-FR" sz="1200">
                          <a:effectLst/>
                          <a:latin typeface="Arial" panose="020B0604020202020204" pitchFamily="34" charset="0"/>
                          <a:cs typeface="Arial" panose="020B0604020202020204" pitchFamily="34" charset="0"/>
                        </a:rPr>
                        <a:t>Ex : chaudière à granulés de</a:t>
                      </a:r>
                      <a:br>
                        <a:rPr lang="fr-FR" sz="1200">
                          <a:effectLst/>
                          <a:latin typeface="Arial" panose="020B0604020202020204" pitchFamily="34" charset="0"/>
                          <a:cs typeface="Arial" panose="020B0604020202020204" pitchFamily="34" charset="0"/>
                        </a:rPr>
                      </a:br>
                      <a:r>
                        <a:rPr lang="fr-FR" sz="1200">
                          <a:effectLst/>
                          <a:latin typeface="Arial" panose="020B0604020202020204" pitchFamily="34" charset="0"/>
                          <a:cs typeface="Arial" panose="020B0604020202020204" pitchFamily="34" charset="0"/>
                        </a:rPr>
                        <a:t>850 à 4 000€</a:t>
                      </a:r>
                      <a:endParaRPr lang="fr-FR" sz="1200">
                        <a:effectLst/>
                        <a:latin typeface="Arial" panose="020B0604020202020204" pitchFamily="34" charset="0"/>
                        <a:ea typeface="Calibri" panose="020F0502020204030204" pitchFamily="34" charset="0"/>
                        <a:cs typeface="Arial" panose="020B0604020202020204" pitchFamily="34" charset="0"/>
                      </a:endParaRPr>
                    </a:p>
                  </a:txBody>
                  <a:tcPr marL="31483" marR="31483" marT="0" marB="0"/>
                </a:tc>
                <a:extLst>
                  <a:ext uri="{0D108BD9-81ED-4DB2-BD59-A6C34878D82A}">
                    <a16:rowId xmlns:a16="http://schemas.microsoft.com/office/drawing/2014/main" val="2058478382"/>
                  </a:ext>
                </a:extLst>
              </a:tr>
              <a:tr h="187791">
                <a:tc gridSpan="4">
                  <a:txBody>
                    <a:bodyPr/>
                    <a:lstStyle/>
                    <a:p>
                      <a:pPr algn="ctr">
                        <a:lnSpc>
                          <a:spcPts val="1440"/>
                        </a:lnSpc>
                        <a:spcAft>
                          <a:spcPts val="800"/>
                        </a:spcAft>
                      </a:pPr>
                      <a:r>
                        <a:rPr lang="fr-FR" sz="1200">
                          <a:effectLst/>
                          <a:latin typeface="Arial" panose="020B0604020202020204" pitchFamily="34" charset="0"/>
                          <a:cs typeface="Arial" panose="020B0604020202020204" pitchFamily="34" charset="0"/>
                        </a:rPr>
                        <a:t>INCITATIONS FINANCIERES – Cumulables avec tout</a:t>
                      </a:r>
                      <a:endParaRPr lang="fr-FR" sz="1200">
                        <a:effectLst/>
                        <a:latin typeface="Arial" panose="020B0604020202020204" pitchFamily="34" charset="0"/>
                        <a:ea typeface="Calibri" panose="020F0502020204030204" pitchFamily="34" charset="0"/>
                        <a:cs typeface="Arial" panose="020B0604020202020204" pitchFamily="34" charset="0"/>
                      </a:endParaRPr>
                    </a:p>
                  </a:txBody>
                  <a:tcPr marL="31483" marR="31483" marT="0" marB="0"/>
                </a:tc>
                <a:tc hMerge="1">
                  <a:txBody>
                    <a:bodyPr/>
                    <a:lstStyle/>
                    <a:p>
                      <a:endParaRPr lang="fr-FR"/>
                    </a:p>
                  </a:txBody>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2755949746"/>
                  </a:ext>
                </a:extLst>
              </a:tr>
              <a:tr h="503169">
                <a:tc>
                  <a:txBody>
                    <a:bodyPr/>
                    <a:lstStyle/>
                    <a:p>
                      <a:pPr>
                        <a:lnSpc>
                          <a:spcPct val="107000"/>
                        </a:lnSpc>
                        <a:spcAft>
                          <a:spcPts val="800"/>
                        </a:spcAft>
                      </a:pPr>
                      <a:r>
                        <a:rPr lang="fr-FR" sz="1200">
                          <a:effectLst/>
                          <a:latin typeface="Arial" panose="020B0604020202020204" pitchFamily="34" charset="0"/>
                          <a:cs typeface="Arial" panose="020B0604020202020204" pitchFamily="34" charset="0"/>
                        </a:rPr>
                        <a:t>Eco-Prêt à taux 0</a:t>
                      </a:r>
                      <a:br>
                        <a:rPr lang="fr-FR" sz="1200">
                          <a:effectLst/>
                          <a:latin typeface="Arial" panose="020B0604020202020204" pitchFamily="34" charset="0"/>
                          <a:cs typeface="Arial" panose="020B0604020202020204" pitchFamily="34" charset="0"/>
                        </a:rPr>
                      </a:br>
                      <a:r>
                        <a:rPr lang="fr-FR" sz="1200">
                          <a:effectLst/>
                          <a:latin typeface="Arial" panose="020B0604020202020204" pitchFamily="34" charset="0"/>
                          <a:cs typeface="Arial" panose="020B0604020202020204" pitchFamily="34" charset="0"/>
                        </a:rPr>
                        <a:t>Pour investir « en douceur ».</a:t>
                      </a:r>
                      <a:endParaRPr lang="fr-FR" sz="1200">
                        <a:effectLst/>
                        <a:latin typeface="Arial" panose="020B0604020202020204" pitchFamily="34" charset="0"/>
                        <a:ea typeface="Calibri" panose="020F0502020204030204" pitchFamily="34" charset="0"/>
                        <a:cs typeface="Arial" panose="020B0604020202020204" pitchFamily="34" charset="0"/>
                      </a:endParaRPr>
                    </a:p>
                  </a:txBody>
                  <a:tcPr marL="31483" marR="31483" marT="0" marB="0"/>
                </a:tc>
                <a:tc>
                  <a:txBody>
                    <a:bodyPr/>
                    <a:lstStyle/>
                    <a:p>
                      <a:pPr>
                        <a:lnSpc>
                          <a:spcPct val="107000"/>
                        </a:lnSpc>
                        <a:spcAft>
                          <a:spcPts val="800"/>
                        </a:spcAft>
                      </a:pPr>
                      <a:r>
                        <a:rPr lang="fr-FR" sz="1200">
                          <a:effectLst/>
                          <a:latin typeface="Arial" panose="020B0604020202020204" pitchFamily="34" charset="0"/>
                          <a:cs typeface="Arial" panose="020B0604020202020204" pitchFamily="34" charset="0"/>
                        </a:rPr>
                        <a:t>Tous les revenus</a:t>
                      </a:r>
                      <a:br>
                        <a:rPr lang="fr-FR" sz="1200">
                          <a:effectLst/>
                          <a:latin typeface="Arial" panose="020B0604020202020204" pitchFamily="34" charset="0"/>
                          <a:cs typeface="Arial" panose="020B0604020202020204" pitchFamily="34" charset="0"/>
                        </a:rPr>
                      </a:br>
                      <a:r>
                        <a:rPr lang="fr-FR" sz="1200">
                          <a:effectLst/>
                          <a:latin typeface="Arial" panose="020B0604020202020204" pitchFamily="34" charset="0"/>
                          <a:cs typeface="Arial" panose="020B0604020202020204" pitchFamily="34" charset="0"/>
                        </a:rPr>
                        <a:t>- Propriétaire, Bailleur</a:t>
                      </a:r>
                      <a:br>
                        <a:rPr lang="fr-FR" sz="1200">
                          <a:effectLst/>
                          <a:latin typeface="Arial" panose="020B0604020202020204" pitchFamily="34" charset="0"/>
                          <a:cs typeface="Arial" panose="020B0604020202020204" pitchFamily="34" charset="0"/>
                        </a:rPr>
                      </a:br>
                      <a:r>
                        <a:rPr lang="fr-FR" sz="1200">
                          <a:effectLst/>
                          <a:latin typeface="Arial" panose="020B0604020202020204" pitchFamily="34" charset="0"/>
                          <a:cs typeface="Arial" panose="020B0604020202020204" pitchFamily="34" charset="0"/>
                        </a:rPr>
                        <a:t>- Logement &gt; 2 ans</a:t>
                      </a:r>
                      <a:endParaRPr lang="fr-FR" sz="1200">
                        <a:effectLst/>
                        <a:latin typeface="Arial" panose="020B0604020202020204" pitchFamily="34" charset="0"/>
                        <a:ea typeface="Calibri" panose="020F0502020204030204" pitchFamily="34" charset="0"/>
                        <a:cs typeface="Arial" panose="020B0604020202020204" pitchFamily="34" charset="0"/>
                      </a:endParaRPr>
                    </a:p>
                  </a:txBody>
                  <a:tcPr marL="31483" marR="31483" marT="0" marB="0"/>
                </a:tc>
                <a:tc>
                  <a:txBody>
                    <a:bodyPr/>
                    <a:lstStyle/>
                    <a:p>
                      <a:pPr>
                        <a:lnSpc>
                          <a:spcPct val="107000"/>
                        </a:lnSpc>
                        <a:spcAft>
                          <a:spcPts val="800"/>
                        </a:spcAft>
                      </a:pPr>
                      <a:r>
                        <a:rPr lang="fr-FR" sz="1200">
                          <a:effectLst/>
                          <a:latin typeface="Arial" panose="020B0604020202020204" pitchFamily="34" charset="0"/>
                          <a:cs typeface="Arial" panose="020B0604020202020204" pitchFamily="34" charset="0"/>
                        </a:rPr>
                        <a:t>Tous travaux</a:t>
                      </a:r>
                      <a:br>
                        <a:rPr lang="fr-FR" sz="1200">
                          <a:effectLst/>
                          <a:latin typeface="Arial" panose="020B0604020202020204" pitchFamily="34" charset="0"/>
                          <a:cs typeface="Arial" panose="020B0604020202020204" pitchFamily="34" charset="0"/>
                        </a:rPr>
                      </a:br>
                      <a:r>
                        <a:rPr lang="fr-FR" sz="1200">
                          <a:effectLst/>
                          <a:latin typeface="Arial" panose="020B0604020202020204" pitchFamily="34" charset="0"/>
                          <a:cs typeface="Arial" panose="020B0604020202020204" pitchFamily="34" charset="0"/>
                        </a:rPr>
                        <a:t>Sauf PAC air-air</a:t>
                      </a:r>
                      <a:endParaRPr lang="fr-FR" sz="1200">
                        <a:effectLst/>
                        <a:latin typeface="Arial" panose="020B0604020202020204" pitchFamily="34" charset="0"/>
                        <a:ea typeface="Calibri" panose="020F0502020204030204" pitchFamily="34" charset="0"/>
                        <a:cs typeface="Arial" panose="020B0604020202020204" pitchFamily="34" charset="0"/>
                      </a:endParaRPr>
                    </a:p>
                  </a:txBody>
                  <a:tcPr marL="31483" marR="31483" marT="0" marB="0"/>
                </a:tc>
                <a:tc>
                  <a:txBody>
                    <a:bodyPr/>
                    <a:lstStyle/>
                    <a:p>
                      <a:pPr>
                        <a:lnSpc>
                          <a:spcPct val="107000"/>
                        </a:lnSpc>
                        <a:spcAft>
                          <a:spcPts val="800"/>
                        </a:spcAft>
                      </a:pPr>
                      <a:r>
                        <a:rPr lang="fr-FR" sz="1200">
                          <a:effectLst/>
                          <a:latin typeface="Arial" panose="020B0604020202020204" pitchFamily="34" charset="0"/>
                          <a:cs typeface="Arial" panose="020B0604020202020204" pitchFamily="34" charset="0"/>
                        </a:rPr>
                        <a:t>Prêt sans intérêt</a:t>
                      </a:r>
                      <a:br>
                        <a:rPr lang="fr-FR" sz="1200">
                          <a:effectLst/>
                          <a:latin typeface="Arial" panose="020B0604020202020204" pitchFamily="34" charset="0"/>
                          <a:cs typeface="Arial" panose="020B0604020202020204" pitchFamily="34" charset="0"/>
                        </a:rPr>
                      </a:br>
                      <a:r>
                        <a:rPr lang="fr-FR" sz="1200">
                          <a:effectLst/>
                          <a:latin typeface="Arial" panose="020B0604020202020204" pitchFamily="34" charset="0"/>
                          <a:cs typeface="Arial" panose="020B0604020202020204" pitchFamily="34" charset="0"/>
                        </a:rPr>
                        <a:t>Jusqu’à 50 000€</a:t>
                      </a:r>
                      <a:br>
                        <a:rPr lang="fr-FR" sz="1200">
                          <a:effectLst/>
                          <a:latin typeface="Arial" panose="020B0604020202020204" pitchFamily="34" charset="0"/>
                          <a:cs typeface="Arial" panose="020B0604020202020204" pitchFamily="34" charset="0"/>
                        </a:rPr>
                      </a:br>
                      <a:r>
                        <a:rPr lang="fr-FR" sz="1200">
                          <a:effectLst/>
                          <a:latin typeface="Arial" panose="020B0604020202020204" pitchFamily="34" charset="0"/>
                          <a:cs typeface="Arial" panose="020B0604020202020204" pitchFamily="34" charset="0"/>
                        </a:rPr>
                        <a:t>A rembourser sous 20 ans</a:t>
                      </a:r>
                      <a:endParaRPr lang="fr-FR" sz="1200">
                        <a:effectLst/>
                        <a:latin typeface="Arial" panose="020B0604020202020204" pitchFamily="34" charset="0"/>
                        <a:ea typeface="Calibri" panose="020F0502020204030204" pitchFamily="34" charset="0"/>
                        <a:cs typeface="Arial" panose="020B0604020202020204" pitchFamily="34" charset="0"/>
                      </a:endParaRPr>
                    </a:p>
                  </a:txBody>
                  <a:tcPr marL="31483" marR="31483" marT="0" marB="0"/>
                </a:tc>
                <a:extLst>
                  <a:ext uri="{0D108BD9-81ED-4DB2-BD59-A6C34878D82A}">
                    <a16:rowId xmlns:a16="http://schemas.microsoft.com/office/drawing/2014/main" val="2904616559"/>
                  </a:ext>
                </a:extLst>
              </a:tr>
              <a:tr h="673396">
                <a:tc>
                  <a:txBody>
                    <a:bodyPr/>
                    <a:lstStyle/>
                    <a:p>
                      <a:pPr>
                        <a:lnSpc>
                          <a:spcPct val="107000"/>
                        </a:lnSpc>
                        <a:spcAft>
                          <a:spcPts val="800"/>
                        </a:spcAft>
                      </a:pPr>
                      <a:r>
                        <a:rPr lang="fr-FR" sz="1200">
                          <a:effectLst/>
                          <a:latin typeface="Arial" panose="020B0604020202020204" pitchFamily="34" charset="0"/>
                          <a:cs typeface="Arial" panose="020B0604020202020204" pitchFamily="34" charset="0"/>
                        </a:rPr>
                        <a:t>TVA 5.5%</a:t>
                      </a:r>
                      <a:br>
                        <a:rPr lang="fr-FR" sz="1200">
                          <a:effectLst/>
                          <a:latin typeface="Arial" panose="020B0604020202020204" pitchFamily="34" charset="0"/>
                          <a:cs typeface="Arial" panose="020B0604020202020204" pitchFamily="34" charset="0"/>
                        </a:rPr>
                      </a:br>
                      <a:r>
                        <a:rPr lang="fr-FR" sz="1200">
                          <a:effectLst/>
                          <a:latin typeface="Arial" panose="020B0604020202020204" pitchFamily="34" charset="0"/>
                          <a:cs typeface="Arial" panose="020B0604020202020204" pitchFamily="34" charset="0"/>
                        </a:rPr>
                        <a:t>Pour favoriser</a:t>
                      </a:r>
                      <a:br>
                        <a:rPr lang="fr-FR" sz="1200">
                          <a:effectLst/>
                          <a:latin typeface="Arial" panose="020B0604020202020204" pitchFamily="34" charset="0"/>
                          <a:cs typeface="Arial" panose="020B0604020202020204" pitchFamily="34" charset="0"/>
                        </a:rPr>
                      </a:br>
                      <a:r>
                        <a:rPr lang="fr-FR" sz="1200">
                          <a:effectLst/>
                          <a:latin typeface="Arial" panose="020B0604020202020204" pitchFamily="34" charset="0"/>
                          <a:cs typeface="Arial" panose="020B0604020202020204" pitchFamily="34" charset="0"/>
                        </a:rPr>
                        <a:t>le passage à l’acte.</a:t>
                      </a:r>
                      <a:endParaRPr lang="fr-FR" sz="1200">
                        <a:effectLst/>
                        <a:latin typeface="Arial" panose="020B0604020202020204" pitchFamily="34" charset="0"/>
                        <a:ea typeface="Calibri" panose="020F0502020204030204" pitchFamily="34" charset="0"/>
                        <a:cs typeface="Arial" panose="020B0604020202020204" pitchFamily="34" charset="0"/>
                      </a:endParaRPr>
                    </a:p>
                  </a:txBody>
                  <a:tcPr marL="31483" marR="31483" marT="0" marB="0"/>
                </a:tc>
                <a:tc>
                  <a:txBody>
                    <a:bodyPr/>
                    <a:lstStyle/>
                    <a:p>
                      <a:pPr>
                        <a:lnSpc>
                          <a:spcPct val="107000"/>
                        </a:lnSpc>
                        <a:spcAft>
                          <a:spcPts val="800"/>
                        </a:spcAft>
                      </a:pPr>
                      <a:r>
                        <a:rPr lang="fr-FR" sz="1200">
                          <a:effectLst/>
                          <a:latin typeface="Arial" panose="020B0604020202020204" pitchFamily="34" charset="0"/>
                          <a:cs typeface="Arial" panose="020B0604020202020204" pitchFamily="34" charset="0"/>
                        </a:rPr>
                        <a:t>Sans conditions</a:t>
                      </a:r>
                      <a:br>
                        <a:rPr lang="fr-FR" sz="1200">
                          <a:effectLst/>
                          <a:latin typeface="Arial" panose="020B0604020202020204" pitchFamily="34" charset="0"/>
                          <a:cs typeface="Arial" panose="020B0604020202020204" pitchFamily="34" charset="0"/>
                        </a:rPr>
                      </a:br>
                      <a:r>
                        <a:rPr lang="fr-FR" sz="1200">
                          <a:effectLst/>
                          <a:latin typeface="Arial" panose="020B0604020202020204" pitchFamily="34" charset="0"/>
                          <a:cs typeface="Arial" panose="020B0604020202020204" pitchFamily="34" charset="0"/>
                        </a:rPr>
                        <a:t>- Prop, Loc, Bailleur</a:t>
                      </a:r>
                      <a:br>
                        <a:rPr lang="fr-FR" sz="1200">
                          <a:effectLst/>
                          <a:latin typeface="Arial" panose="020B0604020202020204" pitchFamily="34" charset="0"/>
                          <a:cs typeface="Arial" panose="020B0604020202020204" pitchFamily="34" charset="0"/>
                        </a:rPr>
                      </a:br>
                      <a:r>
                        <a:rPr lang="fr-FR" sz="1200">
                          <a:effectLst/>
                          <a:latin typeface="Arial" panose="020B0604020202020204" pitchFamily="34" charset="0"/>
                          <a:cs typeface="Arial" panose="020B0604020202020204" pitchFamily="34" charset="0"/>
                        </a:rPr>
                        <a:t>- Logement principal ou second &gt; 2 ans.</a:t>
                      </a:r>
                      <a:endParaRPr lang="fr-FR" sz="1200">
                        <a:effectLst/>
                        <a:latin typeface="Arial" panose="020B0604020202020204" pitchFamily="34" charset="0"/>
                        <a:ea typeface="Calibri" panose="020F0502020204030204" pitchFamily="34" charset="0"/>
                        <a:cs typeface="Arial" panose="020B0604020202020204" pitchFamily="34" charset="0"/>
                      </a:endParaRPr>
                    </a:p>
                  </a:txBody>
                  <a:tcPr marL="31483" marR="31483" marT="0" marB="0"/>
                </a:tc>
                <a:tc>
                  <a:txBody>
                    <a:bodyPr/>
                    <a:lstStyle/>
                    <a:p>
                      <a:pPr>
                        <a:lnSpc>
                          <a:spcPct val="107000"/>
                        </a:lnSpc>
                        <a:spcAft>
                          <a:spcPts val="800"/>
                        </a:spcAft>
                      </a:pPr>
                      <a:r>
                        <a:rPr lang="fr-FR" sz="1200">
                          <a:effectLst/>
                          <a:latin typeface="Arial" panose="020B0604020202020204" pitchFamily="34" charset="0"/>
                          <a:cs typeface="Arial" panose="020B0604020202020204" pitchFamily="34" charset="0"/>
                        </a:rPr>
                        <a:t>Tous travaux</a:t>
                      </a:r>
                      <a:br>
                        <a:rPr lang="fr-FR" sz="1200">
                          <a:effectLst/>
                          <a:latin typeface="Arial" panose="020B0604020202020204" pitchFamily="34" charset="0"/>
                          <a:cs typeface="Arial" panose="020B0604020202020204" pitchFamily="34" charset="0"/>
                        </a:rPr>
                      </a:br>
                      <a:r>
                        <a:rPr lang="fr-FR" sz="1200">
                          <a:effectLst/>
                          <a:latin typeface="Arial" panose="020B0604020202020204" pitchFamily="34" charset="0"/>
                          <a:cs typeface="Arial" panose="020B0604020202020204" pitchFamily="34" charset="0"/>
                        </a:rPr>
                        <a:t>Sauf PAC air-air</a:t>
                      </a:r>
                      <a:endParaRPr lang="fr-FR" sz="1200">
                        <a:effectLst/>
                        <a:latin typeface="Arial" panose="020B0604020202020204" pitchFamily="34" charset="0"/>
                        <a:ea typeface="Calibri" panose="020F0502020204030204" pitchFamily="34" charset="0"/>
                        <a:cs typeface="Arial" panose="020B0604020202020204" pitchFamily="34" charset="0"/>
                      </a:endParaRPr>
                    </a:p>
                  </a:txBody>
                  <a:tcPr marL="31483" marR="31483" marT="0" marB="0"/>
                </a:tc>
                <a:tc>
                  <a:txBody>
                    <a:bodyPr/>
                    <a:lstStyle/>
                    <a:p>
                      <a:pPr>
                        <a:lnSpc>
                          <a:spcPct val="107000"/>
                        </a:lnSpc>
                        <a:spcAft>
                          <a:spcPts val="800"/>
                        </a:spcAft>
                      </a:pPr>
                      <a:r>
                        <a:rPr lang="fr-FR" sz="1200" dirty="0">
                          <a:effectLst/>
                          <a:latin typeface="Arial" panose="020B0604020202020204" pitchFamily="34" charset="0"/>
                          <a:cs typeface="Arial" panose="020B0604020202020204" pitchFamily="34" charset="0"/>
                        </a:rPr>
                        <a:t>TVA directement réduite sur le devis</a:t>
                      </a:r>
                      <a:endParaRPr lang="fr-FR" sz="1200" dirty="0">
                        <a:effectLst/>
                        <a:latin typeface="Arial" panose="020B0604020202020204" pitchFamily="34" charset="0"/>
                        <a:ea typeface="Calibri" panose="020F0502020204030204" pitchFamily="34" charset="0"/>
                        <a:cs typeface="Arial" panose="020B0604020202020204" pitchFamily="34" charset="0"/>
                      </a:endParaRPr>
                    </a:p>
                  </a:txBody>
                  <a:tcPr marL="31483" marR="31483" marT="0" marB="0"/>
                </a:tc>
                <a:extLst>
                  <a:ext uri="{0D108BD9-81ED-4DB2-BD59-A6C34878D82A}">
                    <a16:rowId xmlns:a16="http://schemas.microsoft.com/office/drawing/2014/main" val="2706641161"/>
                  </a:ext>
                </a:extLst>
              </a:tr>
            </a:tbl>
          </a:graphicData>
        </a:graphic>
      </p:graphicFrame>
      <p:sp>
        <p:nvSpPr>
          <p:cNvPr id="6" name="ZoneTexte 5">
            <a:extLst>
              <a:ext uri="{FF2B5EF4-FFF2-40B4-BE49-F238E27FC236}">
                <a16:creationId xmlns:a16="http://schemas.microsoft.com/office/drawing/2014/main" id="{1863E0AB-D217-DBC0-D571-977376698D4D}"/>
              </a:ext>
            </a:extLst>
          </p:cNvPr>
          <p:cNvSpPr txBox="1"/>
          <p:nvPr/>
        </p:nvSpPr>
        <p:spPr>
          <a:xfrm>
            <a:off x="813881" y="6303528"/>
            <a:ext cx="9458528" cy="369332"/>
          </a:xfrm>
          <a:prstGeom prst="rect">
            <a:avLst/>
          </a:prstGeom>
          <a:noFill/>
        </p:spPr>
        <p:txBody>
          <a:bodyPr wrap="square">
            <a:spAutoFit/>
          </a:bodyPr>
          <a:lstStyle/>
          <a:p>
            <a:r>
              <a:rPr lang="fr-FR" dirty="0">
                <a:latin typeface="Arial" panose="020B0604020202020204" pitchFamily="34" charset="0"/>
                <a:cs typeface="Arial" panose="020B0604020202020204" pitchFamily="34" charset="0"/>
              </a:rPr>
              <a:t>Remarque : certaines régions ou départements proposent des aides locales.</a:t>
            </a:r>
          </a:p>
        </p:txBody>
      </p:sp>
    </p:spTree>
    <p:extLst>
      <p:ext uri="{BB962C8B-B14F-4D97-AF65-F5344CB8AC3E}">
        <p14:creationId xmlns:p14="http://schemas.microsoft.com/office/powerpoint/2010/main" val="404258307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DA6394BF-8D4D-91FA-2682-4B6A43EA0296}"/>
              </a:ext>
            </a:extLst>
          </p:cNvPr>
          <p:cNvPicPr>
            <a:picLocks noChangeAspect="1"/>
          </p:cNvPicPr>
          <p:nvPr/>
        </p:nvPicPr>
        <p:blipFill>
          <a:blip r:embed="rId2"/>
          <a:stretch>
            <a:fillRect/>
          </a:stretch>
        </p:blipFill>
        <p:spPr>
          <a:xfrm>
            <a:off x="175260" y="1060704"/>
            <a:ext cx="11841480" cy="5797296"/>
          </a:xfrm>
          <a:prstGeom prst="rect">
            <a:avLst/>
          </a:prstGeom>
        </p:spPr>
      </p:pic>
      <p:sp>
        <p:nvSpPr>
          <p:cNvPr id="5" name="ZoneTexte 4">
            <a:extLst>
              <a:ext uri="{FF2B5EF4-FFF2-40B4-BE49-F238E27FC236}">
                <a16:creationId xmlns:a16="http://schemas.microsoft.com/office/drawing/2014/main" id="{19D1E0C8-C036-2000-206D-7464067F980A}"/>
              </a:ext>
            </a:extLst>
          </p:cNvPr>
          <p:cNvSpPr txBox="1"/>
          <p:nvPr/>
        </p:nvSpPr>
        <p:spPr>
          <a:xfrm>
            <a:off x="2314004" y="409694"/>
            <a:ext cx="7563993" cy="461665"/>
          </a:xfrm>
          <a:prstGeom prst="rect">
            <a:avLst/>
          </a:prstGeom>
          <a:noFill/>
        </p:spPr>
        <p:txBody>
          <a:bodyPr wrap="square">
            <a:spAutoFit/>
          </a:bodyPr>
          <a:lstStyle/>
          <a:p>
            <a:r>
              <a:rPr lang="fr-FR" sz="2400" dirty="0">
                <a:latin typeface="Arial" panose="020B0604020202020204" pitchFamily="34" charset="0"/>
                <a:cs typeface="Arial" panose="020B0604020202020204" pitchFamily="34" charset="0"/>
              </a:rPr>
              <a:t>Exemple : Aides à la rénovation VIESSMANN en 2022</a:t>
            </a:r>
            <a:endParaRPr lang="fr-FR" sz="2400" dirty="0"/>
          </a:p>
        </p:txBody>
      </p:sp>
    </p:spTree>
    <p:extLst>
      <p:ext uri="{BB962C8B-B14F-4D97-AF65-F5344CB8AC3E}">
        <p14:creationId xmlns:p14="http://schemas.microsoft.com/office/powerpoint/2010/main" val="31729499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a:extLst>
              <a:ext uri="{FF2B5EF4-FFF2-40B4-BE49-F238E27FC236}">
                <a16:creationId xmlns:a16="http://schemas.microsoft.com/office/drawing/2014/main" id="{7BA2A694-7B31-9326-1C97-835E8F1A7189}"/>
              </a:ext>
            </a:extLst>
          </p:cNvPr>
          <p:cNvSpPr txBox="1"/>
          <p:nvPr/>
        </p:nvSpPr>
        <p:spPr>
          <a:xfrm>
            <a:off x="333140" y="760114"/>
            <a:ext cx="11653736" cy="5324535"/>
          </a:xfrm>
          <a:prstGeom prst="rect">
            <a:avLst/>
          </a:prstGeom>
          <a:noFill/>
        </p:spPr>
        <p:txBody>
          <a:bodyPr wrap="square">
            <a:spAutoFit/>
          </a:bodyPr>
          <a:lstStyle/>
          <a:p>
            <a:pPr>
              <a:spcBef>
                <a:spcPts val="600"/>
              </a:spcBef>
              <a:spcAft>
                <a:spcPts val="1200"/>
              </a:spcAft>
            </a:pPr>
            <a:r>
              <a:rPr lang="fr-FR" sz="2400" dirty="0">
                <a:latin typeface="Arial" panose="020B0604020202020204" pitchFamily="34" charset="0"/>
                <a:cs typeface="Arial" panose="020B0604020202020204" pitchFamily="34" charset="0"/>
              </a:rPr>
              <a:t>L'État encourage fortement les travaux de rénovation avec de nombreux dispositifs :</a:t>
            </a:r>
          </a:p>
          <a:p>
            <a:pPr>
              <a:spcBef>
                <a:spcPts val="600"/>
              </a:spcBef>
              <a:spcAft>
                <a:spcPts val="1200"/>
              </a:spcAft>
            </a:pPr>
            <a:r>
              <a:rPr lang="fr-FR" sz="2400" dirty="0">
                <a:latin typeface="Arial" panose="020B0604020202020204" pitchFamily="34" charset="0"/>
                <a:cs typeface="Arial" panose="020B0604020202020204" pitchFamily="34" charset="0"/>
              </a:rPr>
              <a:t>	1)	Niveau financier</a:t>
            </a:r>
          </a:p>
          <a:p>
            <a:pPr>
              <a:spcBef>
                <a:spcPts val="600"/>
              </a:spcBef>
              <a:spcAft>
                <a:spcPts val="600"/>
              </a:spcAft>
            </a:pPr>
            <a:r>
              <a:rPr lang="fr-FR" sz="2400" dirty="0">
                <a:latin typeface="Arial" panose="020B0604020202020204" pitchFamily="34" charset="0"/>
                <a:cs typeface="Arial" panose="020B0604020202020204" pitchFamily="34" charset="0"/>
              </a:rPr>
              <a:t>	2)	Niveau technique</a:t>
            </a:r>
          </a:p>
          <a:p>
            <a:pPr>
              <a:spcBef>
                <a:spcPts val="600"/>
              </a:spcBef>
              <a:spcAft>
                <a:spcPts val="600"/>
              </a:spcAft>
            </a:pPr>
            <a:r>
              <a:rPr lang="fr-FR" sz="2400" dirty="0">
                <a:latin typeface="Arial" panose="020B0604020202020204" pitchFamily="34" charset="0"/>
                <a:cs typeface="Arial" panose="020B0604020202020204" pitchFamily="34" charset="0"/>
              </a:rPr>
              <a:t>	3)	Aide publique MaPrimeRenov’</a:t>
            </a:r>
          </a:p>
          <a:p>
            <a:pPr>
              <a:spcBef>
                <a:spcPts val="600"/>
              </a:spcBef>
              <a:spcAft>
                <a:spcPts val="600"/>
              </a:spcAft>
            </a:pPr>
            <a:r>
              <a:rPr lang="fr-FR" sz="2400" dirty="0">
                <a:latin typeface="Arial" panose="020B0604020202020204" pitchFamily="34" charset="0"/>
                <a:cs typeface="Arial" panose="020B0604020202020204" pitchFamily="34" charset="0"/>
              </a:rPr>
              <a:t>	4)	Aide publique MaPrimeRenov’ Sérénité</a:t>
            </a:r>
          </a:p>
          <a:p>
            <a:pPr>
              <a:spcBef>
                <a:spcPts val="600"/>
              </a:spcBef>
              <a:spcAft>
                <a:spcPts val="600"/>
              </a:spcAft>
            </a:pPr>
            <a:r>
              <a:rPr lang="fr-FR" sz="2400" dirty="0">
                <a:latin typeface="Arial" panose="020B0604020202020204" pitchFamily="34" charset="0"/>
                <a:cs typeface="Arial" panose="020B0604020202020204" pitchFamily="34" charset="0"/>
              </a:rPr>
              <a:t>	5)	Aide privée des CEE</a:t>
            </a:r>
          </a:p>
          <a:p>
            <a:pPr>
              <a:spcBef>
                <a:spcPts val="600"/>
              </a:spcBef>
              <a:spcAft>
                <a:spcPts val="600"/>
              </a:spcAft>
            </a:pPr>
            <a:r>
              <a:rPr lang="fr-FR" sz="2400" dirty="0">
                <a:latin typeface="Arial" panose="020B0604020202020204" pitchFamily="34" charset="0"/>
                <a:cs typeface="Arial" panose="020B0604020202020204" pitchFamily="34" charset="0"/>
              </a:rPr>
              <a:t>	6)	Eco Prêt à taux zéro</a:t>
            </a:r>
          </a:p>
          <a:p>
            <a:pPr>
              <a:spcBef>
                <a:spcPts val="600"/>
              </a:spcBef>
              <a:spcAft>
                <a:spcPts val="600"/>
              </a:spcAft>
            </a:pPr>
            <a:r>
              <a:rPr lang="fr-FR" sz="2400" dirty="0">
                <a:latin typeface="Arial" panose="020B0604020202020204" pitchFamily="34" charset="0"/>
                <a:cs typeface="Arial" panose="020B0604020202020204" pitchFamily="34" charset="0"/>
              </a:rPr>
              <a:t>	7)	Prêt avance rénovation</a:t>
            </a:r>
          </a:p>
          <a:p>
            <a:pPr>
              <a:spcBef>
                <a:spcPts val="600"/>
              </a:spcBef>
              <a:spcAft>
                <a:spcPts val="600"/>
              </a:spcAft>
            </a:pPr>
            <a:r>
              <a:rPr lang="fr-FR" sz="2400" dirty="0">
                <a:latin typeface="Arial" panose="020B0604020202020204" pitchFamily="34" charset="0"/>
                <a:cs typeface="Arial" panose="020B0604020202020204" pitchFamily="34" charset="0"/>
              </a:rPr>
              <a:t>	8)	Autres aides</a:t>
            </a:r>
          </a:p>
          <a:p>
            <a:pPr>
              <a:spcBef>
                <a:spcPts val="600"/>
              </a:spcBef>
              <a:spcAft>
                <a:spcPts val="600"/>
              </a:spcAft>
            </a:pPr>
            <a:r>
              <a:rPr lang="fr-FR" sz="2400" dirty="0">
                <a:latin typeface="Arial" panose="020B0604020202020204" pitchFamily="34" charset="0"/>
                <a:cs typeface="Arial" panose="020B0604020202020204" pitchFamily="34" charset="0"/>
              </a:rPr>
              <a:t>	9)	Synthèse</a:t>
            </a:r>
          </a:p>
        </p:txBody>
      </p:sp>
      <p:pic>
        <p:nvPicPr>
          <p:cNvPr id="4" name="Image 3">
            <a:extLst>
              <a:ext uri="{FF2B5EF4-FFF2-40B4-BE49-F238E27FC236}">
                <a16:creationId xmlns:a16="http://schemas.microsoft.com/office/drawing/2014/main" id="{45CB032B-1C38-DF97-4D45-142F2F7E727E}"/>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8271187" y="2362852"/>
            <a:ext cx="3379461" cy="1916540"/>
          </a:xfrm>
          <a:prstGeom prst="rect">
            <a:avLst/>
          </a:prstGeom>
        </p:spPr>
      </p:pic>
    </p:spTree>
    <p:extLst>
      <p:ext uri="{BB962C8B-B14F-4D97-AF65-F5344CB8AC3E}">
        <p14:creationId xmlns:p14="http://schemas.microsoft.com/office/powerpoint/2010/main" val="40331156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a:extLst>
              <a:ext uri="{FF2B5EF4-FFF2-40B4-BE49-F238E27FC236}">
                <a16:creationId xmlns:a16="http://schemas.microsoft.com/office/drawing/2014/main" id="{BDFD72E5-F709-F09E-9193-1D2C561F8D98}"/>
              </a:ext>
            </a:extLst>
          </p:cNvPr>
          <p:cNvSpPr txBox="1"/>
          <p:nvPr/>
        </p:nvSpPr>
        <p:spPr>
          <a:xfrm>
            <a:off x="4381500" y="447632"/>
            <a:ext cx="3429000" cy="461665"/>
          </a:xfrm>
          <a:prstGeom prst="rect">
            <a:avLst/>
          </a:prstGeom>
          <a:noFill/>
          <a:ln>
            <a:solidFill>
              <a:schemeClr val="tx1"/>
            </a:solidFill>
          </a:ln>
        </p:spPr>
        <p:txBody>
          <a:bodyPr wrap="square">
            <a:spAutoFit/>
          </a:bodyPr>
          <a:lstStyle/>
          <a:p>
            <a:pPr algn="ctr"/>
            <a:r>
              <a:rPr lang="fr-FR" sz="2400" b="1" dirty="0">
                <a:latin typeface="Arial" panose="020B0604020202020204" pitchFamily="34" charset="0"/>
                <a:cs typeface="Arial" panose="020B0604020202020204" pitchFamily="34" charset="0"/>
              </a:rPr>
              <a:t>I) Niveau financier</a:t>
            </a:r>
          </a:p>
        </p:txBody>
      </p:sp>
      <p:sp>
        <p:nvSpPr>
          <p:cNvPr id="5" name="ZoneTexte 4">
            <a:extLst>
              <a:ext uri="{FF2B5EF4-FFF2-40B4-BE49-F238E27FC236}">
                <a16:creationId xmlns:a16="http://schemas.microsoft.com/office/drawing/2014/main" id="{D44BD386-8992-4B65-2279-967BEDB510A7}"/>
              </a:ext>
            </a:extLst>
          </p:cNvPr>
          <p:cNvSpPr txBox="1"/>
          <p:nvPr/>
        </p:nvSpPr>
        <p:spPr>
          <a:xfrm>
            <a:off x="1190245" y="1752681"/>
            <a:ext cx="9811511" cy="3585597"/>
          </a:xfrm>
          <a:prstGeom prst="rect">
            <a:avLst/>
          </a:prstGeom>
          <a:noFill/>
        </p:spPr>
        <p:txBody>
          <a:bodyPr wrap="square">
            <a:spAutoFit/>
          </a:bodyPr>
          <a:lstStyle/>
          <a:p>
            <a:pPr marL="342900" indent="-342900">
              <a:spcAft>
                <a:spcPts val="600"/>
              </a:spcAft>
              <a:buFont typeface="Wingdings" panose="05000000000000000000" pitchFamily="2" charset="2"/>
              <a:buChar char="§"/>
            </a:pPr>
            <a:r>
              <a:rPr lang="fr-FR" sz="2400" dirty="0">
                <a:latin typeface="Arial" panose="020B0604020202020204" pitchFamily="34" charset="0"/>
                <a:cs typeface="Arial" panose="020B0604020202020204" pitchFamily="34" charset="0"/>
              </a:rPr>
              <a:t>Aides publiques : soumises à des conditions de ressources.</a:t>
            </a:r>
          </a:p>
          <a:p>
            <a:pPr marL="342900" indent="-342900">
              <a:spcAft>
                <a:spcPts val="600"/>
              </a:spcAft>
              <a:buFont typeface="Wingdings" panose="05000000000000000000" pitchFamily="2" charset="2"/>
              <a:buChar char="§"/>
            </a:pPr>
            <a:r>
              <a:rPr lang="fr-FR" sz="2400" dirty="0">
                <a:latin typeface="Arial" panose="020B0604020202020204" pitchFamily="34" charset="0"/>
                <a:cs typeface="Arial" panose="020B0604020202020204" pitchFamily="34" charset="0"/>
              </a:rPr>
              <a:t>Aides privées : ouvertes à tous.</a:t>
            </a:r>
          </a:p>
          <a:p>
            <a:pPr>
              <a:spcAft>
                <a:spcPts val="600"/>
              </a:spcAft>
            </a:pPr>
            <a:endParaRPr lang="fr-FR" sz="2400" dirty="0">
              <a:latin typeface="Arial" panose="020B0604020202020204" pitchFamily="34" charset="0"/>
              <a:cs typeface="Arial" panose="020B0604020202020204" pitchFamily="34" charset="0"/>
            </a:endParaRPr>
          </a:p>
          <a:p>
            <a:pPr>
              <a:spcAft>
                <a:spcPts val="600"/>
              </a:spcAft>
            </a:pPr>
            <a:endParaRPr lang="fr-FR" sz="2400" dirty="0">
              <a:latin typeface="Arial" panose="020B0604020202020204" pitchFamily="34" charset="0"/>
              <a:cs typeface="Arial" panose="020B0604020202020204" pitchFamily="34" charset="0"/>
            </a:endParaRPr>
          </a:p>
          <a:p>
            <a:pPr>
              <a:spcAft>
                <a:spcPts val="600"/>
              </a:spcAft>
            </a:pPr>
            <a:endParaRPr lang="fr-FR" sz="2400" dirty="0">
              <a:latin typeface="Arial" panose="020B0604020202020204" pitchFamily="34" charset="0"/>
              <a:cs typeface="Arial" panose="020B0604020202020204" pitchFamily="34" charset="0"/>
            </a:endParaRPr>
          </a:p>
          <a:p>
            <a:pPr>
              <a:spcAft>
                <a:spcPts val="600"/>
              </a:spcAft>
            </a:pPr>
            <a:r>
              <a:rPr lang="fr-FR" sz="2400" dirty="0">
                <a:latin typeface="Arial" panose="020B0604020202020204" pitchFamily="34" charset="0"/>
                <a:cs typeface="Arial" panose="020B0604020202020204" pitchFamily="34" charset="0"/>
              </a:rPr>
              <a:t>Remarques :</a:t>
            </a:r>
          </a:p>
          <a:p>
            <a:pPr>
              <a:spcAft>
                <a:spcPts val="600"/>
              </a:spcAft>
            </a:pPr>
            <a:r>
              <a:rPr lang="fr-FR" sz="2400" dirty="0">
                <a:latin typeface="Arial" panose="020B0604020202020204" pitchFamily="34" charset="0"/>
                <a:cs typeface="Arial" panose="020B0604020202020204" pitchFamily="34" charset="0"/>
              </a:rPr>
              <a:t>- les « aides » donnent de l'argent (MaPrimeRénov’, CEE).</a:t>
            </a:r>
          </a:p>
          <a:p>
            <a:pPr>
              <a:spcAft>
                <a:spcPts val="600"/>
              </a:spcAft>
            </a:pPr>
            <a:r>
              <a:rPr lang="fr-FR" sz="2400" dirty="0">
                <a:latin typeface="Arial" panose="020B0604020202020204" pitchFamily="34" charset="0"/>
                <a:cs typeface="Arial" panose="020B0604020202020204" pitchFamily="34" charset="0"/>
              </a:rPr>
              <a:t>- les « incitations » favorisent l’investissement (Prêts, TVA réduite).</a:t>
            </a:r>
          </a:p>
        </p:txBody>
      </p:sp>
      <p:pic>
        <p:nvPicPr>
          <p:cNvPr id="6" name="Image 5">
            <a:extLst>
              <a:ext uri="{FF2B5EF4-FFF2-40B4-BE49-F238E27FC236}">
                <a16:creationId xmlns:a16="http://schemas.microsoft.com/office/drawing/2014/main" id="{9EDCB28B-F624-2413-56AB-1E4969D0D053}"/>
              </a:ext>
            </a:extLst>
          </p:cNvPr>
          <p:cNvPicPr>
            <a:picLocks noChangeAspect="1"/>
          </p:cNvPicPr>
          <p:nvPr/>
        </p:nvPicPr>
        <p:blipFill rotWithShape="1">
          <a:blip r:embed="rId2"/>
          <a:srcRect t="17624" r="2189" b="17624"/>
          <a:stretch/>
        </p:blipFill>
        <p:spPr>
          <a:xfrm>
            <a:off x="9472803" y="4011040"/>
            <a:ext cx="2130933" cy="846427"/>
          </a:xfrm>
          <a:prstGeom prst="rect">
            <a:avLst/>
          </a:prstGeom>
        </p:spPr>
      </p:pic>
      <p:pic>
        <p:nvPicPr>
          <p:cNvPr id="7" name="Image 6">
            <a:extLst>
              <a:ext uri="{FF2B5EF4-FFF2-40B4-BE49-F238E27FC236}">
                <a16:creationId xmlns:a16="http://schemas.microsoft.com/office/drawing/2014/main" id="{DDDF94BC-91A5-6392-F849-462DD4C10598}"/>
              </a:ext>
            </a:extLst>
          </p:cNvPr>
          <p:cNvPicPr>
            <a:picLocks noChangeAspect="1"/>
          </p:cNvPicPr>
          <p:nvPr/>
        </p:nvPicPr>
        <p:blipFill rotWithShape="1">
          <a:blip r:embed="rId3"/>
          <a:srcRect l="6966" t="8577" r="9502" b="6988"/>
          <a:stretch/>
        </p:blipFill>
        <p:spPr>
          <a:xfrm>
            <a:off x="9694351" y="5403102"/>
            <a:ext cx="1024322" cy="1003234"/>
          </a:xfrm>
          <a:prstGeom prst="rect">
            <a:avLst/>
          </a:prstGeom>
        </p:spPr>
      </p:pic>
      <p:pic>
        <p:nvPicPr>
          <p:cNvPr id="8" name="Image 7">
            <a:extLst>
              <a:ext uri="{FF2B5EF4-FFF2-40B4-BE49-F238E27FC236}">
                <a16:creationId xmlns:a16="http://schemas.microsoft.com/office/drawing/2014/main" id="{3B23AF8A-A1D5-17C4-69C3-3E0C9BC6099A}"/>
              </a:ext>
            </a:extLst>
          </p:cNvPr>
          <p:cNvPicPr>
            <a:picLocks noChangeAspect="1"/>
          </p:cNvPicPr>
          <p:nvPr/>
        </p:nvPicPr>
        <p:blipFill>
          <a:blip r:embed="rId4"/>
          <a:stretch>
            <a:fillRect/>
          </a:stretch>
        </p:blipFill>
        <p:spPr>
          <a:xfrm>
            <a:off x="9897618" y="1817505"/>
            <a:ext cx="1806702" cy="803751"/>
          </a:xfrm>
          <a:prstGeom prst="rect">
            <a:avLst/>
          </a:prstGeom>
        </p:spPr>
      </p:pic>
    </p:spTree>
    <p:extLst>
      <p:ext uri="{BB962C8B-B14F-4D97-AF65-F5344CB8AC3E}">
        <p14:creationId xmlns:p14="http://schemas.microsoft.com/office/powerpoint/2010/main" val="18877364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au 1">
            <a:extLst>
              <a:ext uri="{FF2B5EF4-FFF2-40B4-BE49-F238E27FC236}">
                <a16:creationId xmlns:a16="http://schemas.microsoft.com/office/drawing/2014/main" id="{C2CFA8FC-3330-AE8A-29CB-88B5CCF8AAD0}"/>
              </a:ext>
            </a:extLst>
          </p:cNvPr>
          <p:cNvGraphicFramePr>
            <a:graphicFrameLocks noGrp="1"/>
          </p:cNvGraphicFramePr>
          <p:nvPr>
            <p:extLst>
              <p:ext uri="{D42A27DB-BD31-4B8C-83A1-F6EECF244321}">
                <p14:modId xmlns:p14="http://schemas.microsoft.com/office/powerpoint/2010/main" val="3957183421"/>
              </p:ext>
            </p:extLst>
          </p:nvPr>
        </p:nvGraphicFramePr>
        <p:xfrm>
          <a:off x="838200" y="1039496"/>
          <a:ext cx="10515600" cy="4163440"/>
        </p:xfrm>
        <a:graphic>
          <a:graphicData uri="http://schemas.openxmlformats.org/drawingml/2006/table">
            <a:tbl>
              <a:tblPr firstRow="1" firstCol="1" bandRow="1">
                <a:tableStyleId>{16D9F66E-5EB9-4882-86FB-DCBF35E3C3E4}</a:tableStyleId>
              </a:tblPr>
              <a:tblGrid>
                <a:gridCol w="2103120">
                  <a:extLst>
                    <a:ext uri="{9D8B030D-6E8A-4147-A177-3AD203B41FA5}">
                      <a16:colId xmlns:a16="http://schemas.microsoft.com/office/drawing/2014/main" val="381761675"/>
                    </a:ext>
                  </a:extLst>
                </a:gridCol>
                <a:gridCol w="2103120">
                  <a:extLst>
                    <a:ext uri="{9D8B030D-6E8A-4147-A177-3AD203B41FA5}">
                      <a16:colId xmlns:a16="http://schemas.microsoft.com/office/drawing/2014/main" val="1217281052"/>
                    </a:ext>
                  </a:extLst>
                </a:gridCol>
                <a:gridCol w="2103120">
                  <a:extLst>
                    <a:ext uri="{9D8B030D-6E8A-4147-A177-3AD203B41FA5}">
                      <a16:colId xmlns:a16="http://schemas.microsoft.com/office/drawing/2014/main" val="3543641537"/>
                    </a:ext>
                  </a:extLst>
                </a:gridCol>
                <a:gridCol w="2103120">
                  <a:extLst>
                    <a:ext uri="{9D8B030D-6E8A-4147-A177-3AD203B41FA5}">
                      <a16:colId xmlns:a16="http://schemas.microsoft.com/office/drawing/2014/main" val="2413736264"/>
                    </a:ext>
                  </a:extLst>
                </a:gridCol>
                <a:gridCol w="2103120">
                  <a:extLst>
                    <a:ext uri="{9D8B030D-6E8A-4147-A177-3AD203B41FA5}">
                      <a16:colId xmlns:a16="http://schemas.microsoft.com/office/drawing/2014/main" val="430837744"/>
                    </a:ext>
                  </a:extLst>
                </a:gridCol>
              </a:tblGrid>
              <a:tr h="333771">
                <a:tc gridSpan="5">
                  <a:txBody>
                    <a:bodyPr/>
                    <a:lstStyle/>
                    <a:p>
                      <a:pPr algn="ctr">
                        <a:lnSpc>
                          <a:spcPts val="1440"/>
                        </a:lnSpc>
                        <a:spcAft>
                          <a:spcPts val="800"/>
                        </a:spcAft>
                      </a:pPr>
                      <a:r>
                        <a:rPr lang="fr-FR" sz="1600" dirty="0">
                          <a:effectLst/>
                        </a:rPr>
                        <a:t>Revenus Île de France</a:t>
                      </a:r>
                      <a:endParaRPr lang="fr-FR"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440330950"/>
                  </a:ext>
                </a:extLst>
              </a:tr>
              <a:tr h="249707">
                <a:tc>
                  <a:txBody>
                    <a:bodyPr/>
                    <a:lstStyle/>
                    <a:p>
                      <a:pPr>
                        <a:lnSpc>
                          <a:spcPts val="1440"/>
                        </a:lnSpc>
                        <a:spcAft>
                          <a:spcPts val="800"/>
                        </a:spcAft>
                      </a:pPr>
                      <a:r>
                        <a:rPr lang="fr-FR" sz="1600" dirty="0">
                          <a:effectLst/>
                        </a:rPr>
                        <a:t>Personne</a:t>
                      </a:r>
                      <a:endParaRPr lang="fr-FR"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ts val="1440"/>
                        </a:lnSpc>
                        <a:spcAft>
                          <a:spcPts val="800"/>
                        </a:spcAft>
                      </a:pPr>
                      <a:r>
                        <a:rPr lang="fr-FR" sz="1600">
                          <a:effectLst/>
                        </a:rPr>
                        <a:t>Très modestes</a:t>
                      </a:r>
                      <a:endParaRPr lang="fr-FR" sz="14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ts val="1440"/>
                        </a:lnSpc>
                        <a:spcAft>
                          <a:spcPts val="800"/>
                        </a:spcAft>
                      </a:pPr>
                      <a:r>
                        <a:rPr lang="fr-FR" sz="1600">
                          <a:effectLst/>
                        </a:rPr>
                        <a:t>Modestes</a:t>
                      </a:r>
                      <a:endParaRPr lang="fr-FR" sz="14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ts val="1440"/>
                        </a:lnSpc>
                        <a:spcAft>
                          <a:spcPts val="800"/>
                        </a:spcAft>
                      </a:pPr>
                      <a:r>
                        <a:rPr lang="fr-FR" sz="1600">
                          <a:effectLst/>
                        </a:rPr>
                        <a:t>Intermédiaires</a:t>
                      </a:r>
                      <a:endParaRPr lang="fr-FR" sz="14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ts val="1440"/>
                        </a:lnSpc>
                        <a:spcAft>
                          <a:spcPts val="800"/>
                        </a:spcAft>
                      </a:pPr>
                      <a:r>
                        <a:rPr lang="fr-FR" sz="1600">
                          <a:effectLst/>
                        </a:rPr>
                        <a:t>Elevés</a:t>
                      </a:r>
                      <a:endParaRPr lang="fr-FR" sz="14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769552009"/>
                  </a:ext>
                </a:extLst>
              </a:tr>
              <a:tr h="249707">
                <a:tc>
                  <a:txBody>
                    <a:bodyPr/>
                    <a:lstStyle/>
                    <a:p>
                      <a:pPr>
                        <a:lnSpc>
                          <a:spcPts val="1440"/>
                        </a:lnSpc>
                        <a:spcAft>
                          <a:spcPts val="800"/>
                        </a:spcAft>
                      </a:pPr>
                      <a:r>
                        <a:rPr lang="fr-FR" sz="1600" dirty="0">
                          <a:effectLst/>
                        </a:rPr>
                        <a:t>1</a:t>
                      </a:r>
                      <a:endParaRPr lang="fr-FR"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ts val="1440"/>
                        </a:lnSpc>
                        <a:spcAft>
                          <a:spcPts val="800"/>
                        </a:spcAft>
                      </a:pPr>
                      <a:r>
                        <a:rPr lang="fr-FR" sz="1600">
                          <a:effectLst/>
                        </a:rPr>
                        <a:t>21 123€</a:t>
                      </a:r>
                      <a:endParaRPr lang="fr-FR" sz="14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ts val="1440"/>
                        </a:lnSpc>
                        <a:spcAft>
                          <a:spcPts val="800"/>
                        </a:spcAft>
                      </a:pPr>
                      <a:r>
                        <a:rPr lang="fr-FR" sz="1600">
                          <a:effectLst/>
                        </a:rPr>
                        <a:t>25 714€</a:t>
                      </a:r>
                      <a:endParaRPr lang="fr-FR" sz="14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ts val="1440"/>
                        </a:lnSpc>
                        <a:spcAft>
                          <a:spcPts val="800"/>
                        </a:spcAft>
                      </a:pPr>
                      <a:r>
                        <a:rPr lang="fr-FR" sz="1600">
                          <a:effectLst/>
                        </a:rPr>
                        <a:t>38 184€</a:t>
                      </a:r>
                      <a:endParaRPr lang="fr-FR" sz="14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ts val="1440"/>
                        </a:lnSpc>
                        <a:spcAft>
                          <a:spcPts val="800"/>
                        </a:spcAft>
                      </a:pPr>
                      <a:r>
                        <a:rPr lang="fr-FR" sz="1600">
                          <a:effectLst/>
                        </a:rPr>
                        <a:t>&gt; </a:t>
                      </a:r>
                      <a:endParaRPr lang="fr-FR" sz="14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694464886"/>
                  </a:ext>
                </a:extLst>
              </a:tr>
              <a:tr h="249707">
                <a:tc>
                  <a:txBody>
                    <a:bodyPr/>
                    <a:lstStyle/>
                    <a:p>
                      <a:pPr>
                        <a:lnSpc>
                          <a:spcPts val="1440"/>
                        </a:lnSpc>
                        <a:spcAft>
                          <a:spcPts val="800"/>
                        </a:spcAft>
                      </a:pPr>
                      <a:r>
                        <a:rPr lang="fr-FR" sz="1600" dirty="0">
                          <a:effectLst/>
                        </a:rPr>
                        <a:t>2</a:t>
                      </a:r>
                      <a:endParaRPr lang="fr-FR"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ts val="1440"/>
                        </a:lnSpc>
                        <a:spcAft>
                          <a:spcPts val="800"/>
                        </a:spcAft>
                      </a:pPr>
                      <a:r>
                        <a:rPr lang="fr-FR" sz="1600">
                          <a:effectLst/>
                        </a:rPr>
                        <a:t>31 003€</a:t>
                      </a:r>
                      <a:endParaRPr lang="fr-FR" sz="14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ts val="1440"/>
                        </a:lnSpc>
                        <a:spcAft>
                          <a:spcPts val="800"/>
                        </a:spcAft>
                      </a:pPr>
                      <a:r>
                        <a:rPr lang="fr-FR" sz="1600">
                          <a:effectLst/>
                        </a:rPr>
                        <a:t>37 739€</a:t>
                      </a:r>
                      <a:endParaRPr lang="fr-FR" sz="14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ts val="1440"/>
                        </a:lnSpc>
                        <a:spcAft>
                          <a:spcPts val="800"/>
                        </a:spcAft>
                      </a:pPr>
                      <a:r>
                        <a:rPr lang="fr-FR" sz="1600">
                          <a:effectLst/>
                        </a:rPr>
                        <a:t>56 130€</a:t>
                      </a:r>
                      <a:endParaRPr lang="fr-FR" sz="14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ts val="1440"/>
                        </a:lnSpc>
                        <a:spcAft>
                          <a:spcPts val="800"/>
                        </a:spcAft>
                      </a:pPr>
                      <a:r>
                        <a:rPr lang="fr-FR" sz="1600">
                          <a:effectLst/>
                        </a:rPr>
                        <a:t>&gt; </a:t>
                      </a:r>
                      <a:endParaRPr lang="fr-FR" sz="14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887048730"/>
                  </a:ext>
                </a:extLst>
              </a:tr>
              <a:tr h="249707">
                <a:tc>
                  <a:txBody>
                    <a:bodyPr/>
                    <a:lstStyle/>
                    <a:p>
                      <a:pPr>
                        <a:lnSpc>
                          <a:spcPts val="1440"/>
                        </a:lnSpc>
                        <a:spcAft>
                          <a:spcPts val="800"/>
                        </a:spcAft>
                      </a:pPr>
                      <a:r>
                        <a:rPr lang="fr-FR" sz="1600">
                          <a:effectLst/>
                        </a:rPr>
                        <a:t>3</a:t>
                      </a:r>
                      <a:endParaRPr lang="fr-FR" sz="14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ts val="1440"/>
                        </a:lnSpc>
                        <a:spcAft>
                          <a:spcPts val="800"/>
                        </a:spcAft>
                      </a:pPr>
                      <a:r>
                        <a:rPr lang="fr-FR" sz="1600" dirty="0">
                          <a:effectLst/>
                        </a:rPr>
                        <a:t>37 232€</a:t>
                      </a:r>
                      <a:endParaRPr lang="fr-FR"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ts val="1440"/>
                        </a:lnSpc>
                        <a:spcAft>
                          <a:spcPts val="800"/>
                        </a:spcAft>
                      </a:pPr>
                      <a:r>
                        <a:rPr lang="fr-FR" sz="1600">
                          <a:effectLst/>
                        </a:rPr>
                        <a:t>45 326€</a:t>
                      </a:r>
                      <a:endParaRPr lang="fr-FR" sz="14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ts val="1440"/>
                        </a:lnSpc>
                        <a:spcAft>
                          <a:spcPts val="800"/>
                        </a:spcAft>
                      </a:pPr>
                      <a:r>
                        <a:rPr lang="fr-FR" sz="1600">
                          <a:effectLst/>
                        </a:rPr>
                        <a:t>67 585€</a:t>
                      </a:r>
                      <a:endParaRPr lang="fr-FR" sz="14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ts val="1440"/>
                        </a:lnSpc>
                        <a:spcAft>
                          <a:spcPts val="800"/>
                        </a:spcAft>
                      </a:pPr>
                      <a:r>
                        <a:rPr lang="fr-FR" sz="1600">
                          <a:effectLst/>
                        </a:rPr>
                        <a:t>&gt; </a:t>
                      </a:r>
                      <a:endParaRPr lang="fr-FR" sz="14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184942721"/>
                  </a:ext>
                </a:extLst>
              </a:tr>
              <a:tr h="249707">
                <a:tc>
                  <a:txBody>
                    <a:bodyPr/>
                    <a:lstStyle/>
                    <a:p>
                      <a:pPr>
                        <a:lnSpc>
                          <a:spcPts val="1440"/>
                        </a:lnSpc>
                        <a:spcAft>
                          <a:spcPts val="800"/>
                        </a:spcAft>
                      </a:pPr>
                      <a:r>
                        <a:rPr lang="fr-FR" sz="1600">
                          <a:effectLst/>
                        </a:rPr>
                        <a:t>4</a:t>
                      </a:r>
                      <a:endParaRPr lang="fr-FR" sz="14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ts val="1440"/>
                        </a:lnSpc>
                        <a:spcAft>
                          <a:spcPts val="800"/>
                        </a:spcAft>
                      </a:pPr>
                      <a:r>
                        <a:rPr lang="fr-FR" sz="1600" dirty="0">
                          <a:effectLst/>
                        </a:rPr>
                        <a:t>43 472€</a:t>
                      </a:r>
                      <a:endParaRPr lang="fr-FR"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ts val="1440"/>
                        </a:lnSpc>
                        <a:spcAft>
                          <a:spcPts val="800"/>
                        </a:spcAft>
                      </a:pPr>
                      <a:r>
                        <a:rPr lang="fr-FR" sz="1600">
                          <a:effectLst/>
                        </a:rPr>
                        <a:t>52 925€</a:t>
                      </a:r>
                      <a:endParaRPr lang="fr-FR" sz="14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ts val="1440"/>
                        </a:lnSpc>
                        <a:spcAft>
                          <a:spcPts val="800"/>
                        </a:spcAft>
                      </a:pPr>
                      <a:r>
                        <a:rPr lang="fr-FR" sz="1600">
                          <a:effectLst/>
                        </a:rPr>
                        <a:t>79 041€</a:t>
                      </a:r>
                      <a:endParaRPr lang="fr-FR" sz="14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ts val="1440"/>
                        </a:lnSpc>
                        <a:spcAft>
                          <a:spcPts val="800"/>
                        </a:spcAft>
                      </a:pPr>
                      <a:r>
                        <a:rPr lang="fr-FR" sz="1600">
                          <a:effectLst/>
                        </a:rPr>
                        <a:t>&gt; </a:t>
                      </a:r>
                      <a:endParaRPr lang="fr-FR" sz="14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823317942"/>
                  </a:ext>
                </a:extLst>
              </a:tr>
              <a:tr h="249707">
                <a:tc>
                  <a:txBody>
                    <a:bodyPr/>
                    <a:lstStyle/>
                    <a:p>
                      <a:pPr>
                        <a:lnSpc>
                          <a:spcPts val="1440"/>
                        </a:lnSpc>
                        <a:spcAft>
                          <a:spcPts val="800"/>
                        </a:spcAft>
                      </a:pPr>
                      <a:r>
                        <a:rPr lang="fr-FR" sz="1600">
                          <a:effectLst/>
                        </a:rPr>
                        <a:t>5</a:t>
                      </a:r>
                      <a:endParaRPr lang="fr-FR" sz="14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ts val="1440"/>
                        </a:lnSpc>
                        <a:spcAft>
                          <a:spcPts val="800"/>
                        </a:spcAft>
                      </a:pPr>
                      <a:r>
                        <a:rPr lang="fr-FR" sz="1600" dirty="0">
                          <a:effectLst/>
                        </a:rPr>
                        <a:t>49 736€</a:t>
                      </a:r>
                      <a:endParaRPr lang="fr-FR"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ts val="1440"/>
                        </a:lnSpc>
                        <a:spcAft>
                          <a:spcPts val="800"/>
                        </a:spcAft>
                      </a:pPr>
                      <a:r>
                        <a:rPr lang="fr-FR" sz="1600" dirty="0">
                          <a:effectLst/>
                        </a:rPr>
                        <a:t>60 546€</a:t>
                      </a:r>
                      <a:endParaRPr lang="fr-FR"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ts val="1440"/>
                        </a:lnSpc>
                        <a:spcAft>
                          <a:spcPts val="800"/>
                        </a:spcAft>
                      </a:pPr>
                      <a:r>
                        <a:rPr lang="fr-FR" sz="1600">
                          <a:effectLst/>
                        </a:rPr>
                        <a:t>90 496€</a:t>
                      </a:r>
                      <a:endParaRPr lang="fr-FR" sz="14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ts val="1440"/>
                        </a:lnSpc>
                        <a:spcAft>
                          <a:spcPts val="800"/>
                        </a:spcAft>
                      </a:pPr>
                      <a:r>
                        <a:rPr lang="fr-FR" sz="1600" dirty="0">
                          <a:effectLst/>
                        </a:rPr>
                        <a:t>&gt; </a:t>
                      </a:r>
                      <a:endParaRPr lang="fr-FR"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819919865"/>
                  </a:ext>
                </a:extLst>
              </a:tr>
              <a:tr h="249707">
                <a:tc>
                  <a:txBody>
                    <a:bodyPr/>
                    <a:lstStyle/>
                    <a:p>
                      <a:pPr>
                        <a:lnSpc>
                          <a:spcPts val="1440"/>
                        </a:lnSpc>
                        <a:spcAft>
                          <a:spcPts val="800"/>
                        </a:spcAft>
                      </a:pPr>
                      <a:r>
                        <a:rPr lang="fr-FR" sz="1600">
                          <a:effectLst/>
                        </a:rPr>
                        <a:t>Pers. sup</a:t>
                      </a:r>
                      <a:endParaRPr lang="fr-FR" sz="14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ts val="1440"/>
                        </a:lnSpc>
                        <a:spcAft>
                          <a:spcPts val="800"/>
                        </a:spcAft>
                      </a:pPr>
                      <a:r>
                        <a:rPr lang="fr-FR" sz="1600">
                          <a:effectLst/>
                        </a:rPr>
                        <a:t>+ 6 253€</a:t>
                      </a:r>
                      <a:endParaRPr lang="fr-FR" sz="14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ts val="1440"/>
                        </a:lnSpc>
                        <a:spcAft>
                          <a:spcPts val="800"/>
                        </a:spcAft>
                      </a:pPr>
                      <a:r>
                        <a:rPr lang="fr-FR" sz="1600" dirty="0">
                          <a:effectLst/>
                        </a:rPr>
                        <a:t>+ 7 613€</a:t>
                      </a:r>
                      <a:endParaRPr lang="fr-FR"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ts val="1440"/>
                        </a:lnSpc>
                        <a:spcAft>
                          <a:spcPts val="800"/>
                        </a:spcAft>
                      </a:pPr>
                      <a:r>
                        <a:rPr lang="fr-FR" sz="1600" dirty="0">
                          <a:effectLst/>
                        </a:rPr>
                        <a:t>+ 11 455€</a:t>
                      </a:r>
                      <a:endParaRPr lang="fr-FR"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ts val="1440"/>
                        </a:lnSpc>
                        <a:spcAft>
                          <a:spcPts val="800"/>
                        </a:spcAft>
                      </a:pPr>
                      <a:r>
                        <a:rPr lang="fr-FR" sz="1600" dirty="0">
                          <a:effectLst/>
                        </a:rPr>
                        <a:t>&gt; </a:t>
                      </a:r>
                      <a:endParaRPr lang="fr-FR"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243375904"/>
                  </a:ext>
                </a:extLst>
              </a:tr>
              <a:tr h="333771">
                <a:tc gridSpan="5">
                  <a:txBody>
                    <a:bodyPr/>
                    <a:lstStyle/>
                    <a:p>
                      <a:pPr algn="ctr">
                        <a:lnSpc>
                          <a:spcPts val="1440"/>
                        </a:lnSpc>
                        <a:spcAft>
                          <a:spcPts val="800"/>
                        </a:spcAft>
                      </a:pPr>
                      <a:r>
                        <a:rPr lang="fr-FR" sz="1600" dirty="0">
                          <a:effectLst/>
                        </a:rPr>
                        <a:t>Autres régions</a:t>
                      </a:r>
                      <a:endParaRPr lang="fr-FR"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2813459184"/>
                  </a:ext>
                </a:extLst>
              </a:tr>
              <a:tr h="249707">
                <a:tc>
                  <a:txBody>
                    <a:bodyPr/>
                    <a:lstStyle/>
                    <a:p>
                      <a:pPr>
                        <a:lnSpc>
                          <a:spcPts val="1440"/>
                        </a:lnSpc>
                        <a:spcAft>
                          <a:spcPts val="800"/>
                        </a:spcAft>
                      </a:pPr>
                      <a:r>
                        <a:rPr lang="fr-FR" sz="1600" dirty="0">
                          <a:effectLst/>
                        </a:rPr>
                        <a:t>Personne</a:t>
                      </a:r>
                      <a:endParaRPr lang="fr-FR"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ts val="1440"/>
                        </a:lnSpc>
                        <a:spcAft>
                          <a:spcPts val="800"/>
                        </a:spcAft>
                      </a:pPr>
                      <a:r>
                        <a:rPr lang="fr-FR" sz="1600">
                          <a:effectLst/>
                        </a:rPr>
                        <a:t>Très modestes</a:t>
                      </a:r>
                      <a:endParaRPr lang="fr-FR" sz="14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ts val="1440"/>
                        </a:lnSpc>
                        <a:spcAft>
                          <a:spcPts val="800"/>
                        </a:spcAft>
                      </a:pPr>
                      <a:r>
                        <a:rPr lang="fr-FR" sz="1600">
                          <a:effectLst/>
                        </a:rPr>
                        <a:t>Modestes</a:t>
                      </a:r>
                      <a:endParaRPr lang="fr-FR" sz="14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ts val="1440"/>
                        </a:lnSpc>
                        <a:spcAft>
                          <a:spcPts val="800"/>
                        </a:spcAft>
                      </a:pPr>
                      <a:r>
                        <a:rPr lang="fr-FR" sz="1600">
                          <a:effectLst/>
                        </a:rPr>
                        <a:t>Intermédiaires</a:t>
                      </a:r>
                      <a:endParaRPr lang="fr-FR" sz="14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ts val="1440"/>
                        </a:lnSpc>
                        <a:spcAft>
                          <a:spcPts val="800"/>
                        </a:spcAft>
                      </a:pPr>
                      <a:r>
                        <a:rPr lang="fr-FR" sz="1600">
                          <a:effectLst/>
                        </a:rPr>
                        <a:t>Elevés</a:t>
                      </a:r>
                      <a:endParaRPr lang="fr-FR" sz="14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633628645"/>
                  </a:ext>
                </a:extLst>
              </a:tr>
              <a:tr h="249707">
                <a:tc>
                  <a:txBody>
                    <a:bodyPr/>
                    <a:lstStyle/>
                    <a:p>
                      <a:pPr>
                        <a:lnSpc>
                          <a:spcPts val="1440"/>
                        </a:lnSpc>
                        <a:spcAft>
                          <a:spcPts val="800"/>
                        </a:spcAft>
                      </a:pPr>
                      <a:r>
                        <a:rPr lang="fr-FR" sz="1600" dirty="0">
                          <a:effectLst/>
                        </a:rPr>
                        <a:t>1</a:t>
                      </a:r>
                      <a:endParaRPr lang="fr-FR"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ts val="1440"/>
                        </a:lnSpc>
                        <a:spcAft>
                          <a:spcPts val="800"/>
                        </a:spcAft>
                      </a:pPr>
                      <a:r>
                        <a:rPr lang="fr-FR" sz="1600" dirty="0">
                          <a:effectLst/>
                        </a:rPr>
                        <a:t>15 262€</a:t>
                      </a:r>
                      <a:endParaRPr lang="fr-FR"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ts val="1440"/>
                        </a:lnSpc>
                        <a:spcAft>
                          <a:spcPts val="800"/>
                        </a:spcAft>
                      </a:pPr>
                      <a:r>
                        <a:rPr lang="fr-FR" sz="1600">
                          <a:effectLst/>
                        </a:rPr>
                        <a:t>19 565€</a:t>
                      </a:r>
                      <a:endParaRPr lang="fr-FR" sz="14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ts val="1440"/>
                        </a:lnSpc>
                        <a:spcAft>
                          <a:spcPts val="800"/>
                        </a:spcAft>
                      </a:pPr>
                      <a:r>
                        <a:rPr lang="fr-FR" sz="1600">
                          <a:effectLst/>
                        </a:rPr>
                        <a:t>29 148€</a:t>
                      </a:r>
                      <a:endParaRPr lang="fr-FR" sz="14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ts val="1440"/>
                        </a:lnSpc>
                        <a:spcAft>
                          <a:spcPts val="800"/>
                        </a:spcAft>
                      </a:pPr>
                      <a:r>
                        <a:rPr lang="fr-FR" sz="1600">
                          <a:effectLst/>
                        </a:rPr>
                        <a:t>&gt; </a:t>
                      </a:r>
                      <a:endParaRPr lang="fr-FR" sz="14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341343212"/>
                  </a:ext>
                </a:extLst>
              </a:tr>
              <a:tr h="249707">
                <a:tc>
                  <a:txBody>
                    <a:bodyPr/>
                    <a:lstStyle/>
                    <a:p>
                      <a:pPr>
                        <a:lnSpc>
                          <a:spcPts val="1440"/>
                        </a:lnSpc>
                        <a:spcAft>
                          <a:spcPts val="800"/>
                        </a:spcAft>
                      </a:pPr>
                      <a:r>
                        <a:rPr lang="fr-FR" sz="1600" dirty="0">
                          <a:effectLst/>
                        </a:rPr>
                        <a:t>2</a:t>
                      </a:r>
                      <a:endParaRPr lang="fr-FR"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ts val="1440"/>
                        </a:lnSpc>
                        <a:spcAft>
                          <a:spcPts val="800"/>
                        </a:spcAft>
                      </a:pPr>
                      <a:r>
                        <a:rPr lang="fr-FR" sz="1600" dirty="0">
                          <a:effectLst/>
                        </a:rPr>
                        <a:t>22 320€</a:t>
                      </a:r>
                      <a:endParaRPr lang="fr-FR"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ts val="1440"/>
                        </a:lnSpc>
                        <a:spcAft>
                          <a:spcPts val="800"/>
                        </a:spcAft>
                      </a:pPr>
                      <a:r>
                        <a:rPr lang="fr-FR" sz="1600">
                          <a:effectLst/>
                        </a:rPr>
                        <a:t>28 614€</a:t>
                      </a:r>
                      <a:endParaRPr lang="fr-FR" sz="14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ts val="1440"/>
                        </a:lnSpc>
                        <a:spcAft>
                          <a:spcPts val="800"/>
                        </a:spcAft>
                      </a:pPr>
                      <a:r>
                        <a:rPr lang="fr-FR" sz="1600">
                          <a:effectLst/>
                        </a:rPr>
                        <a:t>42 848€</a:t>
                      </a:r>
                      <a:endParaRPr lang="fr-FR" sz="14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ts val="1440"/>
                        </a:lnSpc>
                        <a:spcAft>
                          <a:spcPts val="800"/>
                        </a:spcAft>
                      </a:pPr>
                      <a:r>
                        <a:rPr lang="fr-FR" sz="1600">
                          <a:effectLst/>
                        </a:rPr>
                        <a:t>&gt; </a:t>
                      </a:r>
                      <a:endParaRPr lang="fr-FR" sz="14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116608077"/>
                  </a:ext>
                </a:extLst>
              </a:tr>
              <a:tr h="249707">
                <a:tc>
                  <a:txBody>
                    <a:bodyPr/>
                    <a:lstStyle/>
                    <a:p>
                      <a:pPr>
                        <a:lnSpc>
                          <a:spcPts val="1440"/>
                        </a:lnSpc>
                        <a:spcAft>
                          <a:spcPts val="800"/>
                        </a:spcAft>
                      </a:pPr>
                      <a:r>
                        <a:rPr lang="fr-FR" sz="1600">
                          <a:effectLst/>
                        </a:rPr>
                        <a:t>3</a:t>
                      </a:r>
                      <a:endParaRPr lang="fr-FR" sz="14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ts val="1440"/>
                        </a:lnSpc>
                        <a:spcAft>
                          <a:spcPts val="800"/>
                        </a:spcAft>
                      </a:pPr>
                      <a:r>
                        <a:rPr lang="fr-FR" sz="1600" dirty="0">
                          <a:effectLst/>
                        </a:rPr>
                        <a:t>26 844€</a:t>
                      </a:r>
                      <a:endParaRPr lang="fr-FR"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ts val="1440"/>
                        </a:lnSpc>
                        <a:spcAft>
                          <a:spcPts val="800"/>
                        </a:spcAft>
                      </a:pPr>
                      <a:r>
                        <a:rPr lang="fr-FR" sz="1600">
                          <a:effectLst/>
                        </a:rPr>
                        <a:t>34 411€</a:t>
                      </a:r>
                      <a:endParaRPr lang="fr-FR" sz="14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ts val="1440"/>
                        </a:lnSpc>
                        <a:spcAft>
                          <a:spcPts val="800"/>
                        </a:spcAft>
                      </a:pPr>
                      <a:r>
                        <a:rPr lang="fr-FR" sz="1600">
                          <a:effectLst/>
                        </a:rPr>
                        <a:t>51 592€</a:t>
                      </a:r>
                      <a:endParaRPr lang="fr-FR" sz="14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ts val="1440"/>
                        </a:lnSpc>
                        <a:spcAft>
                          <a:spcPts val="800"/>
                        </a:spcAft>
                      </a:pPr>
                      <a:r>
                        <a:rPr lang="fr-FR" sz="1600">
                          <a:effectLst/>
                        </a:rPr>
                        <a:t>&gt; </a:t>
                      </a:r>
                      <a:endParaRPr lang="fr-FR" sz="14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070721413"/>
                  </a:ext>
                </a:extLst>
              </a:tr>
              <a:tr h="249707">
                <a:tc>
                  <a:txBody>
                    <a:bodyPr/>
                    <a:lstStyle/>
                    <a:p>
                      <a:pPr>
                        <a:lnSpc>
                          <a:spcPts val="1440"/>
                        </a:lnSpc>
                        <a:spcAft>
                          <a:spcPts val="800"/>
                        </a:spcAft>
                      </a:pPr>
                      <a:r>
                        <a:rPr lang="fr-FR" sz="1600">
                          <a:effectLst/>
                        </a:rPr>
                        <a:t>4</a:t>
                      </a:r>
                      <a:endParaRPr lang="fr-FR" sz="14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ts val="1440"/>
                        </a:lnSpc>
                        <a:spcAft>
                          <a:spcPts val="800"/>
                        </a:spcAft>
                      </a:pPr>
                      <a:r>
                        <a:rPr lang="fr-FR" sz="1600" dirty="0">
                          <a:effectLst/>
                        </a:rPr>
                        <a:t>31 359€</a:t>
                      </a:r>
                      <a:endParaRPr lang="fr-FR"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ts val="1440"/>
                        </a:lnSpc>
                        <a:spcAft>
                          <a:spcPts val="800"/>
                        </a:spcAft>
                      </a:pPr>
                      <a:r>
                        <a:rPr lang="fr-FR" sz="1600" dirty="0">
                          <a:effectLst/>
                        </a:rPr>
                        <a:t>40 201€</a:t>
                      </a:r>
                      <a:endParaRPr lang="fr-FR"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ts val="1440"/>
                        </a:lnSpc>
                        <a:spcAft>
                          <a:spcPts val="800"/>
                        </a:spcAft>
                      </a:pPr>
                      <a:r>
                        <a:rPr lang="fr-FR" sz="1600">
                          <a:effectLst/>
                        </a:rPr>
                        <a:t>60 336€</a:t>
                      </a:r>
                      <a:endParaRPr lang="fr-FR" sz="14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ts val="1440"/>
                        </a:lnSpc>
                        <a:spcAft>
                          <a:spcPts val="800"/>
                        </a:spcAft>
                      </a:pPr>
                      <a:r>
                        <a:rPr lang="fr-FR" sz="1600">
                          <a:effectLst/>
                        </a:rPr>
                        <a:t>&gt; </a:t>
                      </a:r>
                      <a:endParaRPr lang="fr-FR" sz="14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067804643"/>
                  </a:ext>
                </a:extLst>
              </a:tr>
              <a:tr h="249707">
                <a:tc>
                  <a:txBody>
                    <a:bodyPr/>
                    <a:lstStyle/>
                    <a:p>
                      <a:pPr>
                        <a:lnSpc>
                          <a:spcPts val="1440"/>
                        </a:lnSpc>
                        <a:spcAft>
                          <a:spcPts val="800"/>
                        </a:spcAft>
                      </a:pPr>
                      <a:r>
                        <a:rPr lang="fr-FR" sz="1600">
                          <a:effectLst/>
                        </a:rPr>
                        <a:t>5</a:t>
                      </a:r>
                      <a:endParaRPr lang="fr-FR" sz="14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ts val="1440"/>
                        </a:lnSpc>
                        <a:spcAft>
                          <a:spcPts val="800"/>
                        </a:spcAft>
                      </a:pPr>
                      <a:r>
                        <a:rPr lang="fr-FR" sz="1600">
                          <a:effectLst/>
                        </a:rPr>
                        <a:t>35 894€</a:t>
                      </a:r>
                      <a:endParaRPr lang="fr-FR" sz="14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ts val="1440"/>
                        </a:lnSpc>
                        <a:spcAft>
                          <a:spcPts val="800"/>
                        </a:spcAft>
                      </a:pPr>
                      <a:r>
                        <a:rPr lang="fr-FR" sz="1600" dirty="0">
                          <a:effectLst/>
                        </a:rPr>
                        <a:t>46 015€</a:t>
                      </a:r>
                      <a:endParaRPr lang="fr-FR"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ts val="1440"/>
                        </a:lnSpc>
                        <a:spcAft>
                          <a:spcPts val="800"/>
                        </a:spcAft>
                      </a:pPr>
                      <a:r>
                        <a:rPr lang="fr-FR" sz="1600">
                          <a:effectLst/>
                        </a:rPr>
                        <a:t>69 081€</a:t>
                      </a:r>
                      <a:endParaRPr lang="fr-FR" sz="14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ts val="1440"/>
                        </a:lnSpc>
                        <a:spcAft>
                          <a:spcPts val="800"/>
                        </a:spcAft>
                      </a:pPr>
                      <a:r>
                        <a:rPr lang="fr-FR" sz="1600">
                          <a:effectLst/>
                        </a:rPr>
                        <a:t>&gt; </a:t>
                      </a:r>
                      <a:endParaRPr lang="fr-FR" sz="14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918695798"/>
                  </a:ext>
                </a:extLst>
              </a:tr>
              <a:tr h="249707">
                <a:tc>
                  <a:txBody>
                    <a:bodyPr/>
                    <a:lstStyle/>
                    <a:p>
                      <a:pPr>
                        <a:lnSpc>
                          <a:spcPts val="1440"/>
                        </a:lnSpc>
                        <a:spcAft>
                          <a:spcPts val="800"/>
                        </a:spcAft>
                      </a:pPr>
                      <a:r>
                        <a:rPr lang="fr-FR" sz="1600">
                          <a:effectLst/>
                        </a:rPr>
                        <a:t>Pers. sup</a:t>
                      </a:r>
                      <a:endParaRPr lang="fr-FR" sz="14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ts val="1440"/>
                        </a:lnSpc>
                        <a:spcAft>
                          <a:spcPts val="800"/>
                        </a:spcAft>
                      </a:pPr>
                      <a:r>
                        <a:rPr lang="fr-FR" sz="1600">
                          <a:effectLst/>
                        </a:rPr>
                        <a:t>+ 4 526€</a:t>
                      </a:r>
                      <a:endParaRPr lang="fr-FR" sz="14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ts val="1440"/>
                        </a:lnSpc>
                        <a:spcAft>
                          <a:spcPts val="800"/>
                        </a:spcAft>
                      </a:pPr>
                      <a:r>
                        <a:rPr lang="fr-FR" sz="1600" dirty="0">
                          <a:effectLst/>
                        </a:rPr>
                        <a:t>+ 5 797€</a:t>
                      </a:r>
                      <a:endParaRPr lang="fr-FR"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ts val="1440"/>
                        </a:lnSpc>
                        <a:spcAft>
                          <a:spcPts val="800"/>
                        </a:spcAft>
                      </a:pPr>
                      <a:r>
                        <a:rPr lang="fr-FR" sz="1600" dirty="0">
                          <a:effectLst/>
                        </a:rPr>
                        <a:t>+ 8 744€</a:t>
                      </a:r>
                      <a:endParaRPr lang="fr-FR"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ts val="1440"/>
                        </a:lnSpc>
                        <a:spcAft>
                          <a:spcPts val="800"/>
                        </a:spcAft>
                      </a:pPr>
                      <a:r>
                        <a:rPr lang="fr-FR" sz="1600" dirty="0">
                          <a:effectLst/>
                        </a:rPr>
                        <a:t>&gt; </a:t>
                      </a:r>
                      <a:endParaRPr lang="fr-FR"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693646940"/>
                  </a:ext>
                </a:extLst>
              </a:tr>
            </a:tbl>
          </a:graphicData>
        </a:graphic>
      </p:graphicFrame>
      <p:sp>
        <p:nvSpPr>
          <p:cNvPr id="4" name="ZoneTexte 3">
            <a:extLst>
              <a:ext uri="{FF2B5EF4-FFF2-40B4-BE49-F238E27FC236}">
                <a16:creationId xmlns:a16="http://schemas.microsoft.com/office/drawing/2014/main" id="{B6C0E44B-910C-DF3A-093A-1EC26BC3D967}"/>
              </a:ext>
            </a:extLst>
          </p:cNvPr>
          <p:cNvSpPr txBox="1"/>
          <p:nvPr/>
        </p:nvSpPr>
        <p:spPr>
          <a:xfrm>
            <a:off x="1394361" y="5380672"/>
            <a:ext cx="9129409" cy="1477328"/>
          </a:xfrm>
          <a:prstGeom prst="rect">
            <a:avLst/>
          </a:prstGeom>
          <a:noFill/>
        </p:spPr>
        <p:txBody>
          <a:bodyPr wrap="square">
            <a:spAutoFit/>
          </a:bodyPr>
          <a:lstStyle/>
          <a:p>
            <a:r>
              <a:rPr lang="fr-FR" dirty="0">
                <a:latin typeface="Arial" panose="020B0604020202020204" pitchFamily="34" charset="0"/>
                <a:cs typeface="Arial" panose="020B0604020202020204" pitchFamily="34" charset="0"/>
              </a:rPr>
              <a:t>Remarques en cas de cumul des aides, il y aura obligatoirement un reste à charge : </a:t>
            </a:r>
          </a:p>
          <a:p>
            <a:pPr marL="285750" indent="-285750">
              <a:buFont typeface="Wingdings" panose="05000000000000000000" pitchFamily="2" charset="2"/>
              <a:buChar char="§"/>
            </a:pPr>
            <a:r>
              <a:rPr lang="fr-FR" dirty="0">
                <a:latin typeface="Arial" panose="020B0604020202020204" pitchFamily="34" charset="0"/>
                <a:cs typeface="Arial" panose="020B0604020202020204" pitchFamily="34" charset="0"/>
              </a:rPr>
              <a:t>De 10% (revenus très modestes)</a:t>
            </a:r>
          </a:p>
          <a:p>
            <a:pPr marL="285750" indent="-285750">
              <a:buFont typeface="Wingdings" panose="05000000000000000000" pitchFamily="2" charset="2"/>
              <a:buChar char="§"/>
            </a:pPr>
            <a:r>
              <a:rPr lang="fr-FR" dirty="0">
                <a:latin typeface="Arial" panose="020B0604020202020204" pitchFamily="34" charset="0"/>
                <a:cs typeface="Arial" panose="020B0604020202020204" pitchFamily="34" charset="0"/>
              </a:rPr>
              <a:t>De 25% (revenus modestes)</a:t>
            </a:r>
          </a:p>
          <a:p>
            <a:pPr marL="285750" indent="-285750">
              <a:buFont typeface="Wingdings" panose="05000000000000000000" pitchFamily="2" charset="2"/>
              <a:buChar char="§"/>
            </a:pPr>
            <a:r>
              <a:rPr lang="fr-FR" dirty="0">
                <a:latin typeface="Arial" panose="020B0604020202020204" pitchFamily="34" charset="0"/>
                <a:cs typeface="Arial" panose="020B0604020202020204" pitchFamily="34" charset="0"/>
              </a:rPr>
              <a:t>De 40% (revenus intermédiaires)</a:t>
            </a:r>
          </a:p>
          <a:p>
            <a:pPr marL="285750" indent="-285750">
              <a:buFont typeface="Wingdings" panose="05000000000000000000" pitchFamily="2" charset="2"/>
              <a:buChar char="§"/>
            </a:pPr>
            <a:r>
              <a:rPr lang="fr-FR" dirty="0">
                <a:latin typeface="Arial" panose="020B0604020202020204" pitchFamily="34" charset="0"/>
                <a:cs typeface="Arial" panose="020B0604020202020204" pitchFamily="34" charset="0"/>
              </a:rPr>
              <a:t>De 60% (revenus élevés)</a:t>
            </a:r>
          </a:p>
        </p:txBody>
      </p:sp>
      <p:sp>
        <p:nvSpPr>
          <p:cNvPr id="6" name="ZoneTexte 5">
            <a:extLst>
              <a:ext uri="{FF2B5EF4-FFF2-40B4-BE49-F238E27FC236}">
                <a16:creationId xmlns:a16="http://schemas.microsoft.com/office/drawing/2014/main" id="{72EB7835-8CD6-DFD5-88DE-11F5A959764F}"/>
              </a:ext>
            </a:extLst>
          </p:cNvPr>
          <p:cNvSpPr txBox="1"/>
          <p:nvPr/>
        </p:nvSpPr>
        <p:spPr>
          <a:xfrm>
            <a:off x="1225296" y="335338"/>
            <a:ext cx="10515600" cy="677108"/>
          </a:xfrm>
          <a:prstGeom prst="rect">
            <a:avLst/>
          </a:prstGeom>
          <a:noFill/>
        </p:spPr>
        <p:txBody>
          <a:bodyPr wrap="square">
            <a:spAutoFit/>
          </a:bodyPr>
          <a:lstStyle/>
          <a:p>
            <a:pPr algn="ctr"/>
            <a:r>
              <a:rPr lang="fr-FR" sz="2000" dirty="0">
                <a:latin typeface="Arial" panose="020B0604020202020204" pitchFamily="34" charset="0"/>
                <a:cs typeface="Arial" panose="020B0604020202020204" pitchFamily="34" charset="0"/>
              </a:rPr>
              <a:t>Les revenus fiscaux sont classés selon 4 catégories :</a:t>
            </a:r>
          </a:p>
          <a:p>
            <a:pPr algn="ctr"/>
            <a:r>
              <a:rPr lang="fr-FR" dirty="0">
                <a:latin typeface="Arial" panose="020B0604020202020204" pitchFamily="34" charset="0"/>
                <a:cs typeface="Arial" panose="020B0604020202020204" pitchFamily="34" charset="0"/>
              </a:rPr>
              <a:t>très modestes, modestes, intermédiaires et élevés</a:t>
            </a:r>
          </a:p>
        </p:txBody>
      </p:sp>
    </p:spTree>
    <p:extLst>
      <p:ext uri="{BB962C8B-B14F-4D97-AF65-F5344CB8AC3E}">
        <p14:creationId xmlns:p14="http://schemas.microsoft.com/office/powerpoint/2010/main" val="618416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a:extLst>
              <a:ext uri="{FF2B5EF4-FFF2-40B4-BE49-F238E27FC236}">
                <a16:creationId xmlns:a16="http://schemas.microsoft.com/office/drawing/2014/main" id="{66776DFE-6473-29A4-B194-987EE80ACAC1}"/>
              </a:ext>
            </a:extLst>
          </p:cNvPr>
          <p:cNvSpPr txBox="1"/>
          <p:nvPr/>
        </p:nvSpPr>
        <p:spPr>
          <a:xfrm>
            <a:off x="920885" y="905310"/>
            <a:ext cx="10350229" cy="1631216"/>
          </a:xfrm>
          <a:prstGeom prst="rect">
            <a:avLst/>
          </a:prstGeom>
          <a:noFill/>
        </p:spPr>
        <p:txBody>
          <a:bodyPr wrap="square">
            <a:spAutoFit/>
          </a:bodyPr>
          <a:lstStyle/>
          <a:p>
            <a:r>
              <a:rPr lang="fr-FR" sz="2000" dirty="0">
                <a:latin typeface="Arial" panose="020B0604020202020204" pitchFamily="34" charset="0"/>
                <a:cs typeface="Arial" panose="020B0604020202020204" pitchFamily="34" charset="0"/>
              </a:rPr>
              <a:t>Pas d’aides à posteriori : Attention, tous les dossiers d’aides à la rénovation se montent AVANT la signature des devis.</a:t>
            </a:r>
          </a:p>
          <a:p>
            <a:endParaRPr lang="fr-FR" sz="2000" dirty="0">
              <a:latin typeface="Arial" panose="020B0604020202020204" pitchFamily="34" charset="0"/>
              <a:cs typeface="Arial" panose="020B0604020202020204" pitchFamily="34" charset="0"/>
            </a:endParaRPr>
          </a:p>
          <a:p>
            <a:r>
              <a:rPr lang="fr-FR" sz="2000" dirty="0">
                <a:latin typeface="Arial" panose="020B0604020202020204" pitchFamily="34" charset="0"/>
                <a:cs typeface="Arial" panose="020B0604020202020204" pitchFamily="34" charset="0"/>
              </a:rPr>
              <a:t>Des dispositifs cumulables : Les différents dispositifs sont pratiquement tous cumulables et il n'a jamais été aussi intéressant de réaliser des travaux de rénovation énergétique :</a:t>
            </a:r>
          </a:p>
        </p:txBody>
      </p:sp>
      <p:graphicFrame>
        <p:nvGraphicFramePr>
          <p:cNvPr id="4" name="Tableau 3">
            <a:extLst>
              <a:ext uri="{FF2B5EF4-FFF2-40B4-BE49-F238E27FC236}">
                <a16:creationId xmlns:a16="http://schemas.microsoft.com/office/drawing/2014/main" id="{F046E916-8EB3-6416-464A-DCA650F78B45}"/>
              </a:ext>
            </a:extLst>
          </p:cNvPr>
          <p:cNvGraphicFramePr>
            <a:graphicFrameLocks noGrp="1"/>
          </p:cNvGraphicFramePr>
          <p:nvPr>
            <p:extLst>
              <p:ext uri="{D42A27DB-BD31-4B8C-83A1-F6EECF244321}">
                <p14:modId xmlns:p14="http://schemas.microsoft.com/office/powerpoint/2010/main" val="3528850387"/>
              </p:ext>
            </p:extLst>
          </p:nvPr>
        </p:nvGraphicFramePr>
        <p:xfrm>
          <a:off x="2011680" y="2898648"/>
          <a:ext cx="7808976" cy="3054041"/>
        </p:xfrm>
        <a:graphic>
          <a:graphicData uri="http://schemas.openxmlformats.org/drawingml/2006/table">
            <a:tbl>
              <a:tblPr firstRow="1" firstCol="1" bandRow="1">
                <a:tableStyleId>{16D9F66E-5EB9-4882-86FB-DCBF35E3C3E4}</a:tableStyleId>
              </a:tblPr>
              <a:tblGrid>
                <a:gridCol w="2138046">
                  <a:extLst>
                    <a:ext uri="{9D8B030D-6E8A-4147-A177-3AD203B41FA5}">
                      <a16:colId xmlns:a16="http://schemas.microsoft.com/office/drawing/2014/main" val="265473144"/>
                    </a:ext>
                  </a:extLst>
                </a:gridCol>
                <a:gridCol w="756539">
                  <a:extLst>
                    <a:ext uri="{9D8B030D-6E8A-4147-A177-3AD203B41FA5}">
                      <a16:colId xmlns:a16="http://schemas.microsoft.com/office/drawing/2014/main" val="2101818264"/>
                    </a:ext>
                  </a:extLst>
                </a:gridCol>
                <a:gridCol w="881888">
                  <a:extLst>
                    <a:ext uri="{9D8B030D-6E8A-4147-A177-3AD203B41FA5}">
                      <a16:colId xmlns:a16="http://schemas.microsoft.com/office/drawing/2014/main" val="936505570"/>
                    </a:ext>
                  </a:extLst>
                </a:gridCol>
                <a:gridCol w="630301">
                  <a:extLst>
                    <a:ext uri="{9D8B030D-6E8A-4147-A177-3AD203B41FA5}">
                      <a16:colId xmlns:a16="http://schemas.microsoft.com/office/drawing/2014/main" val="287888050"/>
                    </a:ext>
                  </a:extLst>
                </a:gridCol>
                <a:gridCol w="1133474">
                  <a:extLst>
                    <a:ext uri="{9D8B030D-6E8A-4147-A177-3AD203B41FA5}">
                      <a16:colId xmlns:a16="http://schemas.microsoft.com/office/drawing/2014/main" val="4073419642"/>
                    </a:ext>
                  </a:extLst>
                </a:gridCol>
                <a:gridCol w="1386840">
                  <a:extLst>
                    <a:ext uri="{9D8B030D-6E8A-4147-A177-3AD203B41FA5}">
                      <a16:colId xmlns:a16="http://schemas.microsoft.com/office/drawing/2014/main" val="2377068181"/>
                    </a:ext>
                  </a:extLst>
                </a:gridCol>
                <a:gridCol w="881888">
                  <a:extLst>
                    <a:ext uri="{9D8B030D-6E8A-4147-A177-3AD203B41FA5}">
                      <a16:colId xmlns:a16="http://schemas.microsoft.com/office/drawing/2014/main" val="1675237186"/>
                    </a:ext>
                  </a:extLst>
                </a:gridCol>
              </a:tblGrid>
              <a:tr h="1018014">
                <a:tc>
                  <a:txBody>
                    <a:bodyPr/>
                    <a:lstStyle/>
                    <a:p>
                      <a:pPr algn="ctr">
                        <a:lnSpc>
                          <a:spcPts val="1440"/>
                        </a:lnSpc>
                        <a:spcAft>
                          <a:spcPts val="800"/>
                        </a:spcAft>
                      </a:pPr>
                      <a:r>
                        <a:rPr lang="fr-FR" sz="1600" dirty="0" err="1">
                          <a:effectLst/>
                          <a:latin typeface="Arial" panose="020B0604020202020204" pitchFamily="34" charset="0"/>
                          <a:cs typeface="Arial" panose="020B0604020202020204" pitchFamily="34" charset="0"/>
                        </a:rPr>
                        <a:t>MaPrime</a:t>
                      </a:r>
                      <a:br>
                        <a:rPr lang="fr-FR" sz="1600" dirty="0">
                          <a:effectLst/>
                          <a:latin typeface="Arial" panose="020B0604020202020204" pitchFamily="34" charset="0"/>
                          <a:cs typeface="Arial" panose="020B0604020202020204" pitchFamily="34" charset="0"/>
                        </a:rPr>
                      </a:br>
                      <a:r>
                        <a:rPr lang="fr-FR" sz="1600" dirty="0" err="1">
                          <a:effectLst/>
                          <a:latin typeface="Arial" panose="020B0604020202020204" pitchFamily="34" charset="0"/>
                          <a:cs typeface="Arial" panose="020B0604020202020204" pitchFamily="34" charset="0"/>
                        </a:rPr>
                        <a:t>Rénov</a:t>
                      </a:r>
                      <a:r>
                        <a:rPr lang="fr-FR" sz="1600" dirty="0">
                          <a:effectLst/>
                          <a:latin typeface="Arial" panose="020B0604020202020204" pitchFamily="34" charset="0"/>
                          <a:cs typeface="Arial" panose="020B0604020202020204" pitchFamily="34" charset="0"/>
                        </a:rPr>
                        <a:t>’</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ts val="1440"/>
                        </a:lnSpc>
                        <a:spcAft>
                          <a:spcPts val="800"/>
                        </a:spcAft>
                      </a:pPr>
                      <a:r>
                        <a:rPr lang="fr-FR" sz="1600">
                          <a:effectLst/>
                          <a:latin typeface="Arial" panose="020B0604020202020204" pitchFamily="34" charset="0"/>
                          <a:cs typeface="Arial" panose="020B0604020202020204" pitchFamily="34" charset="0"/>
                        </a:rPr>
                        <a:t>MPR</a:t>
                      </a:r>
                      <a:br>
                        <a:rPr lang="fr-FR" sz="1600">
                          <a:effectLst/>
                          <a:latin typeface="Arial" panose="020B0604020202020204" pitchFamily="34" charset="0"/>
                          <a:cs typeface="Arial" panose="020B0604020202020204" pitchFamily="34" charset="0"/>
                        </a:rPr>
                      </a:br>
                      <a:r>
                        <a:rPr lang="fr-FR" sz="1600">
                          <a:effectLst/>
                          <a:latin typeface="Arial" panose="020B0604020202020204" pitchFamily="34" charset="0"/>
                          <a:cs typeface="Arial" panose="020B0604020202020204" pitchFamily="34" charset="0"/>
                        </a:rPr>
                        <a:t>Sérénité</a:t>
                      </a:r>
                      <a:endParaRPr lang="fr-FR"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ts val="1440"/>
                        </a:lnSpc>
                        <a:spcAft>
                          <a:spcPts val="800"/>
                        </a:spcAft>
                      </a:pPr>
                      <a:r>
                        <a:rPr lang="fr-FR" sz="1600">
                          <a:effectLst/>
                          <a:latin typeface="Arial" panose="020B0604020202020204" pitchFamily="34" charset="0"/>
                          <a:cs typeface="Arial" panose="020B0604020202020204" pitchFamily="34" charset="0"/>
                        </a:rPr>
                        <a:t>Aides</a:t>
                      </a:r>
                      <a:br>
                        <a:rPr lang="fr-FR" sz="1600">
                          <a:effectLst/>
                          <a:latin typeface="Arial" panose="020B0604020202020204" pitchFamily="34" charset="0"/>
                          <a:cs typeface="Arial" panose="020B0604020202020204" pitchFamily="34" charset="0"/>
                        </a:rPr>
                      </a:br>
                      <a:r>
                        <a:rPr lang="fr-FR" sz="1600">
                          <a:effectLst/>
                          <a:latin typeface="Arial" panose="020B0604020202020204" pitchFamily="34" charset="0"/>
                          <a:cs typeface="Arial" panose="020B0604020202020204" pitchFamily="34" charset="0"/>
                        </a:rPr>
                        <a:t>locales</a:t>
                      </a:r>
                      <a:endParaRPr lang="fr-FR"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ts val="1440"/>
                        </a:lnSpc>
                        <a:spcAft>
                          <a:spcPts val="800"/>
                        </a:spcAft>
                      </a:pPr>
                      <a:r>
                        <a:rPr lang="fr-FR" sz="1600">
                          <a:effectLst/>
                          <a:latin typeface="Arial" panose="020B0604020202020204" pitchFamily="34" charset="0"/>
                          <a:cs typeface="Arial" panose="020B0604020202020204" pitchFamily="34" charset="0"/>
                        </a:rPr>
                        <a:t>CEE</a:t>
                      </a:r>
                      <a:endParaRPr lang="fr-FR"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ts val="1440"/>
                        </a:lnSpc>
                        <a:spcAft>
                          <a:spcPts val="800"/>
                        </a:spcAft>
                      </a:pPr>
                      <a:r>
                        <a:rPr lang="fr-FR" sz="1600">
                          <a:effectLst/>
                          <a:latin typeface="Arial" panose="020B0604020202020204" pitchFamily="34" charset="0"/>
                          <a:cs typeface="Arial" panose="020B0604020202020204" pitchFamily="34" charset="0"/>
                        </a:rPr>
                        <a:t>Eco Prêt</a:t>
                      </a:r>
                      <a:br>
                        <a:rPr lang="fr-FR" sz="1600">
                          <a:effectLst/>
                          <a:latin typeface="Arial" panose="020B0604020202020204" pitchFamily="34" charset="0"/>
                          <a:cs typeface="Arial" panose="020B0604020202020204" pitchFamily="34" charset="0"/>
                        </a:rPr>
                      </a:br>
                      <a:r>
                        <a:rPr lang="fr-FR" sz="1600">
                          <a:effectLst/>
                          <a:latin typeface="Arial" panose="020B0604020202020204" pitchFamily="34" charset="0"/>
                          <a:cs typeface="Arial" panose="020B0604020202020204" pitchFamily="34" charset="0"/>
                        </a:rPr>
                        <a:t>Taux 0</a:t>
                      </a:r>
                      <a:endParaRPr lang="fr-FR"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ts val="1440"/>
                        </a:lnSpc>
                        <a:spcAft>
                          <a:spcPts val="800"/>
                        </a:spcAft>
                      </a:pPr>
                      <a:r>
                        <a:rPr lang="fr-FR" sz="1600">
                          <a:effectLst/>
                          <a:latin typeface="Arial" panose="020B0604020202020204" pitchFamily="34" charset="0"/>
                          <a:cs typeface="Arial" panose="020B0604020202020204" pitchFamily="34" charset="0"/>
                        </a:rPr>
                        <a:t>Prêt avance</a:t>
                      </a:r>
                      <a:br>
                        <a:rPr lang="fr-FR" sz="1600">
                          <a:effectLst/>
                          <a:latin typeface="Arial" panose="020B0604020202020204" pitchFamily="34" charset="0"/>
                          <a:cs typeface="Arial" panose="020B0604020202020204" pitchFamily="34" charset="0"/>
                        </a:rPr>
                      </a:br>
                      <a:r>
                        <a:rPr lang="fr-FR" sz="1600">
                          <a:effectLst/>
                          <a:latin typeface="Arial" panose="020B0604020202020204" pitchFamily="34" charset="0"/>
                          <a:cs typeface="Arial" panose="020B0604020202020204" pitchFamily="34" charset="0"/>
                        </a:rPr>
                        <a:t>rénovation</a:t>
                      </a:r>
                      <a:endParaRPr lang="fr-FR"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ct val="107000"/>
                        </a:lnSpc>
                        <a:spcAft>
                          <a:spcPts val="800"/>
                        </a:spcAft>
                      </a:pPr>
                      <a:r>
                        <a:rPr lang="fr-FR" sz="1600">
                          <a:effectLst/>
                          <a:latin typeface="Arial" panose="020B0604020202020204" pitchFamily="34" charset="0"/>
                          <a:cs typeface="Arial" panose="020B0604020202020204" pitchFamily="34" charset="0"/>
                        </a:rPr>
                        <a:t> </a:t>
                      </a:r>
                      <a:endParaRPr lang="fr-FR" sz="1600">
                        <a:effectLst/>
                        <a:latin typeface="Arial" panose="020B0604020202020204" pitchFamily="34" charset="0"/>
                        <a:ea typeface="Calibri" panose="020F0502020204030204" pitchFamily="34" charset="0"/>
                        <a:cs typeface="Arial" panose="020B0604020202020204" pitchFamily="34" charset="0"/>
                      </a:endParaRPr>
                    </a:p>
                  </a:txBody>
                  <a:tcPr marL="0" marR="0" marT="0" marB="0" anchor="ctr"/>
                </a:tc>
                <a:extLst>
                  <a:ext uri="{0D108BD9-81ED-4DB2-BD59-A6C34878D82A}">
                    <a16:rowId xmlns:a16="http://schemas.microsoft.com/office/drawing/2014/main" val="1688407539"/>
                  </a:ext>
                </a:extLst>
              </a:tr>
              <a:tr h="305404">
                <a:tc>
                  <a:txBody>
                    <a:bodyPr/>
                    <a:lstStyle/>
                    <a:p>
                      <a:pPr algn="ctr">
                        <a:lnSpc>
                          <a:spcPts val="1440"/>
                        </a:lnSpc>
                        <a:spcAft>
                          <a:spcPts val="800"/>
                        </a:spcAft>
                      </a:pPr>
                      <a:r>
                        <a:rPr lang="fr-FR" sz="1600">
                          <a:effectLst/>
                          <a:latin typeface="Arial" panose="020B0604020202020204" pitchFamily="34" charset="0"/>
                          <a:cs typeface="Arial" panose="020B0604020202020204" pitchFamily="34" charset="0"/>
                        </a:rPr>
                        <a:t>MaPrimeRénov</a:t>
                      </a:r>
                      <a:endParaRPr lang="fr-FR"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endParaRPr lang="fr-FR" sz="1600">
                        <a:effectLst/>
                        <a:latin typeface="Arial" panose="020B0604020202020204" pitchFamily="34" charset="0"/>
                        <a:cs typeface="Arial" panose="020B0604020202020204" pitchFamily="34" charset="0"/>
                      </a:endParaRPr>
                    </a:p>
                  </a:txBody>
                  <a:tcPr marL="68580" marR="68580" marT="0" marB="0" anchor="ctr"/>
                </a:tc>
                <a:tc>
                  <a:txBody>
                    <a:bodyPr/>
                    <a:lstStyle/>
                    <a:p>
                      <a:pPr algn="ctr">
                        <a:lnSpc>
                          <a:spcPts val="1440"/>
                        </a:lnSpc>
                        <a:spcAft>
                          <a:spcPts val="800"/>
                        </a:spcAft>
                      </a:pPr>
                      <a:r>
                        <a:rPr lang="fr-FR" sz="1600">
                          <a:effectLst/>
                          <a:latin typeface="Arial" panose="020B0604020202020204" pitchFamily="34" charset="0"/>
                          <a:cs typeface="Arial" panose="020B0604020202020204" pitchFamily="34" charset="0"/>
                        </a:rPr>
                        <a:t>X</a:t>
                      </a:r>
                      <a:endParaRPr lang="fr-FR"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ts val="1440"/>
                        </a:lnSpc>
                        <a:spcAft>
                          <a:spcPts val="800"/>
                        </a:spcAft>
                      </a:pPr>
                      <a:r>
                        <a:rPr lang="fr-FR" sz="1600">
                          <a:effectLst/>
                          <a:latin typeface="Arial" panose="020B0604020202020204" pitchFamily="34" charset="0"/>
                          <a:cs typeface="Arial" panose="020B0604020202020204" pitchFamily="34" charset="0"/>
                        </a:rPr>
                        <a:t>Oui</a:t>
                      </a:r>
                      <a:endParaRPr lang="fr-FR"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ts val="1440"/>
                        </a:lnSpc>
                        <a:spcAft>
                          <a:spcPts val="800"/>
                        </a:spcAft>
                      </a:pPr>
                      <a:r>
                        <a:rPr lang="fr-FR" sz="1600">
                          <a:effectLst/>
                          <a:latin typeface="Arial" panose="020B0604020202020204" pitchFamily="34" charset="0"/>
                          <a:cs typeface="Arial" panose="020B0604020202020204" pitchFamily="34" charset="0"/>
                        </a:rPr>
                        <a:t>Oui</a:t>
                      </a:r>
                      <a:endParaRPr lang="fr-FR"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ts val="1440"/>
                        </a:lnSpc>
                        <a:spcAft>
                          <a:spcPts val="800"/>
                        </a:spcAft>
                      </a:pPr>
                      <a:r>
                        <a:rPr lang="fr-FR" sz="1600">
                          <a:effectLst/>
                          <a:latin typeface="Arial" panose="020B0604020202020204" pitchFamily="34" charset="0"/>
                          <a:cs typeface="Arial" panose="020B0604020202020204" pitchFamily="34" charset="0"/>
                        </a:rPr>
                        <a:t>Oui</a:t>
                      </a:r>
                      <a:endParaRPr lang="fr-FR"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ts val="1440"/>
                        </a:lnSpc>
                        <a:spcAft>
                          <a:spcPts val="800"/>
                        </a:spcAft>
                      </a:pPr>
                      <a:r>
                        <a:rPr lang="fr-FR" sz="1600">
                          <a:effectLst/>
                          <a:latin typeface="Arial" panose="020B0604020202020204" pitchFamily="34" charset="0"/>
                          <a:cs typeface="Arial" panose="020B0604020202020204" pitchFamily="34" charset="0"/>
                        </a:rPr>
                        <a:t>Oui</a:t>
                      </a:r>
                      <a:endParaRPr lang="fr-FR"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341907294"/>
                  </a:ext>
                </a:extLst>
              </a:tr>
              <a:tr h="305404">
                <a:tc>
                  <a:txBody>
                    <a:bodyPr/>
                    <a:lstStyle/>
                    <a:p>
                      <a:pPr algn="ctr">
                        <a:lnSpc>
                          <a:spcPts val="1440"/>
                        </a:lnSpc>
                        <a:spcAft>
                          <a:spcPts val="800"/>
                        </a:spcAft>
                      </a:pPr>
                      <a:r>
                        <a:rPr lang="fr-FR" sz="1600">
                          <a:effectLst/>
                          <a:latin typeface="Arial" panose="020B0604020202020204" pitchFamily="34" charset="0"/>
                          <a:cs typeface="Arial" panose="020B0604020202020204" pitchFamily="34" charset="0"/>
                        </a:rPr>
                        <a:t>MPR Sérénité</a:t>
                      </a:r>
                      <a:endParaRPr lang="fr-FR"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ts val="1440"/>
                        </a:lnSpc>
                        <a:spcAft>
                          <a:spcPts val="800"/>
                        </a:spcAft>
                      </a:pPr>
                      <a:r>
                        <a:rPr lang="fr-FR" sz="1600">
                          <a:effectLst/>
                          <a:latin typeface="Arial" panose="020B0604020202020204" pitchFamily="34" charset="0"/>
                          <a:cs typeface="Arial" panose="020B0604020202020204" pitchFamily="34" charset="0"/>
                        </a:rPr>
                        <a:t>X</a:t>
                      </a:r>
                      <a:endParaRPr lang="fr-FR"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endParaRPr lang="fr-FR" sz="1600">
                        <a:effectLst/>
                        <a:latin typeface="Arial" panose="020B0604020202020204" pitchFamily="34" charset="0"/>
                        <a:cs typeface="Arial" panose="020B0604020202020204" pitchFamily="34" charset="0"/>
                      </a:endParaRPr>
                    </a:p>
                  </a:txBody>
                  <a:tcPr marL="68580" marR="68580" marT="0" marB="0" anchor="ctr"/>
                </a:tc>
                <a:tc>
                  <a:txBody>
                    <a:bodyPr/>
                    <a:lstStyle/>
                    <a:p>
                      <a:pPr algn="ctr">
                        <a:lnSpc>
                          <a:spcPts val="1440"/>
                        </a:lnSpc>
                        <a:spcAft>
                          <a:spcPts val="800"/>
                        </a:spcAft>
                      </a:pPr>
                      <a:r>
                        <a:rPr lang="fr-FR" sz="1600">
                          <a:effectLst/>
                          <a:latin typeface="Arial" panose="020B0604020202020204" pitchFamily="34" charset="0"/>
                          <a:cs typeface="Arial" panose="020B0604020202020204" pitchFamily="34" charset="0"/>
                        </a:rPr>
                        <a:t>Oui</a:t>
                      </a:r>
                      <a:endParaRPr lang="fr-FR"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ts val="1440"/>
                        </a:lnSpc>
                        <a:spcAft>
                          <a:spcPts val="800"/>
                        </a:spcAft>
                      </a:pPr>
                      <a:r>
                        <a:rPr lang="fr-FR" sz="1600">
                          <a:effectLst/>
                          <a:latin typeface="Arial" panose="020B0604020202020204" pitchFamily="34" charset="0"/>
                          <a:cs typeface="Arial" panose="020B0604020202020204" pitchFamily="34" charset="0"/>
                        </a:rPr>
                        <a:t>Oui</a:t>
                      </a:r>
                      <a:endParaRPr lang="fr-FR"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ts val="1440"/>
                        </a:lnSpc>
                        <a:spcAft>
                          <a:spcPts val="800"/>
                        </a:spcAft>
                      </a:pPr>
                      <a:r>
                        <a:rPr lang="fr-FR" sz="1600">
                          <a:effectLst/>
                          <a:latin typeface="Arial" panose="020B0604020202020204" pitchFamily="34" charset="0"/>
                          <a:cs typeface="Arial" panose="020B0604020202020204" pitchFamily="34" charset="0"/>
                        </a:rPr>
                        <a:t>Oui</a:t>
                      </a:r>
                      <a:endParaRPr lang="fr-FR"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ts val="1440"/>
                        </a:lnSpc>
                        <a:spcAft>
                          <a:spcPts val="800"/>
                        </a:spcAft>
                      </a:pPr>
                      <a:r>
                        <a:rPr lang="fr-FR" sz="1600">
                          <a:effectLst/>
                          <a:latin typeface="Arial" panose="020B0604020202020204" pitchFamily="34" charset="0"/>
                          <a:cs typeface="Arial" panose="020B0604020202020204" pitchFamily="34" charset="0"/>
                        </a:rPr>
                        <a:t>Oui</a:t>
                      </a:r>
                      <a:endParaRPr lang="fr-FR"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135392675"/>
                  </a:ext>
                </a:extLst>
              </a:tr>
              <a:tr h="305404">
                <a:tc>
                  <a:txBody>
                    <a:bodyPr/>
                    <a:lstStyle/>
                    <a:p>
                      <a:pPr algn="ctr">
                        <a:lnSpc>
                          <a:spcPts val="1440"/>
                        </a:lnSpc>
                        <a:spcAft>
                          <a:spcPts val="800"/>
                        </a:spcAft>
                      </a:pPr>
                      <a:r>
                        <a:rPr lang="fr-FR" sz="1600" dirty="0">
                          <a:effectLst/>
                          <a:latin typeface="Arial" panose="020B0604020202020204" pitchFamily="34" charset="0"/>
                          <a:cs typeface="Arial" panose="020B0604020202020204" pitchFamily="34" charset="0"/>
                        </a:rPr>
                        <a:t>Aides locales</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ts val="1440"/>
                        </a:lnSpc>
                        <a:spcAft>
                          <a:spcPts val="800"/>
                        </a:spcAft>
                      </a:pPr>
                      <a:r>
                        <a:rPr lang="fr-FR" sz="1600">
                          <a:effectLst/>
                          <a:latin typeface="Arial" panose="020B0604020202020204" pitchFamily="34" charset="0"/>
                          <a:cs typeface="Arial" panose="020B0604020202020204" pitchFamily="34" charset="0"/>
                        </a:rPr>
                        <a:t>Oui</a:t>
                      </a:r>
                      <a:endParaRPr lang="fr-FR"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ts val="1440"/>
                        </a:lnSpc>
                        <a:spcAft>
                          <a:spcPts val="800"/>
                        </a:spcAft>
                      </a:pPr>
                      <a:r>
                        <a:rPr lang="fr-FR" sz="1600">
                          <a:effectLst/>
                          <a:latin typeface="Arial" panose="020B0604020202020204" pitchFamily="34" charset="0"/>
                          <a:cs typeface="Arial" panose="020B0604020202020204" pitchFamily="34" charset="0"/>
                        </a:rPr>
                        <a:t>Oui</a:t>
                      </a:r>
                      <a:endParaRPr lang="fr-FR"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endParaRPr lang="fr-FR" sz="1600">
                        <a:effectLst/>
                        <a:latin typeface="Arial" panose="020B0604020202020204" pitchFamily="34" charset="0"/>
                        <a:cs typeface="Arial" panose="020B0604020202020204" pitchFamily="34" charset="0"/>
                      </a:endParaRPr>
                    </a:p>
                  </a:txBody>
                  <a:tcPr marL="68580" marR="68580" marT="0" marB="0" anchor="ctr"/>
                </a:tc>
                <a:tc>
                  <a:txBody>
                    <a:bodyPr/>
                    <a:lstStyle/>
                    <a:p>
                      <a:pPr algn="ctr">
                        <a:lnSpc>
                          <a:spcPts val="1440"/>
                        </a:lnSpc>
                        <a:spcAft>
                          <a:spcPts val="800"/>
                        </a:spcAft>
                      </a:pPr>
                      <a:r>
                        <a:rPr lang="fr-FR" sz="1600">
                          <a:effectLst/>
                          <a:latin typeface="Arial" panose="020B0604020202020204" pitchFamily="34" charset="0"/>
                          <a:cs typeface="Arial" panose="020B0604020202020204" pitchFamily="34" charset="0"/>
                        </a:rPr>
                        <a:t>Oui</a:t>
                      </a:r>
                      <a:endParaRPr lang="fr-FR"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ts val="1440"/>
                        </a:lnSpc>
                        <a:spcAft>
                          <a:spcPts val="800"/>
                        </a:spcAft>
                      </a:pPr>
                      <a:r>
                        <a:rPr lang="fr-FR" sz="1600">
                          <a:effectLst/>
                          <a:latin typeface="Arial" panose="020B0604020202020204" pitchFamily="34" charset="0"/>
                          <a:cs typeface="Arial" panose="020B0604020202020204" pitchFamily="34" charset="0"/>
                        </a:rPr>
                        <a:t>Oui</a:t>
                      </a:r>
                      <a:endParaRPr lang="fr-FR"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ts val="1440"/>
                        </a:lnSpc>
                        <a:spcAft>
                          <a:spcPts val="800"/>
                        </a:spcAft>
                      </a:pPr>
                      <a:r>
                        <a:rPr lang="fr-FR" sz="1600">
                          <a:effectLst/>
                          <a:latin typeface="Arial" panose="020B0604020202020204" pitchFamily="34" charset="0"/>
                          <a:cs typeface="Arial" panose="020B0604020202020204" pitchFamily="34" charset="0"/>
                        </a:rPr>
                        <a:t>Oui</a:t>
                      </a:r>
                      <a:endParaRPr lang="fr-FR"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614318486"/>
                  </a:ext>
                </a:extLst>
              </a:tr>
              <a:tr h="305404">
                <a:tc>
                  <a:txBody>
                    <a:bodyPr/>
                    <a:lstStyle/>
                    <a:p>
                      <a:pPr algn="ctr">
                        <a:lnSpc>
                          <a:spcPts val="1440"/>
                        </a:lnSpc>
                        <a:spcAft>
                          <a:spcPts val="800"/>
                        </a:spcAft>
                      </a:pPr>
                      <a:r>
                        <a:rPr lang="fr-FR" sz="1600">
                          <a:effectLst/>
                          <a:latin typeface="Arial" panose="020B0604020202020204" pitchFamily="34" charset="0"/>
                          <a:cs typeface="Arial" panose="020B0604020202020204" pitchFamily="34" charset="0"/>
                        </a:rPr>
                        <a:t>CEE</a:t>
                      </a:r>
                      <a:endParaRPr lang="fr-FR"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ts val="1440"/>
                        </a:lnSpc>
                        <a:spcAft>
                          <a:spcPts val="800"/>
                        </a:spcAft>
                      </a:pPr>
                      <a:r>
                        <a:rPr lang="fr-FR" sz="1600">
                          <a:effectLst/>
                          <a:latin typeface="Arial" panose="020B0604020202020204" pitchFamily="34" charset="0"/>
                          <a:cs typeface="Arial" panose="020B0604020202020204" pitchFamily="34" charset="0"/>
                        </a:rPr>
                        <a:t>Oui</a:t>
                      </a:r>
                      <a:endParaRPr lang="fr-FR"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ts val="1440"/>
                        </a:lnSpc>
                        <a:spcAft>
                          <a:spcPts val="800"/>
                        </a:spcAft>
                      </a:pPr>
                      <a:r>
                        <a:rPr lang="fr-FR" sz="1600">
                          <a:effectLst/>
                          <a:latin typeface="Arial" panose="020B0604020202020204" pitchFamily="34" charset="0"/>
                          <a:cs typeface="Arial" panose="020B0604020202020204" pitchFamily="34" charset="0"/>
                        </a:rPr>
                        <a:t>Oui</a:t>
                      </a:r>
                      <a:endParaRPr lang="fr-FR"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ts val="1440"/>
                        </a:lnSpc>
                        <a:spcAft>
                          <a:spcPts val="800"/>
                        </a:spcAft>
                      </a:pPr>
                      <a:r>
                        <a:rPr lang="fr-FR" sz="1600">
                          <a:effectLst/>
                          <a:latin typeface="Arial" panose="020B0604020202020204" pitchFamily="34" charset="0"/>
                          <a:cs typeface="Arial" panose="020B0604020202020204" pitchFamily="34" charset="0"/>
                        </a:rPr>
                        <a:t>Oui</a:t>
                      </a:r>
                      <a:endParaRPr lang="fr-FR"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endParaRPr lang="fr-FR" sz="1600">
                        <a:effectLst/>
                        <a:latin typeface="Arial" panose="020B0604020202020204" pitchFamily="34" charset="0"/>
                        <a:cs typeface="Arial" panose="020B0604020202020204" pitchFamily="34" charset="0"/>
                      </a:endParaRPr>
                    </a:p>
                  </a:txBody>
                  <a:tcPr marL="68580" marR="68580" marT="0" marB="0" anchor="ctr"/>
                </a:tc>
                <a:tc>
                  <a:txBody>
                    <a:bodyPr/>
                    <a:lstStyle/>
                    <a:p>
                      <a:pPr algn="ctr">
                        <a:lnSpc>
                          <a:spcPts val="1440"/>
                        </a:lnSpc>
                        <a:spcAft>
                          <a:spcPts val="800"/>
                        </a:spcAft>
                      </a:pPr>
                      <a:r>
                        <a:rPr lang="fr-FR" sz="1600">
                          <a:effectLst/>
                          <a:latin typeface="Arial" panose="020B0604020202020204" pitchFamily="34" charset="0"/>
                          <a:cs typeface="Arial" panose="020B0604020202020204" pitchFamily="34" charset="0"/>
                        </a:rPr>
                        <a:t>Oui</a:t>
                      </a:r>
                      <a:endParaRPr lang="fr-FR"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ts val="1440"/>
                        </a:lnSpc>
                        <a:spcAft>
                          <a:spcPts val="800"/>
                        </a:spcAft>
                      </a:pPr>
                      <a:r>
                        <a:rPr lang="fr-FR" sz="1600">
                          <a:effectLst/>
                          <a:latin typeface="Arial" panose="020B0604020202020204" pitchFamily="34" charset="0"/>
                          <a:cs typeface="Arial" panose="020B0604020202020204" pitchFamily="34" charset="0"/>
                        </a:rPr>
                        <a:t>Oui</a:t>
                      </a:r>
                      <a:endParaRPr lang="fr-FR"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659998930"/>
                  </a:ext>
                </a:extLst>
              </a:tr>
              <a:tr h="305404">
                <a:tc>
                  <a:txBody>
                    <a:bodyPr/>
                    <a:lstStyle/>
                    <a:p>
                      <a:pPr algn="ctr">
                        <a:lnSpc>
                          <a:spcPts val="1440"/>
                        </a:lnSpc>
                        <a:spcAft>
                          <a:spcPts val="800"/>
                        </a:spcAft>
                      </a:pPr>
                      <a:r>
                        <a:rPr lang="fr-FR" sz="1600">
                          <a:effectLst/>
                          <a:latin typeface="Arial" panose="020B0604020202020204" pitchFamily="34" charset="0"/>
                          <a:cs typeface="Arial" panose="020B0604020202020204" pitchFamily="34" charset="0"/>
                        </a:rPr>
                        <a:t>Eco-Prêt Taux 0</a:t>
                      </a:r>
                      <a:endParaRPr lang="fr-FR"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ts val="1440"/>
                        </a:lnSpc>
                        <a:spcAft>
                          <a:spcPts val="800"/>
                        </a:spcAft>
                      </a:pPr>
                      <a:r>
                        <a:rPr lang="fr-FR" sz="1600">
                          <a:effectLst/>
                          <a:latin typeface="Arial" panose="020B0604020202020204" pitchFamily="34" charset="0"/>
                          <a:cs typeface="Arial" panose="020B0604020202020204" pitchFamily="34" charset="0"/>
                        </a:rPr>
                        <a:t>Oui</a:t>
                      </a:r>
                      <a:endParaRPr lang="fr-FR"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ts val="1440"/>
                        </a:lnSpc>
                        <a:spcAft>
                          <a:spcPts val="800"/>
                        </a:spcAft>
                      </a:pPr>
                      <a:r>
                        <a:rPr lang="fr-FR" sz="1600">
                          <a:effectLst/>
                          <a:latin typeface="Arial" panose="020B0604020202020204" pitchFamily="34" charset="0"/>
                          <a:cs typeface="Arial" panose="020B0604020202020204" pitchFamily="34" charset="0"/>
                        </a:rPr>
                        <a:t>Oui</a:t>
                      </a:r>
                      <a:endParaRPr lang="fr-FR"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ts val="1440"/>
                        </a:lnSpc>
                        <a:spcAft>
                          <a:spcPts val="800"/>
                        </a:spcAft>
                      </a:pPr>
                      <a:r>
                        <a:rPr lang="fr-FR" sz="1600">
                          <a:effectLst/>
                          <a:latin typeface="Arial" panose="020B0604020202020204" pitchFamily="34" charset="0"/>
                          <a:cs typeface="Arial" panose="020B0604020202020204" pitchFamily="34" charset="0"/>
                        </a:rPr>
                        <a:t>Oui</a:t>
                      </a:r>
                      <a:endParaRPr lang="fr-FR"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ts val="1440"/>
                        </a:lnSpc>
                        <a:spcAft>
                          <a:spcPts val="800"/>
                        </a:spcAft>
                      </a:pPr>
                      <a:r>
                        <a:rPr lang="fr-FR" sz="1600">
                          <a:effectLst/>
                          <a:latin typeface="Arial" panose="020B0604020202020204" pitchFamily="34" charset="0"/>
                          <a:cs typeface="Arial" panose="020B0604020202020204" pitchFamily="34" charset="0"/>
                        </a:rPr>
                        <a:t>Oui</a:t>
                      </a:r>
                      <a:endParaRPr lang="fr-FR"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endParaRPr lang="fr-FR" sz="1600">
                        <a:effectLst/>
                        <a:latin typeface="Arial" panose="020B0604020202020204" pitchFamily="34" charset="0"/>
                        <a:cs typeface="Arial" panose="020B0604020202020204" pitchFamily="34" charset="0"/>
                      </a:endParaRPr>
                    </a:p>
                  </a:txBody>
                  <a:tcPr marL="68580" marR="68580" marT="0" marB="0" anchor="ctr"/>
                </a:tc>
                <a:tc>
                  <a:txBody>
                    <a:bodyPr/>
                    <a:lstStyle/>
                    <a:p>
                      <a:pPr algn="ctr">
                        <a:lnSpc>
                          <a:spcPts val="1440"/>
                        </a:lnSpc>
                        <a:spcAft>
                          <a:spcPts val="800"/>
                        </a:spcAft>
                      </a:pPr>
                      <a:r>
                        <a:rPr lang="fr-FR" sz="1600">
                          <a:effectLst/>
                          <a:latin typeface="Arial" panose="020B0604020202020204" pitchFamily="34" charset="0"/>
                          <a:cs typeface="Arial" panose="020B0604020202020204" pitchFamily="34" charset="0"/>
                        </a:rPr>
                        <a:t>X</a:t>
                      </a:r>
                      <a:endParaRPr lang="fr-FR"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08212392"/>
                  </a:ext>
                </a:extLst>
              </a:tr>
              <a:tr h="509007">
                <a:tc>
                  <a:txBody>
                    <a:bodyPr/>
                    <a:lstStyle/>
                    <a:p>
                      <a:pPr algn="ctr">
                        <a:lnSpc>
                          <a:spcPts val="1440"/>
                        </a:lnSpc>
                        <a:spcAft>
                          <a:spcPts val="800"/>
                        </a:spcAft>
                      </a:pPr>
                      <a:r>
                        <a:rPr lang="fr-FR" sz="1600">
                          <a:effectLst/>
                          <a:latin typeface="Arial" panose="020B0604020202020204" pitchFamily="34" charset="0"/>
                          <a:cs typeface="Arial" panose="020B0604020202020204" pitchFamily="34" charset="0"/>
                        </a:rPr>
                        <a:t>Prêt avance rénovation</a:t>
                      </a:r>
                      <a:endParaRPr lang="fr-FR"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ts val="1440"/>
                        </a:lnSpc>
                        <a:spcAft>
                          <a:spcPts val="800"/>
                        </a:spcAft>
                      </a:pPr>
                      <a:r>
                        <a:rPr lang="fr-FR" sz="1600">
                          <a:effectLst/>
                          <a:latin typeface="Arial" panose="020B0604020202020204" pitchFamily="34" charset="0"/>
                          <a:cs typeface="Arial" panose="020B0604020202020204" pitchFamily="34" charset="0"/>
                        </a:rPr>
                        <a:t>Oui</a:t>
                      </a:r>
                      <a:endParaRPr lang="fr-FR"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ts val="1440"/>
                        </a:lnSpc>
                        <a:spcAft>
                          <a:spcPts val="800"/>
                        </a:spcAft>
                      </a:pPr>
                      <a:r>
                        <a:rPr lang="fr-FR" sz="1600">
                          <a:effectLst/>
                          <a:latin typeface="Arial" panose="020B0604020202020204" pitchFamily="34" charset="0"/>
                          <a:cs typeface="Arial" panose="020B0604020202020204" pitchFamily="34" charset="0"/>
                        </a:rPr>
                        <a:t>Oui</a:t>
                      </a:r>
                      <a:endParaRPr lang="fr-FR"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ts val="1440"/>
                        </a:lnSpc>
                        <a:spcAft>
                          <a:spcPts val="800"/>
                        </a:spcAft>
                      </a:pPr>
                      <a:r>
                        <a:rPr lang="fr-FR" sz="1600">
                          <a:effectLst/>
                          <a:latin typeface="Arial" panose="020B0604020202020204" pitchFamily="34" charset="0"/>
                          <a:cs typeface="Arial" panose="020B0604020202020204" pitchFamily="34" charset="0"/>
                        </a:rPr>
                        <a:t>Oui</a:t>
                      </a:r>
                      <a:endParaRPr lang="fr-FR"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ts val="1440"/>
                        </a:lnSpc>
                        <a:spcAft>
                          <a:spcPts val="800"/>
                        </a:spcAft>
                      </a:pPr>
                      <a:r>
                        <a:rPr lang="fr-FR" sz="1600">
                          <a:effectLst/>
                          <a:latin typeface="Arial" panose="020B0604020202020204" pitchFamily="34" charset="0"/>
                          <a:cs typeface="Arial" panose="020B0604020202020204" pitchFamily="34" charset="0"/>
                        </a:rPr>
                        <a:t>Oui</a:t>
                      </a:r>
                      <a:endParaRPr lang="fr-FR"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ts val="1440"/>
                        </a:lnSpc>
                        <a:spcAft>
                          <a:spcPts val="800"/>
                        </a:spcAft>
                      </a:pPr>
                      <a:r>
                        <a:rPr lang="fr-FR" sz="1600">
                          <a:effectLst/>
                          <a:latin typeface="Arial" panose="020B0604020202020204" pitchFamily="34" charset="0"/>
                          <a:cs typeface="Arial" panose="020B0604020202020204" pitchFamily="34" charset="0"/>
                        </a:rPr>
                        <a:t>X</a:t>
                      </a:r>
                      <a:endParaRPr lang="fr-FR"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endParaRPr lang="fr-FR" sz="1600" dirty="0">
                        <a:effectLst/>
                        <a:latin typeface="Arial" panose="020B060402020202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400672196"/>
                  </a:ext>
                </a:extLst>
              </a:tr>
            </a:tbl>
          </a:graphicData>
        </a:graphic>
      </p:graphicFrame>
    </p:spTree>
    <p:extLst>
      <p:ext uri="{BB962C8B-B14F-4D97-AF65-F5344CB8AC3E}">
        <p14:creationId xmlns:p14="http://schemas.microsoft.com/office/powerpoint/2010/main" val="22492231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a:extLst>
              <a:ext uri="{FF2B5EF4-FFF2-40B4-BE49-F238E27FC236}">
                <a16:creationId xmlns:a16="http://schemas.microsoft.com/office/drawing/2014/main" id="{D6422704-B8B1-92CC-A940-590B00B3E35D}"/>
              </a:ext>
            </a:extLst>
          </p:cNvPr>
          <p:cNvSpPr txBox="1"/>
          <p:nvPr/>
        </p:nvSpPr>
        <p:spPr>
          <a:xfrm>
            <a:off x="4370151" y="324227"/>
            <a:ext cx="3451698" cy="461665"/>
          </a:xfrm>
          <a:prstGeom prst="rect">
            <a:avLst/>
          </a:prstGeom>
          <a:noFill/>
          <a:ln>
            <a:solidFill>
              <a:schemeClr val="tx1"/>
            </a:solidFill>
          </a:ln>
        </p:spPr>
        <p:txBody>
          <a:bodyPr wrap="square">
            <a:spAutoFit/>
          </a:bodyPr>
          <a:lstStyle/>
          <a:p>
            <a:pPr algn="ctr"/>
            <a:r>
              <a:rPr lang="fr-FR" sz="2400" b="1" dirty="0">
                <a:latin typeface="Arial" panose="020B0604020202020204" pitchFamily="34" charset="0"/>
                <a:cs typeface="Arial" panose="020B0604020202020204" pitchFamily="34" charset="0"/>
              </a:rPr>
              <a:t>II) Niveau technique</a:t>
            </a:r>
          </a:p>
        </p:txBody>
      </p:sp>
      <p:sp>
        <p:nvSpPr>
          <p:cNvPr id="5" name="ZoneTexte 4">
            <a:extLst>
              <a:ext uri="{FF2B5EF4-FFF2-40B4-BE49-F238E27FC236}">
                <a16:creationId xmlns:a16="http://schemas.microsoft.com/office/drawing/2014/main" id="{79744331-18AB-F623-A396-21F4E1AECF54}"/>
              </a:ext>
            </a:extLst>
          </p:cNvPr>
          <p:cNvSpPr txBox="1"/>
          <p:nvPr/>
        </p:nvSpPr>
        <p:spPr>
          <a:xfrm>
            <a:off x="603114" y="2279702"/>
            <a:ext cx="10933889" cy="2985433"/>
          </a:xfrm>
          <a:prstGeom prst="rect">
            <a:avLst/>
          </a:prstGeom>
          <a:noFill/>
        </p:spPr>
        <p:txBody>
          <a:bodyPr wrap="square">
            <a:spAutoFit/>
          </a:bodyPr>
          <a:lstStyle/>
          <a:p>
            <a:pPr>
              <a:spcAft>
                <a:spcPts val="600"/>
              </a:spcAft>
            </a:pPr>
            <a:r>
              <a:rPr lang="fr-FR" sz="2400" dirty="0">
                <a:latin typeface="Arial" panose="020B0604020202020204" pitchFamily="34" charset="0"/>
                <a:cs typeface="Arial" panose="020B0604020202020204" pitchFamily="34" charset="0"/>
              </a:rPr>
              <a:t>2.1) Priorité aux travaux professionnels : Il est obligatoire de passer par un professionnel RGE (Reconnu Garant de l’environnement).</a:t>
            </a:r>
          </a:p>
          <a:p>
            <a:pPr>
              <a:spcAft>
                <a:spcPts val="600"/>
              </a:spcAft>
            </a:pPr>
            <a:endParaRPr lang="fr-FR" sz="2400" dirty="0">
              <a:latin typeface="Arial" panose="020B0604020202020204" pitchFamily="34" charset="0"/>
              <a:cs typeface="Arial" panose="020B0604020202020204" pitchFamily="34" charset="0"/>
            </a:endParaRPr>
          </a:p>
          <a:p>
            <a:pPr>
              <a:spcAft>
                <a:spcPts val="600"/>
              </a:spcAft>
            </a:pPr>
            <a:r>
              <a:rPr lang="fr-FR" sz="2400" dirty="0">
                <a:latin typeface="Arial" panose="020B0604020202020204" pitchFamily="34" charset="0"/>
                <a:cs typeface="Arial" panose="020B0604020202020204" pitchFamily="34" charset="0"/>
              </a:rPr>
              <a:t>2.2) Priorité aux logements existants :</a:t>
            </a:r>
          </a:p>
          <a:p>
            <a:pPr marL="342900" indent="-342900">
              <a:spcAft>
                <a:spcPts val="600"/>
              </a:spcAft>
              <a:buFont typeface="Wingdings" panose="05000000000000000000" pitchFamily="2" charset="2"/>
              <a:buChar char="§"/>
            </a:pPr>
            <a:r>
              <a:rPr lang="fr-FR" sz="2400" dirty="0">
                <a:latin typeface="Arial" panose="020B0604020202020204" pitchFamily="34" charset="0"/>
                <a:cs typeface="Arial" panose="020B0604020202020204" pitchFamily="34" charset="0"/>
              </a:rPr>
              <a:t>Les aides publiques → résidences principales de plus de 15 ans.</a:t>
            </a:r>
          </a:p>
          <a:p>
            <a:pPr marL="342900" indent="-342900">
              <a:spcAft>
                <a:spcPts val="600"/>
              </a:spcAft>
              <a:buFont typeface="Wingdings" panose="05000000000000000000" pitchFamily="2" charset="2"/>
              <a:buChar char="§"/>
            </a:pPr>
            <a:r>
              <a:rPr lang="fr-FR" sz="2400" dirty="0">
                <a:latin typeface="Arial" panose="020B0604020202020204" pitchFamily="34" charset="0"/>
                <a:cs typeface="Arial" panose="020B0604020202020204" pitchFamily="34" charset="0"/>
              </a:rPr>
              <a:t>Les aides privées → habitations de plus de 2 ans qu'elles soient principales ou secondaires.</a:t>
            </a:r>
          </a:p>
        </p:txBody>
      </p:sp>
      <p:pic>
        <p:nvPicPr>
          <p:cNvPr id="6" name="Image 5">
            <a:extLst>
              <a:ext uri="{FF2B5EF4-FFF2-40B4-BE49-F238E27FC236}">
                <a16:creationId xmlns:a16="http://schemas.microsoft.com/office/drawing/2014/main" id="{9B07F3C9-27D3-E6B8-134A-850B70727F12}"/>
              </a:ext>
            </a:extLst>
          </p:cNvPr>
          <p:cNvPicPr>
            <a:picLocks noChangeAspect="1"/>
          </p:cNvPicPr>
          <p:nvPr/>
        </p:nvPicPr>
        <p:blipFill>
          <a:blip r:embed="rId2"/>
          <a:stretch>
            <a:fillRect/>
          </a:stretch>
        </p:blipFill>
        <p:spPr>
          <a:xfrm>
            <a:off x="9127045" y="2854161"/>
            <a:ext cx="1962487" cy="799531"/>
          </a:xfrm>
          <a:prstGeom prst="rect">
            <a:avLst/>
          </a:prstGeom>
        </p:spPr>
      </p:pic>
    </p:spTree>
    <p:extLst>
      <p:ext uri="{BB962C8B-B14F-4D97-AF65-F5344CB8AC3E}">
        <p14:creationId xmlns:p14="http://schemas.microsoft.com/office/powerpoint/2010/main" val="23587411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a:extLst>
              <a:ext uri="{FF2B5EF4-FFF2-40B4-BE49-F238E27FC236}">
                <a16:creationId xmlns:a16="http://schemas.microsoft.com/office/drawing/2014/main" id="{299FE8BC-88C6-FE52-7352-CE0A72525BF0}"/>
              </a:ext>
            </a:extLst>
          </p:cNvPr>
          <p:cNvSpPr txBox="1"/>
          <p:nvPr/>
        </p:nvSpPr>
        <p:spPr>
          <a:xfrm>
            <a:off x="755515" y="752938"/>
            <a:ext cx="10680970" cy="1938992"/>
          </a:xfrm>
          <a:prstGeom prst="rect">
            <a:avLst/>
          </a:prstGeom>
          <a:noFill/>
        </p:spPr>
        <p:txBody>
          <a:bodyPr wrap="square">
            <a:spAutoFit/>
          </a:bodyPr>
          <a:lstStyle/>
          <a:p>
            <a:r>
              <a:rPr lang="fr-FR" sz="2400" dirty="0">
                <a:latin typeface="Arial" panose="020B0604020202020204" pitchFamily="34" charset="0"/>
                <a:cs typeface="Arial" panose="020B0604020202020204" pitchFamily="34" charset="0"/>
              </a:rPr>
              <a:t>2.3) Priorité à la rénovation « globale » :</a:t>
            </a:r>
          </a:p>
          <a:p>
            <a:endParaRPr lang="fr-FR" sz="2400" dirty="0">
              <a:latin typeface="Arial" panose="020B0604020202020204" pitchFamily="34" charset="0"/>
              <a:cs typeface="Arial" panose="020B0604020202020204" pitchFamily="34" charset="0"/>
            </a:endParaRPr>
          </a:p>
          <a:p>
            <a:pPr marL="342900" indent="-342900">
              <a:buFont typeface="Wingdings" panose="05000000000000000000" pitchFamily="2" charset="2"/>
              <a:buChar char="§"/>
            </a:pPr>
            <a:r>
              <a:rPr lang="fr-FR" sz="2400" dirty="0">
                <a:latin typeface="Arial" panose="020B0604020202020204" pitchFamily="34" charset="0"/>
                <a:cs typeface="Arial" panose="020B0604020202020204" pitchFamily="34" charset="0"/>
              </a:rPr>
              <a:t>Privilégier un ensemble de travaux plutôt que des actions ponctuelles. Les rénovations en une seule étape constituent le moyen le plus efficace d’atteindre des performances.</a:t>
            </a:r>
          </a:p>
        </p:txBody>
      </p:sp>
      <p:pic>
        <p:nvPicPr>
          <p:cNvPr id="4" name="Image 3">
            <a:extLst>
              <a:ext uri="{FF2B5EF4-FFF2-40B4-BE49-F238E27FC236}">
                <a16:creationId xmlns:a16="http://schemas.microsoft.com/office/drawing/2014/main" id="{FCB0AAB9-8A9B-B766-D4ED-81F98C456353}"/>
              </a:ext>
            </a:extLst>
          </p:cNvPr>
          <p:cNvPicPr>
            <a:picLocks noChangeAspect="1"/>
          </p:cNvPicPr>
          <p:nvPr/>
        </p:nvPicPr>
        <p:blipFill>
          <a:blip r:embed="rId2"/>
          <a:stretch>
            <a:fillRect/>
          </a:stretch>
        </p:blipFill>
        <p:spPr>
          <a:xfrm>
            <a:off x="1276259" y="2967618"/>
            <a:ext cx="4711057" cy="2893685"/>
          </a:xfrm>
          <a:prstGeom prst="rect">
            <a:avLst/>
          </a:prstGeom>
        </p:spPr>
      </p:pic>
    </p:spTree>
    <p:extLst>
      <p:ext uri="{BB962C8B-B14F-4D97-AF65-F5344CB8AC3E}">
        <p14:creationId xmlns:p14="http://schemas.microsoft.com/office/powerpoint/2010/main" val="20053702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a:extLst>
              <a:ext uri="{FF2B5EF4-FFF2-40B4-BE49-F238E27FC236}">
                <a16:creationId xmlns:a16="http://schemas.microsoft.com/office/drawing/2014/main" id="{9096D24F-2D2F-D462-C994-49079E2C8BBC}"/>
              </a:ext>
            </a:extLst>
          </p:cNvPr>
          <p:cNvSpPr txBox="1"/>
          <p:nvPr/>
        </p:nvSpPr>
        <p:spPr>
          <a:xfrm>
            <a:off x="570689" y="424203"/>
            <a:ext cx="11050622" cy="2169825"/>
          </a:xfrm>
          <a:prstGeom prst="rect">
            <a:avLst/>
          </a:prstGeom>
          <a:noFill/>
        </p:spPr>
        <p:txBody>
          <a:bodyPr wrap="square">
            <a:spAutoFit/>
          </a:bodyPr>
          <a:lstStyle/>
          <a:p>
            <a:pPr>
              <a:spcAft>
                <a:spcPts val="600"/>
              </a:spcAft>
            </a:pPr>
            <a:r>
              <a:rPr lang="fr-FR" sz="2400" dirty="0">
                <a:latin typeface="Arial" panose="020B0604020202020204" pitchFamily="34" charset="0"/>
                <a:cs typeface="Arial" panose="020B0604020202020204" pitchFamily="34" charset="0"/>
              </a:rPr>
              <a:t>Exemple : Remplacer les fenêtres sans anticiper une prochaine isolation des murs par l’extérieur.</a:t>
            </a:r>
          </a:p>
          <a:p>
            <a:pPr>
              <a:spcAft>
                <a:spcPts val="600"/>
              </a:spcAft>
            </a:pPr>
            <a:r>
              <a:rPr lang="fr-FR" sz="2400" dirty="0">
                <a:latin typeface="Arial" panose="020B0604020202020204" pitchFamily="34" charset="0"/>
                <a:cs typeface="Arial" panose="020B0604020202020204" pitchFamily="34" charset="0"/>
              </a:rPr>
              <a:t>L’isolation ne pourra donc pas « épouser » au mieux la fenêtre :</a:t>
            </a:r>
          </a:p>
          <a:p>
            <a:pPr>
              <a:spcAft>
                <a:spcPts val="600"/>
              </a:spcAft>
            </a:pPr>
            <a:r>
              <a:rPr lang="fr-FR" sz="2400" dirty="0">
                <a:latin typeface="Arial" panose="020B0604020202020204" pitchFamily="34" charset="0"/>
                <a:cs typeface="Arial" panose="020B0604020202020204" pitchFamily="34" charset="0"/>
              </a:rPr>
              <a:t>→ création d’un pont thermique (rupture dans la continuité de l’isolation)</a:t>
            </a:r>
          </a:p>
          <a:p>
            <a:pPr>
              <a:spcAft>
                <a:spcPts val="600"/>
              </a:spcAft>
            </a:pPr>
            <a:r>
              <a:rPr lang="fr-FR" sz="2400" dirty="0">
                <a:latin typeface="Arial" panose="020B0604020202020204" pitchFamily="34" charset="0"/>
                <a:cs typeface="Arial" panose="020B0604020202020204" pitchFamily="34" charset="0"/>
              </a:rPr>
              <a:t>→ engendrer une baisse de performances</a:t>
            </a:r>
          </a:p>
        </p:txBody>
      </p:sp>
      <p:pic>
        <p:nvPicPr>
          <p:cNvPr id="4" name="Image 3">
            <a:extLst>
              <a:ext uri="{FF2B5EF4-FFF2-40B4-BE49-F238E27FC236}">
                <a16:creationId xmlns:a16="http://schemas.microsoft.com/office/drawing/2014/main" id="{BFCF32F0-9FAA-CE1B-15F2-039301614D96}"/>
              </a:ext>
            </a:extLst>
          </p:cNvPr>
          <p:cNvPicPr>
            <a:picLocks noChangeAspect="1"/>
          </p:cNvPicPr>
          <p:nvPr/>
        </p:nvPicPr>
        <p:blipFill>
          <a:blip r:embed="rId2"/>
          <a:stretch>
            <a:fillRect/>
          </a:stretch>
        </p:blipFill>
        <p:spPr>
          <a:xfrm>
            <a:off x="1426090" y="3265346"/>
            <a:ext cx="4599805" cy="3346388"/>
          </a:xfrm>
          <a:prstGeom prst="rect">
            <a:avLst/>
          </a:prstGeom>
        </p:spPr>
      </p:pic>
      <p:sp>
        <p:nvSpPr>
          <p:cNvPr id="6" name="ZoneTexte 5">
            <a:extLst>
              <a:ext uri="{FF2B5EF4-FFF2-40B4-BE49-F238E27FC236}">
                <a16:creationId xmlns:a16="http://schemas.microsoft.com/office/drawing/2014/main" id="{9BB525A2-82E9-EBCC-87E2-274A71E82CBE}"/>
              </a:ext>
            </a:extLst>
          </p:cNvPr>
          <p:cNvSpPr txBox="1"/>
          <p:nvPr/>
        </p:nvSpPr>
        <p:spPr>
          <a:xfrm>
            <a:off x="6745641" y="3802308"/>
            <a:ext cx="4429783" cy="923330"/>
          </a:xfrm>
          <a:prstGeom prst="rect">
            <a:avLst/>
          </a:prstGeom>
          <a:noFill/>
        </p:spPr>
        <p:txBody>
          <a:bodyPr wrap="square">
            <a:spAutoFit/>
          </a:bodyPr>
          <a:lstStyle/>
          <a:p>
            <a:r>
              <a:rPr lang="fr-FR" dirty="0">
                <a:latin typeface="Arial" panose="020B0604020202020204" pitchFamily="34" charset="0"/>
                <a:cs typeface="Arial" panose="020B0604020202020204" pitchFamily="34" charset="0"/>
              </a:rPr>
              <a:t>Les lots « Isolation » et « Menuiseries » doivent être envisagés en même temps pour des performances optimales. </a:t>
            </a:r>
          </a:p>
        </p:txBody>
      </p:sp>
    </p:spTree>
    <p:extLst>
      <p:ext uri="{BB962C8B-B14F-4D97-AF65-F5344CB8AC3E}">
        <p14:creationId xmlns:p14="http://schemas.microsoft.com/office/powerpoint/2010/main" val="724396329"/>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188</TotalTime>
  <Words>2249</Words>
  <Application>Microsoft Office PowerPoint</Application>
  <PresentationFormat>Grand écran</PresentationFormat>
  <Paragraphs>377</Paragraphs>
  <Slides>22</Slides>
  <Notes>0</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22</vt:i4>
      </vt:variant>
    </vt:vector>
  </HeadingPairs>
  <TitlesOfParts>
    <vt:vector size="27" baseType="lpstr">
      <vt:lpstr>Arial</vt:lpstr>
      <vt:lpstr>Calibri</vt:lpstr>
      <vt:lpstr>Calibri Light</vt:lpstr>
      <vt:lpstr>Wingdings</vt:lpstr>
      <vt:lpstr>Thème Office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olivier Lemaitre</dc:creator>
  <cp:lastModifiedBy> </cp:lastModifiedBy>
  <cp:revision>52</cp:revision>
  <dcterms:created xsi:type="dcterms:W3CDTF">2022-08-16T14:05:30Z</dcterms:created>
  <dcterms:modified xsi:type="dcterms:W3CDTF">2022-08-30T18:24:26Z</dcterms:modified>
</cp:coreProperties>
</file>