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19"/>
  </p:notesMasterIdLst>
  <p:sldIdLst>
    <p:sldId id="256" r:id="rId2"/>
    <p:sldId id="258" r:id="rId3"/>
    <p:sldId id="257" r:id="rId4"/>
    <p:sldId id="260" r:id="rId5"/>
    <p:sldId id="291" r:id="rId6"/>
    <p:sldId id="292" r:id="rId7"/>
    <p:sldId id="283" r:id="rId8"/>
    <p:sldId id="262" r:id="rId9"/>
    <p:sldId id="296" r:id="rId10"/>
    <p:sldId id="289" r:id="rId11"/>
    <p:sldId id="295" r:id="rId12"/>
    <p:sldId id="297" r:id="rId13"/>
    <p:sldId id="298" r:id="rId14"/>
    <p:sldId id="288" r:id="rId15"/>
    <p:sldId id="290" r:id="rId16"/>
    <p:sldId id="275" r:id="rId17"/>
    <p:sldId id="284" r:id="rId1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2718" autoAdjust="0"/>
  </p:normalViewPr>
  <p:slideViewPr>
    <p:cSldViewPr snapToGrid="0">
      <p:cViewPr varScale="1">
        <p:scale>
          <a:sx n="99" d="100"/>
          <a:sy n="99" d="100"/>
        </p:scale>
        <p:origin x="948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49" d="100"/>
        <a:sy n="49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5B14E2-D50E-4F4A-BAA4-50DCFE19D35D}" type="datetimeFigureOut">
              <a:rPr lang="fr-FR" smtClean="0"/>
              <a:t>09/12/2025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6DFDF4-B4FF-4FB4-9256-D797BFD2391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971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84C28-D5C1-48DC-81A3-FE38B1923680}" type="datetimeFigureOut">
              <a:rPr lang="fr-FR" smtClean="0"/>
              <a:t>09/12/2025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BA5D3-B318-4C8A-90BC-75B0093C8E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88119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84C28-D5C1-48DC-81A3-FE38B1923680}" type="datetimeFigureOut">
              <a:rPr lang="fr-FR" smtClean="0"/>
              <a:t>09/12/2025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BA5D3-B318-4C8A-90BC-75B0093C8E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1662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84C28-D5C1-48DC-81A3-FE38B1923680}" type="datetimeFigureOut">
              <a:rPr lang="fr-FR" smtClean="0"/>
              <a:t>09/12/2025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BA5D3-B318-4C8A-90BC-75B0093C8E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25679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84C28-D5C1-48DC-81A3-FE38B1923680}" type="datetimeFigureOut">
              <a:rPr lang="fr-FR" smtClean="0"/>
              <a:t>09/12/2025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BA5D3-B318-4C8A-90BC-75B0093C8EC2}" type="slidenum">
              <a:rPr lang="fr-FR" smtClean="0"/>
              <a:t>‹N°›</a:t>
            </a:fld>
            <a:endParaRPr lang="fr-FR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504593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84C28-D5C1-48DC-81A3-FE38B1923680}" type="datetimeFigureOut">
              <a:rPr lang="fr-FR" smtClean="0"/>
              <a:t>09/12/2025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BA5D3-B318-4C8A-90BC-75B0093C8E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135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84C28-D5C1-48DC-81A3-FE38B1923680}" type="datetimeFigureOut">
              <a:rPr lang="fr-FR" smtClean="0"/>
              <a:t>09/12/2025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BA5D3-B318-4C8A-90BC-75B0093C8E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0171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 d’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84C28-D5C1-48DC-81A3-FE38B1923680}" type="datetimeFigureOut">
              <a:rPr lang="fr-FR" smtClean="0"/>
              <a:t>09/12/2025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BA5D3-B318-4C8A-90BC-75B0093C8E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67885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84C28-D5C1-48DC-81A3-FE38B1923680}" type="datetimeFigureOut">
              <a:rPr lang="fr-FR" smtClean="0"/>
              <a:t>09/12/2025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BA5D3-B318-4C8A-90BC-75B0093C8E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73557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84C28-D5C1-48DC-81A3-FE38B1923680}" type="datetimeFigureOut">
              <a:rPr lang="fr-FR" smtClean="0"/>
              <a:t>09/12/2025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BA5D3-B318-4C8A-90BC-75B0093C8E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58152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84C28-D5C1-48DC-81A3-FE38B1923680}" type="datetimeFigureOut">
              <a:rPr lang="fr-FR" smtClean="0"/>
              <a:t>09/12/2025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BA5D3-B318-4C8A-90BC-75B0093C8E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60518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84C28-D5C1-48DC-81A3-FE38B1923680}" type="datetimeFigureOut">
              <a:rPr lang="fr-FR" smtClean="0"/>
              <a:t>09/12/2025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BA5D3-B318-4C8A-90BC-75B0093C8E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08547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84C28-D5C1-48DC-81A3-FE38B1923680}" type="datetimeFigureOut">
              <a:rPr lang="fr-FR" smtClean="0"/>
              <a:t>09/12/2025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BA5D3-B318-4C8A-90BC-75B0093C8E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5894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84C28-D5C1-48DC-81A3-FE38B1923680}" type="datetimeFigureOut">
              <a:rPr lang="fr-FR" smtClean="0"/>
              <a:t>09/12/2025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BA5D3-B318-4C8A-90BC-75B0093C8E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407411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84C28-D5C1-48DC-81A3-FE38B1923680}" type="datetimeFigureOut">
              <a:rPr lang="fr-FR" smtClean="0"/>
              <a:t>09/12/2025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BA5D3-B318-4C8A-90BC-75B0093C8E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073155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84C28-D5C1-48DC-81A3-FE38B1923680}" type="datetimeFigureOut">
              <a:rPr lang="fr-FR" smtClean="0"/>
              <a:t>09/12/2025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BA5D3-B318-4C8A-90BC-75B0093C8E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78450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84C28-D5C1-48DC-81A3-FE38B1923680}" type="datetimeFigureOut">
              <a:rPr lang="fr-FR" smtClean="0"/>
              <a:t>09/12/2025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BA5D3-B318-4C8A-90BC-75B0093C8E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60142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84C28-D5C1-48DC-81A3-FE38B1923680}" type="datetimeFigureOut">
              <a:rPr lang="fr-FR" smtClean="0"/>
              <a:t>09/12/2025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BA5D3-B318-4C8A-90BC-75B0093C8E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00603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6184C28-D5C1-48DC-81A3-FE38B1923680}" type="datetimeFigureOut">
              <a:rPr lang="fr-FR" smtClean="0"/>
              <a:t>09/12/2025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50DBA5D3-B318-4C8A-90BC-75B0093C8E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616120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" Target="slide17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Relationship Id="rId6" Type="http://schemas.openxmlformats.org/officeDocument/2006/relationships/image" Target="../media/image22.jpe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Relationship Id="rId6" Type="http://schemas.openxmlformats.org/officeDocument/2006/relationships/image" Target="../media/image22.jpeg"/><Relationship Id="rId5" Type="http://schemas.openxmlformats.org/officeDocument/2006/relationships/image" Target="../media/image21.png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slide" Target="slide1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slide" Target="slide1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1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7" Type="http://schemas.openxmlformats.org/officeDocument/2006/relationships/slide" Target="slide14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2.xml"/><Relationship Id="rId5" Type="http://schemas.openxmlformats.org/officeDocument/2006/relationships/slide" Target="slide10.xml"/><Relationship Id="rId4" Type="http://schemas.openxmlformats.org/officeDocument/2006/relationships/slide" Target="slide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17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" Target="slide17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1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1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9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678674" y="2404074"/>
            <a:ext cx="8478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400" b="1" dirty="0"/>
              <a:t>SUJET Moulage en coquille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5090614" y="450376"/>
            <a:ext cx="58002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400" b="1" dirty="0"/>
              <a:t>TSTC</a:t>
            </a:r>
          </a:p>
        </p:txBody>
      </p:sp>
      <p:sp>
        <p:nvSpPr>
          <p:cNvPr id="4" name="Parchemin horizontal 3">
            <a:hlinkClick r:id="rId2" action="ppaction://hlinksldjump"/>
          </p:cNvPr>
          <p:cNvSpPr/>
          <p:nvPr/>
        </p:nvSpPr>
        <p:spPr>
          <a:xfrm>
            <a:off x="11071274" y="211015"/>
            <a:ext cx="984738" cy="436099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chemeClr val="bg1"/>
                </a:solidFill>
              </a:rPr>
              <a:t>Menu</a:t>
            </a:r>
          </a:p>
        </p:txBody>
      </p:sp>
    </p:spTree>
    <p:extLst>
      <p:ext uri="{BB962C8B-B14F-4D97-AF65-F5344CB8AC3E}">
        <p14:creationId xmlns:p14="http://schemas.microsoft.com/office/powerpoint/2010/main" val="1617277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rchemin horizontal 2">
            <a:hlinkClick r:id="rId3" action="ppaction://hlinksldjump"/>
          </p:cNvPr>
          <p:cNvSpPr/>
          <p:nvPr/>
        </p:nvSpPr>
        <p:spPr>
          <a:xfrm>
            <a:off x="11090031" y="210232"/>
            <a:ext cx="984738" cy="436099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chemeClr val="bg1"/>
                </a:solidFill>
              </a:rPr>
              <a:t>Menu</a:t>
            </a: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2139" y="943190"/>
            <a:ext cx="8637474" cy="4141428"/>
          </a:xfrm>
          <a:prstGeom prst="rect">
            <a:avLst/>
          </a:prstGeom>
        </p:spPr>
      </p:pic>
      <p:pic>
        <p:nvPicPr>
          <p:cNvPr id="4" name="Image 3"/>
          <p:cNvPicPr/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74065" y="2182522"/>
            <a:ext cx="4917071" cy="4162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ZoneTexte 7"/>
          <p:cNvSpPr txBox="1"/>
          <p:nvPr/>
        </p:nvSpPr>
        <p:spPr>
          <a:xfrm>
            <a:off x="2899362" y="0"/>
            <a:ext cx="7006639" cy="646331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3600" b="1" dirty="0">
                <a:solidFill>
                  <a:srgbClr val="0070C0"/>
                </a:solidFill>
              </a:rPr>
              <a:t>Moulage en coquille Le vocabulaire</a:t>
            </a:r>
          </a:p>
        </p:txBody>
      </p:sp>
      <p:pic>
        <p:nvPicPr>
          <p:cNvPr id="9" name="Picture 2" descr="D:\Documents and Settings\Nicolas\Bureau\exposé mcaé\OCR-Moulage-metaux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31860"/>
            <a:ext cx="2029158" cy="20291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2410489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rchemin horizontal 2">
            <a:hlinkClick r:id="rId3" action="ppaction://hlinksldjump"/>
          </p:cNvPr>
          <p:cNvSpPr/>
          <p:nvPr/>
        </p:nvSpPr>
        <p:spPr>
          <a:xfrm>
            <a:off x="11034613" y="210232"/>
            <a:ext cx="984738" cy="436099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chemeClr val="bg1"/>
                </a:solidFill>
              </a:rPr>
              <a:t>Menu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2899362" y="0"/>
            <a:ext cx="7006639" cy="646331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3600" b="1" dirty="0">
                <a:solidFill>
                  <a:srgbClr val="0070C0"/>
                </a:solidFill>
              </a:rPr>
              <a:t>Moulage en coquille Le vocabulaire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0360" y="780366"/>
            <a:ext cx="8688173" cy="4415090"/>
          </a:xfrm>
          <a:prstGeom prst="rect">
            <a:avLst/>
          </a:prstGeom>
        </p:spPr>
      </p:pic>
      <p:pic>
        <p:nvPicPr>
          <p:cNvPr id="4" name="Image 3"/>
          <p:cNvPicPr/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47465" y="2902959"/>
            <a:ext cx="4917071" cy="4162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D:\Documents and Settings\Nicolas\Bureau\exposé mcaé\OCR-Moulage-metaux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31860"/>
            <a:ext cx="2029158" cy="20291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5377012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rchemin horizontal 2">
            <a:hlinkClick r:id="rId3" action="ppaction://hlinksldjump"/>
          </p:cNvPr>
          <p:cNvSpPr/>
          <p:nvPr/>
        </p:nvSpPr>
        <p:spPr>
          <a:xfrm>
            <a:off x="11071274" y="211015"/>
            <a:ext cx="984738" cy="436099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chemeClr val="bg1"/>
                </a:solidFill>
              </a:rPr>
              <a:t>Menu</a:t>
            </a:r>
          </a:p>
        </p:txBody>
      </p:sp>
      <p:pic>
        <p:nvPicPr>
          <p:cNvPr id="6" name="Image 5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927" y="140095"/>
            <a:ext cx="10125480" cy="6717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193243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rchemin horizontal 2">
            <a:hlinkClick r:id="rId3" action="ppaction://hlinksldjump"/>
          </p:cNvPr>
          <p:cNvSpPr/>
          <p:nvPr/>
        </p:nvSpPr>
        <p:spPr>
          <a:xfrm>
            <a:off x="11071274" y="211015"/>
            <a:ext cx="984738" cy="436099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chemeClr val="bg1"/>
                </a:solidFill>
              </a:rPr>
              <a:t>Menu</a:t>
            </a:r>
          </a:p>
        </p:txBody>
      </p:sp>
      <p:pic>
        <p:nvPicPr>
          <p:cNvPr id="4" name="Image 3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79" y="272011"/>
            <a:ext cx="9878983" cy="6585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875344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rchemin horizontal 2">
            <a:hlinkClick r:id="rId2" action="ppaction://hlinksldjump"/>
          </p:cNvPr>
          <p:cNvSpPr/>
          <p:nvPr/>
        </p:nvSpPr>
        <p:spPr>
          <a:xfrm>
            <a:off x="11071274" y="211015"/>
            <a:ext cx="984738" cy="436099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chemeClr val="bg1"/>
                </a:solidFill>
              </a:rPr>
              <a:t>Menu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6692" y="429064"/>
            <a:ext cx="9227126" cy="5959466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479126" y="206965"/>
            <a:ext cx="6080511" cy="400110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fr-FR" sz="2000" b="1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Rentabilité du procédé de moulage en coquille ?</a:t>
            </a:r>
            <a:endParaRPr lang="fr-FR" sz="2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7225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rchemin horizontal 2">
            <a:hlinkClick r:id="rId2" action="ppaction://hlinksldjump"/>
          </p:cNvPr>
          <p:cNvSpPr/>
          <p:nvPr/>
        </p:nvSpPr>
        <p:spPr>
          <a:xfrm>
            <a:off x="11071274" y="211015"/>
            <a:ext cx="984738" cy="436099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chemeClr val="bg1"/>
                </a:solidFill>
              </a:rPr>
              <a:t>Menu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2792" y="757951"/>
            <a:ext cx="10139881" cy="5573577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033307" y="247004"/>
            <a:ext cx="6080511" cy="400110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fr-FR" sz="2000" b="1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Rentabilité du procédé de moulage en coquille ?</a:t>
            </a:r>
            <a:endParaRPr lang="fr-FR" sz="2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0578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3452884" y="2538484"/>
            <a:ext cx="3671247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500" b="1" dirty="0"/>
              <a:t>FIN</a:t>
            </a:r>
          </a:p>
        </p:txBody>
      </p:sp>
      <p:sp>
        <p:nvSpPr>
          <p:cNvPr id="3" name="Parchemin horizontal 2">
            <a:hlinkClick r:id="rId2" action="ppaction://hlinksldjump"/>
          </p:cNvPr>
          <p:cNvSpPr/>
          <p:nvPr/>
        </p:nvSpPr>
        <p:spPr>
          <a:xfrm>
            <a:off x="11071274" y="211015"/>
            <a:ext cx="984738" cy="436099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chemeClr val="bg1"/>
                </a:solidFill>
              </a:rPr>
              <a:t>Menu</a:t>
            </a:r>
          </a:p>
        </p:txBody>
      </p:sp>
    </p:spTree>
    <p:extLst>
      <p:ext uri="{BB962C8B-B14F-4D97-AF65-F5344CB8AC3E}">
        <p14:creationId xmlns:p14="http://schemas.microsoft.com/office/powerpoint/2010/main" val="116679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84115" y="1565235"/>
            <a:ext cx="2518741" cy="914861"/>
          </a:xfrm>
          <a:solidFill>
            <a:schemeClr val="bg1">
              <a:lumMod val="95000"/>
              <a:lumOff val="5000"/>
            </a:schemeClr>
          </a:solidFill>
          <a:ln w="38100">
            <a:solidFill>
              <a:srgbClr val="FFFF00"/>
            </a:solidFill>
          </a:ln>
        </p:spPr>
        <p:txBody>
          <a:bodyPr>
            <a:normAutofit/>
          </a:bodyPr>
          <a:lstStyle/>
          <a:p>
            <a:r>
              <a:rPr lang="fr-FR" sz="5400" dirty="0"/>
              <a:t>MENU</a:t>
            </a:r>
          </a:p>
        </p:txBody>
      </p:sp>
      <p:sp>
        <p:nvSpPr>
          <p:cNvPr id="4" name="Espace réservé du contenu 2"/>
          <p:cNvSpPr txBox="1">
            <a:spLocks/>
          </p:cNvSpPr>
          <p:nvPr/>
        </p:nvSpPr>
        <p:spPr>
          <a:xfrm>
            <a:off x="4311761" y="953077"/>
            <a:ext cx="6204478" cy="479655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2000" kern="1200" cap="all" baseline="0">
                <a:solidFill>
                  <a:schemeClr val="tx1"/>
                </a:solidFill>
                <a:effectLst>
                  <a:outerShdw blurRad="47625" dist="12700" dir="2700000" algn="tl" rotWithShape="0">
                    <a:srgbClr val="000000">
                      <a:alpha val="36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800" kern="1200" cap="all" baseline="0">
                <a:solidFill>
                  <a:schemeClr val="tx1"/>
                </a:solidFill>
                <a:effectLst>
                  <a:outerShdw blurRad="47625" dist="12700" dir="2700000" algn="tl" rotWithShape="0">
                    <a:srgbClr val="000000">
                      <a:alpha val="36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 cap="all" baseline="0">
                <a:solidFill>
                  <a:schemeClr val="tx1"/>
                </a:solidFill>
                <a:effectLst>
                  <a:outerShdw blurRad="47625" dist="12700" dir="2700000" algn="tl" rotWithShape="0">
                    <a:srgbClr val="000000">
                      <a:alpha val="36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>
                  <a:outerShdw blurRad="47625" dist="12700" dir="2700000" algn="tl" rotWithShape="0">
                    <a:srgbClr val="000000">
                      <a:alpha val="36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>
                  <a:outerShdw blurRad="47625" dist="12700" dir="2700000" algn="tl" rotWithShape="0">
                    <a:srgbClr val="000000">
                      <a:alpha val="36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>
                  <a:outerShdw blurRad="47625" dist="12700" dir="2700000" algn="tl" rotWithShape="0">
                    <a:srgbClr val="000000">
                      <a:alpha val="36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>
                  <a:outerShdw blurRad="47625" dist="12700" dir="2700000" algn="tl" rotWithShape="0">
                    <a:srgbClr val="000000">
                      <a:alpha val="36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>
                  <a:outerShdw blurRad="47625" dist="12700" dir="2700000" algn="tl" rotWithShape="0">
                    <a:srgbClr val="000000">
                      <a:alpha val="36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>
                  <a:outerShdw blurRad="47625" dist="12700" dir="2700000" algn="tl" rotWithShape="0">
                    <a:srgbClr val="000000">
                      <a:alpha val="36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fr-FR" sz="3200" dirty="0">
                <a:solidFill>
                  <a:srgbClr val="FFFF00"/>
                </a:solidFill>
                <a:hlinkClick r:id="rId2" action="ppaction://hlinksldjump"/>
              </a:rPr>
              <a:t>GROUPE POMPE A VIDE </a:t>
            </a:r>
            <a:endParaRPr lang="fr-FR" sz="3200" dirty="0">
              <a:solidFill>
                <a:srgbClr val="FFFF00"/>
              </a:solidFill>
            </a:endParaRPr>
          </a:p>
          <a:p>
            <a:r>
              <a:rPr lang="fr-FR" sz="3200" dirty="0">
                <a:hlinkClick r:id="rId3" action="ppaction://hlinksldjump"/>
              </a:rPr>
              <a:t>LE COLLECTEUR</a:t>
            </a:r>
            <a:endParaRPr lang="fr-FR" sz="3200" dirty="0"/>
          </a:p>
          <a:p>
            <a:r>
              <a:rPr lang="fr-FR" sz="3200" dirty="0">
                <a:hlinkClick r:id="rId4" action="ppaction://hlinksldjump"/>
              </a:rPr>
              <a:t>CORRIGE</a:t>
            </a:r>
            <a:endParaRPr lang="fr-FR" sz="3200" dirty="0">
              <a:hlinkClick r:id="" action="ppaction://noaction"/>
            </a:endParaRPr>
          </a:p>
          <a:p>
            <a:r>
              <a:rPr lang="fr-FR" sz="3200" dirty="0">
                <a:hlinkClick r:id="rId5" action="ppaction://hlinksldjump"/>
              </a:rPr>
              <a:t>VOCABULAIRE MOULAGE</a:t>
            </a:r>
            <a:endParaRPr lang="fr-FR" sz="3200" dirty="0"/>
          </a:p>
          <a:p>
            <a:r>
              <a:rPr lang="fr-FR" sz="3200" dirty="0">
                <a:hlinkClick r:id="rId6" action="ppaction://hlinksldjump"/>
              </a:rPr>
              <a:t>CHOIX DE MATERIAUX</a:t>
            </a:r>
            <a:endParaRPr lang="fr-FR" sz="3200" dirty="0"/>
          </a:p>
          <a:p>
            <a:r>
              <a:rPr lang="fr-FR" sz="3200" dirty="0">
                <a:hlinkClick r:id="rId7" action="ppaction://hlinksldjump"/>
              </a:rPr>
              <a:t>ETUDE DE RENTABILITE</a:t>
            </a:r>
            <a:endParaRPr lang="fr-FR" sz="3200" dirty="0"/>
          </a:p>
          <a:p>
            <a:endParaRPr lang="fr-FR" sz="2400" dirty="0"/>
          </a:p>
          <a:p>
            <a:endParaRPr lang="fr-FR" sz="2400" dirty="0"/>
          </a:p>
          <a:p>
            <a:endParaRPr lang="fr-FR" sz="2400" dirty="0"/>
          </a:p>
        </p:txBody>
      </p:sp>
      <p:sp>
        <p:nvSpPr>
          <p:cNvPr id="5" name="Parchemin horizontal 4"/>
          <p:cNvSpPr/>
          <p:nvPr/>
        </p:nvSpPr>
        <p:spPr>
          <a:xfrm>
            <a:off x="11071274" y="211015"/>
            <a:ext cx="984738" cy="436099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chemeClr val="bg1"/>
                </a:solidFill>
              </a:rPr>
              <a:t>Menu</a:t>
            </a:r>
          </a:p>
        </p:txBody>
      </p:sp>
    </p:spTree>
    <p:extLst>
      <p:ext uri="{BB962C8B-B14F-4D97-AF65-F5344CB8AC3E}">
        <p14:creationId xmlns:p14="http://schemas.microsoft.com/office/powerpoint/2010/main" val="1565890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39072" y="2946205"/>
            <a:ext cx="6631425" cy="3911795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9" name="Parchemin horizontal 8">
            <a:hlinkClick r:id="rId3" action="ppaction://hlinksldjump"/>
          </p:cNvPr>
          <p:cNvSpPr/>
          <p:nvPr/>
        </p:nvSpPr>
        <p:spPr>
          <a:xfrm>
            <a:off x="11071274" y="211015"/>
            <a:ext cx="984738" cy="436099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chemeClr val="bg1"/>
                </a:solidFill>
              </a:rPr>
              <a:t>Menu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6182588" cy="4734586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5" name="ZoneTexte 4"/>
          <p:cNvSpPr txBox="1"/>
          <p:nvPr/>
        </p:nvSpPr>
        <p:spPr>
          <a:xfrm>
            <a:off x="6554930" y="1136092"/>
            <a:ext cx="48213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dirty="0"/>
              <a:t>Groupe pompe à vide</a:t>
            </a:r>
          </a:p>
        </p:txBody>
      </p:sp>
      <p:pic>
        <p:nvPicPr>
          <p:cNvPr id="1026" name="Image 4"/>
          <p:cNvPicPr>
            <a:picLocks noChangeAspect="1"/>
          </p:cNvPicPr>
          <p:nvPr/>
        </p:nvPicPr>
        <p:blipFill>
          <a:blip r:embed="rId5" cstate="print">
            <a:lum brigh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62" y="4512630"/>
            <a:ext cx="2049978" cy="2177571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AD_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7902" y="4575569"/>
            <a:ext cx="2040611" cy="2128837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4455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rchemin horizontal 2">
            <a:hlinkClick r:id="rId2" action="ppaction://hlinksldjump"/>
          </p:cNvPr>
          <p:cNvSpPr/>
          <p:nvPr/>
        </p:nvSpPr>
        <p:spPr>
          <a:xfrm>
            <a:off x="11071274" y="211015"/>
            <a:ext cx="984738" cy="436099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chemeClr val="bg1"/>
                </a:solidFill>
              </a:rPr>
              <a:t>Menu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0463" y="851363"/>
            <a:ext cx="9195973" cy="5256781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4130385" y="105898"/>
            <a:ext cx="48213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dirty="0"/>
              <a:t>Schéma du groupe</a:t>
            </a:r>
          </a:p>
        </p:txBody>
      </p:sp>
    </p:spTree>
    <p:extLst>
      <p:ext uri="{BB962C8B-B14F-4D97-AF65-F5344CB8AC3E}">
        <p14:creationId xmlns:p14="http://schemas.microsoft.com/office/powerpoint/2010/main" val="707072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ollecteu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0382" y="1445424"/>
            <a:ext cx="8307964" cy="4588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Parchemin horizontal 3">
            <a:hlinkClick r:id="rId3" action="ppaction://hlinksldjump"/>
          </p:cNvPr>
          <p:cNvSpPr/>
          <p:nvPr/>
        </p:nvSpPr>
        <p:spPr>
          <a:xfrm>
            <a:off x="11071274" y="211015"/>
            <a:ext cx="984738" cy="436099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chemeClr val="bg1"/>
                </a:solidFill>
              </a:rPr>
              <a:t>Menu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5320145" y="558271"/>
            <a:ext cx="48213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dirty="0"/>
              <a:t>Le collecteur</a:t>
            </a:r>
          </a:p>
        </p:txBody>
      </p:sp>
      <p:grpSp>
        <p:nvGrpSpPr>
          <p:cNvPr id="3" name="Groupe 2"/>
          <p:cNvGrpSpPr/>
          <p:nvPr/>
        </p:nvGrpSpPr>
        <p:grpSpPr>
          <a:xfrm>
            <a:off x="0" y="429064"/>
            <a:ext cx="5398866" cy="3256843"/>
            <a:chOff x="351161" y="909780"/>
            <a:chExt cx="5398866" cy="3256843"/>
          </a:xfrm>
        </p:grpSpPr>
        <p:sp>
          <p:nvSpPr>
            <p:cNvPr id="2" name="Ellipse 1"/>
            <p:cNvSpPr/>
            <p:nvPr/>
          </p:nvSpPr>
          <p:spPr>
            <a:xfrm>
              <a:off x="351161" y="969821"/>
              <a:ext cx="5398866" cy="293716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6" name="Image 5"/>
            <p:cNvPicPr/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8273472">
              <a:off x="1066940" y="909780"/>
              <a:ext cx="3967309" cy="32568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4034099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archemin horizontal 3">
            <a:hlinkClick r:id="rId2" action="ppaction://hlinksldjump"/>
          </p:cNvPr>
          <p:cNvSpPr/>
          <p:nvPr/>
        </p:nvSpPr>
        <p:spPr>
          <a:xfrm>
            <a:off x="11071274" y="211015"/>
            <a:ext cx="984738" cy="436099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chemeClr val="bg1"/>
                </a:solidFill>
              </a:rPr>
              <a:t>Menu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3327472" y="211015"/>
            <a:ext cx="48213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dirty="0"/>
              <a:t>Le collecteur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2633" y="857346"/>
            <a:ext cx="8699840" cy="5133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6058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6910" y="0"/>
            <a:ext cx="9921346" cy="6868623"/>
          </a:xfrm>
          <a:prstGeom prst="rect">
            <a:avLst/>
          </a:prstGeom>
        </p:spPr>
      </p:pic>
      <p:sp>
        <p:nvSpPr>
          <p:cNvPr id="4" name="Parchemin horizontal 3">
            <a:hlinkClick r:id="rId3" action="ppaction://hlinksldjump"/>
          </p:cNvPr>
          <p:cNvSpPr/>
          <p:nvPr/>
        </p:nvSpPr>
        <p:spPr>
          <a:xfrm>
            <a:off x="11071274" y="197161"/>
            <a:ext cx="984738" cy="436099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chemeClr val="bg1"/>
                </a:solidFill>
              </a:rPr>
              <a:t>Menu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249381" y="5519126"/>
            <a:ext cx="2854038" cy="1200329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3600" b="1" dirty="0">
                <a:solidFill>
                  <a:schemeClr val="accent4">
                    <a:lumMod val="75000"/>
                  </a:schemeClr>
                </a:solidFill>
              </a:rPr>
              <a:t>Dessin d’ensemble</a:t>
            </a:r>
          </a:p>
        </p:txBody>
      </p:sp>
    </p:spTree>
    <p:extLst>
      <p:ext uri="{BB962C8B-B14F-4D97-AF65-F5344CB8AC3E}">
        <p14:creationId xmlns:p14="http://schemas.microsoft.com/office/powerpoint/2010/main" val="2019615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3115165" y="945384"/>
            <a:ext cx="6100216" cy="873078"/>
          </a:xfrm>
          <a:solidFill>
            <a:srgbClr val="FF0000"/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fr-FR" b="1" dirty="0">
                <a:solidFill>
                  <a:srgbClr val="000000"/>
                </a:solidFill>
                <a:effectLst/>
                <a:latin typeface="Arial" charset="0"/>
              </a:rPr>
              <a:t>Objets DE L’ETUDE</a:t>
            </a:r>
            <a:endParaRPr lang="fr-FR" sz="4000" dirty="0"/>
          </a:p>
        </p:txBody>
      </p:sp>
      <p:sp>
        <p:nvSpPr>
          <p:cNvPr id="2" name="ZoneTexte 1"/>
          <p:cNvSpPr txBox="1"/>
          <p:nvPr/>
        </p:nvSpPr>
        <p:spPr>
          <a:xfrm>
            <a:off x="1981200" y="2279888"/>
            <a:ext cx="8368146" cy="317009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marL="514350" indent="-514350">
              <a:buAutoNum type="arabicParenR"/>
            </a:pPr>
            <a:r>
              <a:rPr lang="fr-FR" sz="4000" b="1" dirty="0">
                <a:solidFill>
                  <a:schemeClr val="bg1"/>
                </a:solidFill>
              </a:rPr>
              <a:t>Etude du moulage en coquille</a:t>
            </a:r>
          </a:p>
          <a:p>
            <a:endParaRPr lang="fr-FR" sz="4000" b="1" dirty="0">
              <a:solidFill>
                <a:schemeClr val="bg1"/>
              </a:solidFill>
            </a:endParaRPr>
          </a:p>
          <a:p>
            <a:r>
              <a:rPr lang="fr-FR" sz="4000" b="1" dirty="0">
                <a:solidFill>
                  <a:schemeClr val="bg1"/>
                </a:solidFill>
              </a:rPr>
              <a:t>2) Choix de matériaux</a:t>
            </a:r>
          </a:p>
          <a:p>
            <a:endParaRPr lang="fr-FR" sz="4000" b="1" dirty="0">
              <a:solidFill>
                <a:schemeClr val="bg1"/>
              </a:solidFill>
            </a:endParaRPr>
          </a:p>
          <a:p>
            <a:r>
              <a:rPr lang="fr-FR" sz="4000" b="1" dirty="0">
                <a:solidFill>
                  <a:schemeClr val="bg1"/>
                </a:solidFill>
              </a:rPr>
              <a:t>3) Etude de rentabilité</a:t>
            </a:r>
          </a:p>
        </p:txBody>
      </p:sp>
      <p:sp>
        <p:nvSpPr>
          <p:cNvPr id="11" name="Parchemin horizontal 10">
            <a:hlinkClick r:id="rId2" action="ppaction://hlinksldjump"/>
          </p:cNvPr>
          <p:cNvSpPr/>
          <p:nvPr/>
        </p:nvSpPr>
        <p:spPr>
          <a:xfrm>
            <a:off x="11071274" y="211015"/>
            <a:ext cx="984738" cy="436099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chemeClr val="bg1"/>
                </a:solidFill>
              </a:rPr>
              <a:t>Menu</a:t>
            </a:r>
          </a:p>
        </p:txBody>
      </p:sp>
    </p:spTree>
    <p:extLst>
      <p:ext uri="{BB962C8B-B14F-4D97-AF65-F5344CB8AC3E}">
        <p14:creationId xmlns:p14="http://schemas.microsoft.com/office/powerpoint/2010/main" val="1037250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2308872" y="2252260"/>
            <a:ext cx="7383439" cy="1371600"/>
          </a:xfrm>
          <a:solidFill>
            <a:srgbClr val="FF0000"/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fr-FR" sz="6000" b="1" dirty="0">
                <a:solidFill>
                  <a:srgbClr val="000000"/>
                </a:solidFill>
                <a:effectLst/>
                <a:latin typeface="Arial" charset="0"/>
              </a:rPr>
              <a:t>CORRIGE</a:t>
            </a:r>
            <a:endParaRPr lang="fr-FR" sz="6600" dirty="0"/>
          </a:p>
        </p:txBody>
      </p:sp>
      <p:sp>
        <p:nvSpPr>
          <p:cNvPr id="3" name="Parchemin horizontal 2">
            <a:hlinkClick r:id="rId2" action="ppaction://hlinksldjump"/>
          </p:cNvPr>
          <p:cNvSpPr/>
          <p:nvPr/>
        </p:nvSpPr>
        <p:spPr>
          <a:xfrm>
            <a:off x="11071274" y="211015"/>
            <a:ext cx="984738" cy="436099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chemeClr val="bg1"/>
                </a:solidFill>
              </a:rPr>
              <a:t>Menu</a:t>
            </a:r>
          </a:p>
        </p:txBody>
      </p:sp>
    </p:spTree>
    <p:extLst>
      <p:ext uri="{BB962C8B-B14F-4D97-AF65-F5344CB8AC3E}">
        <p14:creationId xmlns:p14="http://schemas.microsoft.com/office/powerpoint/2010/main" val="4034099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D0BB00A2-8173-47E7-98FE-A7E18BF36E51}" type="slidenum">
              <a:rPr lang="fr-FR" altLang="fr-FR">
                <a:solidFill>
                  <a:srgbClr val="898989"/>
                </a:solidFill>
                <a:latin typeface="Calibri" panose="020F0502020204030204" pitchFamily="34" charset="0"/>
              </a:rPr>
              <a:pPr eaLnBrk="1" hangingPunct="1"/>
              <a:t>9</a:t>
            </a:fld>
            <a:endParaRPr lang="fr-FR" altLang="fr-FR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  <p:sp>
        <p:nvSpPr>
          <p:cNvPr id="7" name="ZoneTexte 6"/>
          <p:cNvSpPr txBox="1">
            <a:spLocks noChangeArrowheads="1"/>
          </p:cNvSpPr>
          <p:nvPr/>
        </p:nvSpPr>
        <p:spPr bwMode="auto">
          <a:xfrm>
            <a:off x="2573483" y="163225"/>
            <a:ext cx="754033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fr-FR" altLang="fr-FR" sz="2400" dirty="0">
                <a:solidFill>
                  <a:srgbClr val="0070C0"/>
                </a:solidFill>
                <a:latin typeface="Calibri" panose="020F0502020204030204" pitchFamily="34" charset="0"/>
              </a:rPr>
              <a:t> </a:t>
            </a:r>
            <a:r>
              <a:rPr lang="fr-FR" altLang="fr-FR" sz="3200" b="1" dirty="0">
                <a:solidFill>
                  <a:srgbClr val="0070C0"/>
                </a:solidFill>
                <a:latin typeface="Calibri" panose="020F0502020204030204" pitchFamily="34" charset="0"/>
              </a:rPr>
              <a:t>Le moulage en coquille (par gravité)</a:t>
            </a:r>
          </a:p>
        </p:txBody>
      </p:sp>
      <p:pic>
        <p:nvPicPr>
          <p:cNvPr id="3074" name="Picture 2" descr="D:\Documents and Settings\Nicolas\Bureau\1.bmp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12" y="1027402"/>
            <a:ext cx="2374683" cy="260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 descr="D:\Documents and Settings\Nicolas\Bureau\2.bmp"/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32"/>
          <a:stretch/>
        </p:blipFill>
        <p:spPr bwMode="auto">
          <a:xfrm>
            <a:off x="2422923" y="1025235"/>
            <a:ext cx="2479112" cy="2535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 descr="D:\Documents and Settings\Nicolas\Bureau\3.bmp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2819" y="1025235"/>
            <a:ext cx="2384564" cy="2543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7" descr="D:\Documents and Settings\Nicolas\Bureau\4.bmp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3867" y="1041256"/>
            <a:ext cx="2392835" cy="2581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Picture 8" descr="D:\Documents and Settings\Nicolas\Bureau\5.bmp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8162" y="1041256"/>
            <a:ext cx="2426520" cy="2609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Picture 9" descr="D:\Documents and Settings\Nicolas\Bureau\6.bmp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2402" y="3568770"/>
            <a:ext cx="4970649" cy="315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e 1"/>
          <p:cNvGrpSpPr/>
          <p:nvPr/>
        </p:nvGrpSpPr>
        <p:grpSpPr>
          <a:xfrm>
            <a:off x="4746639" y="3667131"/>
            <a:ext cx="7445361" cy="3190869"/>
            <a:chOff x="4746639" y="3667131"/>
            <a:chExt cx="7445361" cy="3190869"/>
          </a:xfrm>
        </p:grpSpPr>
        <p:pic>
          <p:nvPicPr>
            <p:cNvPr id="1026" name="Picture 2" descr="Image associÃ©e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46639" y="3667131"/>
              <a:ext cx="7445361" cy="31908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ZoneTexte 10"/>
            <p:cNvSpPr txBox="1">
              <a:spLocks noChangeArrowheads="1"/>
            </p:cNvSpPr>
            <p:nvPr/>
          </p:nvSpPr>
          <p:spPr bwMode="auto">
            <a:xfrm>
              <a:off x="7630394" y="3757158"/>
              <a:ext cx="2745718" cy="1077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fr-FR" altLang="fr-FR" sz="3200" b="1" dirty="0">
                  <a:solidFill>
                    <a:srgbClr val="FFFF00"/>
                  </a:solidFill>
                  <a:latin typeface="Calibri" panose="020F0502020204030204" pitchFamily="34" charset="0"/>
                </a:rPr>
                <a:t> Fabrication d’un moule </a:t>
              </a:r>
              <a:endParaRPr lang="fr-FR" altLang="fr-FR" sz="4000" b="1" dirty="0">
                <a:solidFill>
                  <a:srgbClr val="FFFF00"/>
                </a:solidFill>
                <a:latin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8809389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theme1.xml><?xml version="1.0" encoding="utf-8"?>
<a:theme xmlns:a="http://schemas.openxmlformats.org/drawingml/2006/main" name="Ronds dans l’eau">
  <a:themeElements>
    <a:clrScheme name="Ronds dans l’eau">
      <a:dk1>
        <a:sysClr val="windowText" lastClr="000000"/>
      </a:dk1>
      <a:lt1>
        <a:sysClr val="window" lastClr="FFFFFF"/>
      </a:lt1>
      <a:dk2>
        <a:srgbClr val="4B4B4B"/>
      </a:dk2>
      <a:lt2>
        <a:srgbClr val="B5B5B5"/>
      </a:lt2>
      <a:accent1>
        <a:srgbClr val="9AC43E"/>
      </a:accent1>
      <a:accent2>
        <a:srgbClr val="44BA98"/>
      </a:accent2>
      <a:accent3>
        <a:srgbClr val="43A9D9"/>
      </a:accent3>
      <a:accent4>
        <a:srgbClr val="6274D8"/>
      </a:accent4>
      <a:accent5>
        <a:srgbClr val="AB54D7"/>
      </a:accent5>
      <a:accent6>
        <a:srgbClr val="D15B37"/>
      </a:accent6>
      <a:hlink>
        <a:srgbClr val="BFE962"/>
      </a:hlink>
      <a:folHlink>
        <a:srgbClr val="C0D591"/>
      </a:folHlink>
    </a:clrScheme>
    <a:fontScheme name="Ronds dans l’eau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onds dans l’eau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892FADA9-420D-4323-A7A4-C1060166525B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Ronds dans l’eau">
    <a:dk1>
      <a:sysClr val="windowText" lastClr="000000"/>
    </a:dk1>
    <a:lt1>
      <a:sysClr val="window" lastClr="FFFFFF"/>
    </a:lt1>
    <a:dk2>
      <a:srgbClr val="4B4B4B"/>
    </a:dk2>
    <a:lt2>
      <a:srgbClr val="B5B5B5"/>
    </a:lt2>
    <a:accent1>
      <a:srgbClr val="9AC43E"/>
    </a:accent1>
    <a:accent2>
      <a:srgbClr val="44BA98"/>
    </a:accent2>
    <a:accent3>
      <a:srgbClr val="43A9D9"/>
    </a:accent3>
    <a:accent4>
      <a:srgbClr val="6274D8"/>
    </a:accent4>
    <a:accent5>
      <a:srgbClr val="AB54D7"/>
    </a:accent5>
    <a:accent6>
      <a:srgbClr val="D15B37"/>
    </a:accent6>
    <a:hlink>
      <a:srgbClr val="BFE962"/>
    </a:hlink>
    <a:folHlink>
      <a:srgbClr val="C0D591"/>
    </a:folHlink>
  </a:clrScheme>
</a:themeOverride>
</file>

<file path=ppt/theme/themeOverride2.xml><?xml version="1.0" encoding="utf-8"?>
<a:themeOverride xmlns:a="http://schemas.openxmlformats.org/drawingml/2006/main">
  <a:clrScheme name="Ronds dans l’eau">
    <a:dk1>
      <a:sysClr val="windowText" lastClr="000000"/>
    </a:dk1>
    <a:lt1>
      <a:sysClr val="window" lastClr="FFFFFF"/>
    </a:lt1>
    <a:dk2>
      <a:srgbClr val="4B4B4B"/>
    </a:dk2>
    <a:lt2>
      <a:srgbClr val="B5B5B5"/>
    </a:lt2>
    <a:accent1>
      <a:srgbClr val="9AC43E"/>
    </a:accent1>
    <a:accent2>
      <a:srgbClr val="44BA98"/>
    </a:accent2>
    <a:accent3>
      <a:srgbClr val="43A9D9"/>
    </a:accent3>
    <a:accent4>
      <a:srgbClr val="6274D8"/>
    </a:accent4>
    <a:accent5>
      <a:srgbClr val="AB54D7"/>
    </a:accent5>
    <a:accent6>
      <a:srgbClr val="D15B37"/>
    </a:accent6>
    <a:hlink>
      <a:srgbClr val="BFE962"/>
    </a:hlink>
    <a:folHlink>
      <a:srgbClr val="C0D591"/>
    </a:folHlink>
  </a:clrScheme>
</a:themeOverride>
</file>

<file path=ppt/theme/themeOverride3.xml><?xml version="1.0" encoding="utf-8"?>
<a:themeOverride xmlns:a="http://schemas.openxmlformats.org/drawingml/2006/main">
  <a:clrScheme name="Ronds dans l’eau">
    <a:dk1>
      <a:sysClr val="windowText" lastClr="000000"/>
    </a:dk1>
    <a:lt1>
      <a:sysClr val="window" lastClr="FFFFFF"/>
    </a:lt1>
    <a:dk2>
      <a:srgbClr val="4B4B4B"/>
    </a:dk2>
    <a:lt2>
      <a:srgbClr val="B5B5B5"/>
    </a:lt2>
    <a:accent1>
      <a:srgbClr val="9AC43E"/>
    </a:accent1>
    <a:accent2>
      <a:srgbClr val="44BA98"/>
    </a:accent2>
    <a:accent3>
      <a:srgbClr val="43A9D9"/>
    </a:accent3>
    <a:accent4>
      <a:srgbClr val="6274D8"/>
    </a:accent4>
    <a:accent5>
      <a:srgbClr val="AB54D7"/>
    </a:accent5>
    <a:accent6>
      <a:srgbClr val="D15B37"/>
    </a:accent6>
    <a:hlink>
      <a:srgbClr val="BFE962"/>
    </a:hlink>
    <a:folHlink>
      <a:srgbClr val="C0D591"/>
    </a:folHlink>
  </a:clrScheme>
</a:themeOverride>
</file>

<file path=ppt/theme/themeOverride4.xml><?xml version="1.0" encoding="utf-8"?>
<a:themeOverride xmlns:a="http://schemas.openxmlformats.org/drawingml/2006/main">
  <a:clrScheme name="Ronds dans l’eau">
    <a:dk1>
      <a:sysClr val="windowText" lastClr="000000"/>
    </a:dk1>
    <a:lt1>
      <a:sysClr val="window" lastClr="FFFFFF"/>
    </a:lt1>
    <a:dk2>
      <a:srgbClr val="4B4B4B"/>
    </a:dk2>
    <a:lt2>
      <a:srgbClr val="B5B5B5"/>
    </a:lt2>
    <a:accent1>
      <a:srgbClr val="9AC43E"/>
    </a:accent1>
    <a:accent2>
      <a:srgbClr val="44BA98"/>
    </a:accent2>
    <a:accent3>
      <a:srgbClr val="43A9D9"/>
    </a:accent3>
    <a:accent4>
      <a:srgbClr val="6274D8"/>
    </a:accent4>
    <a:accent5>
      <a:srgbClr val="AB54D7"/>
    </a:accent5>
    <a:accent6>
      <a:srgbClr val="D15B37"/>
    </a:accent6>
    <a:hlink>
      <a:srgbClr val="BFE962"/>
    </a:hlink>
    <a:folHlink>
      <a:srgbClr val="C0D591"/>
    </a:folHlink>
  </a:clrScheme>
</a:themeOverride>
</file>

<file path=ppt/theme/themeOverride5.xml><?xml version="1.0" encoding="utf-8"?>
<a:themeOverride xmlns:a="http://schemas.openxmlformats.org/drawingml/2006/main">
  <a:clrScheme name="Ronds dans l’eau">
    <a:dk1>
      <a:sysClr val="windowText" lastClr="000000"/>
    </a:dk1>
    <a:lt1>
      <a:sysClr val="window" lastClr="FFFFFF"/>
    </a:lt1>
    <a:dk2>
      <a:srgbClr val="4B4B4B"/>
    </a:dk2>
    <a:lt2>
      <a:srgbClr val="B5B5B5"/>
    </a:lt2>
    <a:accent1>
      <a:srgbClr val="9AC43E"/>
    </a:accent1>
    <a:accent2>
      <a:srgbClr val="44BA98"/>
    </a:accent2>
    <a:accent3>
      <a:srgbClr val="43A9D9"/>
    </a:accent3>
    <a:accent4>
      <a:srgbClr val="6274D8"/>
    </a:accent4>
    <a:accent5>
      <a:srgbClr val="AB54D7"/>
    </a:accent5>
    <a:accent6>
      <a:srgbClr val="D15B37"/>
    </a:accent6>
    <a:hlink>
      <a:srgbClr val="BFE962"/>
    </a:hlink>
    <a:folHlink>
      <a:srgbClr val="C0D591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468</TotalTime>
  <Words>110</Words>
  <Application>Microsoft Office PowerPoint</Application>
  <PresentationFormat>Grand écran</PresentationFormat>
  <Paragraphs>46</Paragraphs>
  <Slides>17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17</vt:i4>
      </vt:variant>
    </vt:vector>
  </HeadingPairs>
  <TitlesOfParts>
    <vt:vector size="21" baseType="lpstr">
      <vt:lpstr>Arial</vt:lpstr>
      <vt:lpstr>Calibri</vt:lpstr>
      <vt:lpstr>Tw Cen MT</vt:lpstr>
      <vt:lpstr>Ronds dans l’eau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Objets DE L’ETUDE</vt:lpstr>
      <vt:lpstr>CORRIGE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MENU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Chef Cut</dc:title>
  <dc:creator>Thibaut Lesav</dc:creator>
  <cp:lastModifiedBy>XAVIER KERGOAT</cp:lastModifiedBy>
  <cp:revision>93</cp:revision>
  <dcterms:created xsi:type="dcterms:W3CDTF">2014-12-04T11:54:45Z</dcterms:created>
  <dcterms:modified xsi:type="dcterms:W3CDTF">2025-12-09T20:49:08Z</dcterms:modified>
</cp:coreProperties>
</file>