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8" r:id="rId2"/>
    <p:sldId id="269" r:id="rId3"/>
    <p:sldId id="270" r:id="rId4"/>
    <p:sldId id="271" r:id="rId5"/>
    <p:sldId id="410" r:id="rId6"/>
    <p:sldId id="411" r:id="rId7"/>
    <p:sldId id="412" r:id="rId8"/>
    <p:sldId id="413" r:id="rId9"/>
    <p:sldId id="414" r:id="rId10"/>
    <p:sldId id="415" r:id="rId11"/>
    <p:sldId id="41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026" y="14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2057C1-56DA-498A-A6EF-2A5019710084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
								Click to edit Master text styles 
								</a:t>
            </a:r>
          </a:p>
          <a:p>
            <a:pPr lvl="1"/>
            <a:r>
              <a:rPr lang="en-US"/>
              <a:t>
								Second level 
								</a:t>
            </a:r>
          </a:p>
          <a:p>
            <a:pPr lvl="2"/>
            <a:r>
              <a:rPr lang="en-US"/>
              <a:t>
								Third level 
								</a:t>
            </a:r>
          </a:p>
          <a:p>
            <a:pPr lvl="3"/>
            <a:r>
              <a:rPr lang="en-US"/>
              <a:t>
								Fourth level 
								</a:t>
            </a:r>
          </a:p>
          <a:p>
            <a:pPr lvl="4"/>
            <a:r>
              <a:rPr lang="en-US"/>
              <a:t>
								Fifth level 
								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D5E0C3-80C2-4ECD-858C-FC537B20FBAD}" type="slidenum">
              <a:rPr lang="en-US" smtClean="0"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D5E0C3-80C2-4ECD-858C-FC537B20FBA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600" dirty="0"/>
              <a:t>Vidéo : 13 minutes (2012 déjà mais très bien)</a:t>
            </a:r>
            <a:endParaRPr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D5E0C3-80C2-4ECD-858C-FC537B20FBA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317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600" dirty="0"/>
              <a:t>Vidéo : 13 minutes (2012 déjà mais très bien)</a:t>
            </a:r>
            <a:endParaRPr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D5E0C3-80C2-4ECD-858C-FC537B20FBA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352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FEE135-E275-974B-AA40-639A48E864C7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85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99922C-2DD5-6240-9176-11309B5CF66C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242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4450"/>
            <a:ext cx="2057400" cy="58943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4450"/>
            <a:ext cx="6019800" cy="58943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1AC046-C336-3B4F-9C4D-886EBBAF9619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7746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View Branch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>
          <a:xfrm>
            <a:off x="457200" y="44450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Left body"/>
          <p:cNvSpPr>
            <a:spLocks noGrp="1"/>
          </p:cNvSpPr>
          <p:nvPr>
            <p:ph type="body" idx="1"/>
          </p:nvPr>
        </p:nvSpPr>
        <p:spPr>
          <a:xfrm>
            <a:off x="457200" y="1414801"/>
            <a:ext cx="3985200" cy="3442960"/>
          </a:xfrm>
        </p:spPr>
        <p:txBody>
          <a:bodyPr/>
          <a:lstStyle/>
          <a:p>
            <a:pPr lvl="0"/>
            <a:endParaRPr lang="en-US" dirty="0"/>
          </a:p>
        </p:txBody>
      </p:sp>
      <p:sp>
        <p:nvSpPr>
          <p:cNvPr id="5" name="Footer"/>
          <p:cNvSpPr>
            <a:spLocks noGrp="1"/>
          </p:cNvSpPr>
          <p:nvPr>
            <p:ph type="body" sz="quarter" idx="3"/>
          </p:nvPr>
        </p:nvSpPr>
        <p:spPr>
          <a:xfrm>
            <a:off x="500034" y="5119200"/>
            <a:ext cx="8229600" cy="1595948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en-US" dirty="0"/>
          </a:p>
        </p:txBody>
      </p:sp>
      <p:sp>
        <p:nvSpPr>
          <p:cNvPr id="4" name="Right body"/>
          <p:cNvSpPr>
            <a:spLocks noGrp="1"/>
          </p:cNvSpPr>
          <p:nvPr>
            <p:ph type="pic" sz="quarter" idx="1"/>
          </p:nvPr>
        </p:nvSpPr>
        <p:spPr>
          <a:xfrm>
            <a:off x="4705200" y="1414800"/>
            <a:ext cx="3985200" cy="344160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6" name="Right body"/>
          <p:cNvSpPr>
            <a:spLocks noGrp="1"/>
          </p:cNvSpPr>
          <p:nvPr>
            <p:ph type="body" idx="2"/>
          </p:nvPr>
        </p:nvSpPr>
        <p:spPr>
          <a:xfrm>
            <a:off x="4705200" y="1414801"/>
            <a:ext cx="3985200" cy="3442960"/>
          </a:xfrm>
        </p:spPr>
        <p:txBody>
          <a:bodyPr/>
          <a:lstStyle/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View Bran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>
          <a:xfrm>
            <a:off x="457200" y="44450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Left bod"/>
          <p:cNvSpPr>
            <a:spLocks noGrp="1"/>
          </p:cNvSpPr>
          <p:nvPr>
            <p:ph type="body" idx="1"/>
          </p:nvPr>
        </p:nvSpPr>
        <p:spPr>
          <a:xfrm>
            <a:off x="457200" y="1414801"/>
            <a:ext cx="3985200" cy="3442960"/>
          </a:xfrm>
        </p:spPr>
        <p:txBody>
          <a:bodyPr/>
          <a:lstStyle/>
          <a:p>
            <a:pPr lvl="0"/>
            <a:endParaRPr lang="en-US" dirty="0"/>
          </a:p>
        </p:txBody>
      </p:sp>
      <p:sp>
        <p:nvSpPr>
          <p:cNvPr id="5" name="Footer"/>
          <p:cNvSpPr>
            <a:spLocks noGrp="1"/>
          </p:cNvSpPr>
          <p:nvPr>
            <p:ph type="body" sz="quarter" idx="3"/>
          </p:nvPr>
        </p:nvSpPr>
        <p:spPr>
          <a:xfrm>
            <a:off x="500034" y="5119200"/>
            <a:ext cx="8229600" cy="1595948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en-US" dirty="0"/>
          </a:p>
        </p:txBody>
      </p:sp>
      <p:sp>
        <p:nvSpPr>
          <p:cNvPr id="4" name="Right body"/>
          <p:cNvSpPr>
            <a:spLocks noGrp="1"/>
          </p:cNvSpPr>
          <p:nvPr>
            <p:ph type="body" idx="2"/>
          </p:nvPr>
        </p:nvSpPr>
        <p:spPr>
          <a:xfrm>
            <a:off x="4705200" y="1414800"/>
            <a:ext cx="3985200" cy="344296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View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idx="1"/>
          </p:nvPr>
        </p:nvSpPr>
        <p:spPr>
          <a:xfrm>
            <a:off x="457200" y="44450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OM map preview"/>
          <p:cNvSpPr>
            <a:spLocks noGrp="1"/>
          </p:cNvSpPr>
          <p:nvPr>
            <p:ph type="pic" sz="quarter" idx="1"/>
          </p:nvPr>
        </p:nvSpPr>
        <p:spPr>
          <a:xfrm>
            <a:off x="457200" y="1414800"/>
            <a:ext cx="8229600" cy="522891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886AE1-7440-2E45-979F-41B502D20AA7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765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222385-ED95-B04E-BB26-4257BCFD798A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455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DE7161-EAAD-A54D-A34F-08E395F9CFCD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499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2ACD36-8EBD-4244-A55D-0C7424B04FCD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55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9C6B94-EF27-494C-B0B9-804B0E192EF2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638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50C8B5-F8DE-9043-820A-1478DD08A987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107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43E082-009C-1543-82D6-F489FA5F4E53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902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da-DK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45CB0A-44F8-7843-90CB-632F752B38EF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32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44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1287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5E45036-E562-804B-BC55-A1D875BD41F8}" type="slidenum">
              <a:rPr lang="en-US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youtube.com/watch?v=9GuWTXCLRgY" TargetMode="External"/><Relationship Id="rId5" Type="http://schemas.openxmlformats.org/officeDocument/2006/relationships/image" Target="../media/image11.png"/><Relationship Id="rId10" Type="http://schemas.openxmlformats.org/officeDocument/2006/relationships/image" Target="../media/image15.png"/><Relationship Id="rId4" Type="http://schemas.openxmlformats.org/officeDocument/2006/relationships/image" Target="../media/image10.gif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OM_MV3NUMBERING_1_1_-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C5348E00-6DEA-48B6-85E9-6DBF6FCAF4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599020"/>
            <a:ext cx="8640381" cy="428684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D3A63CC-72A7-42E6-BA24-343EF2E67A3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601" y="378772"/>
            <a:ext cx="2742532" cy="913163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B0248EE-23B1-4A8C-B155-05CAA295D3A6}"/>
              </a:ext>
            </a:extLst>
          </p:cNvPr>
          <p:cNvSpPr txBox="1">
            <a:spLocks/>
          </p:cNvSpPr>
          <p:nvPr/>
        </p:nvSpPr>
        <p:spPr bwMode="auto">
          <a:xfrm>
            <a:off x="6663564" y="391834"/>
            <a:ext cx="1872208" cy="607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  <a:ea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  <a:ea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  <a:ea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r>
              <a:rPr lang="fr-FR" sz="2000" kern="0" dirty="0">
                <a:solidFill>
                  <a:schemeClr val="tx1"/>
                </a:solidFill>
              </a:rPr>
              <a:t>1</a:t>
            </a:r>
            <a:r>
              <a:rPr lang="fr-FR" sz="2000" kern="0" baseline="30000" dirty="0">
                <a:solidFill>
                  <a:schemeClr val="tx1"/>
                </a:solidFill>
              </a:rPr>
              <a:t>ère</a:t>
            </a:r>
            <a:r>
              <a:rPr lang="fr-FR" sz="2000" kern="0" dirty="0">
                <a:solidFill>
                  <a:schemeClr val="tx1"/>
                </a:solidFill>
              </a:rPr>
              <a:t> CCST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0F57427-2DE7-40D5-AADA-D2B17F2421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84368" y="1214385"/>
            <a:ext cx="786368" cy="166710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85E91A0-785A-49FA-B394-3F0C21EEBE96}"/>
              </a:ext>
            </a:extLst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92"/>
            <a:ext cx="2244170" cy="15481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7503" y="1527671"/>
            <a:ext cx="6552728" cy="854676"/>
          </a:xfrm>
        </p:spPr>
        <p:txBody>
          <a:bodyPr/>
          <a:lstStyle/>
          <a:p>
            <a:r>
              <a:rPr sz="3600" dirty="0"/>
              <a:t>TP </a:t>
            </a:r>
            <a:r>
              <a:rPr sz="3600" dirty="0" err="1"/>
              <a:t>Chauffage</a:t>
            </a:r>
            <a:r>
              <a:rPr sz="3600" dirty="0"/>
              <a:t> </a:t>
            </a:r>
            <a:r>
              <a:rPr sz="3600" dirty="0" err="1"/>
              <a:t>Electrique</a:t>
            </a:r>
            <a:endParaRPr lang="en-US" sz="3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 de texte 2">
            <a:extLst>
              <a:ext uri="{FF2B5EF4-FFF2-40B4-BE49-F238E27FC236}">
                <a16:creationId xmlns:a16="http://schemas.microsoft.com/office/drawing/2014/main" id="{6F2AFBE8-F1AF-4D6A-B9CF-28427F8FFF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021" y="0"/>
            <a:ext cx="325329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AutoNum type="arabicParenR"/>
            </a:pPr>
            <a:endParaRPr lang="fr-F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C847CE7-654D-4CAC-B21D-97107FBA4A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4778" y="0"/>
            <a:ext cx="64944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776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2">
            <a:extLst>
              <a:ext uri="{FF2B5EF4-FFF2-40B4-BE49-F238E27FC236}">
                <a16:creationId xmlns:a16="http://schemas.microsoft.com/office/drawing/2014/main" id="{D401263F-8674-445C-9FDE-2F5C093A5CBD}"/>
              </a:ext>
            </a:extLst>
          </p:cNvPr>
          <p:cNvSpPr txBox="1">
            <a:spLocks/>
          </p:cNvSpPr>
          <p:nvPr/>
        </p:nvSpPr>
        <p:spPr>
          <a:xfrm>
            <a:off x="7243320" y="190512"/>
            <a:ext cx="1751410" cy="469106"/>
          </a:xfrm>
          <a:prstGeom prst="rect">
            <a:avLst/>
          </a:prstGeom>
          <a:effectLst/>
        </p:spPr>
        <p:txBody>
          <a:bodyPr anchor="b">
            <a:normAutofit fontScale="82500" lnSpcReduction="20000"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fr-FR" sz="3600" b="1" dirty="0">
                <a:solidFill>
                  <a:schemeClr val="bg1"/>
                </a:solidFill>
              </a:rPr>
              <a:t>1CCST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154E954-B20B-4DB8-AC9F-3F8079744D73}"/>
              </a:ext>
            </a:extLst>
          </p:cNvPr>
          <p:cNvSpPr txBox="1"/>
          <p:nvPr/>
        </p:nvSpPr>
        <p:spPr>
          <a:xfrm>
            <a:off x="467544" y="980728"/>
            <a:ext cx="8208912" cy="5632311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endParaRPr lang="fr-FR" b="1" u="sng" dirty="0">
              <a:solidFill>
                <a:srgbClr val="FF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fr-FR" b="1" u="sng" dirty="0">
                <a:solidFill>
                  <a:srgbClr val="FF0000"/>
                </a:solidFill>
              </a:rPr>
              <a:t>Note aux enseignants :</a:t>
            </a:r>
          </a:p>
          <a:p>
            <a:pPr algn="ctr" fontAlgn="auto">
              <a:spcAft>
                <a:spcPts val="0"/>
              </a:spcAft>
              <a:defRPr/>
            </a:pPr>
            <a:endParaRPr lang="fr-FR" b="1" u="sng" dirty="0">
              <a:solidFill>
                <a:srgbClr val="FF0000"/>
              </a:solidFill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b="1" dirty="0">
                <a:solidFill>
                  <a:srgbClr val="FF0000"/>
                </a:solidFill>
              </a:rPr>
              <a:t>Lors de la présentation du thème, faites une démo pour une pièce de la maison : Recherche puissance (inscrire le résultat sur le plan) puis modèle de radiateur.</a:t>
            </a:r>
          </a:p>
          <a:p>
            <a:pPr algn="ctr" fontAlgn="auto">
              <a:spcAft>
                <a:spcPts val="0"/>
              </a:spcAft>
              <a:defRPr/>
            </a:pPr>
            <a:endParaRPr lang="fr-FR" b="1" dirty="0">
              <a:solidFill>
                <a:srgbClr val="FF0000"/>
              </a:solidFill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b="1" dirty="0">
                <a:solidFill>
                  <a:srgbClr val="FF0000"/>
                </a:solidFill>
              </a:rPr>
              <a:t>Les étudiants qui ont terminé le devis peuvent passer sur l’inventaire les options connectées. Le travail peut aussi se finir à la maison car site Thermor accessible facilement.</a:t>
            </a:r>
          </a:p>
          <a:p>
            <a:pPr algn="ctr" fontAlgn="auto">
              <a:spcAft>
                <a:spcPts val="0"/>
              </a:spcAft>
              <a:defRPr/>
            </a:pPr>
            <a:endParaRPr lang="fr-FR" b="1" dirty="0">
              <a:solidFill>
                <a:srgbClr val="FF0000"/>
              </a:solidFill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b="1" dirty="0">
                <a:solidFill>
                  <a:srgbClr val="FF0000"/>
                </a:solidFill>
              </a:rPr>
              <a:t>Fourchette de prix : 7 000 - 16 000 € en fonction des gammes choisies. On peut demander à certains de trouver la solution la moins (ou la plus) chère …</a:t>
            </a:r>
          </a:p>
          <a:p>
            <a:pPr algn="ctr" fontAlgn="auto">
              <a:spcAft>
                <a:spcPts val="0"/>
              </a:spcAft>
              <a:defRPr/>
            </a:pPr>
            <a:endParaRPr lang="fr-FR" b="1" dirty="0">
              <a:solidFill>
                <a:srgbClr val="FF0000"/>
              </a:solidFill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b="1" dirty="0">
                <a:solidFill>
                  <a:srgbClr val="FF0000"/>
                </a:solidFill>
              </a:rPr>
              <a:t>J’ai testé et globalement ils rencontrent peu de difficultés.</a:t>
            </a:r>
          </a:p>
          <a:p>
            <a:pPr algn="ctr" fontAlgn="auto">
              <a:spcAft>
                <a:spcPts val="0"/>
              </a:spcAft>
              <a:defRPr/>
            </a:pPr>
            <a:endParaRPr lang="fr-FR" b="1" dirty="0">
              <a:solidFill>
                <a:srgbClr val="FF0000"/>
              </a:solidFill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b="1" dirty="0">
                <a:solidFill>
                  <a:srgbClr val="FF0000"/>
                </a:solidFill>
              </a:rPr>
              <a:t>Intéressant en début de 1CCST car le chauffage aborde des notions assez simples et concrètes pour les étudiants.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b="1" dirty="0">
                <a:solidFill>
                  <a:srgbClr val="FF0000"/>
                </a:solidFill>
              </a:rPr>
              <a:t> </a:t>
            </a:r>
            <a:endParaRPr lang="fr-FR" dirty="0">
              <a:solidFill>
                <a:srgbClr val="FFFF00"/>
              </a:solidFill>
            </a:endParaRPr>
          </a:p>
        </p:txBody>
      </p:sp>
      <p:pic>
        <p:nvPicPr>
          <p:cNvPr id="19466" name="Image 14">
            <a:extLst>
              <a:ext uri="{FF2B5EF4-FFF2-40B4-BE49-F238E27FC236}">
                <a16:creationId xmlns:a16="http://schemas.microsoft.com/office/drawing/2014/main" id="{7F9F0C9D-5150-4BCE-B564-3EDFDB8816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109" y="-62151"/>
            <a:ext cx="1999410" cy="1565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D1C98B2E-C7DB-4788-B3D8-55ECE7E3563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207" y="738390"/>
            <a:ext cx="2298113" cy="7651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5AF9A013-0CC0-43B1-83B0-3C472CA61DF0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831" y="1484784"/>
            <a:ext cx="4099018" cy="4709363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9198DB3-D51F-4622-945C-4073BFF8F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270"/>
          </a:xfrm>
        </p:spPr>
        <p:txBody>
          <a:bodyPr/>
          <a:lstStyle/>
          <a:p>
            <a:pPr lvl="0">
              <a:lnSpc>
                <a:spcPct val="115000"/>
              </a:lnSpc>
              <a:spcAft>
                <a:spcPts val="600"/>
              </a:spcAft>
            </a:pPr>
            <a:r>
              <a:rPr lang="fr-FR" sz="2800" dirty="0"/>
              <a:t>Les modes de transfert de la chaleur</a:t>
            </a: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29959682-45A1-4371-8526-3F04CC3ADE9E}"/>
              </a:ext>
            </a:extLst>
          </p:cNvPr>
          <p:cNvGrpSpPr/>
          <p:nvPr/>
        </p:nvGrpSpPr>
        <p:grpSpPr>
          <a:xfrm>
            <a:off x="899592" y="2496441"/>
            <a:ext cx="672465" cy="716280"/>
            <a:chOff x="0" y="0"/>
            <a:chExt cx="672465" cy="716280"/>
          </a:xfrm>
        </p:grpSpPr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BEEE1741-CA9E-408C-848D-1E9D8905EC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0020"/>
              <a:ext cx="600710" cy="556260"/>
            </a:xfrm>
            <a:prstGeom prst="rect">
              <a:avLst/>
            </a:prstGeom>
          </p:spPr>
        </p:pic>
        <p:sp>
          <p:nvSpPr>
            <p:cNvPr id="18" name="Zone de texte 2">
              <a:extLst>
                <a:ext uri="{FF2B5EF4-FFF2-40B4-BE49-F238E27FC236}">
                  <a16:creationId xmlns:a16="http://schemas.microsoft.com/office/drawing/2014/main" id="{DD563330-1088-4407-9E32-B4C9290DD1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6210" y="0"/>
              <a:ext cx="516255" cy="405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fr-FR" sz="20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(A)</a:t>
              </a:r>
              <a:endPara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E82E10B7-DE22-4034-A0E2-403AF5D81F27}"/>
              </a:ext>
            </a:extLst>
          </p:cNvPr>
          <p:cNvGrpSpPr/>
          <p:nvPr/>
        </p:nvGrpSpPr>
        <p:grpSpPr>
          <a:xfrm>
            <a:off x="3262931" y="2346846"/>
            <a:ext cx="805815" cy="584200"/>
            <a:chOff x="0" y="0"/>
            <a:chExt cx="805815" cy="584587"/>
          </a:xfrm>
        </p:grpSpPr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A36B8015-6BD0-460E-898F-D617F2DB1CC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790575" cy="314325"/>
            </a:xfrm>
            <a:prstGeom prst="rect">
              <a:avLst/>
            </a:prstGeom>
          </p:spPr>
        </p:pic>
        <p:sp>
          <p:nvSpPr>
            <p:cNvPr id="16" name="Zone de texte 2">
              <a:extLst>
                <a:ext uri="{FF2B5EF4-FFF2-40B4-BE49-F238E27FC236}">
                  <a16:creationId xmlns:a16="http://schemas.microsoft.com/office/drawing/2014/main" id="{262EE009-B8D4-4657-BF09-816BCB38B4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9560" y="179070"/>
              <a:ext cx="516255" cy="4055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fr-FR" sz="20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(B)</a:t>
              </a:r>
              <a:endPara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BFF1377C-113D-4CB5-8F47-E0823B39E38F}"/>
              </a:ext>
            </a:extLst>
          </p:cNvPr>
          <p:cNvGrpSpPr/>
          <p:nvPr/>
        </p:nvGrpSpPr>
        <p:grpSpPr>
          <a:xfrm>
            <a:off x="2123728" y="4797152"/>
            <a:ext cx="1038225" cy="615950"/>
            <a:chOff x="0" y="0"/>
            <a:chExt cx="1038225" cy="615950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98D9EF82-4B1C-4138-8C7D-E873547976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569595" cy="615950"/>
            </a:xfrm>
            <a:prstGeom prst="rect">
              <a:avLst/>
            </a:prstGeom>
          </p:spPr>
        </p:pic>
        <p:sp>
          <p:nvSpPr>
            <p:cNvPr id="14" name="Zone de texte 2">
              <a:extLst>
                <a:ext uri="{FF2B5EF4-FFF2-40B4-BE49-F238E27FC236}">
                  <a16:creationId xmlns:a16="http://schemas.microsoft.com/office/drawing/2014/main" id="{1B3A8C9A-F308-4B89-ABBB-543BE02647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970" y="99060"/>
              <a:ext cx="516255" cy="405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fr-FR" sz="20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(C)</a:t>
              </a:r>
              <a:endPara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6C9A838F-C78E-4262-8AD4-DBFF968F45C2}"/>
              </a:ext>
            </a:extLst>
          </p:cNvPr>
          <p:cNvGrpSpPr/>
          <p:nvPr/>
        </p:nvGrpSpPr>
        <p:grpSpPr>
          <a:xfrm>
            <a:off x="482723" y="3226435"/>
            <a:ext cx="4121332" cy="2608918"/>
            <a:chOff x="482723" y="3226435"/>
            <a:chExt cx="4121332" cy="2608918"/>
          </a:xfrm>
        </p:grpSpPr>
        <p:sp>
          <p:nvSpPr>
            <p:cNvPr id="21" name="Zone de texte 2">
              <a:extLst>
                <a:ext uri="{FF2B5EF4-FFF2-40B4-BE49-F238E27FC236}">
                  <a16:creationId xmlns:a16="http://schemas.microsoft.com/office/drawing/2014/main" id="{8014811F-5B62-4A04-8831-495CE40B0D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2723" y="3248296"/>
              <a:ext cx="1434448" cy="405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fr-FR" sz="20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Convection</a:t>
              </a:r>
              <a:endPara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Zone de texte 2">
              <a:extLst>
                <a:ext uri="{FF2B5EF4-FFF2-40B4-BE49-F238E27FC236}">
                  <a16:creationId xmlns:a16="http://schemas.microsoft.com/office/drawing/2014/main" id="{C0E33F39-6ABE-41EF-AA3D-326F3C58FB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27505" y="5430223"/>
              <a:ext cx="1434448" cy="405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fr-FR" sz="20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Conduction</a:t>
              </a:r>
              <a:endPara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Zone de texte 2">
              <a:extLst>
                <a:ext uri="{FF2B5EF4-FFF2-40B4-BE49-F238E27FC236}">
                  <a16:creationId xmlns:a16="http://schemas.microsoft.com/office/drawing/2014/main" id="{70804AC5-2A28-43B9-B8A4-CE52BDA464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12381" y="3226435"/>
              <a:ext cx="1891674" cy="405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fr-FR" sz="20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Rayonnement</a:t>
              </a:r>
              <a:endPara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ZoneTexte 1">
            <a:extLst>
              <a:ext uri="{FF2B5EF4-FFF2-40B4-BE49-F238E27FC236}">
                <a16:creationId xmlns:a16="http://schemas.microsoft.com/office/drawing/2014/main" id="{A2352B56-E521-4812-BF20-5E9A2FC5CCBC}"/>
              </a:ext>
            </a:extLst>
          </p:cNvPr>
          <p:cNvSpPr txBox="1"/>
          <p:nvPr/>
        </p:nvSpPr>
        <p:spPr>
          <a:xfrm>
            <a:off x="2123728" y="3303429"/>
            <a:ext cx="85762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200950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OM_MV3NUMBERING_1_1_-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53" y="163454"/>
            <a:ext cx="5400600" cy="728175"/>
          </a:xfrm>
        </p:spPr>
        <p:txBody>
          <a:bodyPr/>
          <a:lstStyle/>
          <a:p>
            <a:r>
              <a:rPr lang="fr-FR" sz="2800" dirty="0"/>
              <a:t>Le Chauffage Electrique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155276E-8030-4D29-89F9-108F242F07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3769" y="4472122"/>
            <a:ext cx="3420453" cy="200883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6" name="Picture 2" descr="Chauffage V2 - L&amp;#39;entreprise RAF devient R.C.T (RAF CONSEILS &amp;amp; TRAVAUX)">
            <a:extLst>
              <a:ext uri="{FF2B5EF4-FFF2-40B4-BE49-F238E27FC236}">
                <a16:creationId xmlns:a16="http://schemas.microsoft.com/office/drawing/2014/main" id="{CA14B6AD-80DE-4C88-A319-FD76979599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47750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0F9ABB2-8E98-4A0C-9232-2AE99F8A20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4048" y="1445262"/>
            <a:ext cx="2640823" cy="1881231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B0248EE-23B1-4A8C-B155-05CAA295D3A6}"/>
              </a:ext>
            </a:extLst>
          </p:cNvPr>
          <p:cNvSpPr txBox="1">
            <a:spLocks/>
          </p:cNvSpPr>
          <p:nvPr/>
        </p:nvSpPr>
        <p:spPr bwMode="auto">
          <a:xfrm>
            <a:off x="4599159" y="6235272"/>
            <a:ext cx="4464496" cy="5612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  <a:ea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  <a:ea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  <a:ea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fr-FR" sz="1200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Vidéo : </a:t>
            </a:r>
            <a:r>
              <a:rPr lang="fr-FR" sz="12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 chauffage électrique comment ça marche ?</a:t>
            </a:r>
          </a:p>
          <a:p>
            <a:pPr>
              <a:spcAft>
                <a:spcPts val="600"/>
              </a:spcAft>
            </a:pPr>
            <a:r>
              <a:rPr lang="fr-FR" sz="1200" kern="0" dirty="0">
                <a:solidFill>
                  <a:schemeClr val="tx1"/>
                </a:solidFill>
                <a:hlinkClick r:id="rId6"/>
              </a:rPr>
              <a:t>https://www.youtube.com/watch?v=9GuWTXCLRgY</a:t>
            </a:r>
            <a:r>
              <a:rPr lang="fr-FR" sz="1200" kern="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4D06833E-824A-4B14-AE95-25C8C3B24BA4}"/>
              </a:ext>
            </a:extLst>
          </p:cNvPr>
          <p:cNvSpPr txBox="1">
            <a:spLocks/>
          </p:cNvSpPr>
          <p:nvPr/>
        </p:nvSpPr>
        <p:spPr bwMode="auto">
          <a:xfrm>
            <a:off x="611560" y="3380592"/>
            <a:ext cx="1368152" cy="3168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  <a:ea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  <a:ea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  <a:ea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fr-FR" sz="1200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Convecteur</a:t>
            </a:r>
            <a:endParaRPr lang="fr-FR" sz="1200" kern="0" dirty="0">
              <a:solidFill>
                <a:schemeClr val="tx1"/>
              </a:solidFill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7A894834-0D6A-4595-BD52-0941CFDA282E}"/>
              </a:ext>
            </a:extLst>
          </p:cNvPr>
          <p:cNvSpPr txBox="1">
            <a:spLocks/>
          </p:cNvSpPr>
          <p:nvPr/>
        </p:nvSpPr>
        <p:spPr bwMode="auto">
          <a:xfrm>
            <a:off x="5194322" y="3194494"/>
            <a:ext cx="2640822" cy="3168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  <a:ea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  <a:ea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  <a:ea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fr-FR" sz="1200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Panneau rayonnant</a:t>
            </a:r>
            <a:endParaRPr lang="fr-FR" sz="1200" kern="0" dirty="0">
              <a:solidFill>
                <a:schemeClr val="tx1"/>
              </a:solidFill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C4ACFDD-5D34-4515-B988-760271FCB3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18353" y="2226"/>
            <a:ext cx="3313197" cy="1116086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CFE68EE8-2BE0-41FB-9198-A845BDBE939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3386" y="4245958"/>
            <a:ext cx="1719329" cy="2008838"/>
          </a:xfrm>
          <a:prstGeom prst="rect">
            <a:avLst/>
          </a:prstGeom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94B8C03A-C7E3-49F7-BC1A-A307358519EC}"/>
              </a:ext>
            </a:extLst>
          </p:cNvPr>
          <p:cNvSpPr txBox="1">
            <a:spLocks/>
          </p:cNvSpPr>
          <p:nvPr/>
        </p:nvSpPr>
        <p:spPr bwMode="auto">
          <a:xfrm>
            <a:off x="1020424" y="6024764"/>
            <a:ext cx="1719329" cy="3168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  <a:ea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  <a:ea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  <a:ea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fr-FR" sz="1200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Radiateur à inertie</a:t>
            </a:r>
            <a:endParaRPr lang="fr-FR" sz="1200" kern="0" dirty="0">
              <a:solidFill>
                <a:schemeClr val="tx1"/>
              </a:solidFill>
            </a:endParaRP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8ADF3564-ADAC-4FD7-BA69-580527EE79EC}"/>
              </a:ext>
            </a:extLst>
          </p:cNvPr>
          <p:cNvCxnSpPr/>
          <p:nvPr/>
        </p:nvCxnSpPr>
        <p:spPr>
          <a:xfrm>
            <a:off x="576352" y="795722"/>
            <a:ext cx="2309242" cy="288530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11CB95E1-73AB-477D-9768-32F2C53B13DA}"/>
              </a:ext>
            </a:extLst>
          </p:cNvPr>
          <p:cNvCxnSpPr>
            <a:cxnSpLocks/>
          </p:cNvCxnSpPr>
          <p:nvPr/>
        </p:nvCxnSpPr>
        <p:spPr>
          <a:xfrm flipH="1">
            <a:off x="237406" y="950919"/>
            <a:ext cx="2319507" cy="267986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Image 22">
            <a:extLst>
              <a:ext uri="{FF2B5EF4-FFF2-40B4-BE49-F238E27FC236}">
                <a16:creationId xmlns:a16="http://schemas.microsoft.com/office/drawing/2014/main" id="{D6D1ECC2-4025-4307-A64A-0EC3938B710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82005" y="2397652"/>
            <a:ext cx="715495" cy="545565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B002C2FB-BC33-4D54-B574-27A411EC498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0796" y="5208090"/>
            <a:ext cx="1076475" cy="819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551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OM_MV3NUMBERING_1_1_-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805206"/>
            <a:ext cx="5400600" cy="728175"/>
          </a:xfrm>
        </p:spPr>
        <p:txBody>
          <a:bodyPr/>
          <a:lstStyle/>
          <a:p>
            <a:r>
              <a:rPr lang="fr-FR" sz="2800" dirty="0"/>
              <a:t>Glossaire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94B8C03A-C7E3-49F7-BC1A-A307358519EC}"/>
              </a:ext>
            </a:extLst>
          </p:cNvPr>
          <p:cNvSpPr txBox="1">
            <a:spLocks/>
          </p:cNvSpPr>
          <p:nvPr/>
        </p:nvSpPr>
        <p:spPr bwMode="auto">
          <a:xfrm>
            <a:off x="395536" y="1700808"/>
            <a:ext cx="7560840" cy="43204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  <a:ea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  <a:ea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  <a:ea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fr-FR" sz="2000" b="1" u="sng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Hygrométrie : </a:t>
            </a:r>
            <a:r>
              <a:rPr lang="fr-FR" sz="20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taux d’humidité dans l’air  (en %).</a:t>
            </a:r>
          </a:p>
          <a:p>
            <a:pPr>
              <a:spcAft>
                <a:spcPts val="600"/>
              </a:spcAft>
            </a:pPr>
            <a:r>
              <a:rPr lang="fr-FR" sz="20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(Proportion d’eau à l’état gazeux présente dans l’air)</a:t>
            </a:r>
          </a:p>
          <a:p>
            <a:pPr>
              <a:spcAft>
                <a:spcPts val="600"/>
              </a:spcAft>
            </a:pPr>
            <a:endParaRPr lang="fr-FR" sz="2000" b="1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fr-FR" sz="2000" b="1" u="sng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Inertie thermique : </a:t>
            </a:r>
            <a:r>
              <a:rPr lang="fr-FR" sz="20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Capacité </a:t>
            </a:r>
            <a:r>
              <a:rPr lang="fr-FR" sz="2000" ker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d’un matériau à </a:t>
            </a:r>
            <a:r>
              <a:rPr lang="fr-FR" sz="20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emmagasiner puis à restituer la chaleur.</a:t>
            </a:r>
          </a:p>
          <a:p>
            <a:pPr>
              <a:spcAft>
                <a:spcPts val="600"/>
              </a:spcAft>
            </a:pPr>
            <a:r>
              <a:rPr lang="fr-FR" sz="20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Ou bien potentiel du matériau à se maintenir à une certaine température malgré le contexte extérieur)</a:t>
            </a:r>
          </a:p>
          <a:p>
            <a:pPr>
              <a:spcAft>
                <a:spcPts val="600"/>
              </a:spcAft>
            </a:pPr>
            <a:endParaRPr lang="fr-FR" sz="2000" b="1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endParaRPr lang="fr-FR" sz="1200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787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371" name="Picture 11" descr="Smiley qui a froid">
            <a:extLst>
              <a:ext uri="{FF2B5EF4-FFF2-40B4-BE49-F238E27FC236}">
                <a16:creationId xmlns:a16="http://schemas.microsoft.com/office/drawing/2014/main" id="{E5420162-208A-4DD8-926B-DED5F10179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436" y="735633"/>
            <a:ext cx="1068387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1362" name="Rectangle 2">
            <a:extLst>
              <a:ext uri="{FF2B5EF4-FFF2-40B4-BE49-F238E27FC236}">
                <a16:creationId xmlns:a16="http://schemas.microsoft.com/office/drawing/2014/main" id="{99050688-99AE-4841-A3C7-F80B521E46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40928" y="280273"/>
            <a:ext cx="4593169" cy="566737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fr-FR" sz="2800" dirty="0">
                <a:solidFill>
                  <a:schemeClr val="tx2"/>
                </a:solidFill>
                <a:latin typeface="+mj-lt"/>
                <a:cs typeface="+mj-cs"/>
              </a:rPr>
              <a:t>Le confort thermique </a:t>
            </a:r>
          </a:p>
        </p:txBody>
      </p:sp>
      <p:sp>
        <p:nvSpPr>
          <p:cNvPr id="271363" name="Text Box 3">
            <a:extLst>
              <a:ext uri="{FF2B5EF4-FFF2-40B4-BE49-F238E27FC236}">
                <a16:creationId xmlns:a16="http://schemas.microsoft.com/office/drawing/2014/main" id="{B188BC85-C55A-4FE5-99E7-556246E901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146" y="3638461"/>
            <a:ext cx="7577782" cy="2939266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FFCC66"/>
              </a:gs>
            </a:gsLst>
            <a:lin ang="5400000" scaled="1"/>
          </a:gradFill>
          <a:ln w="76200" algn="ctr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lang="fr-FR" altLang="fr-FR" sz="2000" b="1" dirty="0">
                <a:solidFill>
                  <a:srgbClr val="000000"/>
                </a:solidFill>
              </a:rPr>
              <a:t>Le confort thermique est la résultante de plusieurs paramètres :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fr-FR" sz="2000" dirty="0">
                <a:solidFill>
                  <a:srgbClr val="000000"/>
                </a:solidFill>
              </a:rPr>
              <a:t> </a:t>
            </a:r>
            <a:r>
              <a:rPr lang="fr-FR" sz="2000" dirty="0"/>
              <a:t>Température homogène et stable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fr-FR" sz="2000" dirty="0"/>
              <a:t> Pas de paroi froide (fenêtres et murs)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fr-FR" sz="2000" dirty="0"/>
              <a:t> Eviter les mouvements de l’air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fr-FR" sz="2000" dirty="0"/>
              <a:t> Taux d’hygrométrie correct (entre 40 et 60 %) et homogène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fr-FR" sz="2000" dirty="0"/>
              <a:t> Adapter la température au niveau d’activité des personnes</a:t>
            </a:r>
            <a:endParaRPr lang="fr-FR" altLang="fr-FR" sz="2000" b="1" dirty="0">
              <a:solidFill>
                <a:srgbClr val="000000"/>
              </a:solidFill>
            </a:endParaRPr>
          </a:p>
        </p:txBody>
      </p:sp>
      <p:sp>
        <p:nvSpPr>
          <p:cNvPr id="2" name="Bulle narrative : rectangle à coins arrondis 1">
            <a:extLst>
              <a:ext uri="{FF2B5EF4-FFF2-40B4-BE49-F238E27FC236}">
                <a16:creationId xmlns:a16="http://schemas.microsoft.com/office/drawing/2014/main" id="{CB095572-3B2A-4180-9693-AC609A61F8DA}"/>
              </a:ext>
            </a:extLst>
          </p:cNvPr>
          <p:cNvSpPr/>
          <p:nvPr/>
        </p:nvSpPr>
        <p:spPr>
          <a:xfrm>
            <a:off x="240928" y="1382901"/>
            <a:ext cx="4680520" cy="1404913"/>
          </a:xfrm>
          <a:custGeom>
            <a:avLst/>
            <a:gdLst>
              <a:gd name="connsiteX0" fmla="*/ 0 w 3838501"/>
              <a:gd name="connsiteY0" fmla="*/ 168834 h 1012986"/>
              <a:gd name="connsiteX1" fmla="*/ 168834 w 3838501"/>
              <a:gd name="connsiteY1" fmla="*/ 0 h 1012986"/>
              <a:gd name="connsiteX2" fmla="*/ 2239126 w 3838501"/>
              <a:gd name="connsiteY2" fmla="*/ 0 h 1012986"/>
              <a:gd name="connsiteX3" fmla="*/ 2651828 w 3838501"/>
              <a:gd name="connsiteY3" fmla="*/ -1005551 h 1012986"/>
              <a:gd name="connsiteX4" fmla="*/ 3198751 w 3838501"/>
              <a:gd name="connsiteY4" fmla="*/ 0 h 1012986"/>
              <a:gd name="connsiteX5" fmla="*/ 3669667 w 3838501"/>
              <a:gd name="connsiteY5" fmla="*/ 0 h 1012986"/>
              <a:gd name="connsiteX6" fmla="*/ 3838501 w 3838501"/>
              <a:gd name="connsiteY6" fmla="*/ 168834 h 1012986"/>
              <a:gd name="connsiteX7" fmla="*/ 3838501 w 3838501"/>
              <a:gd name="connsiteY7" fmla="*/ 168831 h 1012986"/>
              <a:gd name="connsiteX8" fmla="*/ 3838501 w 3838501"/>
              <a:gd name="connsiteY8" fmla="*/ 168831 h 1012986"/>
              <a:gd name="connsiteX9" fmla="*/ 3838501 w 3838501"/>
              <a:gd name="connsiteY9" fmla="*/ 422078 h 1012986"/>
              <a:gd name="connsiteX10" fmla="*/ 3838501 w 3838501"/>
              <a:gd name="connsiteY10" fmla="*/ 844152 h 1012986"/>
              <a:gd name="connsiteX11" fmla="*/ 3669667 w 3838501"/>
              <a:gd name="connsiteY11" fmla="*/ 1012986 h 1012986"/>
              <a:gd name="connsiteX12" fmla="*/ 3198751 w 3838501"/>
              <a:gd name="connsiteY12" fmla="*/ 1012986 h 1012986"/>
              <a:gd name="connsiteX13" fmla="*/ 2239126 w 3838501"/>
              <a:gd name="connsiteY13" fmla="*/ 1012986 h 1012986"/>
              <a:gd name="connsiteX14" fmla="*/ 2239126 w 3838501"/>
              <a:gd name="connsiteY14" fmla="*/ 1012986 h 1012986"/>
              <a:gd name="connsiteX15" fmla="*/ 168834 w 3838501"/>
              <a:gd name="connsiteY15" fmla="*/ 1012986 h 1012986"/>
              <a:gd name="connsiteX16" fmla="*/ 0 w 3838501"/>
              <a:gd name="connsiteY16" fmla="*/ 844152 h 1012986"/>
              <a:gd name="connsiteX17" fmla="*/ 0 w 3838501"/>
              <a:gd name="connsiteY17" fmla="*/ 422078 h 1012986"/>
              <a:gd name="connsiteX18" fmla="*/ 0 w 3838501"/>
              <a:gd name="connsiteY18" fmla="*/ 168831 h 1012986"/>
              <a:gd name="connsiteX19" fmla="*/ 0 w 3838501"/>
              <a:gd name="connsiteY19" fmla="*/ 168831 h 1012986"/>
              <a:gd name="connsiteX20" fmla="*/ 0 w 3838501"/>
              <a:gd name="connsiteY20" fmla="*/ 168834 h 1012986"/>
              <a:gd name="connsiteX0" fmla="*/ 0 w 3838501"/>
              <a:gd name="connsiteY0" fmla="*/ 1174385 h 2018537"/>
              <a:gd name="connsiteX1" fmla="*/ 168834 w 3838501"/>
              <a:gd name="connsiteY1" fmla="*/ 1005551 h 2018537"/>
              <a:gd name="connsiteX2" fmla="*/ 410326 w 3838501"/>
              <a:gd name="connsiteY2" fmla="*/ 977842 h 2018537"/>
              <a:gd name="connsiteX3" fmla="*/ 2651828 w 3838501"/>
              <a:gd name="connsiteY3" fmla="*/ 0 h 2018537"/>
              <a:gd name="connsiteX4" fmla="*/ 3198751 w 3838501"/>
              <a:gd name="connsiteY4" fmla="*/ 1005551 h 2018537"/>
              <a:gd name="connsiteX5" fmla="*/ 3669667 w 3838501"/>
              <a:gd name="connsiteY5" fmla="*/ 1005551 h 2018537"/>
              <a:gd name="connsiteX6" fmla="*/ 3838501 w 3838501"/>
              <a:gd name="connsiteY6" fmla="*/ 1174385 h 2018537"/>
              <a:gd name="connsiteX7" fmla="*/ 3838501 w 3838501"/>
              <a:gd name="connsiteY7" fmla="*/ 1174382 h 2018537"/>
              <a:gd name="connsiteX8" fmla="*/ 3838501 w 3838501"/>
              <a:gd name="connsiteY8" fmla="*/ 1174382 h 2018537"/>
              <a:gd name="connsiteX9" fmla="*/ 3838501 w 3838501"/>
              <a:gd name="connsiteY9" fmla="*/ 1427629 h 2018537"/>
              <a:gd name="connsiteX10" fmla="*/ 3838501 w 3838501"/>
              <a:gd name="connsiteY10" fmla="*/ 1849703 h 2018537"/>
              <a:gd name="connsiteX11" fmla="*/ 3669667 w 3838501"/>
              <a:gd name="connsiteY11" fmla="*/ 2018537 h 2018537"/>
              <a:gd name="connsiteX12" fmla="*/ 3198751 w 3838501"/>
              <a:gd name="connsiteY12" fmla="*/ 2018537 h 2018537"/>
              <a:gd name="connsiteX13" fmla="*/ 2239126 w 3838501"/>
              <a:gd name="connsiteY13" fmla="*/ 2018537 h 2018537"/>
              <a:gd name="connsiteX14" fmla="*/ 2239126 w 3838501"/>
              <a:gd name="connsiteY14" fmla="*/ 2018537 h 2018537"/>
              <a:gd name="connsiteX15" fmla="*/ 168834 w 3838501"/>
              <a:gd name="connsiteY15" fmla="*/ 2018537 h 2018537"/>
              <a:gd name="connsiteX16" fmla="*/ 0 w 3838501"/>
              <a:gd name="connsiteY16" fmla="*/ 1849703 h 2018537"/>
              <a:gd name="connsiteX17" fmla="*/ 0 w 3838501"/>
              <a:gd name="connsiteY17" fmla="*/ 1427629 h 2018537"/>
              <a:gd name="connsiteX18" fmla="*/ 0 w 3838501"/>
              <a:gd name="connsiteY18" fmla="*/ 1174382 h 2018537"/>
              <a:gd name="connsiteX19" fmla="*/ 0 w 3838501"/>
              <a:gd name="connsiteY19" fmla="*/ 1174382 h 2018537"/>
              <a:gd name="connsiteX20" fmla="*/ 0 w 3838501"/>
              <a:gd name="connsiteY20" fmla="*/ 1174385 h 2018537"/>
              <a:gd name="connsiteX0" fmla="*/ 0 w 3838501"/>
              <a:gd name="connsiteY0" fmla="*/ 1174385 h 2018537"/>
              <a:gd name="connsiteX1" fmla="*/ 168834 w 3838501"/>
              <a:gd name="connsiteY1" fmla="*/ 1005551 h 2018537"/>
              <a:gd name="connsiteX2" fmla="*/ 410326 w 3838501"/>
              <a:gd name="connsiteY2" fmla="*/ 977842 h 2018537"/>
              <a:gd name="connsiteX3" fmla="*/ 2651828 w 3838501"/>
              <a:gd name="connsiteY3" fmla="*/ 0 h 2018537"/>
              <a:gd name="connsiteX4" fmla="*/ 843478 w 3838501"/>
              <a:gd name="connsiteY4" fmla="*/ 968606 h 2018537"/>
              <a:gd name="connsiteX5" fmla="*/ 3669667 w 3838501"/>
              <a:gd name="connsiteY5" fmla="*/ 1005551 h 2018537"/>
              <a:gd name="connsiteX6" fmla="*/ 3838501 w 3838501"/>
              <a:gd name="connsiteY6" fmla="*/ 1174385 h 2018537"/>
              <a:gd name="connsiteX7" fmla="*/ 3838501 w 3838501"/>
              <a:gd name="connsiteY7" fmla="*/ 1174382 h 2018537"/>
              <a:gd name="connsiteX8" fmla="*/ 3838501 w 3838501"/>
              <a:gd name="connsiteY8" fmla="*/ 1174382 h 2018537"/>
              <a:gd name="connsiteX9" fmla="*/ 3838501 w 3838501"/>
              <a:gd name="connsiteY9" fmla="*/ 1427629 h 2018537"/>
              <a:gd name="connsiteX10" fmla="*/ 3838501 w 3838501"/>
              <a:gd name="connsiteY10" fmla="*/ 1849703 h 2018537"/>
              <a:gd name="connsiteX11" fmla="*/ 3669667 w 3838501"/>
              <a:gd name="connsiteY11" fmla="*/ 2018537 h 2018537"/>
              <a:gd name="connsiteX12" fmla="*/ 3198751 w 3838501"/>
              <a:gd name="connsiteY12" fmla="*/ 2018537 h 2018537"/>
              <a:gd name="connsiteX13" fmla="*/ 2239126 w 3838501"/>
              <a:gd name="connsiteY13" fmla="*/ 2018537 h 2018537"/>
              <a:gd name="connsiteX14" fmla="*/ 2239126 w 3838501"/>
              <a:gd name="connsiteY14" fmla="*/ 2018537 h 2018537"/>
              <a:gd name="connsiteX15" fmla="*/ 168834 w 3838501"/>
              <a:gd name="connsiteY15" fmla="*/ 2018537 h 2018537"/>
              <a:gd name="connsiteX16" fmla="*/ 0 w 3838501"/>
              <a:gd name="connsiteY16" fmla="*/ 1849703 h 2018537"/>
              <a:gd name="connsiteX17" fmla="*/ 0 w 3838501"/>
              <a:gd name="connsiteY17" fmla="*/ 1427629 h 2018537"/>
              <a:gd name="connsiteX18" fmla="*/ 0 w 3838501"/>
              <a:gd name="connsiteY18" fmla="*/ 1174382 h 2018537"/>
              <a:gd name="connsiteX19" fmla="*/ 0 w 3838501"/>
              <a:gd name="connsiteY19" fmla="*/ 1174382 h 2018537"/>
              <a:gd name="connsiteX20" fmla="*/ 0 w 3838501"/>
              <a:gd name="connsiteY20" fmla="*/ 1174385 h 2018537"/>
              <a:gd name="connsiteX0" fmla="*/ 0 w 3838501"/>
              <a:gd name="connsiteY0" fmla="*/ 961948 h 1806100"/>
              <a:gd name="connsiteX1" fmla="*/ 168834 w 3838501"/>
              <a:gd name="connsiteY1" fmla="*/ 793114 h 1806100"/>
              <a:gd name="connsiteX2" fmla="*/ 410326 w 3838501"/>
              <a:gd name="connsiteY2" fmla="*/ 765405 h 1806100"/>
              <a:gd name="connsiteX3" fmla="*/ 2265516 w 3838501"/>
              <a:gd name="connsiteY3" fmla="*/ 0 h 1806100"/>
              <a:gd name="connsiteX4" fmla="*/ 843478 w 3838501"/>
              <a:gd name="connsiteY4" fmla="*/ 756169 h 1806100"/>
              <a:gd name="connsiteX5" fmla="*/ 3669667 w 3838501"/>
              <a:gd name="connsiteY5" fmla="*/ 793114 h 1806100"/>
              <a:gd name="connsiteX6" fmla="*/ 3838501 w 3838501"/>
              <a:gd name="connsiteY6" fmla="*/ 961948 h 1806100"/>
              <a:gd name="connsiteX7" fmla="*/ 3838501 w 3838501"/>
              <a:gd name="connsiteY7" fmla="*/ 961945 h 1806100"/>
              <a:gd name="connsiteX8" fmla="*/ 3838501 w 3838501"/>
              <a:gd name="connsiteY8" fmla="*/ 961945 h 1806100"/>
              <a:gd name="connsiteX9" fmla="*/ 3838501 w 3838501"/>
              <a:gd name="connsiteY9" fmla="*/ 1215192 h 1806100"/>
              <a:gd name="connsiteX10" fmla="*/ 3838501 w 3838501"/>
              <a:gd name="connsiteY10" fmla="*/ 1637266 h 1806100"/>
              <a:gd name="connsiteX11" fmla="*/ 3669667 w 3838501"/>
              <a:gd name="connsiteY11" fmla="*/ 1806100 h 1806100"/>
              <a:gd name="connsiteX12" fmla="*/ 3198751 w 3838501"/>
              <a:gd name="connsiteY12" fmla="*/ 1806100 h 1806100"/>
              <a:gd name="connsiteX13" fmla="*/ 2239126 w 3838501"/>
              <a:gd name="connsiteY13" fmla="*/ 1806100 h 1806100"/>
              <a:gd name="connsiteX14" fmla="*/ 2239126 w 3838501"/>
              <a:gd name="connsiteY14" fmla="*/ 1806100 h 1806100"/>
              <a:gd name="connsiteX15" fmla="*/ 168834 w 3838501"/>
              <a:gd name="connsiteY15" fmla="*/ 1806100 h 1806100"/>
              <a:gd name="connsiteX16" fmla="*/ 0 w 3838501"/>
              <a:gd name="connsiteY16" fmla="*/ 1637266 h 1806100"/>
              <a:gd name="connsiteX17" fmla="*/ 0 w 3838501"/>
              <a:gd name="connsiteY17" fmla="*/ 1215192 h 1806100"/>
              <a:gd name="connsiteX18" fmla="*/ 0 w 3838501"/>
              <a:gd name="connsiteY18" fmla="*/ 961945 h 1806100"/>
              <a:gd name="connsiteX19" fmla="*/ 0 w 3838501"/>
              <a:gd name="connsiteY19" fmla="*/ 961945 h 1806100"/>
              <a:gd name="connsiteX20" fmla="*/ 0 w 3838501"/>
              <a:gd name="connsiteY20" fmla="*/ 961948 h 1806100"/>
              <a:gd name="connsiteX0" fmla="*/ 0 w 3838501"/>
              <a:gd name="connsiteY0" fmla="*/ 961948 h 1806100"/>
              <a:gd name="connsiteX1" fmla="*/ 168834 w 3838501"/>
              <a:gd name="connsiteY1" fmla="*/ 793114 h 1806100"/>
              <a:gd name="connsiteX2" fmla="*/ 410326 w 3838501"/>
              <a:gd name="connsiteY2" fmla="*/ 765405 h 1806100"/>
              <a:gd name="connsiteX3" fmla="*/ 2265516 w 3838501"/>
              <a:gd name="connsiteY3" fmla="*/ 0 h 1806100"/>
              <a:gd name="connsiteX4" fmla="*/ 858628 w 3838501"/>
              <a:gd name="connsiteY4" fmla="*/ 820824 h 1806100"/>
              <a:gd name="connsiteX5" fmla="*/ 3669667 w 3838501"/>
              <a:gd name="connsiteY5" fmla="*/ 793114 h 1806100"/>
              <a:gd name="connsiteX6" fmla="*/ 3838501 w 3838501"/>
              <a:gd name="connsiteY6" fmla="*/ 961948 h 1806100"/>
              <a:gd name="connsiteX7" fmla="*/ 3838501 w 3838501"/>
              <a:gd name="connsiteY7" fmla="*/ 961945 h 1806100"/>
              <a:gd name="connsiteX8" fmla="*/ 3838501 w 3838501"/>
              <a:gd name="connsiteY8" fmla="*/ 961945 h 1806100"/>
              <a:gd name="connsiteX9" fmla="*/ 3838501 w 3838501"/>
              <a:gd name="connsiteY9" fmla="*/ 1215192 h 1806100"/>
              <a:gd name="connsiteX10" fmla="*/ 3838501 w 3838501"/>
              <a:gd name="connsiteY10" fmla="*/ 1637266 h 1806100"/>
              <a:gd name="connsiteX11" fmla="*/ 3669667 w 3838501"/>
              <a:gd name="connsiteY11" fmla="*/ 1806100 h 1806100"/>
              <a:gd name="connsiteX12" fmla="*/ 3198751 w 3838501"/>
              <a:gd name="connsiteY12" fmla="*/ 1806100 h 1806100"/>
              <a:gd name="connsiteX13" fmla="*/ 2239126 w 3838501"/>
              <a:gd name="connsiteY13" fmla="*/ 1806100 h 1806100"/>
              <a:gd name="connsiteX14" fmla="*/ 2239126 w 3838501"/>
              <a:gd name="connsiteY14" fmla="*/ 1806100 h 1806100"/>
              <a:gd name="connsiteX15" fmla="*/ 168834 w 3838501"/>
              <a:gd name="connsiteY15" fmla="*/ 1806100 h 1806100"/>
              <a:gd name="connsiteX16" fmla="*/ 0 w 3838501"/>
              <a:gd name="connsiteY16" fmla="*/ 1637266 h 1806100"/>
              <a:gd name="connsiteX17" fmla="*/ 0 w 3838501"/>
              <a:gd name="connsiteY17" fmla="*/ 1215192 h 1806100"/>
              <a:gd name="connsiteX18" fmla="*/ 0 w 3838501"/>
              <a:gd name="connsiteY18" fmla="*/ 961945 h 1806100"/>
              <a:gd name="connsiteX19" fmla="*/ 0 w 3838501"/>
              <a:gd name="connsiteY19" fmla="*/ 961945 h 1806100"/>
              <a:gd name="connsiteX20" fmla="*/ 0 w 3838501"/>
              <a:gd name="connsiteY20" fmla="*/ 961948 h 1806100"/>
              <a:gd name="connsiteX0" fmla="*/ 0 w 3838501"/>
              <a:gd name="connsiteY0" fmla="*/ 751054 h 1595206"/>
              <a:gd name="connsiteX1" fmla="*/ 168834 w 3838501"/>
              <a:gd name="connsiteY1" fmla="*/ 582220 h 1595206"/>
              <a:gd name="connsiteX2" fmla="*/ 410326 w 3838501"/>
              <a:gd name="connsiteY2" fmla="*/ 554511 h 1595206"/>
              <a:gd name="connsiteX3" fmla="*/ 2356413 w 3838501"/>
              <a:gd name="connsiteY3" fmla="*/ 0 h 1595206"/>
              <a:gd name="connsiteX4" fmla="*/ 858628 w 3838501"/>
              <a:gd name="connsiteY4" fmla="*/ 609930 h 1595206"/>
              <a:gd name="connsiteX5" fmla="*/ 3669667 w 3838501"/>
              <a:gd name="connsiteY5" fmla="*/ 582220 h 1595206"/>
              <a:gd name="connsiteX6" fmla="*/ 3838501 w 3838501"/>
              <a:gd name="connsiteY6" fmla="*/ 751054 h 1595206"/>
              <a:gd name="connsiteX7" fmla="*/ 3838501 w 3838501"/>
              <a:gd name="connsiteY7" fmla="*/ 751051 h 1595206"/>
              <a:gd name="connsiteX8" fmla="*/ 3838501 w 3838501"/>
              <a:gd name="connsiteY8" fmla="*/ 751051 h 1595206"/>
              <a:gd name="connsiteX9" fmla="*/ 3838501 w 3838501"/>
              <a:gd name="connsiteY9" fmla="*/ 1004298 h 1595206"/>
              <a:gd name="connsiteX10" fmla="*/ 3838501 w 3838501"/>
              <a:gd name="connsiteY10" fmla="*/ 1426372 h 1595206"/>
              <a:gd name="connsiteX11" fmla="*/ 3669667 w 3838501"/>
              <a:gd name="connsiteY11" fmla="*/ 1595206 h 1595206"/>
              <a:gd name="connsiteX12" fmla="*/ 3198751 w 3838501"/>
              <a:gd name="connsiteY12" fmla="*/ 1595206 h 1595206"/>
              <a:gd name="connsiteX13" fmla="*/ 2239126 w 3838501"/>
              <a:gd name="connsiteY13" fmla="*/ 1595206 h 1595206"/>
              <a:gd name="connsiteX14" fmla="*/ 2239126 w 3838501"/>
              <a:gd name="connsiteY14" fmla="*/ 1595206 h 1595206"/>
              <a:gd name="connsiteX15" fmla="*/ 168834 w 3838501"/>
              <a:gd name="connsiteY15" fmla="*/ 1595206 h 1595206"/>
              <a:gd name="connsiteX16" fmla="*/ 0 w 3838501"/>
              <a:gd name="connsiteY16" fmla="*/ 1426372 h 1595206"/>
              <a:gd name="connsiteX17" fmla="*/ 0 w 3838501"/>
              <a:gd name="connsiteY17" fmla="*/ 1004298 h 1595206"/>
              <a:gd name="connsiteX18" fmla="*/ 0 w 3838501"/>
              <a:gd name="connsiteY18" fmla="*/ 751051 h 1595206"/>
              <a:gd name="connsiteX19" fmla="*/ 0 w 3838501"/>
              <a:gd name="connsiteY19" fmla="*/ 751051 h 1595206"/>
              <a:gd name="connsiteX20" fmla="*/ 0 w 3838501"/>
              <a:gd name="connsiteY20" fmla="*/ 751054 h 1595206"/>
              <a:gd name="connsiteX0" fmla="*/ 0 w 3838501"/>
              <a:gd name="connsiteY0" fmla="*/ 582255 h 1426407"/>
              <a:gd name="connsiteX1" fmla="*/ 168834 w 3838501"/>
              <a:gd name="connsiteY1" fmla="*/ 413421 h 1426407"/>
              <a:gd name="connsiteX2" fmla="*/ 410326 w 3838501"/>
              <a:gd name="connsiteY2" fmla="*/ 385712 h 1426407"/>
              <a:gd name="connsiteX3" fmla="*/ 2409436 w 3838501"/>
              <a:gd name="connsiteY3" fmla="*/ 0 h 1426407"/>
              <a:gd name="connsiteX4" fmla="*/ 858628 w 3838501"/>
              <a:gd name="connsiteY4" fmla="*/ 441131 h 1426407"/>
              <a:gd name="connsiteX5" fmla="*/ 3669667 w 3838501"/>
              <a:gd name="connsiteY5" fmla="*/ 413421 h 1426407"/>
              <a:gd name="connsiteX6" fmla="*/ 3838501 w 3838501"/>
              <a:gd name="connsiteY6" fmla="*/ 582255 h 1426407"/>
              <a:gd name="connsiteX7" fmla="*/ 3838501 w 3838501"/>
              <a:gd name="connsiteY7" fmla="*/ 582252 h 1426407"/>
              <a:gd name="connsiteX8" fmla="*/ 3838501 w 3838501"/>
              <a:gd name="connsiteY8" fmla="*/ 582252 h 1426407"/>
              <a:gd name="connsiteX9" fmla="*/ 3838501 w 3838501"/>
              <a:gd name="connsiteY9" fmla="*/ 835499 h 1426407"/>
              <a:gd name="connsiteX10" fmla="*/ 3838501 w 3838501"/>
              <a:gd name="connsiteY10" fmla="*/ 1257573 h 1426407"/>
              <a:gd name="connsiteX11" fmla="*/ 3669667 w 3838501"/>
              <a:gd name="connsiteY11" fmla="*/ 1426407 h 1426407"/>
              <a:gd name="connsiteX12" fmla="*/ 3198751 w 3838501"/>
              <a:gd name="connsiteY12" fmla="*/ 1426407 h 1426407"/>
              <a:gd name="connsiteX13" fmla="*/ 2239126 w 3838501"/>
              <a:gd name="connsiteY13" fmla="*/ 1426407 h 1426407"/>
              <a:gd name="connsiteX14" fmla="*/ 2239126 w 3838501"/>
              <a:gd name="connsiteY14" fmla="*/ 1426407 h 1426407"/>
              <a:gd name="connsiteX15" fmla="*/ 168834 w 3838501"/>
              <a:gd name="connsiteY15" fmla="*/ 1426407 h 1426407"/>
              <a:gd name="connsiteX16" fmla="*/ 0 w 3838501"/>
              <a:gd name="connsiteY16" fmla="*/ 1257573 h 1426407"/>
              <a:gd name="connsiteX17" fmla="*/ 0 w 3838501"/>
              <a:gd name="connsiteY17" fmla="*/ 835499 h 1426407"/>
              <a:gd name="connsiteX18" fmla="*/ 0 w 3838501"/>
              <a:gd name="connsiteY18" fmla="*/ 582252 h 1426407"/>
              <a:gd name="connsiteX19" fmla="*/ 0 w 3838501"/>
              <a:gd name="connsiteY19" fmla="*/ 582252 h 1426407"/>
              <a:gd name="connsiteX20" fmla="*/ 0 w 3838501"/>
              <a:gd name="connsiteY20" fmla="*/ 582255 h 1426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38501" h="1426407">
                <a:moveTo>
                  <a:pt x="0" y="582255"/>
                </a:moveTo>
                <a:cubicBezTo>
                  <a:pt x="0" y="489011"/>
                  <a:pt x="75590" y="413421"/>
                  <a:pt x="168834" y="413421"/>
                </a:cubicBezTo>
                <a:lnTo>
                  <a:pt x="410326" y="385712"/>
                </a:lnTo>
                <a:lnTo>
                  <a:pt x="2409436" y="0"/>
                </a:lnTo>
                <a:lnTo>
                  <a:pt x="858628" y="441131"/>
                </a:lnTo>
                <a:lnTo>
                  <a:pt x="3669667" y="413421"/>
                </a:lnTo>
                <a:cubicBezTo>
                  <a:pt x="3762911" y="413421"/>
                  <a:pt x="3838501" y="489011"/>
                  <a:pt x="3838501" y="582255"/>
                </a:cubicBezTo>
                <a:lnTo>
                  <a:pt x="3838501" y="582252"/>
                </a:lnTo>
                <a:lnTo>
                  <a:pt x="3838501" y="582252"/>
                </a:lnTo>
                <a:lnTo>
                  <a:pt x="3838501" y="835499"/>
                </a:lnTo>
                <a:lnTo>
                  <a:pt x="3838501" y="1257573"/>
                </a:lnTo>
                <a:cubicBezTo>
                  <a:pt x="3838501" y="1350817"/>
                  <a:pt x="3762911" y="1426407"/>
                  <a:pt x="3669667" y="1426407"/>
                </a:cubicBezTo>
                <a:lnTo>
                  <a:pt x="3198751" y="1426407"/>
                </a:lnTo>
                <a:lnTo>
                  <a:pt x="2239126" y="1426407"/>
                </a:lnTo>
                <a:lnTo>
                  <a:pt x="2239126" y="1426407"/>
                </a:lnTo>
                <a:lnTo>
                  <a:pt x="168834" y="1426407"/>
                </a:lnTo>
                <a:cubicBezTo>
                  <a:pt x="75590" y="1426407"/>
                  <a:pt x="0" y="1350817"/>
                  <a:pt x="0" y="1257573"/>
                </a:cubicBezTo>
                <a:lnTo>
                  <a:pt x="0" y="835499"/>
                </a:lnTo>
                <a:lnTo>
                  <a:pt x="0" y="582252"/>
                </a:lnTo>
                <a:lnTo>
                  <a:pt x="0" y="582252"/>
                </a:lnTo>
                <a:lnTo>
                  <a:pt x="0" y="58225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fr-FR" altLang="fr-FR" sz="2000" b="1" dirty="0">
              <a:solidFill>
                <a:schemeClr val="tx1"/>
              </a:solidFill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fr-FR" altLang="fr-FR" sz="2000" b="1" dirty="0">
                <a:solidFill>
                  <a:schemeClr val="tx1"/>
                </a:solidFill>
              </a:rPr>
              <a:t>Pourquoi frissonne-t-on à 21° en certains lieux et pas à 17° en d’autres ?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5BF2DB7C-0687-44F1-BD01-41EBFE700A1C}"/>
              </a:ext>
            </a:extLst>
          </p:cNvPr>
          <p:cNvGrpSpPr/>
          <p:nvPr/>
        </p:nvGrpSpPr>
        <p:grpSpPr>
          <a:xfrm>
            <a:off x="5220072" y="194989"/>
            <a:ext cx="4164667" cy="3228093"/>
            <a:chOff x="5220072" y="194989"/>
            <a:chExt cx="4164667" cy="3228093"/>
          </a:xfrm>
        </p:grpSpPr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C308B950-7A07-4A97-B950-03A86DDF21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0072" y="194989"/>
              <a:ext cx="3683000" cy="3228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762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2">
              <a:extLst>
                <a:ext uri="{FF2B5EF4-FFF2-40B4-BE49-F238E27FC236}">
                  <a16:creationId xmlns:a16="http://schemas.microsoft.com/office/drawing/2014/main" id="{21D1614C-0439-4F55-8034-9373D7DA41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811864">
              <a:off x="6105874" y="647861"/>
              <a:ext cx="3278865" cy="398299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ctr" eaLnBrk="1" hangingPunct="1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None/>
                <a:defRPr/>
              </a:pPr>
              <a:r>
                <a:rPr lang="fr-FR" b="1" kern="0" dirty="0">
                  <a:solidFill>
                    <a:srgbClr val="000000"/>
                  </a:solidFill>
                  <a:latin typeface="+mn-lt"/>
                </a:rPr>
                <a:t>Température de confort</a:t>
              </a:r>
            </a:p>
          </p:txBody>
        </p:sp>
      </p:grpSp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28D8F8A3-9D1B-43EC-A426-D80955028494}"/>
              </a:ext>
            </a:extLst>
          </p:cNvPr>
          <p:cNvSpPr/>
          <p:nvPr/>
        </p:nvSpPr>
        <p:spPr>
          <a:xfrm>
            <a:off x="7721600" y="3408217"/>
            <a:ext cx="967159" cy="2974109"/>
          </a:xfrm>
          <a:custGeom>
            <a:avLst/>
            <a:gdLst>
              <a:gd name="connsiteX0" fmla="*/ 0 w 929892"/>
              <a:gd name="connsiteY0" fmla="*/ 2974109 h 3169662"/>
              <a:gd name="connsiteX1" fmla="*/ 812800 w 929892"/>
              <a:gd name="connsiteY1" fmla="*/ 2964873 h 3169662"/>
              <a:gd name="connsiteX2" fmla="*/ 914400 w 929892"/>
              <a:gd name="connsiteY2" fmla="*/ 868218 h 3169662"/>
              <a:gd name="connsiteX3" fmla="*/ 711200 w 929892"/>
              <a:gd name="connsiteY3" fmla="*/ 0 h 3169662"/>
              <a:gd name="connsiteX0" fmla="*/ 0 w 967159"/>
              <a:gd name="connsiteY0" fmla="*/ 2974109 h 3026484"/>
              <a:gd name="connsiteX1" fmla="*/ 886691 w 967159"/>
              <a:gd name="connsiteY1" fmla="*/ 2521527 h 3026484"/>
              <a:gd name="connsiteX2" fmla="*/ 914400 w 967159"/>
              <a:gd name="connsiteY2" fmla="*/ 868218 h 3026484"/>
              <a:gd name="connsiteX3" fmla="*/ 711200 w 967159"/>
              <a:gd name="connsiteY3" fmla="*/ 0 h 3026484"/>
              <a:gd name="connsiteX0" fmla="*/ 0 w 967159"/>
              <a:gd name="connsiteY0" fmla="*/ 2974109 h 2974109"/>
              <a:gd name="connsiteX1" fmla="*/ 886691 w 967159"/>
              <a:gd name="connsiteY1" fmla="*/ 2521527 h 2974109"/>
              <a:gd name="connsiteX2" fmla="*/ 914400 w 967159"/>
              <a:gd name="connsiteY2" fmla="*/ 868218 h 2974109"/>
              <a:gd name="connsiteX3" fmla="*/ 711200 w 967159"/>
              <a:gd name="connsiteY3" fmla="*/ 0 h 297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7159" h="2974109">
                <a:moveTo>
                  <a:pt x="0" y="2974109"/>
                </a:moveTo>
                <a:cubicBezTo>
                  <a:pt x="505691" y="2858655"/>
                  <a:pt x="734291" y="2872509"/>
                  <a:pt x="886691" y="2521527"/>
                </a:cubicBezTo>
                <a:cubicBezTo>
                  <a:pt x="1039091" y="2170545"/>
                  <a:pt x="931333" y="1362364"/>
                  <a:pt x="914400" y="868218"/>
                </a:cubicBezTo>
                <a:cubicBezTo>
                  <a:pt x="897467" y="374072"/>
                  <a:pt x="804333" y="187036"/>
                  <a:pt x="711200" y="0"/>
                </a:cubicBez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71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63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6A6C2FB1-2AAE-4D56-A241-620B58FA075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0"/>
            <a:ext cx="4836120" cy="6858000"/>
          </a:xfrm>
          <a:prstGeom prst="rect">
            <a:avLst/>
          </a:prstGeom>
        </p:spPr>
      </p:pic>
      <p:sp>
        <p:nvSpPr>
          <p:cNvPr id="8" name="Zone de texte 2">
            <a:extLst>
              <a:ext uri="{FF2B5EF4-FFF2-40B4-BE49-F238E27FC236}">
                <a16:creationId xmlns:a16="http://schemas.microsoft.com/office/drawing/2014/main" id="{6F2AFBE8-F1AF-4D6A-B9CF-28427F8FFF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321" y="1916832"/>
            <a:ext cx="3253298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AutoNum type="arabicParenR"/>
            </a:pPr>
            <a:r>
              <a:rPr lang="fr-FR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Elaboration d’une solution complète et chiffrée de chauffage électrique d’une maison individuelle</a:t>
            </a: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Tx/>
              <a:buAutoNum type="arabicParenR"/>
            </a:pPr>
            <a:r>
              <a:rPr lang="fr-FR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Rédaction d’un devis</a:t>
            </a: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Tx/>
              <a:buAutoNum type="arabicParenR"/>
            </a:pPr>
            <a:endParaRPr lang="fr-FR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Tx/>
              <a:buAutoNum type="arabicParenR"/>
            </a:pPr>
            <a:r>
              <a:rPr lang="fr-FR" sz="2000" b="1" dirty="0">
                <a:latin typeface="Calibri" panose="020F0502020204030204" pitchFamily="34" charset="0"/>
                <a:cs typeface="Times New Roman" panose="02020603050405020304" pitchFamily="18" charset="0"/>
              </a:rPr>
              <a:t>Inventaire des options innovantes</a:t>
            </a: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AutoNum type="arabicParenR"/>
            </a:pPr>
            <a:endParaRPr lang="fr-F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A692F597-DDD9-4E10-ACFB-BB51B3A9DD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41898" y="260648"/>
            <a:ext cx="3034928" cy="1132503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fr-FR" sz="2800" dirty="0">
                <a:solidFill>
                  <a:schemeClr val="tx2"/>
                </a:solidFill>
                <a:latin typeface="+mj-lt"/>
                <a:cs typeface="+mj-cs"/>
              </a:rPr>
              <a:t>TP sur poste informatique</a:t>
            </a:r>
          </a:p>
        </p:txBody>
      </p:sp>
    </p:spTree>
    <p:extLst>
      <p:ext uri="{BB962C8B-B14F-4D97-AF65-F5344CB8AC3E}">
        <p14:creationId xmlns:p14="http://schemas.microsoft.com/office/powerpoint/2010/main" val="2053529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9B8BE9-B33E-47DF-B3B4-96521EBDA7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2008"/>
            <a:ext cx="9129211" cy="692696"/>
          </a:xfrm>
        </p:spPr>
        <p:txBody>
          <a:bodyPr/>
          <a:lstStyle/>
          <a:p>
            <a:r>
              <a:rPr lang="fr-FR" sz="2400" dirty="0"/>
              <a:t>Détermination de la puissance et choix des éléments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0809CF6-CBD3-47F9-BCBB-63D9EFB9CF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53" y="620688"/>
            <a:ext cx="5474159" cy="3446693"/>
          </a:xfrm>
          <a:prstGeom prst="rect">
            <a:avLst/>
          </a:prstGeom>
        </p:spPr>
      </p:pic>
      <p:grpSp>
        <p:nvGrpSpPr>
          <p:cNvPr id="22" name="Groupe 21">
            <a:extLst>
              <a:ext uri="{FF2B5EF4-FFF2-40B4-BE49-F238E27FC236}">
                <a16:creationId xmlns:a16="http://schemas.microsoft.com/office/drawing/2014/main" id="{517E5B5F-F3C8-422A-BBB8-429F78BF6638}"/>
              </a:ext>
            </a:extLst>
          </p:cNvPr>
          <p:cNvGrpSpPr/>
          <p:nvPr/>
        </p:nvGrpSpPr>
        <p:grpSpPr>
          <a:xfrm>
            <a:off x="3923431" y="2708920"/>
            <a:ext cx="4825586" cy="3433262"/>
            <a:chOff x="3923431" y="2708920"/>
            <a:chExt cx="4825586" cy="3433262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E2CB912E-6A15-491A-8CD0-2323138F77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23431" y="3933056"/>
              <a:ext cx="3889983" cy="22091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8DC11E35-CF97-4290-AF59-B7111E6FA3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48064" y="2708920"/>
              <a:ext cx="3600953" cy="201958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43C9B896-2CCA-4907-BBF8-B03272C8E871}"/>
              </a:ext>
            </a:extLst>
          </p:cNvPr>
          <p:cNvGrpSpPr/>
          <p:nvPr/>
        </p:nvGrpSpPr>
        <p:grpSpPr>
          <a:xfrm>
            <a:off x="1738601" y="634119"/>
            <a:ext cx="3409462" cy="3470337"/>
            <a:chOff x="1738601" y="634119"/>
            <a:chExt cx="3409462" cy="3470337"/>
          </a:xfrm>
        </p:grpSpPr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D84283FC-B771-4195-AEE7-A8AA5638BAB6}"/>
                </a:ext>
              </a:extLst>
            </p:cNvPr>
            <p:cNvSpPr/>
            <p:nvPr/>
          </p:nvSpPr>
          <p:spPr>
            <a:xfrm>
              <a:off x="1738601" y="3429000"/>
              <a:ext cx="2020876" cy="67545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" name="Forme libre : forme 13">
              <a:extLst>
                <a:ext uri="{FF2B5EF4-FFF2-40B4-BE49-F238E27FC236}">
                  <a16:creationId xmlns:a16="http://schemas.microsoft.com/office/drawing/2014/main" id="{654259F8-33E8-4952-9DD4-2A5FE715B3B4}"/>
                </a:ext>
              </a:extLst>
            </p:cNvPr>
            <p:cNvSpPr/>
            <p:nvPr/>
          </p:nvSpPr>
          <p:spPr>
            <a:xfrm>
              <a:off x="3729028" y="1115541"/>
              <a:ext cx="605048" cy="2543175"/>
            </a:xfrm>
            <a:custGeom>
              <a:avLst/>
              <a:gdLst>
                <a:gd name="connsiteX0" fmla="*/ 704850 w 1097601"/>
                <a:gd name="connsiteY0" fmla="*/ 0 h 2914650"/>
                <a:gd name="connsiteX1" fmla="*/ 1066800 w 1097601"/>
                <a:gd name="connsiteY1" fmla="*/ 1562100 h 2914650"/>
                <a:gd name="connsiteX2" fmla="*/ 0 w 1097601"/>
                <a:gd name="connsiteY2" fmla="*/ 2914650 h 2914650"/>
                <a:gd name="connsiteX0" fmla="*/ 704850 w 803962"/>
                <a:gd name="connsiteY0" fmla="*/ 0 h 2914650"/>
                <a:gd name="connsiteX1" fmla="*/ 571500 w 803962"/>
                <a:gd name="connsiteY1" fmla="*/ 2009775 h 2914650"/>
                <a:gd name="connsiteX2" fmla="*/ 0 w 803962"/>
                <a:gd name="connsiteY2" fmla="*/ 2914650 h 2914650"/>
                <a:gd name="connsiteX0" fmla="*/ 400050 w 632589"/>
                <a:gd name="connsiteY0" fmla="*/ 0 h 2543175"/>
                <a:gd name="connsiteX1" fmla="*/ 571500 w 632589"/>
                <a:gd name="connsiteY1" fmla="*/ 1638300 h 2543175"/>
                <a:gd name="connsiteX2" fmla="*/ 0 w 632589"/>
                <a:gd name="connsiteY2" fmla="*/ 2543175 h 2543175"/>
                <a:gd name="connsiteX0" fmla="*/ 490363 w 546487"/>
                <a:gd name="connsiteY0" fmla="*/ 0 h 2543175"/>
                <a:gd name="connsiteX1" fmla="*/ 14113 w 546487"/>
                <a:gd name="connsiteY1" fmla="*/ 1514475 h 2543175"/>
                <a:gd name="connsiteX2" fmla="*/ 90313 w 546487"/>
                <a:gd name="connsiteY2" fmla="*/ 2543175 h 2543175"/>
                <a:gd name="connsiteX0" fmla="*/ 443743 w 503517"/>
                <a:gd name="connsiteY0" fmla="*/ 0 h 2543175"/>
                <a:gd name="connsiteX1" fmla="*/ 15118 w 503517"/>
                <a:gd name="connsiteY1" fmla="*/ 1038225 h 2543175"/>
                <a:gd name="connsiteX2" fmla="*/ 43693 w 503517"/>
                <a:gd name="connsiteY2" fmla="*/ 2543175 h 2543175"/>
                <a:gd name="connsiteX0" fmla="*/ 433669 w 493443"/>
                <a:gd name="connsiteY0" fmla="*/ 0 h 2543175"/>
                <a:gd name="connsiteX1" fmla="*/ 5044 w 493443"/>
                <a:gd name="connsiteY1" fmla="*/ 1038225 h 2543175"/>
                <a:gd name="connsiteX2" fmla="*/ 188919 w 493443"/>
                <a:gd name="connsiteY2" fmla="*/ 1856259 h 2543175"/>
                <a:gd name="connsiteX3" fmla="*/ 33619 w 493443"/>
                <a:gd name="connsiteY3" fmla="*/ 2543175 h 2543175"/>
                <a:gd name="connsiteX0" fmla="*/ 430498 w 604878"/>
                <a:gd name="connsiteY0" fmla="*/ 0 h 2543175"/>
                <a:gd name="connsiteX1" fmla="*/ 1873 w 604878"/>
                <a:gd name="connsiteY1" fmla="*/ 1038225 h 2543175"/>
                <a:gd name="connsiteX2" fmla="*/ 604848 w 604878"/>
                <a:gd name="connsiteY2" fmla="*/ 1932459 h 2543175"/>
                <a:gd name="connsiteX3" fmla="*/ 30448 w 604878"/>
                <a:gd name="connsiteY3" fmla="*/ 2543175 h 2543175"/>
                <a:gd name="connsiteX0" fmla="*/ 430498 w 605048"/>
                <a:gd name="connsiteY0" fmla="*/ 0 h 2543175"/>
                <a:gd name="connsiteX1" fmla="*/ 1873 w 605048"/>
                <a:gd name="connsiteY1" fmla="*/ 1038225 h 2543175"/>
                <a:gd name="connsiteX2" fmla="*/ 604848 w 605048"/>
                <a:gd name="connsiteY2" fmla="*/ 1932459 h 2543175"/>
                <a:gd name="connsiteX3" fmla="*/ 30448 w 605048"/>
                <a:gd name="connsiteY3" fmla="*/ 2543175 h 2543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048" h="2543175">
                  <a:moveTo>
                    <a:pt x="430498" y="0"/>
                  </a:moveTo>
                  <a:cubicBezTo>
                    <a:pt x="670210" y="538162"/>
                    <a:pt x="119348" y="552450"/>
                    <a:pt x="1873" y="1038225"/>
                  </a:cubicBezTo>
                  <a:cubicBezTo>
                    <a:pt x="-38919" y="1347601"/>
                    <a:pt x="600086" y="1681634"/>
                    <a:pt x="604848" y="1932459"/>
                  </a:cubicBezTo>
                  <a:cubicBezTo>
                    <a:pt x="609610" y="2183284"/>
                    <a:pt x="532581" y="2476314"/>
                    <a:pt x="30448" y="2543175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8" name="Accolade fermante 17">
              <a:extLst>
                <a:ext uri="{FF2B5EF4-FFF2-40B4-BE49-F238E27FC236}">
                  <a16:creationId xmlns:a16="http://schemas.microsoft.com/office/drawing/2014/main" id="{123773F5-D747-44EC-A131-9032E6DAB9CC}"/>
                </a:ext>
              </a:extLst>
            </p:cNvPr>
            <p:cNvSpPr/>
            <p:nvPr/>
          </p:nvSpPr>
          <p:spPr>
            <a:xfrm rot="5400000">
              <a:off x="3947387" y="-186082"/>
              <a:ext cx="380475" cy="2020877"/>
            </a:xfrm>
            <a:prstGeom prst="righ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94ED9FF2-4EDA-47B4-9C30-53AC5CF2FAA4}"/>
              </a:ext>
            </a:extLst>
          </p:cNvPr>
          <p:cNvGrpSpPr/>
          <p:nvPr/>
        </p:nvGrpSpPr>
        <p:grpSpPr>
          <a:xfrm>
            <a:off x="5792536" y="618508"/>
            <a:ext cx="3171951" cy="2037455"/>
            <a:chOff x="5792536" y="618508"/>
            <a:chExt cx="3171951" cy="2037455"/>
          </a:xfrm>
        </p:grpSpPr>
        <p:sp>
          <p:nvSpPr>
            <p:cNvPr id="17" name="Forme libre : forme 16">
              <a:extLst>
                <a:ext uri="{FF2B5EF4-FFF2-40B4-BE49-F238E27FC236}">
                  <a16:creationId xmlns:a16="http://schemas.microsoft.com/office/drawing/2014/main" id="{D6DA36A6-1F8C-4B4A-97CD-ACE7DD6DD731}"/>
                </a:ext>
              </a:extLst>
            </p:cNvPr>
            <p:cNvSpPr/>
            <p:nvPr/>
          </p:nvSpPr>
          <p:spPr>
            <a:xfrm>
              <a:off x="6738093" y="1144117"/>
              <a:ext cx="1796031" cy="1511846"/>
            </a:xfrm>
            <a:custGeom>
              <a:avLst/>
              <a:gdLst>
                <a:gd name="connsiteX0" fmla="*/ 704850 w 1097601"/>
                <a:gd name="connsiteY0" fmla="*/ 0 h 2914650"/>
                <a:gd name="connsiteX1" fmla="*/ 1066800 w 1097601"/>
                <a:gd name="connsiteY1" fmla="*/ 1562100 h 2914650"/>
                <a:gd name="connsiteX2" fmla="*/ 0 w 1097601"/>
                <a:gd name="connsiteY2" fmla="*/ 2914650 h 2914650"/>
                <a:gd name="connsiteX0" fmla="*/ 318280 w 1081330"/>
                <a:gd name="connsiteY0" fmla="*/ 0 h 3024138"/>
                <a:gd name="connsiteX1" fmla="*/ 1066800 w 1081330"/>
                <a:gd name="connsiteY1" fmla="*/ 1671588 h 3024138"/>
                <a:gd name="connsiteX2" fmla="*/ 0 w 1081330"/>
                <a:gd name="connsiteY2" fmla="*/ 3024138 h 3024138"/>
                <a:gd name="connsiteX0" fmla="*/ 318280 w 1088898"/>
                <a:gd name="connsiteY0" fmla="*/ 0 h 3024138"/>
                <a:gd name="connsiteX1" fmla="*/ 1066800 w 1088898"/>
                <a:gd name="connsiteY1" fmla="*/ 1671588 h 3024138"/>
                <a:gd name="connsiteX2" fmla="*/ 0 w 1088898"/>
                <a:gd name="connsiteY2" fmla="*/ 3024138 h 3024138"/>
                <a:gd name="connsiteX0" fmla="*/ 318280 w 1088898"/>
                <a:gd name="connsiteY0" fmla="*/ 0 h 3024138"/>
                <a:gd name="connsiteX1" fmla="*/ 1066800 w 1088898"/>
                <a:gd name="connsiteY1" fmla="*/ 1671588 h 3024138"/>
                <a:gd name="connsiteX2" fmla="*/ 826872 w 1088898"/>
                <a:gd name="connsiteY2" fmla="*/ 2826308 h 3024138"/>
                <a:gd name="connsiteX3" fmla="*/ 0 w 1088898"/>
                <a:gd name="connsiteY3" fmla="*/ 3024138 h 3024138"/>
                <a:gd name="connsiteX0" fmla="*/ 318280 w 1088898"/>
                <a:gd name="connsiteY0" fmla="*/ 0 h 3024138"/>
                <a:gd name="connsiteX1" fmla="*/ 1066800 w 1088898"/>
                <a:gd name="connsiteY1" fmla="*/ 1671588 h 3024138"/>
                <a:gd name="connsiteX2" fmla="*/ 826872 w 1088898"/>
                <a:gd name="connsiteY2" fmla="*/ 2826308 h 3024138"/>
                <a:gd name="connsiteX3" fmla="*/ 0 w 1088898"/>
                <a:gd name="connsiteY3" fmla="*/ 3024138 h 3024138"/>
                <a:gd name="connsiteX0" fmla="*/ 318280 w 1088898"/>
                <a:gd name="connsiteY0" fmla="*/ 0 h 3043637"/>
                <a:gd name="connsiteX1" fmla="*/ 1066800 w 1088898"/>
                <a:gd name="connsiteY1" fmla="*/ 1671588 h 3043637"/>
                <a:gd name="connsiteX2" fmla="*/ 826872 w 1088898"/>
                <a:gd name="connsiteY2" fmla="*/ 2826308 h 3043637"/>
                <a:gd name="connsiteX3" fmla="*/ 0 w 1088898"/>
                <a:gd name="connsiteY3" fmla="*/ 3024138 h 3043637"/>
                <a:gd name="connsiteX0" fmla="*/ 0 w 770618"/>
                <a:gd name="connsiteY0" fmla="*/ 0 h 3480339"/>
                <a:gd name="connsiteX1" fmla="*/ 748520 w 770618"/>
                <a:gd name="connsiteY1" fmla="*/ 1671588 h 3480339"/>
                <a:gd name="connsiteX2" fmla="*/ 508592 w 770618"/>
                <a:gd name="connsiteY2" fmla="*/ 2826308 h 3480339"/>
                <a:gd name="connsiteX3" fmla="*/ 212131 w 770618"/>
                <a:gd name="connsiteY3" fmla="*/ 3480339 h 3480339"/>
                <a:gd name="connsiteX0" fmla="*/ 0 w 770618"/>
                <a:gd name="connsiteY0" fmla="*/ 0 h 3480339"/>
                <a:gd name="connsiteX1" fmla="*/ 748520 w 770618"/>
                <a:gd name="connsiteY1" fmla="*/ 1671588 h 3480339"/>
                <a:gd name="connsiteX2" fmla="*/ 212131 w 770618"/>
                <a:gd name="connsiteY2" fmla="*/ 3480339 h 3480339"/>
                <a:gd name="connsiteX0" fmla="*/ 0 w 997183"/>
                <a:gd name="connsiteY0" fmla="*/ 0 h 3480339"/>
                <a:gd name="connsiteX1" fmla="*/ 982260 w 997183"/>
                <a:gd name="connsiteY1" fmla="*/ 1124146 h 3480339"/>
                <a:gd name="connsiteX2" fmla="*/ 212131 w 997183"/>
                <a:gd name="connsiteY2" fmla="*/ 3480339 h 3480339"/>
                <a:gd name="connsiteX0" fmla="*/ 0 w 983565"/>
                <a:gd name="connsiteY0" fmla="*/ 0 h 3480339"/>
                <a:gd name="connsiteX1" fmla="*/ 982260 w 983565"/>
                <a:gd name="connsiteY1" fmla="*/ 1124146 h 3480339"/>
                <a:gd name="connsiteX2" fmla="*/ 212131 w 983565"/>
                <a:gd name="connsiteY2" fmla="*/ 3480339 h 3480339"/>
                <a:gd name="connsiteX0" fmla="*/ 0 w 984802"/>
                <a:gd name="connsiteY0" fmla="*/ 0 h 3060634"/>
                <a:gd name="connsiteX1" fmla="*/ 982260 w 984802"/>
                <a:gd name="connsiteY1" fmla="*/ 1124146 h 3060634"/>
                <a:gd name="connsiteX2" fmla="*/ 562741 w 984802"/>
                <a:gd name="connsiteY2" fmla="*/ 3060634 h 3060634"/>
                <a:gd name="connsiteX0" fmla="*/ 0 w 984802"/>
                <a:gd name="connsiteY0" fmla="*/ 0 h 3060634"/>
                <a:gd name="connsiteX1" fmla="*/ 643441 w 984802"/>
                <a:gd name="connsiteY1" fmla="*/ 417567 h 3060634"/>
                <a:gd name="connsiteX2" fmla="*/ 982260 w 984802"/>
                <a:gd name="connsiteY2" fmla="*/ 1124146 h 3060634"/>
                <a:gd name="connsiteX3" fmla="*/ 562741 w 984802"/>
                <a:gd name="connsiteY3" fmla="*/ 3060634 h 3060634"/>
                <a:gd name="connsiteX0" fmla="*/ 705955 w 1690757"/>
                <a:gd name="connsiteY0" fmla="*/ 0 h 3060634"/>
                <a:gd name="connsiteX1" fmla="*/ 18875 w 1690757"/>
                <a:gd name="connsiteY1" fmla="*/ 1129240 h 3060634"/>
                <a:gd name="connsiteX2" fmla="*/ 1688215 w 1690757"/>
                <a:gd name="connsiteY2" fmla="*/ 1124146 h 3060634"/>
                <a:gd name="connsiteX3" fmla="*/ 1268696 w 1690757"/>
                <a:gd name="connsiteY3" fmla="*/ 3060634 h 3060634"/>
                <a:gd name="connsiteX0" fmla="*/ 547528 w 1694150"/>
                <a:gd name="connsiteY0" fmla="*/ 0 h 2896402"/>
                <a:gd name="connsiteX1" fmla="*/ 22268 w 1694150"/>
                <a:gd name="connsiteY1" fmla="*/ 965008 h 2896402"/>
                <a:gd name="connsiteX2" fmla="*/ 1691608 w 1694150"/>
                <a:gd name="connsiteY2" fmla="*/ 959914 h 2896402"/>
                <a:gd name="connsiteX3" fmla="*/ 1272089 w 1694150"/>
                <a:gd name="connsiteY3" fmla="*/ 2896402 h 2896402"/>
                <a:gd name="connsiteX0" fmla="*/ 550163 w 1696785"/>
                <a:gd name="connsiteY0" fmla="*/ 0 h 2896402"/>
                <a:gd name="connsiteX1" fmla="*/ 24903 w 1696785"/>
                <a:gd name="connsiteY1" fmla="*/ 965008 h 2896402"/>
                <a:gd name="connsiteX2" fmla="*/ 1694243 w 1696785"/>
                <a:gd name="connsiteY2" fmla="*/ 959914 h 2896402"/>
                <a:gd name="connsiteX3" fmla="*/ 1274724 w 1696785"/>
                <a:gd name="connsiteY3" fmla="*/ 2896402 h 2896402"/>
                <a:gd name="connsiteX0" fmla="*/ 558879 w 1705501"/>
                <a:gd name="connsiteY0" fmla="*/ 0 h 2896402"/>
                <a:gd name="connsiteX1" fmla="*/ 24629 w 1705501"/>
                <a:gd name="connsiteY1" fmla="*/ 1348217 h 2896402"/>
                <a:gd name="connsiteX2" fmla="*/ 1702959 w 1705501"/>
                <a:gd name="connsiteY2" fmla="*/ 959914 h 2896402"/>
                <a:gd name="connsiteX3" fmla="*/ 1283440 w 1705501"/>
                <a:gd name="connsiteY3" fmla="*/ 2896402 h 2896402"/>
                <a:gd name="connsiteX0" fmla="*/ 558879 w 1705501"/>
                <a:gd name="connsiteY0" fmla="*/ 0 h 2896402"/>
                <a:gd name="connsiteX1" fmla="*/ 24629 w 1705501"/>
                <a:gd name="connsiteY1" fmla="*/ 1348217 h 2896402"/>
                <a:gd name="connsiteX2" fmla="*/ 1702959 w 1705501"/>
                <a:gd name="connsiteY2" fmla="*/ 959914 h 2896402"/>
                <a:gd name="connsiteX3" fmla="*/ 1283440 w 1705501"/>
                <a:gd name="connsiteY3" fmla="*/ 2896402 h 2896402"/>
                <a:gd name="connsiteX0" fmla="*/ 548529 w 1695151"/>
                <a:gd name="connsiteY0" fmla="*/ 0 h 2896402"/>
                <a:gd name="connsiteX1" fmla="*/ 14279 w 1695151"/>
                <a:gd name="connsiteY1" fmla="*/ 1348217 h 2896402"/>
                <a:gd name="connsiteX2" fmla="*/ 1692609 w 1695151"/>
                <a:gd name="connsiteY2" fmla="*/ 959914 h 2896402"/>
                <a:gd name="connsiteX3" fmla="*/ 1273090 w 1695151"/>
                <a:gd name="connsiteY3" fmla="*/ 2896402 h 2896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95151" h="2896402">
                  <a:moveTo>
                    <a:pt x="548529" y="0"/>
                  </a:moveTo>
                  <a:cubicBezTo>
                    <a:pt x="556879" y="836013"/>
                    <a:pt x="-104481" y="923634"/>
                    <a:pt x="14279" y="1348217"/>
                  </a:cubicBezTo>
                  <a:cubicBezTo>
                    <a:pt x="151019" y="1791048"/>
                    <a:pt x="1706059" y="519403"/>
                    <a:pt x="1692609" y="959914"/>
                  </a:cubicBezTo>
                  <a:cubicBezTo>
                    <a:pt x="1727964" y="1539971"/>
                    <a:pt x="1384838" y="2519579"/>
                    <a:pt x="1273090" y="2896402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Accolade fermante 18">
              <a:extLst>
                <a:ext uri="{FF2B5EF4-FFF2-40B4-BE49-F238E27FC236}">
                  <a16:creationId xmlns:a16="http://schemas.microsoft.com/office/drawing/2014/main" id="{BB601C41-B071-4DE5-B1E9-C4CC580E205A}"/>
                </a:ext>
              </a:extLst>
            </p:cNvPr>
            <p:cNvSpPr/>
            <p:nvPr/>
          </p:nvSpPr>
          <p:spPr>
            <a:xfrm rot="5400000">
              <a:off x="7188274" y="-777230"/>
              <a:ext cx="380475" cy="3171951"/>
            </a:xfrm>
            <a:prstGeom prst="righ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69379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9B8BE9-B33E-47DF-B3B4-96521EBDA7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1840" y="256330"/>
            <a:ext cx="3758510" cy="692696"/>
          </a:xfrm>
        </p:spPr>
        <p:txBody>
          <a:bodyPr/>
          <a:lstStyle/>
          <a:p>
            <a:r>
              <a:rPr lang="fr-FR" sz="2400" dirty="0"/>
              <a:t>Remarques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043608" y="1340768"/>
            <a:ext cx="74888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fr-FR" dirty="0"/>
              <a:t>Pour se connecter, plutôt sur « Google Chrome ». </a:t>
            </a:r>
          </a:p>
          <a:p>
            <a:pPr marL="342900" indent="-342900">
              <a:buAutoNum type="arabicParenR"/>
            </a:pP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2) Il y a deux salles de bains pour une famille de 4 personnes, donc 2 personnes par </a:t>
            </a:r>
            <a:r>
              <a:rPr lang="fr-FR" dirty="0" err="1"/>
              <a:t>SdB</a:t>
            </a:r>
            <a:r>
              <a:rPr lang="fr-FR" dirty="0"/>
              <a:t>.</a:t>
            </a:r>
          </a:p>
          <a:p>
            <a:endParaRPr lang="fr-FR" dirty="0"/>
          </a:p>
          <a:p>
            <a:r>
              <a:rPr lang="fr-FR" dirty="0"/>
              <a:t>3) Altitude de Vitré : 100 mètres environ</a:t>
            </a:r>
          </a:p>
          <a:p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1772659" y="4581128"/>
            <a:ext cx="5544616" cy="923330"/>
          </a:xfrm>
          <a:prstGeom prst="rect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FFFF00"/>
                </a:solidFill>
              </a:rPr>
              <a:t>Une question avant de commencer :</a:t>
            </a:r>
          </a:p>
          <a:p>
            <a:pPr algn="ctr"/>
            <a:r>
              <a:rPr lang="fr-FR" dirty="0">
                <a:solidFill>
                  <a:srgbClr val="FFFF00"/>
                </a:solidFill>
              </a:rPr>
              <a:t>A votre avis, quel va être approximativement le montant du devis à votre avis ?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2659" y="1805374"/>
            <a:ext cx="5915851" cy="110505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1D3A63CC-72A7-42E6-BA24-343EF2E67A3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93153"/>
            <a:ext cx="1658758" cy="552306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3052" y="1183538"/>
            <a:ext cx="1057423" cy="1000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181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 de texte 2">
            <a:extLst>
              <a:ext uri="{FF2B5EF4-FFF2-40B4-BE49-F238E27FC236}">
                <a16:creationId xmlns:a16="http://schemas.microsoft.com/office/drawing/2014/main" id="{6F2AFBE8-F1AF-4D6A-B9CF-28427F8FFF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021" y="0"/>
            <a:ext cx="325329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AutoNum type="arabicParenR"/>
            </a:pPr>
            <a:endParaRPr lang="fr-F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Comment faire des économies d&amp;#39;électricité ?">
            <a:extLst>
              <a:ext uri="{FF2B5EF4-FFF2-40B4-BE49-F238E27FC236}">
                <a16:creationId xmlns:a16="http://schemas.microsoft.com/office/drawing/2014/main" id="{72D4C11B-CB78-4EAA-A9D0-C84D621859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05659"/>
            <a:ext cx="5715000" cy="56769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E6DC7FFA-1919-4F51-B8EF-AF877F3308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4437112"/>
            <a:ext cx="2557395" cy="215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893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6599"/>
      </a:dk2>
      <a:lt2>
        <a:srgbClr val="808080"/>
      </a:lt2>
      <a:accent1>
        <a:srgbClr val="5DC9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B6E1F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4">
        <a:dk1>
          <a:srgbClr val="000000"/>
        </a:dk1>
        <a:lt1>
          <a:srgbClr val="FFFFFF"/>
        </a:lt1>
        <a:dk2>
          <a:srgbClr val="990000"/>
        </a:dk2>
        <a:lt2>
          <a:srgbClr val="969696"/>
        </a:lt2>
        <a:accent1>
          <a:srgbClr val="FDEC99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EF4CA"/>
        </a:accent5>
        <a:accent6>
          <a:srgbClr val="E7B900"/>
        </a:accent6>
        <a:hlink>
          <a:srgbClr val="99000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5">
        <a:dk1>
          <a:srgbClr val="000000"/>
        </a:dk1>
        <a:lt1>
          <a:srgbClr val="FFFFFF"/>
        </a:lt1>
        <a:dk2>
          <a:srgbClr val="FFFFFF"/>
        </a:dk2>
        <a:lt2>
          <a:srgbClr val="969696"/>
        </a:lt2>
        <a:accent1>
          <a:srgbClr val="FDEC99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EF4CA"/>
        </a:accent5>
        <a:accent6>
          <a:srgbClr val="E7B900"/>
        </a:accent6>
        <a:hlink>
          <a:srgbClr val="99000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6">
        <a:dk1>
          <a:srgbClr val="000000"/>
        </a:dk1>
        <a:lt1>
          <a:srgbClr val="FFFFFF"/>
        </a:lt1>
        <a:dk2>
          <a:srgbClr val="FFFFFF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000000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6599"/>
      </a:dk2>
      <a:lt2>
        <a:srgbClr val="808080"/>
      </a:lt2>
      <a:accent1>
        <a:srgbClr val="5DC9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B6E1F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4">
        <a:dk1>
          <a:srgbClr val="000000"/>
        </a:dk1>
        <a:lt1>
          <a:srgbClr val="FFFFFF"/>
        </a:lt1>
        <a:dk2>
          <a:srgbClr val="990000"/>
        </a:dk2>
        <a:lt2>
          <a:srgbClr val="969696"/>
        </a:lt2>
        <a:accent1>
          <a:srgbClr val="FDEC99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EF4CA"/>
        </a:accent5>
        <a:accent6>
          <a:srgbClr val="E7B900"/>
        </a:accent6>
        <a:hlink>
          <a:srgbClr val="99000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5">
        <a:dk1>
          <a:srgbClr val="000000"/>
        </a:dk1>
        <a:lt1>
          <a:srgbClr val="FFFFFF"/>
        </a:lt1>
        <a:dk2>
          <a:srgbClr val="FFFFFF"/>
        </a:dk2>
        <a:lt2>
          <a:srgbClr val="969696"/>
        </a:lt2>
        <a:accent1>
          <a:srgbClr val="FDEC99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EF4CA"/>
        </a:accent5>
        <a:accent6>
          <a:srgbClr val="E7B900"/>
        </a:accent6>
        <a:hlink>
          <a:srgbClr val="99000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6">
        <a:dk1>
          <a:srgbClr val="000000"/>
        </a:dk1>
        <a:lt1>
          <a:srgbClr val="FFFFFF"/>
        </a:lt1>
        <a:dk2>
          <a:srgbClr val="FFFFFF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000000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</TotalTime>
  <Words>434</Words>
  <Application>Microsoft Office PowerPoint</Application>
  <PresentationFormat>Affichage à l'écran (4:3)</PresentationFormat>
  <Paragraphs>69</Paragraphs>
  <Slides>11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Arial Black</vt:lpstr>
      <vt:lpstr>Calibri</vt:lpstr>
      <vt:lpstr>Tahoma</vt:lpstr>
      <vt:lpstr>Wingdings</vt:lpstr>
      <vt:lpstr>Blank</vt:lpstr>
      <vt:lpstr>TP Chauffage Electrique</vt:lpstr>
      <vt:lpstr>Les modes de transfert de la chaleur</vt:lpstr>
      <vt:lpstr>Le Chauffage Electrique</vt:lpstr>
      <vt:lpstr>Glossaire</vt:lpstr>
      <vt:lpstr>Présentation PowerPoint</vt:lpstr>
      <vt:lpstr>Présentation PowerPoint</vt:lpstr>
      <vt:lpstr>Détermination de la puissance et choix des éléments</vt:lpstr>
      <vt:lpstr>Remarques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TP Chauffage Electrique</dc:title>
  <dc:creator>Propriétaire</dc:creator>
  <cp:lastModifiedBy>XAVIER KERGOAT</cp:lastModifiedBy>
  <cp:revision>40</cp:revision>
  <dcterms:created xsi:type="dcterms:W3CDTF">2010-11-10T15:08:28Z</dcterms:created>
  <dcterms:modified xsi:type="dcterms:W3CDTF">2021-09-29T14:03:47Z</dcterms:modified>
</cp:coreProperties>
</file>