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6" r:id="rId9"/>
    <p:sldId id="265" r:id="rId10"/>
    <p:sldId id="267" r:id="rId11"/>
    <p:sldId id="268" r:id="rId12"/>
    <p:sldId id="269" r:id="rId13"/>
    <p:sldId id="271" r:id="rId14"/>
    <p:sldId id="281" r:id="rId15"/>
    <p:sldId id="276" r:id="rId16"/>
    <p:sldId id="272" r:id="rId17"/>
    <p:sldId id="273" r:id="rId18"/>
    <p:sldId id="277" r:id="rId19"/>
    <p:sldId id="283" r:id="rId20"/>
    <p:sldId id="278" r:id="rId21"/>
    <p:sldId id="274" r:id="rId22"/>
    <p:sldId id="279" r:id="rId23"/>
    <p:sldId id="280" r:id="rId24"/>
    <p:sldId id="282"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D3E5"/>
    <a:srgbClr val="7A7A7A"/>
    <a:srgbClr val="EFEF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89163B2B-8816-179A-36CF-0A89C27EED98}"/>
              </a:ext>
            </a:extLst>
          </p:cNvPr>
          <p:cNvPicPr>
            <a:picLocks noChangeAspect="1"/>
          </p:cNvPicPr>
          <p:nvPr userDrawn="1"/>
        </p:nvPicPr>
        <p:blipFill>
          <a:blip r:embed="rId2">
            <a:lum bright="70000" contrast="-70000"/>
          </a:blip>
          <a:stretch>
            <a:fillRect/>
          </a:stretch>
        </p:blipFill>
        <p:spPr>
          <a:xfrm>
            <a:off x="0" y="0"/>
            <a:ext cx="12192000" cy="6857999"/>
          </a:xfrm>
          <a:prstGeom prst="rect">
            <a:avLst/>
          </a:prstGeom>
        </p:spPr>
      </p:pic>
    </p:spTree>
    <p:extLst>
      <p:ext uri="{BB962C8B-B14F-4D97-AF65-F5344CB8AC3E}">
        <p14:creationId xmlns:p14="http://schemas.microsoft.com/office/powerpoint/2010/main" val="2526165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6D9364-250E-5EA7-77C1-F2A50F3DD9C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FEFABBF-A6A6-F417-C235-BDB2E1580C0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48E2F0E-FC0C-12A9-E811-9BD7B2D3896E}"/>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5" name="Espace réservé du pied de page 4">
            <a:extLst>
              <a:ext uri="{FF2B5EF4-FFF2-40B4-BE49-F238E27FC236}">
                <a16:creationId xmlns:a16="http://schemas.microsoft.com/office/drawing/2014/main" id="{DD6C7E81-C371-017F-008D-D253FB21E15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F568545-654B-9096-0E75-7D0CE6DDCE0C}"/>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4073047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D591016-3566-6500-A7D2-ABC38D97CCD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3396F6A-D922-2AB3-E3CE-CD10AE67DC8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93FB796-1C58-A014-0357-04DFAC8F8CF0}"/>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5" name="Espace réservé du pied de page 4">
            <a:extLst>
              <a:ext uri="{FF2B5EF4-FFF2-40B4-BE49-F238E27FC236}">
                <a16:creationId xmlns:a16="http://schemas.microsoft.com/office/drawing/2014/main" id="{E98EA80B-9EFC-C02C-098B-BAA33575F7C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ABD95E6-23BE-C8A9-EB62-E503EE412EE1}"/>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1306125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BE9418C3-79BA-B559-E410-17036D804085}"/>
              </a:ext>
            </a:extLst>
          </p:cNvPr>
          <p:cNvPicPr>
            <a:picLocks noChangeAspect="1"/>
          </p:cNvPicPr>
          <p:nvPr userDrawn="1"/>
        </p:nvPicPr>
        <p:blipFill>
          <a:blip r:embed="rId2">
            <a:lum bright="70000" contrast="-70000"/>
          </a:blip>
          <a:stretch>
            <a:fillRect/>
          </a:stretch>
        </p:blipFill>
        <p:spPr>
          <a:xfrm>
            <a:off x="0" y="0"/>
            <a:ext cx="12192000" cy="6858000"/>
          </a:xfrm>
          <a:prstGeom prst="rect">
            <a:avLst/>
          </a:prstGeom>
        </p:spPr>
      </p:pic>
    </p:spTree>
    <p:extLst>
      <p:ext uri="{BB962C8B-B14F-4D97-AF65-F5344CB8AC3E}">
        <p14:creationId xmlns:p14="http://schemas.microsoft.com/office/powerpoint/2010/main" val="264459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78D43B-E132-3AA1-EA0B-2856F48045F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F8759BE-1915-1A3E-CB3D-E6795F1188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3F8C1AA-03A3-8929-A1C5-EEDDC9DF0B43}"/>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5" name="Espace réservé du pied de page 4">
            <a:extLst>
              <a:ext uri="{FF2B5EF4-FFF2-40B4-BE49-F238E27FC236}">
                <a16:creationId xmlns:a16="http://schemas.microsoft.com/office/drawing/2014/main" id="{11B24A81-29B3-26DC-9A8F-6AF9B42A421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7E55388-0D72-C6BB-1EEB-8E28831C5917}"/>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123036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8A9566-011E-E841-BDD4-467ED321098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6200AA1-2B61-A90A-D5A1-2792951F2FF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017BFF9-2658-FC7B-3D3E-69444035A94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EEFF522-8BE8-49D0-86C7-8F3BB5D8FCAB}"/>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6" name="Espace réservé du pied de page 5">
            <a:extLst>
              <a:ext uri="{FF2B5EF4-FFF2-40B4-BE49-F238E27FC236}">
                <a16:creationId xmlns:a16="http://schemas.microsoft.com/office/drawing/2014/main" id="{8D5FC669-13E5-ADFA-FA23-96DB1F8CA9F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F569675-CBB5-510C-9700-421DF4E0F4DC}"/>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2738413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7EC2EB-CFC0-7002-3C9C-D1BF56F612C5}"/>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72867AF-1C8A-13EB-A773-02F40FAD9E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788E2C0-647D-CEC3-FF90-BA145FADF85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47B8119-F5D1-925A-2E42-C53716D127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D778EE9-611D-D6E6-82DD-41FDBAC03CB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C0DC7DB-0379-5E2D-CA87-CEFC1AEF5DFC}"/>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8" name="Espace réservé du pied de page 7">
            <a:extLst>
              <a:ext uri="{FF2B5EF4-FFF2-40B4-BE49-F238E27FC236}">
                <a16:creationId xmlns:a16="http://schemas.microsoft.com/office/drawing/2014/main" id="{D5E021CB-98C2-D5C5-9286-78E9984A716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DB6BB49-19E1-784A-474E-5D49D1AFF0AB}"/>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3244208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F4F052-24F4-A279-2B0C-9FF97FD5280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3776022-4526-80B4-091C-642963299697}"/>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4" name="Espace réservé du pied de page 3">
            <a:extLst>
              <a:ext uri="{FF2B5EF4-FFF2-40B4-BE49-F238E27FC236}">
                <a16:creationId xmlns:a16="http://schemas.microsoft.com/office/drawing/2014/main" id="{7D712E93-134B-5869-E95D-166F77F8EB3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174C1572-163F-3EAA-F7E1-C8FB7EE7A816}"/>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3620214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CE46E45-BEF8-894B-BDF6-3AFA0DE10728}"/>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3" name="Espace réservé du pied de page 2">
            <a:extLst>
              <a:ext uri="{FF2B5EF4-FFF2-40B4-BE49-F238E27FC236}">
                <a16:creationId xmlns:a16="http://schemas.microsoft.com/office/drawing/2014/main" id="{83A8B89E-C356-927D-A1A5-D36757947FE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44DA381-3BE1-5679-66FA-1BF05391AC3D}"/>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4179158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33DFCC-2866-23D5-76B8-A7DE32AB7CF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3C804E5-5B5A-0338-1163-E5C922656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CCB07D7-AF0B-4248-A8A3-46AE4B7CEA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6680E89-3C9F-0623-2585-30B36144AC57}"/>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6" name="Espace réservé du pied de page 5">
            <a:extLst>
              <a:ext uri="{FF2B5EF4-FFF2-40B4-BE49-F238E27FC236}">
                <a16:creationId xmlns:a16="http://schemas.microsoft.com/office/drawing/2014/main" id="{549F58F0-DEBC-42E1-ABDB-F982899BC5F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EC8B850-B9F9-571B-1522-7FD0F19A14B5}"/>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12166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70AB94-1219-A4CD-4142-890F3E85953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B33A2BC-CFBA-6073-B339-E4B1440C20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49AEA1F-D639-735C-5488-923C35B074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D57D670-8979-F14A-F0F9-97C7E4327582}"/>
              </a:ext>
            </a:extLst>
          </p:cNvPr>
          <p:cNvSpPr>
            <a:spLocks noGrp="1"/>
          </p:cNvSpPr>
          <p:nvPr>
            <p:ph type="dt" sz="half" idx="10"/>
          </p:nvPr>
        </p:nvSpPr>
        <p:spPr/>
        <p:txBody>
          <a:bodyPr/>
          <a:lstStyle/>
          <a:p>
            <a:fld id="{06FD042C-C1AE-48FC-B4DD-8A2490F9069C}" type="datetimeFigureOut">
              <a:rPr lang="fr-FR" smtClean="0"/>
              <a:t>12/09/2022</a:t>
            </a:fld>
            <a:endParaRPr lang="fr-FR"/>
          </a:p>
        </p:txBody>
      </p:sp>
      <p:sp>
        <p:nvSpPr>
          <p:cNvPr id="6" name="Espace réservé du pied de page 5">
            <a:extLst>
              <a:ext uri="{FF2B5EF4-FFF2-40B4-BE49-F238E27FC236}">
                <a16:creationId xmlns:a16="http://schemas.microsoft.com/office/drawing/2014/main" id="{D58FAE83-B4B9-C91D-03BF-98A89495883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B967813-1623-F5DE-4EE3-104A0D7359BA}"/>
              </a:ext>
            </a:extLst>
          </p:cNvPr>
          <p:cNvSpPr>
            <a:spLocks noGrp="1"/>
          </p:cNvSpPr>
          <p:nvPr>
            <p:ph type="sldNum" sz="quarter" idx="12"/>
          </p:nvPr>
        </p:nvSpPr>
        <p:spPr/>
        <p:txBody>
          <a:bodyPr/>
          <a:lstStyle/>
          <a:p>
            <a:fld id="{1FF4E218-662C-495B-B59B-8CCB717EE881}" type="slidenum">
              <a:rPr lang="fr-FR" smtClean="0"/>
              <a:t>‹N°›</a:t>
            </a:fld>
            <a:endParaRPr lang="fr-FR"/>
          </a:p>
        </p:txBody>
      </p:sp>
    </p:spTree>
    <p:extLst>
      <p:ext uri="{BB962C8B-B14F-4D97-AF65-F5344CB8AC3E}">
        <p14:creationId xmlns:p14="http://schemas.microsoft.com/office/powerpoint/2010/main" val="1674199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CC7B95E-57D6-30F1-410A-60E50BAC30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A7F2DD6-1A4C-E856-8D4B-2E9C164652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386854-92D0-72CB-BA55-7CCED9138B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FD042C-C1AE-48FC-B4DD-8A2490F9069C}" type="datetimeFigureOut">
              <a:rPr lang="fr-FR" smtClean="0"/>
              <a:t>12/09/2022</a:t>
            </a:fld>
            <a:endParaRPr lang="fr-FR"/>
          </a:p>
        </p:txBody>
      </p:sp>
      <p:sp>
        <p:nvSpPr>
          <p:cNvPr id="5" name="Espace réservé du pied de page 4">
            <a:extLst>
              <a:ext uri="{FF2B5EF4-FFF2-40B4-BE49-F238E27FC236}">
                <a16:creationId xmlns:a16="http://schemas.microsoft.com/office/drawing/2014/main" id="{D471C81A-73FC-19E3-E5E4-1ADFA635EE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E9F8D52C-01D5-65A7-166E-09129B7CF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4E218-662C-495B-B59B-8CCB717EE881}" type="slidenum">
              <a:rPr lang="fr-FR" smtClean="0"/>
              <a:t>‹N°›</a:t>
            </a:fld>
            <a:endParaRPr lang="fr-FR"/>
          </a:p>
        </p:txBody>
      </p:sp>
    </p:spTree>
    <p:extLst>
      <p:ext uri="{BB962C8B-B14F-4D97-AF65-F5344CB8AC3E}">
        <p14:creationId xmlns:p14="http://schemas.microsoft.com/office/powerpoint/2010/main" val="42699189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hyperlink" Target="videos/Comment%20se%20raccorder%20au%20r&#233;seau%20&#233;lectrique%20.mp4" TargetMode="Externa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hyperlink" Target="videos/ADN%20-%20La%20fibre%20est%20l&#224;%20-.mp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hyperlink" Target="videos/4%20&#233;tapes%20pour%20faire%20le%20raccordement%20gaz%20de%20votre%20logement.mp4" TargetMode="Externa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hyperlink" Target="videos/Les%20nourrices%20avec%20vannes%20d-arr&#234;t.mp4" TargetMode="Externa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46.png"/><Relationship Id="rId5" Type="http://schemas.openxmlformats.org/officeDocument/2006/relationships/image" Target="../media/image50.png"/><Relationship Id="rId10" Type="http://schemas.openxmlformats.org/officeDocument/2006/relationships/image" Target="../media/image56.png"/><Relationship Id="rId4" Type="http://schemas.openxmlformats.org/officeDocument/2006/relationships/image" Target="../media/image49.png"/><Relationship Id="rId9" Type="http://schemas.openxmlformats.org/officeDocument/2006/relationships/image" Target="../media/image5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videos/Traiter%20l-eau%20de%20son%20habitation%20-%20Ooreka.fr.mp4" TargetMode="External"/><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videos/Raccorder%20son%20habitation%20au%20tout-&#224;-l&#233;gout%20-%20Ooreka.fr_720p.mp4" TargetMode="External"/><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hyperlink" Target="videos/Assainissement%20des%20contr&#244;les%20de%20conformit&#233;%20indispensables%20pour%20un%20environnement%20prot&#233;g&#233;.mp4"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089E4FA-513F-B1A0-C27F-B5030DF7D5EE}"/>
              </a:ext>
            </a:extLst>
          </p:cNvPr>
          <p:cNvSpPr/>
          <p:nvPr/>
        </p:nvSpPr>
        <p:spPr>
          <a:xfrm>
            <a:off x="864890" y="2268875"/>
            <a:ext cx="10462223" cy="1754326"/>
          </a:xfrm>
          <a:prstGeom prst="rect">
            <a:avLst/>
          </a:prstGeom>
          <a:noFill/>
        </p:spPr>
        <p:txBody>
          <a:bodyPr wrap="none" lIns="91440" tIns="45720" rIns="91440" bIns="45720">
            <a:spAutoFit/>
          </a:bodyPr>
          <a:lstStyle/>
          <a:p>
            <a:pPr algn="ctr"/>
            <a:r>
              <a:rPr lang="fr-FR" sz="54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LES RACCORDEMENTS NECESSAIRES</a:t>
            </a:r>
          </a:p>
          <a:p>
            <a:pPr algn="ctr"/>
            <a:r>
              <a:rPr lang="fr-FR" sz="54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A UNE HABITATION INDIVIDUELLE</a:t>
            </a:r>
          </a:p>
        </p:txBody>
      </p:sp>
    </p:spTree>
    <p:extLst>
      <p:ext uri="{BB962C8B-B14F-4D97-AF65-F5344CB8AC3E}">
        <p14:creationId xmlns:p14="http://schemas.microsoft.com/office/powerpoint/2010/main" val="3376418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B3BAC9F-53DE-56F6-8BB3-5E004026B0CF}"/>
              </a:ext>
            </a:extLst>
          </p:cNvPr>
          <p:cNvSpPr txBox="1"/>
          <p:nvPr/>
        </p:nvSpPr>
        <p:spPr>
          <a:xfrm>
            <a:off x="2115238" y="536938"/>
            <a:ext cx="7870010"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IV) - RACCORDEMENT AU RÉSEAU D’ÉLECTRICITÉ</a:t>
            </a:r>
          </a:p>
        </p:txBody>
      </p:sp>
      <p:pic>
        <p:nvPicPr>
          <p:cNvPr id="3" name="Image 2">
            <a:extLst>
              <a:ext uri="{FF2B5EF4-FFF2-40B4-BE49-F238E27FC236}">
                <a16:creationId xmlns:a16="http://schemas.microsoft.com/office/drawing/2014/main" id="{6F351FD8-5D72-2FC4-0E04-6B396C8A2DAC}"/>
              </a:ext>
            </a:extLst>
          </p:cNvPr>
          <p:cNvPicPr>
            <a:picLocks noChangeAspect="1"/>
          </p:cNvPicPr>
          <p:nvPr/>
        </p:nvPicPr>
        <p:blipFill>
          <a:blip r:embed="rId2"/>
          <a:stretch>
            <a:fillRect/>
          </a:stretch>
        </p:blipFill>
        <p:spPr>
          <a:xfrm>
            <a:off x="8612909" y="2573467"/>
            <a:ext cx="3442384" cy="2956399"/>
          </a:xfrm>
          <a:prstGeom prst="rect">
            <a:avLst/>
          </a:prstGeom>
        </p:spPr>
      </p:pic>
      <p:sp>
        <p:nvSpPr>
          <p:cNvPr id="5" name="ZoneTexte 4">
            <a:extLst>
              <a:ext uri="{FF2B5EF4-FFF2-40B4-BE49-F238E27FC236}">
                <a16:creationId xmlns:a16="http://schemas.microsoft.com/office/drawing/2014/main" id="{CF10B5E3-4F48-6E11-E6C3-A795F6E63F2A}"/>
              </a:ext>
            </a:extLst>
          </p:cNvPr>
          <p:cNvSpPr txBox="1"/>
          <p:nvPr/>
        </p:nvSpPr>
        <p:spPr>
          <a:xfrm>
            <a:off x="246435" y="1831512"/>
            <a:ext cx="7809429" cy="4093428"/>
          </a:xfrm>
          <a:prstGeom prst="rect">
            <a:avLst/>
          </a:prstGeom>
          <a:solidFill>
            <a:schemeClr val="bg1"/>
          </a:solidFill>
        </p:spPr>
        <p:txBody>
          <a:bodyPr wrap="square">
            <a:spAutoFit/>
          </a:bodyPr>
          <a:lstStyle/>
          <a:p>
            <a:pPr algn="just">
              <a:spcAft>
                <a:spcPts val="1200"/>
              </a:spcAft>
            </a:pPr>
            <a:r>
              <a:rPr lang="fr-FR" sz="2400" dirty="0">
                <a:latin typeface="Arial" panose="020B0604020202020204" pitchFamily="34" charset="0"/>
                <a:cs typeface="Arial" panose="020B0604020202020204" pitchFamily="34" charset="0"/>
              </a:rPr>
              <a:t>Faire la demande auprès d’Enedis (ex-ERDF) :</a:t>
            </a:r>
          </a:p>
          <a:p>
            <a:pPr marL="342900" indent="-342900" algn="just">
              <a:spcAft>
                <a:spcPts val="12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Préciser la puissance maximale → permet de dimensionner l’installation.</a:t>
            </a:r>
          </a:p>
          <a:p>
            <a:pPr marL="342900" indent="-342900" algn="just">
              <a:buFont typeface="Wingdings" panose="05000000000000000000" pitchFamily="2" charset="2"/>
              <a:buChar char="§"/>
            </a:pPr>
            <a:r>
              <a:rPr lang="fr-FR" sz="2400" dirty="0">
                <a:latin typeface="Arial" panose="020B0604020202020204" pitchFamily="34" charset="0"/>
                <a:cs typeface="Arial" panose="020B0604020202020204" pitchFamily="34" charset="0"/>
              </a:rPr>
              <a:t>Raccorder dépend → de la puissance, plus elle est importante plus cela coûtera cher.</a:t>
            </a:r>
          </a:p>
          <a:p>
            <a:pPr marL="342900" indent="-342900" algn="just">
              <a:buFont typeface="Wingdings" panose="05000000000000000000" pitchFamily="2" charset="2"/>
              <a:buChar char="§"/>
            </a:pPr>
            <a:r>
              <a:rPr lang="fr-FR" sz="2400" dirty="0">
                <a:latin typeface="Arial" panose="020B0604020202020204" pitchFamily="34" charset="0"/>
                <a:cs typeface="Arial" panose="020B0604020202020204" pitchFamily="34" charset="0"/>
              </a:rPr>
              <a:t>Souscrire un contrat chez un fournisseur.</a:t>
            </a:r>
          </a:p>
          <a:p>
            <a:pPr algn="just"/>
            <a:endParaRPr lang="fr-FR" sz="2400" dirty="0">
              <a:latin typeface="Arial" panose="020B0604020202020204" pitchFamily="34" charset="0"/>
              <a:cs typeface="Arial" panose="020B0604020202020204" pitchFamily="34" charset="0"/>
            </a:endParaRPr>
          </a:p>
          <a:p>
            <a:pPr algn="just"/>
            <a:r>
              <a:rPr lang="fr-FR" sz="2400" i="1" dirty="0">
                <a:latin typeface="Arial" panose="020B0604020202020204" pitchFamily="34" charset="0"/>
                <a:cs typeface="Arial" panose="020B0604020202020204" pitchFamily="34" charset="0"/>
              </a:rPr>
              <a:t>Remarque : Avant la mise en service de l’installation, le </a:t>
            </a:r>
            <a:r>
              <a:rPr lang="fr-FR" sz="2400" b="1" i="1" dirty="0">
                <a:latin typeface="Arial" panose="020B0604020202020204" pitchFamily="34" charset="0"/>
                <a:cs typeface="Arial" panose="020B0604020202020204" pitchFamily="34" charset="0"/>
              </a:rPr>
              <a:t>Consuel </a:t>
            </a:r>
            <a:r>
              <a:rPr lang="fr-FR" sz="2400" i="1" dirty="0">
                <a:latin typeface="Arial" panose="020B0604020202020204" pitchFamily="34" charset="0"/>
                <a:cs typeface="Arial" panose="020B0604020202020204" pitchFamily="34" charset="0"/>
              </a:rPr>
              <a:t>(</a:t>
            </a:r>
            <a:r>
              <a:rPr lang="fr-FR" sz="2400" b="1" i="1" dirty="0">
                <a:latin typeface="Arial" panose="020B0604020202020204" pitchFamily="34" charset="0"/>
                <a:cs typeface="Arial" panose="020B0604020202020204" pitchFamily="34" charset="0"/>
              </a:rPr>
              <a:t>Co</a:t>
            </a:r>
            <a:r>
              <a:rPr lang="fr-FR" sz="2400" i="1" dirty="0">
                <a:latin typeface="Arial" panose="020B0604020202020204" pitchFamily="34" charset="0"/>
                <a:cs typeface="Arial" panose="020B0604020202020204" pitchFamily="34" charset="0"/>
              </a:rPr>
              <a:t>mité </a:t>
            </a:r>
            <a:r>
              <a:rPr lang="fr-FR" sz="2400" b="1" i="1" dirty="0">
                <a:latin typeface="Arial" panose="020B0604020202020204" pitchFamily="34" charset="0"/>
                <a:cs typeface="Arial" panose="020B0604020202020204" pitchFamily="34" charset="0"/>
              </a:rPr>
              <a:t>n</a:t>
            </a:r>
            <a:r>
              <a:rPr lang="fr-FR" sz="2400" i="1" dirty="0">
                <a:latin typeface="Arial" panose="020B0604020202020204" pitchFamily="34" charset="0"/>
                <a:cs typeface="Arial" panose="020B0604020202020204" pitchFamily="34" charset="0"/>
              </a:rPr>
              <a:t>ational pour la </a:t>
            </a:r>
            <a:r>
              <a:rPr lang="fr-FR" sz="2400" b="1" i="1" dirty="0">
                <a:latin typeface="Arial" panose="020B0604020202020204" pitchFamily="34" charset="0"/>
                <a:cs typeface="Arial" panose="020B0604020202020204" pitchFamily="34" charset="0"/>
              </a:rPr>
              <a:t>s</a:t>
            </a:r>
            <a:r>
              <a:rPr lang="fr-FR" sz="2400" i="1" dirty="0">
                <a:latin typeface="Arial" panose="020B0604020202020204" pitchFamily="34" charset="0"/>
                <a:cs typeface="Arial" panose="020B0604020202020204" pitchFamily="34" charset="0"/>
              </a:rPr>
              <a:t>écurité des </a:t>
            </a:r>
            <a:r>
              <a:rPr lang="fr-FR" sz="2400" b="1" i="1" dirty="0">
                <a:latin typeface="Arial" panose="020B0604020202020204" pitchFamily="34" charset="0"/>
                <a:cs typeface="Arial" panose="020B0604020202020204" pitchFamily="34" charset="0"/>
              </a:rPr>
              <a:t>u</a:t>
            </a:r>
            <a:r>
              <a:rPr lang="fr-FR" sz="2400" i="1" dirty="0">
                <a:latin typeface="Arial" panose="020B0604020202020204" pitchFamily="34" charset="0"/>
                <a:cs typeface="Arial" panose="020B0604020202020204" pitchFamily="34" charset="0"/>
              </a:rPr>
              <a:t>sagers de l’</a:t>
            </a:r>
            <a:r>
              <a:rPr lang="fr-FR" sz="2400" b="1" i="1" dirty="0">
                <a:latin typeface="Arial" panose="020B0604020202020204" pitchFamily="34" charset="0"/>
                <a:cs typeface="Arial" panose="020B0604020202020204" pitchFamily="34" charset="0"/>
              </a:rPr>
              <a:t>él</a:t>
            </a:r>
            <a:r>
              <a:rPr lang="fr-FR" sz="2400" i="1" dirty="0">
                <a:latin typeface="Arial" panose="020B0604020202020204" pitchFamily="34" charset="0"/>
                <a:cs typeface="Arial" panose="020B0604020202020204" pitchFamily="34" charset="0"/>
              </a:rPr>
              <a:t>ectricité) doit délivrer un certificat de conformité.</a:t>
            </a:r>
          </a:p>
        </p:txBody>
      </p:sp>
      <p:pic>
        <p:nvPicPr>
          <p:cNvPr id="6" name="Image 5">
            <a:extLst>
              <a:ext uri="{FF2B5EF4-FFF2-40B4-BE49-F238E27FC236}">
                <a16:creationId xmlns:a16="http://schemas.microsoft.com/office/drawing/2014/main" id="{C785ED78-5D67-6A60-F47C-0729D2AD5855}"/>
              </a:ext>
            </a:extLst>
          </p:cNvPr>
          <p:cNvPicPr>
            <a:picLocks noChangeAspect="1"/>
          </p:cNvPicPr>
          <p:nvPr/>
        </p:nvPicPr>
        <p:blipFill>
          <a:blip r:embed="rId3"/>
          <a:stretch>
            <a:fillRect/>
          </a:stretch>
        </p:blipFill>
        <p:spPr>
          <a:xfrm>
            <a:off x="9573768" y="5790324"/>
            <a:ext cx="1712976" cy="622667"/>
          </a:xfrm>
          <a:prstGeom prst="rect">
            <a:avLst/>
          </a:prstGeom>
        </p:spPr>
      </p:pic>
      <p:pic>
        <p:nvPicPr>
          <p:cNvPr id="4" name="Image 3">
            <a:extLst>
              <a:ext uri="{FF2B5EF4-FFF2-40B4-BE49-F238E27FC236}">
                <a16:creationId xmlns:a16="http://schemas.microsoft.com/office/drawing/2014/main" id="{1845AEA6-DE56-6038-56E6-B3FF6F8EC90B}"/>
              </a:ext>
            </a:extLst>
          </p:cNvPr>
          <p:cNvPicPr>
            <a:picLocks noChangeAspect="1"/>
          </p:cNvPicPr>
          <p:nvPr/>
        </p:nvPicPr>
        <p:blipFill rotWithShape="1">
          <a:blip r:embed="rId4"/>
          <a:srcRect l="9391" t="29428" r="10608" b="24400"/>
          <a:stretch/>
        </p:blipFill>
        <p:spPr>
          <a:xfrm>
            <a:off x="9449296" y="1259061"/>
            <a:ext cx="1769609" cy="1021317"/>
          </a:xfrm>
          <a:prstGeom prst="rect">
            <a:avLst/>
          </a:prstGeom>
        </p:spPr>
      </p:pic>
      <p:pic>
        <p:nvPicPr>
          <p:cNvPr id="7" name="Image 6">
            <a:hlinkClick r:id="rId5" action="ppaction://hlinkfile"/>
            <a:extLst>
              <a:ext uri="{FF2B5EF4-FFF2-40B4-BE49-F238E27FC236}">
                <a16:creationId xmlns:a16="http://schemas.microsoft.com/office/drawing/2014/main" id="{E87C3CA5-1E77-C0A7-EE19-F5AE9FBA63AF}"/>
              </a:ext>
            </a:extLst>
          </p:cNvPr>
          <p:cNvPicPr>
            <a:picLocks noChangeAspect="1"/>
          </p:cNvPicPr>
          <p:nvPr/>
        </p:nvPicPr>
        <p:blipFill>
          <a:blip r:embed="rId6"/>
          <a:stretch>
            <a:fillRect/>
          </a:stretch>
        </p:blipFill>
        <p:spPr>
          <a:xfrm>
            <a:off x="7513273" y="6141695"/>
            <a:ext cx="542591" cy="542591"/>
          </a:xfrm>
          <a:prstGeom prst="rect">
            <a:avLst/>
          </a:prstGeom>
        </p:spPr>
      </p:pic>
    </p:spTree>
    <p:extLst>
      <p:ext uri="{BB962C8B-B14F-4D97-AF65-F5344CB8AC3E}">
        <p14:creationId xmlns:p14="http://schemas.microsoft.com/office/powerpoint/2010/main" val="3663323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A625244-3043-139D-ABA8-E11488395BA0}"/>
              </a:ext>
            </a:extLst>
          </p:cNvPr>
          <p:cNvSpPr txBox="1"/>
          <p:nvPr/>
        </p:nvSpPr>
        <p:spPr>
          <a:xfrm>
            <a:off x="310896" y="536938"/>
            <a:ext cx="11786616"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V) - RACCORDEMENT AU RÉSEAU COMMUNICATION (TÉLÉPHONE OU FIBRE)</a:t>
            </a:r>
          </a:p>
        </p:txBody>
      </p:sp>
      <p:pic>
        <p:nvPicPr>
          <p:cNvPr id="3" name="Image 2">
            <a:extLst>
              <a:ext uri="{FF2B5EF4-FFF2-40B4-BE49-F238E27FC236}">
                <a16:creationId xmlns:a16="http://schemas.microsoft.com/office/drawing/2014/main" id="{3DFCE66A-1852-7B7F-6528-5152CD232A23}"/>
              </a:ext>
            </a:extLst>
          </p:cNvPr>
          <p:cNvPicPr>
            <a:picLocks noChangeAspect="1"/>
          </p:cNvPicPr>
          <p:nvPr/>
        </p:nvPicPr>
        <p:blipFill>
          <a:blip r:embed="rId2"/>
          <a:stretch>
            <a:fillRect/>
          </a:stretch>
        </p:blipFill>
        <p:spPr>
          <a:xfrm>
            <a:off x="389237" y="1854255"/>
            <a:ext cx="4877707" cy="3698130"/>
          </a:xfrm>
          <a:prstGeom prst="rect">
            <a:avLst/>
          </a:prstGeom>
        </p:spPr>
      </p:pic>
      <p:sp>
        <p:nvSpPr>
          <p:cNvPr id="5" name="ZoneTexte 4">
            <a:extLst>
              <a:ext uri="{FF2B5EF4-FFF2-40B4-BE49-F238E27FC236}">
                <a16:creationId xmlns:a16="http://schemas.microsoft.com/office/drawing/2014/main" id="{836C366C-656F-80D9-46A3-84ECC0A0743B}"/>
              </a:ext>
            </a:extLst>
          </p:cNvPr>
          <p:cNvSpPr txBox="1"/>
          <p:nvPr/>
        </p:nvSpPr>
        <p:spPr>
          <a:xfrm>
            <a:off x="5693793" y="1242749"/>
            <a:ext cx="6108970" cy="5324535"/>
          </a:xfrm>
          <a:prstGeom prst="rect">
            <a:avLst/>
          </a:prstGeom>
          <a:noFill/>
        </p:spPr>
        <p:txBody>
          <a:bodyPr wrap="square">
            <a:spAutoFit/>
          </a:bodyPr>
          <a:lstStyle/>
          <a:p>
            <a:pPr algn="just"/>
            <a:r>
              <a:rPr lang="fr-FR" sz="2400" dirty="0">
                <a:latin typeface="Arial" panose="020B0604020202020204" pitchFamily="34" charset="0"/>
                <a:cs typeface="Arial" panose="020B0604020202020204" pitchFamily="34" charset="0"/>
              </a:rPr>
              <a:t>Le lieu de l’habitation est éligible à la fibre, alors pas d’hésitation branchez-la.</a:t>
            </a:r>
          </a:p>
          <a:p>
            <a:pPr algn="just"/>
            <a:endParaRPr lang="fr-FR" sz="2800" dirty="0">
              <a:latin typeface="Arial" panose="020B0604020202020204" pitchFamily="34" charset="0"/>
              <a:cs typeface="Arial" panose="020B0604020202020204" pitchFamily="34" charset="0"/>
            </a:endParaRPr>
          </a:p>
          <a:p>
            <a:pPr algn="just"/>
            <a:r>
              <a:rPr lang="fr-FR" sz="2400" dirty="0">
                <a:latin typeface="Arial" panose="020B0604020202020204" pitchFamily="34" charset="0"/>
                <a:cs typeface="Arial" panose="020B0604020202020204" pitchFamily="34" charset="0"/>
              </a:rPr>
              <a:t>Si la fibre</a:t>
            </a:r>
            <a:r>
              <a:rPr lang="fr-FR" sz="2400" baseline="30000" dirty="0">
                <a:latin typeface="Arial" panose="020B0604020202020204" pitchFamily="34" charset="0"/>
                <a:cs typeface="Arial" panose="020B0604020202020204" pitchFamily="34" charset="0"/>
              </a:rPr>
              <a:t>1</a:t>
            </a:r>
            <a:r>
              <a:rPr lang="fr-FR" sz="2400" dirty="0">
                <a:latin typeface="Arial" panose="020B0604020202020204" pitchFamily="34" charset="0"/>
                <a:cs typeface="Arial" panose="020B0604020202020204" pitchFamily="34" charset="0"/>
              </a:rPr>
              <a:t> n’est pas encore prévue, passer par ADSL</a:t>
            </a:r>
            <a:r>
              <a:rPr lang="fr-FR" sz="2400" baseline="30000" dirty="0">
                <a:latin typeface="Arial" panose="020B0604020202020204" pitchFamily="34" charset="0"/>
                <a:cs typeface="Arial" panose="020B0604020202020204" pitchFamily="34" charset="0"/>
              </a:rPr>
              <a:t>2</a:t>
            </a:r>
            <a:r>
              <a:rPr lang="fr-FR" sz="2400" dirty="0">
                <a:latin typeface="Arial" panose="020B0604020202020204" pitchFamily="34" charset="0"/>
                <a:cs typeface="Arial" panose="020B0604020202020204" pitchFamily="34" charset="0"/>
              </a:rPr>
              <a:t> et le raccordement au réseau de téléphone, se rapprocher d’un opérateur téléphonique (Orange, Free, SFR….)</a:t>
            </a:r>
          </a:p>
          <a:p>
            <a:pPr algn="just"/>
            <a:endParaRPr lang="fr-FR" sz="2400" dirty="0">
              <a:latin typeface="Arial" panose="020B0604020202020204" pitchFamily="34" charset="0"/>
              <a:cs typeface="Arial" panose="020B0604020202020204" pitchFamily="34" charset="0"/>
            </a:endParaRPr>
          </a:p>
          <a:p>
            <a:pPr algn="just"/>
            <a:r>
              <a:rPr lang="fr-FR" sz="2400" i="1" dirty="0">
                <a:latin typeface="Arial" panose="020B0604020202020204" pitchFamily="34" charset="0"/>
                <a:cs typeface="Arial" panose="020B0604020202020204" pitchFamily="34" charset="0"/>
              </a:rPr>
              <a:t>Remarque : Depuis le 15 novembre 2018, une ligne de téléphone fixe ne peut plus être installer. Concrètement, il faut désormais passer par un raccordement IP sur fibre optique, support cuivre (ADSL) ou par satellite.</a:t>
            </a:r>
          </a:p>
        </p:txBody>
      </p:sp>
      <p:sp>
        <p:nvSpPr>
          <p:cNvPr id="6" name="ZoneTexte 5">
            <a:extLst>
              <a:ext uri="{FF2B5EF4-FFF2-40B4-BE49-F238E27FC236}">
                <a16:creationId xmlns:a16="http://schemas.microsoft.com/office/drawing/2014/main" id="{BC6A998E-ACB1-E52C-D3C9-599F6BD0ACDC}"/>
              </a:ext>
            </a:extLst>
          </p:cNvPr>
          <p:cNvSpPr txBox="1"/>
          <p:nvPr/>
        </p:nvSpPr>
        <p:spPr>
          <a:xfrm>
            <a:off x="389237" y="5634549"/>
            <a:ext cx="5115451" cy="923330"/>
          </a:xfrm>
          <a:prstGeom prst="rect">
            <a:avLst/>
          </a:prstGeom>
          <a:noFill/>
        </p:spPr>
        <p:txBody>
          <a:bodyPr wrap="square">
            <a:spAutoFit/>
          </a:bodyPr>
          <a:lstStyle/>
          <a:p>
            <a:pPr algn="just"/>
            <a:r>
              <a:rPr lang="fr-FR" i="1" dirty="0"/>
              <a:t>(</a:t>
            </a:r>
            <a:r>
              <a:rPr lang="fr-FR" i="1" baseline="30000" dirty="0"/>
              <a:t>1</a:t>
            </a:r>
            <a:r>
              <a:rPr lang="fr-FR" i="1" dirty="0"/>
              <a:t>)Fibre optique : technologie de transmission de l'information et de communication à Très Haut Débit </a:t>
            </a:r>
          </a:p>
          <a:p>
            <a:pPr algn="just"/>
            <a:r>
              <a:rPr lang="fr-FR" i="1" dirty="0"/>
              <a:t>(</a:t>
            </a:r>
            <a:r>
              <a:rPr lang="fr-FR" i="1" baseline="30000" dirty="0"/>
              <a:t>2</a:t>
            </a:r>
            <a:r>
              <a:rPr lang="fr-FR" i="1" dirty="0"/>
              <a:t>)ADSL : </a:t>
            </a:r>
            <a:r>
              <a:rPr lang="fr-FR" i="1" dirty="0" err="1"/>
              <a:t>Asymmetric</a:t>
            </a:r>
            <a:r>
              <a:rPr lang="fr-FR" i="1" dirty="0"/>
              <a:t> Digital </a:t>
            </a:r>
            <a:r>
              <a:rPr lang="fr-FR" i="1" dirty="0" err="1"/>
              <a:t>Subscriber</a:t>
            </a:r>
            <a:r>
              <a:rPr lang="fr-FR" i="1" dirty="0"/>
              <a:t> </a:t>
            </a:r>
            <a:r>
              <a:rPr lang="fr-FR" i="1"/>
              <a:t>Line)</a:t>
            </a:r>
            <a:endParaRPr lang="fr-FR" i="1" dirty="0"/>
          </a:p>
        </p:txBody>
      </p:sp>
      <p:pic>
        <p:nvPicPr>
          <p:cNvPr id="7" name="Image 6">
            <a:extLst>
              <a:ext uri="{FF2B5EF4-FFF2-40B4-BE49-F238E27FC236}">
                <a16:creationId xmlns:a16="http://schemas.microsoft.com/office/drawing/2014/main" id="{A94D4087-068C-BD8E-D2BE-6DAD8673AAAC}"/>
              </a:ext>
            </a:extLst>
          </p:cNvPr>
          <p:cNvPicPr>
            <a:picLocks noChangeAspect="1"/>
          </p:cNvPicPr>
          <p:nvPr/>
        </p:nvPicPr>
        <p:blipFill>
          <a:blip r:embed="rId3"/>
          <a:stretch>
            <a:fillRect/>
          </a:stretch>
        </p:blipFill>
        <p:spPr>
          <a:xfrm>
            <a:off x="181356" y="1124800"/>
            <a:ext cx="1487368" cy="910269"/>
          </a:xfrm>
          <a:prstGeom prst="rect">
            <a:avLst/>
          </a:prstGeom>
        </p:spPr>
      </p:pic>
      <p:pic>
        <p:nvPicPr>
          <p:cNvPr id="8" name="Image 7">
            <a:hlinkClick r:id="rId4" action="ppaction://hlinkfile"/>
            <a:extLst>
              <a:ext uri="{FF2B5EF4-FFF2-40B4-BE49-F238E27FC236}">
                <a16:creationId xmlns:a16="http://schemas.microsoft.com/office/drawing/2014/main" id="{A24EDAC0-89AD-6126-1984-12F6EB20192A}"/>
              </a:ext>
            </a:extLst>
          </p:cNvPr>
          <p:cNvPicPr>
            <a:picLocks noChangeAspect="1"/>
          </p:cNvPicPr>
          <p:nvPr/>
        </p:nvPicPr>
        <p:blipFill>
          <a:blip r:embed="rId5"/>
          <a:stretch>
            <a:fillRect/>
          </a:stretch>
        </p:blipFill>
        <p:spPr>
          <a:xfrm>
            <a:off x="181356" y="4770435"/>
            <a:ext cx="548688" cy="548688"/>
          </a:xfrm>
          <a:prstGeom prst="rect">
            <a:avLst/>
          </a:prstGeom>
        </p:spPr>
      </p:pic>
    </p:spTree>
    <p:extLst>
      <p:ext uri="{BB962C8B-B14F-4D97-AF65-F5344CB8AC3E}">
        <p14:creationId xmlns:p14="http://schemas.microsoft.com/office/powerpoint/2010/main" val="3775426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50086E6-95DE-4BC4-B5F3-7EADA5C2BAD1}"/>
              </a:ext>
            </a:extLst>
          </p:cNvPr>
          <p:cNvSpPr txBox="1"/>
          <p:nvPr/>
        </p:nvSpPr>
        <p:spPr>
          <a:xfrm>
            <a:off x="3009636" y="536939"/>
            <a:ext cx="6172728"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IV) - RACCORDEMENT AU GAZ DE VILLE</a:t>
            </a:r>
          </a:p>
        </p:txBody>
      </p:sp>
      <p:pic>
        <p:nvPicPr>
          <p:cNvPr id="3" name="Image 2">
            <a:extLst>
              <a:ext uri="{FF2B5EF4-FFF2-40B4-BE49-F238E27FC236}">
                <a16:creationId xmlns:a16="http://schemas.microsoft.com/office/drawing/2014/main" id="{68ADCF46-A4C2-1C8E-F27A-A4FC60476A07}"/>
              </a:ext>
            </a:extLst>
          </p:cNvPr>
          <p:cNvPicPr>
            <a:picLocks noChangeAspect="1"/>
          </p:cNvPicPr>
          <p:nvPr/>
        </p:nvPicPr>
        <p:blipFill>
          <a:blip r:embed="rId2"/>
          <a:stretch>
            <a:fillRect/>
          </a:stretch>
        </p:blipFill>
        <p:spPr>
          <a:xfrm>
            <a:off x="7436860" y="2152269"/>
            <a:ext cx="4755140" cy="4237124"/>
          </a:xfrm>
          <a:prstGeom prst="rect">
            <a:avLst/>
          </a:prstGeom>
        </p:spPr>
      </p:pic>
      <p:sp>
        <p:nvSpPr>
          <p:cNvPr id="5" name="ZoneTexte 4">
            <a:extLst>
              <a:ext uri="{FF2B5EF4-FFF2-40B4-BE49-F238E27FC236}">
                <a16:creationId xmlns:a16="http://schemas.microsoft.com/office/drawing/2014/main" id="{FD1B27F6-268E-0EAD-364D-8D102F54F885}"/>
              </a:ext>
            </a:extLst>
          </p:cNvPr>
          <p:cNvSpPr txBox="1"/>
          <p:nvPr/>
        </p:nvSpPr>
        <p:spPr>
          <a:xfrm>
            <a:off x="0" y="1475613"/>
            <a:ext cx="7436860" cy="4154984"/>
          </a:xfrm>
          <a:prstGeom prst="rect">
            <a:avLst/>
          </a:prstGeom>
          <a:solidFill>
            <a:schemeClr val="bg1"/>
          </a:solidFill>
        </p:spPr>
        <p:txBody>
          <a:bodyPr wrap="square">
            <a:spAutoFit/>
          </a:bodyPr>
          <a:lstStyle/>
          <a:p>
            <a:pPr algn="just"/>
            <a:r>
              <a:rPr lang="fr-FR" sz="2400" dirty="0">
                <a:latin typeface="Arial" panose="020B0604020202020204" pitchFamily="34" charset="0"/>
                <a:cs typeface="Arial" panose="020B0604020202020204" pitchFamily="34" charset="0"/>
              </a:rPr>
              <a:t>Se raccorder au gaz n'est quasiment plus réalisable !</a:t>
            </a:r>
          </a:p>
          <a:p>
            <a:pPr algn="just"/>
            <a:endParaRPr lang="fr-FR" sz="2400" dirty="0">
              <a:latin typeface="Arial" panose="020B0604020202020204" pitchFamily="34" charset="0"/>
              <a:cs typeface="Arial" panose="020B0604020202020204" pitchFamily="34" charset="0"/>
            </a:endParaRPr>
          </a:p>
          <a:p>
            <a:pPr algn="just"/>
            <a:r>
              <a:rPr lang="fr-FR" sz="2400" dirty="0">
                <a:latin typeface="Arial" panose="020B0604020202020204" pitchFamily="34" charset="0"/>
                <a:cs typeface="Arial" panose="020B0604020202020204" pitchFamily="34" charset="0"/>
              </a:rPr>
              <a:t>En effet avec la Réglementation environnementale 2020 (RE2020), il n'est presque plus possible de s'y raccorder sauf si le permis de construire de la maison a été déposé avant le 31 décembre 2023 dans le cadre d'un lotissement desservi par le gaz.</a:t>
            </a:r>
          </a:p>
          <a:p>
            <a:pPr algn="just"/>
            <a:endParaRPr lang="fr-FR" sz="2400" dirty="0">
              <a:latin typeface="Arial" panose="020B0604020202020204" pitchFamily="34" charset="0"/>
              <a:cs typeface="Arial" panose="020B0604020202020204" pitchFamily="34" charset="0"/>
            </a:endParaRPr>
          </a:p>
          <a:p>
            <a:pPr algn="just"/>
            <a:r>
              <a:rPr lang="fr-FR" sz="2400" dirty="0">
                <a:latin typeface="Arial" panose="020B0604020202020204" pitchFamily="34" charset="0"/>
                <a:cs typeface="Arial" panose="020B0604020202020204" pitchFamily="34" charset="0"/>
              </a:rPr>
              <a:t>Mais à partir de 2024, ce ne sera plus possible !</a:t>
            </a:r>
          </a:p>
          <a:p>
            <a:pPr algn="just"/>
            <a:endParaRPr lang="fr-FR" sz="2400" dirty="0">
              <a:latin typeface="Arial" panose="020B0604020202020204" pitchFamily="34" charset="0"/>
              <a:cs typeface="Arial" panose="020B0604020202020204" pitchFamily="34" charset="0"/>
            </a:endParaRPr>
          </a:p>
          <a:p>
            <a:pPr algn="just"/>
            <a:r>
              <a:rPr lang="fr-FR" sz="2400" dirty="0">
                <a:latin typeface="Arial" panose="020B0604020202020204" pitchFamily="34" charset="0"/>
                <a:cs typeface="Arial" panose="020B0604020202020204" pitchFamily="34" charset="0"/>
              </a:rPr>
              <a:t>La demande est à faire auprès de GRDF.</a:t>
            </a:r>
          </a:p>
        </p:txBody>
      </p:sp>
      <p:pic>
        <p:nvPicPr>
          <p:cNvPr id="6" name="Image 5">
            <a:extLst>
              <a:ext uri="{FF2B5EF4-FFF2-40B4-BE49-F238E27FC236}">
                <a16:creationId xmlns:a16="http://schemas.microsoft.com/office/drawing/2014/main" id="{8880C4CC-95AC-253C-F284-DB7F7C42A441}"/>
              </a:ext>
            </a:extLst>
          </p:cNvPr>
          <p:cNvPicPr>
            <a:picLocks noChangeAspect="1"/>
          </p:cNvPicPr>
          <p:nvPr/>
        </p:nvPicPr>
        <p:blipFill rotWithShape="1">
          <a:blip r:embed="rId3"/>
          <a:srcRect l="9421" t="10213" r="9956" b="20567"/>
          <a:stretch/>
        </p:blipFill>
        <p:spPr>
          <a:xfrm>
            <a:off x="5415063" y="5907756"/>
            <a:ext cx="1361873" cy="826609"/>
          </a:xfrm>
          <a:prstGeom prst="rect">
            <a:avLst/>
          </a:prstGeom>
        </p:spPr>
      </p:pic>
      <p:pic>
        <p:nvPicPr>
          <p:cNvPr id="7" name="Image 6">
            <a:extLst>
              <a:ext uri="{FF2B5EF4-FFF2-40B4-BE49-F238E27FC236}">
                <a16:creationId xmlns:a16="http://schemas.microsoft.com/office/drawing/2014/main" id="{7EAA6D3B-C965-17B1-2302-16EC354634B6}"/>
              </a:ext>
            </a:extLst>
          </p:cNvPr>
          <p:cNvPicPr>
            <a:picLocks noChangeAspect="1"/>
          </p:cNvPicPr>
          <p:nvPr/>
        </p:nvPicPr>
        <p:blipFill rotWithShape="1">
          <a:blip r:embed="rId4"/>
          <a:srcRect l="6879" t="11360" r="3432" b="11840"/>
          <a:stretch/>
        </p:blipFill>
        <p:spPr>
          <a:xfrm>
            <a:off x="10251721" y="762255"/>
            <a:ext cx="1623288" cy="1390014"/>
          </a:xfrm>
          <a:prstGeom prst="rect">
            <a:avLst/>
          </a:prstGeom>
        </p:spPr>
      </p:pic>
      <p:pic>
        <p:nvPicPr>
          <p:cNvPr id="8" name="Image 7">
            <a:hlinkClick r:id="rId5" action="ppaction://hlinkfile"/>
            <a:extLst>
              <a:ext uri="{FF2B5EF4-FFF2-40B4-BE49-F238E27FC236}">
                <a16:creationId xmlns:a16="http://schemas.microsoft.com/office/drawing/2014/main" id="{272DC7ED-E71A-8AAF-804F-7EF6C14C7EB2}"/>
              </a:ext>
            </a:extLst>
          </p:cNvPr>
          <p:cNvPicPr>
            <a:picLocks noChangeAspect="1"/>
          </p:cNvPicPr>
          <p:nvPr/>
        </p:nvPicPr>
        <p:blipFill>
          <a:blip r:embed="rId6"/>
          <a:stretch>
            <a:fillRect/>
          </a:stretch>
        </p:blipFill>
        <p:spPr>
          <a:xfrm>
            <a:off x="9703033" y="6185677"/>
            <a:ext cx="548688" cy="548688"/>
          </a:xfrm>
          <a:prstGeom prst="rect">
            <a:avLst/>
          </a:prstGeom>
        </p:spPr>
      </p:pic>
    </p:spTree>
    <p:extLst>
      <p:ext uri="{BB962C8B-B14F-4D97-AF65-F5344CB8AC3E}">
        <p14:creationId xmlns:p14="http://schemas.microsoft.com/office/powerpoint/2010/main" val="3838999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089E4FA-513F-B1A0-C27F-B5030DF7D5EE}"/>
              </a:ext>
            </a:extLst>
          </p:cNvPr>
          <p:cNvSpPr/>
          <p:nvPr/>
        </p:nvSpPr>
        <p:spPr>
          <a:xfrm>
            <a:off x="1163175" y="2643779"/>
            <a:ext cx="9865649" cy="1754326"/>
          </a:xfrm>
          <a:prstGeom prst="rect">
            <a:avLst/>
          </a:prstGeom>
          <a:noFill/>
        </p:spPr>
        <p:txBody>
          <a:bodyPr wrap="none" lIns="91440" tIns="45720" rIns="91440" bIns="45720">
            <a:spAutoFit/>
          </a:bodyPr>
          <a:lstStyle/>
          <a:p>
            <a:pPr algn="ctr"/>
            <a:r>
              <a:rPr lang="fr-FR" sz="54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FIN DES RACCORDEMENTS </a:t>
            </a:r>
          </a:p>
          <a:p>
            <a:pPr algn="ctr"/>
            <a:r>
              <a:rPr lang="fr-FR" sz="54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A UNE HABITATION INDIVIDUELLE</a:t>
            </a:r>
          </a:p>
        </p:txBody>
      </p:sp>
    </p:spTree>
    <p:extLst>
      <p:ext uri="{BB962C8B-B14F-4D97-AF65-F5344CB8AC3E}">
        <p14:creationId xmlns:p14="http://schemas.microsoft.com/office/powerpoint/2010/main" val="1111210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0FAD93-DFA8-904D-4747-F4AFCE5BEFD9}"/>
              </a:ext>
            </a:extLst>
          </p:cNvPr>
          <p:cNvSpPr/>
          <p:nvPr/>
        </p:nvSpPr>
        <p:spPr>
          <a:xfrm>
            <a:off x="816382" y="2643779"/>
            <a:ext cx="10559237" cy="1569660"/>
          </a:xfrm>
          <a:prstGeom prst="rect">
            <a:avLst/>
          </a:prstGeom>
          <a:noFill/>
        </p:spPr>
        <p:txBody>
          <a:bodyPr wrap="none" lIns="91440" tIns="45720" rIns="91440" bIns="45720">
            <a:spAutoFit/>
          </a:bodyPr>
          <a:lstStyle/>
          <a:p>
            <a:pPr algn="ctr"/>
            <a:r>
              <a:rPr lang="fr-FR" sz="48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Exemples et exercices de raccordements </a:t>
            </a:r>
          </a:p>
          <a:p>
            <a:pPr algn="ctr"/>
            <a:r>
              <a:rPr lang="fr-FR" sz="48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en eaux sanitaires et usées</a:t>
            </a:r>
          </a:p>
        </p:txBody>
      </p:sp>
    </p:spTree>
    <p:extLst>
      <p:ext uri="{BB962C8B-B14F-4D97-AF65-F5344CB8AC3E}">
        <p14:creationId xmlns:p14="http://schemas.microsoft.com/office/powerpoint/2010/main" val="2404427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C008E1B-C43E-54AB-7BF1-F9A03F1E7618}"/>
              </a:ext>
            </a:extLst>
          </p:cNvPr>
          <p:cNvSpPr txBox="1"/>
          <p:nvPr/>
        </p:nvSpPr>
        <p:spPr>
          <a:xfrm>
            <a:off x="4181475" y="621131"/>
            <a:ext cx="3829050" cy="400110"/>
          </a:xfrm>
          <a:prstGeom prst="rect">
            <a:avLst/>
          </a:prstGeom>
          <a:solidFill>
            <a:schemeClr val="bg1"/>
          </a:solidFill>
        </p:spPr>
        <p:txBody>
          <a:bodyPr wrap="square" rtlCol="0">
            <a:spAutoFit/>
          </a:bodyPr>
          <a:lstStyle/>
          <a:p>
            <a:r>
              <a:rPr lang="fr-FR" sz="2000" dirty="0">
                <a:latin typeface="Arial" panose="020B0604020202020204" pitchFamily="34" charset="0"/>
                <a:cs typeface="Arial" panose="020B0604020202020204" pitchFamily="34" charset="0"/>
              </a:rPr>
              <a:t>Réseau sanitaire d’une maison</a:t>
            </a:r>
          </a:p>
        </p:txBody>
      </p:sp>
      <p:pic>
        <p:nvPicPr>
          <p:cNvPr id="5" name="Image 4">
            <a:extLst>
              <a:ext uri="{FF2B5EF4-FFF2-40B4-BE49-F238E27FC236}">
                <a16:creationId xmlns:a16="http://schemas.microsoft.com/office/drawing/2014/main" id="{8C119114-D5BB-55FF-2AC2-75034FCF5D21}"/>
              </a:ext>
            </a:extLst>
          </p:cNvPr>
          <p:cNvPicPr>
            <a:picLocks noChangeAspect="1"/>
          </p:cNvPicPr>
          <p:nvPr/>
        </p:nvPicPr>
        <p:blipFill>
          <a:blip r:embed="rId2"/>
          <a:stretch>
            <a:fillRect/>
          </a:stretch>
        </p:blipFill>
        <p:spPr>
          <a:xfrm>
            <a:off x="2487788" y="1086268"/>
            <a:ext cx="7216425" cy="5771731"/>
          </a:xfrm>
          <a:prstGeom prst="rect">
            <a:avLst/>
          </a:prstGeom>
        </p:spPr>
      </p:pic>
    </p:spTree>
    <p:extLst>
      <p:ext uri="{BB962C8B-B14F-4D97-AF65-F5344CB8AC3E}">
        <p14:creationId xmlns:p14="http://schemas.microsoft.com/office/powerpoint/2010/main" val="4134589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6EE27A66-33C8-D8D6-8A1E-7503B4AB1D30}"/>
              </a:ext>
            </a:extLst>
          </p:cNvPr>
          <p:cNvPicPr>
            <a:picLocks noChangeAspect="1"/>
          </p:cNvPicPr>
          <p:nvPr/>
        </p:nvPicPr>
        <p:blipFill>
          <a:blip r:embed="rId2"/>
          <a:stretch>
            <a:fillRect/>
          </a:stretch>
        </p:blipFill>
        <p:spPr>
          <a:xfrm>
            <a:off x="4381502" y="382540"/>
            <a:ext cx="7562848" cy="6313535"/>
          </a:xfrm>
          <a:prstGeom prst="rect">
            <a:avLst/>
          </a:prstGeom>
        </p:spPr>
      </p:pic>
      <p:sp>
        <p:nvSpPr>
          <p:cNvPr id="5" name="ZoneTexte 4">
            <a:extLst>
              <a:ext uri="{FF2B5EF4-FFF2-40B4-BE49-F238E27FC236}">
                <a16:creationId xmlns:a16="http://schemas.microsoft.com/office/drawing/2014/main" id="{77CB369F-BCF7-B245-523A-0CDB281FC6BB}"/>
              </a:ext>
            </a:extLst>
          </p:cNvPr>
          <p:cNvSpPr txBox="1"/>
          <p:nvPr/>
        </p:nvSpPr>
        <p:spPr>
          <a:xfrm>
            <a:off x="619127" y="2549009"/>
            <a:ext cx="3762375" cy="830997"/>
          </a:xfrm>
          <a:prstGeom prst="rect">
            <a:avLst/>
          </a:prstGeom>
          <a:solidFill>
            <a:schemeClr val="bg1"/>
          </a:solidFill>
        </p:spPr>
        <p:txBody>
          <a:bodyPr wrap="square">
            <a:spAutoFit/>
          </a:bodyPr>
          <a:lstStyle/>
          <a:p>
            <a:r>
              <a:rPr lang="fr-FR" sz="2400" b="1" dirty="0">
                <a:latin typeface="Arial" panose="020B0604020202020204" pitchFamily="34" charset="0"/>
                <a:cs typeface="Arial" panose="020B0604020202020204" pitchFamily="34" charset="0"/>
              </a:rPr>
              <a:t>Schéma réseau sanitaire d’une maison</a:t>
            </a:r>
          </a:p>
        </p:txBody>
      </p:sp>
    </p:spTree>
    <p:extLst>
      <p:ext uri="{BB962C8B-B14F-4D97-AF65-F5344CB8AC3E}">
        <p14:creationId xmlns:p14="http://schemas.microsoft.com/office/powerpoint/2010/main" val="1904060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090A839-7049-14FD-3C13-8BE3D333AD88}"/>
              </a:ext>
            </a:extLst>
          </p:cNvPr>
          <p:cNvPicPr>
            <a:picLocks noChangeAspect="1"/>
          </p:cNvPicPr>
          <p:nvPr/>
        </p:nvPicPr>
        <p:blipFill>
          <a:blip r:embed="rId2"/>
          <a:stretch>
            <a:fillRect/>
          </a:stretch>
        </p:blipFill>
        <p:spPr>
          <a:xfrm>
            <a:off x="230861" y="1112446"/>
            <a:ext cx="6112131" cy="1890896"/>
          </a:xfrm>
          <a:prstGeom prst="rect">
            <a:avLst/>
          </a:prstGeom>
        </p:spPr>
      </p:pic>
      <p:pic>
        <p:nvPicPr>
          <p:cNvPr id="5" name="Image 4">
            <a:extLst>
              <a:ext uri="{FF2B5EF4-FFF2-40B4-BE49-F238E27FC236}">
                <a16:creationId xmlns:a16="http://schemas.microsoft.com/office/drawing/2014/main" id="{CF684800-DC92-80D7-CB34-98D4B178419F}"/>
              </a:ext>
            </a:extLst>
          </p:cNvPr>
          <p:cNvPicPr>
            <a:picLocks noChangeAspect="1"/>
          </p:cNvPicPr>
          <p:nvPr/>
        </p:nvPicPr>
        <p:blipFill>
          <a:blip r:embed="rId3"/>
          <a:stretch>
            <a:fillRect/>
          </a:stretch>
        </p:blipFill>
        <p:spPr>
          <a:xfrm>
            <a:off x="230865" y="2995200"/>
            <a:ext cx="6112127" cy="1875478"/>
          </a:xfrm>
          <a:prstGeom prst="rect">
            <a:avLst/>
          </a:prstGeom>
        </p:spPr>
      </p:pic>
      <p:pic>
        <p:nvPicPr>
          <p:cNvPr id="7" name="Image 6">
            <a:extLst>
              <a:ext uri="{FF2B5EF4-FFF2-40B4-BE49-F238E27FC236}">
                <a16:creationId xmlns:a16="http://schemas.microsoft.com/office/drawing/2014/main" id="{45E59627-B3D2-CB2C-FB3E-6119F583093F}"/>
              </a:ext>
            </a:extLst>
          </p:cNvPr>
          <p:cNvPicPr>
            <a:picLocks noChangeAspect="1"/>
          </p:cNvPicPr>
          <p:nvPr/>
        </p:nvPicPr>
        <p:blipFill>
          <a:blip r:embed="rId4"/>
          <a:stretch>
            <a:fillRect/>
          </a:stretch>
        </p:blipFill>
        <p:spPr>
          <a:xfrm>
            <a:off x="230861" y="4903360"/>
            <a:ext cx="6112127" cy="1875478"/>
          </a:xfrm>
          <a:prstGeom prst="rect">
            <a:avLst/>
          </a:prstGeom>
        </p:spPr>
      </p:pic>
      <p:sp>
        <p:nvSpPr>
          <p:cNvPr id="9" name="ZoneTexte 8">
            <a:extLst>
              <a:ext uri="{FF2B5EF4-FFF2-40B4-BE49-F238E27FC236}">
                <a16:creationId xmlns:a16="http://schemas.microsoft.com/office/drawing/2014/main" id="{0D74468E-BC30-AECC-86A6-153C7BCBC86A}"/>
              </a:ext>
            </a:extLst>
          </p:cNvPr>
          <p:cNvSpPr txBox="1"/>
          <p:nvPr/>
        </p:nvSpPr>
        <p:spPr>
          <a:xfrm>
            <a:off x="1856232" y="463752"/>
            <a:ext cx="7990332" cy="461665"/>
          </a:xfrm>
          <a:prstGeom prst="rect">
            <a:avLst/>
          </a:prstGeom>
          <a:noFill/>
        </p:spPr>
        <p:txBody>
          <a:bodyPr wrap="square">
            <a:spAutoFit/>
          </a:bodyPr>
          <a:lstStyle/>
          <a:p>
            <a:r>
              <a:rPr lang="fr-FR" sz="2400" b="1" dirty="0">
                <a:latin typeface="Arial" panose="020B0604020202020204" pitchFamily="34" charset="0"/>
                <a:cs typeface="Arial" panose="020B0604020202020204" pitchFamily="34" charset="0"/>
              </a:rPr>
              <a:t>Quel diamètre choisir pour un tuyau de plomberie ?</a:t>
            </a:r>
          </a:p>
        </p:txBody>
      </p:sp>
      <p:sp>
        <p:nvSpPr>
          <p:cNvPr id="12" name="ZoneTexte 11">
            <a:extLst>
              <a:ext uri="{FF2B5EF4-FFF2-40B4-BE49-F238E27FC236}">
                <a16:creationId xmlns:a16="http://schemas.microsoft.com/office/drawing/2014/main" id="{BB60E535-F04D-C901-E9C7-B2FEACACCE23}"/>
              </a:ext>
            </a:extLst>
          </p:cNvPr>
          <p:cNvSpPr txBox="1"/>
          <p:nvPr/>
        </p:nvSpPr>
        <p:spPr>
          <a:xfrm>
            <a:off x="6342992" y="1861156"/>
            <a:ext cx="2823210" cy="338554"/>
          </a:xfrm>
          <a:prstGeom prst="rect">
            <a:avLst/>
          </a:prstGeom>
          <a:noFill/>
        </p:spPr>
        <p:txBody>
          <a:bodyPr wrap="square">
            <a:spAutoFit/>
          </a:bodyPr>
          <a:lstStyle/>
          <a:p>
            <a:r>
              <a:rPr lang="fr-FR" sz="1600" dirty="0">
                <a:latin typeface="Arial" panose="020B0604020202020204" pitchFamily="34" charset="0"/>
                <a:cs typeface="Arial" panose="020B0604020202020204" pitchFamily="34" charset="0"/>
              </a:rPr>
              <a:t>Le cuivre, une valeur sûre</a:t>
            </a:r>
          </a:p>
        </p:txBody>
      </p:sp>
      <p:sp>
        <p:nvSpPr>
          <p:cNvPr id="14" name="ZoneTexte 13">
            <a:extLst>
              <a:ext uri="{FF2B5EF4-FFF2-40B4-BE49-F238E27FC236}">
                <a16:creationId xmlns:a16="http://schemas.microsoft.com/office/drawing/2014/main" id="{1D7CC88B-B6B2-8C38-5827-30EDF166EB1D}"/>
              </a:ext>
            </a:extLst>
          </p:cNvPr>
          <p:cNvSpPr txBox="1"/>
          <p:nvPr/>
        </p:nvSpPr>
        <p:spPr>
          <a:xfrm>
            <a:off x="6342992" y="3738607"/>
            <a:ext cx="2356866" cy="338554"/>
          </a:xfrm>
          <a:prstGeom prst="rect">
            <a:avLst/>
          </a:prstGeom>
          <a:noFill/>
        </p:spPr>
        <p:txBody>
          <a:bodyPr wrap="square">
            <a:spAutoFit/>
          </a:bodyPr>
          <a:lstStyle/>
          <a:p>
            <a:r>
              <a:rPr lang="fr-FR" sz="1600" dirty="0">
                <a:latin typeface="Arial" panose="020B0604020202020204" pitchFamily="34" charset="0"/>
                <a:cs typeface="Arial" panose="020B0604020202020204" pitchFamily="34" charset="0"/>
              </a:rPr>
              <a:t>Le PER, le moins cher</a:t>
            </a:r>
          </a:p>
        </p:txBody>
      </p:sp>
      <p:sp>
        <p:nvSpPr>
          <p:cNvPr id="16" name="ZoneTexte 15">
            <a:extLst>
              <a:ext uri="{FF2B5EF4-FFF2-40B4-BE49-F238E27FC236}">
                <a16:creationId xmlns:a16="http://schemas.microsoft.com/office/drawing/2014/main" id="{BB954533-EE8E-5158-EDBC-C25AD0D26778}"/>
              </a:ext>
            </a:extLst>
          </p:cNvPr>
          <p:cNvSpPr txBox="1"/>
          <p:nvPr/>
        </p:nvSpPr>
        <p:spPr>
          <a:xfrm>
            <a:off x="6342992" y="5616058"/>
            <a:ext cx="3340504" cy="338554"/>
          </a:xfrm>
          <a:prstGeom prst="rect">
            <a:avLst/>
          </a:prstGeom>
          <a:noFill/>
        </p:spPr>
        <p:txBody>
          <a:bodyPr wrap="square">
            <a:spAutoFit/>
          </a:bodyPr>
          <a:lstStyle/>
          <a:p>
            <a:r>
              <a:rPr lang="fr-FR" sz="1600" dirty="0">
                <a:latin typeface="Arial" panose="020B0604020202020204" pitchFamily="34" charset="0"/>
                <a:cs typeface="Arial" panose="020B0604020202020204" pitchFamily="34" charset="0"/>
              </a:rPr>
              <a:t>Le multicouche, un bon compromis</a:t>
            </a:r>
          </a:p>
        </p:txBody>
      </p:sp>
      <p:pic>
        <p:nvPicPr>
          <p:cNvPr id="17" name="Image 16">
            <a:extLst>
              <a:ext uri="{FF2B5EF4-FFF2-40B4-BE49-F238E27FC236}">
                <a16:creationId xmlns:a16="http://schemas.microsoft.com/office/drawing/2014/main" id="{074730CE-D70C-B832-269F-D0F5BDA008EE}"/>
              </a:ext>
            </a:extLst>
          </p:cNvPr>
          <p:cNvPicPr>
            <a:picLocks noChangeAspect="1"/>
          </p:cNvPicPr>
          <p:nvPr/>
        </p:nvPicPr>
        <p:blipFill>
          <a:blip r:embed="rId5"/>
          <a:stretch>
            <a:fillRect/>
          </a:stretch>
        </p:blipFill>
        <p:spPr>
          <a:xfrm>
            <a:off x="9801135" y="3324594"/>
            <a:ext cx="2160000" cy="1276172"/>
          </a:xfrm>
          <a:prstGeom prst="rect">
            <a:avLst/>
          </a:prstGeom>
        </p:spPr>
      </p:pic>
      <p:pic>
        <p:nvPicPr>
          <p:cNvPr id="18" name="Image 17">
            <a:extLst>
              <a:ext uri="{FF2B5EF4-FFF2-40B4-BE49-F238E27FC236}">
                <a16:creationId xmlns:a16="http://schemas.microsoft.com/office/drawing/2014/main" id="{AFDB74CA-C4D7-44A4-672B-18C2C40BE0D5}"/>
              </a:ext>
            </a:extLst>
          </p:cNvPr>
          <p:cNvPicPr>
            <a:picLocks noChangeAspect="1"/>
          </p:cNvPicPr>
          <p:nvPr/>
        </p:nvPicPr>
        <p:blipFill>
          <a:blip r:embed="rId6"/>
          <a:stretch>
            <a:fillRect/>
          </a:stretch>
        </p:blipFill>
        <p:spPr>
          <a:xfrm>
            <a:off x="9801135" y="5192466"/>
            <a:ext cx="2160000" cy="1297267"/>
          </a:xfrm>
          <a:prstGeom prst="rect">
            <a:avLst/>
          </a:prstGeom>
        </p:spPr>
      </p:pic>
      <p:pic>
        <p:nvPicPr>
          <p:cNvPr id="19" name="Image 18">
            <a:extLst>
              <a:ext uri="{FF2B5EF4-FFF2-40B4-BE49-F238E27FC236}">
                <a16:creationId xmlns:a16="http://schemas.microsoft.com/office/drawing/2014/main" id="{2D35C183-5425-C6CF-94FE-95611389FBA1}"/>
              </a:ext>
            </a:extLst>
          </p:cNvPr>
          <p:cNvPicPr>
            <a:picLocks noChangeAspect="1"/>
          </p:cNvPicPr>
          <p:nvPr/>
        </p:nvPicPr>
        <p:blipFill>
          <a:blip r:embed="rId7"/>
          <a:stretch>
            <a:fillRect/>
          </a:stretch>
        </p:blipFill>
        <p:spPr>
          <a:xfrm>
            <a:off x="9801135" y="1382893"/>
            <a:ext cx="2160000" cy="1350001"/>
          </a:xfrm>
          <a:prstGeom prst="rect">
            <a:avLst/>
          </a:prstGeom>
        </p:spPr>
      </p:pic>
    </p:spTree>
    <p:extLst>
      <p:ext uri="{BB962C8B-B14F-4D97-AF65-F5344CB8AC3E}">
        <p14:creationId xmlns:p14="http://schemas.microsoft.com/office/powerpoint/2010/main" val="3508755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E17F5AC-F0D3-9778-C34C-8420716199B1}"/>
              </a:ext>
            </a:extLst>
          </p:cNvPr>
          <p:cNvSpPr txBox="1"/>
          <p:nvPr/>
        </p:nvSpPr>
        <p:spPr>
          <a:xfrm>
            <a:off x="3176984" y="478579"/>
            <a:ext cx="5838033" cy="461665"/>
          </a:xfrm>
          <a:prstGeom prst="rect">
            <a:avLst/>
          </a:prstGeom>
          <a:noFill/>
        </p:spPr>
        <p:txBody>
          <a:bodyPr wrap="square">
            <a:spAutoFit/>
          </a:bodyPr>
          <a:lstStyle/>
          <a:p>
            <a:r>
              <a:rPr lang="fr-FR" sz="2400" b="1" dirty="0">
                <a:latin typeface="Arial" panose="020B0604020202020204" pitchFamily="34" charset="0"/>
                <a:cs typeface="Arial" panose="020B0604020202020204" pitchFamily="34" charset="0"/>
              </a:rPr>
              <a:t>Schéma alimentation de l’eau en PER</a:t>
            </a:r>
          </a:p>
        </p:txBody>
      </p:sp>
      <p:grpSp>
        <p:nvGrpSpPr>
          <p:cNvPr id="26" name="Groupe 25">
            <a:extLst>
              <a:ext uri="{FF2B5EF4-FFF2-40B4-BE49-F238E27FC236}">
                <a16:creationId xmlns:a16="http://schemas.microsoft.com/office/drawing/2014/main" id="{9537C2A7-84DE-59DD-9F52-9BEB1779DE6C}"/>
              </a:ext>
            </a:extLst>
          </p:cNvPr>
          <p:cNvGrpSpPr/>
          <p:nvPr/>
        </p:nvGrpSpPr>
        <p:grpSpPr>
          <a:xfrm>
            <a:off x="1398184" y="1197864"/>
            <a:ext cx="10547776" cy="5367528"/>
            <a:chOff x="1398184" y="1197864"/>
            <a:chExt cx="10547776" cy="5367528"/>
          </a:xfrm>
        </p:grpSpPr>
        <p:pic>
          <p:nvPicPr>
            <p:cNvPr id="2" name="Image 1">
              <a:extLst>
                <a:ext uri="{FF2B5EF4-FFF2-40B4-BE49-F238E27FC236}">
                  <a16:creationId xmlns:a16="http://schemas.microsoft.com/office/drawing/2014/main" id="{5CB7B59F-5653-6B2A-987E-08BBCC2F7D66}"/>
                </a:ext>
              </a:extLst>
            </p:cNvPr>
            <p:cNvPicPr>
              <a:picLocks noChangeAspect="1"/>
            </p:cNvPicPr>
            <p:nvPr/>
          </p:nvPicPr>
          <p:blipFill rotWithShape="1">
            <a:blip r:embed="rId2">
              <a:grayscl/>
            </a:blip>
            <a:srcRect t="8019"/>
            <a:stretch/>
          </p:blipFill>
          <p:spPr>
            <a:xfrm>
              <a:off x="1398184" y="1197864"/>
              <a:ext cx="10547776" cy="5367528"/>
            </a:xfrm>
            <a:prstGeom prst="rect">
              <a:avLst/>
            </a:prstGeom>
          </p:spPr>
        </p:pic>
        <p:sp>
          <p:nvSpPr>
            <p:cNvPr id="4" name="Rectangle 3">
              <a:extLst>
                <a:ext uri="{FF2B5EF4-FFF2-40B4-BE49-F238E27FC236}">
                  <a16:creationId xmlns:a16="http://schemas.microsoft.com/office/drawing/2014/main" id="{91AC22C8-4780-2F41-AF45-AB185289D9BB}"/>
                </a:ext>
              </a:extLst>
            </p:cNvPr>
            <p:cNvSpPr/>
            <p:nvPr/>
          </p:nvSpPr>
          <p:spPr>
            <a:xfrm>
              <a:off x="5971032" y="2752344"/>
              <a:ext cx="274320" cy="17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0B03B74-E42D-1667-B90B-45EE28481A1F}"/>
                </a:ext>
              </a:extLst>
            </p:cNvPr>
            <p:cNvPicPr>
              <a:picLocks noChangeAspect="1"/>
            </p:cNvPicPr>
            <p:nvPr/>
          </p:nvPicPr>
          <p:blipFill>
            <a:blip r:embed="rId3">
              <a:grayscl/>
            </a:blip>
            <a:stretch>
              <a:fillRect/>
            </a:stretch>
          </p:blipFill>
          <p:spPr>
            <a:xfrm>
              <a:off x="5428476" y="2767569"/>
              <a:ext cx="274344" cy="176799"/>
            </a:xfrm>
            <a:prstGeom prst="rect">
              <a:avLst/>
            </a:prstGeom>
          </p:spPr>
        </p:pic>
        <p:pic>
          <p:nvPicPr>
            <p:cNvPr id="6" name="Image 5">
              <a:extLst>
                <a:ext uri="{FF2B5EF4-FFF2-40B4-BE49-F238E27FC236}">
                  <a16:creationId xmlns:a16="http://schemas.microsoft.com/office/drawing/2014/main" id="{3E096601-7A80-15D9-63E3-EA3257FDCC2F}"/>
                </a:ext>
              </a:extLst>
            </p:cNvPr>
            <p:cNvPicPr>
              <a:picLocks noChangeAspect="1"/>
            </p:cNvPicPr>
            <p:nvPr/>
          </p:nvPicPr>
          <p:blipFill>
            <a:blip r:embed="rId3">
              <a:grayscl/>
            </a:blip>
            <a:stretch>
              <a:fillRect/>
            </a:stretch>
          </p:blipFill>
          <p:spPr>
            <a:xfrm>
              <a:off x="7077458" y="2855968"/>
              <a:ext cx="274344" cy="176799"/>
            </a:xfrm>
            <a:prstGeom prst="rect">
              <a:avLst/>
            </a:prstGeom>
          </p:spPr>
        </p:pic>
        <p:pic>
          <p:nvPicPr>
            <p:cNvPr id="7" name="Image 6">
              <a:extLst>
                <a:ext uri="{FF2B5EF4-FFF2-40B4-BE49-F238E27FC236}">
                  <a16:creationId xmlns:a16="http://schemas.microsoft.com/office/drawing/2014/main" id="{267BCD61-BEE8-5B35-A1A3-B12EDF00223A}"/>
                </a:ext>
              </a:extLst>
            </p:cNvPr>
            <p:cNvPicPr>
              <a:picLocks noChangeAspect="1"/>
            </p:cNvPicPr>
            <p:nvPr/>
          </p:nvPicPr>
          <p:blipFill>
            <a:blip r:embed="rId3">
              <a:grayscl/>
            </a:blip>
            <a:stretch>
              <a:fillRect/>
            </a:stretch>
          </p:blipFill>
          <p:spPr>
            <a:xfrm>
              <a:off x="9198840" y="3032767"/>
              <a:ext cx="274344" cy="176799"/>
            </a:xfrm>
            <a:prstGeom prst="rect">
              <a:avLst/>
            </a:prstGeom>
          </p:spPr>
        </p:pic>
        <p:pic>
          <p:nvPicPr>
            <p:cNvPr id="8" name="Image 7">
              <a:extLst>
                <a:ext uri="{FF2B5EF4-FFF2-40B4-BE49-F238E27FC236}">
                  <a16:creationId xmlns:a16="http://schemas.microsoft.com/office/drawing/2014/main" id="{D0C8AD1A-E7BA-FD94-20FE-4977A3BC087D}"/>
                </a:ext>
              </a:extLst>
            </p:cNvPr>
            <p:cNvPicPr>
              <a:picLocks noChangeAspect="1"/>
            </p:cNvPicPr>
            <p:nvPr/>
          </p:nvPicPr>
          <p:blipFill>
            <a:blip r:embed="rId3">
              <a:grayscl/>
            </a:blip>
            <a:stretch>
              <a:fillRect/>
            </a:stretch>
          </p:blipFill>
          <p:spPr>
            <a:xfrm>
              <a:off x="9705668" y="3060198"/>
              <a:ext cx="167586" cy="108000"/>
            </a:xfrm>
            <a:prstGeom prst="rect">
              <a:avLst/>
            </a:prstGeom>
          </p:spPr>
        </p:pic>
        <p:pic>
          <p:nvPicPr>
            <p:cNvPr id="9" name="Image 8">
              <a:extLst>
                <a:ext uri="{FF2B5EF4-FFF2-40B4-BE49-F238E27FC236}">
                  <a16:creationId xmlns:a16="http://schemas.microsoft.com/office/drawing/2014/main" id="{267C91FA-85CC-9819-0A68-52C481835378}"/>
                </a:ext>
              </a:extLst>
            </p:cNvPr>
            <p:cNvPicPr>
              <a:picLocks noChangeAspect="1"/>
            </p:cNvPicPr>
            <p:nvPr/>
          </p:nvPicPr>
          <p:blipFill>
            <a:blip r:embed="rId3">
              <a:grayscl/>
            </a:blip>
            <a:stretch>
              <a:fillRect/>
            </a:stretch>
          </p:blipFill>
          <p:spPr>
            <a:xfrm>
              <a:off x="10171185" y="3041910"/>
              <a:ext cx="274344" cy="176799"/>
            </a:xfrm>
            <a:prstGeom prst="rect">
              <a:avLst/>
            </a:prstGeom>
          </p:spPr>
        </p:pic>
        <p:pic>
          <p:nvPicPr>
            <p:cNvPr id="10" name="Image 9">
              <a:extLst>
                <a:ext uri="{FF2B5EF4-FFF2-40B4-BE49-F238E27FC236}">
                  <a16:creationId xmlns:a16="http://schemas.microsoft.com/office/drawing/2014/main" id="{F91DE465-630F-CB2C-776D-87E1E753BBF2}"/>
                </a:ext>
              </a:extLst>
            </p:cNvPr>
            <p:cNvPicPr>
              <a:picLocks noChangeAspect="1"/>
            </p:cNvPicPr>
            <p:nvPr/>
          </p:nvPicPr>
          <p:blipFill>
            <a:blip r:embed="rId3">
              <a:grayscl/>
            </a:blip>
            <a:stretch>
              <a:fillRect/>
            </a:stretch>
          </p:blipFill>
          <p:spPr>
            <a:xfrm>
              <a:off x="3653439" y="5132824"/>
              <a:ext cx="274344" cy="176799"/>
            </a:xfrm>
            <a:prstGeom prst="rect">
              <a:avLst/>
            </a:prstGeom>
          </p:spPr>
        </p:pic>
        <p:pic>
          <p:nvPicPr>
            <p:cNvPr id="11" name="Image 10">
              <a:extLst>
                <a:ext uri="{FF2B5EF4-FFF2-40B4-BE49-F238E27FC236}">
                  <a16:creationId xmlns:a16="http://schemas.microsoft.com/office/drawing/2014/main" id="{51C690C7-03BF-202E-1254-BCF6AEA6AF4F}"/>
                </a:ext>
              </a:extLst>
            </p:cNvPr>
            <p:cNvPicPr>
              <a:picLocks noChangeAspect="1"/>
            </p:cNvPicPr>
            <p:nvPr/>
          </p:nvPicPr>
          <p:blipFill>
            <a:blip r:embed="rId3">
              <a:grayscl/>
            </a:blip>
            <a:stretch>
              <a:fillRect/>
            </a:stretch>
          </p:blipFill>
          <p:spPr>
            <a:xfrm>
              <a:off x="4715244" y="5132823"/>
              <a:ext cx="216000" cy="139200"/>
            </a:xfrm>
            <a:prstGeom prst="rect">
              <a:avLst/>
            </a:prstGeom>
          </p:spPr>
        </p:pic>
        <p:pic>
          <p:nvPicPr>
            <p:cNvPr id="12" name="Image 11">
              <a:extLst>
                <a:ext uri="{FF2B5EF4-FFF2-40B4-BE49-F238E27FC236}">
                  <a16:creationId xmlns:a16="http://schemas.microsoft.com/office/drawing/2014/main" id="{D9E97FC2-4752-B631-05DF-F8E981C18CC1}"/>
                </a:ext>
              </a:extLst>
            </p:cNvPr>
            <p:cNvPicPr>
              <a:picLocks noChangeAspect="1"/>
            </p:cNvPicPr>
            <p:nvPr/>
          </p:nvPicPr>
          <p:blipFill>
            <a:blip r:embed="rId3">
              <a:grayscl/>
            </a:blip>
            <a:stretch>
              <a:fillRect/>
            </a:stretch>
          </p:blipFill>
          <p:spPr>
            <a:xfrm>
              <a:off x="6261535" y="5151112"/>
              <a:ext cx="274344" cy="176799"/>
            </a:xfrm>
            <a:prstGeom prst="rect">
              <a:avLst/>
            </a:prstGeom>
          </p:spPr>
        </p:pic>
        <p:pic>
          <p:nvPicPr>
            <p:cNvPr id="13" name="Image 12">
              <a:extLst>
                <a:ext uri="{FF2B5EF4-FFF2-40B4-BE49-F238E27FC236}">
                  <a16:creationId xmlns:a16="http://schemas.microsoft.com/office/drawing/2014/main" id="{DFB2FC6F-829D-EA46-F34E-A1C8E4B9B322}"/>
                </a:ext>
              </a:extLst>
            </p:cNvPr>
            <p:cNvPicPr>
              <a:picLocks noChangeAspect="1"/>
            </p:cNvPicPr>
            <p:nvPr/>
          </p:nvPicPr>
          <p:blipFill>
            <a:blip r:embed="rId3">
              <a:grayscl/>
            </a:blip>
            <a:stretch>
              <a:fillRect/>
            </a:stretch>
          </p:blipFill>
          <p:spPr>
            <a:xfrm>
              <a:off x="6605016" y="4956024"/>
              <a:ext cx="274344" cy="176799"/>
            </a:xfrm>
            <a:prstGeom prst="rect">
              <a:avLst/>
            </a:prstGeom>
          </p:spPr>
        </p:pic>
        <p:pic>
          <p:nvPicPr>
            <p:cNvPr id="14" name="Image 13">
              <a:extLst>
                <a:ext uri="{FF2B5EF4-FFF2-40B4-BE49-F238E27FC236}">
                  <a16:creationId xmlns:a16="http://schemas.microsoft.com/office/drawing/2014/main" id="{F65F2AF5-0521-B81E-5175-18884C231037}"/>
                </a:ext>
              </a:extLst>
            </p:cNvPr>
            <p:cNvPicPr>
              <a:picLocks noChangeAspect="1"/>
            </p:cNvPicPr>
            <p:nvPr/>
          </p:nvPicPr>
          <p:blipFill>
            <a:blip r:embed="rId3">
              <a:grayscl/>
            </a:blip>
            <a:stretch>
              <a:fillRect/>
            </a:stretch>
          </p:blipFill>
          <p:spPr>
            <a:xfrm>
              <a:off x="7125959" y="4956024"/>
              <a:ext cx="274344" cy="176799"/>
            </a:xfrm>
            <a:prstGeom prst="rect">
              <a:avLst/>
            </a:prstGeom>
          </p:spPr>
        </p:pic>
        <p:pic>
          <p:nvPicPr>
            <p:cNvPr id="15" name="Image 14">
              <a:extLst>
                <a:ext uri="{FF2B5EF4-FFF2-40B4-BE49-F238E27FC236}">
                  <a16:creationId xmlns:a16="http://schemas.microsoft.com/office/drawing/2014/main" id="{1F16D34E-A494-F2B0-6111-8E1627EA7A10}"/>
                </a:ext>
              </a:extLst>
            </p:cNvPr>
            <p:cNvPicPr>
              <a:picLocks noChangeAspect="1"/>
            </p:cNvPicPr>
            <p:nvPr/>
          </p:nvPicPr>
          <p:blipFill>
            <a:blip r:embed="rId3">
              <a:grayscl/>
            </a:blip>
            <a:stretch>
              <a:fillRect/>
            </a:stretch>
          </p:blipFill>
          <p:spPr>
            <a:xfrm>
              <a:off x="8277876" y="4108696"/>
              <a:ext cx="274344" cy="176799"/>
            </a:xfrm>
            <a:prstGeom prst="rect">
              <a:avLst/>
            </a:prstGeom>
          </p:spPr>
        </p:pic>
        <p:pic>
          <p:nvPicPr>
            <p:cNvPr id="16" name="Image 15">
              <a:extLst>
                <a:ext uri="{FF2B5EF4-FFF2-40B4-BE49-F238E27FC236}">
                  <a16:creationId xmlns:a16="http://schemas.microsoft.com/office/drawing/2014/main" id="{65B5B282-BB55-24DD-3F10-692E085FE004}"/>
                </a:ext>
              </a:extLst>
            </p:cNvPr>
            <p:cNvPicPr>
              <a:picLocks noChangeAspect="1"/>
            </p:cNvPicPr>
            <p:nvPr/>
          </p:nvPicPr>
          <p:blipFill>
            <a:blip r:embed="rId3">
              <a:grayscl/>
            </a:blip>
            <a:stretch>
              <a:fillRect/>
            </a:stretch>
          </p:blipFill>
          <p:spPr>
            <a:xfrm>
              <a:off x="9147036" y="4294639"/>
              <a:ext cx="274344" cy="176799"/>
            </a:xfrm>
            <a:prstGeom prst="rect">
              <a:avLst/>
            </a:prstGeom>
          </p:spPr>
        </p:pic>
        <p:pic>
          <p:nvPicPr>
            <p:cNvPr id="17" name="Image 16">
              <a:extLst>
                <a:ext uri="{FF2B5EF4-FFF2-40B4-BE49-F238E27FC236}">
                  <a16:creationId xmlns:a16="http://schemas.microsoft.com/office/drawing/2014/main" id="{85EC209A-A7A1-EADA-2B0E-EAB5BFE1D1EA}"/>
                </a:ext>
              </a:extLst>
            </p:cNvPr>
            <p:cNvPicPr>
              <a:picLocks noChangeAspect="1"/>
            </p:cNvPicPr>
            <p:nvPr/>
          </p:nvPicPr>
          <p:blipFill>
            <a:blip r:embed="rId3">
              <a:grayscl/>
            </a:blip>
            <a:stretch>
              <a:fillRect/>
            </a:stretch>
          </p:blipFill>
          <p:spPr>
            <a:xfrm>
              <a:off x="10640556" y="4946879"/>
              <a:ext cx="274344" cy="176799"/>
            </a:xfrm>
            <a:prstGeom prst="rect">
              <a:avLst/>
            </a:prstGeom>
          </p:spPr>
        </p:pic>
        <p:pic>
          <p:nvPicPr>
            <p:cNvPr id="18" name="Image 17">
              <a:extLst>
                <a:ext uri="{FF2B5EF4-FFF2-40B4-BE49-F238E27FC236}">
                  <a16:creationId xmlns:a16="http://schemas.microsoft.com/office/drawing/2014/main" id="{6DDBA23C-0AA0-B48C-3D0B-DE44302CC981}"/>
                </a:ext>
              </a:extLst>
            </p:cNvPr>
            <p:cNvPicPr>
              <a:picLocks noChangeAspect="1"/>
            </p:cNvPicPr>
            <p:nvPr/>
          </p:nvPicPr>
          <p:blipFill>
            <a:blip r:embed="rId3">
              <a:grayscl/>
            </a:blip>
            <a:stretch>
              <a:fillRect/>
            </a:stretch>
          </p:blipFill>
          <p:spPr>
            <a:xfrm>
              <a:off x="7939825" y="4956023"/>
              <a:ext cx="180000" cy="116000"/>
            </a:xfrm>
            <a:prstGeom prst="rect">
              <a:avLst/>
            </a:prstGeom>
          </p:spPr>
        </p:pic>
        <p:pic>
          <p:nvPicPr>
            <p:cNvPr id="19" name="Image 18">
              <a:extLst>
                <a:ext uri="{FF2B5EF4-FFF2-40B4-BE49-F238E27FC236}">
                  <a16:creationId xmlns:a16="http://schemas.microsoft.com/office/drawing/2014/main" id="{8866F57E-F306-F3C2-D715-C2B92852CD9C}"/>
                </a:ext>
              </a:extLst>
            </p:cNvPr>
            <p:cNvPicPr>
              <a:picLocks noChangeAspect="1"/>
            </p:cNvPicPr>
            <p:nvPr/>
          </p:nvPicPr>
          <p:blipFill>
            <a:blip r:embed="rId3">
              <a:grayscl/>
            </a:blip>
            <a:stretch>
              <a:fillRect/>
            </a:stretch>
          </p:blipFill>
          <p:spPr>
            <a:xfrm>
              <a:off x="9433584" y="5044422"/>
              <a:ext cx="274344" cy="176799"/>
            </a:xfrm>
            <a:prstGeom prst="rect">
              <a:avLst/>
            </a:prstGeom>
          </p:spPr>
        </p:pic>
        <p:pic>
          <p:nvPicPr>
            <p:cNvPr id="20" name="Image 19">
              <a:extLst>
                <a:ext uri="{FF2B5EF4-FFF2-40B4-BE49-F238E27FC236}">
                  <a16:creationId xmlns:a16="http://schemas.microsoft.com/office/drawing/2014/main" id="{8A29C74D-AC15-B93C-D62B-33DCE3442FB4}"/>
                </a:ext>
              </a:extLst>
            </p:cNvPr>
            <p:cNvPicPr>
              <a:picLocks noChangeAspect="1"/>
            </p:cNvPicPr>
            <p:nvPr/>
          </p:nvPicPr>
          <p:blipFill>
            <a:blip r:embed="rId3">
              <a:grayscl/>
            </a:blip>
            <a:stretch>
              <a:fillRect/>
            </a:stretch>
          </p:blipFill>
          <p:spPr>
            <a:xfrm>
              <a:off x="8476512" y="4570547"/>
              <a:ext cx="180000" cy="116000"/>
            </a:xfrm>
            <a:prstGeom prst="rect">
              <a:avLst/>
            </a:prstGeom>
          </p:spPr>
        </p:pic>
        <p:pic>
          <p:nvPicPr>
            <p:cNvPr id="21" name="Image 20">
              <a:extLst>
                <a:ext uri="{FF2B5EF4-FFF2-40B4-BE49-F238E27FC236}">
                  <a16:creationId xmlns:a16="http://schemas.microsoft.com/office/drawing/2014/main" id="{3033AC86-1526-9548-9F19-5F765DAF99CE}"/>
                </a:ext>
              </a:extLst>
            </p:cNvPr>
            <p:cNvPicPr>
              <a:picLocks noChangeAspect="1"/>
            </p:cNvPicPr>
            <p:nvPr/>
          </p:nvPicPr>
          <p:blipFill>
            <a:blip r:embed="rId3">
              <a:grayscl/>
            </a:blip>
            <a:stretch>
              <a:fillRect/>
            </a:stretch>
          </p:blipFill>
          <p:spPr>
            <a:xfrm>
              <a:off x="8738808" y="4546324"/>
              <a:ext cx="216000" cy="139200"/>
            </a:xfrm>
            <a:prstGeom prst="rect">
              <a:avLst/>
            </a:prstGeom>
          </p:spPr>
        </p:pic>
        <p:pic>
          <p:nvPicPr>
            <p:cNvPr id="22" name="Image 21">
              <a:extLst>
                <a:ext uri="{FF2B5EF4-FFF2-40B4-BE49-F238E27FC236}">
                  <a16:creationId xmlns:a16="http://schemas.microsoft.com/office/drawing/2014/main" id="{47943C60-85EC-96BA-AC0C-1AF39B5303CE}"/>
                </a:ext>
              </a:extLst>
            </p:cNvPr>
            <p:cNvPicPr>
              <a:picLocks noChangeAspect="1"/>
            </p:cNvPicPr>
            <p:nvPr/>
          </p:nvPicPr>
          <p:blipFill>
            <a:blip r:embed="rId4">
              <a:grayscl/>
            </a:blip>
            <a:stretch>
              <a:fillRect/>
            </a:stretch>
          </p:blipFill>
          <p:spPr>
            <a:xfrm>
              <a:off x="8132471" y="5276089"/>
              <a:ext cx="213378" cy="140220"/>
            </a:xfrm>
            <a:prstGeom prst="rect">
              <a:avLst/>
            </a:prstGeom>
          </p:spPr>
        </p:pic>
        <p:pic>
          <p:nvPicPr>
            <p:cNvPr id="23" name="Image 22">
              <a:extLst>
                <a:ext uri="{FF2B5EF4-FFF2-40B4-BE49-F238E27FC236}">
                  <a16:creationId xmlns:a16="http://schemas.microsoft.com/office/drawing/2014/main" id="{D0C1EAA4-92FC-9A86-ACC5-55D63782B3F3}"/>
                </a:ext>
              </a:extLst>
            </p:cNvPr>
            <p:cNvPicPr>
              <a:picLocks noChangeAspect="1"/>
            </p:cNvPicPr>
            <p:nvPr/>
          </p:nvPicPr>
          <p:blipFill>
            <a:blip r:embed="rId4">
              <a:grayscl/>
            </a:blip>
            <a:stretch>
              <a:fillRect/>
            </a:stretch>
          </p:blipFill>
          <p:spPr>
            <a:xfrm>
              <a:off x="10079867" y="4714694"/>
              <a:ext cx="164348" cy="108000"/>
            </a:xfrm>
            <a:prstGeom prst="rect">
              <a:avLst/>
            </a:prstGeom>
          </p:spPr>
        </p:pic>
        <p:pic>
          <p:nvPicPr>
            <p:cNvPr id="24" name="Image 23">
              <a:extLst>
                <a:ext uri="{FF2B5EF4-FFF2-40B4-BE49-F238E27FC236}">
                  <a16:creationId xmlns:a16="http://schemas.microsoft.com/office/drawing/2014/main" id="{6A963CAA-9322-0127-AB3A-96425DC70969}"/>
                </a:ext>
              </a:extLst>
            </p:cNvPr>
            <p:cNvPicPr>
              <a:picLocks noChangeAspect="1"/>
            </p:cNvPicPr>
            <p:nvPr/>
          </p:nvPicPr>
          <p:blipFill>
            <a:blip r:embed="rId4">
              <a:grayscl/>
            </a:blip>
            <a:stretch>
              <a:fillRect/>
            </a:stretch>
          </p:blipFill>
          <p:spPr>
            <a:xfrm>
              <a:off x="8528316" y="5281167"/>
              <a:ext cx="213378" cy="140220"/>
            </a:xfrm>
            <a:prstGeom prst="rect">
              <a:avLst/>
            </a:prstGeom>
          </p:spPr>
        </p:pic>
        <p:pic>
          <p:nvPicPr>
            <p:cNvPr id="25" name="Image 24">
              <a:extLst>
                <a:ext uri="{FF2B5EF4-FFF2-40B4-BE49-F238E27FC236}">
                  <a16:creationId xmlns:a16="http://schemas.microsoft.com/office/drawing/2014/main" id="{B4944197-8674-0F46-24BA-8A53B5E9921A}"/>
                </a:ext>
              </a:extLst>
            </p:cNvPr>
            <p:cNvPicPr>
              <a:picLocks noChangeAspect="1"/>
            </p:cNvPicPr>
            <p:nvPr/>
          </p:nvPicPr>
          <p:blipFill>
            <a:blip r:embed="rId4">
              <a:grayscl/>
            </a:blip>
            <a:stretch>
              <a:fillRect/>
            </a:stretch>
          </p:blipFill>
          <p:spPr>
            <a:xfrm>
              <a:off x="2414016" y="5262879"/>
              <a:ext cx="369706" cy="157202"/>
            </a:xfrm>
            <a:prstGeom prst="rect">
              <a:avLst/>
            </a:prstGeom>
          </p:spPr>
        </p:pic>
        <p:pic>
          <p:nvPicPr>
            <p:cNvPr id="27" name="Image 26">
              <a:extLst>
                <a:ext uri="{FF2B5EF4-FFF2-40B4-BE49-F238E27FC236}">
                  <a16:creationId xmlns:a16="http://schemas.microsoft.com/office/drawing/2014/main" id="{A031D770-82D5-CC73-E767-57B483B64655}"/>
                </a:ext>
              </a:extLst>
            </p:cNvPr>
            <p:cNvPicPr>
              <a:picLocks noChangeAspect="1"/>
            </p:cNvPicPr>
            <p:nvPr/>
          </p:nvPicPr>
          <p:blipFill>
            <a:blip r:embed="rId4">
              <a:grayscl/>
            </a:blip>
            <a:stretch>
              <a:fillRect/>
            </a:stretch>
          </p:blipFill>
          <p:spPr>
            <a:xfrm>
              <a:off x="7610846" y="2846826"/>
              <a:ext cx="164348" cy="108000"/>
            </a:xfrm>
            <a:prstGeom prst="rect">
              <a:avLst/>
            </a:prstGeom>
          </p:spPr>
        </p:pic>
      </p:grpSp>
      <p:sp>
        <p:nvSpPr>
          <p:cNvPr id="29" name="ZoneTexte 28">
            <a:extLst>
              <a:ext uri="{FF2B5EF4-FFF2-40B4-BE49-F238E27FC236}">
                <a16:creationId xmlns:a16="http://schemas.microsoft.com/office/drawing/2014/main" id="{2298B8C0-8BF4-592C-150D-CEBBCB12F711}"/>
              </a:ext>
            </a:extLst>
          </p:cNvPr>
          <p:cNvSpPr txBox="1"/>
          <p:nvPr/>
        </p:nvSpPr>
        <p:spPr>
          <a:xfrm>
            <a:off x="353672" y="1550260"/>
            <a:ext cx="2823210" cy="2046714"/>
          </a:xfrm>
          <a:prstGeom prst="rect">
            <a:avLst/>
          </a:prstGeom>
          <a:solidFill>
            <a:schemeClr val="bg1"/>
          </a:solidFill>
        </p:spPr>
        <p:txBody>
          <a:bodyPr wrap="square">
            <a:spAutoFit/>
          </a:bodyPr>
          <a:lstStyle/>
          <a:p>
            <a:pPr>
              <a:spcAft>
                <a:spcPts val="600"/>
              </a:spcAft>
            </a:pPr>
            <a:r>
              <a:rPr lang="fr-FR" sz="1600" dirty="0">
                <a:latin typeface="Arial" panose="020B0604020202020204" pitchFamily="34" charset="0"/>
                <a:cs typeface="Arial" panose="020B0604020202020204" pitchFamily="34" charset="0"/>
              </a:rPr>
              <a:t>Travail à faire :</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bleu l’alimentation eau froide</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rouge l’alimentation eau chaude</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Repérer le </a:t>
            </a:r>
            <a:r>
              <a:rPr lang="el-GR" sz="1600" dirty="0">
                <a:latin typeface="Arial" panose="020B0604020202020204" pitchFamily="34" charset="0"/>
                <a:cs typeface="Arial" panose="020B0604020202020204" pitchFamily="34" charset="0"/>
              </a:rPr>
              <a:t>Φ</a:t>
            </a:r>
            <a:r>
              <a:rPr lang="fr-FR" sz="1600" dirty="0">
                <a:latin typeface="Arial" panose="020B0604020202020204" pitchFamily="34" charset="0"/>
                <a:cs typeface="Arial" panose="020B0604020202020204" pitchFamily="34" charset="0"/>
              </a:rPr>
              <a:t> de chacun des tuyaux d’alimentation</a:t>
            </a:r>
          </a:p>
        </p:txBody>
      </p:sp>
      <p:sp>
        <p:nvSpPr>
          <p:cNvPr id="31" name="ZoneTexte 30">
            <a:extLst>
              <a:ext uri="{FF2B5EF4-FFF2-40B4-BE49-F238E27FC236}">
                <a16:creationId xmlns:a16="http://schemas.microsoft.com/office/drawing/2014/main" id="{79FE0AB5-8806-0B61-AE1A-C865BB493B1F}"/>
              </a:ext>
            </a:extLst>
          </p:cNvPr>
          <p:cNvSpPr txBox="1"/>
          <p:nvPr/>
        </p:nvSpPr>
        <p:spPr>
          <a:xfrm>
            <a:off x="10914900" y="4714694"/>
            <a:ext cx="261943" cy="357329"/>
          </a:xfrm>
          <a:prstGeom prst="rect">
            <a:avLst/>
          </a:prstGeom>
          <a:noFill/>
        </p:spPr>
        <p:txBody>
          <a:bodyPr wrap="square" lIns="36000" tIns="36000" rIns="36000" bIns="36000" rtlCol="0">
            <a:spAutoFit/>
          </a:bodyPr>
          <a:lstStyle/>
          <a:p>
            <a:r>
              <a:rPr lang="fr-FR" dirty="0"/>
              <a:t>*</a:t>
            </a:r>
          </a:p>
        </p:txBody>
      </p:sp>
      <p:sp>
        <p:nvSpPr>
          <p:cNvPr id="33" name="ZoneTexte 32">
            <a:extLst>
              <a:ext uri="{FF2B5EF4-FFF2-40B4-BE49-F238E27FC236}">
                <a16:creationId xmlns:a16="http://schemas.microsoft.com/office/drawing/2014/main" id="{0492EC13-DE5A-BDE4-721B-64A172089596}"/>
              </a:ext>
            </a:extLst>
          </p:cNvPr>
          <p:cNvSpPr txBox="1"/>
          <p:nvPr/>
        </p:nvSpPr>
        <p:spPr>
          <a:xfrm>
            <a:off x="2678579" y="6386727"/>
            <a:ext cx="8839917" cy="318924"/>
          </a:xfrm>
          <a:prstGeom prst="rect">
            <a:avLst/>
          </a:prstGeom>
          <a:noFill/>
        </p:spPr>
        <p:txBody>
          <a:bodyPr wrap="square" lIns="36000" tIns="36000" rIns="36000" bIns="36000" rtlCol="0">
            <a:spAutoFit/>
          </a:bodyPr>
          <a:lstStyle/>
          <a:p>
            <a:r>
              <a:rPr lang="fr-FR" sz="1600" i="1" dirty="0"/>
              <a:t>* Groupe de sécurité pour chauffe eau électrique obligatoire (réglementation (DTU 60.1)) </a:t>
            </a:r>
          </a:p>
        </p:txBody>
      </p:sp>
      <p:cxnSp>
        <p:nvCxnSpPr>
          <p:cNvPr id="32" name="Connecteur droit avec flèche 31">
            <a:extLst>
              <a:ext uri="{FF2B5EF4-FFF2-40B4-BE49-F238E27FC236}">
                <a16:creationId xmlns:a16="http://schemas.microsoft.com/office/drawing/2014/main" id="{7308DA10-E271-7A2A-0D61-A5F03F97A0B7}"/>
              </a:ext>
            </a:extLst>
          </p:cNvPr>
          <p:cNvCxnSpPr>
            <a:cxnSpLocks/>
          </p:cNvCxnSpPr>
          <p:nvPr/>
        </p:nvCxnSpPr>
        <p:spPr>
          <a:xfrm>
            <a:off x="7199148" y="4108262"/>
            <a:ext cx="1122173" cy="8519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1A376E2D-33A3-B670-4ED6-60C08A889EB8}"/>
              </a:ext>
            </a:extLst>
          </p:cNvPr>
          <p:cNvCxnSpPr/>
          <p:nvPr/>
        </p:nvCxnSpPr>
        <p:spPr>
          <a:xfrm flipH="1" flipV="1">
            <a:off x="2363665" y="4117405"/>
            <a:ext cx="483548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5" name="Groupe 44">
            <a:extLst>
              <a:ext uri="{FF2B5EF4-FFF2-40B4-BE49-F238E27FC236}">
                <a16:creationId xmlns:a16="http://schemas.microsoft.com/office/drawing/2014/main" id="{E4900F37-B536-0ED3-D453-38B3F5B2682E}"/>
              </a:ext>
            </a:extLst>
          </p:cNvPr>
          <p:cNvGrpSpPr/>
          <p:nvPr/>
        </p:nvGrpSpPr>
        <p:grpSpPr>
          <a:xfrm>
            <a:off x="641505" y="3949370"/>
            <a:ext cx="1726070" cy="1169551"/>
            <a:chOff x="641505" y="3949370"/>
            <a:chExt cx="1726070" cy="1169551"/>
          </a:xfrm>
        </p:grpSpPr>
        <p:sp>
          <p:nvSpPr>
            <p:cNvPr id="40" name="ZoneTexte 39">
              <a:extLst>
                <a:ext uri="{FF2B5EF4-FFF2-40B4-BE49-F238E27FC236}">
                  <a16:creationId xmlns:a16="http://schemas.microsoft.com/office/drawing/2014/main" id="{AE7BB783-C531-A814-F23D-D6A94D3DA833}"/>
                </a:ext>
              </a:extLst>
            </p:cNvPr>
            <p:cNvSpPr txBox="1"/>
            <p:nvPr/>
          </p:nvSpPr>
          <p:spPr>
            <a:xfrm>
              <a:off x="641505" y="3949370"/>
              <a:ext cx="1726070" cy="1169551"/>
            </a:xfrm>
            <a:prstGeom prst="rect">
              <a:avLst/>
            </a:prstGeom>
            <a:noFill/>
            <a:ln w="28575">
              <a:solidFill>
                <a:schemeClr val="accent1">
                  <a:lumMod val="75000"/>
                </a:schemeClr>
              </a:solidFill>
            </a:ln>
          </p:spPr>
          <p:txBody>
            <a:bodyPr wrap="square" rtlCol="0">
              <a:spAutoFit/>
            </a:bodyPr>
            <a:lstStyle/>
            <a:p>
              <a:r>
                <a:rPr lang="fr-FR" sz="1400" dirty="0">
                  <a:solidFill>
                    <a:schemeClr val="accent1">
                      <a:lumMod val="75000"/>
                    </a:schemeClr>
                  </a:solidFill>
                  <a:latin typeface="Arial" panose="020B0604020202020204" pitchFamily="34" charset="0"/>
                  <a:cs typeface="Arial" panose="020B0604020202020204" pitchFamily="34" charset="0"/>
                </a:rPr>
                <a:t>Collecteur à vanne</a:t>
              </a:r>
            </a:p>
            <a:p>
              <a:endParaRPr lang="fr-FR" sz="1400" dirty="0">
                <a:solidFill>
                  <a:schemeClr val="accent1">
                    <a:lumMod val="75000"/>
                  </a:schemeClr>
                </a:solidFill>
                <a:latin typeface="Arial" panose="020B0604020202020204" pitchFamily="34" charset="0"/>
                <a:cs typeface="Arial" panose="020B0604020202020204" pitchFamily="34" charset="0"/>
              </a:endParaRPr>
            </a:p>
            <a:p>
              <a:endParaRPr lang="fr-FR" sz="1400" dirty="0">
                <a:solidFill>
                  <a:schemeClr val="accent1">
                    <a:lumMod val="75000"/>
                  </a:schemeClr>
                </a:solidFill>
                <a:latin typeface="Arial" panose="020B0604020202020204" pitchFamily="34" charset="0"/>
                <a:cs typeface="Arial" panose="020B0604020202020204" pitchFamily="34" charset="0"/>
              </a:endParaRPr>
            </a:p>
            <a:p>
              <a:endParaRPr lang="fr-FR" sz="1400" dirty="0">
                <a:solidFill>
                  <a:schemeClr val="accent1">
                    <a:lumMod val="75000"/>
                  </a:schemeClr>
                </a:solidFill>
                <a:latin typeface="Arial" panose="020B0604020202020204" pitchFamily="34" charset="0"/>
                <a:cs typeface="Arial" panose="020B0604020202020204" pitchFamily="34" charset="0"/>
              </a:endParaRPr>
            </a:p>
            <a:p>
              <a:endParaRPr lang="fr-FR" sz="1400" dirty="0">
                <a:solidFill>
                  <a:schemeClr val="accent1">
                    <a:lumMod val="75000"/>
                  </a:schemeClr>
                </a:solidFill>
                <a:latin typeface="Arial" panose="020B0604020202020204" pitchFamily="34" charset="0"/>
                <a:cs typeface="Arial" panose="020B0604020202020204" pitchFamily="34" charset="0"/>
              </a:endParaRPr>
            </a:p>
          </p:txBody>
        </p:sp>
        <p:pic>
          <p:nvPicPr>
            <p:cNvPr id="44" name="Image 43">
              <a:extLst>
                <a:ext uri="{FF2B5EF4-FFF2-40B4-BE49-F238E27FC236}">
                  <a16:creationId xmlns:a16="http://schemas.microsoft.com/office/drawing/2014/main" id="{2E0C77BD-749E-5E78-F222-D202ABA30E2B}"/>
                </a:ext>
              </a:extLst>
            </p:cNvPr>
            <p:cNvPicPr>
              <a:picLocks noChangeAspect="1"/>
            </p:cNvPicPr>
            <p:nvPr/>
          </p:nvPicPr>
          <p:blipFill>
            <a:blip r:embed="rId5"/>
            <a:stretch>
              <a:fillRect/>
            </a:stretch>
          </p:blipFill>
          <p:spPr>
            <a:xfrm>
              <a:off x="710235" y="4361688"/>
              <a:ext cx="1611172" cy="710357"/>
            </a:xfrm>
            <a:prstGeom prst="rect">
              <a:avLst/>
            </a:prstGeom>
          </p:spPr>
        </p:pic>
      </p:grpSp>
      <p:pic>
        <p:nvPicPr>
          <p:cNvPr id="47" name="Image 46">
            <a:hlinkClick r:id="rId6" action="ppaction://hlinkfile"/>
            <a:extLst>
              <a:ext uri="{FF2B5EF4-FFF2-40B4-BE49-F238E27FC236}">
                <a16:creationId xmlns:a16="http://schemas.microsoft.com/office/drawing/2014/main" id="{E89454CB-D4EB-F939-1748-19EC1B68E676}"/>
              </a:ext>
            </a:extLst>
          </p:cNvPr>
          <p:cNvPicPr>
            <a:picLocks noChangeAspect="1"/>
          </p:cNvPicPr>
          <p:nvPr/>
        </p:nvPicPr>
        <p:blipFill>
          <a:blip r:embed="rId7"/>
          <a:stretch>
            <a:fillRect/>
          </a:stretch>
        </p:blipFill>
        <p:spPr>
          <a:xfrm>
            <a:off x="70314" y="4988535"/>
            <a:ext cx="548688" cy="548688"/>
          </a:xfrm>
          <a:prstGeom prst="rect">
            <a:avLst/>
          </a:prstGeom>
        </p:spPr>
      </p:pic>
    </p:spTree>
    <p:extLst>
      <p:ext uri="{BB962C8B-B14F-4D97-AF65-F5344CB8AC3E}">
        <p14:creationId xmlns:p14="http://schemas.microsoft.com/office/powerpoint/2010/main" val="4071445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7385B8D1-3D90-500F-7BEE-A4B3FB7C6077}"/>
              </a:ext>
            </a:extLst>
          </p:cNvPr>
          <p:cNvGrpSpPr/>
          <p:nvPr/>
        </p:nvGrpSpPr>
        <p:grpSpPr>
          <a:xfrm>
            <a:off x="1544488" y="1243584"/>
            <a:ext cx="10547776" cy="5367528"/>
            <a:chOff x="1398184" y="1197864"/>
            <a:chExt cx="10547776" cy="5367528"/>
          </a:xfrm>
        </p:grpSpPr>
        <p:pic>
          <p:nvPicPr>
            <p:cNvPr id="3" name="Image 2">
              <a:extLst>
                <a:ext uri="{FF2B5EF4-FFF2-40B4-BE49-F238E27FC236}">
                  <a16:creationId xmlns:a16="http://schemas.microsoft.com/office/drawing/2014/main" id="{9162A855-8232-515F-1B71-92D6C620B2C8}"/>
                </a:ext>
              </a:extLst>
            </p:cNvPr>
            <p:cNvPicPr>
              <a:picLocks noChangeAspect="1"/>
            </p:cNvPicPr>
            <p:nvPr/>
          </p:nvPicPr>
          <p:blipFill rotWithShape="1">
            <a:blip r:embed="rId2"/>
            <a:srcRect t="8019"/>
            <a:stretch/>
          </p:blipFill>
          <p:spPr>
            <a:xfrm>
              <a:off x="1398184" y="1197864"/>
              <a:ext cx="10547776" cy="5367528"/>
            </a:xfrm>
            <a:prstGeom prst="rect">
              <a:avLst/>
            </a:prstGeom>
          </p:spPr>
        </p:pic>
        <p:sp>
          <p:nvSpPr>
            <p:cNvPr id="4" name="Rectangle 3">
              <a:extLst>
                <a:ext uri="{FF2B5EF4-FFF2-40B4-BE49-F238E27FC236}">
                  <a16:creationId xmlns:a16="http://schemas.microsoft.com/office/drawing/2014/main" id="{D5AFDAEC-901E-C217-186F-1E6BF40CA4A8}"/>
                </a:ext>
              </a:extLst>
            </p:cNvPr>
            <p:cNvSpPr/>
            <p:nvPr/>
          </p:nvSpPr>
          <p:spPr>
            <a:xfrm>
              <a:off x="5971032" y="2752344"/>
              <a:ext cx="274320" cy="17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CA3A4BD7-EC26-25B8-E868-126592E839C1}"/>
                </a:ext>
              </a:extLst>
            </p:cNvPr>
            <p:cNvPicPr>
              <a:picLocks noChangeAspect="1"/>
            </p:cNvPicPr>
            <p:nvPr/>
          </p:nvPicPr>
          <p:blipFill>
            <a:blip r:embed="rId3"/>
            <a:stretch>
              <a:fillRect/>
            </a:stretch>
          </p:blipFill>
          <p:spPr>
            <a:xfrm>
              <a:off x="5428476" y="2767569"/>
              <a:ext cx="274344" cy="176799"/>
            </a:xfrm>
            <a:prstGeom prst="rect">
              <a:avLst/>
            </a:prstGeom>
          </p:spPr>
        </p:pic>
        <p:pic>
          <p:nvPicPr>
            <p:cNvPr id="6" name="Image 5">
              <a:extLst>
                <a:ext uri="{FF2B5EF4-FFF2-40B4-BE49-F238E27FC236}">
                  <a16:creationId xmlns:a16="http://schemas.microsoft.com/office/drawing/2014/main" id="{D0D29D6D-8442-9340-F5E3-EB7E9D0F1AE8}"/>
                </a:ext>
              </a:extLst>
            </p:cNvPr>
            <p:cNvPicPr>
              <a:picLocks noChangeAspect="1"/>
            </p:cNvPicPr>
            <p:nvPr/>
          </p:nvPicPr>
          <p:blipFill>
            <a:blip r:embed="rId3"/>
            <a:stretch>
              <a:fillRect/>
            </a:stretch>
          </p:blipFill>
          <p:spPr>
            <a:xfrm>
              <a:off x="7077458" y="2855968"/>
              <a:ext cx="274344" cy="176799"/>
            </a:xfrm>
            <a:prstGeom prst="rect">
              <a:avLst/>
            </a:prstGeom>
          </p:spPr>
        </p:pic>
        <p:pic>
          <p:nvPicPr>
            <p:cNvPr id="7" name="Image 6">
              <a:extLst>
                <a:ext uri="{FF2B5EF4-FFF2-40B4-BE49-F238E27FC236}">
                  <a16:creationId xmlns:a16="http://schemas.microsoft.com/office/drawing/2014/main" id="{8EF53811-36BC-C1EA-BC60-6D8462DF5719}"/>
                </a:ext>
              </a:extLst>
            </p:cNvPr>
            <p:cNvPicPr>
              <a:picLocks noChangeAspect="1"/>
            </p:cNvPicPr>
            <p:nvPr/>
          </p:nvPicPr>
          <p:blipFill>
            <a:blip r:embed="rId3"/>
            <a:stretch>
              <a:fillRect/>
            </a:stretch>
          </p:blipFill>
          <p:spPr>
            <a:xfrm>
              <a:off x="9198840" y="3032767"/>
              <a:ext cx="274344" cy="176799"/>
            </a:xfrm>
            <a:prstGeom prst="rect">
              <a:avLst/>
            </a:prstGeom>
          </p:spPr>
        </p:pic>
        <p:pic>
          <p:nvPicPr>
            <p:cNvPr id="8" name="Image 7">
              <a:extLst>
                <a:ext uri="{FF2B5EF4-FFF2-40B4-BE49-F238E27FC236}">
                  <a16:creationId xmlns:a16="http://schemas.microsoft.com/office/drawing/2014/main" id="{2C04BA82-3566-0743-1AF9-868B21FF979B}"/>
                </a:ext>
              </a:extLst>
            </p:cNvPr>
            <p:cNvPicPr>
              <a:picLocks noChangeAspect="1"/>
            </p:cNvPicPr>
            <p:nvPr/>
          </p:nvPicPr>
          <p:blipFill>
            <a:blip r:embed="rId3"/>
            <a:stretch>
              <a:fillRect/>
            </a:stretch>
          </p:blipFill>
          <p:spPr>
            <a:xfrm>
              <a:off x="9705668" y="3060198"/>
              <a:ext cx="167586" cy="108000"/>
            </a:xfrm>
            <a:prstGeom prst="rect">
              <a:avLst/>
            </a:prstGeom>
          </p:spPr>
        </p:pic>
        <p:pic>
          <p:nvPicPr>
            <p:cNvPr id="9" name="Image 8">
              <a:extLst>
                <a:ext uri="{FF2B5EF4-FFF2-40B4-BE49-F238E27FC236}">
                  <a16:creationId xmlns:a16="http://schemas.microsoft.com/office/drawing/2014/main" id="{3E490F4F-E68B-BF6F-BC52-EE609D9AB05A}"/>
                </a:ext>
              </a:extLst>
            </p:cNvPr>
            <p:cNvPicPr>
              <a:picLocks noChangeAspect="1"/>
            </p:cNvPicPr>
            <p:nvPr/>
          </p:nvPicPr>
          <p:blipFill>
            <a:blip r:embed="rId3"/>
            <a:stretch>
              <a:fillRect/>
            </a:stretch>
          </p:blipFill>
          <p:spPr>
            <a:xfrm>
              <a:off x="10171185" y="3041910"/>
              <a:ext cx="274344" cy="176799"/>
            </a:xfrm>
            <a:prstGeom prst="rect">
              <a:avLst/>
            </a:prstGeom>
          </p:spPr>
        </p:pic>
        <p:pic>
          <p:nvPicPr>
            <p:cNvPr id="10" name="Image 9">
              <a:extLst>
                <a:ext uri="{FF2B5EF4-FFF2-40B4-BE49-F238E27FC236}">
                  <a16:creationId xmlns:a16="http://schemas.microsoft.com/office/drawing/2014/main" id="{ADAAC152-B4AF-56EF-D9A1-0DF8C5A88DDD}"/>
                </a:ext>
              </a:extLst>
            </p:cNvPr>
            <p:cNvPicPr>
              <a:picLocks noChangeAspect="1"/>
            </p:cNvPicPr>
            <p:nvPr/>
          </p:nvPicPr>
          <p:blipFill>
            <a:blip r:embed="rId3"/>
            <a:stretch>
              <a:fillRect/>
            </a:stretch>
          </p:blipFill>
          <p:spPr>
            <a:xfrm>
              <a:off x="3653439" y="5132824"/>
              <a:ext cx="274344" cy="176799"/>
            </a:xfrm>
            <a:prstGeom prst="rect">
              <a:avLst/>
            </a:prstGeom>
          </p:spPr>
        </p:pic>
        <p:pic>
          <p:nvPicPr>
            <p:cNvPr id="11" name="Image 10">
              <a:extLst>
                <a:ext uri="{FF2B5EF4-FFF2-40B4-BE49-F238E27FC236}">
                  <a16:creationId xmlns:a16="http://schemas.microsoft.com/office/drawing/2014/main" id="{D78EB6D2-4776-E31A-1A95-A816291E4B36}"/>
                </a:ext>
              </a:extLst>
            </p:cNvPr>
            <p:cNvPicPr>
              <a:picLocks noChangeAspect="1"/>
            </p:cNvPicPr>
            <p:nvPr/>
          </p:nvPicPr>
          <p:blipFill>
            <a:blip r:embed="rId3"/>
            <a:stretch>
              <a:fillRect/>
            </a:stretch>
          </p:blipFill>
          <p:spPr>
            <a:xfrm>
              <a:off x="4715244" y="5132823"/>
              <a:ext cx="216000" cy="139200"/>
            </a:xfrm>
            <a:prstGeom prst="rect">
              <a:avLst/>
            </a:prstGeom>
          </p:spPr>
        </p:pic>
        <p:pic>
          <p:nvPicPr>
            <p:cNvPr id="12" name="Image 11">
              <a:extLst>
                <a:ext uri="{FF2B5EF4-FFF2-40B4-BE49-F238E27FC236}">
                  <a16:creationId xmlns:a16="http://schemas.microsoft.com/office/drawing/2014/main" id="{1AB4992D-0BDA-8459-416A-FBF1074EE747}"/>
                </a:ext>
              </a:extLst>
            </p:cNvPr>
            <p:cNvPicPr>
              <a:picLocks noChangeAspect="1"/>
            </p:cNvPicPr>
            <p:nvPr/>
          </p:nvPicPr>
          <p:blipFill>
            <a:blip r:embed="rId3"/>
            <a:stretch>
              <a:fillRect/>
            </a:stretch>
          </p:blipFill>
          <p:spPr>
            <a:xfrm>
              <a:off x="6261535" y="5151112"/>
              <a:ext cx="274344" cy="176799"/>
            </a:xfrm>
            <a:prstGeom prst="rect">
              <a:avLst/>
            </a:prstGeom>
          </p:spPr>
        </p:pic>
        <p:pic>
          <p:nvPicPr>
            <p:cNvPr id="13" name="Image 12">
              <a:extLst>
                <a:ext uri="{FF2B5EF4-FFF2-40B4-BE49-F238E27FC236}">
                  <a16:creationId xmlns:a16="http://schemas.microsoft.com/office/drawing/2014/main" id="{11C5EF2B-056B-0885-D07F-7301F1AC6001}"/>
                </a:ext>
              </a:extLst>
            </p:cNvPr>
            <p:cNvPicPr>
              <a:picLocks noChangeAspect="1"/>
            </p:cNvPicPr>
            <p:nvPr/>
          </p:nvPicPr>
          <p:blipFill>
            <a:blip r:embed="rId3"/>
            <a:stretch>
              <a:fillRect/>
            </a:stretch>
          </p:blipFill>
          <p:spPr>
            <a:xfrm>
              <a:off x="6605016" y="4956024"/>
              <a:ext cx="274344" cy="176799"/>
            </a:xfrm>
            <a:prstGeom prst="rect">
              <a:avLst/>
            </a:prstGeom>
          </p:spPr>
        </p:pic>
        <p:pic>
          <p:nvPicPr>
            <p:cNvPr id="14" name="Image 13">
              <a:extLst>
                <a:ext uri="{FF2B5EF4-FFF2-40B4-BE49-F238E27FC236}">
                  <a16:creationId xmlns:a16="http://schemas.microsoft.com/office/drawing/2014/main" id="{7AAAED6C-C811-2054-C1AF-F08E65648C2A}"/>
                </a:ext>
              </a:extLst>
            </p:cNvPr>
            <p:cNvPicPr>
              <a:picLocks noChangeAspect="1"/>
            </p:cNvPicPr>
            <p:nvPr/>
          </p:nvPicPr>
          <p:blipFill>
            <a:blip r:embed="rId3"/>
            <a:stretch>
              <a:fillRect/>
            </a:stretch>
          </p:blipFill>
          <p:spPr>
            <a:xfrm>
              <a:off x="7125959" y="4956024"/>
              <a:ext cx="274344" cy="176799"/>
            </a:xfrm>
            <a:prstGeom prst="rect">
              <a:avLst/>
            </a:prstGeom>
          </p:spPr>
        </p:pic>
        <p:pic>
          <p:nvPicPr>
            <p:cNvPr id="15" name="Image 14">
              <a:extLst>
                <a:ext uri="{FF2B5EF4-FFF2-40B4-BE49-F238E27FC236}">
                  <a16:creationId xmlns:a16="http://schemas.microsoft.com/office/drawing/2014/main" id="{8CCDCD80-1037-5424-047F-6374D2FE37FB}"/>
                </a:ext>
              </a:extLst>
            </p:cNvPr>
            <p:cNvPicPr>
              <a:picLocks noChangeAspect="1"/>
            </p:cNvPicPr>
            <p:nvPr/>
          </p:nvPicPr>
          <p:blipFill>
            <a:blip r:embed="rId3"/>
            <a:stretch>
              <a:fillRect/>
            </a:stretch>
          </p:blipFill>
          <p:spPr>
            <a:xfrm>
              <a:off x="8277876" y="4108696"/>
              <a:ext cx="274344" cy="176799"/>
            </a:xfrm>
            <a:prstGeom prst="rect">
              <a:avLst/>
            </a:prstGeom>
          </p:spPr>
        </p:pic>
        <p:pic>
          <p:nvPicPr>
            <p:cNvPr id="16" name="Image 15">
              <a:extLst>
                <a:ext uri="{FF2B5EF4-FFF2-40B4-BE49-F238E27FC236}">
                  <a16:creationId xmlns:a16="http://schemas.microsoft.com/office/drawing/2014/main" id="{8D3FFA41-09BD-88FB-7174-37B7D41B1AC1}"/>
                </a:ext>
              </a:extLst>
            </p:cNvPr>
            <p:cNvPicPr>
              <a:picLocks noChangeAspect="1"/>
            </p:cNvPicPr>
            <p:nvPr/>
          </p:nvPicPr>
          <p:blipFill>
            <a:blip r:embed="rId3"/>
            <a:stretch>
              <a:fillRect/>
            </a:stretch>
          </p:blipFill>
          <p:spPr>
            <a:xfrm>
              <a:off x="9147036" y="4294639"/>
              <a:ext cx="274344" cy="176799"/>
            </a:xfrm>
            <a:prstGeom prst="rect">
              <a:avLst/>
            </a:prstGeom>
          </p:spPr>
        </p:pic>
        <p:pic>
          <p:nvPicPr>
            <p:cNvPr id="17" name="Image 16">
              <a:extLst>
                <a:ext uri="{FF2B5EF4-FFF2-40B4-BE49-F238E27FC236}">
                  <a16:creationId xmlns:a16="http://schemas.microsoft.com/office/drawing/2014/main" id="{273DA78A-FDE1-DE78-1C2F-5B9662DAF625}"/>
                </a:ext>
              </a:extLst>
            </p:cNvPr>
            <p:cNvPicPr>
              <a:picLocks noChangeAspect="1"/>
            </p:cNvPicPr>
            <p:nvPr/>
          </p:nvPicPr>
          <p:blipFill>
            <a:blip r:embed="rId3"/>
            <a:stretch>
              <a:fillRect/>
            </a:stretch>
          </p:blipFill>
          <p:spPr>
            <a:xfrm>
              <a:off x="10640556" y="4946879"/>
              <a:ext cx="274344" cy="176799"/>
            </a:xfrm>
            <a:prstGeom prst="rect">
              <a:avLst/>
            </a:prstGeom>
          </p:spPr>
        </p:pic>
        <p:pic>
          <p:nvPicPr>
            <p:cNvPr id="18" name="Image 17">
              <a:extLst>
                <a:ext uri="{FF2B5EF4-FFF2-40B4-BE49-F238E27FC236}">
                  <a16:creationId xmlns:a16="http://schemas.microsoft.com/office/drawing/2014/main" id="{5BB426A8-2669-A03E-C203-9580347D5DBF}"/>
                </a:ext>
              </a:extLst>
            </p:cNvPr>
            <p:cNvPicPr>
              <a:picLocks noChangeAspect="1"/>
            </p:cNvPicPr>
            <p:nvPr/>
          </p:nvPicPr>
          <p:blipFill>
            <a:blip r:embed="rId3"/>
            <a:stretch>
              <a:fillRect/>
            </a:stretch>
          </p:blipFill>
          <p:spPr>
            <a:xfrm>
              <a:off x="7939825" y="4956023"/>
              <a:ext cx="180000" cy="116000"/>
            </a:xfrm>
            <a:prstGeom prst="rect">
              <a:avLst/>
            </a:prstGeom>
          </p:spPr>
        </p:pic>
        <p:pic>
          <p:nvPicPr>
            <p:cNvPr id="19" name="Image 18">
              <a:extLst>
                <a:ext uri="{FF2B5EF4-FFF2-40B4-BE49-F238E27FC236}">
                  <a16:creationId xmlns:a16="http://schemas.microsoft.com/office/drawing/2014/main" id="{AEA57D67-9BF3-D425-ECF8-7FDF903EEF15}"/>
                </a:ext>
              </a:extLst>
            </p:cNvPr>
            <p:cNvPicPr>
              <a:picLocks noChangeAspect="1"/>
            </p:cNvPicPr>
            <p:nvPr/>
          </p:nvPicPr>
          <p:blipFill>
            <a:blip r:embed="rId3"/>
            <a:stretch>
              <a:fillRect/>
            </a:stretch>
          </p:blipFill>
          <p:spPr>
            <a:xfrm>
              <a:off x="9433584" y="5044422"/>
              <a:ext cx="274344" cy="176799"/>
            </a:xfrm>
            <a:prstGeom prst="rect">
              <a:avLst/>
            </a:prstGeom>
          </p:spPr>
        </p:pic>
        <p:pic>
          <p:nvPicPr>
            <p:cNvPr id="20" name="Image 19">
              <a:extLst>
                <a:ext uri="{FF2B5EF4-FFF2-40B4-BE49-F238E27FC236}">
                  <a16:creationId xmlns:a16="http://schemas.microsoft.com/office/drawing/2014/main" id="{5B38581F-DE71-85F4-14FC-240B1571EECC}"/>
                </a:ext>
              </a:extLst>
            </p:cNvPr>
            <p:cNvPicPr>
              <a:picLocks noChangeAspect="1"/>
            </p:cNvPicPr>
            <p:nvPr/>
          </p:nvPicPr>
          <p:blipFill>
            <a:blip r:embed="rId3"/>
            <a:stretch>
              <a:fillRect/>
            </a:stretch>
          </p:blipFill>
          <p:spPr>
            <a:xfrm>
              <a:off x="8476512" y="4570547"/>
              <a:ext cx="180000" cy="116000"/>
            </a:xfrm>
            <a:prstGeom prst="rect">
              <a:avLst/>
            </a:prstGeom>
          </p:spPr>
        </p:pic>
        <p:pic>
          <p:nvPicPr>
            <p:cNvPr id="21" name="Image 20">
              <a:extLst>
                <a:ext uri="{FF2B5EF4-FFF2-40B4-BE49-F238E27FC236}">
                  <a16:creationId xmlns:a16="http://schemas.microsoft.com/office/drawing/2014/main" id="{E7E91225-1C26-C925-01A3-08014D885DB7}"/>
                </a:ext>
              </a:extLst>
            </p:cNvPr>
            <p:cNvPicPr>
              <a:picLocks noChangeAspect="1"/>
            </p:cNvPicPr>
            <p:nvPr/>
          </p:nvPicPr>
          <p:blipFill>
            <a:blip r:embed="rId3"/>
            <a:stretch>
              <a:fillRect/>
            </a:stretch>
          </p:blipFill>
          <p:spPr>
            <a:xfrm>
              <a:off x="8738808" y="4546324"/>
              <a:ext cx="216000" cy="139200"/>
            </a:xfrm>
            <a:prstGeom prst="rect">
              <a:avLst/>
            </a:prstGeom>
          </p:spPr>
        </p:pic>
        <p:pic>
          <p:nvPicPr>
            <p:cNvPr id="22" name="Image 21">
              <a:extLst>
                <a:ext uri="{FF2B5EF4-FFF2-40B4-BE49-F238E27FC236}">
                  <a16:creationId xmlns:a16="http://schemas.microsoft.com/office/drawing/2014/main" id="{4B055DFA-A910-9C48-8789-2AF880C84081}"/>
                </a:ext>
              </a:extLst>
            </p:cNvPr>
            <p:cNvPicPr>
              <a:picLocks noChangeAspect="1"/>
            </p:cNvPicPr>
            <p:nvPr/>
          </p:nvPicPr>
          <p:blipFill>
            <a:blip r:embed="rId4"/>
            <a:stretch>
              <a:fillRect/>
            </a:stretch>
          </p:blipFill>
          <p:spPr>
            <a:xfrm>
              <a:off x="8132471" y="5276089"/>
              <a:ext cx="213378" cy="140220"/>
            </a:xfrm>
            <a:prstGeom prst="rect">
              <a:avLst/>
            </a:prstGeom>
          </p:spPr>
        </p:pic>
        <p:pic>
          <p:nvPicPr>
            <p:cNvPr id="23" name="Image 22">
              <a:extLst>
                <a:ext uri="{FF2B5EF4-FFF2-40B4-BE49-F238E27FC236}">
                  <a16:creationId xmlns:a16="http://schemas.microsoft.com/office/drawing/2014/main" id="{FBA63CD5-33DE-6F65-0FEA-BFAC7E4AB512}"/>
                </a:ext>
              </a:extLst>
            </p:cNvPr>
            <p:cNvPicPr>
              <a:picLocks noChangeAspect="1"/>
            </p:cNvPicPr>
            <p:nvPr/>
          </p:nvPicPr>
          <p:blipFill>
            <a:blip r:embed="rId4"/>
            <a:stretch>
              <a:fillRect/>
            </a:stretch>
          </p:blipFill>
          <p:spPr>
            <a:xfrm>
              <a:off x="10079867" y="4714694"/>
              <a:ext cx="164348" cy="108000"/>
            </a:xfrm>
            <a:prstGeom prst="rect">
              <a:avLst/>
            </a:prstGeom>
          </p:spPr>
        </p:pic>
        <p:pic>
          <p:nvPicPr>
            <p:cNvPr id="24" name="Image 23">
              <a:extLst>
                <a:ext uri="{FF2B5EF4-FFF2-40B4-BE49-F238E27FC236}">
                  <a16:creationId xmlns:a16="http://schemas.microsoft.com/office/drawing/2014/main" id="{BC70D108-AB30-8F0D-13C5-0FFEB6FC2549}"/>
                </a:ext>
              </a:extLst>
            </p:cNvPr>
            <p:cNvPicPr>
              <a:picLocks noChangeAspect="1"/>
            </p:cNvPicPr>
            <p:nvPr/>
          </p:nvPicPr>
          <p:blipFill>
            <a:blip r:embed="rId4"/>
            <a:stretch>
              <a:fillRect/>
            </a:stretch>
          </p:blipFill>
          <p:spPr>
            <a:xfrm>
              <a:off x="8528316" y="5281167"/>
              <a:ext cx="213378" cy="140220"/>
            </a:xfrm>
            <a:prstGeom prst="rect">
              <a:avLst/>
            </a:prstGeom>
          </p:spPr>
        </p:pic>
        <p:pic>
          <p:nvPicPr>
            <p:cNvPr id="25" name="Image 24">
              <a:extLst>
                <a:ext uri="{FF2B5EF4-FFF2-40B4-BE49-F238E27FC236}">
                  <a16:creationId xmlns:a16="http://schemas.microsoft.com/office/drawing/2014/main" id="{90696315-8DCD-A77A-94FB-BFBC7587FBF8}"/>
                </a:ext>
              </a:extLst>
            </p:cNvPr>
            <p:cNvPicPr>
              <a:picLocks noChangeAspect="1"/>
            </p:cNvPicPr>
            <p:nvPr/>
          </p:nvPicPr>
          <p:blipFill>
            <a:blip r:embed="rId4"/>
            <a:stretch>
              <a:fillRect/>
            </a:stretch>
          </p:blipFill>
          <p:spPr>
            <a:xfrm>
              <a:off x="2414016" y="5262879"/>
              <a:ext cx="369706" cy="157202"/>
            </a:xfrm>
            <a:prstGeom prst="rect">
              <a:avLst/>
            </a:prstGeom>
          </p:spPr>
        </p:pic>
        <p:pic>
          <p:nvPicPr>
            <p:cNvPr id="26" name="Image 25">
              <a:extLst>
                <a:ext uri="{FF2B5EF4-FFF2-40B4-BE49-F238E27FC236}">
                  <a16:creationId xmlns:a16="http://schemas.microsoft.com/office/drawing/2014/main" id="{549BD24F-B983-AC58-79C6-63D849502200}"/>
                </a:ext>
              </a:extLst>
            </p:cNvPr>
            <p:cNvPicPr>
              <a:picLocks noChangeAspect="1"/>
            </p:cNvPicPr>
            <p:nvPr/>
          </p:nvPicPr>
          <p:blipFill>
            <a:blip r:embed="rId4"/>
            <a:stretch>
              <a:fillRect/>
            </a:stretch>
          </p:blipFill>
          <p:spPr>
            <a:xfrm>
              <a:off x="7610846" y="2846826"/>
              <a:ext cx="164348" cy="108000"/>
            </a:xfrm>
            <a:prstGeom prst="rect">
              <a:avLst/>
            </a:prstGeom>
          </p:spPr>
        </p:pic>
      </p:grpSp>
      <p:sp>
        <p:nvSpPr>
          <p:cNvPr id="28" name="ZoneTexte 27">
            <a:extLst>
              <a:ext uri="{FF2B5EF4-FFF2-40B4-BE49-F238E27FC236}">
                <a16:creationId xmlns:a16="http://schemas.microsoft.com/office/drawing/2014/main" id="{E3F2F05C-DE52-D918-5400-FF1AA5B7749E}"/>
              </a:ext>
            </a:extLst>
          </p:cNvPr>
          <p:cNvSpPr txBox="1"/>
          <p:nvPr/>
        </p:nvSpPr>
        <p:spPr>
          <a:xfrm>
            <a:off x="353672" y="1550260"/>
            <a:ext cx="2823210" cy="1477328"/>
          </a:xfrm>
          <a:prstGeom prst="rect">
            <a:avLst/>
          </a:prstGeom>
          <a:solidFill>
            <a:schemeClr val="bg1"/>
          </a:solidFill>
        </p:spPr>
        <p:txBody>
          <a:bodyPr wrap="square">
            <a:spAutoFit/>
          </a:bodyPr>
          <a:lstStyle/>
          <a:p>
            <a:pPr>
              <a:spcAft>
                <a:spcPts val="600"/>
              </a:spcAft>
            </a:pPr>
            <a:r>
              <a:rPr lang="fr-FR" sz="1600" dirty="0">
                <a:latin typeface="Arial" panose="020B0604020202020204" pitchFamily="34" charset="0"/>
                <a:cs typeface="Arial" panose="020B0604020202020204" pitchFamily="34" charset="0"/>
              </a:rPr>
              <a:t>Travail à faire :</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bleu l’alimentation eau froide</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rouge l’alimentation eau chaude</a:t>
            </a:r>
          </a:p>
        </p:txBody>
      </p:sp>
      <p:sp>
        <p:nvSpPr>
          <p:cNvPr id="30" name="ZoneTexte 29">
            <a:extLst>
              <a:ext uri="{FF2B5EF4-FFF2-40B4-BE49-F238E27FC236}">
                <a16:creationId xmlns:a16="http://schemas.microsoft.com/office/drawing/2014/main" id="{F9BACF48-9945-5072-770F-DAFCC369B73A}"/>
              </a:ext>
            </a:extLst>
          </p:cNvPr>
          <p:cNvSpPr txBox="1"/>
          <p:nvPr/>
        </p:nvSpPr>
        <p:spPr>
          <a:xfrm>
            <a:off x="2371828" y="478579"/>
            <a:ext cx="7448344" cy="461665"/>
          </a:xfrm>
          <a:prstGeom prst="rect">
            <a:avLst/>
          </a:prstGeom>
          <a:noFill/>
        </p:spPr>
        <p:txBody>
          <a:bodyPr wrap="square">
            <a:spAutoFit/>
          </a:bodyPr>
          <a:lstStyle/>
          <a:p>
            <a:r>
              <a:rPr lang="fr-FR" sz="2400" b="1" dirty="0">
                <a:solidFill>
                  <a:srgbClr val="FF0000"/>
                </a:solidFill>
                <a:latin typeface="Arial" panose="020B0604020202020204" pitchFamily="34" charset="0"/>
                <a:cs typeface="Arial" panose="020B0604020202020204" pitchFamily="34" charset="0"/>
              </a:rPr>
              <a:t>Correction : </a:t>
            </a:r>
            <a:r>
              <a:rPr lang="fr-FR" sz="2400" b="1" dirty="0">
                <a:latin typeface="Arial" panose="020B0604020202020204" pitchFamily="34" charset="0"/>
                <a:cs typeface="Arial" panose="020B0604020202020204" pitchFamily="34" charset="0"/>
              </a:rPr>
              <a:t>Schéma alimentation de l’eau en PER</a:t>
            </a:r>
          </a:p>
        </p:txBody>
      </p:sp>
      <p:sp>
        <p:nvSpPr>
          <p:cNvPr id="32" name="ZoneTexte 31">
            <a:extLst>
              <a:ext uri="{FF2B5EF4-FFF2-40B4-BE49-F238E27FC236}">
                <a16:creationId xmlns:a16="http://schemas.microsoft.com/office/drawing/2014/main" id="{C87AACD5-874B-4001-3C29-B8574A04AE9C}"/>
              </a:ext>
            </a:extLst>
          </p:cNvPr>
          <p:cNvSpPr txBox="1"/>
          <p:nvPr/>
        </p:nvSpPr>
        <p:spPr>
          <a:xfrm>
            <a:off x="2678579" y="6386727"/>
            <a:ext cx="8839917" cy="318924"/>
          </a:xfrm>
          <a:prstGeom prst="rect">
            <a:avLst/>
          </a:prstGeom>
          <a:noFill/>
        </p:spPr>
        <p:txBody>
          <a:bodyPr wrap="square" lIns="36000" tIns="36000" rIns="36000" bIns="36000" rtlCol="0">
            <a:spAutoFit/>
          </a:bodyPr>
          <a:lstStyle/>
          <a:p>
            <a:r>
              <a:rPr lang="fr-FR" sz="1600" i="1" dirty="0"/>
              <a:t>* Groupe de sécurité pour chauffe eau électrique obligatoire (réglementation (DTU 60.1)) </a:t>
            </a:r>
          </a:p>
        </p:txBody>
      </p:sp>
    </p:spTree>
    <p:extLst>
      <p:ext uri="{BB962C8B-B14F-4D97-AF65-F5344CB8AC3E}">
        <p14:creationId xmlns:p14="http://schemas.microsoft.com/office/powerpoint/2010/main" val="3905706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9582942-BCBE-23D5-57E2-F7409EFA223F}"/>
              </a:ext>
            </a:extLst>
          </p:cNvPr>
          <p:cNvSpPr txBox="1"/>
          <p:nvPr/>
        </p:nvSpPr>
        <p:spPr>
          <a:xfrm>
            <a:off x="1131972" y="524413"/>
            <a:ext cx="9928056" cy="1384995"/>
          </a:xfrm>
          <a:prstGeom prst="rect">
            <a:avLst/>
          </a:prstGeom>
          <a:noFill/>
        </p:spPr>
        <p:txBody>
          <a:bodyPr wrap="square">
            <a:spAutoFit/>
          </a:bodyPr>
          <a:lstStyle/>
          <a:p>
            <a:pPr algn="just"/>
            <a:r>
              <a:rPr lang="fr-FR" sz="2800" dirty="0">
                <a:latin typeface="Arial" panose="020B0604020202020204" pitchFamily="34" charset="0"/>
                <a:cs typeface="Arial" panose="020B0604020202020204" pitchFamily="34" charset="0"/>
              </a:rPr>
              <a:t>Énergie, assainissement, eau, communication, la maison individuelle doit être branchée… Une somme d’opérations qui réclament compétences, organisation et budget.</a:t>
            </a:r>
          </a:p>
        </p:txBody>
      </p:sp>
      <p:pic>
        <p:nvPicPr>
          <p:cNvPr id="3" name="Image 2">
            <a:extLst>
              <a:ext uri="{FF2B5EF4-FFF2-40B4-BE49-F238E27FC236}">
                <a16:creationId xmlns:a16="http://schemas.microsoft.com/office/drawing/2014/main" id="{F9F68967-B00B-E794-C7F1-6F11BA1CE599}"/>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612135" y="2420740"/>
            <a:ext cx="8967730" cy="4437260"/>
          </a:xfrm>
          <a:prstGeom prst="rect">
            <a:avLst/>
          </a:prstGeom>
        </p:spPr>
      </p:pic>
    </p:spTree>
    <p:extLst>
      <p:ext uri="{BB962C8B-B14F-4D97-AF65-F5344CB8AC3E}">
        <p14:creationId xmlns:p14="http://schemas.microsoft.com/office/powerpoint/2010/main" val="95584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57BF24E-227F-E03D-CA43-B17EA24A04B5}"/>
              </a:ext>
            </a:extLst>
          </p:cNvPr>
          <p:cNvPicPr>
            <a:picLocks noChangeAspect="1"/>
          </p:cNvPicPr>
          <p:nvPr/>
        </p:nvPicPr>
        <p:blipFill rotWithShape="1">
          <a:blip r:embed="rId2"/>
          <a:srcRect t="8367"/>
          <a:stretch/>
        </p:blipFill>
        <p:spPr>
          <a:xfrm>
            <a:off x="149070" y="1152144"/>
            <a:ext cx="11838714" cy="5632926"/>
          </a:xfrm>
          <a:prstGeom prst="rect">
            <a:avLst/>
          </a:prstGeom>
        </p:spPr>
      </p:pic>
      <p:sp>
        <p:nvSpPr>
          <p:cNvPr id="3" name="ZoneTexte 2">
            <a:extLst>
              <a:ext uri="{FF2B5EF4-FFF2-40B4-BE49-F238E27FC236}">
                <a16:creationId xmlns:a16="http://schemas.microsoft.com/office/drawing/2014/main" id="{E87772DC-6A52-15E4-F42D-57FBEB239BA1}"/>
              </a:ext>
            </a:extLst>
          </p:cNvPr>
          <p:cNvSpPr txBox="1"/>
          <p:nvPr/>
        </p:nvSpPr>
        <p:spPr>
          <a:xfrm>
            <a:off x="2371828" y="478579"/>
            <a:ext cx="7448344" cy="461665"/>
          </a:xfrm>
          <a:prstGeom prst="rect">
            <a:avLst/>
          </a:prstGeom>
          <a:noFill/>
        </p:spPr>
        <p:txBody>
          <a:bodyPr wrap="square">
            <a:spAutoFit/>
          </a:bodyPr>
          <a:lstStyle/>
          <a:p>
            <a:r>
              <a:rPr lang="fr-FR" sz="2400" b="1" dirty="0">
                <a:solidFill>
                  <a:srgbClr val="FF0000"/>
                </a:solidFill>
                <a:latin typeface="Arial" panose="020B0604020202020204" pitchFamily="34" charset="0"/>
                <a:cs typeface="Arial" panose="020B0604020202020204" pitchFamily="34" charset="0"/>
              </a:rPr>
              <a:t>Correction : </a:t>
            </a:r>
            <a:r>
              <a:rPr lang="fr-FR" sz="2400" b="1" dirty="0">
                <a:latin typeface="Arial" panose="020B0604020202020204" pitchFamily="34" charset="0"/>
                <a:cs typeface="Arial" panose="020B0604020202020204" pitchFamily="34" charset="0"/>
              </a:rPr>
              <a:t>Schéma alimentation de l’eau en PER</a:t>
            </a:r>
          </a:p>
        </p:txBody>
      </p:sp>
      <p:sp>
        <p:nvSpPr>
          <p:cNvPr id="5" name="ZoneTexte 4">
            <a:extLst>
              <a:ext uri="{FF2B5EF4-FFF2-40B4-BE49-F238E27FC236}">
                <a16:creationId xmlns:a16="http://schemas.microsoft.com/office/drawing/2014/main" id="{BA2F6E56-6B0D-422E-334B-BF718BA3326D}"/>
              </a:ext>
            </a:extLst>
          </p:cNvPr>
          <p:cNvSpPr txBox="1"/>
          <p:nvPr/>
        </p:nvSpPr>
        <p:spPr>
          <a:xfrm>
            <a:off x="1280160" y="5414941"/>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25</a:t>
            </a:r>
          </a:p>
        </p:txBody>
      </p:sp>
      <p:sp>
        <p:nvSpPr>
          <p:cNvPr id="6" name="ZoneTexte 5">
            <a:extLst>
              <a:ext uri="{FF2B5EF4-FFF2-40B4-BE49-F238E27FC236}">
                <a16:creationId xmlns:a16="http://schemas.microsoft.com/office/drawing/2014/main" id="{F7CB12E9-AFE0-65CA-7412-1080E26326AC}"/>
              </a:ext>
            </a:extLst>
          </p:cNvPr>
          <p:cNvSpPr txBox="1"/>
          <p:nvPr/>
        </p:nvSpPr>
        <p:spPr>
          <a:xfrm>
            <a:off x="9887427" y="4748270"/>
            <a:ext cx="404888" cy="211203"/>
          </a:xfrm>
          <a:prstGeom prst="rect">
            <a:avLst/>
          </a:prstGeom>
          <a:solidFill>
            <a:schemeClr val="bg1"/>
          </a:solidFill>
        </p:spPr>
        <p:txBody>
          <a:bodyPr wrap="square" lIns="36000" tIns="36000" bIns="36000" rtlCol="0">
            <a:spAutoFit/>
          </a:bodyPr>
          <a:lstStyle/>
          <a:p>
            <a:r>
              <a:rPr lang="el-GR" sz="900" b="1" dirty="0">
                <a:solidFill>
                  <a:schemeClr val="accent1"/>
                </a:solidFill>
                <a:latin typeface="Arial" panose="020B0604020202020204" pitchFamily="34" charset="0"/>
                <a:cs typeface="Arial" panose="020B0604020202020204" pitchFamily="34" charset="0"/>
              </a:rPr>
              <a:t>Φ</a:t>
            </a:r>
            <a:r>
              <a:rPr lang="fr-FR" sz="900" b="1" dirty="0">
                <a:solidFill>
                  <a:schemeClr val="accent1"/>
                </a:solidFill>
                <a:latin typeface="Arial" panose="020B0604020202020204" pitchFamily="34" charset="0"/>
                <a:cs typeface="Arial" panose="020B0604020202020204" pitchFamily="34" charset="0"/>
              </a:rPr>
              <a:t>20</a:t>
            </a:r>
          </a:p>
        </p:txBody>
      </p:sp>
      <p:pic>
        <p:nvPicPr>
          <p:cNvPr id="7" name="Image 6">
            <a:extLst>
              <a:ext uri="{FF2B5EF4-FFF2-40B4-BE49-F238E27FC236}">
                <a16:creationId xmlns:a16="http://schemas.microsoft.com/office/drawing/2014/main" id="{872CD7B6-52E4-85C3-95AB-0067BC4E2BA0}"/>
              </a:ext>
            </a:extLst>
          </p:cNvPr>
          <p:cNvPicPr>
            <a:picLocks noChangeAspect="1"/>
          </p:cNvPicPr>
          <p:nvPr/>
        </p:nvPicPr>
        <p:blipFill rotWithShape="1">
          <a:blip r:embed="rId3"/>
          <a:srcRect l="14953"/>
          <a:stretch/>
        </p:blipFill>
        <p:spPr>
          <a:xfrm>
            <a:off x="9994392" y="295866"/>
            <a:ext cx="1185765" cy="827090"/>
          </a:xfrm>
          <a:prstGeom prst="rect">
            <a:avLst/>
          </a:prstGeom>
        </p:spPr>
      </p:pic>
      <p:sp>
        <p:nvSpPr>
          <p:cNvPr id="9" name="ZoneTexte 8">
            <a:extLst>
              <a:ext uri="{FF2B5EF4-FFF2-40B4-BE49-F238E27FC236}">
                <a16:creationId xmlns:a16="http://schemas.microsoft.com/office/drawing/2014/main" id="{3B230456-28F6-4C10-B5BA-BA1B9EFA0088}"/>
              </a:ext>
            </a:extLst>
          </p:cNvPr>
          <p:cNvSpPr txBox="1"/>
          <p:nvPr/>
        </p:nvSpPr>
        <p:spPr>
          <a:xfrm>
            <a:off x="0" y="1152144"/>
            <a:ext cx="2823210" cy="2046714"/>
          </a:xfrm>
          <a:prstGeom prst="rect">
            <a:avLst/>
          </a:prstGeom>
          <a:solidFill>
            <a:schemeClr val="bg1"/>
          </a:solidFill>
        </p:spPr>
        <p:txBody>
          <a:bodyPr wrap="square">
            <a:spAutoFit/>
          </a:bodyPr>
          <a:lstStyle/>
          <a:p>
            <a:pPr>
              <a:spcAft>
                <a:spcPts val="600"/>
              </a:spcAft>
            </a:pPr>
            <a:r>
              <a:rPr lang="fr-FR" sz="1600" dirty="0">
                <a:latin typeface="Arial" panose="020B0604020202020204" pitchFamily="34" charset="0"/>
                <a:cs typeface="Arial" panose="020B0604020202020204" pitchFamily="34" charset="0"/>
              </a:rPr>
              <a:t>Travail à faire :</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bleu l’alimentation eau froide</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rouge l’alimentation eau chaude</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Repérer le </a:t>
            </a:r>
            <a:r>
              <a:rPr lang="el-GR" sz="1600" dirty="0">
                <a:latin typeface="Arial" panose="020B0604020202020204" pitchFamily="34" charset="0"/>
                <a:cs typeface="Arial" panose="020B0604020202020204" pitchFamily="34" charset="0"/>
              </a:rPr>
              <a:t>Φ</a:t>
            </a:r>
            <a:r>
              <a:rPr lang="fr-FR" sz="1600" dirty="0">
                <a:latin typeface="Arial" panose="020B0604020202020204" pitchFamily="34" charset="0"/>
                <a:cs typeface="Arial" panose="020B0604020202020204" pitchFamily="34" charset="0"/>
              </a:rPr>
              <a:t> de chacun des tuyaux d’alimentation</a:t>
            </a:r>
          </a:p>
        </p:txBody>
      </p:sp>
      <p:sp>
        <p:nvSpPr>
          <p:cNvPr id="11" name="ZoneTexte 10">
            <a:extLst>
              <a:ext uri="{FF2B5EF4-FFF2-40B4-BE49-F238E27FC236}">
                <a16:creationId xmlns:a16="http://schemas.microsoft.com/office/drawing/2014/main" id="{A393F878-21AE-5352-E857-9EB3A327B45E}"/>
              </a:ext>
            </a:extLst>
          </p:cNvPr>
          <p:cNvSpPr txBox="1"/>
          <p:nvPr/>
        </p:nvSpPr>
        <p:spPr>
          <a:xfrm>
            <a:off x="2678579" y="6386727"/>
            <a:ext cx="8839917" cy="318924"/>
          </a:xfrm>
          <a:prstGeom prst="rect">
            <a:avLst/>
          </a:prstGeom>
          <a:noFill/>
        </p:spPr>
        <p:txBody>
          <a:bodyPr wrap="square" lIns="36000" tIns="36000" rIns="36000" bIns="36000" rtlCol="0">
            <a:spAutoFit/>
          </a:bodyPr>
          <a:lstStyle/>
          <a:p>
            <a:r>
              <a:rPr lang="fr-FR" sz="1600" i="1" dirty="0"/>
              <a:t>* Groupe de sécurité pour chauffe eau électrique obligatoire (réglementation (DTU 60.1)) </a:t>
            </a:r>
          </a:p>
        </p:txBody>
      </p:sp>
      <p:sp>
        <p:nvSpPr>
          <p:cNvPr id="13" name="ZoneTexte 12">
            <a:extLst>
              <a:ext uri="{FF2B5EF4-FFF2-40B4-BE49-F238E27FC236}">
                <a16:creationId xmlns:a16="http://schemas.microsoft.com/office/drawing/2014/main" id="{16ECC555-7C7D-4F11-9B58-27918EB46DDD}"/>
              </a:ext>
            </a:extLst>
          </p:cNvPr>
          <p:cNvSpPr txBox="1"/>
          <p:nvPr/>
        </p:nvSpPr>
        <p:spPr>
          <a:xfrm>
            <a:off x="10546869" y="5056118"/>
            <a:ext cx="404888" cy="211203"/>
          </a:xfrm>
          <a:prstGeom prst="rect">
            <a:avLst/>
          </a:prstGeom>
          <a:solidFill>
            <a:schemeClr val="bg1"/>
          </a:solidFill>
        </p:spPr>
        <p:txBody>
          <a:bodyPr wrap="square" lIns="36000" tIns="36000" bIns="36000" rtlCol="0">
            <a:spAutoFit/>
          </a:bodyPr>
          <a:lstStyle/>
          <a:p>
            <a:r>
              <a:rPr lang="el-GR" sz="900" b="1" dirty="0">
                <a:solidFill>
                  <a:schemeClr val="accent1"/>
                </a:solidFill>
                <a:latin typeface="Arial" panose="020B0604020202020204" pitchFamily="34" charset="0"/>
                <a:cs typeface="Arial" panose="020B0604020202020204" pitchFamily="34" charset="0"/>
              </a:rPr>
              <a:t>Φ</a:t>
            </a:r>
            <a:r>
              <a:rPr lang="fr-FR" sz="900" b="1" dirty="0">
                <a:solidFill>
                  <a:schemeClr val="accent1"/>
                </a:solidFill>
                <a:latin typeface="Arial" panose="020B0604020202020204" pitchFamily="34" charset="0"/>
                <a:cs typeface="Arial" panose="020B0604020202020204" pitchFamily="34" charset="0"/>
              </a:rPr>
              <a:t>16</a:t>
            </a:r>
          </a:p>
        </p:txBody>
      </p:sp>
    </p:spTree>
    <p:extLst>
      <p:ext uri="{BB962C8B-B14F-4D97-AF65-F5344CB8AC3E}">
        <p14:creationId xmlns:p14="http://schemas.microsoft.com/office/powerpoint/2010/main" val="3689714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B7671D0E-5EA3-0F81-EE9D-DF5F43A63D66}"/>
              </a:ext>
            </a:extLst>
          </p:cNvPr>
          <p:cNvPicPr>
            <a:picLocks noChangeAspect="1"/>
          </p:cNvPicPr>
          <p:nvPr/>
        </p:nvPicPr>
        <p:blipFill>
          <a:blip r:embed="rId2"/>
          <a:stretch>
            <a:fillRect/>
          </a:stretch>
        </p:blipFill>
        <p:spPr>
          <a:xfrm>
            <a:off x="5837236" y="1363295"/>
            <a:ext cx="6218549" cy="5408877"/>
          </a:xfrm>
          <a:prstGeom prst="rect">
            <a:avLst/>
          </a:prstGeom>
        </p:spPr>
      </p:pic>
      <p:sp>
        <p:nvSpPr>
          <p:cNvPr id="5" name="ZoneTexte 4">
            <a:extLst>
              <a:ext uri="{FF2B5EF4-FFF2-40B4-BE49-F238E27FC236}">
                <a16:creationId xmlns:a16="http://schemas.microsoft.com/office/drawing/2014/main" id="{C3F72209-10F2-6681-5CC9-2069475A2EA6}"/>
              </a:ext>
            </a:extLst>
          </p:cNvPr>
          <p:cNvSpPr txBox="1"/>
          <p:nvPr/>
        </p:nvSpPr>
        <p:spPr>
          <a:xfrm>
            <a:off x="2871788" y="631983"/>
            <a:ext cx="6448425" cy="369332"/>
          </a:xfrm>
          <a:prstGeom prst="rect">
            <a:avLst/>
          </a:prstGeom>
          <a:noFill/>
        </p:spPr>
        <p:txBody>
          <a:bodyPr wrap="square">
            <a:spAutoFit/>
          </a:bodyPr>
          <a:lstStyle/>
          <a:p>
            <a:r>
              <a:rPr lang="fr-FR" sz="1800" b="1" dirty="0">
                <a:latin typeface="Arial" panose="020B0604020202020204" pitchFamily="34" charset="0"/>
                <a:cs typeface="Arial" panose="020B0604020202020204" pitchFamily="34" charset="0"/>
              </a:rPr>
              <a:t>Quel diamètre choisir pour un tuyau d’évacuation PVC ?</a:t>
            </a:r>
            <a:endParaRPr lang="fr-FR" dirty="0"/>
          </a:p>
        </p:txBody>
      </p:sp>
      <p:pic>
        <p:nvPicPr>
          <p:cNvPr id="6" name="Image 5">
            <a:extLst>
              <a:ext uri="{FF2B5EF4-FFF2-40B4-BE49-F238E27FC236}">
                <a16:creationId xmlns:a16="http://schemas.microsoft.com/office/drawing/2014/main" id="{6D30E274-54C0-5D20-34F5-5A071FFD079A}"/>
              </a:ext>
            </a:extLst>
          </p:cNvPr>
          <p:cNvPicPr>
            <a:picLocks noChangeAspect="1"/>
          </p:cNvPicPr>
          <p:nvPr/>
        </p:nvPicPr>
        <p:blipFill>
          <a:blip r:embed="rId3"/>
          <a:stretch>
            <a:fillRect/>
          </a:stretch>
        </p:blipFill>
        <p:spPr>
          <a:xfrm>
            <a:off x="364210" y="1509753"/>
            <a:ext cx="3009900" cy="2142641"/>
          </a:xfrm>
          <a:prstGeom prst="rect">
            <a:avLst/>
          </a:prstGeom>
        </p:spPr>
      </p:pic>
      <p:pic>
        <p:nvPicPr>
          <p:cNvPr id="7" name="Image 6">
            <a:extLst>
              <a:ext uri="{FF2B5EF4-FFF2-40B4-BE49-F238E27FC236}">
                <a16:creationId xmlns:a16="http://schemas.microsoft.com/office/drawing/2014/main" id="{8812AEFD-5488-8C16-2549-B929453075B3}"/>
              </a:ext>
            </a:extLst>
          </p:cNvPr>
          <p:cNvPicPr>
            <a:picLocks noChangeAspect="1"/>
          </p:cNvPicPr>
          <p:nvPr/>
        </p:nvPicPr>
        <p:blipFill>
          <a:blip r:embed="rId4"/>
          <a:stretch>
            <a:fillRect/>
          </a:stretch>
        </p:blipFill>
        <p:spPr>
          <a:xfrm>
            <a:off x="564021" y="4324656"/>
            <a:ext cx="5162331" cy="2254577"/>
          </a:xfrm>
          <a:prstGeom prst="rect">
            <a:avLst/>
          </a:prstGeom>
        </p:spPr>
      </p:pic>
      <p:sp>
        <p:nvSpPr>
          <p:cNvPr id="8" name="ZoneTexte 7">
            <a:extLst>
              <a:ext uri="{FF2B5EF4-FFF2-40B4-BE49-F238E27FC236}">
                <a16:creationId xmlns:a16="http://schemas.microsoft.com/office/drawing/2014/main" id="{505019CC-0895-0800-BC3F-0B5D535D6A35}"/>
              </a:ext>
            </a:extLst>
          </p:cNvPr>
          <p:cNvSpPr txBox="1"/>
          <p:nvPr/>
        </p:nvSpPr>
        <p:spPr>
          <a:xfrm>
            <a:off x="564021" y="4160832"/>
            <a:ext cx="4533273" cy="307777"/>
          </a:xfrm>
          <a:prstGeom prst="rect">
            <a:avLst/>
          </a:prstGeom>
          <a:noFill/>
        </p:spPr>
        <p:txBody>
          <a:bodyPr wrap="square">
            <a:spAutoFit/>
          </a:bodyPr>
          <a:lstStyle/>
          <a:p>
            <a:r>
              <a:rPr lang="fr-FR" sz="1400" i="1" dirty="0">
                <a:latin typeface="Arial" panose="020B0604020202020204" pitchFamily="34" charset="0"/>
                <a:cs typeface="Arial" panose="020B0604020202020204" pitchFamily="34" charset="0"/>
              </a:rPr>
              <a:t>Remarque 2 : Marquage tuyau évacuation PVC</a:t>
            </a:r>
          </a:p>
        </p:txBody>
      </p:sp>
      <p:sp>
        <p:nvSpPr>
          <p:cNvPr id="9" name="Zone de texte 28">
            <a:extLst>
              <a:ext uri="{FF2B5EF4-FFF2-40B4-BE49-F238E27FC236}">
                <a16:creationId xmlns:a16="http://schemas.microsoft.com/office/drawing/2014/main" id="{6B7BBD97-BDE7-1444-CC2D-100CE96BB8EA}"/>
              </a:ext>
            </a:extLst>
          </p:cNvPr>
          <p:cNvSpPr txBox="1"/>
          <p:nvPr/>
        </p:nvSpPr>
        <p:spPr>
          <a:xfrm>
            <a:off x="2404872" y="3429000"/>
            <a:ext cx="3842741" cy="69572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400" i="1" dirty="0">
                <a:effectLst/>
                <a:latin typeface="Arial" panose="020B0604020202020204" pitchFamily="34" charset="0"/>
                <a:ea typeface="Calibri" panose="020F0502020204030204" pitchFamily="34" charset="0"/>
                <a:cs typeface="Arial" panose="020B0604020202020204" pitchFamily="34" charset="0"/>
              </a:rPr>
              <a:t>Remarque 1 : Φ int/ext minimum en mm pour respecter la réglementation (DTU 60.11)</a:t>
            </a:r>
          </a:p>
        </p:txBody>
      </p:sp>
      <p:sp>
        <p:nvSpPr>
          <p:cNvPr id="10" name="ZoneTexte 9">
            <a:extLst>
              <a:ext uri="{FF2B5EF4-FFF2-40B4-BE49-F238E27FC236}">
                <a16:creationId xmlns:a16="http://schemas.microsoft.com/office/drawing/2014/main" id="{22013320-F2FA-B7E2-269A-918D49590E9B}"/>
              </a:ext>
            </a:extLst>
          </p:cNvPr>
          <p:cNvSpPr txBox="1"/>
          <p:nvPr/>
        </p:nvSpPr>
        <p:spPr>
          <a:xfrm>
            <a:off x="11073249" y="5267278"/>
            <a:ext cx="1060369" cy="400110"/>
          </a:xfrm>
          <a:prstGeom prst="rect">
            <a:avLst/>
          </a:prstGeom>
          <a:noFill/>
        </p:spPr>
        <p:txBody>
          <a:bodyPr wrap="square" lIns="36000" rIns="36000">
            <a:spAutoFit/>
          </a:bodyPr>
          <a:lstStyle/>
          <a:p>
            <a:r>
              <a:rPr lang="fr-FR" sz="1000" i="1" dirty="0"/>
              <a:t>Groupe de sécurité obligatoire </a:t>
            </a:r>
          </a:p>
        </p:txBody>
      </p:sp>
      <p:pic>
        <p:nvPicPr>
          <p:cNvPr id="2" name="Image 1">
            <a:extLst>
              <a:ext uri="{FF2B5EF4-FFF2-40B4-BE49-F238E27FC236}">
                <a16:creationId xmlns:a16="http://schemas.microsoft.com/office/drawing/2014/main" id="{D751F99D-302B-B7AC-8C01-6FA897047339}"/>
              </a:ext>
            </a:extLst>
          </p:cNvPr>
          <p:cNvPicPr>
            <a:picLocks noChangeAspect="1"/>
          </p:cNvPicPr>
          <p:nvPr/>
        </p:nvPicPr>
        <p:blipFill>
          <a:blip r:embed="rId5"/>
          <a:stretch>
            <a:fillRect/>
          </a:stretch>
        </p:blipFill>
        <p:spPr>
          <a:xfrm>
            <a:off x="3484994" y="2016946"/>
            <a:ext cx="1289460" cy="396422"/>
          </a:xfrm>
          <a:prstGeom prst="rect">
            <a:avLst/>
          </a:prstGeom>
        </p:spPr>
      </p:pic>
    </p:spTree>
    <p:extLst>
      <p:ext uri="{BB962C8B-B14F-4D97-AF65-F5344CB8AC3E}">
        <p14:creationId xmlns:p14="http://schemas.microsoft.com/office/powerpoint/2010/main" val="3568415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8315FD3-2C30-21AE-1855-2810BEA4C0C8}"/>
              </a:ext>
            </a:extLst>
          </p:cNvPr>
          <p:cNvSpPr txBox="1"/>
          <p:nvPr/>
        </p:nvSpPr>
        <p:spPr>
          <a:xfrm>
            <a:off x="3176984" y="478579"/>
            <a:ext cx="5838033" cy="461665"/>
          </a:xfrm>
          <a:prstGeom prst="rect">
            <a:avLst/>
          </a:prstGeom>
          <a:noFill/>
        </p:spPr>
        <p:txBody>
          <a:bodyPr wrap="square">
            <a:spAutoFit/>
          </a:bodyPr>
          <a:lstStyle/>
          <a:p>
            <a:r>
              <a:rPr lang="fr-FR" sz="2400" b="1" dirty="0">
                <a:latin typeface="Arial" panose="020B0604020202020204" pitchFamily="34" charset="0"/>
                <a:cs typeface="Arial" panose="020B0604020202020204" pitchFamily="34" charset="0"/>
              </a:rPr>
              <a:t>Schéma évacuation de l’eau en PVC</a:t>
            </a:r>
          </a:p>
        </p:txBody>
      </p:sp>
      <p:grpSp>
        <p:nvGrpSpPr>
          <p:cNvPr id="27" name="Groupe 26">
            <a:extLst>
              <a:ext uri="{FF2B5EF4-FFF2-40B4-BE49-F238E27FC236}">
                <a16:creationId xmlns:a16="http://schemas.microsoft.com/office/drawing/2014/main" id="{C3D1A4D1-B47B-FAF8-7BE3-EAB35217DDF8}"/>
              </a:ext>
            </a:extLst>
          </p:cNvPr>
          <p:cNvGrpSpPr/>
          <p:nvPr/>
        </p:nvGrpSpPr>
        <p:grpSpPr>
          <a:xfrm>
            <a:off x="2333648" y="1389291"/>
            <a:ext cx="9234805" cy="5207846"/>
            <a:chOff x="2333648" y="1389291"/>
            <a:chExt cx="9234805" cy="5207846"/>
          </a:xfrm>
        </p:grpSpPr>
        <p:pic>
          <p:nvPicPr>
            <p:cNvPr id="2" name="Image 1">
              <a:extLst>
                <a:ext uri="{FF2B5EF4-FFF2-40B4-BE49-F238E27FC236}">
                  <a16:creationId xmlns:a16="http://schemas.microsoft.com/office/drawing/2014/main" id="{EB9C62BB-A493-453D-1D5A-CB8EE3CC002B}"/>
                </a:ext>
              </a:extLst>
            </p:cNvPr>
            <p:cNvPicPr>
              <a:picLocks noChangeAspect="1"/>
            </p:cNvPicPr>
            <p:nvPr/>
          </p:nvPicPr>
          <p:blipFill>
            <a:blip r:embed="rId2"/>
            <a:stretch>
              <a:fillRect/>
            </a:stretch>
          </p:blipFill>
          <p:spPr>
            <a:xfrm>
              <a:off x="2333648" y="1389291"/>
              <a:ext cx="9234805" cy="5207846"/>
            </a:xfrm>
            <a:prstGeom prst="rect">
              <a:avLst/>
            </a:prstGeom>
          </p:spPr>
        </p:pic>
        <p:sp>
          <p:nvSpPr>
            <p:cNvPr id="4" name="Rectangle 3">
              <a:extLst>
                <a:ext uri="{FF2B5EF4-FFF2-40B4-BE49-F238E27FC236}">
                  <a16:creationId xmlns:a16="http://schemas.microsoft.com/office/drawing/2014/main" id="{03C750A7-49EB-5AE4-BBF6-48433F280B9B}"/>
                </a:ext>
              </a:extLst>
            </p:cNvPr>
            <p:cNvSpPr/>
            <p:nvPr/>
          </p:nvSpPr>
          <p:spPr>
            <a:xfrm>
              <a:off x="3296194" y="1798865"/>
              <a:ext cx="676275" cy="3590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375ABCF9-94E9-3C4B-4274-8885A6B226C5}"/>
                </a:ext>
              </a:extLst>
            </p:cNvPr>
            <p:cNvPicPr>
              <a:picLocks noChangeAspect="1"/>
            </p:cNvPicPr>
            <p:nvPr/>
          </p:nvPicPr>
          <p:blipFill>
            <a:blip r:embed="rId3"/>
            <a:stretch>
              <a:fillRect/>
            </a:stretch>
          </p:blipFill>
          <p:spPr>
            <a:xfrm>
              <a:off x="8382544" y="1633791"/>
              <a:ext cx="133349" cy="2231999"/>
            </a:xfrm>
            <a:prstGeom prst="rect">
              <a:avLst/>
            </a:prstGeom>
          </p:spPr>
        </p:pic>
        <p:pic>
          <p:nvPicPr>
            <p:cNvPr id="6" name="Image 5">
              <a:extLst>
                <a:ext uri="{FF2B5EF4-FFF2-40B4-BE49-F238E27FC236}">
                  <a16:creationId xmlns:a16="http://schemas.microsoft.com/office/drawing/2014/main" id="{4C9AE599-04C2-D625-181C-D597D6C7D412}"/>
                </a:ext>
              </a:extLst>
            </p:cNvPr>
            <p:cNvPicPr>
              <a:picLocks noChangeAspect="1"/>
            </p:cNvPicPr>
            <p:nvPr/>
          </p:nvPicPr>
          <p:blipFill>
            <a:blip r:embed="rId3"/>
            <a:stretch>
              <a:fillRect/>
            </a:stretch>
          </p:blipFill>
          <p:spPr>
            <a:xfrm>
              <a:off x="8534943" y="2397632"/>
              <a:ext cx="213784" cy="252000"/>
            </a:xfrm>
            <a:prstGeom prst="rect">
              <a:avLst/>
            </a:prstGeom>
          </p:spPr>
        </p:pic>
        <p:pic>
          <p:nvPicPr>
            <p:cNvPr id="7" name="Image 6">
              <a:extLst>
                <a:ext uri="{FF2B5EF4-FFF2-40B4-BE49-F238E27FC236}">
                  <a16:creationId xmlns:a16="http://schemas.microsoft.com/office/drawing/2014/main" id="{3EA5D871-EFEE-1CCF-F57D-722726C9FCC1}"/>
                </a:ext>
              </a:extLst>
            </p:cNvPr>
            <p:cNvPicPr>
              <a:picLocks noChangeAspect="1"/>
            </p:cNvPicPr>
            <p:nvPr/>
          </p:nvPicPr>
          <p:blipFill>
            <a:blip r:embed="rId4"/>
            <a:stretch>
              <a:fillRect/>
            </a:stretch>
          </p:blipFill>
          <p:spPr>
            <a:xfrm>
              <a:off x="4385289" y="5264811"/>
              <a:ext cx="213378" cy="249958"/>
            </a:xfrm>
            <a:prstGeom prst="rect">
              <a:avLst/>
            </a:prstGeom>
          </p:spPr>
        </p:pic>
        <p:pic>
          <p:nvPicPr>
            <p:cNvPr id="8" name="Image 7">
              <a:extLst>
                <a:ext uri="{FF2B5EF4-FFF2-40B4-BE49-F238E27FC236}">
                  <a16:creationId xmlns:a16="http://schemas.microsoft.com/office/drawing/2014/main" id="{98E7B80F-56AC-4376-5381-ABBF6DAB4A8A}"/>
                </a:ext>
              </a:extLst>
            </p:cNvPr>
            <p:cNvPicPr>
              <a:picLocks noChangeAspect="1"/>
            </p:cNvPicPr>
            <p:nvPr/>
          </p:nvPicPr>
          <p:blipFill>
            <a:blip r:embed="rId4"/>
            <a:stretch>
              <a:fillRect/>
            </a:stretch>
          </p:blipFill>
          <p:spPr>
            <a:xfrm>
              <a:off x="5561230" y="4940961"/>
              <a:ext cx="213378" cy="249958"/>
            </a:xfrm>
            <a:prstGeom prst="rect">
              <a:avLst/>
            </a:prstGeom>
          </p:spPr>
        </p:pic>
        <p:pic>
          <p:nvPicPr>
            <p:cNvPr id="9" name="Image 8">
              <a:extLst>
                <a:ext uri="{FF2B5EF4-FFF2-40B4-BE49-F238E27FC236}">
                  <a16:creationId xmlns:a16="http://schemas.microsoft.com/office/drawing/2014/main" id="{5186CCBE-7D2E-617B-D603-9F0F84BD9440}"/>
                </a:ext>
              </a:extLst>
            </p:cNvPr>
            <p:cNvPicPr>
              <a:picLocks noChangeAspect="1"/>
            </p:cNvPicPr>
            <p:nvPr/>
          </p:nvPicPr>
          <p:blipFill>
            <a:blip r:embed="rId4"/>
            <a:stretch>
              <a:fillRect/>
            </a:stretch>
          </p:blipFill>
          <p:spPr>
            <a:xfrm>
              <a:off x="7304305" y="3306269"/>
              <a:ext cx="213378" cy="249958"/>
            </a:xfrm>
            <a:prstGeom prst="rect">
              <a:avLst/>
            </a:prstGeom>
          </p:spPr>
        </p:pic>
        <p:pic>
          <p:nvPicPr>
            <p:cNvPr id="10" name="Image 9">
              <a:extLst>
                <a:ext uri="{FF2B5EF4-FFF2-40B4-BE49-F238E27FC236}">
                  <a16:creationId xmlns:a16="http://schemas.microsoft.com/office/drawing/2014/main" id="{218C21AC-FFC8-A0EE-F62C-E0E7B7855C00}"/>
                </a:ext>
              </a:extLst>
            </p:cNvPr>
            <p:cNvPicPr>
              <a:picLocks noChangeAspect="1"/>
            </p:cNvPicPr>
            <p:nvPr/>
          </p:nvPicPr>
          <p:blipFill>
            <a:blip r:embed="rId4"/>
            <a:stretch>
              <a:fillRect/>
            </a:stretch>
          </p:blipFill>
          <p:spPr>
            <a:xfrm>
              <a:off x="8083441" y="3368182"/>
              <a:ext cx="213378" cy="249958"/>
            </a:xfrm>
            <a:prstGeom prst="rect">
              <a:avLst/>
            </a:prstGeom>
          </p:spPr>
        </p:pic>
        <p:pic>
          <p:nvPicPr>
            <p:cNvPr id="13" name="Image 12">
              <a:extLst>
                <a:ext uri="{FF2B5EF4-FFF2-40B4-BE49-F238E27FC236}">
                  <a16:creationId xmlns:a16="http://schemas.microsoft.com/office/drawing/2014/main" id="{ED9DCACA-AC4C-ACF1-710F-5B67A90B84BC}"/>
                </a:ext>
              </a:extLst>
            </p:cNvPr>
            <p:cNvPicPr>
              <a:picLocks noChangeAspect="1"/>
            </p:cNvPicPr>
            <p:nvPr/>
          </p:nvPicPr>
          <p:blipFill>
            <a:blip r:embed="rId5"/>
            <a:stretch>
              <a:fillRect/>
            </a:stretch>
          </p:blipFill>
          <p:spPr>
            <a:xfrm>
              <a:off x="8687706" y="3491435"/>
              <a:ext cx="216000" cy="140108"/>
            </a:xfrm>
            <a:prstGeom prst="rect">
              <a:avLst/>
            </a:prstGeom>
          </p:spPr>
        </p:pic>
        <p:pic>
          <p:nvPicPr>
            <p:cNvPr id="14" name="Image 13">
              <a:extLst>
                <a:ext uri="{FF2B5EF4-FFF2-40B4-BE49-F238E27FC236}">
                  <a16:creationId xmlns:a16="http://schemas.microsoft.com/office/drawing/2014/main" id="{16AA9918-DAEC-4B13-0B51-57E7D5F4C04E}"/>
                </a:ext>
              </a:extLst>
            </p:cNvPr>
            <p:cNvPicPr>
              <a:picLocks noChangeAspect="1"/>
            </p:cNvPicPr>
            <p:nvPr/>
          </p:nvPicPr>
          <p:blipFill>
            <a:blip r:embed="rId6"/>
            <a:stretch>
              <a:fillRect/>
            </a:stretch>
          </p:blipFill>
          <p:spPr>
            <a:xfrm>
              <a:off x="8515893" y="4681666"/>
              <a:ext cx="219475" cy="140220"/>
            </a:xfrm>
            <a:prstGeom prst="rect">
              <a:avLst/>
            </a:prstGeom>
          </p:spPr>
        </p:pic>
        <p:pic>
          <p:nvPicPr>
            <p:cNvPr id="15" name="Image 14">
              <a:extLst>
                <a:ext uri="{FF2B5EF4-FFF2-40B4-BE49-F238E27FC236}">
                  <a16:creationId xmlns:a16="http://schemas.microsoft.com/office/drawing/2014/main" id="{98561244-377F-7FDE-FBDB-FB52ED0CDE75}"/>
                </a:ext>
              </a:extLst>
            </p:cNvPr>
            <p:cNvPicPr>
              <a:picLocks noChangeAspect="1"/>
            </p:cNvPicPr>
            <p:nvPr/>
          </p:nvPicPr>
          <p:blipFill>
            <a:blip r:embed="rId6"/>
            <a:stretch>
              <a:fillRect/>
            </a:stretch>
          </p:blipFill>
          <p:spPr>
            <a:xfrm>
              <a:off x="6922475" y="5253448"/>
              <a:ext cx="219475" cy="140220"/>
            </a:xfrm>
            <a:prstGeom prst="rect">
              <a:avLst/>
            </a:prstGeom>
          </p:spPr>
        </p:pic>
        <p:pic>
          <p:nvPicPr>
            <p:cNvPr id="16" name="Image 15">
              <a:extLst>
                <a:ext uri="{FF2B5EF4-FFF2-40B4-BE49-F238E27FC236}">
                  <a16:creationId xmlns:a16="http://schemas.microsoft.com/office/drawing/2014/main" id="{7B0050CF-3D15-61E4-5D9B-E7897A1937D7}"/>
                </a:ext>
              </a:extLst>
            </p:cNvPr>
            <p:cNvPicPr>
              <a:picLocks noChangeAspect="1"/>
            </p:cNvPicPr>
            <p:nvPr/>
          </p:nvPicPr>
          <p:blipFill>
            <a:blip r:embed="rId6"/>
            <a:stretch>
              <a:fillRect/>
            </a:stretch>
          </p:blipFill>
          <p:spPr>
            <a:xfrm>
              <a:off x="4844599" y="5319680"/>
              <a:ext cx="219475" cy="140220"/>
            </a:xfrm>
            <a:prstGeom prst="rect">
              <a:avLst/>
            </a:prstGeom>
          </p:spPr>
        </p:pic>
        <p:pic>
          <p:nvPicPr>
            <p:cNvPr id="17" name="Image 16">
              <a:extLst>
                <a:ext uri="{FF2B5EF4-FFF2-40B4-BE49-F238E27FC236}">
                  <a16:creationId xmlns:a16="http://schemas.microsoft.com/office/drawing/2014/main" id="{2A985EB9-0872-CDD6-4DFD-AE2043A2905A}"/>
                </a:ext>
              </a:extLst>
            </p:cNvPr>
            <p:cNvPicPr>
              <a:picLocks noChangeAspect="1"/>
            </p:cNvPicPr>
            <p:nvPr/>
          </p:nvPicPr>
          <p:blipFill>
            <a:blip r:embed="rId6"/>
            <a:stretch>
              <a:fillRect/>
            </a:stretch>
          </p:blipFill>
          <p:spPr>
            <a:xfrm>
              <a:off x="8529252" y="5113228"/>
              <a:ext cx="219475" cy="140220"/>
            </a:xfrm>
            <a:prstGeom prst="rect">
              <a:avLst/>
            </a:prstGeom>
          </p:spPr>
        </p:pic>
        <p:sp>
          <p:nvSpPr>
            <p:cNvPr id="19" name="Rectangle 18">
              <a:extLst>
                <a:ext uri="{FF2B5EF4-FFF2-40B4-BE49-F238E27FC236}">
                  <a16:creationId xmlns:a16="http://schemas.microsoft.com/office/drawing/2014/main" id="{A9420B4F-9F7E-FF2B-85EE-24D8C5E08FA6}"/>
                </a:ext>
              </a:extLst>
            </p:cNvPr>
            <p:cNvSpPr/>
            <p:nvPr/>
          </p:nvSpPr>
          <p:spPr>
            <a:xfrm>
              <a:off x="6922475" y="5693482"/>
              <a:ext cx="288272" cy="79745"/>
            </a:xfrm>
            <a:prstGeom prst="rect">
              <a:avLst/>
            </a:prstGeom>
            <a:solidFill>
              <a:srgbClr val="8BD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 name="Image 19">
              <a:extLst>
                <a:ext uri="{FF2B5EF4-FFF2-40B4-BE49-F238E27FC236}">
                  <a16:creationId xmlns:a16="http://schemas.microsoft.com/office/drawing/2014/main" id="{0E8FE309-AC79-43AC-F6E8-0524DBF82E93}"/>
                </a:ext>
              </a:extLst>
            </p:cNvPr>
            <p:cNvPicPr>
              <a:picLocks noChangeAspect="1"/>
            </p:cNvPicPr>
            <p:nvPr/>
          </p:nvPicPr>
          <p:blipFill>
            <a:blip r:embed="rId7"/>
            <a:stretch>
              <a:fillRect/>
            </a:stretch>
          </p:blipFill>
          <p:spPr>
            <a:xfrm>
              <a:off x="4325598" y="5746101"/>
              <a:ext cx="286537" cy="79255"/>
            </a:xfrm>
            <a:prstGeom prst="rect">
              <a:avLst/>
            </a:prstGeom>
          </p:spPr>
        </p:pic>
        <p:pic>
          <p:nvPicPr>
            <p:cNvPr id="21" name="Image 20">
              <a:extLst>
                <a:ext uri="{FF2B5EF4-FFF2-40B4-BE49-F238E27FC236}">
                  <a16:creationId xmlns:a16="http://schemas.microsoft.com/office/drawing/2014/main" id="{9B683406-2302-2D6C-BFBE-F41004D24FD7}"/>
                </a:ext>
              </a:extLst>
            </p:cNvPr>
            <p:cNvPicPr>
              <a:picLocks noChangeAspect="1"/>
            </p:cNvPicPr>
            <p:nvPr/>
          </p:nvPicPr>
          <p:blipFill>
            <a:blip r:embed="rId7"/>
            <a:stretch>
              <a:fillRect/>
            </a:stretch>
          </p:blipFill>
          <p:spPr>
            <a:xfrm>
              <a:off x="3306846" y="5759736"/>
              <a:ext cx="286537" cy="79255"/>
            </a:xfrm>
            <a:prstGeom prst="rect">
              <a:avLst/>
            </a:prstGeom>
          </p:spPr>
        </p:pic>
        <p:sp>
          <p:nvSpPr>
            <p:cNvPr id="23" name="Rectangle 22">
              <a:extLst>
                <a:ext uri="{FF2B5EF4-FFF2-40B4-BE49-F238E27FC236}">
                  <a16:creationId xmlns:a16="http://schemas.microsoft.com/office/drawing/2014/main" id="{C8540960-F2EA-5592-643A-36B64FADB88E}"/>
                </a:ext>
              </a:extLst>
            </p:cNvPr>
            <p:cNvSpPr/>
            <p:nvPr/>
          </p:nvSpPr>
          <p:spPr>
            <a:xfrm>
              <a:off x="8296819" y="2019046"/>
              <a:ext cx="340199" cy="93600"/>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 name="Image 23">
              <a:extLst>
                <a:ext uri="{FF2B5EF4-FFF2-40B4-BE49-F238E27FC236}">
                  <a16:creationId xmlns:a16="http://schemas.microsoft.com/office/drawing/2014/main" id="{F5F59D20-C1C4-76C2-6C89-8FA4D190D355}"/>
                </a:ext>
              </a:extLst>
            </p:cNvPr>
            <p:cNvPicPr>
              <a:picLocks noChangeAspect="1"/>
            </p:cNvPicPr>
            <p:nvPr/>
          </p:nvPicPr>
          <p:blipFill>
            <a:blip r:embed="rId3"/>
            <a:stretch>
              <a:fillRect/>
            </a:stretch>
          </p:blipFill>
          <p:spPr>
            <a:xfrm rot="16200000">
              <a:off x="5059590" y="526399"/>
              <a:ext cx="465084" cy="2467875"/>
            </a:xfrm>
            <a:prstGeom prst="rect">
              <a:avLst/>
            </a:prstGeom>
          </p:spPr>
        </p:pic>
        <p:cxnSp>
          <p:nvCxnSpPr>
            <p:cNvPr id="30" name="Connecteur droit 29">
              <a:extLst>
                <a:ext uri="{FF2B5EF4-FFF2-40B4-BE49-F238E27FC236}">
                  <a16:creationId xmlns:a16="http://schemas.microsoft.com/office/drawing/2014/main" id="{17A75E58-8E4B-8F95-078E-2D7852E21939}"/>
                </a:ext>
              </a:extLst>
            </p:cNvPr>
            <p:cNvCxnSpPr/>
            <p:nvPr/>
          </p:nvCxnSpPr>
          <p:spPr>
            <a:xfrm flipV="1">
              <a:off x="8515893" y="5548405"/>
              <a:ext cx="1180805" cy="178713"/>
            </a:xfrm>
            <a:prstGeom prst="line">
              <a:avLst/>
            </a:prstGeom>
            <a:ln w="76200">
              <a:solidFill>
                <a:srgbClr val="8BD3E5"/>
              </a:solidFill>
            </a:ln>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276A458C-B569-F8AA-A69E-98278C81000C}"/>
                </a:ext>
              </a:extLst>
            </p:cNvPr>
            <p:cNvCxnSpPr>
              <a:cxnSpLocks/>
            </p:cNvCxnSpPr>
            <p:nvPr/>
          </p:nvCxnSpPr>
          <p:spPr>
            <a:xfrm flipV="1">
              <a:off x="9696698" y="5087101"/>
              <a:ext cx="0" cy="524533"/>
            </a:xfrm>
            <a:prstGeom prst="line">
              <a:avLst/>
            </a:prstGeom>
            <a:ln w="76200">
              <a:solidFill>
                <a:srgbClr val="8BD3E5"/>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CD9D3DEC-8948-85E9-172C-A28A5B7044A1}"/>
                </a:ext>
              </a:extLst>
            </p:cNvPr>
            <p:cNvPicPr>
              <a:picLocks noChangeAspect="1"/>
            </p:cNvPicPr>
            <p:nvPr/>
          </p:nvPicPr>
          <p:blipFill>
            <a:blip r:embed="rId6"/>
            <a:stretch>
              <a:fillRect/>
            </a:stretch>
          </p:blipFill>
          <p:spPr>
            <a:xfrm>
              <a:off x="6108070" y="3590915"/>
              <a:ext cx="219475" cy="140220"/>
            </a:xfrm>
            <a:prstGeom prst="rect">
              <a:avLst/>
            </a:prstGeom>
          </p:spPr>
        </p:pic>
        <p:pic>
          <p:nvPicPr>
            <p:cNvPr id="12" name="Image 11">
              <a:extLst>
                <a:ext uri="{FF2B5EF4-FFF2-40B4-BE49-F238E27FC236}">
                  <a16:creationId xmlns:a16="http://schemas.microsoft.com/office/drawing/2014/main" id="{071C8700-DEE6-EB20-4CAC-AE0C92FF5AE9}"/>
                </a:ext>
              </a:extLst>
            </p:cNvPr>
            <p:cNvPicPr>
              <a:picLocks noChangeAspect="1"/>
            </p:cNvPicPr>
            <p:nvPr/>
          </p:nvPicPr>
          <p:blipFill>
            <a:blip r:embed="rId6"/>
            <a:stretch>
              <a:fillRect/>
            </a:stretch>
          </p:blipFill>
          <p:spPr>
            <a:xfrm>
              <a:off x="9805944" y="3581905"/>
              <a:ext cx="219475" cy="140220"/>
            </a:xfrm>
            <a:prstGeom prst="rect">
              <a:avLst/>
            </a:prstGeom>
          </p:spPr>
        </p:pic>
        <p:pic>
          <p:nvPicPr>
            <p:cNvPr id="22" name="Image 21">
              <a:extLst>
                <a:ext uri="{FF2B5EF4-FFF2-40B4-BE49-F238E27FC236}">
                  <a16:creationId xmlns:a16="http://schemas.microsoft.com/office/drawing/2014/main" id="{6E5FE1ED-59CE-A1FD-D402-A4829B8703A4}"/>
                </a:ext>
              </a:extLst>
            </p:cNvPr>
            <p:cNvPicPr>
              <a:picLocks noChangeAspect="1"/>
            </p:cNvPicPr>
            <p:nvPr/>
          </p:nvPicPr>
          <p:blipFill>
            <a:blip r:embed="rId8"/>
            <a:stretch>
              <a:fillRect/>
            </a:stretch>
          </p:blipFill>
          <p:spPr>
            <a:xfrm>
              <a:off x="8350935" y="3763455"/>
              <a:ext cx="189002" cy="54000"/>
            </a:xfrm>
            <a:prstGeom prst="rect">
              <a:avLst/>
            </a:prstGeom>
          </p:spPr>
        </p:pic>
      </p:grpSp>
      <p:sp>
        <p:nvSpPr>
          <p:cNvPr id="26" name="ZoneTexte 25">
            <a:extLst>
              <a:ext uri="{FF2B5EF4-FFF2-40B4-BE49-F238E27FC236}">
                <a16:creationId xmlns:a16="http://schemas.microsoft.com/office/drawing/2014/main" id="{ECECA184-797A-B976-53EC-A785911ECC30}"/>
              </a:ext>
            </a:extLst>
          </p:cNvPr>
          <p:cNvSpPr txBox="1"/>
          <p:nvPr/>
        </p:nvSpPr>
        <p:spPr>
          <a:xfrm>
            <a:off x="599602" y="2058061"/>
            <a:ext cx="3085429" cy="1477328"/>
          </a:xfrm>
          <a:prstGeom prst="rect">
            <a:avLst/>
          </a:prstGeom>
          <a:solidFill>
            <a:schemeClr val="bg1"/>
          </a:solidFill>
        </p:spPr>
        <p:txBody>
          <a:bodyPr wrap="square">
            <a:spAutoFit/>
          </a:bodyPr>
          <a:lstStyle/>
          <a:p>
            <a:pPr>
              <a:spcAft>
                <a:spcPts val="600"/>
              </a:spcAft>
            </a:pPr>
            <a:r>
              <a:rPr lang="fr-FR" sz="1600" dirty="0">
                <a:latin typeface="Arial" panose="020B0604020202020204" pitchFamily="34" charset="0"/>
                <a:cs typeface="Arial" panose="020B0604020202020204" pitchFamily="34" charset="0"/>
              </a:rPr>
              <a:t>Travail à faire :</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Mettre en couleur bleu les évacuations des eaux usées</a:t>
            </a:r>
          </a:p>
          <a:p>
            <a:pPr marL="285750" indent="-285750">
              <a:spcAft>
                <a:spcPts val="600"/>
              </a:spcAft>
              <a:buFont typeface="Wingdings" panose="05000000000000000000" pitchFamily="2" charset="2"/>
              <a:buChar char="§"/>
            </a:pPr>
            <a:r>
              <a:rPr lang="fr-FR" sz="1600" dirty="0">
                <a:latin typeface="Arial" panose="020B0604020202020204" pitchFamily="34" charset="0"/>
                <a:cs typeface="Arial" panose="020B0604020202020204" pitchFamily="34" charset="0"/>
              </a:rPr>
              <a:t>Repérer le </a:t>
            </a:r>
            <a:r>
              <a:rPr lang="el-GR" sz="1600" dirty="0">
                <a:latin typeface="Arial" panose="020B0604020202020204" pitchFamily="34" charset="0"/>
                <a:cs typeface="Arial" panose="020B0604020202020204" pitchFamily="34" charset="0"/>
              </a:rPr>
              <a:t>Φ</a:t>
            </a:r>
            <a:r>
              <a:rPr lang="fr-FR" sz="1600" dirty="0">
                <a:latin typeface="Arial" panose="020B0604020202020204" pitchFamily="34" charset="0"/>
                <a:cs typeface="Arial" panose="020B0604020202020204" pitchFamily="34" charset="0"/>
              </a:rPr>
              <a:t> de chacun des tuyaux d’évacuation</a:t>
            </a:r>
          </a:p>
        </p:txBody>
      </p:sp>
    </p:spTree>
    <p:extLst>
      <p:ext uri="{BB962C8B-B14F-4D97-AF65-F5344CB8AC3E}">
        <p14:creationId xmlns:p14="http://schemas.microsoft.com/office/powerpoint/2010/main" val="2680112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CA337F1-7287-D67C-96E9-95D96FB86EEC}"/>
              </a:ext>
            </a:extLst>
          </p:cNvPr>
          <p:cNvSpPr txBox="1"/>
          <p:nvPr/>
        </p:nvSpPr>
        <p:spPr>
          <a:xfrm>
            <a:off x="2428869" y="478579"/>
            <a:ext cx="7334262" cy="461665"/>
          </a:xfrm>
          <a:prstGeom prst="rect">
            <a:avLst/>
          </a:prstGeom>
          <a:noFill/>
        </p:spPr>
        <p:txBody>
          <a:bodyPr wrap="square">
            <a:spAutoFit/>
          </a:bodyPr>
          <a:lstStyle/>
          <a:p>
            <a:r>
              <a:rPr lang="fr-FR" sz="2400" b="1" dirty="0">
                <a:solidFill>
                  <a:srgbClr val="FF0000"/>
                </a:solidFill>
                <a:latin typeface="Arial" panose="020B0604020202020204" pitchFamily="34" charset="0"/>
                <a:cs typeface="Arial" panose="020B0604020202020204" pitchFamily="34" charset="0"/>
              </a:rPr>
              <a:t>Correction : </a:t>
            </a:r>
            <a:r>
              <a:rPr lang="fr-FR" sz="2400" b="1" dirty="0">
                <a:latin typeface="Arial" panose="020B0604020202020204" pitchFamily="34" charset="0"/>
                <a:cs typeface="Arial" panose="020B0604020202020204" pitchFamily="34" charset="0"/>
              </a:rPr>
              <a:t>Schéma évacuation de l’eau en PVC</a:t>
            </a:r>
          </a:p>
        </p:txBody>
      </p:sp>
      <p:pic>
        <p:nvPicPr>
          <p:cNvPr id="7" name="Image 6">
            <a:extLst>
              <a:ext uri="{FF2B5EF4-FFF2-40B4-BE49-F238E27FC236}">
                <a16:creationId xmlns:a16="http://schemas.microsoft.com/office/drawing/2014/main" id="{5DF003B0-E074-CB2D-D75F-2DB9F8067860}"/>
              </a:ext>
            </a:extLst>
          </p:cNvPr>
          <p:cNvPicPr>
            <a:picLocks noChangeAspect="1"/>
          </p:cNvPicPr>
          <p:nvPr/>
        </p:nvPicPr>
        <p:blipFill>
          <a:blip r:embed="rId2"/>
          <a:stretch>
            <a:fillRect/>
          </a:stretch>
        </p:blipFill>
        <p:spPr>
          <a:xfrm>
            <a:off x="1478598" y="1302641"/>
            <a:ext cx="9234805" cy="5207846"/>
          </a:xfrm>
          <a:prstGeom prst="rect">
            <a:avLst/>
          </a:prstGeom>
        </p:spPr>
      </p:pic>
      <p:sp>
        <p:nvSpPr>
          <p:cNvPr id="5" name="ZoneTexte 4">
            <a:extLst>
              <a:ext uri="{FF2B5EF4-FFF2-40B4-BE49-F238E27FC236}">
                <a16:creationId xmlns:a16="http://schemas.microsoft.com/office/drawing/2014/main" id="{D0398464-0E55-74E9-E49E-C2902F35B370}"/>
              </a:ext>
            </a:extLst>
          </p:cNvPr>
          <p:cNvSpPr txBox="1"/>
          <p:nvPr/>
        </p:nvSpPr>
        <p:spPr>
          <a:xfrm>
            <a:off x="1919043" y="1051560"/>
            <a:ext cx="8353915" cy="369332"/>
          </a:xfrm>
          <a:prstGeom prst="rect">
            <a:avLst/>
          </a:prstGeom>
          <a:noFill/>
        </p:spPr>
        <p:txBody>
          <a:bodyPr wrap="square" rtlCol="0">
            <a:spAutoFit/>
          </a:bodyPr>
          <a:lstStyle/>
          <a:p>
            <a:r>
              <a:rPr lang="fr-FR" i="1" dirty="0"/>
              <a:t>A chaque raccordement son </a:t>
            </a:r>
            <a:r>
              <a:rPr lang="el-GR" i="1" dirty="0"/>
              <a:t>Φ</a:t>
            </a:r>
            <a:r>
              <a:rPr lang="fr-FR" i="1" dirty="0"/>
              <a:t> qui peut aussi dépendre de la longueur de raccordement</a:t>
            </a:r>
          </a:p>
        </p:txBody>
      </p:sp>
      <p:grpSp>
        <p:nvGrpSpPr>
          <p:cNvPr id="33" name="Groupe 32">
            <a:extLst>
              <a:ext uri="{FF2B5EF4-FFF2-40B4-BE49-F238E27FC236}">
                <a16:creationId xmlns:a16="http://schemas.microsoft.com/office/drawing/2014/main" id="{9327147B-3BBB-3824-3BAA-8CA475508711}"/>
              </a:ext>
            </a:extLst>
          </p:cNvPr>
          <p:cNvGrpSpPr/>
          <p:nvPr/>
        </p:nvGrpSpPr>
        <p:grpSpPr>
          <a:xfrm>
            <a:off x="2441144" y="1441145"/>
            <a:ext cx="6944754" cy="4414704"/>
            <a:chOff x="2441144" y="1441145"/>
            <a:chExt cx="6944754" cy="4414704"/>
          </a:xfrm>
        </p:grpSpPr>
        <p:sp>
          <p:nvSpPr>
            <p:cNvPr id="8" name="Rectangle 7">
              <a:extLst>
                <a:ext uri="{FF2B5EF4-FFF2-40B4-BE49-F238E27FC236}">
                  <a16:creationId xmlns:a16="http://schemas.microsoft.com/office/drawing/2014/main" id="{4ADA5EE8-72AB-7B1C-EA15-3FFEBE5B9237}"/>
                </a:ext>
              </a:extLst>
            </p:cNvPr>
            <p:cNvSpPr/>
            <p:nvPr/>
          </p:nvSpPr>
          <p:spPr>
            <a:xfrm>
              <a:off x="2441144" y="1712215"/>
              <a:ext cx="676275" cy="3590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a:extLst>
                <a:ext uri="{FF2B5EF4-FFF2-40B4-BE49-F238E27FC236}">
                  <a16:creationId xmlns:a16="http://schemas.microsoft.com/office/drawing/2014/main" id="{53D87D50-221E-034D-E991-563E7DC6ACCB}"/>
                </a:ext>
              </a:extLst>
            </p:cNvPr>
            <p:cNvPicPr>
              <a:picLocks noChangeAspect="1"/>
            </p:cNvPicPr>
            <p:nvPr/>
          </p:nvPicPr>
          <p:blipFill>
            <a:blip r:embed="rId3"/>
            <a:stretch>
              <a:fillRect/>
            </a:stretch>
          </p:blipFill>
          <p:spPr>
            <a:xfrm>
              <a:off x="7527494" y="1547141"/>
              <a:ext cx="133349" cy="2231999"/>
            </a:xfrm>
            <a:prstGeom prst="rect">
              <a:avLst/>
            </a:prstGeom>
          </p:spPr>
        </p:pic>
        <p:pic>
          <p:nvPicPr>
            <p:cNvPr id="10" name="Image 9">
              <a:extLst>
                <a:ext uri="{FF2B5EF4-FFF2-40B4-BE49-F238E27FC236}">
                  <a16:creationId xmlns:a16="http://schemas.microsoft.com/office/drawing/2014/main" id="{722904E0-5509-B29F-1402-B7DD04032AFE}"/>
                </a:ext>
              </a:extLst>
            </p:cNvPr>
            <p:cNvPicPr>
              <a:picLocks noChangeAspect="1"/>
            </p:cNvPicPr>
            <p:nvPr/>
          </p:nvPicPr>
          <p:blipFill>
            <a:blip r:embed="rId3"/>
            <a:stretch>
              <a:fillRect/>
            </a:stretch>
          </p:blipFill>
          <p:spPr>
            <a:xfrm>
              <a:off x="7679893" y="2310982"/>
              <a:ext cx="213784" cy="252000"/>
            </a:xfrm>
            <a:prstGeom prst="rect">
              <a:avLst/>
            </a:prstGeom>
          </p:spPr>
        </p:pic>
        <p:pic>
          <p:nvPicPr>
            <p:cNvPr id="11" name="Image 10">
              <a:extLst>
                <a:ext uri="{FF2B5EF4-FFF2-40B4-BE49-F238E27FC236}">
                  <a16:creationId xmlns:a16="http://schemas.microsoft.com/office/drawing/2014/main" id="{1A3E6D0B-C440-B9CF-8DEA-8BEB2549346F}"/>
                </a:ext>
              </a:extLst>
            </p:cNvPr>
            <p:cNvPicPr>
              <a:picLocks noChangeAspect="1"/>
            </p:cNvPicPr>
            <p:nvPr/>
          </p:nvPicPr>
          <p:blipFill>
            <a:blip r:embed="rId4"/>
            <a:stretch>
              <a:fillRect/>
            </a:stretch>
          </p:blipFill>
          <p:spPr>
            <a:xfrm>
              <a:off x="3530239" y="5178161"/>
              <a:ext cx="213378" cy="249958"/>
            </a:xfrm>
            <a:prstGeom prst="rect">
              <a:avLst/>
            </a:prstGeom>
          </p:spPr>
        </p:pic>
        <p:pic>
          <p:nvPicPr>
            <p:cNvPr id="12" name="Image 11">
              <a:extLst>
                <a:ext uri="{FF2B5EF4-FFF2-40B4-BE49-F238E27FC236}">
                  <a16:creationId xmlns:a16="http://schemas.microsoft.com/office/drawing/2014/main" id="{D273A703-A2F6-CD12-361B-344AA1D42309}"/>
                </a:ext>
              </a:extLst>
            </p:cNvPr>
            <p:cNvPicPr>
              <a:picLocks noChangeAspect="1"/>
            </p:cNvPicPr>
            <p:nvPr/>
          </p:nvPicPr>
          <p:blipFill>
            <a:blip r:embed="rId4"/>
            <a:stretch>
              <a:fillRect/>
            </a:stretch>
          </p:blipFill>
          <p:spPr>
            <a:xfrm>
              <a:off x="4706180" y="4854311"/>
              <a:ext cx="213378" cy="249958"/>
            </a:xfrm>
            <a:prstGeom prst="rect">
              <a:avLst/>
            </a:prstGeom>
          </p:spPr>
        </p:pic>
        <p:pic>
          <p:nvPicPr>
            <p:cNvPr id="13" name="Image 12">
              <a:extLst>
                <a:ext uri="{FF2B5EF4-FFF2-40B4-BE49-F238E27FC236}">
                  <a16:creationId xmlns:a16="http://schemas.microsoft.com/office/drawing/2014/main" id="{39EF81FA-EE2C-A5D3-EBE9-4823D3029F00}"/>
                </a:ext>
              </a:extLst>
            </p:cNvPr>
            <p:cNvPicPr>
              <a:picLocks noChangeAspect="1"/>
            </p:cNvPicPr>
            <p:nvPr/>
          </p:nvPicPr>
          <p:blipFill>
            <a:blip r:embed="rId4"/>
            <a:stretch>
              <a:fillRect/>
            </a:stretch>
          </p:blipFill>
          <p:spPr>
            <a:xfrm>
              <a:off x="6449255" y="3219619"/>
              <a:ext cx="213378" cy="249958"/>
            </a:xfrm>
            <a:prstGeom prst="rect">
              <a:avLst/>
            </a:prstGeom>
          </p:spPr>
        </p:pic>
        <p:pic>
          <p:nvPicPr>
            <p:cNvPr id="14" name="Image 13">
              <a:extLst>
                <a:ext uri="{FF2B5EF4-FFF2-40B4-BE49-F238E27FC236}">
                  <a16:creationId xmlns:a16="http://schemas.microsoft.com/office/drawing/2014/main" id="{35741382-84EE-0FA3-6D32-A6146AFC273D}"/>
                </a:ext>
              </a:extLst>
            </p:cNvPr>
            <p:cNvPicPr>
              <a:picLocks noChangeAspect="1"/>
            </p:cNvPicPr>
            <p:nvPr/>
          </p:nvPicPr>
          <p:blipFill>
            <a:blip r:embed="rId4"/>
            <a:stretch>
              <a:fillRect/>
            </a:stretch>
          </p:blipFill>
          <p:spPr>
            <a:xfrm>
              <a:off x="7228391" y="3281532"/>
              <a:ext cx="213378" cy="249958"/>
            </a:xfrm>
            <a:prstGeom prst="rect">
              <a:avLst/>
            </a:prstGeom>
          </p:spPr>
        </p:pic>
        <p:pic>
          <p:nvPicPr>
            <p:cNvPr id="15" name="Image 14">
              <a:extLst>
                <a:ext uri="{FF2B5EF4-FFF2-40B4-BE49-F238E27FC236}">
                  <a16:creationId xmlns:a16="http://schemas.microsoft.com/office/drawing/2014/main" id="{6D7BA221-EB38-A881-408B-1B5E68E6D3CF}"/>
                </a:ext>
              </a:extLst>
            </p:cNvPr>
            <p:cNvPicPr>
              <a:picLocks noChangeAspect="1"/>
            </p:cNvPicPr>
            <p:nvPr/>
          </p:nvPicPr>
          <p:blipFill>
            <a:blip r:embed="rId4"/>
            <a:stretch>
              <a:fillRect/>
            </a:stretch>
          </p:blipFill>
          <p:spPr>
            <a:xfrm>
              <a:off x="8931862" y="3479102"/>
              <a:ext cx="228602" cy="144000"/>
            </a:xfrm>
            <a:prstGeom prst="rect">
              <a:avLst/>
            </a:prstGeom>
          </p:spPr>
        </p:pic>
        <p:pic>
          <p:nvPicPr>
            <p:cNvPr id="16" name="Image 15">
              <a:extLst>
                <a:ext uri="{FF2B5EF4-FFF2-40B4-BE49-F238E27FC236}">
                  <a16:creationId xmlns:a16="http://schemas.microsoft.com/office/drawing/2014/main" id="{459743F5-5E43-E521-DA46-55BBDCCEA9D7}"/>
                </a:ext>
              </a:extLst>
            </p:cNvPr>
            <p:cNvPicPr>
              <a:picLocks noChangeAspect="1"/>
            </p:cNvPicPr>
            <p:nvPr/>
          </p:nvPicPr>
          <p:blipFill>
            <a:blip r:embed="rId5"/>
            <a:stretch>
              <a:fillRect/>
            </a:stretch>
          </p:blipFill>
          <p:spPr>
            <a:xfrm>
              <a:off x="5209670" y="3507677"/>
              <a:ext cx="225572" cy="146317"/>
            </a:xfrm>
            <a:prstGeom prst="rect">
              <a:avLst/>
            </a:prstGeom>
          </p:spPr>
        </p:pic>
        <p:pic>
          <p:nvPicPr>
            <p:cNvPr id="17" name="Image 16">
              <a:extLst>
                <a:ext uri="{FF2B5EF4-FFF2-40B4-BE49-F238E27FC236}">
                  <a16:creationId xmlns:a16="http://schemas.microsoft.com/office/drawing/2014/main" id="{8E706076-4D77-D410-FE02-F2907188E5FD}"/>
                </a:ext>
              </a:extLst>
            </p:cNvPr>
            <p:cNvPicPr>
              <a:picLocks noChangeAspect="1"/>
            </p:cNvPicPr>
            <p:nvPr/>
          </p:nvPicPr>
          <p:blipFill>
            <a:blip r:embed="rId5"/>
            <a:stretch>
              <a:fillRect/>
            </a:stretch>
          </p:blipFill>
          <p:spPr>
            <a:xfrm>
              <a:off x="7832656" y="3404785"/>
              <a:ext cx="216000" cy="140108"/>
            </a:xfrm>
            <a:prstGeom prst="rect">
              <a:avLst/>
            </a:prstGeom>
          </p:spPr>
        </p:pic>
        <p:pic>
          <p:nvPicPr>
            <p:cNvPr id="18" name="Image 17">
              <a:extLst>
                <a:ext uri="{FF2B5EF4-FFF2-40B4-BE49-F238E27FC236}">
                  <a16:creationId xmlns:a16="http://schemas.microsoft.com/office/drawing/2014/main" id="{87E9324A-1CF3-69BB-2512-DE0900795275}"/>
                </a:ext>
              </a:extLst>
            </p:cNvPr>
            <p:cNvPicPr>
              <a:picLocks noChangeAspect="1"/>
            </p:cNvPicPr>
            <p:nvPr/>
          </p:nvPicPr>
          <p:blipFill>
            <a:blip r:embed="rId6"/>
            <a:stretch>
              <a:fillRect/>
            </a:stretch>
          </p:blipFill>
          <p:spPr>
            <a:xfrm>
              <a:off x="7660843" y="4595016"/>
              <a:ext cx="219475" cy="140220"/>
            </a:xfrm>
            <a:prstGeom prst="rect">
              <a:avLst/>
            </a:prstGeom>
          </p:spPr>
        </p:pic>
        <p:pic>
          <p:nvPicPr>
            <p:cNvPr id="19" name="Image 18">
              <a:extLst>
                <a:ext uri="{FF2B5EF4-FFF2-40B4-BE49-F238E27FC236}">
                  <a16:creationId xmlns:a16="http://schemas.microsoft.com/office/drawing/2014/main" id="{E4FC050B-9879-798A-C588-FB6FA0BCC63F}"/>
                </a:ext>
              </a:extLst>
            </p:cNvPr>
            <p:cNvPicPr>
              <a:picLocks noChangeAspect="1"/>
            </p:cNvPicPr>
            <p:nvPr/>
          </p:nvPicPr>
          <p:blipFill>
            <a:blip r:embed="rId6"/>
            <a:stretch>
              <a:fillRect/>
            </a:stretch>
          </p:blipFill>
          <p:spPr>
            <a:xfrm>
              <a:off x="6067425" y="5166798"/>
              <a:ext cx="219475" cy="140220"/>
            </a:xfrm>
            <a:prstGeom prst="rect">
              <a:avLst/>
            </a:prstGeom>
          </p:spPr>
        </p:pic>
        <p:pic>
          <p:nvPicPr>
            <p:cNvPr id="20" name="Image 19">
              <a:extLst>
                <a:ext uri="{FF2B5EF4-FFF2-40B4-BE49-F238E27FC236}">
                  <a16:creationId xmlns:a16="http://schemas.microsoft.com/office/drawing/2014/main" id="{4640B713-8286-A0A6-938D-24A97AE5CBD0}"/>
                </a:ext>
              </a:extLst>
            </p:cNvPr>
            <p:cNvPicPr>
              <a:picLocks noChangeAspect="1"/>
            </p:cNvPicPr>
            <p:nvPr/>
          </p:nvPicPr>
          <p:blipFill>
            <a:blip r:embed="rId6"/>
            <a:stretch>
              <a:fillRect/>
            </a:stretch>
          </p:blipFill>
          <p:spPr>
            <a:xfrm>
              <a:off x="3989549" y="5233030"/>
              <a:ext cx="219475" cy="140220"/>
            </a:xfrm>
            <a:prstGeom prst="rect">
              <a:avLst/>
            </a:prstGeom>
          </p:spPr>
        </p:pic>
        <p:pic>
          <p:nvPicPr>
            <p:cNvPr id="21" name="Image 20">
              <a:extLst>
                <a:ext uri="{FF2B5EF4-FFF2-40B4-BE49-F238E27FC236}">
                  <a16:creationId xmlns:a16="http://schemas.microsoft.com/office/drawing/2014/main" id="{93F119CD-A389-A402-1899-75FCD5416B75}"/>
                </a:ext>
              </a:extLst>
            </p:cNvPr>
            <p:cNvPicPr>
              <a:picLocks noChangeAspect="1"/>
            </p:cNvPicPr>
            <p:nvPr/>
          </p:nvPicPr>
          <p:blipFill>
            <a:blip r:embed="rId6"/>
            <a:stretch>
              <a:fillRect/>
            </a:stretch>
          </p:blipFill>
          <p:spPr>
            <a:xfrm>
              <a:off x="7674202" y="5026578"/>
              <a:ext cx="219475" cy="140220"/>
            </a:xfrm>
            <a:prstGeom prst="rect">
              <a:avLst/>
            </a:prstGeom>
          </p:spPr>
        </p:pic>
        <p:sp>
          <p:nvSpPr>
            <p:cNvPr id="22" name="Rectangle 21">
              <a:extLst>
                <a:ext uri="{FF2B5EF4-FFF2-40B4-BE49-F238E27FC236}">
                  <a16:creationId xmlns:a16="http://schemas.microsoft.com/office/drawing/2014/main" id="{DD226B13-22BD-9C52-53E5-A77BB1E391A8}"/>
                </a:ext>
              </a:extLst>
            </p:cNvPr>
            <p:cNvSpPr/>
            <p:nvPr/>
          </p:nvSpPr>
          <p:spPr>
            <a:xfrm>
              <a:off x="6067425" y="5606832"/>
              <a:ext cx="288272" cy="79745"/>
            </a:xfrm>
            <a:prstGeom prst="rect">
              <a:avLst/>
            </a:prstGeom>
            <a:solidFill>
              <a:srgbClr val="8BD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 name="Image 22">
              <a:extLst>
                <a:ext uri="{FF2B5EF4-FFF2-40B4-BE49-F238E27FC236}">
                  <a16:creationId xmlns:a16="http://schemas.microsoft.com/office/drawing/2014/main" id="{CA77EC55-0156-7F1D-EB43-6DFC35B76E7F}"/>
                </a:ext>
              </a:extLst>
            </p:cNvPr>
            <p:cNvPicPr>
              <a:picLocks noChangeAspect="1"/>
            </p:cNvPicPr>
            <p:nvPr/>
          </p:nvPicPr>
          <p:blipFill>
            <a:blip r:embed="rId7"/>
            <a:stretch>
              <a:fillRect/>
            </a:stretch>
          </p:blipFill>
          <p:spPr>
            <a:xfrm>
              <a:off x="3470548" y="5659451"/>
              <a:ext cx="286537" cy="79255"/>
            </a:xfrm>
            <a:prstGeom prst="rect">
              <a:avLst/>
            </a:prstGeom>
          </p:spPr>
        </p:pic>
        <p:pic>
          <p:nvPicPr>
            <p:cNvPr id="24" name="Image 23">
              <a:extLst>
                <a:ext uri="{FF2B5EF4-FFF2-40B4-BE49-F238E27FC236}">
                  <a16:creationId xmlns:a16="http://schemas.microsoft.com/office/drawing/2014/main" id="{54EE49F7-9DE2-8DDE-02BB-91860B7B2C58}"/>
                </a:ext>
              </a:extLst>
            </p:cNvPr>
            <p:cNvPicPr>
              <a:picLocks noChangeAspect="1"/>
            </p:cNvPicPr>
            <p:nvPr/>
          </p:nvPicPr>
          <p:blipFill>
            <a:blip r:embed="rId7"/>
            <a:stretch>
              <a:fillRect/>
            </a:stretch>
          </p:blipFill>
          <p:spPr>
            <a:xfrm>
              <a:off x="2451796" y="5673086"/>
              <a:ext cx="286537" cy="79255"/>
            </a:xfrm>
            <a:prstGeom prst="rect">
              <a:avLst/>
            </a:prstGeom>
          </p:spPr>
        </p:pic>
        <p:sp>
          <p:nvSpPr>
            <p:cNvPr id="25" name="Rectangle 24">
              <a:extLst>
                <a:ext uri="{FF2B5EF4-FFF2-40B4-BE49-F238E27FC236}">
                  <a16:creationId xmlns:a16="http://schemas.microsoft.com/office/drawing/2014/main" id="{2026FF79-06A9-1D57-6BFF-660CCCF8538D}"/>
                </a:ext>
              </a:extLst>
            </p:cNvPr>
            <p:cNvSpPr/>
            <p:nvPr/>
          </p:nvSpPr>
          <p:spPr>
            <a:xfrm>
              <a:off x="7441769" y="1932570"/>
              <a:ext cx="340199" cy="93894"/>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 name="Image 25">
              <a:extLst>
                <a:ext uri="{FF2B5EF4-FFF2-40B4-BE49-F238E27FC236}">
                  <a16:creationId xmlns:a16="http://schemas.microsoft.com/office/drawing/2014/main" id="{6F20FF9A-506F-4342-182E-4FC6E12EDBA3}"/>
                </a:ext>
              </a:extLst>
            </p:cNvPr>
            <p:cNvPicPr>
              <a:picLocks noChangeAspect="1"/>
            </p:cNvPicPr>
            <p:nvPr/>
          </p:nvPicPr>
          <p:blipFill>
            <a:blip r:embed="rId3"/>
            <a:stretch>
              <a:fillRect/>
            </a:stretch>
          </p:blipFill>
          <p:spPr>
            <a:xfrm rot="16200000">
              <a:off x="4204540" y="439749"/>
              <a:ext cx="465084" cy="2467875"/>
            </a:xfrm>
            <a:prstGeom prst="rect">
              <a:avLst/>
            </a:prstGeom>
          </p:spPr>
        </p:pic>
        <p:sp>
          <p:nvSpPr>
            <p:cNvPr id="27" name="ZoneTexte 26">
              <a:extLst>
                <a:ext uri="{FF2B5EF4-FFF2-40B4-BE49-F238E27FC236}">
                  <a16:creationId xmlns:a16="http://schemas.microsoft.com/office/drawing/2014/main" id="{B6B46370-AE64-CAC3-CF7E-2C538E1785FD}"/>
                </a:ext>
              </a:extLst>
            </p:cNvPr>
            <p:cNvSpPr txBox="1"/>
            <p:nvPr/>
          </p:nvSpPr>
          <p:spPr>
            <a:xfrm>
              <a:off x="5123955" y="3388816"/>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40</a:t>
              </a:r>
            </a:p>
          </p:txBody>
        </p:sp>
        <p:pic>
          <p:nvPicPr>
            <p:cNvPr id="28" name="Image 27">
              <a:extLst>
                <a:ext uri="{FF2B5EF4-FFF2-40B4-BE49-F238E27FC236}">
                  <a16:creationId xmlns:a16="http://schemas.microsoft.com/office/drawing/2014/main" id="{C1CB7BAF-FD17-4412-F761-3A362C324079}"/>
                </a:ext>
              </a:extLst>
            </p:cNvPr>
            <p:cNvPicPr>
              <a:picLocks noChangeAspect="1"/>
            </p:cNvPicPr>
            <p:nvPr/>
          </p:nvPicPr>
          <p:blipFill>
            <a:blip r:embed="rId8"/>
            <a:stretch>
              <a:fillRect/>
            </a:stretch>
          </p:blipFill>
          <p:spPr>
            <a:xfrm>
              <a:off x="8761707" y="3438144"/>
              <a:ext cx="530398" cy="286537"/>
            </a:xfrm>
            <a:prstGeom prst="rect">
              <a:avLst/>
            </a:prstGeom>
          </p:spPr>
        </p:pic>
        <p:sp>
          <p:nvSpPr>
            <p:cNvPr id="29" name="ZoneTexte 28">
              <a:extLst>
                <a:ext uri="{FF2B5EF4-FFF2-40B4-BE49-F238E27FC236}">
                  <a16:creationId xmlns:a16="http://schemas.microsoft.com/office/drawing/2014/main" id="{E6A8BD69-4013-4928-3350-5AFADF43A472}"/>
                </a:ext>
              </a:extLst>
            </p:cNvPr>
            <p:cNvSpPr txBox="1"/>
            <p:nvPr/>
          </p:nvSpPr>
          <p:spPr>
            <a:xfrm>
              <a:off x="4706180" y="4832508"/>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40</a:t>
              </a:r>
            </a:p>
          </p:txBody>
        </p:sp>
        <p:sp>
          <p:nvSpPr>
            <p:cNvPr id="30" name="ZoneTexte 29">
              <a:extLst>
                <a:ext uri="{FF2B5EF4-FFF2-40B4-BE49-F238E27FC236}">
                  <a16:creationId xmlns:a16="http://schemas.microsoft.com/office/drawing/2014/main" id="{2B8D5495-9E31-17CF-A916-A1E6FAA777BC}"/>
                </a:ext>
              </a:extLst>
            </p:cNvPr>
            <p:cNvSpPr txBox="1"/>
            <p:nvPr/>
          </p:nvSpPr>
          <p:spPr>
            <a:xfrm>
              <a:off x="7726000" y="4862471"/>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40</a:t>
              </a:r>
            </a:p>
          </p:txBody>
        </p:sp>
        <p:sp>
          <p:nvSpPr>
            <p:cNvPr id="31" name="ZoneTexte 30">
              <a:extLst>
                <a:ext uri="{FF2B5EF4-FFF2-40B4-BE49-F238E27FC236}">
                  <a16:creationId xmlns:a16="http://schemas.microsoft.com/office/drawing/2014/main" id="{7295987B-71F4-222A-DF01-61EBD7E60399}"/>
                </a:ext>
              </a:extLst>
            </p:cNvPr>
            <p:cNvSpPr txBox="1"/>
            <p:nvPr/>
          </p:nvSpPr>
          <p:spPr>
            <a:xfrm>
              <a:off x="6071960" y="5096856"/>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40</a:t>
              </a:r>
            </a:p>
          </p:txBody>
        </p:sp>
        <p:sp>
          <p:nvSpPr>
            <p:cNvPr id="32" name="ZoneTexte 31">
              <a:extLst>
                <a:ext uri="{FF2B5EF4-FFF2-40B4-BE49-F238E27FC236}">
                  <a16:creationId xmlns:a16="http://schemas.microsoft.com/office/drawing/2014/main" id="{663E58F1-6D13-A9D4-351E-85DF61C00448}"/>
                </a:ext>
              </a:extLst>
            </p:cNvPr>
            <p:cNvSpPr txBox="1"/>
            <p:nvPr/>
          </p:nvSpPr>
          <p:spPr>
            <a:xfrm>
              <a:off x="6453310" y="3310607"/>
              <a:ext cx="530352" cy="234286"/>
            </a:xfrm>
            <a:prstGeom prst="rect">
              <a:avLst/>
            </a:prstGeom>
            <a:solidFill>
              <a:schemeClr val="bg1"/>
            </a:solidFill>
          </p:spPr>
          <p:txBody>
            <a:bodyPr wrap="square"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32</a:t>
              </a:r>
            </a:p>
          </p:txBody>
        </p:sp>
        <p:sp>
          <p:nvSpPr>
            <p:cNvPr id="34" name="ZoneTexte 33">
              <a:extLst>
                <a:ext uri="{FF2B5EF4-FFF2-40B4-BE49-F238E27FC236}">
                  <a16:creationId xmlns:a16="http://schemas.microsoft.com/office/drawing/2014/main" id="{5CB69B31-EC9F-916E-8F5B-07F28865239D}"/>
                </a:ext>
              </a:extLst>
            </p:cNvPr>
            <p:cNvSpPr txBox="1"/>
            <p:nvPr/>
          </p:nvSpPr>
          <p:spPr>
            <a:xfrm>
              <a:off x="7250697" y="3310607"/>
              <a:ext cx="450868" cy="234286"/>
            </a:xfrm>
            <a:prstGeom prst="rect">
              <a:avLst/>
            </a:prstGeom>
            <a:solidFill>
              <a:schemeClr val="bg1"/>
            </a:solidFill>
          </p:spPr>
          <p:txBody>
            <a:bodyPr wrap="square" lIns="36000"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32</a:t>
              </a:r>
            </a:p>
          </p:txBody>
        </p:sp>
        <p:sp>
          <p:nvSpPr>
            <p:cNvPr id="35" name="ZoneTexte 34">
              <a:extLst>
                <a:ext uri="{FF2B5EF4-FFF2-40B4-BE49-F238E27FC236}">
                  <a16:creationId xmlns:a16="http://schemas.microsoft.com/office/drawing/2014/main" id="{CCB366C3-A864-62BE-6BA9-336F41D73735}"/>
                </a:ext>
              </a:extLst>
            </p:cNvPr>
            <p:cNvSpPr txBox="1"/>
            <p:nvPr/>
          </p:nvSpPr>
          <p:spPr>
            <a:xfrm>
              <a:off x="3500765" y="5196474"/>
              <a:ext cx="399063" cy="234286"/>
            </a:xfrm>
            <a:prstGeom prst="rect">
              <a:avLst/>
            </a:prstGeom>
            <a:solidFill>
              <a:schemeClr val="bg1"/>
            </a:solidFill>
          </p:spPr>
          <p:txBody>
            <a:bodyPr wrap="square" lIns="36000" tIns="36000" r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32</a:t>
              </a:r>
            </a:p>
          </p:txBody>
        </p:sp>
        <p:sp>
          <p:nvSpPr>
            <p:cNvPr id="36" name="ZoneTexte 35">
              <a:extLst>
                <a:ext uri="{FF2B5EF4-FFF2-40B4-BE49-F238E27FC236}">
                  <a16:creationId xmlns:a16="http://schemas.microsoft.com/office/drawing/2014/main" id="{0A229315-2C6C-99D8-E311-D6B410FABC19}"/>
                </a:ext>
              </a:extLst>
            </p:cNvPr>
            <p:cNvSpPr txBox="1"/>
            <p:nvPr/>
          </p:nvSpPr>
          <p:spPr>
            <a:xfrm>
              <a:off x="3899828" y="5178161"/>
              <a:ext cx="433826" cy="234286"/>
            </a:xfrm>
            <a:prstGeom prst="rect">
              <a:avLst/>
            </a:prstGeom>
            <a:solidFill>
              <a:schemeClr val="bg1"/>
            </a:solidFill>
          </p:spPr>
          <p:txBody>
            <a:bodyPr wrap="square" lIns="36000" tIns="36000" r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100</a:t>
              </a:r>
            </a:p>
          </p:txBody>
        </p:sp>
        <p:sp>
          <p:nvSpPr>
            <p:cNvPr id="37" name="ZoneTexte 36">
              <a:extLst>
                <a:ext uri="{FF2B5EF4-FFF2-40B4-BE49-F238E27FC236}">
                  <a16:creationId xmlns:a16="http://schemas.microsoft.com/office/drawing/2014/main" id="{2B68E657-3489-A859-7C02-7CB28DD68D98}"/>
                </a:ext>
              </a:extLst>
            </p:cNvPr>
            <p:cNvSpPr txBox="1"/>
            <p:nvPr/>
          </p:nvSpPr>
          <p:spPr>
            <a:xfrm>
              <a:off x="7743929" y="3321001"/>
              <a:ext cx="433826" cy="234286"/>
            </a:xfrm>
            <a:prstGeom prst="rect">
              <a:avLst/>
            </a:prstGeom>
            <a:solidFill>
              <a:schemeClr val="bg1"/>
            </a:solidFill>
          </p:spPr>
          <p:txBody>
            <a:bodyPr wrap="square" lIns="36000" tIns="36000" r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100</a:t>
              </a:r>
            </a:p>
          </p:txBody>
        </p:sp>
        <p:sp>
          <p:nvSpPr>
            <p:cNvPr id="38" name="ZoneTexte 37">
              <a:extLst>
                <a:ext uri="{FF2B5EF4-FFF2-40B4-BE49-F238E27FC236}">
                  <a16:creationId xmlns:a16="http://schemas.microsoft.com/office/drawing/2014/main" id="{CA13731E-FEA0-D747-6740-BACB3A22DC80}"/>
                </a:ext>
              </a:extLst>
            </p:cNvPr>
            <p:cNvSpPr txBox="1"/>
            <p:nvPr/>
          </p:nvSpPr>
          <p:spPr>
            <a:xfrm>
              <a:off x="5123955" y="5595570"/>
              <a:ext cx="433826" cy="234286"/>
            </a:xfrm>
            <a:prstGeom prst="rect">
              <a:avLst/>
            </a:prstGeom>
            <a:solidFill>
              <a:schemeClr val="bg1"/>
            </a:solidFill>
          </p:spPr>
          <p:txBody>
            <a:bodyPr wrap="square" lIns="36000" tIns="36000" r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110</a:t>
              </a:r>
            </a:p>
          </p:txBody>
        </p:sp>
        <p:sp>
          <p:nvSpPr>
            <p:cNvPr id="39" name="ZoneTexte 38">
              <a:extLst>
                <a:ext uri="{FF2B5EF4-FFF2-40B4-BE49-F238E27FC236}">
                  <a16:creationId xmlns:a16="http://schemas.microsoft.com/office/drawing/2014/main" id="{2161CA43-C339-4CD1-ED78-7822473E1066}"/>
                </a:ext>
              </a:extLst>
            </p:cNvPr>
            <p:cNvSpPr txBox="1"/>
            <p:nvPr/>
          </p:nvSpPr>
          <p:spPr>
            <a:xfrm>
              <a:off x="2483320" y="5621563"/>
              <a:ext cx="509835" cy="234286"/>
            </a:xfrm>
            <a:prstGeom prst="rect">
              <a:avLst/>
            </a:prstGeom>
            <a:solidFill>
              <a:schemeClr val="bg1"/>
            </a:solidFill>
          </p:spPr>
          <p:txBody>
            <a:bodyPr wrap="square" lIns="36000" tIns="36000" r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125</a:t>
              </a:r>
            </a:p>
          </p:txBody>
        </p:sp>
        <p:cxnSp>
          <p:nvCxnSpPr>
            <p:cNvPr id="40" name="Connecteur droit 39">
              <a:extLst>
                <a:ext uri="{FF2B5EF4-FFF2-40B4-BE49-F238E27FC236}">
                  <a16:creationId xmlns:a16="http://schemas.microsoft.com/office/drawing/2014/main" id="{85B3F286-3503-4794-1575-E714C3EDB68C}"/>
                </a:ext>
              </a:extLst>
            </p:cNvPr>
            <p:cNvCxnSpPr/>
            <p:nvPr/>
          </p:nvCxnSpPr>
          <p:spPr>
            <a:xfrm flipV="1">
              <a:off x="7660843" y="5461755"/>
              <a:ext cx="1180805" cy="178713"/>
            </a:xfrm>
            <a:prstGeom prst="line">
              <a:avLst/>
            </a:prstGeom>
            <a:ln w="76200">
              <a:solidFill>
                <a:srgbClr val="8BD3E5"/>
              </a:solidFill>
            </a:ln>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816E4D58-F252-92CA-CD1E-304F96F0B20B}"/>
                </a:ext>
              </a:extLst>
            </p:cNvPr>
            <p:cNvCxnSpPr>
              <a:cxnSpLocks/>
            </p:cNvCxnSpPr>
            <p:nvPr/>
          </p:nvCxnSpPr>
          <p:spPr>
            <a:xfrm flipV="1">
              <a:off x="8841648" y="5000451"/>
              <a:ext cx="0" cy="524533"/>
            </a:xfrm>
            <a:prstGeom prst="line">
              <a:avLst/>
            </a:prstGeom>
            <a:ln w="76200">
              <a:solidFill>
                <a:srgbClr val="8BD3E5"/>
              </a:solidFill>
            </a:ln>
          </p:spPr>
          <p:style>
            <a:lnRef idx="1">
              <a:schemeClr val="accent1"/>
            </a:lnRef>
            <a:fillRef idx="0">
              <a:schemeClr val="accent1"/>
            </a:fillRef>
            <a:effectRef idx="0">
              <a:schemeClr val="accent1"/>
            </a:effectRef>
            <a:fontRef idx="minor">
              <a:schemeClr val="tx1"/>
            </a:fontRef>
          </p:style>
        </p:cxnSp>
        <p:sp>
          <p:nvSpPr>
            <p:cNvPr id="42" name="ZoneTexte 41">
              <a:extLst>
                <a:ext uri="{FF2B5EF4-FFF2-40B4-BE49-F238E27FC236}">
                  <a16:creationId xmlns:a16="http://schemas.microsoft.com/office/drawing/2014/main" id="{B1CF7321-2A78-CAC3-5DCF-CCA733D876FB}"/>
                </a:ext>
              </a:extLst>
            </p:cNvPr>
            <p:cNvSpPr txBox="1"/>
            <p:nvPr/>
          </p:nvSpPr>
          <p:spPr>
            <a:xfrm>
              <a:off x="8935030" y="5004559"/>
              <a:ext cx="450868" cy="234286"/>
            </a:xfrm>
            <a:prstGeom prst="rect">
              <a:avLst/>
            </a:prstGeom>
            <a:solidFill>
              <a:schemeClr val="bg1"/>
            </a:solidFill>
          </p:spPr>
          <p:txBody>
            <a:bodyPr wrap="square" lIns="36000" tIns="36000" bIns="36000" rtlCol="0">
              <a:spAutoFit/>
            </a:bodyPr>
            <a:lstStyle/>
            <a:p>
              <a:r>
                <a:rPr lang="el-GR" sz="1050" b="1" dirty="0">
                  <a:solidFill>
                    <a:schemeClr val="accent1"/>
                  </a:solidFill>
                  <a:latin typeface="Arial" panose="020B0604020202020204" pitchFamily="34" charset="0"/>
                  <a:cs typeface="Arial" panose="020B0604020202020204" pitchFamily="34" charset="0"/>
                </a:rPr>
                <a:t>Φ</a:t>
              </a:r>
              <a:r>
                <a:rPr lang="fr-FR" sz="1050" b="1" dirty="0">
                  <a:solidFill>
                    <a:schemeClr val="accent1"/>
                  </a:solidFill>
                  <a:latin typeface="Arial" panose="020B0604020202020204" pitchFamily="34" charset="0"/>
                  <a:cs typeface="Arial" panose="020B0604020202020204" pitchFamily="34" charset="0"/>
                </a:rPr>
                <a:t> 32</a:t>
              </a:r>
            </a:p>
          </p:txBody>
        </p:sp>
        <p:pic>
          <p:nvPicPr>
            <p:cNvPr id="2" name="Image 1">
              <a:extLst>
                <a:ext uri="{FF2B5EF4-FFF2-40B4-BE49-F238E27FC236}">
                  <a16:creationId xmlns:a16="http://schemas.microsoft.com/office/drawing/2014/main" id="{900C00E3-58C4-615E-633C-24399CEB891F}"/>
                </a:ext>
              </a:extLst>
            </p:cNvPr>
            <p:cNvPicPr>
              <a:picLocks noChangeAspect="1"/>
            </p:cNvPicPr>
            <p:nvPr/>
          </p:nvPicPr>
          <p:blipFill>
            <a:blip r:embed="rId9"/>
            <a:stretch>
              <a:fillRect/>
            </a:stretch>
          </p:blipFill>
          <p:spPr>
            <a:xfrm>
              <a:off x="7674202" y="4413110"/>
              <a:ext cx="487722" cy="286537"/>
            </a:xfrm>
            <a:prstGeom prst="rect">
              <a:avLst/>
            </a:prstGeom>
          </p:spPr>
        </p:pic>
        <p:pic>
          <p:nvPicPr>
            <p:cNvPr id="3" name="Image 2">
              <a:extLst>
                <a:ext uri="{FF2B5EF4-FFF2-40B4-BE49-F238E27FC236}">
                  <a16:creationId xmlns:a16="http://schemas.microsoft.com/office/drawing/2014/main" id="{CFDE589B-C893-CE4A-2162-9954C445B67A}"/>
                </a:ext>
              </a:extLst>
            </p:cNvPr>
            <p:cNvPicPr>
              <a:picLocks noChangeAspect="1"/>
            </p:cNvPicPr>
            <p:nvPr/>
          </p:nvPicPr>
          <p:blipFill>
            <a:blip r:embed="rId10"/>
            <a:stretch>
              <a:fillRect/>
            </a:stretch>
          </p:blipFill>
          <p:spPr>
            <a:xfrm>
              <a:off x="7423465" y="3671141"/>
              <a:ext cx="341406" cy="58093"/>
            </a:xfrm>
            <a:prstGeom prst="rect">
              <a:avLst/>
            </a:prstGeom>
          </p:spPr>
        </p:pic>
      </p:grpSp>
      <p:pic>
        <p:nvPicPr>
          <p:cNvPr id="6" name="Image 5">
            <a:extLst>
              <a:ext uri="{FF2B5EF4-FFF2-40B4-BE49-F238E27FC236}">
                <a16:creationId xmlns:a16="http://schemas.microsoft.com/office/drawing/2014/main" id="{0BC9D511-6320-7479-F4EC-1740598F7C85}"/>
              </a:ext>
            </a:extLst>
          </p:cNvPr>
          <p:cNvPicPr>
            <a:picLocks noChangeAspect="1"/>
          </p:cNvPicPr>
          <p:nvPr/>
        </p:nvPicPr>
        <p:blipFill>
          <a:blip r:embed="rId11"/>
          <a:stretch>
            <a:fillRect/>
          </a:stretch>
        </p:blipFill>
        <p:spPr>
          <a:xfrm>
            <a:off x="9869267" y="475566"/>
            <a:ext cx="1379593" cy="424132"/>
          </a:xfrm>
          <a:prstGeom prst="rect">
            <a:avLst/>
          </a:prstGeom>
        </p:spPr>
      </p:pic>
    </p:spTree>
    <p:extLst>
      <p:ext uri="{BB962C8B-B14F-4D97-AF65-F5344CB8AC3E}">
        <p14:creationId xmlns:p14="http://schemas.microsoft.com/office/powerpoint/2010/main" val="1600168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0FAD93-DFA8-904D-4747-F4AFCE5BEFD9}"/>
              </a:ext>
            </a:extLst>
          </p:cNvPr>
          <p:cNvSpPr/>
          <p:nvPr/>
        </p:nvSpPr>
        <p:spPr>
          <a:xfrm>
            <a:off x="2582634" y="2643779"/>
            <a:ext cx="7026732" cy="1569660"/>
          </a:xfrm>
          <a:prstGeom prst="rect">
            <a:avLst/>
          </a:prstGeom>
          <a:noFill/>
        </p:spPr>
        <p:txBody>
          <a:bodyPr wrap="none" lIns="91440" tIns="45720" rIns="91440" bIns="45720">
            <a:spAutoFit/>
          </a:bodyPr>
          <a:lstStyle/>
          <a:p>
            <a:pPr algn="ctr"/>
            <a:r>
              <a:rPr lang="fr-FR" sz="48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Fin de raccordements </a:t>
            </a:r>
          </a:p>
          <a:p>
            <a:pPr algn="ctr"/>
            <a:r>
              <a:rPr lang="fr-FR" sz="4800" b="1" dirty="0">
                <a:ln w="0"/>
                <a:solidFill>
                  <a:schemeClr val="accent6">
                    <a:lumMod val="50000"/>
                  </a:schemeClr>
                </a:solidFill>
                <a:effectLst>
                  <a:outerShdw blurRad="38100" dist="25400" dir="5400000" algn="ctr" rotWithShape="0">
                    <a:srgbClr val="6E747A">
                      <a:alpha val="43000"/>
                    </a:srgbClr>
                  </a:outerShdw>
                  <a:reflection blurRad="6350" stA="55000" endA="300" endPos="45500" dir="5400000" sy="-100000" algn="bl" rotWithShape="0"/>
                </a:effectLst>
              </a:rPr>
              <a:t>en eaux sanitaires et usées</a:t>
            </a:r>
          </a:p>
        </p:txBody>
      </p:sp>
    </p:spTree>
    <p:extLst>
      <p:ext uri="{BB962C8B-B14F-4D97-AF65-F5344CB8AC3E}">
        <p14:creationId xmlns:p14="http://schemas.microsoft.com/office/powerpoint/2010/main" val="253519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45F8F2C-6BA2-66CE-52BF-4648EEE36A77}"/>
              </a:ext>
            </a:extLst>
          </p:cNvPr>
          <p:cNvSpPr txBox="1"/>
          <p:nvPr/>
        </p:nvSpPr>
        <p:spPr>
          <a:xfrm>
            <a:off x="3496515" y="2416092"/>
            <a:ext cx="5198970" cy="3901837"/>
          </a:xfrm>
          <a:prstGeom prst="rect">
            <a:avLst/>
          </a:prstGeom>
          <a:solidFill>
            <a:schemeClr val="bg1"/>
          </a:solidFill>
        </p:spPr>
        <p:txBody>
          <a:bodyPr wrap="square">
            <a:spAutoFit/>
          </a:bodyPr>
          <a:lstStyle/>
          <a:p>
            <a:pPr>
              <a:lnSpc>
                <a:spcPct val="150000"/>
              </a:lnSpc>
            </a:pPr>
            <a:r>
              <a:rPr lang="fr-FR" sz="2400" b="1" dirty="0">
                <a:latin typeface="Arial" panose="020B0604020202020204" pitchFamily="34" charset="0"/>
                <a:cs typeface="Arial" panose="020B0604020202020204" pitchFamily="34" charset="0"/>
              </a:rPr>
              <a:t>Raccordement :</a:t>
            </a:r>
          </a:p>
          <a:p>
            <a:pPr marL="342900" indent="-342900">
              <a:lnSpc>
                <a:spcPct val="150000"/>
              </a:lnSpc>
              <a:buFont typeface="Arial" panose="020B0604020202020204" pitchFamily="34" charset="0"/>
              <a:buChar char="•"/>
            </a:pPr>
            <a:r>
              <a:rPr lang="fr-FR" sz="2400" dirty="0">
                <a:latin typeface="Arial" panose="020B0604020202020204" pitchFamily="34" charset="0"/>
                <a:cs typeface="Arial" panose="020B0604020202020204" pitchFamily="34" charset="0"/>
              </a:rPr>
              <a:t>	Au réseau d’eau potable</a:t>
            </a:r>
          </a:p>
          <a:p>
            <a:pPr>
              <a:lnSpc>
                <a:spcPct val="150000"/>
              </a:lnSpc>
            </a:pPr>
            <a:r>
              <a:rPr lang="fr-FR" sz="2400" dirty="0">
                <a:latin typeface="Arial" panose="020B0604020202020204" pitchFamily="34" charset="0"/>
                <a:cs typeface="Arial" panose="020B0604020202020204" pitchFamily="34" charset="0"/>
              </a:rPr>
              <a:t>•	Au tout-à-l’égout</a:t>
            </a:r>
          </a:p>
          <a:p>
            <a:pPr>
              <a:lnSpc>
                <a:spcPct val="150000"/>
              </a:lnSpc>
            </a:pPr>
            <a:r>
              <a:rPr lang="fr-FR" sz="2400" dirty="0">
                <a:latin typeface="Arial" panose="020B0604020202020204" pitchFamily="34" charset="0"/>
                <a:cs typeface="Arial" panose="020B0604020202020204" pitchFamily="34" charset="0"/>
              </a:rPr>
              <a:t>•	Aux eaux pluviales</a:t>
            </a:r>
          </a:p>
          <a:p>
            <a:pPr>
              <a:lnSpc>
                <a:spcPct val="150000"/>
              </a:lnSpc>
            </a:pPr>
            <a:r>
              <a:rPr lang="fr-FR" sz="2400" dirty="0">
                <a:latin typeface="Arial" panose="020B0604020202020204" pitchFamily="34" charset="0"/>
                <a:cs typeface="Arial" panose="020B0604020202020204" pitchFamily="34" charset="0"/>
              </a:rPr>
              <a:t>•	Au réseau électrique</a:t>
            </a:r>
          </a:p>
          <a:p>
            <a:pPr>
              <a:lnSpc>
                <a:spcPct val="150000"/>
              </a:lnSpc>
            </a:pPr>
            <a:r>
              <a:rPr lang="fr-FR" sz="2400" dirty="0">
                <a:latin typeface="Arial" panose="020B0604020202020204" pitchFamily="34" charset="0"/>
                <a:cs typeface="Arial" panose="020B0604020202020204" pitchFamily="34" charset="0"/>
              </a:rPr>
              <a:t>•	Au réseau de communication</a:t>
            </a:r>
          </a:p>
          <a:p>
            <a:pPr>
              <a:lnSpc>
                <a:spcPct val="150000"/>
              </a:lnSpc>
            </a:pPr>
            <a:r>
              <a:rPr lang="fr-FR" sz="2400" dirty="0">
                <a:latin typeface="Arial" panose="020B0604020202020204" pitchFamily="34" charset="0"/>
                <a:cs typeface="Arial" panose="020B0604020202020204" pitchFamily="34" charset="0"/>
              </a:rPr>
              <a:t>•	Au gaz de ville</a:t>
            </a:r>
          </a:p>
        </p:txBody>
      </p:sp>
      <p:sp>
        <p:nvSpPr>
          <p:cNvPr id="7" name="ZoneTexte 6">
            <a:extLst>
              <a:ext uri="{FF2B5EF4-FFF2-40B4-BE49-F238E27FC236}">
                <a16:creationId xmlns:a16="http://schemas.microsoft.com/office/drawing/2014/main" id="{29ACC555-C75D-945D-8C8D-C0EA91ECF82A}"/>
              </a:ext>
            </a:extLst>
          </p:cNvPr>
          <p:cNvSpPr txBox="1"/>
          <p:nvPr/>
        </p:nvSpPr>
        <p:spPr>
          <a:xfrm>
            <a:off x="2652311" y="922529"/>
            <a:ext cx="6097836"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SIX OPÉRATIONS DE RACCORDEMENT </a:t>
            </a:r>
          </a:p>
        </p:txBody>
      </p:sp>
    </p:spTree>
    <p:extLst>
      <p:ext uri="{BB962C8B-B14F-4D97-AF65-F5344CB8AC3E}">
        <p14:creationId xmlns:p14="http://schemas.microsoft.com/office/powerpoint/2010/main" val="3984171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5971D804-0139-5627-9474-6895CF835E26}"/>
              </a:ext>
            </a:extLst>
          </p:cNvPr>
          <p:cNvSpPr txBox="1"/>
          <p:nvPr/>
        </p:nvSpPr>
        <p:spPr>
          <a:xfrm>
            <a:off x="2641293" y="676175"/>
            <a:ext cx="7582359" cy="1200329"/>
          </a:xfrm>
          <a:prstGeom prst="rect">
            <a:avLst/>
          </a:prstGeom>
          <a:solidFill>
            <a:schemeClr val="bg1"/>
          </a:solidFill>
          <a:ln>
            <a:solidFill>
              <a:schemeClr val="tx1"/>
            </a:solidFill>
          </a:ln>
        </p:spPr>
        <p:txBody>
          <a:bodyPr wrap="square">
            <a:spAutoFit/>
          </a:bodyPr>
          <a:lstStyle/>
          <a:p>
            <a:pPr algn="ctr"/>
            <a:r>
              <a:rPr lang="fr-FR" sz="2400" b="1" dirty="0">
                <a:latin typeface="Arial" panose="020B0604020202020204" pitchFamily="34" charset="0"/>
                <a:cs typeface="Arial" panose="020B0604020202020204" pitchFamily="34" charset="0"/>
              </a:rPr>
              <a:t>EMPLOI DES CODES COULEUR POUR</a:t>
            </a:r>
          </a:p>
          <a:p>
            <a:pPr algn="ctr"/>
            <a:r>
              <a:rPr lang="fr-FR" sz="2400" b="1" dirty="0">
                <a:latin typeface="Arial" panose="020B0604020202020204" pitchFamily="34" charset="0"/>
                <a:cs typeface="Arial" panose="020B0604020202020204" pitchFamily="34" charset="0"/>
              </a:rPr>
              <a:t>LES CANALISATIONS ENTERRÉES DE RACCORDEMENT </a:t>
            </a:r>
          </a:p>
        </p:txBody>
      </p:sp>
      <p:sp>
        <p:nvSpPr>
          <p:cNvPr id="5" name="ZoneTexte 4">
            <a:extLst>
              <a:ext uri="{FF2B5EF4-FFF2-40B4-BE49-F238E27FC236}">
                <a16:creationId xmlns:a16="http://schemas.microsoft.com/office/drawing/2014/main" id="{BF13CF02-7F58-9D87-67F1-F4814B6972AD}"/>
              </a:ext>
            </a:extLst>
          </p:cNvPr>
          <p:cNvSpPr txBox="1"/>
          <p:nvPr/>
        </p:nvSpPr>
        <p:spPr>
          <a:xfrm>
            <a:off x="438912" y="2507567"/>
            <a:ext cx="7151710" cy="2793842"/>
          </a:xfrm>
          <a:prstGeom prst="rect">
            <a:avLst/>
          </a:prstGeom>
          <a:solidFill>
            <a:schemeClr val="bg1"/>
          </a:solidFill>
        </p:spPr>
        <p:txBody>
          <a:bodyPr wrap="square">
            <a:spAutoFit/>
          </a:bodyPr>
          <a:lstStyle/>
          <a:p>
            <a:pPr marL="342900" lvl="0" indent="-342900">
              <a:lnSpc>
                <a:spcPct val="150000"/>
              </a:lnSpc>
              <a:buFont typeface="Symbol" panose="05050102010706020507" pitchFamily="18" charset="2"/>
              <a:buChar char=""/>
            </a:pPr>
            <a:r>
              <a:rPr lang="fr-FR" sz="2400" dirty="0">
                <a:latin typeface="Arial" panose="020B0604020202020204" pitchFamily="34" charset="0"/>
                <a:ea typeface="Calibri" panose="020F0502020204030204" pitchFamily="34" charset="0"/>
                <a:cs typeface="Arial" panose="020B0604020202020204" pitchFamily="34" charset="0"/>
              </a:rPr>
              <a:t>B</a:t>
            </a:r>
            <a:r>
              <a:rPr lang="fr-FR" sz="2400" dirty="0">
                <a:effectLst/>
                <a:latin typeface="Arial" panose="020B0604020202020204" pitchFamily="34" charset="0"/>
                <a:ea typeface="Calibri" panose="020F0502020204030204" pitchFamily="34" charset="0"/>
                <a:cs typeface="Arial" panose="020B0604020202020204" pitchFamily="34" charset="0"/>
              </a:rPr>
              <a:t>leu : canalisation d’eau potable</a:t>
            </a:r>
          </a:p>
          <a:p>
            <a:pPr marL="342900" lvl="0" indent="-342900">
              <a:lnSpc>
                <a:spcPct val="150000"/>
              </a:lnSpc>
              <a:buFont typeface="Symbol" panose="05050102010706020507" pitchFamily="18" charset="2"/>
              <a:buChar char=""/>
            </a:pPr>
            <a:r>
              <a:rPr lang="fr-FR" sz="2400" dirty="0">
                <a:latin typeface="Arial" panose="020B0604020202020204" pitchFamily="34" charset="0"/>
                <a:ea typeface="Calibri" panose="020F0502020204030204" pitchFamily="34" charset="0"/>
                <a:cs typeface="Arial" panose="020B0604020202020204" pitchFamily="34" charset="0"/>
              </a:rPr>
              <a:t>M</a:t>
            </a:r>
            <a:r>
              <a:rPr lang="fr-FR" sz="2400" dirty="0">
                <a:effectLst/>
                <a:latin typeface="Arial" panose="020B0604020202020204" pitchFamily="34" charset="0"/>
                <a:ea typeface="Calibri" panose="020F0502020204030204" pitchFamily="34" charset="0"/>
                <a:cs typeface="Arial" panose="020B0604020202020204" pitchFamily="34" charset="0"/>
              </a:rPr>
              <a:t>arron : canalisation d’assainissement</a:t>
            </a:r>
          </a:p>
          <a:p>
            <a:pPr marL="342900" lvl="0" indent="-342900">
              <a:lnSpc>
                <a:spcPct val="150000"/>
              </a:lnSpc>
              <a:buFont typeface="Symbol" panose="05050102010706020507" pitchFamily="18" charset="2"/>
              <a:buChar char=""/>
            </a:pPr>
            <a:r>
              <a:rPr lang="fr-FR" sz="2400" dirty="0">
                <a:latin typeface="Arial" panose="020B0604020202020204" pitchFamily="34" charset="0"/>
                <a:ea typeface="Calibri" panose="020F0502020204030204" pitchFamily="34" charset="0"/>
                <a:cs typeface="Arial" panose="020B0604020202020204" pitchFamily="34" charset="0"/>
              </a:rPr>
              <a:t>R</a:t>
            </a:r>
            <a:r>
              <a:rPr lang="fr-FR" sz="2400" dirty="0">
                <a:effectLst/>
                <a:latin typeface="Arial" panose="020B0604020202020204" pitchFamily="34" charset="0"/>
                <a:ea typeface="Calibri" panose="020F0502020204030204" pitchFamily="34" charset="0"/>
                <a:cs typeface="Arial" panose="020B0604020202020204" pitchFamily="34" charset="0"/>
              </a:rPr>
              <a:t>ouge : canalisation électrique</a:t>
            </a:r>
          </a:p>
          <a:p>
            <a:pPr marL="342900" lvl="0" indent="-342900">
              <a:lnSpc>
                <a:spcPct val="150000"/>
              </a:lnSpc>
              <a:buFont typeface="Symbol" panose="05050102010706020507" pitchFamily="18" charset="2"/>
              <a:buChar char=""/>
            </a:pPr>
            <a:r>
              <a:rPr lang="fr-FR" sz="2400" dirty="0">
                <a:latin typeface="Arial" panose="020B0604020202020204" pitchFamily="34" charset="0"/>
                <a:ea typeface="Calibri" panose="020F0502020204030204" pitchFamily="34" charset="0"/>
                <a:cs typeface="Arial" panose="020B0604020202020204" pitchFamily="34" charset="0"/>
              </a:rPr>
              <a:t>V</a:t>
            </a:r>
            <a:r>
              <a:rPr lang="fr-FR" sz="2400" dirty="0">
                <a:effectLst/>
                <a:latin typeface="Arial" panose="020B0604020202020204" pitchFamily="34" charset="0"/>
                <a:ea typeface="Calibri" panose="020F0502020204030204" pitchFamily="34" charset="0"/>
                <a:cs typeface="Arial" panose="020B0604020202020204" pitchFamily="34" charset="0"/>
              </a:rPr>
              <a:t>ert : canalisation du réseau de communication</a:t>
            </a:r>
          </a:p>
          <a:p>
            <a:pPr marL="342900" lvl="0" indent="-342900">
              <a:lnSpc>
                <a:spcPct val="150000"/>
              </a:lnSpc>
              <a:spcAft>
                <a:spcPts val="800"/>
              </a:spcAft>
              <a:buFont typeface="Symbol" panose="05050102010706020507" pitchFamily="18" charset="2"/>
              <a:buChar char=""/>
            </a:pPr>
            <a:r>
              <a:rPr lang="fr-FR" sz="2400" dirty="0">
                <a:latin typeface="Arial" panose="020B0604020202020204" pitchFamily="34" charset="0"/>
                <a:ea typeface="Calibri" panose="020F0502020204030204" pitchFamily="34" charset="0"/>
                <a:cs typeface="Arial" panose="020B0604020202020204" pitchFamily="34" charset="0"/>
              </a:rPr>
              <a:t>J</a:t>
            </a:r>
            <a:r>
              <a:rPr lang="fr-FR" sz="2400" dirty="0">
                <a:effectLst/>
                <a:latin typeface="Arial" panose="020B0604020202020204" pitchFamily="34" charset="0"/>
                <a:ea typeface="Calibri" panose="020F0502020204030204" pitchFamily="34" charset="0"/>
                <a:cs typeface="Arial" panose="020B0604020202020204" pitchFamily="34" charset="0"/>
              </a:rPr>
              <a:t>aune : canalisation du gaz</a:t>
            </a:r>
          </a:p>
        </p:txBody>
      </p:sp>
      <p:pic>
        <p:nvPicPr>
          <p:cNvPr id="7" name="Image 6">
            <a:extLst>
              <a:ext uri="{FF2B5EF4-FFF2-40B4-BE49-F238E27FC236}">
                <a16:creationId xmlns:a16="http://schemas.microsoft.com/office/drawing/2014/main" id="{E79C4E7E-B692-0F2D-0927-201BF47CB8BE}"/>
              </a:ext>
            </a:extLst>
          </p:cNvPr>
          <p:cNvPicPr>
            <a:picLocks noChangeAspect="1"/>
          </p:cNvPicPr>
          <p:nvPr/>
        </p:nvPicPr>
        <p:blipFill>
          <a:blip r:embed="rId2"/>
          <a:stretch>
            <a:fillRect/>
          </a:stretch>
        </p:blipFill>
        <p:spPr>
          <a:xfrm>
            <a:off x="7590622" y="2495142"/>
            <a:ext cx="4497320" cy="3759463"/>
          </a:xfrm>
          <a:prstGeom prst="rect">
            <a:avLst/>
          </a:prstGeom>
        </p:spPr>
      </p:pic>
    </p:spTree>
    <p:extLst>
      <p:ext uri="{BB962C8B-B14F-4D97-AF65-F5344CB8AC3E}">
        <p14:creationId xmlns:p14="http://schemas.microsoft.com/office/powerpoint/2010/main" val="1752221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AB98F94-9941-071C-55E0-EDDFD04D5C56}"/>
              </a:ext>
            </a:extLst>
          </p:cNvPr>
          <p:cNvSpPr txBox="1"/>
          <p:nvPr/>
        </p:nvSpPr>
        <p:spPr>
          <a:xfrm>
            <a:off x="2398922" y="525922"/>
            <a:ext cx="7912865"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 - RACCORDEMENT AU RÉSEAU D’EAU POTABLE</a:t>
            </a:r>
          </a:p>
        </p:txBody>
      </p:sp>
      <p:pic>
        <p:nvPicPr>
          <p:cNvPr id="5" name="Image 4">
            <a:extLst>
              <a:ext uri="{FF2B5EF4-FFF2-40B4-BE49-F238E27FC236}">
                <a16:creationId xmlns:a16="http://schemas.microsoft.com/office/drawing/2014/main" id="{654D698E-FFBB-2903-5EA5-EF01EB8F08BD}"/>
              </a:ext>
            </a:extLst>
          </p:cNvPr>
          <p:cNvPicPr>
            <a:picLocks noChangeAspect="1"/>
          </p:cNvPicPr>
          <p:nvPr/>
        </p:nvPicPr>
        <p:blipFill rotWithShape="1">
          <a:blip r:embed="rId2"/>
          <a:srcRect l="4003" t="8670" r="3774"/>
          <a:stretch/>
        </p:blipFill>
        <p:spPr>
          <a:xfrm>
            <a:off x="2542645" y="1252729"/>
            <a:ext cx="5405926" cy="2889614"/>
          </a:xfrm>
          <a:prstGeom prst="rect">
            <a:avLst/>
          </a:prstGeom>
        </p:spPr>
      </p:pic>
      <p:sp>
        <p:nvSpPr>
          <p:cNvPr id="7" name="ZoneTexte 6">
            <a:extLst>
              <a:ext uri="{FF2B5EF4-FFF2-40B4-BE49-F238E27FC236}">
                <a16:creationId xmlns:a16="http://schemas.microsoft.com/office/drawing/2014/main" id="{79E89C72-CF2B-5170-CD41-B5809667198A}"/>
              </a:ext>
            </a:extLst>
          </p:cNvPr>
          <p:cNvSpPr txBox="1"/>
          <p:nvPr/>
        </p:nvSpPr>
        <p:spPr>
          <a:xfrm>
            <a:off x="1377109" y="4554940"/>
            <a:ext cx="9110948" cy="1938992"/>
          </a:xfrm>
          <a:prstGeom prst="rect">
            <a:avLst/>
          </a:prstGeom>
          <a:solidFill>
            <a:schemeClr val="bg1"/>
          </a:solidFill>
        </p:spPr>
        <p:txBody>
          <a:bodyPr wrap="square">
            <a:spAutoFit/>
          </a:bodyPr>
          <a:lstStyle/>
          <a:p>
            <a:pPr algn="just"/>
            <a:r>
              <a:rPr lang="fr-FR" sz="2400" dirty="0">
                <a:latin typeface="Arial" panose="020B0604020202020204" pitchFamily="34" charset="0"/>
                <a:cs typeface="Arial" panose="020B0604020202020204" pitchFamily="34" charset="0"/>
              </a:rPr>
              <a:t>Une maison sans eau ça n’existe pas !</a:t>
            </a:r>
          </a:p>
          <a:p>
            <a:pPr algn="just"/>
            <a:endParaRPr lang="fr-FR" sz="2400" dirty="0">
              <a:latin typeface="Arial" panose="020B0604020202020204" pitchFamily="34" charset="0"/>
              <a:cs typeface="Arial" panose="020B0604020202020204" pitchFamily="34" charset="0"/>
            </a:endParaRPr>
          </a:p>
          <a:p>
            <a:pPr algn="just"/>
            <a:r>
              <a:rPr lang="fr-FR" sz="2400" dirty="0">
                <a:latin typeface="Arial" panose="020B0604020202020204" pitchFamily="34" charset="0"/>
                <a:cs typeface="Arial" panose="020B0604020202020204" pitchFamily="34" charset="0"/>
              </a:rPr>
              <a:t>Le branchement doit être effectué par le distributeur d’eau dans le respect de règles très précises pour garantir une alimentation en eau de qualité et le bon fonctionnement du compteur.</a:t>
            </a:r>
          </a:p>
        </p:txBody>
      </p:sp>
      <p:pic>
        <p:nvPicPr>
          <p:cNvPr id="2" name="Image 1">
            <a:extLst>
              <a:ext uri="{FF2B5EF4-FFF2-40B4-BE49-F238E27FC236}">
                <a16:creationId xmlns:a16="http://schemas.microsoft.com/office/drawing/2014/main" id="{B2AEE184-C52E-938E-33AA-4EFB1575C69C}"/>
              </a:ext>
            </a:extLst>
          </p:cNvPr>
          <p:cNvPicPr>
            <a:picLocks noChangeAspect="1"/>
          </p:cNvPicPr>
          <p:nvPr/>
        </p:nvPicPr>
        <p:blipFill rotWithShape="1">
          <a:blip r:embed="rId3"/>
          <a:srcRect l="10000" t="13999" r="11280" b="10159"/>
          <a:stretch/>
        </p:blipFill>
        <p:spPr>
          <a:xfrm>
            <a:off x="8988441" y="1657873"/>
            <a:ext cx="2578719" cy="2484470"/>
          </a:xfrm>
          <a:prstGeom prst="rect">
            <a:avLst/>
          </a:prstGeom>
        </p:spPr>
      </p:pic>
    </p:spTree>
    <p:extLst>
      <p:ext uri="{BB962C8B-B14F-4D97-AF65-F5344CB8AC3E}">
        <p14:creationId xmlns:p14="http://schemas.microsoft.com/office/powerpoint/2010/main" val="3527209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0B34732-B0E4-B772-A85C-868D5797D9EA}"/>
              </a:ext>
            </a:extLst>
          </p:cNvPr>
          <p:cNvSpPr txBox="1"/>
          <p:nvPr/>
        </p:nvSpPr>
        <p:spPr>
          <a:xfrm>
            <a:off x="2398922" y="525922"/>
            <a:ext cx="7912865"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 - RACCORDEMENT AU RÉSEAU D’EAU POTABLE</a:t>
            </a:r>
          </a:p>
        </p:txBody>
      </p:sp>
      <p:pic>
        <p:nvPicPr>
          <p:cNvPr id="7" name="Image 6">
            <a:extLst>
              <a:ext uri="{FF2B5EF4-FFF2-40B4-BE49-F238E27FC236}">
                <a16:creationId xmlns:a16="http://schemas.microsoft.com/office/drawing/2014/main" id="{98EED7F9-16FD-E167-7737-32C3A8F6F9AB}"/>
              </a:ext>
            </a:extLst>
          </p:cNvPr>
          <p:cNvPicPr>
            <a:picLocks noChangeAspect="1"/>
          </p:cNvPicPr>
          <p:nvPr/>
        </p:nvPicPr>
        <p:blipFill>
          <a:blip r:embed="rId2"/>
          <a:stretch>
            <a:fillRect/>
          </a:stretch>
        </p:blipFill>
        <p:spPr>
          <a:xfrm>
            <a:off x="341982" y="2602402"/>
            <a:ext cx="6649378" cy="4163006"/>
          </a:xfrm>
          <a:prstGeom prst="rect">
            <a:avLst/>
          </a:prstGeom>
        </p:spPr>
      </p:pic>
      <p:sp>
        <p:nvSpPr>
          <p:cNvPr id="10" name="ZoneTexte 9">
            <a:extLst>
              <a:ext uri="{FF2B5EF4-FFF2-40B4-BE49-F238E27FC236}">
                <a16:creationId xmlns:a16="http://schemas.microsoft.com/office/drawing/2014/main" id="{C7F66371-F5A2-A2EA-1B39-675F7EC4F1BB}"/>
              </a:ext>
            </a:extLst>
          </p:cNvPr>
          <p:cNvSpPr txBox="1"/>
          <p:nvPr/>
        </p:nvSpPr>
        <p:spPr>
          <a:xfrm>
            <a:off x="7486292" y="2854203"/>
            <a:ext cx="4494882" cy="3477875"/>
          </a:xfrm>
          <a:prstGeom prst="rect">
            <a:avLst/>
          </a:prstGeom>
          <a:solidFill>
            <a:schemeClr val="bg1"/>
          </a:solidFill>
        </p:spPr>
        <p:txBody>
          <a:bodyPr wrap="square" rtlCol="0">
            <a:spAutoFit/>
          </a:bodyPr>
          <a:lstStyle/>
          <a:p>
            <a:pPr>
              <a:spcAft>
                <a:spcPts val="600"/>
              </a:spcAft>
            </a:pPr>
            <a:r>
              <a:rPr lang="fr-FR" sz="2000" dirty="0">
                <a:latin typeface="Arial" panose="020B0604020202020204" pitchFamily="34" charset="0"/>
                <a:cs typeface="Arial" panose="020B0604020202020204" pitchFamily="34" charset="0"/>
              </a:rPr>
              <a:t>1 - Conduite de la ville</a:t>
            </a:r>
          </a:p>
          <a:p>
            <a:pPr>
              <a:spcAft>
                <a:spcPts val="600"/>
              </a:spcAft>
            </a:pPr>
            <a:r>
              <a:rPr lang="fr-FR" sz="2000" dirty="0">
                <a:latin typeface="Arial" panose="020B0604020202020204" pitchFamily="34" charset="0"/>
                <a:cs typeface="Arial" panose="020B0604020202020204" pitchFamily="34" charset="0"/>
              </a:rPr>
              <a:t>2 - Vanne d’arrêt concessionnaire</a:t>
            </a:r>
          </a:p>
          <a:p>
            <a:pPr>
              <a:spcAft>
                <a:spcPts val="600"/>
              </a:spcAft>
            </a:pPr>
            <a:r>
              <a:rPr lang="fr-FR" sz="2000" dirty="0">
                <a:latin typeface="Arial" panose="020B0604020202020204" pitchFamily="34" charset="0"/>
                <a:cs typeface="Arial" panose="020B0604020202020204" pitchFamily="34" charset="0"/>
              </a:rPr>
              <a:t>3 - Regard</a:t>
            </a:r>
          </a:p>
          <a:p>
            <a:pPr>
              <a:spcAft>
                <a:spcPts val="600"/>
              </a:spcAft>
            </a:pPr>
            <a:r>
              <a:rPr lang="fr-FR" sz="2000" dirty="0">
                <a:latin typeface="Arial" panose="020B0604020202020204" pitchFamily="34" charset="0"/>
                <a:cs typeface="Arial" panose="020B0604020202020204" pitchFamily="34" charset="0"/>
              </a:rPr>
              <a:t>4 - Compteur d’eau</a:t>
            </a:r>
          </a:p>
          <a:p>
            <a:pPr>
              <a:spcAft>
                <a:spcPts val="600"/>
              </a:spcAft>
            </a:pPr>
            <a:r>
              <a:rPr lang="fr-FR" sz="2000" dirty="0">
                <a:latin typeface="Arial" panose="020B0604020202020204" pitchFamily="34" charset="0"/>
                <a:cs typeface="Arial" panose="020B0604020202020204" pitchFamily="34" charset="0"/>
              </a:rPr>
              <a:t>5 - Robinet d’arrêt propriétaire</a:t>
            </a:r>
          </a:p>
          <a:p>
            <a:pPr>
              <a:spcAft>
                <a:spcPts val="600"/>
              </a:spcAft>
            </a:pPr>
            <a:r>
              <a:rPr lang="fr-FR" sz="2000" dirty="0">
                <a:latin typeface="Arial" panose="020B0604020202020204" pitchFamily="34" charset="0"/>
                <a:cs typeface="Arial" panose="020B0604020202020204" pitchFamily="34" charset="0"/>
              </a:rPr>
              <a:t>6 - Clapet antipollution</a:t>
            </a:r>
          </a:p>
          <a:p>
            <a:pPr>
              <a:spcAft>
                <a:spcPts val="600"/>
              </a:spcAft>
            </a:pPr>
            <a:r>
              <a:rPr lang="fr-FR" sz="2000" dirty="0">
                <a:latin typeface="Arial" panose="020B0604020202020204" pitchFamily="34" charset="0"/>
                <a:cs typeface="Arial" panose="020B0604020202020204" pitchFamily="34" charset="0"/>
              </a:rPr>
              <a:t>7 - Canalisation</a:t>
            </a:r>
          </a:p>
          <a:p>
            <a:pPr>
              <a:spcAft>
                <a:spcPts val="600"/>
              </a:spcAft>
            </a:pPr>
            <a:r>
              <a:rPr lang="fr-FR" sz="2000" dirty="0">
                <a:latin typeface="Arial" panose="020B0604020202020204" pitchFamily="34" charset="0"/>
                <a:cs typeface="Arial" panose="020B0604020202020204" pitchFamily="34" charset="0"/>
              </a:rPr>
              <a:t>8 - Réducteur de pression (≈3bars)</a:t>
            </a:r>
          </a:p>
          <a:p>
            <a:pPr>
              <a:spcAft>
                <a:spcPts val="600"/>
              </a:spcAft>
            </a:pPr>
            <a:r>
              <a:rPr lang="fr-FR" sz="2000" dirty="0">
                <a:latin typeface="Arial" panose="020B0604020202020204" pitchFamily="34" charset="0"/>
                <a:cs typeface="Arial" panose="020B0604020202020204" pitchFamily="34" charset="0"/>
              </a:rPr>
              <a:t>9 - Filtre optionnel</a:t>
            </a:r>
          </a:p>
        </p:txBody>
      </p:sp>
      <p:sp>
        <p:nvSpPr>
          <p:cNvPr id="6" name="ZoneTexte 5">
            <a:extLst>
              <a:ext uri="{FF2B5EF4-FFF2-40B4-BE49-F238E27FC236}">
                <a16:creationId xmlns:a16="http://schemas.microsoft.com/office/drawing/2014/main" id="{3279BDD3-C315-989B-B617-82B7661330D6}"/>
              </a:ext>
            </a:extLst>
          </p:cNvPr>
          <p:cNvSpPr txBox="1"/>
          <p:nvPr/>
        </p:nvSpPr>
        <p:spPr>
          <a:xfrm>
            <a:off x="341982" y="1320730"/>
            <a:ext cx="10154964" cy="1200329"/>
          </a:xfrm>
          <a:prstGeom prst="rect">
            <a:avLst/>
          </a:prstGeom>
          <a:solidFill>
            <a:schemeClr val="bg1"/>
          </a:solidFill>
        </p:spPr>
        <p:txBody>
          <a:bodyPr wrap="square">
            <a:spAutoFit/>
          </a:bodyPr>
          <a:lstStyle/>
          <a:p>
            <a:pPr algn="just"/>
            <a:r>
              <a:rPr lang="fr-FR" sz="2400" dirty="0">
                <a:latin typeface="Arial" panose="020B0604020202020204" pitchFamily="34" charset="0"/>
                <a:cs typeface="Arial" panose="020B0604020202020204" pitchFamily="34" charset="0"/>
              </a:rPr>
              <a:t>La demande de raccordement à l’eau doit être faite auprès de la mairie mais c’est le distributeur et gestionnaire (concessionnaire) d’eau (SUEZ, VEOLIA, SAUR…) qui réalise le raccordement jusqu’au compteur.</a:t>
            </a:r>
          </a:p>
        </p:txBody>
      </p:sp>
      <p:pic>
        <p:nvPicPr>
          <p:cNvPr id="4" name="Image 3">
            <a:extLst>
              <a:ext uri="{FF2B5EF4-FFF2-40B4-BE49-F238E27FC236}">
                <a16:creationId xmlns:a16="http://schemas.microsoft.com/office/drawing/2014/main" id="{6A39172B-2A1F-ED58-4516-B7B08BECC49B}"/>
              </a:ext>
            </a:extLst>
          </p:cNvPr>
          <p:cNvPicPr>
            <a:picLocks noChangeAspect="1"/>
          </p:cNvPicPr>
          <p:nvPr/>
        </p:nvPicPr>
        <p:blipFill>
          <a:blip r:embed="rId3"/>
          <a:stretch>
            <a:fillRect/>
          </a:stretch>
        </p:blipFill>
        <p:spPr>
          <a:xfrm>
            <a:off x="10934746" y="1195662"/>
            <a:ext cx="859536" cy="483489"/>
          </a:xfrm>
          <a:prstGeom prst="rect">
            <a:avLst/>
          </a:prstGeom>
        </p:spPr>
      </p:pic>
      <p:pic>
        <p:nvPicPr>
          <p:cNvPr id="5" name="Image 4">
            <a:extLst>
              <a:ext uri="{FF2B5EF4-FFF2-40B4-BE49-F238E27FC236}">
                <a16:creationId xmlns:a16="http://schemas.microsoft.com/office/drawing/2014/main" id="{DB3ECAC7-F6C5-8F3E-2DCE-C19E989F5737}"/>
              </a:ext>
            </a:extLst>
          </p:cNvPr>
          <p:cNvPicPr>
            <a:picLocks noChangeAspect="1"/>
          </p:cNvPicPr>
          <p:nvPr/>
        </p:nvPicPr>
        <p:blipFill rotWithShape="1">
          <a:blip r:embed="rId4"/>
          <a:srcRect l="3263" t="21707" r="9700" b="37733"/>
          <a:stretch/>
        </p:blipFill>
        <p:spPr>
          <a:xfrm>
            <a:off x="10934745" y="1775873"/>
            <a:ext cx="841755" cy="220644"/>
          </a:xfrm>
          <a:prstGeom prst="rect">
            <a:avLst/>
          </a:prstGeom>
        </p:spPr>
      </p:pic>
      <p:pic>
        <p:nvPicPr>
          <p:cNvPr id="8" name="Image 7">
            <a:extLst>
              <a:ext uri="{FF2B5EF4-FFF2-40B4-BE49-F238E27FC236}">
                <a16:creationId xmlns:a16="http://schemas.microsoft.com/office/drawing/2014/main" id="{1F7D872A-F90B-A594-7767-B0ADCBF61E52}"/>
              </a:ext>
            </a:extLst>
          </p:cNvPr>
          <p:cNvPicPr>
            <a:picLocks noChangeAspect="1"/>
          </p:cNvPicPr>
          <p:nvPr/>
        </p:nvPicPr>
        <p:blipFill rotWithShape="1">
          <a:blip r:embed="rId5"/>
          <a:srcRect l="27947" r="32099"/>
          <a:stretch/>
        </p:blipFill>
        <p:spPr>
          <a:xfrm>
            <a:off x="11162276" y="2080623"/>
            <a:ext cx="404476" cy="531495"/>
          </a:xfrm>
          <a:prstGeom prst="rect">
            <a:avLst/>
          </a:prstGeom>
        </p:spPr>
      </p:pic>
      <p:sp>
        <p:nvSpPr>
          <p:cNvPr id="11" name="ZoneTexte 10">
            <a:extLst>
              <a:ext uri="{FF2B5EF4-FFF2-40B4-BE49-F238E27FC236}">
                <a16:creationId xmlns:a16="http://schemas.microsoft.com/office/drawing/2014/main" id="{C8F5F357-22AC-0FD7-C571-82348255A567}"/>
              </a:ext>
            </a:extLst>
          </p:cNvPr>
          <p:cNvSpPr txBox="1"/>
          <p:nvPr/>
        </p:nvSpPr>
        <p:spPr>
          <a:xfrm>
            <a:off x="341982" y="2612118"/>
            <a:ext cx="4394610" cy="369332"/>
          </a:xfrm>
          <a:prstGeom prst="rect">
            <a:avLst/>
          </a:prstGeom>
          <a:noFill/>
        </p:spPr>
        <p:txBody>
          <a:bodyPr wrap="square">
            <a:spAutoFit/>
          </a:bodyPr>
          <a:lstStyle/>
          <a:p>
            <a:r>
              <a:rPr lang="fr-FR" dirty="0"/>
              <a:t>Schéma type de raccordement eau potable :</a:t>
            </a:r>
          </a:p>
        </p:txBody>
      </p:sp>
    </p:spTree>
    <p:extLst>
      <p:ext uri="{BB962C8B-B14F-4D97-AF65-F5344CB8AC3E}">
        <p14:creationId xmlns:p14="http://schemas.microsoft.com/office/powerpoint/2010/main" val="3222041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94859BE2-7259-A707-B503-A8007D587E34}"/>
              </a:ext>
            </a:extLst>
          </p:cNvPr>
          <p:cNvSpPr txBox="1"/>
          <p:nvPr/>
        </p:nvSpPr>
        <p:spPr>
          <a:xfrm>
            <a:off x="2587229" y="1527929"/>
            <a:ext cx="7017543" cy="830997"/>
          </a:xfrm>
          <a:prstGeom prst="rect">
            <a:avLst/>
          </a:prstGeom>
          <a:solidFill>
            <a:schemeClr val="bg1"/>
          </a:solidFill>
        </p:spPr>
        <p:txBody>
          <a:bodyPr wrap="square">
            <a:spAutoFit/>
          </a:bodyPr>
          <a:lstStyle/>
          <a:p>
            <a:r>
              <a:rPr lang="fr-FR" sz="2400" dirty="0">
                <a:latin typeface="Arial" panose="020B0604020202020204" pitchFamily="34" charset="0"/>
                <a:cs typeface="Arial" panose="020B0604020202020204" pitchFamily="34" charset="0"/>
              </a:rPr>
              <a:t>Remarque :	des solutions existent pour améliorer 		la qualité et le traitement de l’eau</a:t>
            </a:r>
          </a:p>
        </p:txBody>
      </p:sp>
      <p:sp>
        <p:nvSpPr>
          <p:cNvPr id="4" name="ZoneTexte 3">
            <a:extLst>
              <a:ext uri="{FF2B5EF4-FFF2-40B4-BE49-F238E27FC236}">
                <a16:creationId xmlns:a16="http://schemas.microsoft.com/office/drawing/2014/main" id="{D5549999-5D10-D3D2-5618-674D100A1C52}"/>
              </a:ext>
            </a:extLst>
          </p:cNvPr>
          <p:cNvSpPr txBox="1"/>
          <p:nvPr/>
        </p:nvSpPr>
        <p:spPr>
          <a:xfrm>
            <a:off x="2398922" y="525922"/>
            <a:ext cx="7912865"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 - RACCORDEMENT AU RÉSEAU D’EAU POTABLE</a:t>
            </a:r>
          </a:p>
        </p:txBody>
      </p:sp>
      <p:pic>
        <p:nvPicPr>
          <p:cNvPr id="7" name="Image 6">
            <a:extLst>
              <a:ext uri="{FF2B5EF4-FFF2-40B4-BE49-F238E27FC236}">
                <a16:creationId xmlns:a16="http://schemas.microsoft.com/office/drawing/2014/main" id="{D5DD075A-D44C-2173-77DC-8D715509AABE}"/>
              </a:ext>
            </a:extLst>
          </p:cNvPr>
          <p:cNvPicPr>
            <a:picLocks noChangeAspect="1"/>
          </p:cNvPicPr>
          <p:nvPr/>
        </p:nvPicPr>
        <p:blipFill>
          <a:blip r:embed="rId2"/>
          <a:stretch>
            <a:fillRect/>
          </a:stretch>
        </p:blipFill>
        <p:spPr>
          <a:xfrm>
            <a:off x="280473" y="2595529"/>
            <a:ext cx="5462822" cy="3868639"/>
          </a:xfrm>
          <a:prstGeom prst="rect">
            <a:avLst/>
          </a:prstGeom>
        </p:spPr>
      </p:pic>
      <p:sp>
        <p:nvSpPr>
          <p:cNvPr id="9" name="ZoneTexte 8">
            <a:extLst>
              <a:ext uri="{FF2B5EF4-FFF2-40B4-BE49-F238E27FC236}">
                <a16:creationId xmlns:a16="http://schemas.microsoft.com/office/drawing/2014/main" id="{8379E4BA-A973-56E9-1CAE-C8A41553F9EB}"/>
              </a:ext>
            </a:extLst>
          </p:cNvPr>
          <p:cNvSpPr txBox="1"/>
          <p:nvPr/>
        </p:nvSpPr>
        <p:spPr>
          <a:xfrm>
            <a:off x="6096000" y="3730266"/>
            <a:ext cx="5815527" cy="400110"/>
          </a:xfrm>
          <a:prstGeom prst="rect">
            <a:avLst/>
          </a:prstGeom>
          <a:solidFill>
            <a:schemeClr val="bg1"/>
          </a:solidFill>
        </p:spPr>
        <p:txBody>
          <a:bodyPr wrap="square">
            <a:spAutoFit/>
          </a:bodyPr>
          <a:lstStyle/>
          <a:p>
            <a:r>
              <a:rPr lang="fr-FR" sz="2000" dirty="0">
                <a:latin typeface="Arial" panose="020B0604020202020204" pitchFamily="34" charset="0"/>
                <a:cs typeface="Arial" panose="020B0604020202020204" pitchFamily="34" charset="0"/>
              </a:rPr>
              <a:t>Ex : Installation d'un filtre avec robinet et bipasse</a:t>
            </a:r>
          </a:p>
        </p:txBody>
      </p:sp>
      <p:pic>
        <p:nvPicPr>
          <p:cNvPr id="2" name="Image 1">
            <a:hlinkClick r:id="rId3" action="ppaction://hlinkfile"/>
            <a:extLst>
              <a:ext uri="{FF2B5EF4-FFF2-40B4-BE49-F238E27FC236}">
                <a16:creationId xmlns:a16="http://schemas.microsoft.com/office/drawing/2014/main" id="{44DB8FB1-BCC7-5138-30CF-284133C07D37}"/>
              </a:ext>
            </a:extLst>
          </p:cNvPr>
          <p:cNvPicPr>
            <a:picLocks noChangeAspect="1"/>
          </p:cNvPicPr>
          <p:nvPr/>
        </p:nvPicPr>
        <p:blipFill>
          <a:blip r:embed="rId4"/>
          <a:stretch>
            <a:fillRect/>
          </a:stretch>
        </p:blipFill>
        <p:spPr>
          <a:xfrm>
            <a:off x="6836381" y="4844118"/>
            <a:ext cx="542591" cy="542591"/>
          </a:xfrm>
          <a:prstGeom prst="rect">
            <a:avLst/>
          </a:prstGeom>
        </p:spPr>
      </p:pic>
    </p:spTree>
    <p:extLst>
      <p:ext uri="{BB962C8B-B14F-4D97-AF65-F5344CB8AC3E}">
        <p14:creationId xmlns:p14="http://schemas.microsoft.com/office/powerpoint/2010/main" val="696715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BEC841C-6B4E-3EC0-767D-320FC8A1E833}"/>
              </a:ext>
            </a:extLst>
          </p:cNvPr>
          <p:cNvSpPr txBox="1"/>
          <p:nvPr/>
        </p:nvSpPr>
        <p:spPr>
          <a:xfrm>
            <a:off x="669273" y="525922"/>
            <a:ext cx="11228943"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II) - RACCORDEMENT AU TOUT-À-L’ÉGOUT (RÉSEAU D’ASSAINISSEMENT)</a:t>
            </a:r>
          </a:p>
        </p:txBody>
      </p:sp>
      <p:sp>
        <p:nvSpPr>
          <p:cNvPr id="3" name="ZoneTexte 2">
            <a:extLst>
              <a:ext uri="{FF2B5EF4-FFF2-40B4-BE49-F238E27FC236}">
                <a16:creationId xmlns:a16="http://schemas.microsoft.com/office/drawing/2014/main" id="{43AD210D-E7F9-BC8E-FC9F-3C2267F7D41E}"/>
              </a:ext>
            </a:extLst>
          </p:cNvPr>
          <p:cNvSpPr txBox="1"/>
          <p:nvPr/>
        </p:nvSpPr>
        <p:spPr>
          <a:xfrm>
            <a:off x="283465" y="1475164"/>
            <a:ext cx="7913084" cy="4755148"/>
          </a:xfrm>
          <a:prstGeom prst="rect">
            <a:avLst/>
          </a:prstGeom>
          <a:solidFill>
            <a:schemeClr val="bg1"/>
          </a:solidFill>
        </p:spPr>
        <p:txBody>
          <a:bodyPr wrap="square">
            <a:spAutoFit/>
          </a:bodyPr>
          <a:lstStyle/>
          <a:p>
            <a:pPr marL="285750" indent="-285750" algn="just">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Eaux usées : Comprend les eaux ménagères en provenance de la cuisine, de la salle de bain et les eaux rejetées par les toilettes, chargées en azote et en germes fécaux. </a:t>
            </a:r>
          </a:p>
          <a:p>
            <a:pPr marL="285750" indent="-285750" algn="just">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Raccordement au réseau d’assainissement (traitement des eaux usées) : </a:t>
            </a:r>
            <a:r>
              <a:rPr lang="fr-FR" sz="2400" b="1" dirty="0">
                <a:latin typeface="Arial" panose="020B0604020202020204" pitchFamily="34" charset="0"/>
                <a:cs typeface="Arial" panose="020B0604020202020204" pitchFamily="34" charset="0"/>
              </a:rPr>
              <a:t>Obligatoire (Article L1331-1 du code de la Santé Publique).</a:t>
            </a:r>
          </a:p>
          <a:p>
            <a:pPr marL="285750" indent="-285750" algn="just">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Travaux de branchement : C’est le gestionnaire qui les réalise jusqu’au regard posé en limite de propriété. </a:t>
            </a:r>
          </a:p>
          <a:p>
            <a:pPr marL="285750" indent="-285750" algn="just">
              <a:spcAft>
                <a:spcPts val="600"/>
              </a:spcAft>
              <a:buFont typeface="Wingdings" panose="05000000000000000000" pitchFamily="2" charset="2"/>
              <a:buChar char="§"/>
            </a:pPr>
            <a:r>
              <a:rPr lang="fr-FR" sz="2400" i="1" dirty="0">
                <a:latin typeface="Arial" panose="020B0604020202020204" pitchFamily="34" charset="0"/>
                <a:cs typeface="Arial" panose="020B0604020202020204" pitchFamily="34" charset="0"/>
              </a:rPr>
              <a:t>Remarque : La conformité de l’installation doit être vérifiée car il sera obligatoirement demandé en cas de vente de la maison.</a:t>
            </a:r>
          </a:p>
        </p:txBody>
      </p:sp>
      <p:pic>
        <p:nvPicPr>
          <p:cNvPr id="4" name="Image 3">
            <a:extLst>
              <a:ext uri="{FF2B5EF4-FFF2-40B4-BE49-F238E27FC236}">
                <a16:creationId xmlns:a16="http://schemas.microsoft.com/office/drawing/2014/main" id="{F21C30BD-AA74-4D31-D60B-39B54C2BA03A}"/>
              </a:ext>
            </a:extLst>
          </p:cNvPr>
          <p:cNvPicPr>
            <a:picLocks noChangeAspect="1"/>
          </p:cNvPicPr>
          <p:nvPr/>
        </p:nvPicPr>
        <p:blipFill>
          <a:blip r:embed="rId2"/>
          <a:stretch>
            <a:fillRect/>
          </a:stretch>
        </p:blipFill>
        <p:spPr>
          <a:xfrm>
            <a:off x="8610603" y="3091770"/>
            <a:ext cx="3669789" cy="3626119"/>
          </a:xfrm>
          <a:prstGeom prst="rect">
            <a:avLst/>
          </a:prstGeom>
        </p:spPr>
      </p:pic>
      <p:pic>
        <p:nvPicPr>
          <p:cNvPr id="5" name="Image 4">
            <a:hlinkClick r:id="rId3" action="ppaction://hlinkfile"/>
            <a:extLst>
              <a:ext uri="{FF2B5EF4-FFF2-40B4-BE49-F238E27FC236}">
                <a16:creationId xmlns:a16="http://schemas.microsoft.com/office/drawing/2014/main" id="{01521E8E-29C1-9DF0-CB95-9DB74CB708BB}"/>
              </a:ext>
            </a:extLst>
          </p:cNvPr>
          <p:cNvPicPr>
            <a:picLocks noChangeAspect="1"/>
          </p:cNvPicPr>
          <p:nvPr/>
        </p:nvPicPr>
        <p:blipFill>
          <a:blip r:embed="rId4"/>
          <a:stretch>
            <a:fillRect/>
          </a:stretch>
        </p:blipFill>
        <p:spPr>
          <a:xfrm>
            <a:off x="7894276" y="6175298"/>
            <a:ext cx="542591" cy="542591"/>
          </a:xfrm>
          <a:prstGeom prst="rect">
            <a:avLst/>
          </a:prstGeom>
        </p:spPr>
      </p:pic>
      <p:pic>
        <p:nvPicPr>
          <p:cNvPr id="6" name="Image 5">
            <a:extLst>
              <a:ext uri="{FF2B5EF4-FFF2-40B4-BE49-F238E27FC236}">
                <a16:creationId xmlns:a16="http://schemas.microsoft.com/office/drawing/2014/main" id="{B22AEAE0-7703-661C-9272-B1037E697BD6}"/>
              </a:ext>
            </a:extLst>
          </p:cNvPr>
          <p:cNvPicPr>
            <a:picLocks noChangeAspect="1"/>
          </p:cNvPicPr>
          <p:nvPr/>
        </p:nvPicPr>
        <p:blipFill rotWithShape="1">
          <a:blip r:embed="rId5"/>
          <a:srcRect l="20932" t="25836" r="15126" b="19093"/>
          <a:stretch/>
        </p:blipFill>
        <p:spPr>
          <a:xfrm>
            <a:off x="9361933" y="1299014"/>
            <a:ext cx="2167128" cy="1481328"/>
          </a:xfrm>
          <a:prstGeom prst="rect">
            <a:avLst/>
          </a:prstGeom>
        </p:spPr>
      </p:pic>
    </p:spTree>
    <p:extLst>
      <p:ext uri="{BB962C8B-B14F-4D97-AF65-F5344CB8AC3E}">
        <p14:creationId xmlns:p14="http://schemas.microsoft.com/office/powerpoint/2010/main" val="870660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6380FFB-A0FA-DCFB-AEDF-F3EE42338035}"/>
              </a:ext>
            </a:extLst>
          </p:cNvPr>
          <p:cNvSpPr txBox="1"/>
          <p:nvPr/>
        </p:nvSpPr>
        <p:spPr>
          <a:xfrm>
            <a:off x="2115238" y="536938"/>
            <a:ext cx="7504250" cy="461665"/>
          </a:xfrm>
          <a:prstGeom prst="rect">
            <a:avLst/>
          </a:prstGeom>
          <a:solidFill>
            <a:schemeClr val="bg1"/>
          </a:solid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III) - RACCORDEMENT AUX EAUX PLUVIALES</a:t>
            </a:r>
          </a:p>
        </p:txBody>
      </p:sp>
      <p:sp>
        <p:nvSpPr>
          <p:cNvPr id="3" name="ZoneTexte 2">
            <a:extLst>
              <a:ext uri="{FF2B5EF4-FFF2-40B4-BE49-F238E27FC236}">
                <a16:creationId xmlns:a16="http://schemas.microsoft.com/office/drawing/2014/main" id="{59FC1160-3D67-27C6-CF55-B14D16D5F55E}"/>
              </a:ext>
            </a:extLst>
          </p:cNvPr>
          <p:cNvSpPr txBox="1"/>
          <p:nvPr/>
        </p:nvSpPr>
        <p:spPr>
          <a:xfrm>
            <a:off x="283464" y="1931866"/>
            <a:ext cx="6548976" cy="4832092"/>
          </a:xfrm>
          <a:prstGeom prst="rect">
            <a:avLst/>
          </a:prstGeom>
          <a:solidFill>
            <a:schemeClr val="bg1"/>
          </a:solidFill>
        </p:spPr>
        <p:txBody>
          <a:bodyPr wrap="square">
            <a:spAutoFit/>
          </a:bodyPr>
          <a:lstStyle/>
          <a:p>
            <a:pPr algn="just"/>
            <a:r>
              <a:rPr lang="fr-FR" sz="2400" dirty="0">
                <a:latin typeface="Arial" panose="020B0604020202020204" pitchFamily="34" charset="0"/>
                <a:cs typeface="Arial" panose="020B0604020202020204" pitchFamily="34" charset="0"/>
              </a:rPr>
              <a:t>Réseaux qui assure une évacuation des eaux pluviales directement vers le milieu naturel, afin de ne pas saturer les réseaux d’eaux usées.</a:t>
            </a:r>
          </a:p>
          <a:p>
            <a:pPr algn="just"/>
            <a:endParaRPr lang="fr-FR" sz="2400" dirty="0">
              <a:latin typeface="Arial" panose="020B0604020202020204" pitchFamily="34" charset="0"/>
              <a:cs typeface="Arial" panose="020B0604020202020204" pitchFamily="34" charset="0"/>
            </a:endParaRPr>
          </a:p>
          <a:p>
            <a:pPr algn="just">
              <a:spcAft>
                <a:spcPts val="1200"/>
              </a:spcAft>
            </a:pPr>
            <a:r>
              <a:rPr lang="fr-FR" sz="2400" dirty="0">
                <a:latin typeface="Arial" panose="020B0604020202020204" pitchFamily="34" charset="0"/>
                <a:cs typeface="Arial" panose="020B0604020202020204" pitchFamily="34" charset="0"/>
              </a:rPr>
              <a:t>La séparation des réseaux permet donc :</a:t>
            </a:r>
          </a:p>
          <a:p>
            <a:pPr marL="342900" indent="-342900" algn="just" defTabSz="180000">
              <a:spcAft>
                <a:spcPts val="12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D’empêcher le déversement d’eaux usées vers le milieu naturel</a:t>
            </a:r>
          </a:p>
          <a:p>
            <a:pPr marL="342900" indent="-342900" algn="just" defTabSz="180000">
              <a:buFont typeface="Wingdings" panose="05000000000000000000" pitchFamily="2" charset="2"/>
              <a:buChar char="§"/>
            </a:pPr>
            <a:r>
              <a:rPr lang="fr-FR" sz="2400" dirty="0">
                <a:latin typeface="Arial" panose="020B0604020202020204" pitchFamily="34" charset="0"/>
                <a:cs typeface="Arial" panose="020B0604020202020204" pitchFamily="34" charset="0"/>
              </a:rPr>
              <a:t>De limiter les volumes d’eaux claires à traiter en station d’épuration et par conséquence d’en améliorer l’efficacité et d’en limiter le coût</a:t>
            </a:r>
          </a:p>
        </p:txBody>
      </p:sp>
      <p:pic>
        <p:nvPicPr>
          <p:cNvPr id="4" name="Image 3">
            <a:extLst>
              <a:ext uri="{FF2B5EF4-FFF2-40B4-BE49-F238E27FC236}">
                <a16:creationId xmlns:a16="http://schemas.microsoft.com/office/drawing/2014/main" id="{9440C79B-7DD8-F4A7-A25C-0D1A3AF79412}"/>
              </a:ext>
            </a:extLst>
          </p:cNvPr>
          <p:cNvPicPr>
            <a:picLocks noChangeAspect="1"/>
          </p:cNvPicPr>
          <p:nvPr/>
        </p:nvPicPr>
        <p:blipFill rotWithShape="1">
          <a:blip r:embed="rId2"/>
          <a:srcRect t="11400"/>
          <a:stretch/>
        </p:blipFill>
        <p:spPr>
          <a:xfrm>
            <a:off x="7513504" y="1064705"/>
            <a:ext cx="4611440" cy="5740628"/>
          </a:xfrm>
          <a:prstGeom prst="rect">
            <a:avLst/>
          </a:prstGeom>
        </p:spPr>
      </p:pic>
      <p:pic>
        <p:nvPicPr>
          <p:cNvPr id="5" name="Image 4">
            <a:hlinkClick r:id="rId3" action="ppaction://hlinkfile"/>
            <a:extLst>
              <a:ext uri="{FF2B5EF4-FFF2-40B4-BE49-F238E27FC236}">
                <a16:creationId xmlns:a16="http://schemas.microsoft.com/office/drawing/2014/main" id="{C5D45C97-1223-5F90-7893-BB08EEDAA0FA}"/>
              </a:ext>
            </a:extLst>
          </p:cNvPr>
          <p:cNvPicPr>
            <a:picLocks noChangeAspect="1"/>
          </p:cNvPicPr>
          <p:nvPr/>
        </p:nvPicPr>
        <p:blipFill>
          <a:blip r:embed="rId4"/>
          <a:stretch>
            <a:fillRect/>
          </a:stretch>
        </p:blipFill>
        <p:spPr>
          <a:xfrm>
            <a:off x="7077432" y="6262742"/>
            <a:ext cx="542591" cy="542591"/>
          </a:xfrm>
          <a:prstGeom prst="rect">
            <a:avLst/>
          </a:prstGeom>
        </p:spPr>
      </p:pic>
    </p:spTree>
    <p:extLst>
      <p:ext uri="{BB962C8B-B14F-4D97-AF65-F5344CB8AC3E}">
        <p14:creationId xmlns:p14="http://schemas.microsoft.com/office/powerpoint/2010/main" val="64973340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1065</Words>
  <Application>Microsoft Office PowerPoint</Application>
  <PresentationFormat>Grand écran</PresentationFormat>
  <Paragraphs>129</Paragraphs>
  <Slides>24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24</vt:i4>
      </vt:variant>
    </vt:vector>
  </HeadingPairs>
  <TitlesOfParts>
    <vt:vector size="30" baseType="lpstr">
      <vt:lpstr>Arial</vt:lpstr>
      <vt:lpstr>Calibri</vt:lpstr>
      <vt:lpstr>Calibri Light</vt:lpstr>
      <vt:lpstr>Symbol</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olivier Lemaitre</dc:creator>
  <cp:lastModifiedBy> </cp:lastModifiedBy>
  <cp:revision>142</cp:revision>
  <dcterms:created xsi:type="dcterms:W3CDTF">2022-07-04T14:56:31Z</dcterms:created>
  <dcterms:modified xsi:type="dcterms:W3CDTF">2022-09-12T13:51:19Z</dcterms:modified>
</cp:coreProperties>
</file>