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6"/>
  </p:notesMasterIdLst>
  <p:sldIdLst>
    <p:sldId id="256" r:id="rId2"/>
    <p:sldId id="259" r:id="rId3"/>
    <p:sldId id="258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2718" autoAdjust="0"/>
  </p:normalViewPr>
  <p:slideViewPr>
    <p:cSldViewPr snapToGrid="0">
      <p:cViewPr varScale="1">
        <p:scale>
          <a:sx n="100" d="100"/>
          <a:sy n="100" d="100"/>
        </p:scale>
        <p:origin x="34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B14E2-D50E-4F4A-BAA4-50DCFE19D35D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DFDF4-B4FF-4FB4-9256-D797BFD239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7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Laveuse articulée     _    autolaveuse professionnelle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6DFDF4-B4FF-4FB4-9256-D797BFD2391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906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81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6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56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0459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3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17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788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355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815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05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854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58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741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315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84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01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06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6184C28-D5C1-48DC-81A3-FE38B1923680}" type="datetimeFigureOut">
              <a:rPr lang="fr-FR" smtClean="0"/>
              <a:t>10/09/2023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1612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75" y="1598894"/>
            <a:ext cx="112966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/>
              <a:t>Si le produit technique a comme fonction principale de ….?</a:t>
            </a:r>
          </a:p>
          <a:p>
            <a:pPr algn="ctr"/>
            <a:r>
              <a:rPr lang="fr-FR" sz="5400" b="1" dirty="0"/>
              <a:t>Quels seraient les critères de choix du modèle 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632123" y="225188"/>
            <a:ext cx="5800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/>
              <a:t>1 CCST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5FC95F3-9560-1A8C-E7CA-563F51F79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2422" y="0"/>
            <a:ext cx="1759578" cy="137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7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EEA17566-A0B5-E04D-F9B5-11E603173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44390"/>
              </p:ext>
            </p:extLst>
          </p:nvPr>
        </p:nvGraphicFramePr>
        <p:xfrm>
          <a:off x="660449" y="121920"/>
          <a:ext cx="10668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6000">
                  <a:extLst>
                    <a:ext uri="{9D8B030D-6E8A-4147-A177-3AD203B41FA5}">
                      <a16:colId xmlns:a16="http://schemas.microsoft.com/office/drawing/2014/main" val="3934484224"/>
                    </a:ext>
                  </a:extLst>
                </a:gridCol>
                <a:gridCol w="2282825">
                  <a:extLst>
                    <a:ext uri="{9D8B030D-6E8A-4147-A177-3AD203B41FA5}">
                      <a16:colId xmlns:a16="http://schemas.microsoft.com/office/drawing/2014/main" val="4002474131"/>
                    </a:ext>
                  </a:extLst>
                </a:gridCol>
                <a:gridCol w="4829175">
                  <a:extLst>
                    <a:ext uri="{9D8B030D-6E8A-4147-A177-3AD203B41FA5}">
                      <a16:colId xmlns:a16="http://schemas.microsoft.com/office/drawing/2014/main" val="148210528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fr-FR" sz="48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4800" dirty="0">
                          <a:solidFill>
                            <a:schemeClr val="bg1"/>
                          </a:solidFill>
                        </a:rPr>
                        <a:t>Broyer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bg1"/>
                          </a:solidFill>
                        </a:rPr>
                        <a:t>Quoi ?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4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4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4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28894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3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Comment ?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800" dirty="0"/>
                    </a:p>
                    <a:p>
                      <a:pPr marL="0" algn="l" defTabSz="914400" rtl="0" eaLnBrk="1" latinLnBrk="0" hangingPunct="1"/>
                      <a:endParaRPr lang="fr-FR" sz="2800" dirty="0"/>
                    </a:p>
                    <a:p>
                      <a:pPr marL="0" algn="l" defTabSz="914400" rtl="0" eaLnBrk="1" latinLnBrk="0" hangingPunct="1"/>
                      <a:endParaRPr lang="fr-FR" sz="28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844803"/>
                  </a:ext>
                </a:extLst>
              </a:tr>
            </a:tbl>
          </a:graphicData>
        </a:graphic>
      </p:graphicFrame>
      <p:pic>
        <p:nvPicPr>
          <p:cNvPr id="1026" name="Picture 2" descr="Concasseur à mâchoires de matériaux de démolition et gravats">
            <a:extLst>
              <a:ext uri="{FF2B5EF4-FFF2-40B4-BE49-F238E27FC236}">
                <a16:creationId xmlns:a16="http://schemas.microsoft.com/office/drawing/2014/main" id="{E9997718-6FC9-9078-54C7-527F99192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49" y="2924175"/>
            <a:ext cx="4524375" cy="3619500"/>
          </a:xfrm>
          <a:prstGeom prst="rect">
            <a:avLst/>
          </a:prstGeom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tilisez vos déchets verts comme ressource pour votre jardin ! - Communauté  de Communes Pays des Sorgues Monts de Vaucluse">
            <a:extLst>
              <a:ext uri="{FF2B5EF4-FFF2-40B4-BE49-F238E27FC236}">
                <a16:creationId xmlns:a16="http://schemas.microsoft.com/office/drawing/2014/main" id="{459B4E9C-6E2B-18E0-DFA8-7DBA342DE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67087"/>
            <a:ext cx="3810000" cy="2857500"/>
          </a:xfrm>
          <a:prstGeom prst="rect">
            <a:avLst/>
          </a:prstGeom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6FA46C4-A186-CF6E-10D7-23A340EC8F5B}"/>
              </a:ext>
            </a:extLst>
          </p:cNvPr>
          <p:cNvSpPr/>
          <p:nvPr/>
        </p:nvSpPr>
        <p:spPr>
          <a:xfrm>
            <a:off x="6596061" y="227648"/>
            <a:ext cx="4524375" cy="12573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600" b="1" dirty="0">
                <a:solidFill>
                  <a:schemeClr val="bg1"/>
                </a:solidFill>
              </a:rPr>
              <a:t>- Types de produits à broyer ?</a:t>
            </a:r>
          </a:p>
          <a:p>
            <a:r>
              <a:rPr lang="fr-FR" sz="2600" b="1" dirty="0">
                <a:solidFill>
                  <a:schemeClr val="bg1"/>
                </a:solidFill>
              </a:rPr>
              <a:t>- Dimensions des produits ?</a:t>
            </a:r>
          </a:p>
          <a:p>
            <a:r>
              <a:rPr lang="fr-FR" sz="2600" b="1" dirty="0">
                <a:solidFill>
                  <a:schemeClr val="bg1"/>
                </a:solidFill>
              </a:rPr>
              <a:t>- Volume 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F78900-7E57-718A-06F5-AE93C6E8B4F4}"/>
              </a:ext>
            </a:extLst>
          </p:cNvPr>
          <p:cNvSpPr/>
          <p:nvPr/>
        </p:nvSpPr>
        <p:spPr>
          <a:xfrm>
            <a:off x="6672261" y="1724025"/>
            <a:ext cx="4524375" cy="12001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600" b="1" dirty="0">
                <a:solidFill>
                  <a:schemeClr val="bg1"/>
                </a:solidFill>
              </a:rPr>
              <a:t>- Cadence ? </a:t>
            </a:r>
          </a:p>
          <a:p>
            <a:r>
              <a:rPr lang="fr-FR" sz="2600" b="1" dirty="0">
                <a:solidFill>
                  <a:schemeClr val="bg1"/>
                </a:solidFill>
              </a:rPr>
              <a:t>- Système d’</a:t>
            </a:r>
            <a:r>
              <a:rPr lang="fr-FR" sz="2600" b="1" dirty="0" err="1">
                <a:solidFill>
                  <a:schemeClr val="bg1"/>
                </a:solidFill>
              </a:rPr>
              <a:t>amenage</a:t>
            </a:r>
            <a:r>
              <a:rPr lang="fr-FR" sz="2600" b="1" dirty="0">
                <a:solidFill>
                  <a:schemeClr val="bg1"/>
                </a:solidFill>
              </a:rPr>
              <a:t> ?</a:t>
            </a:r>
          </a:p>
          <a:p>
            <a:r>
              <a:rPr lang="fr-FR" sz="2600" b="1" dirty="0">
                <a:solidFill>
                  <a:schemeClr val="bg1"/>
                </a:solidFill>
              </a:rPr>
              <a:t>- En autonomie ?</a:t>
            </a:r>
          </a:p>
        </p:txBody>
      </p:sp>
    </p:spTree>
    <p:extLst>
      <p:ext uri="{BB962C8B-B14F-4D97-AF65-F5344CB8AC3E}">
        <p14:creationId xmlns:p14="http://schemas.microsoft.com/office/powerpoint/2010/main" val="428382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EEA17566-A0B5-E04D-F9B5-11E603173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971622"/>
              </p:ext>
            </p:extLst>
          </p:nvPr>
        </p:nvGraphicFramePr>
        <p:xfrm>
          <a:off x="214312" y="283647"/>
          <a:ext cx="11763376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4305">
                  <a:extLst>
                    <a:ext uri="{9D8B030D-6E8A-4147-A177-3AD203B41FA5}">
                      <a16:colId xmlns:a16="http://schemas.microsoft.com/office/drawing/2014/main" val="3934484224"/>
                    </a:ext>
                  </a:extLst>
                </a:gridCol>
                <a:gridCol w="2289657">
                  <a:extLst>
                    <a:ext uri="{9D8B030D-6E8A-4147-A177-3AD203B41FA5}">
                      <a16:colId xmlns:a16="http://schemas.microsoft.com/office/drawing/2014/main" val="4002474131"/>
                    </a:ext>
                  </a:extLst>
                </a:gridCol>
                <a:gridCol w="6669414">
                  <a:extLst>
                    <a:ext uri="{9D8B030D-6E8A-4147-A177-3AD203B41FA5}">
                      <a16:colId xmlns:a16="http://schemas.microsoft.com/office/drawing/2014/main" val="148210528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fr-FR" sz="48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4800" dirty="0">
                          <a:solidFill>
                            <a:schemeClr val="bg1"/>
                          </a:solidFill>
                        </a:rPr>
                        <a:t>Déplacer des produits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bg1"/>
                          </a:solidFill>
                        </a:rPr>
                        <a:t>Quoi ?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8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8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8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8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28894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3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Comment ?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fr-FR" sz="2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fr-FR" sz="2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fr-FR" sz="2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844803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5808E6AE-3903-49BC-6F5F-596D59169B66}"/>
              </a:ext>
            </a:extLst>
          </p:cNvPr>
          <p:cNvSpPr/>
          <p:nvPr/>
        </p:nvSpPr>
        <p:spPr>
          <a:xfrm>
            <a:off x="5414963" y="336215"/>
            <a:ext cx="5286374" cy="21305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bg1"/>
                </a:solidFill>
              </a:rPr>
              <a:t>-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b="1" dirty="0">
                <a:solidFill>
                  <a:schemeClr val="bg1"/>
                </a:solidFill>
              </a:rPr>
              <a:t>Types de produits à déplacer ?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- Dimensions et formes des produits ?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- Poids ?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- Produits fragiles ? 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- Avec l’emballage ? Sur Palette 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146926-8D94-6BFC-3434-BCD53667AFDE}"/>
              </a:ext>
            </a:extLst>
          </p:cNvPr>
          <p:cNvSpPr/>
          <p:nvPr/>
        </p:nvSpPr>
        <p:spPr>
          <a:xfrm>
            <a:off x="5414963" y="2630967"/>
            <a:ext cx="5286374" cy="15118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bg1"/>
                </a:solidFill>
              </a:rPr>
              <a:t>- Vitesse ?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- Hauteur ? Ou distance à parcourir ? 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- Le parcours ? Y a-t-il des obstacles ?</a:t>
            </a:r>
          </a:p>
          <a:p>
            <a:endParaRPr lang="fr-FR" sz="2400" b="1" dirty="0">
              <a:solidFill>
                <a:schemeClr val="bg1"/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63E0776-A5E1-278F-7D06-CC520AF3F383}"/>
              </a:ext>
            </a:extLst>
          </p:cNvPr>
          <p:cNvGrpSpPr/>
          <p:nvPr/>
        </p:nvGrpSpPr>
        <p:grpSpPr>
          <a:xfrm>
            <a:off x="142874" y="1800225"/>
            <a:ext cx="11906252" cy="4930913"/>
            <a:chOff x="142874" y="1800225"/>
            <a:chExt cx="11906252" cy="4930913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740026D0-7A31-EA63-2261-5F8F43FBB8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48969" y="3984831"/>
              <a:ext cx="3667126" cy="2746307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FFC69F1C-2E13-BDE7-B63D-DD08B5FA0E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2874" y="3328789"/>
              <a:ext cx="2548173" cy="340234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05FB7FEF-BEB0-1AE5-5937-D2366E8AC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48503" y="1800225"/>
              <a:ext cx="1500623" cy="3816488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74AA6236-ED0D-5434-AA43-E7B07D0093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31341" y="3838575"/>
              <a:ext cx="3477334" cy="284633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10445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EEA17566-A0B5-E04D-F9B5-11E603173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022093"/>
              </p:ext>
            </p:extLst>
          </p:nvPr>
        </p:nvGraphicFramePr>
        <p:xfrm>
          <a:off x="214312" y="401857"/>
          <a:ext cx="11763376" cy="3603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4305">
                  <a:extLst>
                    <a:ext uri="{9D8B030D-6E8A-4147-A177-3AD203B41FA5}">
                      <a16:colId xmlns:a16="http://schemas.microsoft.com/office/drawing/2014/main" val="3934484224"/>
                    </a:ext>
                  </a:extLst>
                </a:gridCol>
                <a:gridCol w="2289657">
                  <a:extLst>
                    <a:ext uri="{9D8B030D-6E8A-4147-A177-3AD203B41FA5}">
                      <a16:colId xmlns:a16="http://schemas.microsoft.com/office/drawing/2014/main" val="4002474131"/>
                    </a:ext>
                  </a:extLst>
                </a:gridCol>
                <a:gridCol w="6669414">
                  <a:extLst>
                    <a:ext uri="{9D8B030D-6E8A-4147-A177-3AD203B41FA5}">
                      <a16:colId xmlns:a16="http://schemas.microsoft.com/office/drawing/2014/main" val="1482105288"/>
                    </a:ext>
                  </a:extLst>
                </a:gridCol>
              </a:tblGrid>
              <a:tr h="2141318">
                <a:tc rowSpan="2">
                  <a:txBody>
                    <a:bodyPr/>
                    <a:lstStyle/>
                    <a:p>
                      <a:pPr algn="ctr"/>
                      <a:endParaRPr lang="fr-FR" sz="48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4800" dirty="0">
                          <a:solidFill>
                            <a:schemeClr val="bg1"/>
                          </a:solidFill>
                        </a:rPr>
                        <a:t>Nettoyer des sols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bg1"/>
                          </a:solidFill>
                        </a:rPr>
                        <a:t>Quoi ?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8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8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800" dirty="0">
                        <a:solidFill>
                          <a:schemeClr val="bg1"/>
                        </a:solidFill>
                      </a:endParaRPr>
                    </a:p>
                    <a:p>
                      <a:endParaRPr lang="fr-FR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288943"/>
                  </a:ext>
                </a:extLst>
              </a:tr>
              <a:tr h="146241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3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Comment ?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fr-FR" sz="2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fr-FR" sz="2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844803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38146926-8D94-6BFC-3434-BCD53667AFDE}"/>
              </a:ext>
            </a:extLst>
          </p:cNvPr>
          <p:cNvSpPr/>
          <p:nvPr/>
        </p:nvSpPr>
        <p:spPr>
          <a:xfrm>
            <a:off x="5500009" y="2686779"/>
            <a:ext cx="5286374" cy="9028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bg1"/>
                </a:solidFill>
              </a:rPr>
              <a:t>- Quelle cadence ? Vitesse ?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- Auto tractée ?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D156AF97-9E41-4B96-9BCC-7578F28E8A41}"/>
              </a:ext>
            </a:extLst>
          </p:cNvPr>
          <p:cNvGrpSpPr/>
          <p:nvPr/>
        </p:nvGrpSpPr>
        <p:grpSpPr>
          <a:xfrm>
            <a:off x="652161" y="3429000"/>
            <a:ext cx="9591751" cy="3229426"/>
            <a:chOff x="652161" y="3429000"/>
            <a:chExt cx="9591751" cy="3229426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FE4BC50D-F1AF-3ED3-0743-BBE795A33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2161" y="3429000"/>
              <a:ext cx="4324954" cy="3229426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C955B0B0-0DAE-C15D-9D73-AD9136999F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0009" y="4076389"/>
              <a:ext cx="4743903" cy="2413748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0CCDC12-9C88-8FC3-5414-E0AD33148F8C}"/>
              </a:ext>
            </a:extLst>
          </p:cNvPr>
          <p:cNvSpPr/>
          <p:nvPr/>
        </p:nvSpPr>
        <p:spPr>
          <a:xfrm>
            <a:off x="5500009" y="587099"/>
            <a:ext cx="6339566" cy="17666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90600" indent="-990600"/>
            <a:r>
              <a:rPr lang="fr-FR" sz="2400" b="1" dirty="0">
                <a:solidFill>
                  <a:schemeClr val="bg1"/>
                </a:solidFill>
              </a:rPr>
              <a:t>- Types de sol  (Type de surface ? Revêtement ? Fragilité ? % de la pente Maxi ? )</a:t>
            </a:r>
          </a:p>
          <a:p>
            <a:pPr marL="990600" indent="-990600"/>
            <a:r>
              <a:rPr lang="fr-FR" sz="2400" b="1" dirty="0">
                <a:solidFill>
                  <a:schemeClr val="bg1"/>
                </a:solidFill>
              </a:rPr>
              <a:t>- Etendue des surfaces  </a:t>
            </a:r>
          </a:p>
          <a:p>
            <a:pPr marL="990600" indent="-990600"/>
            <a:r>
              <a:rPr lang="fr-FR" sz="2400" b="1" dirty="0">
                <a:solidFill>
                  <a:schemeClr val="bg1"/>
                </a:solidFill>
              </a:rPr>
              <a:t>- Types de salissures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- En intérieur ou extérieur ?</a:t>
            </a:r>
          </a:p>
        </p:txBody>
      </p:sp>
    </p:spTree>
    <p:extLst>
      <p:ext uri="{BB962C8B-B14F-4D97-AF65-F5344CB8AC3E}">
        <p14:creationId xmlns:p14="http://schemas.microsoft.com/office/powerpoint/2010/main" val="73786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Ronds dans l’eau</Template>
  <TotalTime>472</TotalTime>
  <Words>164</Words>
  <Application>Microsoft Office PowerPoint</Application>
  <PresentationFormat>Grand écran</PresentationFormat>
  <Paragraphs>48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Tw Cen MT</vt:lpstr>
      <vt:lpstr>Ronds dans l’eau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Chef Cut</dc:title>
  <dc:creator>Thibaut Lesav</dc:creator>
  <cp:lastModifiedBy>XAVIER KERGOAT</cp:lastModifiedBy>
  <cp:revision>81</cp:revision>
  <dcterms:created xsi:type="dcterms:W3CDTF">2014-12-04T11:54:45Z</dcterms:created>
  <dcterms:modified xsi:type="dcterms:W3CDTF">2023-09-10T14:33:57Z</dcterms:modified>
</cp:coreProperties>
</file>