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7" r:id="rId4"/>
  </p:sldMasterIdLst>
  <p:notesMasterIdLst>
    <p:notesMasterId r:id="rId8"/>
  </p:notesMasterIdLst>
  <p:handoutMasterIdLst>
    <p:handoutMasterId r:id="rId9"/>
  </p:handoutMasterIdLst>
  <p:sldIdLst>
    <p:sldId id="278" r:id="rId5"/>
    <p:sldId id="279" r:id="rId6"/>
    <p:sldId id="28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0" autoAdjust="0"/>
    <p:restoredTop sz="94619" autoAdjust="0"/>
  </p:normalViewPr>
  <p:slideViewPr>
    <p:cSldViewPr snapToGrid="0">
      <p:cViewPr varScale="1">
        <p:scale>
          <a:sx n="103" d="100"/>
          <a:sy n="103" d="100"/>
        </p:scale>
        <p:origin x="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D419D-7A78-4EB6-B1B0-C7F4D125C09E}" type="datetime1">
              <a:rPr lang="fr-FR" smtClean="0"/>
              <a:t>07/09/2023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7CDAC-C694-4EDB-9D9B-30A18B0B1F5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9049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noProof="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04D1DB3-262B-4CAB-9798-16AA7AD26B79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noProof="0" dirty="0"/>
          </a:p>
        </p:txBody>
      </p:sp>
      <p:sp>
        <p:nvSpPr>
          <p:cNvPr id="5" name="Espace réservé des commentaires 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0" dirty="0"/>
              <a:t>Modifiez les styles du texte du masque</a:t>
            </a:r>
          </a:p>
          <a:p>
            <a:pPr lvl="1" rtl="0"/>
            <a:r>
              <a:rPr lang="fr-FR" noProof="0" dirty="0"/>
              <a:t>Deuxième niveau</a:t>
            </a:r>
          </a:p>
          <a:p>
            <a:pPr lvl="2" rtl="0"/>
            <a:r>
              <a:rPr lang="fr-FR" noProof="0" dirty="0"/>
              <a:t>Troisième niveau</a:t>
            </a:r>
          </a:p>
          <a:p>
            <a:pPr lvl="3" rtl="0"/>
            <a:r>
              <a:rPr lang="fr-FR" noProof="0" dirty="0"/>
              <a:t>Quatrième niveau</a:t>
            </a:r>
          </a:p>
          <a:p>
            <a:pPr lvl="4" rtl="0"/>
            <a:r>
              <a:rPr lang="fr-FR" noProof="0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2E6DE88F-1F85-4A27-9D34-D74A50E7B0DA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7300918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DE88F-1F85-4A27-9D34-D74A50E7B0DA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1902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DE88F-1F85-4A27-9D34-D74A50E7B0DA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2943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DE88F-1F85-4A27-9D34-D74A50E7B0DA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8968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5220AFC-4747-4500-A8C7-A10B7DCF6892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fr-FR" noProof="0" smtClean="0"/>
              <a:pPr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641986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D2D8CC8-312B-4BBB-8CFE-96DDDB0B6288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25376622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D2D8CC8-312B-4BBB-8CFE-96DDDB0B6288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2385022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rtlCol="0" anchor="b">
            <a:normAutofit/>
          </a:bodyPr>
          <a:lstStyle>
            <a:lvl1pPr algn="ctr">
              <a:defRPr sz="2800"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’image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rtlCol="0"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6A0542B-C18D-4D58-B9F4-F1C967D21EB7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225870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1D8E831-8378-4BAB-BCBD-A7C304698550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443211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D2D8CC8-312B-4BBB-8CFE-96DDDB0B6288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65402105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8322A63-6AB9-4C19-B727-7468EB6EEF12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915157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F6ED83E-2F3C-4802-B3FE-A9F66A10C59C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111062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D2D8CC8-312B-4BBB-8CFE-96DDDB0B6288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66432363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7EFBA03-FEEE-4037-AB6D-57576DBA45E2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558832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756F92A-D426-4C37-897E-08EB77489816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fr-FR" noProof="0" smtClean="0"/>
              <a:pPr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255080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F130987-7283-4366-815B-537B34C5E13D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rtl="0"/>
            <a:endParaRPr lang="fr-FR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306617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CD2D8CC8-312B-4BBB-8CFE-96DDDB0B6288}" type="datetime1">
              <a:rPr lang="fr-FR" noProof="0" smtClean="0"/>
              <a:t>07/09/2023</a:t>
            </a:fld>
            <a:endParaRPr lang="fr-FR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fr-FR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1784604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3178" y="334219"/>
            <a:ext cx="4317901" cy="666843"/>
          </a:xfrm>
        </p:spPr>
        <p:txBody>
          <a:bodyPr rtlCol="0" anchor="t">
            <a:noAutofit/>
          </a:bodyPr>
          <a:lstStyle/>
          <a:p>
            <a:pPr algn="ctr">
              <a:spcBef>
                <a:spcPts val="0"/>
              </a:spcBef>
            </a:pPr>
            <a:r>
              <a:rPr lang="fr-FR" sz="4000" kern="150" dirty="0">
                <a:effectLst/>
                <a:latin typeface="Aptos Black" panose="020F0502020204030204" pitchFamily="34" charset="0"/>
              </a:rPr>
              <a:t>Le métier de TC 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8B2F930-DA0F-4A49-9139-C4130DA2AB38}"/>
              </a:ext>
            </a:extLst>
          </p:cNvPr>
          <p:cNvSpPr txBox="1"/>
          <p:nvPr/>
        </p:nvSpPr>
        <p:spPr>
          <a:xfrm>
            <a:off x="482154" y="1278947"/>
            <a:ext cx="43902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1) Que va-t-il/elle vendre ?</a:t>
            </a:r>
            <a:endParaRPr lang="fr-FR" sz="2800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693E9719-52F1-46B6-DCC0-40AEDFB2C7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6442" y="235258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352F1180-BB92-C144-BC8C-80DF54C90D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084" y="3850604"/>
            <a:ext cx="583243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zh-CN" sz="2800" b="1" dirty="0">
                <a:latin typeface="Liberation Serif"/>
                <a:ea typeface="NSimSun" panose="02010609030101010101" pitchFamily="49" charset="-122"/>
              </a:rPr>
              <a:t>2) A qui va-t-il/elle vendre (la cible) ?</a:t>
            </a:r>
          </a:p>
        </p:txBody>
      </p:sp>
      <p:pic>
        <p:nvPicPr>
          <p:cNvPr id="2053" name="Picture 5">
            <a:extLst>
              <a:ext uri="{FF2B5EF4-FFF2-40B4-BE49-F238E27FC236}">
                <a16:creationId xmlns:a16="http://schemas.microsoft.com/office/drawing/2014/main" id="{0E7076AB-674C-D721-8BA5-B631D14FC7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345" y="4986991"/>
            <a:ext cx="6051273" cy="173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BTS Technico-commercial : quels sont les débouchés ?">
            <a:extLst>
              <a:ext uri="{FF2B5EF4-FFF2-40B4-BE49-F238E27FC236}">
                <a16:creationId xmlns:a16="http://schemas.microsoft.com/office/drawing/2014/main" id="{C35377EC-5E50-A306-02FA-C0140BFA58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528" y="1639496"/>
            <a:ext cx="3867705" cy="257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 6">
            <a:extLst>
              <a:ext uri="{FF2B5EF4-FFF2-40B4-BE49-F238E27FC236}">
                <a16:creationId xmlns:a16="http://schemas.microsoft.com/office/drawing/2014/main" id="{AF90843E-C3DB-F5A1-C485-30AE2E139E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8736" y="0"/>
            <a:ext cx="1823263" cy="1251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DA8D4D5B-EA29-F844-C4EC-F8B6610BB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5C6CA729-7427-B324-3B1D-0C211A165688}"/>
              </a:ext>
            </a:extLst>
          </p:cNvPr>
          <p:cNvGrpSpPr/>
          <p:nvPr/>
        </p:nvGrpSpPr>
        <p:grpSpPr>
          <a:xfrm>
            <a:off x="482154" y="737984"/>
            <a:ext cx="8975381" cy="2448749"/>
            <a:chOff x="482154" y="737984"/>
            <a:chExt cx="8975381" cy="2448749"/>
          </a:xfrm>
        </p:grpSpPr>
        <p:sp>
          <p:nvSpPr>
            <p:cNvPr id="4" name="Forme1">
              <a:extLst>
                <a:ext uri="{FF2B5EF4-FFF2-40B4-BE49-F238E27FC236}">
                  <a16:creationId xmlns:a16="http://schemas.microsoft.com/office/drawing/2014/main" id="{A0A129F9-C965-64C1-C9B8-545383422A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61837" y="737984"/>
              <a:ext cx="2495698" cy="595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altLang="zh-CN" sz="2000" dirty="0">
                  <a:solidFill>
                    <a:srgbClr val="FFFF00"/>
                  </a:solidFill>
                  <a:latin typeface="Abadi" panose="020B0604020104020204" pitchFamily="34" charset="0"/>
                </a:rPr>
                <a:t>On parle de solutions techniques</a:t>
              </a:r>
            </a:p>
          </p:txBody>
        </p:sp>
        <p:sp>
          <p:nvSpPr>
            <p:cNvPr id="6" name="Rectangle 3">
              <a:extLst>
                <a:ext uri="{FF2B5EF4-FFF2-40B4-BE49-F238E27FC236}">
                  <a16:creationId xmlns:a16="http://schemas.microsoft.com/office/drawing/2014/main" id="{181344DD-832E-7C8A-2FA2-BD9D9F931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154" y="1740183"/>
              <a:ext cx="5891356" cy="144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altLang="fr-FR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20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Abadi" panose="020B0604020104020204" pitchFamily="34" charset="0"/>
                </a:rPr>
                <a:t>- Matériel-Outillage-Machines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CN" sz="20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Abadi" panose="020B0604020104020204" pitchFamily="34" charset="0"/>
                  <a:ea typeface="NSimSun" panose="02010609030101010101" pitchFamily="49" charset="-122"/>
                  <a:cs typeface="Lucida Sans" panose="020B0602030504020204" pitchFamily="34" charset="0"/>
                </a:rPr>
                <a:t>- Matériaux</a:t>
              </a:r>
              <a:endParaRPr kumimoji="0" lang="fr-FR" altLang="zh-CN" sz="2000" b="0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Abadi" panose="020B0604020104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CN" sz="20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Abadi" panose="020B0604020104020204" pitchFamily="34" charset="0"/>
                  <a:ea typeface="NSimSun" panose="02010609030101010101" pitchFamily="49" charset="-122"/>
                  <a:cs typeface="Lucida Sans" panose="020B0602030504020204" pitchFamily="34" charset="0"/>
                </a:rPr>
                <a:t>- Services (Maintenance, entretien, réorganisation ...)</a:t>
              </a:r>
              <a:endParaRPr kumimoji="0" lang="fr-FR" altLang="zh-CN" sz="2000" b="0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Abadi" panose="020B0604020104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zh-CN" sz="2000" b="0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Abadi" panose="020B0604020104020204" pitchFamily="34" charset="0"/>
                  <a:ea typeface="NSimSun" panose="02010609030101010101" pitchFamily="49" charset="-122"/>
                  <a:cs typeface="Lucida Sans" panose="020B0602030504020204" pitchFamily="34" charset="0"/>
                </a:rPr>
                <a:t>- Etude conception de Projets (BE)</a:t>
              </a:r>
              <a:endParaRPr kumimoji="0" lang="fr-FR" altLang="zh-CN" sz="2000" b="0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Abadi" panose="020B0604020104020204" pitchFamily="34" charset="0"/>
              </a:endParaRPr>
            </a:p>
          </p:txBody>
        </p:sp>
        <p:sp>
          <p:nvSpPr>
            <p:cNvPr id="8" name="Accolade fermante 7">
              <a:extLst>
                <a:ext uri="{FF2B5EF4-FFF2-40B4-BE49-F238E27FC236}">
                  <a16:creationId xmlns:a16="http://schemas.microsoft.com/office/drawing/2014/main" id="{AA4CD8C5-0B29-E98D-DF72-14D6C964D765}"/>
                </a:ext>
              </a:extLst>
            </p:cNvPr>
            <p:cNvSpPr/>
            <p:nvPr/>
          </p:nvSpPr>
          <p:spPr>
            <a:xfrm>
              <a:off x="6447453" y="1959429"/>
              <a:ext cx="175612" cy="1227304"/>
            </a:xfrm>
            <a:prstGeom prst="rightBrace">
              <a:avLst>
                <a:gd name="adj1" fmla="val 109283"/>
                <a:gd name="adj2" fmla="val 50000"/>
              </a:avLst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25063589-BD2C-6013-C0D5-52A5DC12F3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83355" y="1251751"/>
              <a:ext cx="653143" cy="1211707"/>
            </a:xfrm>
            <a:prstGeom prst="straightConnector1">
              <a:avLst/>
            </a:prstGeom>
            <a:ln w="38100">
              <a:solidFill>
                <a:srgbClr val="FFFF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5">
            <a:extLst>
              <a:ext uri="{FF2B5EF4-FFF2-40B4-BE49-F238E27FC236}">
                <a16:creationId xmlns:a16="http://schemas.microsoft.com/office/drawing/2014/main" id="{3A107E28-A927-8ABF-D53A-0E8036C120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87796" y="458190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9737B5BD-4F93-7F10-C891-C87646DA22BE}"/>
              </a:ext>
            </a:extLst>
          </p:cNvPr>
          <p:cNvGrpSpPr/>
          <p:nvPr/>
        </p:nvGrpSpPr>
        <p:grpSpPr>
          <a:xfrm>
            <a:off x="390374" y="4284248"/>
            <a:ext cx="8335704" cy="1556768"/>
            <a:chOff x="390374" y="4284248"/>
            <a:chExt cx="8335704" cy="1556768"/>
          </a:xfrm>
        </p:grpSpPr>
        <p:sp>
          <p:nvSpPr>
            <p:cNvPr id="19" name="Forme1_0">
              <a:extLst>
                <a:ext uri="{FF2B5EF4-FFF2-40B4-BE49-F238E27FC236}">
                  <a16:creationId xmlns:a16="http://schemas.microsoft.com/office/drawing/2014/main" id="{75625F4E-E175-B3F8-4227-48F0A12E48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81844" y="4284248"/>
              <a:ext cx="2744234" cy="5953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R="0" lvl="0" indent="0" algn="ctr" defTabSz="91440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000">
                  <a:solidFill>
                    <a:srgbClr val="FFFF00"/>
                  </a:solidFill>
                  <a:latin typeface="Abadi" panose="020B0604020104020204" pitchFamily="34" charset="0"/>
                </a:defRPr>
              </a:lvl1pPr>
            </a:lstStyle>
            <a:p>
              <a:r>
                <a:rPr lang="fr-FR" altLang="zh-CN" dirty="0"/>
                <a:t>On parle de commerce inter-entreprises (</a:t>
              </a:r>
              <a:r>
                <a:rPr lang="fr-FR" altLang="zh-CN" dirty="0" err="1"/>
                <a:t>BtoB</a:t>
              </a:r>
              <a:r>
                <a:rPr lang="fr-FR" altLang="zh-CN" dirty="0"/>
                <a:t>)-</a:t>
              </a:r>
            </a:p>
          </p:txBody>
        </p:sp>
        <p:sp>
          <p:nvSpPr>
            <p:cNvPr id="20" name="Rectangle 6">
              <a:extLst>
                <a:ext uri="{FF2B5EF4-FFF2-40B4-BE49-F238E27FC236}">
                  <a16:creationId xmlns:a16="http://schemas.microsoft.com/office/drawing/2014/main" id="{0EF7AE74-7F9A-575D-1490-D74FB169E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374" y="4394466"/>
              <a:ext cx="4913733" cy="144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altLang="fr-FR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fr-FR" sz="2000" dirty="0">
                  <a:solidFill>
                    <a:srgbClr val="FFFF00"/>
                  </a:solidFill>
                  <a:latin typeface="Abadi" panose="020B0604020104020204" pitchFamily="34" charset="0"/>
                </a:rPr>
                <a:t>- Des professionnels (Artisans, entreprises, collectivités, établissements publics ...)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zh-CN" sz="2000" dirty="0">
                  <a:solidFill>
                    <a:srgbClr val="FFFF00"/>
                  </a:solidFill>
                  <a:latin typeface="Abadi" panose="020B0604020104020204" pitchFamily="34" charset="0"/>
                </a:rPr>
                <a:t>- De rares situations avec les particuliers (ex : Chauffagistes)</a:t>
              </a:r>
            </a:p>
          </p:txBody>
        </p:sp>
        <p:sp>
          <p:nvSpPr>
            <p:cNvPr id="21" name="Accolade fermante 20">
              <a:extLst>
                <a:ext uri="{FF2B5EF4-FFF2-40B4-BE49-F238E27FC236}">
                  <a16:creationId xmlns:a16="http://schemas.microsoft.com/office/drawing/2014/main" id="{194A7DBF-3A08-C0A9-5E77-39C23496730F}"/>
                </a:ext>
              </a:extLst>
            </p:cNvPr>
            <p:cNvSpPr/>
            <p:nvPr/>
          </p:nvSpPr>
          <p:spPr>
            <a:xfrm>
              <a:off x="5141380" y="4687684"/>
              <a:ext cx="249555" cy="538860"/>
            </a:xfrm>
            <a:prstGeom prst="rightBrac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cxnSp>
          <p:nvCxnSpPr>
            <p:cNvPr id="23" name="Connecteur droit avec flèche 22">
              <a:extLst>
                <a:ext uri="{FF2B5EF4-FFF2-40B4-BE49-F238E27FC236}">
                  <a16:creationId xmlns:a16="http://schemas.microsoft.com/office/drawing/2014/main" id="{355125B9-A177-00E1-E4CC-DD8C2DC817D2}"/>
                </a:ext>
              </a:extLst>
            </p:cNvPr>
            <p:cNvCxnSpPr>
              <a:endCxn id="19" idx="1"/>
            </p:cNvCxnSpPr>
            <p:nvPr/>
          </p:nvCxnSpPr>
          <p:spPr>
            <a:xfrm flipV="1">
              <a:off x="5477069" y="4581905"/>
              <a:ext cx="504775" cy="297656"/>
            </a:xfrm>
            <a:prstGeom prst="straightConnector1">
              <a:avLst/>
            </a:prstGeom>
            <a:ln w="38100">
              <a:solidFill>
                <a:srgbClr val="FFFF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678842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0942" y="147712"/>
            <a:ext cx="4317901" cy="666843"/>
          </a:xfrm>
        </p:spPr>
        <p:txBody>
          <a:bodyPr rtlCol="0" anchor="t">
            <a:noAutofit/>
          </a:bodyPr>
          <a:lstStyle/>
          <a:p>
            <a:pPr algn="ctr">
              <a:spcBef>
                <a:spcPts val="0"/>
              </a:spcBef>
            </a:pPr>
            <a:r>
              <a:rPr lang="fr-FR" sz="4000" kern="150" dirty="0">
                <a:effectLst/>
                <a:latin typeface="Aptos Black" panose="020F0502020204030204" pitchFamily="34" charset="0"/>
              </a:rPr>
              <a:t>Le métier de TC ?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693E9719-52F1-46B6-DCC0-40AEDFB2C7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6442" y="235258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2B7122D-4F5F-C23C-66F6-68DE72231675}"/>
              </a:ext>
            </a:extLst>
          </p:cNvPr>
          <p:cNvSpPr txBox="1"/>
          <p:nvPr/>
        </p:nvSpPr>
        <p:spPr>
          <a:xfrm>
            <a:off x="5830888" y="219523"/>
            <a:ext cx="6622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800" b="1" dirty="0">
                <a:latin typeface="Liberation Serif"/>
                <a:ea typeface="NSimSun" panose="02010609030101010101" pitchFamily="49" charset="-122"/>
              </a:rPr>
              <a:t>3) Ses fonctions</a:t>
            </a:r>
          </a:p>
        </p:txBody>
      </p:sp>
      <p:pic>
        <p:nvPicPr>
          <p:cNvPr id="6" name="Image 6">
            <a:extLst>
              <a:ext uri="{FF2B5EF4-FFF2-40B4-BE49-F238E27FC236}">
                <a16:creationId xmlns:a16="http://schemas.microsoft.com/office/drawing/2014/main" id="{5A3B68F4-F9E6-2243-198F-E5DC16961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1460" y="0"/>
            <a:ext cx="1680540" cy="1153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Forme2">
            <a:extLst>
              <a:ext uri="{FF2B5EF4-FFF2-40B4-BE49-F238E27FC236}">
                <a16:creationId xmlns:a16="http://schemas.microsoft.com/office/drawing/2014/main" id="{5D87373B-1127-3E6C-732E-BDFBCE242759}"/>
              </a:ext>
            </a:extLst>
          </p:cNvPr>
          <p:cNvCxnSpPr>
            <a:cxnSpLocks/>
          </p:cNvCxnSpPr>
          <p:nvPr/>
        </p:nvCxnSpPr>
        <p:spPr>
          <a:xfrm>
            <a:off x="606392" y="1730391"/>
            <a:ext cx="11030551" cy="4537002"/>
          </a:xfrm>
          <a:prstGeom prst="line">
            <a:avLst/>
          </a:prstGeom>
          <a:noFill/>
          <a:ln w="57150">
            <a:solidFill>
              <a:schemeClr val="tx1"/>
            </a:solidFill>
            <a:prstDash val="solid"/>
          </a:ln>
        </p:spPr>
      </p:cxnSp>
      <p:cxnSp>
        <p:nvCxnSpPr>
          <p:cNvPr id="9" name="Forme2_0">
            <a:extLst>
              <a:ext uri="{FF2B5EF4-FFF2-40B4-BE49-F238E27FC236}">
                <a16:creationId xmlns:a16="http://schemas.microsoft.com/office/drawing/2014/main" id="{9CC0F2AC-4530-E393-F138-4D3B1F665A2E}"/>
              </a:ext>
            </a:extLst>
          </p:cNvPr>
          <p:cNvCxnSpPr>
            <a:cxnSpLocks/>
          </p:cNvCxnSpPr>
          <p:nvPr/>
        </p:nvCxnSpPr>
        <p:spPr>
          <a:xfrm flipV="1">
            <a:off x="115503" y="1802203"/>
            <a:ext cx="11236227" cy="3751326"/>
          </a:xfrm>
          <a:prstGeom prst="line">
            <a:avLst/>
          </a:prstGeom>
          <a:noFill/>
          <a:ln w="57150">
            <a:solidFill>
              <a:schemeClr val="tx1"/>
            </a:solidFill>
            <a:prstDash val="solid"/>
          </a:ln>
        </p:spPr>
      </p:cxnSp>
      <p:cxnSp>
        <p:nvCxnSpPr>
          <p:cNvPr id="12" name="Forme2_1">
            <a:extLst>
              <a:ext uri="{FF2B5EF4-FFF2-40B4-BE49-F238E27FC236}">
                <a16:creationId xmlns:a16="http://schemas.microsoft.com/office/drawing/2014/main" id="{F2C81E51-EEA8-3988-2791-E8A2F8890317}"/>
              </a:ext>
            </a:extLst>
          </p:cNvPr>
          <p:cNvCxnSpPr>
            <a:cxnSpLocks/>
          </p:cNvCxnSpPr>
          <p:nvPr/>
        </p:nvCxnSpPr>
        <p:spPr>
          <a:xfrm flipH="1">
            <a:off x="5730598" y="4439102"/>
            <a:ext cx="1447784" cy="2155455"/>
          </a:xfrm>
          <a:prstGeom prst="line">
            <a:avLst/>
          </a:prstGeom>
          <a:noFill/>
          <a:ln w="57150">
            <a:solidFill>
              <a:schemeClr val="tx1"/>
            </a:solidFill>
            <a:prstDash val="solid"/>
          </a:ln>
        </p:spPr>
      </p:cxn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3338D441-7B96-E82D-5A3E-75A36994918C}"/>
              </a:ext>
            </a:extLst>
          </p:cNvPr>
          <p:cNvGrpSpPr/>
          <p:nvPr/>
        </p:nvGrpSpPr>
        <p:grpSpPr>
          <a:xfrm>
            <a:off x="-11064" y="2592700"/>
            <a:ext cx="4150263" cy="1725737"/>
            <a:chOff x="-11064" y="2592700"/>
            <a:chExt cx="4150263" cy="1725737"/>
          </a:xfrm>
        </p:grpSpPr>
        <p:sp>
          <p:nvSpPr>
            <p:cNvPr id="18" name="Forme3">
              <a:extLst>
                <a:ext uri="{FF2B5EF4-FFF2-40B4-BE49-F238E27FC236}">
                  <a16:creationId xmlns:a16="http://schemas.microsoft.com/office/drawing/2014/main" id="{ED618FF3-2A4B-9A03-A6F6-BE858793B2A3}"/>
                </a:ext>
              </a:extLst>
            </p:cNvPr>
            <p:cNvSpPr/>
            <p:nvPr/>
          </p:nvSpPr>
          <p:spPr>
            <a:xfrm>
              <a:off x="-11064" y="2592700"/>
              <a:ext cx="2969100" cy="108137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80 f10 1"/>
                <a:gd name="f16" fmla="*/ 18420 f10 1"/>
                <a:gd name="f17" fmla="*/ 18420 f11 1"/>
                <a:gd name="f18" fmla="*/ 3180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3163 f10 1"/>
                <a:gd name="f25" fmla="*/ 3163 f11 1"/>
                <a:gd name="f26" fmla="*/ 0 f10 1"/>
                <a:gd name="f27" fmla="*/ 10800 f11 1"/>
                <a:gd name="f28" fmla="*/ 18437 f11 1"/>
                <a:gd name="f29" fmla="*/ 21600 f11 1"/>
                <a:gd name="f30" fmla="*/ 18437 f10 1"/>
                <a:gd name="f31" fmla="*/ 21600 f10 1"/>
                <a:gd name="f32" fmla="+- 0 0 f19"/>
                <a:gd name="f33" fmla="+- f20 0 f1"/>
                <a:gd name="f34" fmla="+- f21 0 f1"/>
                <a:gd name="f35" fmla="*/ f32 f0 1"/>
                <a:gd name="f36" fmla="+- f34 0 f33"/>
                <a:gd name="f37" fmla="*/ f35 1 f5"/>
                <a:gd name="f38" fmla="+- f37 0 f1"/>
                <a:gd name="f39" fmla="cos 1 f38"/>
                <a:gd name="f40" fmla="sin 1 f38"/>
                <a:gd name="f41" fmla="+- 0 0 f39"/>
                <a:gd name="f42" fmla="+- 0 0 f40"/>
                <a:gd name="f43" fmla="*/ 10800 f41 1"/>
                <a:gd name="f44" fmla="*/ 10800 f42 1"/>
                <a:gd name="f45" fmla="*/ f43 f43 1"/>
                <a:gd name="f46" fmla="*/ f44 f44 1"/>
                <a:gd name="f47" fmla="+- f45 f46 0"/>
                <a:gd name="f48" fmla="sqrt f47"/>
                <a:gd name="f49" fmla="*/ f6 1 f48"/>
                <a:gd name="f50" fmla="*/ f41 f49 1"/>
                <a:gd name="f51" fmla="*/ f42 f49 1"/>
                <a:gd name="f52" fmla="+- 10800 0 f50"/>
                <a:gd name="f53" fmla="+- 10800 0 f5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22" y="f23"/>
                </a:cxn>
                <a:cxn ang="f33">
                  <a:pos x="f24" y="f25"/>
                </a:cxn>
                <a:cxn ang="f33">
                  <a:pos x="f26" y="f27"/>
                </a:cxn>
                <a:cxn ang="f33">
                  <a:pos x="f24" y="f28"/>
                </a:cxn>
                <a:cxn ang="f33">
                  <a:pos x="f22" y="f29"/>
                </a:cxn>
                <a:cxn ang="f33">
                  <a:pos x="f30" y="f28"/>
                </a:cxn>
                <a:cxn ang="f33">
                  <a:pos x="f31" y="f27"/>
                </a:cxn>
                <a:cxn ang="f33">
                  <a:pos x="f30" y="f25"/>
                </a:cxn>
              </a:cxnLst>
              <a:rect l="f15" t="f18" r="f16" b="f17"/>
              <a:pathLst>
                <a:path w="21600" h="21600">
                  <a:moveTo>
                    <a:pt x="f52" y="f53"/>
                  </a:moveTo>
                  <a:arcTo wR="f9" hR="f9" stAng="f33" swAng="f36"/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rgbClr val="3465A4"/>
              </a:solidFill>
              <a:prstDash val="solid"/>
            </a:ln>
          </p:spPr>
          <p:txBody>
            <a:bodyPr vert="horz" wrap="square" lIns="0" tIns="0" rIns="0" bIns="0" anchor="ctr" anchorCtr="0" compatLnSpc="0">
              <a:noAutofit/>
            </a:bodyPr>
            <a:lstStyle/>
            <a:p>
              <a:pPr algn="ctr"/>
              <a:r>
                <a:rPr lang="fr-FR" b="1" kern="150" dirty="0">
                  <a:solidFill>
                    <a:schemeClr val="bg1"/>
                  </a:solidFill>
                  <a:effectLst/>
                  <a:latin typeface="Liberation Serif"/>
                  <a:ea typeface="NSimSun" panose="02010609030101010101" pitchFamily="49" charset="-122"/>
                  <a:cs typeface="Lucida Sans" panose="020B0602030504020204" pitchFamily="34" charset="0"/>
                </a:rPr>
                <a:t>Être en relation avec les fournisseurs.</a:t>
              </a:r>
              <a:endParaRPr lang="fr-FR" kern="150" dirty="0">
                <a:solidFill>
                  <a:schemeClr val="bg1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endParaRPr>
            </a:p>
          </p:txBody>
        </p:sp>
        <p:sp>
          <p:nvSpPr>
            <p:cNvPr id="19" name="Forme3">
              <a:extLst>
                <a:ext uri="{FF2B5EF4-FFF2-40B4-BE49-F238E27FC236}">
                  <a16:creationId xmlns:a16="http://schemas.microsoft.com/office/drawing/2014/main" id="{FA6483BB-0157-2FF3-704E-8E344D128F46}"/>
                </a:ext>
              </a:extLst>
            </p:cNvPr>
            <p:cNvSpPr/>
            <p:nvPr/>
          </p:nvSpPr>
          <p:spPr>
            <a:xfrm>
              <a:off x="1861819" y="3557403"/>
              <a:ext cx="2277380" cy="7610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80 f10 1"/>
                <a:gd name="f16" fmla="*/ 18420 f10 1"/>
                <a:gd name="f17" fmla="*/ 18420 f11 1"/>
                <a:gd name="f18" fmla="*/ 3180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3163 f10 1"/>
                <a:gd name="f25" fmla="*/ 3163 f11 1"/>
                <a:gd name="f26" fmla="*/ 0 f10 1"/>
                <a:gd name="f27" fmla="*/ 10800 f11 1"/>
                <a:gd name="f28" fmla="*/ 18437 f11 1"/>
                <a:gd name="f29" fmla="*/ 21600 f11 1"/>
                <a:gd name="f30" fmla="*/ 18437 f10 1"/>
                <a:gd name="f31" fmla="*/ 21600 f10 1"/>
                <a:gd name="f32" fmla="+- 0 0 f19"/>
                <a:gd name="f33" fmla="+- f20 0 f1"/>
                <a:gd name="f34" fmla="+- f21 0 f1"/>
                <a:gd name="f35" fmla="*/ f32 f0 1"/>
                <a:gd name="f36" fmla="+- f34 0 f33"/>
                <a:gd name="f37" fmla="*/ f35 1 f5"/>
                <a:gd name="f38" fmla="+- f37 0 f1"/>
                <a:gd name="f39" fmla="cos 1 f38"/>
                <a:gd name="f40" fmla="sin 1 f38"/>
                <a:gd name="f41" fmla="+- 0 0 f39"/>
                <a:gd name="f42" fmla="+- 0 0 f40"/>
                <a:gd name="f43" fmla="*/ 10800 f41 1"/>
                <a:gd name="f44" fmla="*/ 10800 f42 1"/>
                <a:gd name="f45" fmla="*/ f43 f43 1"/>
                <a:gd name="f46" fmla="*/ f44 f44 1"/>
                <a:gd name="f47" fmla="+- f45 f46 0"/>
                <a:gd name="f48" fmla="sqrt f47"/>
                <a:gd name="f49" fmla="*/ f6 1 f48"/>
                <a:gd name="f50" fmla="*/ f41 f49 1"/>
                <a:gd name="f51" fmla="*/ f42 f49 1"/>
                <a:gd name="f52" fmla="+- 10800 0 f50"/>
                <a:gd name="f53" fmla="+- 10800 0 f5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22" y="f23"/>
                </a:cxn>
                <a:cxn ang="f33">
                  <a:pos x="f24" y="f25"/>
                </a:cxn>
                <a:cxn ang="f33">
                  <a:pos x="f26" y="f27"/>
                </a:cxn>
                <a:cxn ang="f33">
                  <a:pos x="f24" y="f28"/>
                </a:cxn>
                <a:cxn ang="f33">
                  <a:pos x="f22" y="f29"/>
                </a:cxn>
                <a:cxn ang="f33">
                  <a:pos x="f30" y="f28"/>
                </a:cxn>
                <a:cxn ang="f33">
                  <a:pos x="f31" y="f27"/>
                </a:cxn>
                <a:cxn ang="f33">
                  <a:pos x="f30" y="f25"/>
                </a:cxn>
              </a:cxnLst>
              <a:rect l="f15" t="f18" r="f16" b="f17"/>
              <a:pathLst>
                <a:path w="21600" h="21600">
                  <a:moveTo>
                    <a:pt x="f52" y="f53"/>
                  </a:moveTo>
                  <a:arcTo wR="f9" hR="f9" stAng="f33" swAng="f36"/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rgbClr val="3465A4"/>
              </a:solidFill>
              <a:prstDash val="solid"/>
            </a:ln>
          </p:spPr>
          <p:txBody>
            <a:bodyPr vert="horz" wrap="square" lIns="0" tIns="0" rIns="0" bIns="0" anchor="ctr" anchorCtr="0" compatLnSpc="0">
              <a:noAutofit/>
            </a:bodyPr>
            <a:lstStyle/>
            <a:p>
              <a:pPr algn="ctr"/>
              <a:r>
                <a:rPr lang="fr-FR" b="1" kern="150" dirty="0">
                  <a:solidFill>
                    <a:schemeClr val="bg1"/>
                  </a:solidFill>
                  <a:effectLst/>
                  <a:latin typeface="Liberation Serif"/>
                  <a:ea typeface="NSimSun" panose="02010609030101010101" pitchFamily="49" charset="-122"/>
                  <a:cs typeface="Lucida Sans" panose="020B0602030504020204" pitchFamily="34" charset="0"/>
                </a:rPr>
                <a:t>Gérer le suivi du stock</a:t>
              </a:r>
              <a:endParaRPr lang="fr-FR" kern="150" dirty="0">
                <a:solidFill>
                  <a:schemeClr val="bg1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endParaRPr>
            </a:p>
          </p:txBody>
        </p:sp>
      </p:grpSp>
      <p:sp>
        <p:nvSpPr>
          <p:cNvPr id="20" name="Forme3">
            <a:extLst>
              <a:ext uri="{FF2B5EF4-FFF2-40B4-BE49-F238E27FC236}">
                <a16:creationId xmlns:a16="http://schemas.microsoft.com/office/drawing/2014/main" id="{823A7629-236B-50F0-155D-5DC9A32011AA}"/>
              </a:ext>
            </a:extLst>
          </p:cNvPr>
          <p:cNvSpPr/>
          <p:nvPr/>
        </p:nvSpPr>
        <p:spPr>
          <a:xfrm>
            <a:off x="7123629" y="2837387"/>
            <a:ext cx="4952868" cy="195423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80 f10 1"/>
              <a:gd name="f16" fmla="*/ 18420 f10 1"/>
              <a:gd name="f17" fmla="*/ 18420 f11 1"/>
              <a:gd name="f18" fmla="*/ 318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3 f10 1"/>
              <a:gd name="f25" fmla="*/ 3163 f11 1"/>
              <a:gd name="f26" fmla="*/ 0 f10 1"/>
              <a:gd name="f27" fmla="*/ 10800 f11 1"/>
              <a:gd name="f28" fmla="*/ 18437 f11 1"/>
              <a:gd name="f29" fmla="*/ 21600 f11 1"/>
              <a:gd name="f30" fmla="*/ 18437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>
            <a:solidFill>
              <a:srgbClr val="3465A4"/>
            </a:solidFill>
            <a:prstDash val="solid"/>
          </a:ln>
        </p:spPr>
        <p:txBody>
          <a:bodyPr vert="horz" wrap="square" lIns="0" tIns="0" rIns="0" bIns="0" anchor="ctr" anchorCtr="0" compatLnSpc="0">
            <a:noAutofit/>
          </a:bodyPr>
          <a:lstStyle/>
          <a:p>
            <a:pPr algn="ctr"/>
            <a:r>
              <a:rPr lang="fr-FR" b="1" kern="150" dirty="0">
                <a:solidFill>
                  <a:schemeClr val="bg1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Être acteur dans la communication de l’agence  :</a:t>
            </a:r>
            <a:endParaRPr lang="fr-FR" kern="150" dirty="0">
              <a:solidFill>
                <a:schemeClr val="bg1"/>
              </a:solidFill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  <a:p>
            <a:pPr algn="ctr"/>
            <a:r>
              <a:rPr lang="fr-FR" b="1" kern="150" dirty="0">
                <a:solidFill>
                  <a:schemeClr val="bg1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rPr>
              <a:t>Salons, animation du point de vente, promotion, mise en valeur de produits, opération déstockage …</a:t>
            </a:r>
            <a:endParaRPr lang="fr-FR" kern="150" dirty="0">
              <a:solidFill>
                <a:schemeClr val="bg1"/>
              </a:solidFill>
              <a:effectLst/>
              <a:latin typeface="Liberation Serif"/>
              <a:ea typeface="NSimSun" panose="02010609030101010101" pitchFamily="49" charset="-122"/>
              <a:cs typeface="Lucida Sans" panose="020B0602030504020204" pitchFamily="34" charset="0"/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3672DE7B-5AF3-4BE6-3A30-640ADC91F8C5}"/>
              </a:ext>
            </a:extLst>
          </p:cNvPr>
          <p:cNvGrpSpPr/>
          <p:nvPr/>
        </p:nvGrpSpPr>
        <p:grpSpPr>
          <a:xfrm>
            <a:off x="692471" y="4618532"/>
            <a:ext cx="5391412" cy="1854420"/>
            <a:chOff x="692471" y="4618532"/>
            <a:chExt cx="5391412" cy="1854420"/>
          </a:xfrm>
        </p:grpSpPr>
        <p:sp>
          <p:nvSpPr>
            <p:cNvPr id="21" name="Forme3">
              <a:extLst>
                <a:ext uri="{FF2B5EF4-FFF2-40B4-BE49-F238E27FC236}">
                  <a16:creationId xmlns:a16="http://schemas.microsoft.com/office/drawing/2014/main" id="{53193FF2-F5A8-1019-C155-A649B6A7F95E}"/>
                </a:ext>
              </a:extLst>
            </p:cNvPr>
            <p:cNvSpPr/>
            <p:nvPr/>
          </p:nvSpPr>
          <p:spPr>
            <a:xfrm>
              <a:off x="1989930" y="4618532"/>
              <a:ext cx="4093953" cy="18544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80 f10 1"/>
                <a:gd name="f16" fmla="*/ 18420 f10 1"/>
                <a:gd name="f17" fmla="*/ 18420 f11 1"/>
                <a:gd name="f18" fmla="*/ 3180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3163 f10 1"/>
                <a:gd name="f25" fmla="*/ 3163 f11 1"/>
                <a:gd name="f26" fmla="*/ 0 f10 1"/>
                <a:gd name="f27" fmla="*/ 10800 f11 1"/>
                <a:gd name="f28" fmla="*/ 18437 f11 1"/>
                <a:gd name="f29" fmla="*/ 21600 f11 1"/>
                <a:gd name="f30" fmla="*/ 18437 f10 1"/>
                <a:gd name="f31" fmla="*/ 21600 f10 1"/>
                <a:gd name="f32" fmla="+- 0 0 f19"/>
                <a:gd name="f33" fmla="+- f20 0 f1"/>
                <a:gd name="f34" fmla="+- f21 0 f1"/>
                <a:gd name="f35" fmla="*/ f32 f0 1"/>
                <a:gd name="f36" fmla="+- f34 0 f33"/>
                <a:gd name="f37" fmla="*/ f35 1 f5"/>
                <a:gd name="f38" fmla="+- f37 0 f1"/>
                <a:gd name="f39" fmla="cos 1 f38"/>
                <a:gd name="f40" fmla="sin 1 f38"/>
                <a:gd name="f41" fmla="+- 0 0 f39"/>
                <a:gd name="f42" fmla="+- 0 0 f40"/>
                <a:gd name="f43" fmla="*/ 10800 f41 1"/>
                <a:gd name="f44" fmla="*/ 10800 f42 1"/>
                <a:gd name="f45" fmla="*/ f43 f43 1"/>
                <a:gd name="f46" fmla="*/ f44 f44 1"/>
                <a:gd name="f47" fmla="+- f45 f46 0"/>
                <a:gd name="f48" fmla="sqrt f47"/>
                <a:gd name="f49" fmla="*/ f6 1 f48"/>
                <a:gd name="f50" fmla="*/ f41 f49 1"/>
                <a:gd name="f51" fmla="*/ f42 f49 1"/>
                <a:gd name="f52" fmla="+- 10800 0 f50"/>
                <a:gd name="f53" fmla="+- 10800 0 f5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22" y="f23"/>
                </a:cxn>
                <a:cxn ang="f33">
                  <a:pos x="f24" y="f25"/>
                </a:cxn>
                <a:cxn ang="f33">
                  <a:pos x="f26" y="f27"/>
                </a:cxn>
                <a:cxn ang="f33">
                  <a:pos x="f24" y="f28"/>
                </a:cxn>
                <a:cxn ang="f33">
                  <a:pos x="f22" y="f29"/>
                </a:cxn>
                <a:cxn ang="f33">
                  <a:pos x="f30" y="f28"/>
                </a:cxn>
                <a:cxn ang="f33">
                  <a:pos x="f31" y="f27"/>
                </a:cxn>
                <a:cxn ang="f33">
                  <a:pos x="f30" y="f25"/>
                </a:cxn>
              </a:cxnLst>
              <a:rect l="f15" t="f18" r="f16" b="f17"/>
              <a:pathLst>
                <a:path w="21600" h="21600">
                  <a:moveTo>
                    <a:pt x="f52" y="f53"/>
                  </a:moveTo>
                  <a:arcTo wR="f9" hR="f9" stAng="f33" swAng="f36"/>
                  <a:close/>
                </a:path>
              </a:pathLst>
            </a:custGeom>
            <a:solidFill>
              <a:schemeClr val="tx1">
                <a:lumMod val="75000"/>
              </a:schemeClr>
            </a:solidFill>
            <a:ln w="12700">
              <a:solidFill>
                <a:srgbClr val="3465A4"/>
              </a:solidFill>
              <a:prstDash val="solid"/>
            </a:ln>
          </p:spPr>
          <p:txBody>
            <a:bodyPr vert="horz" wrap="square" lIns="0" tIns="0" rIns="0" bIns="0" anchor="ctr" anchorCtr="0" compatLnSpc="0">
              <a:noAutofit/>
            </a:bodyPr>
            <a:lstStyle/>
            <a:p>
              <a:pPr algn="ctr"/>
              <a:r>
                <a:rPr lang="fr-FR" b="1" kern="150" dirty="0">
                  <a:solidFill>
                    <a:schemeClr val="bg1"/>
                  </a:solidFill>
                  <a:effectLst/>
                  <a:latin typeface="Liberation Serif"/>
                  <a:ea typeface="NSimSun" panose="02010609030101010101" pitchFamily="49" charset="-122"/>
                  <a:cs typeface="Lucida Sans" panose="020B0602030504020204" pitchFamily="34" charset="0"/>
                </a:rPr>
                <a:t>Être en veille :</a:t>
              </a:r>
              <a:endParaRPr lang="fr-FR" kern="150" dirty="0">
                <a:solidFill>
                  <a:schemeClr val="bg1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endParaRPr>
            </a:p>
            <a:p>
              <a:pPr algn="ctr"/>
              <a:r>
                <a:rPr lang="fr-FR" b="1" kern="150" dirty="0">
                  <a:solidFill>
                    <a:schemeClr val="bg1"/>
                  </a:solidFill>
                  <a:effectLst/>
                  <a:latin typeface="Liberation Serif"/>
                  <a:ea typeface="NSimSun" panose="02010609030101010101" pitchFamily="49" charset="-122"/>
                  <a:cs typeface="Lucida Sans" panose="020B0602030504020204" pitchFamily="34" charset="0"/>
                </a:rPr>
                <a:t>Concurrentielle</a:t>
              </a:r>
              <a:endParaRPr lang="fr-FR" kern="150" dirty="0">
                <a:solidFill>
                  <a:schemeClr val="bg1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endParaRPr>
            </a:p>
            <a:p>
              <a:pPr algn="ctr"/>
              <a:r>
                <a:rPr lang="fr-FR" b="1" kern="150" dirty="0">
                  <a:solidFill>
                    <a:schemeClr val="bg1"/>
                  </a:solidFill>
                  <a:effectLst/>
                  <a:latin typeface="Liberation Serif"/>
                  <a:ea typeface="NSimSun" panose="02010609030101010101" pitchFamily="49" charset="-122"/>
                  <a:cs typeface="Lucida Sans" panose="020B0602030504020204" pitchFamily="34" charset="0"/>
                </a:rPr>
                <a:t>Les innovations,</a:t>
              </a:r>
              <a:endParaRPr lang="fr-FR" kern="150" dirty="0">
                <a:solidFill>
                  <a:schemeClr val="bg1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endParaRPr>
            </a:p>
            <a:p>
              <a:pPr algn="ctr"/>
              <a:r>
                <a:rPr lang="fr-FR" b="1" kern="150" dirty="0">
                  <a:solidFill>
                    <a:schemeClr val="bg1"/>
                  </a:solidFill>
                  <a:effectLst/>
                  <a:latin typeface="Liberation Serif"/>
                  <a:ea typeface="NSimSun" panose="02010609030101010101" pitchFamily="49" charset="-122"/>
                  <a:cs typeface="Lucida Sans" panose="020B0602030504020204" pitchFamily="34" charset="0"/>
                </a:rPr>
                <a:t>Les règlementations / normes</a:t>
              </a:r>
              <a:endParaRPr lang="fr-FR" kern="150" dirty="0">
                <a:solidFill>
                  <a:schemeClr val="bg1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endParaRPr>
            </a:p>
            <a:p>
              <a:pPr algn="ctr"/>
              <a:r>
                <a:rPr lang="fr-FR" b="1" kern="150" dirty="0">
                  <a:solidFill>
                    <a:schemeClr val="bg1"/>
                  </a:solidFill>
                  <a:effectLst/>
                  <a:latin typeface="Liberation Serif"/>
                  <a:ea typeface="NSimSun" panose="02010609030101010101" pitchFamily="49" charset="-122"/>
                  <a:cs typeface="Lucida Sans" panose="020B0602030504020204" pitchFamily="34" charset="0"/>
                </a:rPr>
                <a:t>L’actualité économique</a:t>
              </a:r>
              <a:endParaRPr lang="fr-FR" sz="1200" kern="150" dirty="0"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endParaRPr>
            </a:p>
          </p:txBody>
        </p:sp>
        <p:sp>
          <p:nvSpPr>
            <p:cNvPr id="22" name="Forme3">
              <a:extLst>
                <a:ext uri="{FF2B5EF4-FFF2-40B4-BE49-F238E27FC236}">
                  <a16:creationId xmlns:a16="http://schemas.microsoft.com/office/drawing/2014/main" id="{BE07B805-EE35-0192-92C7-B7AC5619C5AF}"/>
                </a:ext>
              </a:extLst>
            </p:cNvPr>
            <p:cNvSpPr/>
            <p:nvPr/>
          </p:nvSpPr>
          <p:spPr>
            <a:xfrm>
              <a:off x="692471" y="5471176"/>
              <a:ext cx="1787235" cy="83047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80 f10 1"/>
                <a:gd name="f16" fmla="*/ 18420 f10 1"/>
                <a:gd name="f17" fmla="*/ 18420 f11 1"/>
                <a:gd name="f18" fmla="*/ 3180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3163 f10 1"/>
                <a:gd name="f25" fmla="*/ 3163 f11 1"/>
                <a:gd name="f26" fmla="*/ 0 f10 1"/>
                <a:gd name="f27" fmla="*/ 10800 f11 1"/>
                <a:gd name="f28" fmla="*/ 18437 f11 1"/>
                <a:gd name="f29" fmla="*/ 21600 f11 1"/>
                <a:gd name="f30" fmla="*/ 18437 f10 1"/>
                <a:gd name="f31" fmla="*/ 21600 f10 1"/>
                <a:gd name="f32" fmla="+- 0 0 f19"/>
                <a:gd name="f33" fmla="+- f20 0 f1"/>
                <a:gd name="f34" fmla="+- f21 0 f1"/>
                <a:gd name="f35" fmla="*/ f32 f0 1"/>
                <a:gd name="f36" fmla="+- f34 0 f33"/>
                <a:gd name="f37" fmla="*/ f35 1 f5"/>
                <a:gd name="f38" fmla="+- f37 0 f1"/>
                <a:gd name="f39" fmla="cos 1 f38"/>
                <a:gd name="f40" fmla="sin 1 f38"/>
                <a:gd name="f41" fmla="+- 0 0 f39"/>
                <a:gd name="f42" fmla="+- 0 0 f40"/>
                <a:gd name="f43" fmla="*/ 10800 f41 1"/>
                <a:gd name="f44" fmla="*/ 10800 f42 1"/>
                <a:gd name="f45" fmla="*/ f43 f43 1"/>
                <a:gd name="f46" fmla="*/ f44 f44 1"/>
                <a:gd name="f47" fmla="+- f45 f46 0"/>
                <a:gd name="f48" fmla="sqrt f47"/>
                <a:gd name="f49" fmla="*/ f6 1 f48"/>
                <a:gd name="f50" fmla="*/ f41 f49 1"/>
                <a:gd name="f51" fmla="*/ f42 f49 1"/>
                <a:gd name="f52" fmla="+- 10800 0 f50"/>
                <a:gd name="f53" fmla="+- 10800 0 f5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22" y="f23"/>
                </a:cxn>
                <a:cxn ang="f33">
                  <a:pos x="f24" y="f25"/>
                </a:cxn>
                <a:cxn ang="f33">
                  <a:pos x="f26" y="f27"/>
                </a:cxn>
                <a:cxn ang="f33">
                  <a:pos x="f24" y="f28"/>
                </a:cxn>
                <a:cxn ang="f33">
                  <a:pos x="f22" y="f29"/>
                </a:cxn>
                <a:cxn ang="f33">
                  <a:pos x="f30" y="f28"/>
                </a:cxn>
                <a:cxn ang="f33">
                  <a:pos x="f31" y="f27"/>
                </a:cxn>
                <a:cxn ang="f33">
                  <a:pos x="f30" y="f25"/>
                </a:cxn>
              </a:cxnLst>
              <a:rect l="f15" t="f18" r="f16" b="f17"/>
              <a:pathLst>
                <a:path w="21600" h="21600">
                  <a:moveTo>
                    <a:pt x="f52" y="f53"/>
                  </a:moveTo>
                  <a:arcTo wR="f9" hR="f9" stAng="f33" swAng="f36"/>
                  <a:close/>
                </a:path>
              </a:pathLst>
            </a:custGeom>
            <a:solidFill>
              <a:schemeClr val="tx1">
                <a:lumMod val="75000"/>
              </a:schemeClr>
            </a:solidFill>
            <a:ln w="12700">
              <a:solidFill>
                <a:srgbClr val="3465A4"/>
              </a:solidFill>
              <a:prstDash val="solid"/>
            </a:ln>
          </p:spPr>
          <p:txBody>
            <a:bodyPr vert="horz" wrap="square" lIns="0" tIns="0" rIns="0" bIns="0" anchor="ctr" anchorCtr="0" compatLnSpc="0">
              <a:noAutofit/>
            </a:bodyPr>
            <a:lstStyle/>
            <a:p>
              <a:pPr algn="ctr"/>
              <a:r>
                <a:rPr lang="fr-FR" b="1" kern="150" dirty="0">
                  <a:solidFill>
                    <a:schemeClr val="bg1"/>
                  </a:solidFill>
                  <a:effectLst/>
                  <a:latin typeface="Liberation Serif"/>
                  <a:ea typeface="NSimSun" panose="02010609030101010101" pitchFamily="49" charset="-122"/>
                  <a:cs typeface="Lucida Sans" panose="020B0602030504020204" pitchFamily="34" charset="0"/>
                </a:rPr>
                <a:t>Se former</a:t>
              </a:r>
              <a:endParaRPr lang="fr-FR" kern="150" dirty="0">
                <a:solidFill>
                  <a:schemeClr val="bg1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endParaRPr>
            </a:p>
          </p:txBody>
        </p:sp>
      </p:grpSp>
      <p:sp>
        <p:nvSpPr>
          <p:cNvPr id="23" name="Forme3">
            <a:extLst>
              <a:ext uri="{FF2B5EF4-FFF2-40B4-BE49-F238E27FC236}">
                <a16:creationId xmlns:a16="http://schemas.microsoft.com/office/drawing/2014/main" id="{F13A4B83-BCA9-DCC8-7981-435034B02766}"/>
              </a:ext>
            </a:extLst>
          </p:cNvPr>
          <p:cNvSpPr/>
          <p:nvPr/>
        </p:nvSpPr>
        <p:spPr>
          <a:xfrm>
            <a:off x="6334064" y="5251265"/>
            <a:ext cx="3630324" cy="135214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80 f10 1"/>
              <a:gd name="f16" fmla="*/ 18420 f10 1"/>
              <a:gd name="f17" fmla="*/ 18420 f11 1"/>
              <a:gd name="f18" fmla="*/ 3180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3163 f10 1"/>
              <a:gd name="f25" fmla="*/ 3163 f11 1"/>
              <a:gd name="f26" fmla="*/ 0 f10 1"/>
              <a:gd name="f27" fmla="*/ 10800 f11 1"/>
              <a:gd name="f28" fmla="*/ 18437 f11 1"/>
              <a:gd name="f29" fmla="*/ 21600 f11 1"/>
              <a:gd name="f30" fmla="*/ 18437 f10 1"/>
              <a:gd name="f31" fmla="*/ 21600 f10 1"/>
              <a:gd name="f32" fmla="+- 0 0 f19"/>
              <a:gd name="f33" fmla="+- f20 0 f1"/>
              <a:gd name="f34" fmla="+- f21 0 f1"/>
              <a:gd name="f35" fmla="*/ f32 f0 1"/>
              <a:gd name="f36" fmla="+- f34 0 f33"/>
              <a:gd name="f37" fmla="*/ f35 1 f5"/>
              <a:gd name="f38" fmla="+- f37 0 f1"/>
              <a:gd name="f39" fmla="cos 1 f38"/>
              <a:gd name="f40" fmla="sin 1 f38"/>
              <a:gd name="f41" fmla="+- 0 0 f39"/>
              <a:gd name="f42" fmla="+- 0 0 f40"/>
              <a:gd name="f43" fmla="*/ 10800 f41 1"/>
              <a:gd name="f44" fmla="*/ 10800 f42 1"/>
              <a:gd name="f45" fmla="*/ f43 f43 1"/>
              <a:gd name="f46" fmla="*/ f44 f44 1"/>
              <a:gd name="f47" fmla="+- f45 f46 0"/>
              <a:gd name="f48" fmla="sqrt f47"/>
              <a:gd name="f49" fmla="*/ f6 1 f48"/>
              <a:gd name="f50" fmla="*/ f41 f49 1"/>
              <a:gd name="f51" fmla="*/ f42 f49 1"/>
              <a:gd name="f52" fmla="+- 10800 0 f50"/>
              <a:gd name="f53" fmla="+- 10800 0 f5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22" y="f23"/>
              </a:cxn>
              <a:cxn ang="f33">
                <a:pos x="f24" y="f25"/>
              </a:cxn>
              <a:cxn ang="f33">
                <a:pos x="f26" y="f27"/>
              </a:cxn>
              <a:cxn ang="f33">
                <a:pos x="f24" y="f28"/>
              </a:cxn>
              <a:cxn ang="f33">
                <a:pos x="f22" y="f29"/>
              </a:cxn>
              <a:cxn ang="f33">
                <a:pos x="f30" y="f28"/>
              </a:cxn>
              <a:cxn ang="f33">
                <a:pos x="f31" y="f27"/>
              </a:cxn>
              <a:cxn ang="f33">
                <a:pos x="f30" y="f25"/>
              </a:cxn>
            </a:cxnLst>
            <a:rect l="f15" t="f18" r="f16" b="f17"/>
            <a:pathLst>
              <a:path w="21600" h="21600">
                <a:moveTo>
                  <a:pt x="f52" y="f53"/>
                </a:moveTo>
                <a:arcTo wR="f9" hR="f9" stAng="f33" swAng="f36"/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12700">
            <a:solidFill>
              <a:srgbClr val="3465A4"/>
            </a:solidFill>
            <a:prstDash val="solid"/>
          </a:ln>
        </p:spPr>
        <p:txBody>
          <a:bodyPr vert="horz" wrap="square" lIns="0" tIns="0" rIns="0" bIns="0" anchor="ctr" anchorCtr="0" compatLnSpc="0">
            <a:noAutofit/>
          </a:bodyPr>
          <a:lstStyle/>
          <a:p>
            <a:pPr marR="57150" algn="ctr">
              <a:spcAft>
                <a:spcPts val="0"/>
              </a:spcAft>
            </a:pPr>
            <a:r>
              <a:rPr lang="fr-FR" b="1" kern="150" dirty="0">
                <a:solidFill>
                  <a:schemeClr val="bg1"/>
                </a:solidFill>
                <a:latin typeface="Liberation Serif"/>
                <a:ea typeface="NSimSun" panose="02010609030101010101" pitchFamily="49" charset="-122"/>
              </a:rPr>
              <a:t>Faire remonter les informations du terrain (Avaries courantes, degré de satisfaction …)</a:t>
            </a:r>
          </a:p>
        </p:txBody>
      </p: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56C5CD02-4E22-7E6A-DE93-511D1EB09C50}"/>
              </a:ext>
            </a:extLst>
          </p:cNvPr>
          <p:cNvGrpSpPr/>
          <p:nvPr/>
        </p:nvGrpSpPr>
        <p:grpSpPr>
          <a:xfrm>
            <a:off x="1909977" y="898692"/>
            <a:ext cx="7402583" cy="2227544"/>
            <a:chOff x="1909977" y="898692"/>
            <a:chExt cx="7402583" cy="2227544"/>
          </a:xfrm>
        </p:grpSpPr>
        <p:sp>
          <p:nvSpPr>
            <p:cNvPr id="10" name="Forme3">
              <a:extLst>
                <a:ext uri="{FF2B5EF4-FFF2-40B4-BE49-F238E27FC236}">
                  <a16:creationId xmlns:a16="http://schemas.microsoft.com/office/drawing/2014/main" id="{111A54D5-1169-7968-ECBD-12C386B0795E}"/>
                </a:ext>
              </a:extLst>
            </p:cNvPr>
            <p:cNvSpPr/>
            <p:nvPr/>
          </p:nvSpPr>
          <p:spPr>
            <a:xfrm>
              <a:off x="1909977" y="1528108"/>
              <a:ext cx="2209636" cy="53866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80 f10 1"/>
                <a:gd name="f16" fmla="*/ 18420 f10 1"/>
                <a:gd name="f17" fmla="*/ 18420 f11 1"/>
                <a:gd name="f18" fmla="*/ 3180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3163 f10 1"/>
                <a:gd name="f25" fmla="*/ 3163 f11 1"/>
                <a:gd name="f26" fmla="*/ 0 f10 1"/>
                <a:gd name="f27" fmla="*/ 10800 f11 1"/>
                <a:gd name="f28" fmla="*/ 18437 f11 1"/>
                <a:gd name="f29" fmla="*/ 21600 f11 1"/>
                <a:gd name="f30" fmla="*/ 18437 f10 1"/>
                <a:gd name="f31" fmla="*/ 21600 f10 1"/>
                <a:gd name="f32" fmla="+- 0 0 f19"/>
                <a:gd name="f33" fmla="+- f20 0 f1"/>
                <a:gd name="f34" fmla="+- f21 0 f1"/>
                <a:gd name="f35" fmla="*/ f32 f0 1"/>
                <a:gd name="f36" fmla="+- f34 0 f33"/>
                <a:gd name="f37" fmla="*/ f35 1 f5"/>
                <a:gd name="f38" fmla="+- f37 0 f1"/>
                <a:gd name="f39" fmla="cos 1 f38"/>
                <a:gd name="f40" fmla="sin 1 f38"/>
                <a:gd name="f41" fmla="+- 0 0 f39"/>
                <a:gd name="f42" fmla="+- 0 0 f40"/>
                <a:gd name="f43" fmla="*/ 10800 f41 1"/>
                <a:gd name="f44" fmla="*/ 10800 f42 1"/>
                <a:gd name="f45" fmla="*/ f43 f43 1"/>
                <a:gd name="f46" fmla="*/ f44 f44 1"/>
                <a:gd name="f47" fmla="+- f45 f46 0"/>
                <a:gd name="f48" fmla="sqrt f47"/>
                <a:gd name="f49" fmla="*/ f6 1 f48"/>
                <a:gd name="f50" fmla="*/ f41 f49 1"/>
                <a:gd name="f51" fmla="*/ f42 f49 1"/>
                <a:gd name="f52" fmla="+- 10800 0 f50"/>
                <a:gd name="f53" fmla="+- 10800 0 f5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22" y="f23"/>
                </a:cxn>
                <a:cxn ang="f33">
                  <a:pos x="f24" y="f25"/>
                </a:cxn>
                <a:cxn ang="f33">
                  <a:pos x="f26" y="f27"/>
                </a:cxn>
                <a:cxn ang="f33">
                  <a:pos x="f24" y="f28"/>
                </a:cxn>
                <a:cxn ang="f33">
                  <a:pos x="f22" y="f29"/>
                </a:cxn>
                <a:cxn ang="f33">
                  <a:pos x="f30" y="f28"/>
                </a:cxn>
                <a:cxn ang="f33">
                  <a:pos x="f31" y="f27"/>
                </a:cxn>
                <a:cxn ang="f33">
                  <a:pos x="f30" y="f25"/>
                </a:cxn>
              </a:cxnLst>
              <a:rect l="f15" t="f18" r="f16" b="f17"/>
              <a:pathLst>
                <a:path w="21600" h="21600">
                  <a:moveTo>
                    <a:pt x="f52" y="f53"/>
                  </a:moveTo>
                  <a:arcTo wR="f9" hR="f9" stAng="f33" swAng="f36"/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rgbClr val="3465A4"/>
              </a:solidFill>
              <a:prstDash val="solid"/>
            </a:ln>
          </p:spPr>
          <p:txBody>
            <a:bodyPr vert="horz" wrap="square" lIns="0" tIns="0" rIns="0" bIns="0" anchor="ctr" anchorCtr="0" compatLnSpc="0">
              <a:noAutofit/>
            </a:bodyPr>
            <a:lstStyle/>
            <a:p>
              <a:pPr algn="ctr"/>
              <a:r>
                <a:rPr lang="fr-FR" sz="2800" b="1" kern="150" dirty="0">
                  <a:solidFill>
                    <a:schemeClr val="bg1"/>
                  </a:solidFill>
                  <a:latin typeface="Liberation Serif"/>
                  <a:ea typeface="NSimSun" panose="02010609030101010101" pitchFamily="49" charset="-122"/>
                </a:rPr>
                <a:t>Vendre !!</a:t>
              </a:r>
            </a:p>
          </p:txBody>
        </p:sp>
        <p:sp>
          <p:nvSpPr>
            <p:cNvPr id="13" name="Forme3">
              <a:extLst>
                <a:ext uri="{FF2B5EF4-FFF2-40B4-BE49-F238E27FC236}">
                  <a16:creationId xmlns:a16="http://schemas.microsoft.com/office/drawing/2014/main" id="{0BA72966-1DBC-F34C-CAC1-6426D7483D4D}"/>
                </a:ext>
              </a:extLst>
            </p:cNvPr>
            <p:cNvSpPr/>
            <p:nvPr/>
          </p:nvSpPr>
          <p:spPr>
            <a:xfrm>
              <a:off x="6738046" y="1041201"/>
              <a:ext cx="2379649" cy="75218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80 f10 1"/>
                <a:gd name="f16" fmla="*/ 18420 f10 1"/>
                <a:gd name="f17" fmla="*/ 18420 f11 1"/>
                <a:gd name="f18" fmla="*/ 3180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3163 f10 1"/>
                <a:gd name="f25" fmla="*/ 3163 f11 1"/>
                <a:gd name="f26" fmla="*/ 0 f10 1"/>
                <a:gd name="f27" fmla="*/ 10800 f11 1"/>
                <a:gd name="f28" fmla="*/ 18437 f11 1"/>
                <a:gd name="f29" fmla="*/ 21600 f11 1"/>
                <a:gd name="f30" fmla="*/ 18437 f10 1"/>
                <a:gd name="f31" fmla="*/ 21600 f10 1"/>
                <a:gd name="f32" fmla="+- 0 0 f19"/>
                <a:gd name="f33" fmla="+- f20 0 f1"/>
                <a:gd name="f34" fmla="+- f21 0 f1"/>
                <a:gd name="f35" fmla="*/ f32 f0 1"/>
                <a:gd name="f36" fmla="+- f34 0 f33"/>
                <a:gd name="f37" fmla="*/ f35 1 f5"/>
                <a:gd name="f38" fmla="+- f37 0 f1"/>
                <a:gd name="f39" fmla="cos 1 f38"/>
                <a:gd name="f40" fmla="sin 1 f38"/>
                <a:gd name="f41" fmla="+- 0 0 f39"/>
                <a:gd name="f42" fmla="+- 0 0 f40"/>
                <a:gd name="f43" fmla="*/ 10800 f41 1"/>
                <a:gd name="f44" fmla="*/ 10800 f42 1"/>
                <a:gd name="f45" fmla="*/ f43 f43 1"/>
                <a:gd name="f46" fmla="*/ f44 f44 1"/>
                <a:gd name="f47" fmla="+- f45 f46 0"/>
                <a:gd name="f48" fmla="sqrt f47"/>
                <a:gd name="f49" fmla="*/ f6 1 f48"/>
                <a:gd name="f50" fmla="*/ f41 f49 1"/>
                <a:gd name="f51" fmla="*/ f42 f49 1"/>
                <a:gd name="f52" fmla="+- 10800 0 f50"/>
                <a:gd name="f53" fmla="+- 10800 0 f5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22" y="f23"/>
                </a:cxn>
                <a:cxn ang="f33">
                  <a:pos x="f24" y="f25"/>
                </a:cxn>
                <a:cxn ang="f33">
                  <a:pos x="f26" y="f27"/>
                </a:cxn>
                <a:cxn ang="f33">
                  <a:pos x="f24" y="f28"/>
                </a:cxn>
                <a:cxn ang="f33">
                  <a:pos x="f22" y="f29"/>
                </a:cxn>
                <a:cxn ang="f33">
                  <a:pos x="f30" y="f28"/>
                </a:cxn>
                <a:cxn ang="f33">
                  <a:pos x="f31" y="f27"/>
                </a:cxn>
                <a:cxn ang="f33">
                  <a:pos x="f30" y="f25"/>
                </a:cxn>
              </a:cxnLst>
              <a:rect l="f15" t="f18" r="f16" b="f17"/>
              <a:pathLst>
                <a:path w="21600" h="21600">
                  <a:moveTo>
                    <a:pt x="f52" y="f53"/>
                  </a:moveTo>
                  <a:arcTo wR="f9" hR="f9" stAng="f33" swAng="f36"/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rgbClr val="3465A4"/>
              </a:solidFill>
              <a:prstDash val="solid"/>
            </a:ln>
          </p:spPr>
          <p:txBody>
            <a:bodyPr vert="horz" wrap="square" lIns="0" tIns="0" rIns="0" bIns="0" anchor="ctr" anchorCtr="0" compatLnSpc="0">
              <a:noAutofit/>
            </a:bodyPr>
            <a:lstStyle/>
            <a:p>
              <a:pPr algn="ctr"/>
              <a:r>
                <a:rPr lang="fr-FR" b="1" kern="150" dirty="0">
                  <a:solidFill>
                    <a:schemeClr val="bg1"/>
                  </a:solidFill>
                  <a:effectLst/>
                  <a:latin typeface="Liberation Serif"/>
                  <a:ea typeface="NSimSun" panose="02010609030101010101" pitchFamily="49" charset="-122"/>
                  <a:cs typeface="Lucida Sans" panose="020B0602030504020204" pitchFamily="34" charset="0"/>
                </a:rPr>
                <a:t>Conseillers les clients</a:t>
              </a:r>
              <a:endParaRPr lang="fr-FR" kern="150" dirty="0">
                <a:solidFill>
                  <a:schemeClr val="bg1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endParaRPr>
            </a:p>
          </p:txBody>
        </p:sp>
        <p:sp>
          <p:nvSpPr>
            <p:cNvPr id="14" name="Forme3">
              <a:extLst>
                <a:ext uri="{FF2B5EF4-FFF2-40B4-BE49-F238E27FC236}">
                  <a16:creationId xmlns:a16="http://schemas.microsoft.com/office/drawing/2014/main" id="{A92DBAD8-719B-3E42-65F6-383F5AABD37B}"/>
                </a:ext>
              </a:extLst>
            </p:cNvPr>
            <p:cNvSpPr/>
            <p:nvPr/>
          </p:nvSpPr>
          <p:spPr>
            <a:xfrm>
              <a:off x="4853647" y="1565621"/>
              <a:ext cx="2064623" cy="60783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80 f10 1"/>
                <a:gd name="f16" fmla="*/ 18420 f10 1"/>
                <a:gd name="f17" fmla="*/ 18420 f11 1"/>
                <a:gd name="f18" fmla="*/ 3180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3163 f10 1"/>
                <a:gd name="f25" fmla="*/ 3163 f11 1"/>
                <a:gd name="f26" fmla="*/ 0 f10 1"/>
                <a:gd name="f27" fmla="*/ 10800 f11 1"/>
                <a:gd name="f28" fmla="*/ 18437 f11 1"/>
                <a:gd name="f29" fmla="*/ 21600 f11 1"/>
                <a:gd name="f30" fmla="*/ 18437 f10 1"/>
                <a:gd name="f31" fmla="*/ 21600 f10 1"/>
                <a:gd name="f32" fmla="+- 0 0 f19"/>
                <a:gd name="f33" fmla="+- f20 0 f1"/>
                <a:gd name="f34" fmla="+- f21 0 f1"/>
                <a:gd name="f35" fmla="*/ f32 f0 1"/>
                <a:gd name="f36" fmla="+- f34 0 f33"/>
                <a:gd name="f37" fmla="*/ f35 1 f5"/>
                <a:gd name="f38" fmla="+- f37 0 f1"/>
                <a:gd name="f39" fmla="cos 1 f38"/>
                <a:gd name="f40" fmla="sin 1 f38"/>
                <a:gd name="f41" fmla="+- 0 0 f39"/>
                <a:gd name="f42" fmla="+- 0 0 f40"/>
                <a:gd name="f43" fmla="*/ 10800 f41 1"/>
                <a:gd name="f44" fmla="*/ 10800 f42 1"/>
                <a:gd name="f45" fmla="*/ f43 f43 1"/>
                <a:gd name="f46" fmla="*/ f44 f44 1"/>
                <a:gd name="f47" fmla="+- f45 f46 0"/>
                <a:gd name="f48" fmla="sqrt f47"/>
                <a:gd name="f49" fmla="*/ f6 1 f48"/>
                <a:gd name="f50" fmla="*/ f41 f49 1"/>
                <a:gd name="f51" fmla="*/ f42 f49 1"/>
                <a:gd name="f52" fmla="+- 10800 0 f50"/>
                <a:gd name="f53" fmla="+- 10800 0 f5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22" y="f23"/>
                </a:cxn>
                <a:cxn ang="f33">
                  <a:pos x="f24" y="f25"/>
                </a:cxn>
                <a:cxn ang="f33">
                  <a:pos x="f26" y="f27"/>
                </a:cxn>
                <a:cxn ang="f33">
                  <a:pos x="f24" y="f28"/>
                </a:cxn>
                <a:cxn ang="f33">
                  <a:pos x="f22" y="f29"/>
                </a:cxn>
                <a:cxn ang="f33">
                  <a:pos x="f30" y="f28"/>
                </a:cxn>
                <a:cxn ang="f33">
                  <a:pos x="f31" y="f27"/>
                </a:cxn>
                <a:cxn ang="f33">
                  <a:pos x="f30" y="f25"/>
                </a:cxn>
              </a:cxnLst>
              <a:rect l="f15" t="f18" r="f16" b="f17"/>
              <a:pathLst>
                <a:path w="21600" h="21600">
                  <a:moveTo>
                    <a:pt x="f52" y="f53"/>
                  </a:moveTo>
                  <a:arcTo wR="f9" hR="f9" stAng="f33" swAng="f36"/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rgbClr val="3465A4"/>
              </a:solidFill>
              <a:prstDash val="solid"/>
            </a:ln>
          </p:spPr>
          <p:txBody>
            <a:bodyPr vert="horz" wrap="square" lIns="0" tIns="0" rIns="0" bIns="0" anchor="ctr" anchorCtr="0" compatLnSpc="0">
              <a:noAutofit/>
            </a:bodyPr>
            <a:lstStyle/>
            <a:p>
              <a:pPr algn="ctr"/>
              <a:r>
                <a:rPr lang="fr-FR" b="1" kern="150" dirty="0">
                  <a:solidFill>
                    <a:schemeClr val="bg1"/>
                  </a:solidFill>
                  <a:latin typeface="Liberation Serif"/>
                  <a:ea typeface="NSimSun" panose="02010609030101010101" pitchFamily="49" charset="-122"/>
                </a:rPr>
                <a:t>Suivre le paiement</a:t>
              </a:r>
            </a:p>
          </p:txBody>
        </p:sp>
        <p:sp>
          <p:nvSpPr>
            <p:cNvPr id="16" name="Forme3">
              <a:extLst>
                <a:ext uri="{FF2B5EF4-FFF2-40B4-BE49-F238E27FC236}">
                  <a16:creationId xmlns:a16="http://schemas.microsoft.com/office/drawing/2014/main" id="{B4CD61F4-3324-ED78-C2E8-36E822A59269}"/>
                </a:ext>
              </a:extLst>
            </p:cNvPr>
            <p:cNvSpPr/>
            <p:nvPr/>
          </p:nvSpPr>
          <p:spPr>
            <a:xfrm>
              <a:off x="6632010" y="1905302"/>
              <a:ext cx="2680550" cy="73040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80 f10 1"/>
                <a:gd name="f16" fmla="*/ 18420 f10 1"/>
                <a:gd name="f17" fmla="*/ 18420 f11 1"/>
                <a:gd name="f18" fmla="*/ 3180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3163 f10 1"/>
                <a:gd name="f25" fmla="*/ 3163 f11 1"/>
                <a:gd name="f26" fmla="*/ 0 f10 1"/>
                <a:gd name="f27" fmla="*/ 10800 f11 1"/>
                <a:gd name="f28" fmla="*/ 18437 f11 1"/>
                <a:gd name="f29" fmla="*/ 21600 f11 1"/>
                <a:gd name="f30" fmla="*/ 18437 f10 1"/>
                <a:gd name="f31" fmla="*/ 21600 f10 1"/>
                <a:gd name="f32" fmla="+- 0 0 f19"/>
                <a:gd name="f33" fmla="+- f20 0 f1"/>
                <a:gd name="f34" fmla="+- f21 0 f1"/>
                <a:gd name="f35" fmla="*/ f32 f0 1"/>
                <a:gd name="f36" fmla="+- f34 0 f33"/>
                <a:gd name="f37" fmla="*/ f35 1 f5"/>
                <a:gd name="f38" fmla="+- f37 0 f1"/>
                <a:gd name="f39" fmla="cos 1 f38"/>
                <a:gd name="f40" fmla="sin 1 f38"/>
                <a:gd name="f41" fmla="+- 0 0 f39"/>
                <a:gd name="f42" fmla="+- 0 0 f40"/>
                <a:gd name="f43" fmla="*/ 10800 f41 1"/>
                <a:gd name="f44" fmla="*/ 10800 f42 1"/>
                <a:gd name="f45" fmla="*/ f43 f43 1"/>
                <a:gd name="f46" fmla="*/ f44 f44 1"/>
                <a:gd name="f47" fmla="+- f45 f46 0"/>
                <a:gd name="f48" fmla="sqrt f47"/>
                <a:gd name="f49" fmla="*/ f6 1 f48"/>
                <a:gd name="f50" fmla="*/ f41 f49 1"/>
                <a:gd name="f51" fmla="*/ f42 f49 1"/>
                <a:gd name="f52" fmla="+- 10800 0 f50"/>
                <a:gd name="f53" fmla="+- 10800 0 f5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22" y="f23"/>
                </a:cxn>
                <a:cxn ang="f33">
                  <a:pos x="f24" y="f25"/>
                </a:cxn>
                <a:cxn ang="f33">
                  <a:pos x="f26" y="f27"/>
                </a:cxn>
                <a:cxn ang="f33">
                  <a:pos x="f24" y="f28"/>
                </a:cxn>
                <a:cxn ang="f33">
                  <a:pos x="f22" y="f29"/>
                </a:cxn>
                <a:cxn ang="f33">
                  <a:pos x="f30" y="f28"/>
                </a:cxn>
                <a:cxn ang="f33">
                  <a:pos x="f31" y="f27"/>
                </a:cxn>
                <a:cxn ang="f33">
                  <a:pos x="f30" y="f25"/>
                </a:cxn>
              </a:cxnLst>
              <a:rect l="f15" t="f18" r="f16" b="f17"/>
              <a:pathLst>
                <a:path w="21600" h="21600">
                  <a:moveTo>
                    <a:pt x="f52" y="f53"/>
                  </a:moveTo>
                  <a:arcTo wR="f9" hR="f9" stAng="f33" swAng="f36"/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rgbClr val="3465A4"/>
              </a:solidFill>
              <a:prstDash val="solid"/>
            </a:ln>
          </p:spPr>
          <p:txBody>
            <a:bodyPr vert="horz" wrap="square" lIns="0" tIns="0" rIns="0" bIns="0" anchor="ctr" anchorCtr="0" compatLnSpc="0">
              <a:noAutofit/>
            </a:bodyPr>
            <a:lstStyle/>
            <a:p>
              <a:pPr algn="ctr"/>
              <a:r>
                <a:rPr lang="fr-FR" b="1" kern="150" dirty="0">
                  <a:solidFill>
                    <a:schemeClr val="bg1"/>
                  </a:solidFill>
                  <a:effectLst/>
                  <a:latin typeface="Liberation Serif"/>
                  <a:ea typeface="NSimSun" panose="02010609030101010101" pitchFamily="49" charset="-122"/>
                  <a:cs typeface="Lucida Sans" panose="020B0602030504020204" pitchFamily="34" charset="0"/>
                </a:rPr>
                <a:t>Suivre la livraison, l’installation</a:t>
              </a:r>
              <a:endParaRPr lang="fr-FR" kern="150" dirty="0">
                <a:solidFill>
                  <a:schemeClr val="bg1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endParaRPr>
            </a:p>
          </p:txBody>
        </p:sp>
        <p:sp>
          <p:nvSpPr>
            <p:cNvPr id="17" name="Forme3">
              <a:extLst>
                <a:ext uri="{FF2B5EF4-FFF2-40B4-BE49-F238E27FC236}">
                  <a16:creationId xmlns:a16="http://schemas.microsoft.com/office/drawing/2014/main" id="{E8F700C3-2E09-88FE-DA9D-822507163036}"/>
                </a:ext>
              </a:extLst>
            </p:cNvPr>
            <p:cNvSpPr/>
            <p:nvPr/>
          </p:nvSpPr>
          <p:spPr>
            <a:xfrm>
              <a:off x="3628884" y="2288208"/>
              <a:ext cx="2933389" cy="83802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80 f10 1"/>
                <a:gd name="f16" fmla="*/ 18420 f10 1"/>
                <a:gd name="f17" fmla="*/ 18420 f11 1"/>
                <a:gd name="f18" fmla="*/ 3180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3163 f10 1"/>
                <a:gd name="f25" fmla="*/ 3163 f11 1"/>
                <a:gd name="f26" fmla="*/ 0 f10 1"/>
                <a:gd name="f27" fmla="*/ 10800 f11 1"/>
                <a:gd name="f28" fmla="*/ 18437 f11 1"/>
                <a:gd name="f29" fmla="*/ 21600 f11 1"/>
                <a:gd name="f30" fmla="*/ 18437 f10 1"/>
                <a:gd name="f31" fmla="*/ 21600 f10 1"/>
                <a:gd name="f32" fmla="+- 0 0 f19"/>
                <a:gd name="f33" fmla="+- f20 0 f1"/>
                <a:gd name="f34" fmla="+- f21 0 f1"/>
                <a:gd name="f35" fmla="*/ f32 f0 1"/>
                <a:gd name="f36" fmla="+- f34 0 f33"/>
                <a:gd name="f37" fmla="*/ f35 1 f5"/>
                <a:gd name="f38" fmla="+- f37 0 f1"/>
                <a:gd name="f39" fmla="cos 1 f38"/>
                <a:gd name="f40" fmla="sin 1 f38"/>
                <a:gd name="f41" fmla="+- 0 0 f39"/>
                <a:gd name="f42" fmla="+- 0 0 f40"/>
                <a:gd name="f43" fmla="*/ 10800 f41 1"/>
                <a:gd name="f44" fmla="*/ 10800 f42 1"/>
                <a:gd name="f45" fmla="*/ f43 f43 1"/>
                <a:gd name="f46" fmla="*/ f44 f44 1"/>
                <a:gd name="f47" fmla="+- f45 f46 0"/>
                <a:gd name="f48" fmla="sqrt f47"/>
                <a:gd name="f49" fmla="*/ f6 1 f48"/>
                <a:gd name="f50" fmla="*/ f41 f49 1"/>
                <a:gd name="f51" fmla="*/ f42 f49 1"/>
                <a:gd name="f52" fmla="+- 10800 0 f50"/>
                <a:gd name="f53" fmla="+- 10800 0 f5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22" y="f23"/>
                </a:cxn>
                <a:cxn ang="f33">
                  <a:pos x="f24" y="f25"/>
                </a:cxn>
                <a:cxn ang="f33">
                  <a:pos x="f26" y="f27"/>
                </a:cxn>
                <a:cxn ang="f33">
                  <a:pos x="f24" y="f28"/>
                </a:cxn>
                <a:cxn ang="f33">
                  <a:pos x="f22" y="f29"/>
                </a:cxn>
                <a:cxn ang="f33">
                  <a:pos x="f30" y="f28"/>
                </a:cxn>
                <a:cxn ang="f33">
                  <a:pos x="f31" y="f27"/>
                </a:cxn>
                <a:cxn ang="f33">
                  <a:pos x="f30" y="f25"/>
                </a:cxn>
              </a:cxnLst>
              <a:rect l="f15" t="f18" r="f16" b="f17"/>
              <a:pathLst>
                <a:path w="21600" h="21600">
                  <a:moveTo>
                    <a:pt x="f52" y="f53"/>
                  </a:moveTo>
                  <a:arcTo wR="f9" hR="f9" stAng="f33" swAng="f36"/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rgbClr val="3465A4"/>
              </a:solidFill>
              <a:prstDash val="solid"/>
            </a:ln>
          </p:spPr>
          <p:txBody>
            <a:bodyPr vert="horz" wrap="square" lIns="0" tIns="0" rIns="0" bIns="0" anchor="ctr" anchorCtr="0" compatLnSpc="0">
              <a:noAutofit/>
            </a:bodyPr>
            <a:lstStyle/>
            <a:p>
              <a:pPr algn="ctr"/>
              <a:r>
                <a:rPr lang="fr-FR" b="1" kern="150" dirty="0">
                  <a:solidFill>
                    <a:schemeClr val="bg1"/>
                  </a:solidFill>
                  <a:effectLst/>
                  <a:latin typeface="Liberation Serif"/>
                  <a:ea typeface="NSimSun" panose="02010609030101010101" pitchFamily="49" charset="-122"/>
                  <a:cs typeface="Lucida Sans" panose="020B0602030504020204" pitchFamily="34" charset="0"/>
                </a:rPr>
                <a:t>Fidéliser -Garder le contact avec le client</a:t>
              </a:r>
              <a:endParaRPr lang="fr-FR" kern="150" dirty="0">
                <a:solidFill>
                  <a:schemeClr val="bg1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endParaRPr>
            </a:p>
          </p:txBody>
        </p:sp>
        <p:sp>
          <p:nvSpPr>
            <p:cNvPr id="24" name="Forme3">
              <a:extLst>
                <a:ext uri="{FF2B5EF4-FFF2-40B4-BE49-F238E27FC236}">
                  <a16:creationId xmlns:a16="http://schemas.microsoft.com/office/drawing/2014/main" id="{52436581-764C-5BF5-DEB4-81E138878D45}"/>
                </a:ext>
              </a:extLst>
            </p:cNvPr>
            <p:cNvSpPr/>
            <p:nvPr/>
          </p:nvSpPr>
          <p:spPr>
            <a:xfrm>
              <a:off x="3352767" y="898692"/>
              <a:ext cx="2533191" cy="64042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80 f10 1"/>
                <a:gd name="f16" fmla="*/ 18420 f10 1"/>
                <a:gd name="f17" fmla="*/ 18420 f11 1"/>
                <a:gd name="f18" fmla="*/ 3180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3163 f10 1"/>
                <a:gd name="f25" fmla="*/ 3163 f11 1"/>
                <a:gd name="f26" fmla="*/ 0 f10 1"/>
                <a:gd name="f27" fmla="*/ 10800 f11 1"/>
                <a:gd name="f28" fmla="*/ 18437 f11 1"/>
                <a:gd name="f29" fmla="*/ 21600 f11 1"/>
                <a:gd name="f30" fmla="*/ 18437 f10 1"/>
                <a:gd name="f31" fmla="*/ 21600 f10 1"/>
                <a:gd name="f32" fmla="+- 0 0 f19"/>
                <a:gd name="f33" fmla="+- f20 0 f1"/>
                <a:gd name="f34" fmla="+- f21 0 f1"/>
                <a:gd name="f35" fmla="*/ f32 f0 1"/>
                <a:gd name="f36" fmla="+- f34 0 f33"/>
                <a:gd name="f37" fmla="*/ f35 1 f5"/>
                <a:gd name="f38" fmla="+- f37 0 f1"/>
                <a:gd name="f39" fmla="cos 1 f38"/>
                <a:gd name="f40" fmla="sin 1 f38"/>
                <a:gd name="f41" fmla="+- 0 0 f39"/>
                <a:gd name="f42" fmla="+- 0 0 f40"/>
                <a:gd name="f43" fmla="*/ 10800 f41 1"/>
                <a:gd name="f44" fmla="*/ 10800 f42 1"/>
                <a:gd name="f45" fmla="*/ f43 f43 1"/>
                <a:gd name="f46" fmla="*/ f44 f44 1"/>
                <a:gd name="f47" fmla="+- f45 f46 0"/>
                <a:gd name="f48" fmla="sqrt f47"/>
                <a:gd name="f49" fmla="*/ f6 1 f48"/>
                <a:gd name="f50" fmla="*/ f41 f49 1"/>
                <a:gd name="f51" fmla="*/ f42 f49 1"/>
                <a:gd name="f52" fmla="+- 10800 0 f50"/>
                <a:gd name="f53" fmla="+- 10800 0 f5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22" y="f23"/>
                </a:cxn>
                <a:cxn ang="f33">
                  <a:pos x="f24" y="f25"/>
                </a:cxn>
                <a:cxn ang="f33">
                  <a:pos x="f26" y="f27"/>
                </a:cxn>
                <a:cxn ang="f33">
                  <a:pos x="f24" y="f28"/>
                </a:cxn>
                <a:cxn ang="f33">
                  <a:pos x="f22" y="f29"/>
                </a:cxn>
                <a:cxn ang="f33">
                  <a:pos x="f30" y="f28"/>
                </a:cxn>
                <a:cxn ang="f33">
                  <a:pos x="f31" y="f27"/>
                </a:cxn>
                <a:cxn ang="f33">
                  <a:pos x="f30" y="f25"/>
                </a:cxn>
              </a:cxnLst>
              <a:rect l="f15" t="f18" r="f16" b="f17"/>
              <a:pathLst>
                <a:path w="21600" h="21600">
                  <a:moveTo>
                    <a:pt x="f52" y="f53"/>
                  </a:moveTo>
                  <a:arcTo wR="f9" hR="f9" stAng="f33" swAng="f36"/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rgbClr val="3465A4"/>
              </a:solidFill>
              <a:prstDash val="solid"/>
            </a:ln>
          </p:spPr>
          <p:txBody>
            <a:bodyPr vert="horz" wrap="square" lIns="0" tIns="0" rIns="0" bIns="0" anchor="ctr" anchorCtr="0" compatLnSpc="0">
              <a:noAutofit/>
            </a:bodyPr>
            <a:lstStyle/>
            <a:p>
              <a:pPr algn="ctr"/>
              <a:r>
                <a:rPr lang="fr-FR" b="1" kern="150" dirty="0">
                  <a:solidFill>
                    <a:schemeClr val="bg1"/>
                  </a:solidFill>
                  <a:effectLst/>
                  <a:latin typeface="Liberation Serif"/>
                  <a:ea typeface="NSimSun" panose="02010609030101010101" pitchFamily="49" charset="-122"/>
                  <a:cs typeface="Lucida Sans" panose="020B0602030504020204" pitchFamily="34" charset="0"/>
                </a:rPr>
                <a:t>Vérifier la solvabilité client</a:t>
              </a:r>
              <a:endParaRPr lang="fr-FR" kern="150" dirty="0">
                <a:solidFill>
                  <a:schemeClr val="bg1"/>
                </a:solidFill>
                <a:effectLst/>
                <a:latin typeface="Liberation Serif"/>
                <a:ea typeface="NSimSun" panose="02010609030101010101" pitchFamily="49" charset="-122"/>
                <a:cs typeface="Lucida Sans" panose="020B0602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616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Négociateur·rice Technico-commercial·e Formation pro Technico-commercial">
            <a:extLst>
              <a:ext uri="{FF2B5EF4-FFF2-40B4-BE49-F238E27FC236}">
                <a16:creationId xmlns:a16="http://schemas.microsoft.com/office/drawing/2014/main" id="{9729C182-5FE1-E16E-43BE-80E4638178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870" y="4625266"/>
            <a:ext cx="6698200" cy="223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6242" y="264750"/>
            <a:ext cx="4317901" cy="666843"/>
          </a:xfrm>
        </p:spPr>
        <p:txBody>
          <a:bodyPr rtlCol="0" anchor="t">
            <a:noAutofit/>
          </a:bodyPr>
          <a:lstStyle/>
          <a:p>
            <a:pPr algn="ctr">
              <a:spcBef>
                <a:spcPts val="0"/>
              </a:spcBef>
            </a:pPr>
            <a:r>
              <a:rPr lang="fr-FR" sz="4000" kern="150" dirty="0">
                <a:effectLst/>
                <a:latin typeface="Aptos Black" panose="020F0502020204030204" pitchFamily="34" charset="0"/>
              </a:rPr>
              <a:t>Le métier de TC ?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693E9719-52F1-46B6-DCC0-40AEDFB2C7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6442" y="235258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A12BC79-8DE4-9B96-3226-A99A5E3F6C58}"/>
              </a:ext>
            </a:extLst>
          </p:cNvPr>
          <p:cNvSpPr txBox="1"/>
          <p:nvPr/>
        </p:nvSpPr>
        <p:spPr>
          <a:xfrm>
            <a:off x="1583926" y="1040555"/>
            <a:ext cx="83538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2800" b="1" dirty="0">
                <a:latin typeface="Liberation Serif"/>
                <a:ea typeface="NSimSun" panose="02010609030101010101" pitchFamily="49" charset="-122"/>
              </a:rPr>
              <a:t>4) Le processus de vente (dans les grandes lignes)</a:t>
            </a:r>
          </a:p>
        </p:txBody>
      </p:sp>
      <p:pic>
        <p:nvPicPr>
          <p:cNvPr id="2" name="Image 6">
            <a:extLst>
              <a:ext uri="{FF2B5EF4-FFF2-40B4-BE49-F238E27FC236}">
                <a16:creationId xmlns:a16="http://schemas.microsoft.com/office/drawing/2014/main" id="{3841D803-05F3-4F25-41A4-BB2F70110A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4598" y="1"/>
            <a:ext cx="1797402" cy="1233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4F0ECD2-4F75-9C67-61AA-F82AE2D25C92}"/>
              </a:ext>
            </a:extLst>
          </p:cNvPr>
          <p:cNvSpPr txBox="1"/>
          <p:nvPr/>
        </p:nvSpPr>
        <p:spPr>
          <a:xfrm>
            <a:off x="767180" y="1756388"/>
            <a:ext cx="998737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 dirty="0">
                <a:solidFill>
                  <a:srgbClr val="FFFF00"/>
                </a:solidFill>
                <a:latin typeface="Abadi" panose="020B0604020104020204" pitchFamily="34" charset="0"/>
              </a:rPr>
              <a:t>Prospection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 dirty="0">
                <a:solidFill>
                  <a:srgbClr val="FFFF00"/>
                </a:solidFill>
                <a:latin typeface="Abadi" panose="020B0604020104020204" pitchFamily="34" charset="0"/>
              </a:rPr>
              <a:t>Prise de </a:t>
            </a:r>
            <a:r>
              <a:rPr lang="fr-FR" sz="2800" dirty="0" err="1">
                <a:solidFill>
                  <a:srgbClr val="FFFF00"/>
                </a:solidFill>
                <a:latin typeface="Abadi" panose="020B0604020104020204" pitchFamily="34" charset="0"/>
              </a:rPr>
              <a:t>RdV</a:t>
            </a:r>
            <a:endParaRPr lang="fr-FR" sz="2800" dirty="0">
              <a:solidFill>
                <a:srgbClr val="FFFF00"/>
              </a:solidFill>
              <a:latin typeface="Abadi" panose="020B0604020104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 dirty="0">
                <a:solidFill>
                  <a:srgbClr val="FFFF00"/>
                </a:solidFill>
                <a:latin typeface="Abadi" panose="020B0604020104020204" pitchFamily="34" charset="0"/>
              </a:rPr>
              <a:t>Découverte (Le besoin du client)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 dirty="0">
                <a:solidFill>
                  <a:srgbClr val="FFFF00"/>
                </a:solidFill>
                <a:latin typeface="Abadi" panose="020B0604020104020204" pitchFamily="34" charset="0"/>
              </a:rPr>
              <a:t>Présentation de la solution (+ argumentation)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 dirty="0">
                <a:solidFill>
                  <a:srgbClr val="FFFF00"/>
                </a:solidFill>
                <a:latin typeface="Abadi" panose="020B0604020104020204" pitchFamily="34" charset="0"/>
              </a:rPr>
              <a:t>Négociation (+ traitement des objections)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 dirty="0">
                <a:solidFill>
                  <a:srgbClr val="FFFF00"/>
                </a:solidFill>
                <a:latin typeface="Abadi" panose="020B0604020104020204" pitchFamily="34" charset="0"/>
              </a:rPr>
              <a:t>Suite de la vente - Mise en place de la solution technique</a:t>
            </a:r>
          </a:p>
        </p:txBody>
      </p:sp>
    </p:spTree>
    <p:extLst>
      <p:ext uri="{BB962C8B-B14F-4D97-AF65-F5344CB8AC3E}">
        <p14:creationId xmlns:p14="http://schemas.microsoft.com/office/powerpoint/2010/main" val="1308055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hème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C4C00F4-06E9-43E3-AD97-88A857CEFA82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64B270AB-C138-415C-897E-3C24487DEC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585E981-8C91-4205-A0C3-C991F42B4C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244</Words>
  <Application>Microsoft Office PowerPoint</Application>
  <PresentationFormat>Grand écran</PresentationFormat>
  <Paragraphs>43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0" baseType="lpstr">
      <vt:lpstr>Abadi</vt:lpstr>
      <vt:lpstr>Aptos Black</vt:lpstr>
      <vt:lpstr>Arial</vt:lpstr>
      <vt:lpstr>Calibri</vt:lpstr>
      <vt:lpstr>Calibri Light</vt:lpstr>
      <vt:lpstr>Liberation Serif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XAVIER KERGOAT</dc:creator>
  <cp:lastModifiedBy>XAVIER KERGOAT</cp:lastModifiedBy>
  <cp:revision>24</cp:revision>
  <dcterms:created xsi:type="dcterms:W3CDTF">2023-09-05T01:07:49Z</dcterms:created>
  <dcterms:modified xsi:type="dcterms:W3CDTF">2023-09-07T07:00:32Z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