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85" r:id="rId2"/>
    <p:sldId id="294" r:id="rId3"/>
    <p:sldId id="296" r:id="rId4"/>
    <p:sldId id="297" r:id="rId5"/>
    <p:sldId id="295" r:id="rId6"/>
    <p:sldId id="298" r:id="rId7"/>
    <p:sldId id="301" r:id="rId8"/>
    <p:sldId id="300" r:id="rId9"/>
    <p:sldId id="302" r:id="rId10"/>
    <p:sldId id="303" r:id="rId11"/>
    <p:sldId id="30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Freulon" initials="PF" lastIdx="1" clrIdx="0">
    <p:extLst>
      <p:ext uri="{19B8F6BF-5375-455C-9EA6-DF929625EA0E}">
        <p15:presenceInfo xmlns:p15="http://schemas.microsoft.com/office/powerpoint/2012/main" userId="82c7b61085ea85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892" autoAdjust="0"/>
  </p:normalViewPr>
  <p:slideViewPr>
    <p:cSldViewPr snapToGrid="0">
      <p:cViewPr varScale="1">
        <p:scale>
          <a:sx n="85" d="100"/>
          <a:sy n="85" d="100"/>
        </p:scale>
        <p:origin x="15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FC4F52-4DAF-4D26-9B41-95E98C959A75}" type="datetimeFigureOut">
              <a:rPr lang="fr-FR" smtClean="0"/>
              <a:t>07/09/2023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6AE818-00A5-408D-B0FA-AAE4A820692A}" type="slidenum">
              <a:rPr lang="fr-FR" smtClean="0"/>
              <a:t>‹N°›</a:t>
            </a:fld>
            <a:endParaRPr lang="fr-FR"/>
          </a:p>
        </p:txBody>
      </p:sp>
    </p:spTree>
    <p:extLst>
      <p:ext uri="{BB962C8B-B14F-4D97-AF65-F5344CB8AC3E}">
        <p14:creationId xmlns:p14="http://schemas.microsoft.com/office/powerpoint/2010/main" val="4050993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learn.microsoft.com/fr-fr/power-automate/desktop-flows/monitor-desktop-flow-queu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B6AE818-00A5-408D-B0FA-AAE4A820692A}" type="slidenum">
              <a:rPr lang="fr-FR" smtClean="0"/>
              <a:t>4</a:t>
            </a:fld>
            <a:endParaRPr lang="fr-FR"/>
          </a:p>
        </p:txBody>
      </p:sp>
    </p:spTree>
    <p:extLst>
      <p:ext uri="{BB962C8B-B14F-4D97-AF65-F5344CB8AC3E}">
        <p14:creationId xmlns:p14="http://schemas.microsoft.com/office/powerpoint/2010/main" val="2069769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B6AE818-00A5-408D-B0FA-AAE4A820692A}" type="slidenum">
              <a:rPr lang="fr-FR" smtClean="0"/>
              <a:t>8</a:t>
            </a:fld>
            <a:endParaRPr lang="fr-FR"/>
          </a:p>
        </p:txBody>
      </p:sp>
    </p:spTree>
    <p:extLst>
      <p:ext uri="{BB962C8B-B14F-4D97-AF65-F5344CB8AC3E}">
        <p14:creationId xmlns:p14="http://schemas.microsoft.com/office/powerpoint/2010/main" val="4243771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b="0" i="0" dirty="0">
                <a:solidFill>
                  <a:srgbClr val="161616"/>
                </a:solidFill>
                <a:effectLst/>
                <a:latin typeface="Segoe UI" panose="020B0502040204020203" pitchFamily="34" charset="0"/>
              </a:rPr>
              <a:t>Les groupes de machines vous permettent de regrouper plusieurs machines ensemble afin de répartir la charge de travail de l’automatisation et d’optimiser la productivité.</a:t>
            </a:r>
          </a:p>
          <a:p>
            <a:pPr algn="l"/>
            <a:r>
              <a:rPr lang="fr-FR" b="0" i="0" dirty="0">
                <a:solidFill>
                  <a:srgbClr val="161616"/>
                </a:solidFill>
                <a:effectLst/>
                <a:latin typeface="Segoe UI" panose="020B0502040204020203" pitchFamily="34" charset="0"/>
              </a:rPr>
              <a:t>Vous pouvez attribuer des flux de bureau à un groupe de machines donné et ils seront automatiquement mis en file d’attente lorsqu’ils seront déclenchés pour s’exécuter. Ensuite, lorsqu’une machine du groupe est disponible, Power Automate lui attribue le prochain flux de bureau disponible. Pour obtenir plus d’informations sur les files d’attente, accédez à </a:t>
            </a:r>
            <a:r>
              <a:rPr lang="fr-FR" b="0" i="0" u="none" strike="noStrike" dirty="0">
                <a:solidFill>
                  <a:srgbClr val="161616"/>
                </a:solidFill>
                <a:effectLst/>
                <a:latin typeface="Segoe UI" panose="020B0502040204020203" pitchFamily="34" charset="0"/>
                <a:hlinkClick r:id="rId3"/>
              </a:rPr>
              <a:t>Surveiller les files d’attente de flux de bureau</a:t>
            </a:r>
            <a:r>
              <a:rPr lang="fr-FR" b="0" i="0" dirty="0">
                <a:solidFill>
                  <a:srgbClr val="161616"/>
                </a:solidFill>
                <a:effectLst/>
                <a:latin typeface="Segoe UI" panose="020B0502040204020203" pitchFamily="34" charset="0"/>
              </a:rPr>
              <a:t>.</a:t>
            </a:r>
          </a:p>
          <a:p>
            <a:endParaRPr lang="fr-FR" dirty="0"/>
          </a:p>
        </p:txBody>
      </p:sp>
      <p:sp>
        <p:nvSpPr>
          <p:cNvPr id="4" name="Espace réservé du numéro de diapositive 3"/>
          <p:cNvSpPr>
            <a:spLocks noGrp="1"/>
          </p:cNvSpPr>
          <p:nvPr>
            <p:ph type="sldNum" sz="quarter" idx="5"/>
          </p:nvPr>
        </p:nvSpPr>
        <p:spPr/>
        <p:txBody>
          <a:bodyPr/>
          <a:lstStyle/>
          <a:p>
            <a:fld id="{FB6AE818-00A5-408D-B0FA-AAE4A820692A}" type="slidenum">
              <a:rPr lang="fr-FR" smtClean="0"/>
              <a:t>11</a:t>
            </a:fld>
            <a:endParaRPr lang="fr-FR"/>
          </a:p>
        </p:txBody>
      </p:sp>
    </p:spTree>
    <p:extLst>
      <p:ext uri="{BB962C8B-B14F-4D97-AF65-F5344CB8AC3E}">
        <p14:creationId xmlns:p14="http://schemas.microsoft.com/office/powerpoint/2010/main" val="19005364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fr-FR"/>
              <a:t>Modifiez le style du titre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a:xfrm>
            <a:off x="1127124" y="329307"/>
            <a:ext cx="5943668" cy="309201"/>
          </a:xfrm>
        </p:spPr>
        <p:txBody>
          <a:bodyPr/>
          <a:lstStyle/>
          <a:p>
            <a:endParaRPr lang="en-US" dirty="0"/>
          </a:p>
        </p:txBody>
      </p:sp>
      <p:sp>
        <p:nvSpPr>
          <p:cNvPr id="6" name="Slide Number Placeholder 5"/>
          <p:cNvSpPr>
            <a:spLocks noGrp="1"/>
          </p:cNvSpPr>
          <p:nvPr>
            <p:ph type="sldNum" sz="quarter" idx="12"/>
          </p:nvPr>
        </p:nvSpPr>
        <p:spPr>
          <a:xfrm>
            <a:off x="9924392" y="134930"/>
            <a:ext cx="811019" cy="503578"/>
          </a:xfrm>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lvl1pPr>
              <a:defRPr sz="1200"/>
            </a:lvl1pPr>
          </a:lstStyle>
          <a:p>
            <a:fld id="{48A87A34-81AB-432B-8DAE-1953F412C126}" type="datetimeFigureOut">
              <a:rPr lang="en-US" dirty="0"/>
              <a:pPr/>
              <a:t>9/7/2023</a:t>
            </a:fld>
            <a:endParaRPr lang="en-US" dirty="0"/>
          </a:p>
        </p:txBody>
      </p:sp>
      <p:sp>
        <p:nvSpPr>
          <p:cNvPr id="5" name="Footer Placeholder 4"/>
          <p:cNvSpPr>
            <a:spLocks noGrp="1"/>
          </p:cNvSpPr>
          <p:nvPr>
            <p:ph type="ftr" sz="quarter" idx="11"/>
          </p:nvPr>
        </p:nvSpPr>
        <p:spPr/>
        <p:txBody>
          <a:bodyPr/>
          <a:lstStyle>
            <a:lvl1pPr>
              <a:defRPr sz="1200"/>
            </a:lvl1p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fr-FR"/>
              <a:t>Modifiez le style du titre</a:t>
            </a:r>
            <a:endParaRPr lang="en-US" dirty="0"/>
          </a:p>
        </p:txBody>
      </p:sp>
      <p:sp>
        <p:nvSpPr>
          <p:cNvPr id="3" name="Text Placeholder 2"/>
          <p:cNvSpPr>
            <a:spLocks noGrp="1"/>
          </p:cNvSpPr>
          <p:nvPr>
            <p:ph type="body" idx="1" hasCustomPrompt="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fr-FR"/>
              <a:t>Modifiez le style du titre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fr-FR"/>
              <a:t>Modifiez le style du titre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129166" y="2974448"/>
            <a:ext cx="4645152" cy="2493876"/>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094337" y="2971669"/>
            <a:ext cx="4645152" cy="248719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fr-FR"/>
              <a:t>Modifiez le style du titre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dirty="0"/>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48A87A34-81AB-432B-8DAE-1953F412C126}" type="datetimeFigureOut">
              <a:rPr lang="en-US" dirty="0"/>
              <a:pPr/>
              <a:t>9/7/2023</a:t>
            </a:fld>
            <a:endParaRPr lang="en-US" dirty="0"/>
          </a:p>
        </p:txBody>
      </p:sp>
      <p:sp>
        <p:nvSpPr>
          <p:cNvPr id="6" name="Footer Placeholder 5"/>
          <p:cNvSpPr>
            <a:spLocks noGrp="1"/>
          </p:cNvSpPr>
          <p:nvPr>
            <p:ph type="ftr" sz="quarter" idx="11"/>
          </p:nvPr>
        </p:nvSpPr>
        <p:spPr>
          <a:xfrm>
            <a:off x="1125300" y="318640"/>
            <a:ext cx="4877818" cy="320931"/>
          </a:xfrm>
        </p:spPr>
        <p:txBody>
          <a:bodyPr/>
          <a:lstStyle/>
          <a:p>
            <a:endParaRPr lang="en-US" dirty="0"/>
          </a:p>
        </p:txBody>
      </p:sp>
      <p:sp>
        <p:nvSpPr>
          <p:cNvPr id="7" name="Slide Number Placeholder 6"/>
          <p:cNvSpPr>
            <a:spLocks noGrp="1"/>
          </p:cNvSpPr>
          <p:nvPr>
            <p:ph type="sldNum" sz="quarter" idx="12"/>
          </p:nvPr>
        </p:nvSpPr>
        <p:spPr>
          <a:xfrm>
            <a:off x="6176794" y="137408"/>
            <a:ext cx="811019" cy="503578"/>
          </a:xfrm>
        </p:spPr>
        <p:txBody>
          <a:bodyPr/>
          <a:lstStyle/>
          <a:p>
            <a:fld id="{6D22F896-40B5-4ADD-8801-0D06FADFA095}" type="slidenum">
              <a:rPr lang="en-US" dirty="0"/>
              <a:t>‹N°›</a:t>
            </a:fld>
            <a:endParaRPr lang="en-US" dirty="0"/>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9/7/2023</a:t>
            </a:fld>
            <a:endParaRPr lang="en-US" dirty="0"/>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40256" y="1365956"/>
            <a:ext cx="8968100" cy="3386666"/>
          </a:xfrm>
          <a:prstGeom prst="rect">
            <a:avLst/>
          </a:prstGeom>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7200" b="1" dirty="0">
                <a:effectLst/>
                <a:latin typeface="GillSansMT"/>
                <a:ea typeface="GillSansMT"/>
                <a:cs typeface="GillSansMT"/>
              </a:rPr>
              <a:t>Approche simple d’un produit technique pour un TC </a:t>
            </a:r>
            <a:endParaRPr lang="fr-FR" sz="59500" b="1" dirty="0"/>
          </a:p>
        </p:txBody>
      </p:sp>
    </p:spTree>
    <p:extLst>
      <p:ext uri="{BB962C8B-B14F-4D97-AF65-F5344CB8AC3E}">
        <p14:creationId xmlns:p14="http://schemas.microsoft.com/office/powerpoint/2010/main" val="2558377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CADE4D0-7799-352C-F897-CDB2764A1401}"/>
              </a:ext>
            </a:extLst>
          </p:cNvPr>
          <p:cNvSpPr txBox="1">
            <a:spLocks/>
          </p:cNvSpPr>
          <p:nvPr/>
        </p:nvSpPr>
        <p:spPr>
          <a:xfrm>
            <a:off x="96881" y="146269"/>
            <a:ext cx="5457253" cy="881020"/>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Carrousel</a:t>
            </a:r>
            <a:endParaRPr lang="fr-FR" sz="5400" dirty="0"/>
          </a:p>
        </p:txBody>
      </p:sp>
      <p:pic>
        <p:nvPicPr>
          <p:cNvPr id="3" name="Image 2" descr="Une image contenant intérieur, fraiseuse&#10;&#10;Description générée automatiquement">
            <a:extLst>
              <a:ext uri="{FF2B5EF4-FFF2-40B4-BE49-F238E27FC236}">
                <a16:creationId xmlns:a16="http://schemas.microsoft.com/office/drawing/2014/main" id="{06FC6453-F43D-F09D-C7A1-7B794812392B}"/>
              </a:ext>
            </a:extLst>
          </p:cNvPr>
          <p:cNvPicPr>
            <a:picLocks noChangeAspect="1"/>
          </p:cNvPicPr>
          <p:nvPr/>
        </p:nvPicPr>
        <p:blipFill>
          <a:blip r:embed="rId2"/>
          <a:stretch>
            <a:fillRect/>
          </a:stretch>
        </p:blipFill>
        <p:spPr>
          <a:xfrm>
            <a:off x="768107" y="1602316"/>
            <a:ext cx="4114800" cy="3111500"/>
          </a:xfrm>
          <a:prstGeom prst="rect">
            <a:avLst/>
          </a:prstGeom>
        </p:spPr>
      </p:pic>
      <p:pic>
        <p:nvPicPr>
          <p:cNvPr id="4098" name="Picture 2" descr="Machine d'assemblage à carrousel | Contact LE SUR MESURE INDUSTRIEL">
            <a:extLst>
              <a:ext uri="{FF2B5EF4-FFF2-40B4-BE49-F238E27FC236}">
                <a16:creationId xmlns:a16="http://schemas.microsoft.com/office/drawing/2014/main" id="{5FA6B05D-4B33-DAE7-720A-CFCF6E5EA1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4134" y="1143000"/>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134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 de texte 2">
            <a:extLst>
              <a:ext uri="{FF2B5EF4-FFF2-40B4-BE49-F238E27FC236}">
                <a16:creationId xmlns:a16="http://schemas.microsoft.com/office/drawing/2014/main" id="{2596D506-EFD4-2721-B743-33ED8939AD75}"/>
              </a:ext>
            </a:extLst>
          </p:cNvPr>
          <p:cNvSpPr txBox="1">
            <a:spLocks noChangeArrowheads="1"/>
          </p:cNvSpPr>
          <p:nvPr/>
        </p:nvSpPr>
        <p:spPr bwMode="auto">
          <a:xfrm>
            <a:off x="4554883" y="1357537"/>
            <a:ext cx="6336550" cy="41960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fr-FR" altLang="fr-FR" sz="4000" b="1" i="0" u="none" strike="noStrike" cap="none" normalizeH="0" baseline="0" dirty="0">
                <a:ln>
                  <a:noFill/>
                </a:ln>
                <a:solidFill>
                  <a:schemeClr val="tx1"/>
                </a:solidFill>
                <a:effectLst/>
                <a:latin typeface="Arial" panose="020B0604020202020204" pitchFamily="34" charset="0"/>
              </a:rPr>
              <a:t>Fonction(s) ?</a:t>
            </a:r>
          </a:p>
          <a:p>
            <a:pPr marL="0" marR="0" lvl="0" indent="0" algn="r" defTabSz="914400" rtl="0" eaLnBrk="0" fontAlgn="base" latinLnBrk="0" hangingPunct="0">
              <a:lnSpc>
                <a:spcPct val="100000"/>
              </a:lnSpc>
              <a:spcBef>
                <a:spcPct val="0"/>
              </a:spcBef>
              <a:spcAft>
                <a:spcPts val="800"/>
              </a:spcAft>
              <a:buClrTx/>
              <a:buSzTx/>
              <a:buFontTx/>
              <a:buNone/>
              <a:tabLst/>
            </a:pPr>
            <a:endParaRPr kumimoji="0" lang="fr-FR" altLang="fr-FR" sz="4000" b="1" i="0" u="none" strike="noStrike" cap="none" normalizeH="0" baseline="0" dirty="0">
              <a:ln>
                <a:noFill/>
              </a:ln>
              <a:solidFill>
                <a:schemeClr val="tx1"/>
              </a:solidFill>
              <a:effectLst/>
              <a:latin typeface="Arial" panose="020B0604020202020204" pitchFamily="34" charset="0"/>
            </a:endParaRPr>
          </a:p>
          <a:p>
            <a:pPr marL="982663" algn="ctr" defTabSz="914400" eaLnBrk="0" fontAlgn="base" hangingPunct="0">
              <a:spcBef>
                <a:spcPct val="0"/>
              </a:spcBef>
              <a:spcAft>
                <a:spcPts val="800"/>
              </a:spcAft>
            </a:pPr>
            <a:r>
              <a:rPr lang="fr-FR" altLang="fr-FR" sz="4000" b="1" dirty="0">
                <a:latin typeface="Arial" panose="020B0604020202020204" pitchFamily="34" charset="0"/>
              </a:rPr>
              <a:t>Critères de choix ?</a:t>
            </a:r>
          </a:p>
          <a:p>
            <a:pPr algn="r" defTabSz="914400" eaLnBrk="0" fontAlgn="base" hangingPunct="0">
              <a:spcBef>
                <a:spcPct val="0"/>
              </a:spcBef>
              <a:spcAft>
                <a:spcPts val="800"/>
              </a:spcAft>
            </a:pPr>
            <a:endParaRPr lang="fr-FR" altLang="fr-FR" sz="4000" b="1" dirty="0">
              <a:latin typeface="Arial" panose="020B0604020202020204" pitchFamily="34" charset="0"/>
            </a:endParaRPr>
          </a:p>
          <a:p>
            <a:pPr marL="90488" algn="ctr" defTabSz="914400" eaLnBrk="0" fontAlgn="base" hangingPunct="0">
              <a:spcBef>
                <a:spcPct val="0"/>
              </a:spcBef>
              <a:spcAft>
                <a:spcPts val="800"/>
              </a:spcAft>
            </a:pPr>
            <a:r>
              <a:rPr lang="fr-FR" altLang="fr-FR" sz="4000" b="1" dirty="0">
                <a:latin typeface="Arial" panose="020B0604020202020204" pitchFamily="34" charset="0"/>
              </a:rPr>
              <a:t>Problématiques d’installation ?</a:t>
            </a:r>
          </a:p>
        </p:txBody>
      </p:sp>
      <p:pic>
        <p:nvPicPr>
          <p:cNvPr id="2" name="Picture 6">
            <a:extLst>
              <a:ext uri="{FF2B5EF4-FFF2-40B4-BE49-F238E27FC236}">
                <a16:creationId xmlns:a16="http://schemas.microsoft.com/office/drawing/2014/main" id="{84999030-F74C-278A-CBA0-C8BD713735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80" y="1658756"/>
            <a:ext cx="4564505" cy="2925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 de texte 2">
            <a:extLst>
              <a:ext uri="{FF2B5EF4-FFF2-40B4-BE49-F238E27FC236}">
                <a16:creationId xmlns:a16="http://schemas.microsoft.com/office/drawing/2014/main" id="{54616C8A-6AB4-FEC4-453E-6D710C92C230}"/>
              </a:ext>
            </a:extLst>
          </p:cNvPr>
          <p:cNvSpPr txBox="1">
            <a:spLocks noChangeArrowheads="1"/>
          </p:cNvSpPr>
          <p:nvPr/>
        </p:nvSpPr>
        <p:spPr bwMode="auto">
          <a:xfrm>
            <a:off x="4964196" y="1360521"/>
            <a:ext cx="6333067" cy="13029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Fonction(s) :</a:t>
            </a:r>
          </a:p>
          <a:p>
            <a:pPr algn="ctr" defTabSz="914400" eaLnBrk="0" fontAlgn="base" hangingPunct="0">
              <a:spcBef>
                <a:spcPct val="0"/>
              </a:spcBef>
              <a:spcAft>
                <a:spcPts val="800"/>
              </a:spcAft>
            </a:pPr>
            <a:r>
              <a:rPr lang="fr-FR" sz="2400" b="1" dirty="0">
                <a:solidFill>
                  <a:srgbClr val="FF0000"/>
                </a:solidFill>
                <a:latin typeface="Arial" panose="020B0604020202020204" pitchFamily="34" charset="0"/>
              </a:rPr>
              <a:t>Refermer les boites de conserve par sertissage</a:t>
            </a:r>
            <a:endParaRPr kumimoji="0" lang="fr-FR" altLang="fr-FR" sz="2400" b="1" i="0" u="none" strike="noStrike" cap="none" normalizeH="0" baseline="0" dirty="0">
              <a:ln>
                <a:noFill/>
              </a:ln>
              <a:solidFill>
                <a:schemeClr val="tx1"/>
              </a:solidFill>
              <a:effectLst/>
              <a:latin typeface="TrebuchetMS" charset="0"/>
            </a:endParaRPr>
          </a:p>
        </p:txBody>
      </p:sp>
      <p:sp>
        <p:nvSpPr>
          <p:cNvPr id="5" name="Zone de texte 2">
            <a:extLst>
              <a:ext uri="{FF2B5EF4-FFF2-40B4-BE49-F238E27FC236}">
                <a16:creationId xmlns:a16="http://schemas.microsoft.com/office/drawing/2014/main" id="{DDA1B358-7B47-F5D5-523C-308E27DEF78D}"/>
              </a:ext>
            </a:extLst>
          </p:cNvPr>
          <p:cNvSpPr txBox="1">
            <a:spLocks noChangeArrowheads="1"/>
          </p:cNvSpPr>
          <p:nvPr/>
        </p:nvSpPr>
        <p:spPr bwMode="auto">
          <a:xfrm>
            <a:off x="4554883" y="2787037"/>
            <a:ext cx="7151694" cy="13029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Critères de choix :</a:t>
            </a:r>
          </a:p>
          <a:p>
            <a:pPr defTabSz="914400" eaLnBrk="0" fontAlgn="base" hangingPunct="0">
              <a:spcBef>
                <a:spcPct val="0"/>
              </a:spcBef>
              <a:spcAft>
                <a:spcPct val="0"/>
              </a:spcAft>
              <a:buClr>
                <a:srgbClr val="FF0000"/>
              </a:buClr>
              <a:buFont typeface="Arial" panose="020B0604020202020204" pitchFamily="34" charset="0"/>
              <a:buChar char="-"/>
            </a:pPr>
            <a:r>
              <a:rPr kumimoji="0" lang="fr-FR" altLang="fr-FR" sz="2400" b="0" i="0" u="none" strike="noStrike" cap="none" normalizeH="0" baseline="0" dirty="0">
                <a:ln>
                  <a:noFill/>
                </a:ln>
                <a:solidFill>
                  <a:srgbClr val="FF0000"/>
                </a:solidFill>
                <a:effectLst/>
                <a:latin typeface="Arial" panose="020B0604020202020204" pitchFamily="34" charset="0"/>
              </a:rPr>
              <a:t> </a:t>
            </a:r>
            <a:r>
              <a:rPr lang="fr-FR" sz="2400" dirty="0">
                <a:solidFill>
                  <a:srgbClr val="FF0000"/>
                </a:solidFill>
                <a:latin typeface="Arial" panose="020B0604020202020204" pitchFamily="34" charset="0"/>
              </a:rPr>
              <a:t>Cadence</a:t>
            </a:r>
          </a:p>
          <a:p>
            <a:pPr defTabSz="914400" eaLnBrk="0" fontAlgn="base" hangingPunct="0">
              <a:spcBef>
                <a:spcPct val="0"/>
              </a:spcBef>
              <a:spcAft>
                <a:spcPct val="0"/>
              </a:spcAft>
              <a:buClr>
                <a:srgbClr val="FF0000"/>
              </a:buClr>
              <a:buFont typeface="Arial" panose="020B0604020202020204" pitchFamily="34" charset="0"/>
              <a:buChar char="-"/>
            </a:pPr>
            <a:r>
              <a:rPr lang="fr-FR" sz="2400" dirty="0">
                <a:solidFill>
                  <a:srgbClr val="FF0000"/>
                </a:solidFill>
                <a:latin typeface="Arial" panose="020B0604020202020204" pitchFamily="34" charset="0"/>
              </a:rPr>
              <a:t> Types de boites de conserve (hauteur, diamètres)</a:t>
            </a:r>
          </a:p>
        </p:txBody>
      </p:sp>
      <p:sp>
        <p:nvSpPr>
          <p:cNvPr id="7" name="Zone de texte 2">
            <a:extLst>
              <a:ext uri="{FF2B5EF4-FFF2-40B4-BE49-F238E27FC236}">
                <a16:creationId xmlns:a16="http://schemas.microsoft.com/office/drawing/2014/main" id="{02F0FEE1-6FD6-D387-E6EB-027B967A5D26}"/>
              </a:ext>
            </a:extLst>
          </p:cNvPr>
          <p:cNvSpPr txBox="1">
            <a:spLocks noChangeArrowheads="1"/>
          </p:cNvSpPr>
          <p:nvPr/>
        </p:nvSpPr>
        <p:spPr bwMode="auto">
          <a:xfrm>
            <a:off x="3589867" y="4183669"/>
            <a:ext cx="8240889" cy="24109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Problématiques d’installation :</a:t>
            </a:r>
          </a:p>
          <a:p>
            <a:pPr lvl="0" defTabSz="914400" eaLnBrk="0" fontAlgn="base" hangingPunct="0">
              <a:spcBef>
                <a:spcPct val="0"/>
              </a:spcBef>
              <a:spcAft>
                <a:spcPct val="0"/>
              </a:spcAft>
              <a:buClr>
                <a:srgbClr val="FF0000"/>
              </a:buClr>
            </a:pPr>
            <a:r>
              <a:rPr lang="fr-FR" sz="2400" dirty="0">
                <a:solidFill>
                  <a:srgbClr val="FF0000"/>
                </a:solidFill>
                <a:latin typeface="Arial" panose="020B0604020202020204" pitchFamily="34" charset="0"/>
              </a:rPr>
              <a:t>-  Branchement électrique (pneumatique ?)</a:t>
            </a:r>
          </a:p>
          <a:p>
            <a:pPr lvl="0" defTabSz="914400" eaLnBrk="0" fontAlgn="base" hangingPunct="0">
              <a:spcBef>
                <a:spcPct val="0"/>
              </a:spcBef>
              <a:spcAft>
                <a:spcPct val="0"/>
              </a:spcAft>
              <a:buClr>
                <a:srgbClr val="FF0000"/>
              </a:buClr>
            </a:pPr>
            <a:r>
              <a:rPr lang="fr-FR" sz="2400" dirty="0">
                <a:solidFill>
                  <a:srgbClr val="FF0000"/>
                </a:solidFill>
                <a:latin typeface="Arial" panose="020B0604020202020204" pitchFamily="34" charset="0"/>
              </a:rPr>
              <a:t>-  Connexion avec l’ensemble du process (automatisation de l’ensemble)</a:t>
            </a:r>
          </a:p>
          <a:p>
            <a:pPr lvl="0" indent="-285750" defTabSz="914400" eaLnBrk="0" fontAlgn="base" hangingPunct="0">
              <a:spcBef>
                <a:spcPct val="0"/>
              </a:spcBef>
              <a:spcAft>
                <a:spcPct val="0"/>
              </a:spcAft>
              <a:buClr>
                <a:srgbClr val="FF0000"/>
              </a:buClr>
              <a:buFont typeface="Arial" panose="020B0604020202020204" pitchFamily="34" charset="0"/>
              <a:buChar char="-"/>
            </a:pPr>
            <a:r>
              <a:rPr lang="fr-FR" sz="2400" dirty="0">
                <a:solidFill>
                  <a:srgbClr val="FF0000"/>
                </a:solidFill>
                <a:latin typeface="Arial" panose="020B0604020202020204" pitchFamily="34" charset="0"/>
              </a:rPr>
              <a:t>Hauteur des convoyeurs (arrivée et départ)</a:t>
            </a:r>
          </a:p>
          <a:p>
            <a:pPr lvl="0" indent="-285750" defTabSz="914400" eaLnBrk="0" fontAlgn="base" hangingPunct="0">
              <a:spcBef>
                <a:spcPct val="0"/>
              </a:spcBef>
              <a:spcAft>
                <a:spcPct val="0"/>
              </a:spcAft>
              <a:buClr>
                <a:srgbClr val="FF0000"/>
              </a:buClr>
              <a:buFont typeface="Arial" panose="020B0604020202020204" pitchFamily="34" charset="0"/>
              <a:buChar char="-"/>
            </a:pPr>
            <a:r>
              <a:rPr lang="fr-FR" sz="2400" dirty="0">
                <a:solidFill>
                  <a:srgbClr val="FF0000"/>
                </a:solidFill>
                <a:latin typeface="Arial" panose="020B0604020202020204" pitchFamily="34" charset="0"/>
              </a:rPr>
              <a:t>Formation utilisateur</a:t>
            </a:r>
          </a:p>
        </p:txBody>
      </p:sp>
      <p:sp>
        <p:nvSpPr>
          <p:cNvPr id="9" name="Ellipse 8">
            <a:extLst>
              <a:ext uri="{FF2B5EF4-FFF2-40B4-BE49-F238E27FC236}">
                <a16:creationId xmlns:a16="http://schemas.microsoft.com/office/drawing/2014/main" id="{DE9CAE5F-86E3-3114-B273-F4C3E078651B}"/>
              </a:ext>
            </a:extLst>
          </p:cNvPr>
          <p:cNvSpPr/>
          <p:nvPr/>
        </p:nvSpPr>
        <p:spPr>
          <a:xfrm>
            <a:off x="79329"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E566D10A-6610-8147-8024-EE7DF9C3E20A}"/>
              </a:ext>
            </a:extLst>
          </p:cNvPr>
          <p:cNvSpPr/>
          <p:nvPr/>
        </p:nvSpPr>
        <p:spPr>
          <a:xfrm>
            <a:off x="429285"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BD3FBA5B-4D6C-63AC-8CB2-D027CDA4D2A9}"/>
              </a:ext>
            </a:extLst>
          </p:cNvPr>
          <p:cNvSpPr/>
          <p:nvPr/>
        </p:nvSpPr>
        <p:spPr>
          <a:xfrm>
            <a:off x="779241"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itre 1">
            <a:extLst>
              <a:ext uri="{FF2B5EF4-FFF2-40B4-BE49-F238E27FC236}">
                <a16:creationId xmlns:a16="http://schemas.microsoft.com/office/drawing/2014/main" id="{DDDBC58B-1562-7537-3614-77D241E5C71C}"/>
              </a:ext>
            </a:extLst>
          </p:cNvPr>
          <p:cNvSpPr txBox="1">
            <a:spLocks/>
          </p:cNvSpPr>
          <p:nvPr/>
        </p:nvSpPr>
        <p:spPr>
          <a:xfrm>
            <a:off x="243636" y="304313"/>
            <a:ext cx="11395208"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Positionneur de charges lourdes</a:t>
            </a:r>
            <a:endParaRPr lang="fr-FR" sz="5400" dirty="0"/>
          </a:p>
        </p:txBody>
      </p:sp>
    </p:spTree>
    <p:extLst>
      <p:ext uri="{BB962C8B-B14F-4D97-AF65-F5344CB8AC3E}">
        <p14:creationId xmlns:p14="http://schemas.microsoft.com/office/powerpoint/2010/main" val="71661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xit" presetSubtype="4" fill="hold" grpId="0" nodeType="withEffect">
                                  <p:stCondLst>
                                    <p:cond delay="0"/>
                                  </p:stCondLst>
                                  <p:childTnLst>
                                    <p:animEffect transition="out" filter="wipe(down)">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22" presetClass="exit" presetSubtype="4" fill="hold" grpId="0" nodeType="withEffect">
                                  <p:stCondLst>
                                    <p:cond delay="0"/>
                                  </p:stCondLst>
                                  <p:childTnLst>
                                    <p:animEffect transition="out" filter="wipe(down)">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22" presetClass="exit" presetSubtype="4" fill="hold" grpId="0" nodeType="withEffect">
                                  <p:stCondLst>
                                    <p:cond delay="0"/>
                                  </p:stCondLst>
                                  <p:childTnLst>
                                    <p:animEffect transition="out" filter="wipe(down)">
                                      <p:cBhvr>
                                        <p:cTn id="25" dur="500"/>
                                        <p:tgtEl>
                                          <p:spTgt spid="9"/>
                                        </p:tgtEl>
                                      </p:cBhvr>
                                    </p:animEffect>
                                    <p:set>
                                      <p:cBhvr>
                                        <p:cTn id="2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908554CE-C1BA-8CBD-D806-A4AE4B474F9F}"/>
              </a:ext>
            </a:extLst>
          </p:cNvPr>
          <p:cNvSpPr txBox="1">
            <a:spLocks/>
          </p:cNvSpPr>
          <p:nvPr/>
        </p:nvSpPr>
        <p:spPr>
          <a:xfrm>
            <a:off x="198481" y="176322"/>
            <a:ext cx="5299210"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Tamis vibrant</a:t>
            </a:r>
            <a:endParaRPr lang="fr-FR" sz="5400" dirty="0"/>
          </a:p>
        </p:txBody>
      </p:sp>
      <p:pic>
        <p:nvPicPr>
          <p:cNvPr id="9" name="Image 8" descr="Une image contenant électroménager&#10;&#10;Description générée automatiquement">
            <a:extLst>
              <a:ext uri="{FF2B5EF4-FFF2-40B4-BE49-F238E27FC236}">
                <a16:creationId xmlns:a16="http://schemas.microsoft.com/office/drawing/2014/main" id="{A505859F-6A5F-4EF6-DC64-4F23A5FA9CF3}"/>
              </a:ext>
            </a:extLst>
          </p:cNvPr>
          <p:cNvPicPr>
            <a:picLocks noChangeAspect="1"/>
          </p:cNvPicPr>
          <p:nvPr/>
        </p:nvPicPr>
        <p:blipFill>
          <a:blip r:embed="rId2"/>
          <a:stretch>
            <a:fillRect/>
          </a:stretch>
        </p:blipFill>
        <p:spPr>
          <a:xfrm>
            <a:off x="707557" y="1043128"/>
            <a:ext cx="3833519" cy="5214122"/>
          </a:xfrm>
          <a:prstGeom prst="rect">
            <a:avLst/>
          </a:prstGeom>
          <a:ln>
            <a:solidFill>
              <a:schemeClr val="tx1"/>
            </a:solidFill>
          </a:ln>
        </p:spPr>
      </p:pic>
      <p:pic>
        <p:nvPicPr>
          <p:cNvPr id="11" name="Image 10" descr="Une image contenant électroménager&#10;&#10;Description générée automatiquement">
            <a:extLst>
              <a:ext uri="{FF2B5EF4-FFF2-40B4-BE49-F238E27FC236}">
                <a16:creationId xmlns:a16="http://schemas.microsoft.com/office/drawing/2014/main" id="{E2AF7B71-7CF5-89D3-9F79-6781D5154D85}"/>
              </a:ext>
            </a:extLst>
          </p:cNvPr>
          <p:cNvPicPr>
            <a:picLocks noChangeAspect="1"/>
          </p:cNvPicPr>
          <p:nvPr/>
        </p:nvPicPr>
        <p:blipFill>
          <a:blip r:embed="rId3"/>
          <a:stretch>
            <a:fillRect/>
          </a:stretch>
        </p:blipFill>
        <p:spPr>
          <a:xfrm>
            <a:off x="5350934" y="1864051"/>
            <a:ext cx="6412089" cy="3316598"/>
          </a:xfrm>
          <a:prstGeom prst="rect">
            <a:avLst/>
          </a:prstGeom>
          <a:ln>
            <a:solidFill>
              <a:schemeClr val="tx1"/>
            </a:solidFill>
          </a:ln>
        </p:spPr>
      </p:pic>
    </p:spTree>
    <p:extLst>
      <p:ext uri="{BB962C8B-B14F-4D97-AF65-F5344CB8AC3E}">
        <p14:creationId xmlns:p14="http://schemas.microsoft.com/office/powerpoint/2010/main" val="4027563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3192" y="1604895"/>
            <a:ext cx="5990583" cy="4203476"/>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825" y="1107048"/>
            <a:ext cx="4354086" cy="4944471"/>
          </a:xfrm>
          <a:prstGeom prst="rect">
            <a:avLst/>
          </a:prstGeom>
        </p:spPr>
      </p:pic>
      <p:sp>
        <p:nvSpPr>
          <p:cNvPr id="3" name="Titre 1">
            <a:extLst>
              <a:ext uri="{FF2B5EF4-FFF2-40B4-BE49-F238E27FC236}">
                <a16:creationId xmlns:a16="http://schemas.microsoft.com/office/drawing/2014/main" id="{A66F38F0-C981-4ACD-8C36-27DE35F43243}"/>
              </a:ext>
            </a:extLst>
          </p:cNvPr>
          <p:cNvSpPr txBox="1">
            <a:spLocks/>
          </p:cNvSpPr>
          <p:nvPr/>
        </p:nvSpPr>
        <p:spPr>
          <a:xfrm>
            <a:off x="198481" y="176322"/>
            <a:ext cx="5299210"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Tamis vibrant</a:t>
            </a:r>
            <a:endParaRPr lang="fr-FR" sz="5400" dirty="0"/>
          </a:p>
        </p:txBody>
      </p:sp>
    </p:spTree>
    <p:extLst>
      <p:ext uri="{BB962C8B-B14F-4D97-AF65-F5344CB8AC3E}">
        <p14:creationId xmlns:p14="http://schemas.microsoft.com/office/powerpoint/2010/main" val="1866038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 de texte 2">
            <a:extLst>
              <a:ext uri="{FF2B5EF4-FFF2-40B4-BE49-F238E27FC236}">
                <a16:creationId xmlns:a16="http://schemas.microsoft.com/office/drawing/2014/main" id="{338C6B8F-4E42-5C39-7439-956ACC39D15F}"/>
              </a:ext>
            </a:extLst>
          </p:cNvPr>
          <p:cNvSpPr txBox="1">
            <a:spLocks noChangeArrowheads="1"/>
          </p:cNvSpPr>
          <p:nvPr/>
        </p:nvSpPr>
        <p:spPr bwMode="auto">
          <a:xfrm>
            <a:off x="5700383" y="470443"/>
            <a:ext cx="6336550" cy="491416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fr-FR" altLang="fr-FR" sz="4000" b="1" i="0" u="none" strike="noStrike" cap="none" normalizeH="0" baseline="0" dirty="0">
                <a:ln>
                  <a:noFill/>
                </a:ln>
                <a:solidFill>
                  <a:schemeClr val="tx1"/>
                </a:solidFill>
                <a:effectLst/>
                <a:latin typeface="Arial" panose="020B0604020202020204" pitchFamily="34" charset="0"/>
              </a:rPr>
              <a:t>Fonction(s) ?</a:t>
            </a:r>
          </a:p>
          <a:p>
            <a:pPr marL="0" marR="0" lvl="0" indent="0" algn="r" defTabSz="914400" rtl="0" eaLnBrk="0" fontAlgn="base" latinLnBrk="0" hangingPunct="0">
              <a:lnSpc>
                <a:spcPct val="100000"/>
              </a:lnSpc>
              <a:spcBef>
                <a:spcPct val="0"/>
              </a:spcBef>
              <a:spcAft>
                <a:spcPts val="800"/>
              </a:spcAft>
              <a:buClrTx/>
              <a:buSzTx/>
              <a:buFontTx/>
              <a:buNone/>
              <a:tabLst/>
            </a:pPr>
            <a:endParaRPr kumimoji="0" lang="fr-FR" altLang="fr-FR" sz="4000" b="1" i="0" u="none" strike="noStrike" cap="none" normalizeH="0" baseline="0" dirty="0">
              <a:ln>
                <a:noFill/>
              </a:ln>
              <a:solidFill>
                <a:schemeClr val="tx1"/>
              </a:solidFill>
              <a:effectLst/>
              <a:latin typeface="Arial" panose="020B0604020202020204" pitchFamily="34" charset="0"/>
            </a:endParaRPr>
          </a:p>
          <a:p>
            <a:pPr marL="982663" algn="ctr" defTabSz="914400" eaLnBrk="0" fontAlgn="base" hangingPunct="0">
              <a:spcBef>
                <a:spcPct val="0"/>
              </a:spcBef>
              <a:spcAft>
                <a:spcPts val="800"/>
              </a:spcAft>
            </a:pPr>
            <a:r>
              <a:rPr lang="fr-FR" altLang="fr-FR" sz="4000" b="1" dirty="0">
                <a:latin typeface="Arial" panose="020B0604020202020204" pitchFamily="34" charset="0"/>
              </a:rPr>
              <a:t>Critères de choix ?</a:t>
            </a:r>
          </a:p>
          <a:p>
            <a:pPr algn="r" defTabSz="914400" eaLnBrk="0" fontAlgn="base" hangingPunct="0">
              <a:spcBef>
                <a:spcPct val="0"/>
              </a:spcBef>
              <a:spcAft>
                <a:spcPts val="800"/>
              </a:spcAft>
            </a:pPr>
            <a:endParaRPr lang="fr-FR" altLang="fr-FR" sz="4000" b="1" dirty="0">
              <a:latin typeface="Arial" panose="020B0604020202020204" pitchFamily="34" charset="0"/>
            </a:endParaRPr>
          </a:p>
          <a:p>
            <a:pPr algn="r" defTabSz="914400" eaLnBrk="0" fontAlgn="base" hangingPunct="0">
              <a:spcBef>
                <a:spcPct val="0"/>
              </a:spcBef>
              <a:spcAft>
                <a:spcPts val="800"/>
              </a:spcAft>
            </a:pPr>
            <a:endParaRPr lang="fr-FR" altLang="fr-FR" sz="4000" b="1" dirty="0">
              <a:latin typeface="Arial" panose="020B0604020202020204" pitchFamily="34" charset="0"/>
            </a:endParaRPr>
          </a:p>
          <a:p>
            <a:pPr marL="1073150" algn="ctr" defTabSz="914400" eaLnBrk="0" fontAlgn="base" hangingPunct="0">
              <a:spcBef>
                <a:spcPct val="0"/>
              </a:spcBef>
              <a:spcAft>
                <a:spcPts val="800"/>
              </a:spcAft>
            </a:pPr>
            <a:r>
              <a:rPr lang="fr-FR" altLang="fr-FR" sz="4000" b="1" dirty="0">
                <a:latin typeface="Arial" panose="020B0604020202020204" pitchFamily="34" charset="0"/>
              </a:rPr>
              <a:t>Problématiques d’installation ?</a:t>
            </a: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53" y="1017872"/>
            <a:ext cx="5990583" cy="4203476"/>
          </a:xfrm>
          <a:prstGeom prst="rect">
            <a:avLst/>
          </a:prstGeom>
        </p:spPr>
      </p:pic>
      <p:sp>
        <p:nvSpPr>
          <p:cNvPr id="3" name="Titre 1">
            <a:extLst>
              <a:ext uri="{FF2B5EF4-FFF2-40B4-BE49-F238E27FC236}">
                <a16:creationId xmlns:a16="http://schemas.microsoft.com/office/drawing/2014/main" id="{A66F38F0-C981-4ACD-8C36-27DE35F43243}"/>
              </a:ext>
            </a:extLst>
          </p:cNvPr>
          <p:cNvSpPr txBox="1">
            <a:spLocks/>
          </p:cNvSpPr>
          <p:nvPr/>
        </p:nvSpPr>
        <p:spPr>
          <a:xfrm>
            <a:off x="198481" y="176322"/>
            <a:ext cx="5299210"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Tamis vibrant</a:t>
            </a:r>
            <a:endParaRPr lang="fr-FR" sz="5400" dirty="0"/>
          </a:p>
        </p:txBody>
      </p:sp>
      <p:sp>
        <p:nvSpPr>
          <p:cNvPr id="4" name="Zone de texte 2">
            <a:extLst>
              <a:ext uri="{FF2B5EF4-FFF2-40B4-BE49-F238E27FC236}">
                <a16:creationId xmlns:a16="http://schemas.microsoft.com/office/drawing/2014/main" id="{54616C8A-6AB4-FEC4-453E-6D710C92C230}"/>
              </a:ext>
            </a:extLst>
          </p:cNvPr>
          <p:cNvSpPr txBox="1">
            <a:spLocks noChangeArrowheads="1"/>
          </p:cNvSpPr>
          <p:nvPr/>
        </p:nvSpPr>
        <p:spPr bwMode="auto">
          <a:xfrm>
            <a:off x="6694309" y="470443"/>
            <a:ext cx="5299210" cy="93358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Fonction(s) :</a:t>
            </a:r>
            <a:endParaRPr kumimoji="0" lang="fr-FR" altLang="fr-FR" sz="2400" b="1" i="0" u="none" strike="noStrike" cap="none" normalizeH="0" baseline="0" dirty="0">
              <a:ln>
                <a:noFill/>
              </a:ln>
              <a:solidFill>
                <a:schemeClr val="tx1"/>
              </a:solidFill>
              <a:effectLst/>
              <a:latin typeface="TrebuchetMS" charset="0"/>
            </a:endParaRPr>
          </a:p>
          <a:p>
            <a:pPr marL="0" marR="0" lvl="0" indent="0" algn="ctr"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rgbClr val="FF0000"/>
                </a:solidFill>
                <a:effectLst/>
                <a:latin typeface="Arial" panose="020B0604020202020204" pitchFamily="34" charset="0"/>
              </a:rPr>
              <a:t>Séparer les boues des liquides</a:t>
            </a:r>
            <a:endParaRPr kumimoji="0" lang="fr-FR" altLang="fr-FR" sz="2400" b="1" i="0" u="none" strike="noStrike" cap="none" normalizeH="0" baseline="0" dirty="0">
              <a:ln>
                <a:noFill/>
              </a:ln>
              <a:solidFill>
                <a:schemeClr val="tx1"/>
              </a:solidFill>
              <a:effectLst/>
              <a:latin typeface="Arial" panose="020B0604020202020204" pitchFamily="34" charset="0"/>
            </a:endParaRPr>
          </a:p>
        </p:txBody>
      </p:sp>
      <p:sp>
        <p:nvSpPr>
          <p:cNvPr id="5" name="Zone de texte 2">
            <a:extLst>
              <a:ext uri="{FF2B5EF4-FFF2-40B4-BE49-F238E27FC236}">
                <a16:creationId xmlns:a16="http://schemas.microsoft.com/office/drawing/2014/main" id="{DDA1B358-7B47-F5D5-523C-308E27DEF78D}"/>
              </a:ext>
            </a:extLst>
          </p:cNvPr>
          <p:cNvSpPr txBox="1">
            <a:spLocks noChangeArrowheads="1"/>
          </p:cNvSpPr>
          <p:nvPr/>
        </p:nvSpPr>
        <p:spPr bwMode="auto">
          <a:xfrm>
            <a:off x="7010400" y="1816689"/>
            <a:ext cx="4924932" cy="13029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Critères de choix :</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Type d’effluent</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Débit des effluents</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7" name="Zone de texte 2">
            <a:extLst>
              <a:ext uri="{FF2B5EF4-FFF2-40B4-BE49-F238E27FC236}">
                <a16:creationId xmlns:a16="http://schemas.microsoft.com/office/drawing/2014/main" id="{02F0FEE1-6FD6-D387-E6EB-027B967A5D26}"/>
              </a:ext>
            </a:extLst>
          </p:cNvPr>
          <p:cNvSpPr txBox="1">
            <a:spLocks noChangeArrowheads="1"/>
          </p:cNvSpPr>
          <p:nvPr/>
        </p:nvSpPr>
        <p:spPr bwMode="auto">
          <a:xfrm>
            <a:off x="5656969" y="3850016"/>
            <a:ext cx="6423378" cy="25801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Problématiques d’installation :</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Branchement électrique</a:t>
            </a:r>
            <a:endParaRPr kumimoji="0" lang="fr-FR" altLang="fr-FR" sz="2400" b="0" i="0" u="none" strike="noStrike" cap="none" normalizeH="0" baseline="0" dirty="0">
              <a:ln>
                <a:noFill/>
              </a:ln>
              <a:solidFill>
                <a:srgbClr val="FF0000"/>
              </a:solidFill>
              <a:effectLst/>
              <a:latin typeface="TrebuchetMS" charset="0"/>
            </a:endParaRP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Connexion arrivée des effluents</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Connexion sortie du liquide filtré</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Evacuation des matières solides (boues)</a:t>
            </a:r>
          </a:p>
          <a:p>
            <a:pPr defTabSz="914400" eaLnBrk="0" fontAlgn="base" hangingPunct="0">
              <a:spcBef>
                <a:spcPct val="0"/>
              </a:spcBef>
              <a:spcAft>
                <a:spcPct val="0"/>
              </a:spcAft>
              <a:buClr>
                <a:srgbClr val="FF0000"/>
              </a:buClr>
              <a:buFont typeface="Arial" panose="020B0604020202020204" pitchFamily="34" charset="0"/>
              <a:buChar char="-"/>
            </a:pPr>
            <a:r>
              <a:rPr lang="fr-FR" altLang="fr-FR" sz="2400" dirty="0">
                <a:solidFill>
                  <a:srgbClr val="FF0000"/>
                </a:solidFill>
                <a:latin typeface="Arial" panose="020B0604020202020204" pitchFamily="34" charset="0"/>
              </a:rPr>
              <a:t> Fixation sur dalle béton</a:t>
            </a:r>
            <a:endParaRPr lang="fr-FR" altLang="fr-FR" sz="24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endParaRPr kumimoji="0" lang="fr-FR" altLang="fr-FR" sz="1100" b="0" i="0" u="none" strike="noStrike" cap="none" normalizeH="0" baseline="0" dirty="0">
              <a:ln>
                <a:noFill/>
              </a:ln>
              <a:solidFill>
                <a:srgbClr val="FF0000"/>
              </a:solidFill>
              <a:effectLst/>
              <a:latin typeface="TrebuchetMS" charset="0"/>
            </a:endParaRPr>
          </a:p>
        </p:txBody>
      </p:sp>
      <p:sp>
        <p:nvSpPr>
          <p:cNvPr id="9" name="Ellipse 8">
            <a:extLst>
              <a:ext uri="{FF2B5EF4-FFF2-40B4-BE49-F238E27FC236}">
                <a16:creationId xmlns:a16="http://schemas.microsoft.com/office/drawing/2014/main" id="{DE9CAE5F-86E3-3114-B273-F4C3E078651B}"/>
              </a:ext>
            </a:extLst>
          </p:cNvPr>
          <p:cNvSpPr/>
          <p:nvPr/>
        </p:nvSpPr>
        <p:spPr>
          <a:xfrm>
            <a:off x="79329"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E566D10A-6610-8147-8024-EE7DF9C3E20A}"/>
              </a:ext>
            </a:extLst>
          </p:cNvPr>
          <p:cNvSpPr/>
          <p:nvPr/>
        </p:nvSpPr>
        <p:spPr>
          <a:xfrm>
            <a:off x="429285"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BD3FBA5B-4D6C-63AC-8CB2-D027CDA4D2A9}"/>
              </a:ext>
            </a:extLst>
          </p:cNvPr>
          <p:cNvSpPr/>
          <p:nvPr/>
        </p:nvSpPr>
        <p:spPr>
          <a:xfrm>
            <a:off x="779241"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9389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xit" presetSubtype="4" fill="hold" grpId="0" nodeType="withEffect">
                                  <p:stCondLst>
                                    <p:cond delay="0"/>
                                  </p:stCondLst>
                                  <p:childTnLst>
                                    <p:animEffect transition="out" filter="wipe(down)">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22" presetClass="exit" presetSubtype="4" fill="hold" grpId="0" nodeType="withEffect">
                                  <p:stCondLst>
                                    <p:cond delay="0"/>
                                  </p:stCondLst>
                                  <p:childTnLst>
                                    <p:animEffect transition="out" filter="wipe(down)">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22" presetClass="exit" presetSubtype="4" fill="hold" grpId="0" nodeType="withEffect">
                                  <p:stCondLst>
                                    <p:cond delay="0"/>
                                  </p:stCondLst>
                                  <p:childTnLst>
                                    <p:animEffect transition="out" filter="wipe(down)">
                                      <p:cBhvr>
                                        <p:cTn id="25" dur="500"/>
                                        <p:tgtEl>
                                          <p:spTgt spid="9"/>
                                        </p:tgtEl>
                                      </p:cBhvr>
                                    </p:animEffect>
                                    <p:set>
                                      <p:cBhvr>
                                        <p:cTn id="2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259059" y="993454"/>
            <a:ext cx="3339445" cy="1049235"/>
          </a:xfrm>
        </p:spPr>
        <p:txBody>
          <a:bodyPr>
            <a:normAutofit/>
          </a:bodyPr>
          <a:lstStyle/>
          <a:p>
            <a:pPr algn="ctr"/>
            <a:r>
              <a:rPr lang="fr-FR" b="1" dirty="0"/>
              <a:t>Balourd :</a:t>
            </a:r>
            <a:br>
              <a:rPr lang="fr-FR" b="1" dirty="0"/>
            </a:br>
            <a:endParaRPr lang="fr-FR" b="1" dirty="0"/>
          </a:p>
        </p:txBody>
      </p:sp>
      <p:sp>
        <p:nvSpPr>
          <p:cNvPr id="7" name="Rectangle 2"/>
          <p:cNvSpPr>
            <a:spLocks noChangeArrowheads="1"/>
          </p:cNvSpPr>
          <p:nvPr/>
        </p:nvSpPr>
        <p:spPr bwMode="auto">
          <a:xfrm>
            <a:off x="380206" y="1518071"/>
            <a:ext cx="6268280" cy="1492974"/>
          </a:xfrm>
          <a:prstGeom prst="rect">
            <a:avLst/>
          </a:prstGeom>
          <a:noFill/>
          <a:ln>
            <a:noFill/>
          </a:ln>
          <a:effectLst/>
        </p:spPr>
        <p:txBody>
          <a:bodyPr vert="horz" wrap="square" lIns="0" tIns="158700" rIns="0" bIns="39675"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914400"/>
            <a:r>
              <a:rPr lang="fr-FR" sz="2800" b="1" dirty="0">
                <a:solidFill>
                  <a:srgbClr val="FF0000"/>
                </a:solidFill>
              </a:rPr>
              <a:t>Masse non parfaitement répartie sur une pièce en rotation entraînant un déséquilibre et des vibrations.</a:t>
            </a:r>
            <a:endParaRPr kumimoji="0" lang="fr-FR" altLang="fr-FR" sz="2000" b="1" i="0" u="none" strike="noStrike" cap="none" normalizeH="0" baseline="0" dirty="0">
              <a:ln>
                <a:noFill/>
              </a:ln>
              <a:solidFill>
                <a:srgbClr val="FF0000"/>
              </a:solidFill>
              <a:effectLst/>
              <a:cs typeface="Arial" panose="020B0604020202020204" pitchFamily="34" charset="0"/>
            </a:endParaRPr>
          </a:p>
        </p:txBody>
      </p:sp>
      <p:pic>
        <p:nvPicPr>
          <p:cNvPr id="5122" name="Picture 2" descr="Résultat de recherche d'images pour &quot;balourd&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7339" y="993454"/>
            <a:ext cx="4144538" cy="334001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ésultat de recherche d'images pour &quot;balourd mécanique définition&quot;"/>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39334" y="3186578"/>
            <a:ext cx="5724351" cy="326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5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908554CE-C1BA-8CBD-D806-A4AE4B474F9F}"/>
              </a:ext>
            </a:extLst>
          </p:cNvPr>
          <p:cNvSpPr txBox="1">
            <a:spLocks/>
          </p:cNvSpPr>
          <p:nvPr/>
        </p:nvSpPr>
        <p:spPr>
          <a:xfrm>
            <a:off x="243636" y="304313"/>
            <a:ext cx="11395208"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Positionneur de charges lourdes</a:t>
            </a:r>
            <a:endParaRPr lang="fr-FR" sz="5400" dirty="0"/>
          </a:p>
        </p:txBody>
      </p:sp>
      <p:pic>
        <p:nvPicPr>
          <p:cNvPr id="2050" name="Image 1">
            <a:extLst>
              <a:ext uri="{FF2B5EF4-FFF2-40B4-BE49-F238E27FC236}">
                <a16:creationId xmlns:a16="http://schemas.microsoft.com/office/drawing/2014/main" id="{6988EF17-CE5A-11F2-5A21-FAE8E85308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0178" y="1462657"/>
            <a:ext cx="5084266" cy="4133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898ADB4C-3005-039A-89B6-218A60B354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092" y="1627676"/>
            <a:ext cx="3267428" cy="333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387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3E42519-088D-AC73-F523-BCEC8F4C492A}"/>
              </a:ext>
            </a:extLst>
          </p:cNvPr>
          <p:cNvPicPr>
            <a:picLocks noChangeAspect="1"/>
          </p:cNvPicPr>
          <p:nvPr/>
        </p:nvPicPr>
        <p:blipFill>
          <a:blip r:embed="rId2"/>
          <a:stretch>
            <a:fillRect/>
          </a:stretch>
        </p:blipFill>
        <p:spPr>
          <a:xfrm>
            <a:off x="1600252" y="0"/>
            <a:ext cx="10278427" cy="6858000"/>
          </a:xfrm>
          <a:prstGeom prst="rect">
            <a:avLst/>
          </a:prstGeom>
        </p:spPr>
      </p:pic>
      <p:sp>
        <p:nvSpPr>
          <p:cNvPr id="6" name="Titre 1">
            <a:extLst>
              <a:ext uri="{FF2B5EF4-FFF2-40B4-BE49-F238E27FC236}">
                <a16:creationId xmlns:a16="http://schemas.microsoft.com/office/drawing/2014/main" id="{7CADE4D0-7799-352C-F897-CDB2764A1401}"/>
              </a:ext>
            </a:extLst>
          </p:cNvPr>
          <p:cNvSpPr txBox="1">
            <a:spLocks/>
          </p:cNvSpPr>
          <p:nvPr/>
        </p:nvSpPr>
        <p:spPr>
          <a:xfrm>
            <a:off x="96881" y="146269"/>
            <a:ext cx="5457253" cy="2325998"/>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Positionneur de charges lourdes</a:t>
            </a:r>
            <a:endParaRPr lang="fr-FR" sz="5400" dirty="0"/>
          </a:p>
        </p:txBody>
      </p:sp>
    </p:spTree>
    <p:extLst>
      <p:ext uri="{BB962C8B-B14F-4D97-AF65-F5344CB8AC3E}">
        <p14:creationId xmlns:p14="http://schemas.microsoft.com/office/powerpoint/2010/main" val="2201316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 de texte 2">
            <a:extLst>
              <a:ext uri="{FF2B5EF4-FFF2-40B4-BE49-F238E27FC236}">
                <a16:creationId xmlns:a16="http://schemas.microsoft.com/office/drawing/2014/main" id="{1DE15BB2-36EF-5E39-03D6-A3058E2982B4}"/>
              </a:ext>
            </a:extLst>
          </p:cNvPr>
          <p:cNvSpPr txBox="1">
            <a:spLocks noChangeArrowheads="1"/>
          </p:cNvSpPr>
          <p:nvPr/>
        </p:nvSpPr>
        <p:spPr bwMode="auto">
          <a:xfrm>
            <a:off x="4557397" y="1197091"/>
            <a:ext cx="6336550" cy="491416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fr-FR" altLang="fr-FR" sz="4000" b="1" i="0" u="none" strike="noStrike" cap="none" normalizeH="0" baseline="0" dirty="0">
                <a:ln>
                  <a:noFill/>
                </a:ln>
                <a:solidFill>
                  <a:schemeClr val="tx1"/>
                </a:solidFill>
                <a:effectLst/>
                <a:latin typeface="Arial" panose="020B0604020202020204" pitchFamily="34" charset="0"/>
              </a:rPr>
              <a:t>Fonction(s) ?</a:t>
            </a:r>
          </a:p>
          <a:p>
            <a:pPr marL="982663" algn="ctr" defTabSz="914400" eaLnBrk="0" fontAlgn="base" hangingPunct="0">
              <a:spcBef>
                <a:spcPct val="0"/>
              </a:spcBef>
              <a:spcAft>
                <a:spcPts val="800"/>
              </a:spcAft>
            </a:pPr>
            <a:endParaRPr lang="fr-FR" altLang="fr-FR" sz="4000" b="1" dirty="0">
              <a:latin typeface="Arial" panose="020B0604020202020204" pitchFamily="34" charset="0"/>
            </a:endParaRPr>
          </a:p>
          <a:p>
            <a:pPr marL="982663" algn="ctr" defTabSz="914400" eaLnBrk="0" fontAlgn="base" hangingPunct="0">
              <a:spcBef>
                <a:spcPct val="0"/>
              </a:spcBef>
              <a:spcAft>
                <a:spcPts val="800"/>
              </a:spcAft>
            </a:pPr>
            <a:r>
              <a:rPr lang="fr-FR" altLang="fr-FR" sz="4000" b="1" dirty="0">
                <a:latin typeface="Arial" panose="020B0604020202020204" pitchFamily="34" charset="0"/>
              </a:rPr>
              <a:t>Critères de choix ?</a:t>
            </a:r>
          </a:p>
          <a:p>
            <a:pPr algn="r" defTabSz="914400" eaLnBrk="0" fontAlgn="base" hangingPunct="0">
              <a:spcBef>
                <a:spcPct val="0"/>
              </a:spcBef>
              <a:spcAft>
                <a:spcPts val="800"/>
              </a:spcAft>
            </a:pPr>
            <a:endParaRPr lang="fr-FR" altLang="fr-FR" sz="4000" b="1" dirty="0">
              <a:latin typeface="Arial" panose="020B0604020202020204" pitchFamily="34" charset="0"/>
            </a:endParaRPr>
          </a:p>
          <a:p>
            <a:pPr algn="r" defTabSz="914400" eaLnBrk="0" fontAlgn="base" hangingPunct="0">
              <a:spcBef>
                <a:spcPct val="0"/>
              </a:spcBef>
              <a:spcAft>
                <a:spcPts val="800"/>
              </a:spcAft>
            </a:pPr>
            <a:endParaRPr lang="fr-FR" altLang="fr-FR" sz="4000" b="1" dirty="0">
              <a:latin typeface="Arial" panose="020B0604020202020204" pitchFamily="34" charset="0"/>
            </a:endParaRPr>
          </a:p>
          <a:p>
            <a:pPr marL="1073150" algn="ctr" defTabSz="914400" eaLnBrk="0" fontAlgn="base" hangingPunct="0">
              <a:spcBef>
                <a:spcPct val="0"/>
              </a:spcBef>
              <a:spcAft>
                <a:spcPts val="800"/>
              </a:spcAft>
            </a:pPr>
            <a:r>
              <a:rPr lang="fr-FR" altLang="fr-FR" sz="4000" b="1" dirty="0">
                <a:latin typeface="Arial" panose="020B0604020202020204" pitchFamily="34" charset="0"/>
              </a:rPr>
              <a:t>Problématiques d’installation ?</a:t>
            </a:r>
          </a:p>
        </p:txBody>
      </p:sp>
      <p:pic>
        <p:nvPicPr>
          <p:cNvPr id="8" name="Image 1">
            <a:extLst>
              <a:ext uri="{FF2B5EF4-FFF2-40B4-BE49-F238E27FC236}">
                <a16:creationId xmlns:a16="http://schemas.microsoft.com/office/drawing/2014/main" id="{728E11AB-FA27-E685-BC3A-B92E521EF2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29" y="1219089"/>
            <a:ext cx="4548314" cy="369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 de texte 2">
            <a:extLst>
              <a:ext uri="{FF2B5EF4-FFF2-40B4-BE49-F238E27FC236}">
                <a16:creationId xmlns:a16="http://schemas.microsoft.com/office/drawing/2014/main" id="{54616C8A-6AB4-FEC4-453E-6D710C92C230}"/>
              </a:ext>
            </a:extLst>
          </p:cNvPr>
          <p:cNvSpPr txBox="1">
            <a:spLocks noChangeArrowheads="1"/>
          </p:cNvSpPr>
          <p:nvPr/>
        </p:nvSpPr>
        <p:spPr bwMode="auto">
          <a:xfrm>
            <a:off x="4007555" y="1197091"/>
            <a:ext cx="7631289" cy="13029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Fonction(s) :</a:t>
            </a:r>
            <a:endParaRPr kumimoji="0" lang="fr-FR" altLang="fr-FR" sz="2400" b="1" i="0" u="none" strike="noStrike" cap="none" normalizeH="0" baseline="0" dirty="0">
              <a:ln>
                <a:noFill/>
              </a:ln>
              <a:solidFill>
                <a:schemeClr val="tx1"/>
              </a:solidFill>
              <a:effectLst/>
              <a:latin typeface="TrebuchetMS" charset="0"/>
            </a:endParaRPr>
          </a:p>
          <a:p>
            <a:pPr algn="ctr"/>
            <a:r>
              <a:rPr lang="fr-FR" sz="2400" b="1" dirty="0">
                <a:solidFill>
                  <a:srgbClr val="FF0000"/>
                </a:solidFill>
                <a:latin typeface="Arial" panose="020B0604020202020204" pitchFamily="34" charset="0"/>
              </a:rPr>
              <a:t>Positionner une charge lourde en hauteur, inclinaison et rotation</a:t>
            </a:r>
          </a:p>
        </p:txBody>
      </p:sp>
      <p:sp>
        <p:nvSpPr>
          <p:cNvPr id="5" name="Zone de texte 2">
            <a:extLst>
              <a:ext uri="{FF2B5EF4-FFF2-40B4-BE49-F238E27FC236}">
                <a16:creationId xmlns:a16="http://schemas.microsoft.com/office/drawing/2014/main" id="{DDA1B358-7B47-F5D5-523C-308E27DEF78D}"/>
              </a:ext>
            </a:extLst>
          </p:cNvPr>
          <p:cNvSpPr txBox="1">
            <a:spLocks noChangeArrowheads="1"/>
          </p:cNvSpPr>
          <p:nvPr/>
        </p:nvSpPr>
        <p:spPr bwMode="auto">
          <a:xfrm>
            <a:off x="4557397" y="2690277"/>
            <a:ext cx="7151694" cy="20415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Critères de choix :</a:t>
            </a:r>
          </a:p>
          <a:p>
            <a:pPr defTabSz="914400" eaLnBrk="0" fontAlgn="base" hangingPunct="0">
              <a:spcBef>
                <a:spcPct val="0"/>
              </a:spcBef>
            </a:pPr>
            <a:r>
              <a:rPr kumimoji="0" lang="fr-FR" altLang="fr-FR" sz="2400" b="0" i="0" u="none" strike="noStrike" cap="none" normalizeH="0" baseline="0" dirty="0">
                <a:ln>
                  <a:noFill/>
                </a:ln>
                <a:solidFill>
                  <a:srgbClr val="FF0000"/>
                </a:solidFill>
                <a:effectLst/>
                <a:latin typeface="Arial" panose="020B0604020202020204" pitchFamily="34" charset="0"/>
              </a:rPr>
              <a:t> - Po</a:t>
            </a:r>
            <a:r>
              <a:rPr lang="fr-FR" sz="2400" dirty="0">
                <a:solidFill>
                  <a:srgbClr val="FF0000"/>
                </a:solidFill>
                <a:latin typeface="Arial" panose="020B0604020202020204" pitchFamily="34" charset="0"/>
              </a:rPr>
              <a:t>ids des charges à positionner</a:t>
            </a:r>
          </a:p>
          <a:p>
            <a:pPr defTabSz="914400" eaLnBrk="0" fontAlgn="base" hangingPunct="0">
              <a:spcBef>
                <a:spcPct val="0"/>
              </a:spcBef>
            </a:pPr>
            <a:r>
              <a:rPr lang="fr-FR" sz="2400" dirty="0">
                <a:solidFill>
                  <a:srgbClr val="FF0000"/>
                </a:solidFill>
                <a:latin typeface="Arial" panose="020B0604020202020204" pitchFamily="34" charset="0"/>
              </a:rPr>
              <a:t>- Dimensions maxi de la base des charges (pour fixation sur le plateau) </a:t>
            </a:r>
          </a:p>
          <a:p>
            <a:pPr defTabSz="914400" eaLnBrk="0" fontAlgn="base" hangingPunct="0">
              <a:spcBef>
                <a:spcPct val="0"/>
              </a:spcBef>
            </a:pPr>
            <a:r>
              <a:rPr lang="fr-FR" sz="2400" dirty="0">
                <a:solidFill>
                  <a:srgbClr val="FF0000"/>
                </a:solidFill>
                <a:latin typeface="Arial" panose="020B0604020202020204" pitchFamily="34" charset="0"/>
              </a:rPr>
              <a:t>- Hauteur d’élévation maxi</a:t>
            </a:r>
          </a:p>
        </p:txBody>
      </p:sp>
      <p:sp>
        <p:nvSpPr>
          <p:cNvPr id="7" name="Zone de texte 2">
            <a:extLst>
              <a:ext uri="{FF2B5EF4-FFF2-40B4-BE49-F238E27FC236}">
                <a16:creationId xmlns:a16="http://schemas.microsoft.com/office/drawing/2014/main" id="{02F0FEE1-6FD6-D387-E6EB-027B967A5D26}"/>
              </a:ext>
            </a:extLst>
          </p:cNvPr>
          <p:cNvSpPr txBox="1">
            <a:spLocks noChangeArrowheads="1"/>
          </p:cNvSpPr>
          <p:nvPr/>
        </p:nvSpPr>
        <p:spPr bwMode="auto">
          <a:xfrm>
            <a:off x="4739296" y="4828005"/>
            <a:ext cx="6423378" cy="16722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fr-FR" altLang="fr-FR" sz="2400" b="1" i="0" u="none" strike="noStrike" cap="none" normalizeH="0" baseline="0" dirty="0">
                <a:ln>
                  <a:noFill/>
                </a:ln>
                <a:solidFill>
                  <a:schemeClr val="tx1"/>
                </a:solidFill>
                <a:effectLst/>
                <a:latin typeface="Arial" panose="020B0604020202020204" pitchFamily="34" charset="0"/>
              </a:rPr>
              <a:t>Problématiques d’installation :</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kumimoji="0" lang="fr-FR" altLang="fr-FR" sz="2400" b="0" i="0" u="none" strike="noStrike" cap="none" normalizeH="0" baseline="0" dirty="0">
                <a:ln>
                  <a:noFill/>
                </a:ln>
                <a:solidFill>
                  <a:srgbClr val="FF0000"/>
                </a:solidFill>
                <a:effectLst/>
                <a:latin typeface="Arial" panose="020B0604020202020204" pitchFamily="34" charset="0"/>
              </a:rPr>
              <a:t> Branchement électrique</a:t>
            </a:r>
            <a:endParaRPr kumimoji="0" lang="fr-FR" altLang="fr-FR" sz="2400" b="0" i="0" u="none" strike="noStrike" cap="none" normalizeH="0" baseline="0" dirty="0">
              <a:ln>
                <a:noFill/>
              </a:ln>
              <a:solidFill>
                <a:srgbClr val="FF0000"/>
              </a:solidFill>
              <a:effectLst/>
              <a:latin typeface="TrebuchetMS" charset="0"/>
            </a:endParaRP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lang="fr-FR" altLang="fr-FR" sz="2400" dirty="0">
                <a:solidFill>
                  <a:srgbClr val="FF0000"/>
                </a:solidFill>
                <a:latin typeface="Arial" panose="020B0604020202020204" pitchFamily="34" charset="0"/>
              </a:rPr>
              <a:t> Fixation sur dalle béton</a:t>
            </a:r>
          </a:p>
          <a:p>
            <a:pPr marL="0" marR="0" lvl="0" indent="0" algn="l" defTabSz="914400" rtl="0" eaLnBrk="0" fontAlgn="base" latinLnBrk="0" hangingPunct="0">
              <a:lnSpc>
                <a:spcPct val="100000"/>
              </a:lnSpc>
              <a:spcBef>
                <a:spcPct val="0"/>
              </a:spcBef>
              <a:spcAft>
                <a:spcPct val="0"/>
              </a:spcAft>
              <a:buClr>
                <a:srgbClr val="FF0000"/>
              </a:buClr>
              <a:buSzTx/>
              <a:buFont typeface="Arial" panose="020B0604020202020204" pitchFamily="34" charset="0"/>
              <a:buChar char="-"/>
              <a:tabLst/>
            </a:pPr>
            <a:r>
              <a:rPr lang="fr-FR" altLang="fr-FR" sz="2400" dirty="0">
                <a:solidFill>
                  <a:srgbClr val="FF0000"/>
                </a:solidFill>
                <a:latin typeface="Arial" panose="020B0604020202020204" pitchFamily="34" charset="0"/>
              </a:rPr>
              <a:t> Formation utilisateur</a:t>
            </a:r>
            <a:endParaRPr kumimoji="0" lang="fr-FR" altLang="fr-FR" sz="1100" b="0" i="0" u="none" strike="noStrike" cap="none" normalizeH="0" baseline="0" dirty="0">
              <a:ln>
                <a:noFill/>
              </a:ln>
              <a:solidFill>
                <a:srgbClr val="FF0000"/>
              </a:solidFill>
              <a:effectLst/>
              <a:latin typeface="TrebuchetMS" charset="0"/>
            </a:endParaRPr>
          </a:p>
        </p:txBody>
      </p:sp>
      <p:sp>
        <p:nvSpPr>
          <p:cNvPr id="9" name="Ellipse 8">
            <a:extLst>
              <a:ext uri="{FF2B5EF4-FFF2-40B4-BE49-F238E27FC236}">
                <a16:creationId xmlns:a16="http://schemas.microsoft.com/office/drawing/2014/main" id="{DE9CAE5F-86E3-3114-B273-F4C3E078651B}"/>
              </a:ext>
            </a:extLst>
          </p:cNvPr>
          <p:cNvSpPr/>
          <p:nvPr/>
        </p:nvSpPr>
        <p:spPr>
          <a:xfrm>
            <a:off x="79329"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E566D10A-6610-8147-8024-EE7DF9C3E20A}"/>
              </a:ext>
            </a:extLst>
          </p:cNvPr>
          <p:cNvSpPr/>
          <p:nvPr/>
        </p:nvSpPr>
        <p:spPr>
          <a:xfrm>
            <a:off x="429285"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BD3FBA5B-4D6C-63AC-8CB2-D027CDA4D2A9}"/>
              </a:ext>
            </a:extLst>
          </p:cNvPr>
          <p:cNvSpPr/>
          <p:nvPr/>
        </p:nvSpPr>
        <p:spPr>
          <a:xfrm>
            <a:off x="779241" y="6443375"/>
            <a:ext cx="238303" cy="238303"/>
          </a:xfrm>
          <a:prstGeom prst="ellipse">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itre 1">
            <a:extLst>
              <a:ext uri="{FF2B5EF4-FFF2-40B4-BE49-F238E27FC236}">
                <a16:creationId xmlns:a16="http://schemas.microsoft.com/office/drawing/2014/main" id="{DDDBC58B-1562-7537-3614-77D241E5C71C}"/>
              </a:ext>
            </a:extLst>
          </p:cNvPr>
          <p:cNvSpPr txBox="1">
            <a:spLocks/>
          </p:cNvSpPr>
          <p:nvPr/>
        </p:nvSpPr>
        <p:spPr>
          <a:xfrm>
            <a:off x="243636" y="304313"/>
            <a:ext cx="11395208"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lang="fr-FR" sz="5400" b="1" dirty="0"/>
              <a:t>Positionneur de charges lourdes</a:t>
            </a:r>
            <a:endParaRPr lang="fr-FR" sz="5400" dirty="0"/>
          </a:p>
        </p:txBody>
      </p:sp>
    </p:spTree>
    <p:extLst>
      <p:ext uri="{BB962C8B-B14F-4D97-AF65-F5344CB8AC3E}">
        <p14:creationId xmlns:p14="http://schemas.microsoft.com/office/powerpoint/2010/main" val="239845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xit" presetSubtype="4" fill="hold" grpId="0" nodeType="withEffect">
                                  <p:stCondLst>
                                    <p:cond delay="0"/>
                                  </p:stCondLst>
                                  <p:childTnLst>
                                    <p:animEffect transition="out" filter="wipe(down)">
                                      <p:cBhvr>
                                        <p:cTn id="9" dur="500"/>
                                        <p:tgtEl>
                                          <p:spTgt spid="11"/>
                                        </p:tgtEl>
                                      </p:cBhvr>
                                    </p:animEffect>
                                    <p:set>
                                      <p:cBhvr>
                                        <p:cTn id="10" dur="1" fill="hold">
                                          <p:stCondLst>
                                            <p:cond delay="499"/>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22" presetClass="exit" presetSubtype="4" fill="hold" grpId="0" nodeType="withEffect">
                                  <p:stCondLst>
                                    <p:cond delay="0"/>
                                  </p:stCondLst>
                                  <p:childTnLst>
                                    <p:animEffect transition="out" filter="wipe(down)">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22" presetClass="exit" presetSubtype="4" fill="hold" grpId="0" nodeType="withEffect">
                                  <p:stCondLst>
                                    <p:cond delay="0"/>
                                  </p:stCondLst>
                                  <p:childTnLst>
                                    <p:animEffect transition="out" filter="wipe(down)">
                                      <p:cBhvr>
                                        <p:cTn id="25" dur="500"/>
                                        <p:tgtEl>
                                          <p:spTgt spid="9"/>
                                        </p:tgtEl>
                                      </p:cBhvr>
                                    </p:animEffect>
                                    <p:set>
                                      <p:cBhvr>
                                        <p:cTn id="26"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908554CE-C1BA-8CBD-D806-A4AE4B474F9F}"/>
              </a:ext>
            </a:extLst>
          </p:cNvPr>
          <p:cNvSpPr txBox="1">
            <a:spLocks/>
          </p:cNvSpPr>
          <p:nvPr/>
        </p:nvSpPr>
        <p:spPr>
          <a:xfrm>
            <a:off x="214488" y="304313"/>
            <a:ext cx="11395208" cy="738815"/>
          </a:xfrm>
          <a:prstGeom prst="rect">
            <a:avLst/>
          </a:prstGeom>
          <a:solidFill>
            <a:schemeClr val="bg1"/>
          </a:solidFill>
          <a:ln>
            <a:solidFill>
              <a:schemeClr val="tx1"/>
            </a:solidFill>
          </a:ln>
        </p:spPr>
        <p:txBody>
          <a:bodyPr vert="horz" lIns="91440" tIns="45720" rIns="91440" bIns="0" rtlCol="0" anchor="b">
            <a:noAutofit/>
          </a:bodyPr>
          <a:lstStyle>
            <a:lvl1pPr algn="l" defTabSz="914400" rtl="0" eaLnBrk="1" latinLnBrk="0" hangingPunct="1">
              <a:lnSpc>
                <a:spcPct val="90000"/>
              </a:lnSpc>
              <a:spcBef>
                <a:spcPct val="0"/>
              </a:spcBef>
              <a:buNone/>
              <a:defRPr sz="6600" b="0" i="0" kern="1200" cap="none">
                <a:solidFill>
                  <a:schemeClr val="tx1"/>
                </a:solidFill>
                <a:effectLst/>
                <a:latin typeface="+mj-lt"/>
                <a:ea typeface="+mj-ea"/>
                <a:cs typeface="+mj-cs"/>
              </a:defRPr>
            </a:lvl1pPr>
          </a:lstStyle>
          <a:p>
            <a:pPr algn="ctr"/>
            <a:r>
              <a:rPr kumimoji="0" lang="fr-FR" altLang="fr-FR" sz="4400" b="1" i="0" u="none" strike="noStrike" cap="none" normalizeH="0" baseline="0" dirty="0">
                <a:ln>
                  <a:noFill/>
                </a:ln>
                <a:solidFill>
                  <a:schemeClr val="tx1"/>
                </a:solidFill>
                <a:effectLst/>
                <a:latin typeface="Arial" panose="020B0604020202020204" pitchFamily="34" charset="0"/>
                <a:ea typeface="TrebuchetMS"/>
                <a:cs typeface="TrebuchetMS"/>
              </a:rPr>
              <a:t>SERTISSEUSE AUTOMATIQUE</a:t>
            </a:r>
            <a:endParaRPr kumimoji="0" lang="fr-FR" altLang="fr-FR" sz="6000" b="0" i="0" u="none" strike="noStrike" cap="none" normalizeH="0" baseline="0" dirty="0">
              <a:ln>
                <a:noFill/>
              </a:ln>
              <a:solidFill>
                <a:schemeClr val="tx1"/>
              </a:solidFill>
              <a:effectLst/>
              <a:latin typeface="Arial" panose="020B0604020202020204" pitchFamily="34" charset="0"/>
            </a:endParaRPr>
          </a:p>
        </p:txBody>
      </p:sp>
      <p:pic>
        <p:nvPicPr>
          <p:cNvPr id="5122" name="Image 1">
            <a:extLst>
              <a:ext uri="{FF2B5EF4-FFF2-40B4-BE49-F238E27FC236}">
                <a16:creationId xmlns:a16="http://schemas.microsoft.com/office/drawing/2014/main" id="{CDD4F5E4-646F-E5E3-F808-D4D794B661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7749" y="1279694"/>
            <a:ext cx="1464029" cy="308767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FD0D287F-2BB3-2EDA-2CAA-BC4D8966FD7F}"/>
              </a:ext>
            </a:extLst>
          </p:cNvPr>
          <p:cNvSpPr>
            <a:spLocks noChangeArrowheads="1"/>
          </p:cNvSpPr>
          <p:nvPr/>
        </p:nvSpPr>
        <p:spPr bwMode="auto">
          <a:xfrm>
            <a:off x="214488" y="318346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5126" name="Picture 6">
            <a:extLst>
              <a:ext uri="{FF2B5EF4-FFF2-40B4-BE49-F238E27FC236}">
                <a16:creationId xmlns:a16="http://schemas.microsoft.com/office/drawing/2014/main" id="{91B76C69-3AAB-64CB-A80A-C15F1692EC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844" y="1137292"/>
            <a:ext cx="6987582" cy="4478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7">
            <a:extLst>
              <a:ext uri="{FF2B5EF4-FFF2-40B4-BE49-F238E27FC236}">
                <a16:creationId xmlns:a16="http://schemas.microsoft.com/office/drawing/2014/main" id="{0844861D-050B-B888-169D-364E79C2A5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0426" y="3205103"/>
            <a:ext cx="2273365" cy="226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791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479</TotalTime>
  <Words>352</Words>
  <Application>Microsoft Office PowerPoint</Application>
  <PresentationFormat>Grand écran</PresentationFormat>
  <Paragraphs>65</Paragraphs>
  <Slides>11</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Arial</vt:lpstr>
      <vt:lpstr>Calibri</vt:lpstr>
      <vt:lpstr>Century Gothic</vt:lpstr>
      <vt:lpstr>GillSansMT</vt:lpstr>
      <vt:lpstr>Segoe UI</vt:lpstr>
      <vt:lpstr>TrebuchetMS</vt:lpstr>
      <vt:lpstr>Galerie</vt:lpstr>
      <vt:lpstr>Présentation PowerPoint</vt:lpstr>
      <vt:lpstr>Présentation PowerPoint</vt:lpstr>
      <vt:lpstr>Présentation PowerPoint</vt:lpstr>
      <vt:lpstr>Présentation PowerPoint</vt:lpstr>
      <vt:lpstr>Balourd : </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 Freulon</dc:creator>
  <cp:lastModifiedBy>XAVIER KERGOAT</cp:lastModifiedBy>
  <cp:revision>65</cp:revision>
  <dcterms:created xsi:type="dcterms:W3CDTF">2018-01-17T16:40:56Z</dcterms:created>
  <dcterms:modified xsi:type="dcterms:W3CDTF">2023-09-07T15:05:55Z</dcterms:modified>
</cp:coreProperties>
</file>