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4" r:id="rId4"/>
  </p:sldMasterIdLst>
  <p:notesMasterIdLst>
    <p:notesMasterId r:id="rId17"/>
  </p:notesMasterIdLst>
  <p:handoutMasterIdLst>
    <p:handoutMasterId r:id="rId18"/>
  </p:handoutMasterIdLst>
  <p:sldIdLst>
    <p:sldId id="286" r:id="rId5"/>
    <p:sldId id="278" r:id="rId6"/>
    <p:sldId id="282" r:id="rId7"/>
    <p:sldId id="287" r:id="rId8"/>
    <p:sldId id="288" r:id="rId9"/>
    <p:sldId id="281" r:id="rId10"/>
    <p:sldId id="279" r:id="rId11"/>
    <p:sldId id="280" r:id="rId12"/>
    <p:sldId id="284" r:id="rId13"/>
    <p:sldId id="283" r:id="rId14"/>
    <p:sldId id="285" r:id="rId15"/>
    <p:sldId id="289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0" autoAdjust="0"/>
    <p:restoredTop sz="94619" autoAdjust="0"/>
  </p:normalViewPr>
  <p:slideViewPr>
    <p:cSldViewPr snapToGrid="0">
      <p:cViewPr varScale="1">
        <p:scale>
          <a:sx n="108" d="100"/>
          <a:sy n="108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D419D-7A78-4EB6-B1B0-C7F4D125C09E}" type="datetime1">
              <a:rPr lang="fr-FR" smtClean="0"/>
              <a:t>07/09/2023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7CDAC-C694-4EDB-9D9B-30A18B0B1F5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9049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04D1DB3-262B-4CAB-9798-16AA7AD26B79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 dirty="0"/>
          </a:p>
        </p:txBody>
      </p:sp>
      <p:sp>
        <p:nvSpPr>
          <p:cNvPr id="5" name="Espace réservé des commentaires 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 dirty="0"/>
              <a:t>Modifiez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E6DE88F-1F85-4A27-9D34-D74A50E7B0DA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7300918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DE88F-1F85-4A27-9D34-D74A50E7B0DA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2293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DE88F-1F85-4A27-9D34-D74A50E7B0DA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1902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DE88F-1F85-4A27-9D34-D74A50E7B0DA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1594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DE88F-1F85-4A27-9D34-D74A50E7B0DA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53878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DE88F-1F85-4A27-9D34-D74A50E7B0DA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3627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DE88F-1F85-4A27-9D34-D74A50E7B0DA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72037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DE88F-1F85-4A27-9D34-D74A50E7B0DA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7628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DE0081-A986-55B8-4F1D-EEB6434DFC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3930C3D-40F5-5156-C459-7F278C1A7C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2F8454-586D-E31E-20BF-4F3E94B25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5220AFC-4747-4500-A8C7-A10B7DCF6892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3D331E-340D-E768-CC41-8BF481C1E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A3D938-54C5-C3BB-860D-4AB628ADD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pPr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894588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337144-61A4-AF7C-7536-804CAEDF3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625BFFF-9751-D510-A136-83C4541D2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9A3CBB-FC5B-488D-0559-ECDD7E042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D2D8CC8-312B-4BBB-8CFE-96DDDB0B6288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D0AEED-ABD0-46AC-BD4D-FB7AFF06E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013159-E992-2146-BFEE-31E2ABBEE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57110845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E78C215-B2E5-AAD0-6953-0E6E604B60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9A92058-3804-661E-38E1-BFD4E9261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89FB6D6-CAF8-0300-38D2-22E29D241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D2D8CC8-312B-4BBB-8CFE-96DDDB0B6288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CCC024-2D0E-8093-BA24-D72572594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B9450C-60E9-7BDF-2C8D-7B8CD1C2D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12741271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rtlCol="0" anchor="b">
            <a:normAutofit/>
          </a:bodyPr>
          <a:lstStyle>
            <a:lvl1pPr algn="ctr">
              <a:defRPr sz="280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’image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rtlCol="0"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6A0542B-C18D-4D58-B9F4-F1C967D21EB7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932341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665260-474E-C4B9-BA72-CA5A79FA7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3672FA-65A8-0ECE-D2B7-51741D4154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579EA70-83F3-D4D4-9E0E-8BB1DA4BD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1D8E831-8378-4BAB-BCBD-A7C304698550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42B4BE-71AE-4C14-A3E8-D3B5836E4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841548-91FD-42ED-4655-440EFAC25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13422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985054-2B89-CA8D-19F2-CB9E1B279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50D00E-0657-7AC7-1F0E-DE501DE8EB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912892-BC31-EC2A-EEEE-37C39DDA2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D2D8CC8-312B-4BBB-8CFE-96DDDB0B6288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0087BA-AF92-E3AF-C441-243C1D161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25241A-B5A2-AE33-CA24-6C2BB8A2A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42850849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0FEF28-11B4-2C50-FC6E-DC3A34051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832904-55E3-C325-B857-50CA926255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5EA8FCF-5D25-D10E-6C3E-76F5D6C2AF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9232962-4589-25D4-F7C0-238CF1C7E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8322A63-6AB9-4C19-B727-7468EB6EEF12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6CCDE0-09EF-8F43-45E7-3DA070556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1CF5F08-F6A4-4DC7-16CC-FAD584016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552545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675E49-06CC-3F40-C48E-2CD44423B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2BCD2A-C7CF-BE30-BFC2-8E91F420B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35F6D07-E39E-F9F0-EFD7-8ADC190532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93F906D-0A7E-669F-FD27-7EA31252DD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3F42B3F-201D-CCFB-10AA-D9E9E34B77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7B7AE60-B4FA-4C2B-3E9D-4C477AF8C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F6ED83E-2F3C-4802-B3FE-A9F66A10C59C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3BDA2EE-884C-C08C-49A7-69DBF21AE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3647F0E-1D8F-76F3-72CA-D5206BF7B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205056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6A4EA0-0DFD-F1A1-AFAC-ABEA74AC9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8E0349-4D86-9955-094A-C7C268139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D2D8CC8-312B-4BBB-8CFE-96DDDB0B6288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832DB80-ADF0-49FE-3F9D-F9DE2ABE4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B101261-9602-1497-6C40-C7DAEFA4D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16455169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B881EDF-E77A-63A8-B736-1DFE2EC8C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7EFBA03-FEEE-4037-AB6D-57576DBA45E2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B288AF3-6F81-DB5E-DA0F-94F2F5166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3A599FF-7507-477B-43CF-3DF2F225A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85436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A90629-5625-5094-E4B3-537BCA2EB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87CA1A-DCA3-FC57-B54B-27BD77D11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9B1D452-AE70-B9D8-7FDA-8A972AF399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4FA0F77-1182-C6DB-458A-842EB3080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756F92A-D426-4C37-897E-08EB77489816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B33BEA1-0A0F-204B-81B7-325CA1A4F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26304FC-C7D8-0178-64E5-3F1F67C9B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pPr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62052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752326-E15E-7344-D3E5-C33FAF174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C841F4F-EF2C-E844-E2DD-F81FC542D3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B3AD897-1527-790F-5C7D-7E79965E13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9430A84-2D51-BAF1-5F6B-BF6735878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F130987-7283-4366-815B-537B34C5E13D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B0CA516-DB46-4475-D85E-FE08D5327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rtl="0"/>
            <a:endParaRPr lang="fr-FR" noProof="0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E14AB92-DC14-1202-8402-E75D474AA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210257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4D58312-AEE8-9A18-A1F2-13C4D686D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9ACB164-CE7B-486E-9C9B-0E974AF1C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8DC807-CA65-98C2-5AF3-BFF400A78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CD2D8CC8-312B-4BBB-8CFE-96DDDB0B6288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85A776-7E38-3A47-AE69-CA72A1B8C7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C3678C-E148-F122-A327-1AE86CDDC6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14996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19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9234" y="1312776"/>
            <a:ext cx="4023966" cy="666843"/>
          </a:xfrm>
        </p:spPr>
        <p:txBody>
          <a:bodyPr rtlCol="0" anchor="t">
            <a:noAutofit/>
          </a:bodyPr>
          <a:lstStyle/>
          <a:p>
            <a:pPr algn="ctr">
              <a:spcBef>
                <a:spcPts val="0"/>
              </a:spcBef>
            </a:pPr>
            <a:r>
              <a:rPr lang="fr-FR" sz="2000" kern="150" dirty="0">
                <a:effectLst/>
                <a:latin typeface="Aptos Black" panose="020F0502020204030204" pitchFamily="34" charset="0"/>
              </a:rPr>
              <a:t>Machine à laver professionnelle</a:t>
            </a:r>
          </a:p>
          <a:p>
            <a:pPr algn="ctr">
              <a:spcBef>
                <a:spcPts val="0"/>
              </a:spcBef>
            </a:pPr>
            <a:r>
              <a:rPr lang="fr-FR" sz="2000" kern="150" dirty="0">
                <a:effectLst/>
                <a:latin typeface="Aptos Black" panose="020F0502020204030204" pitchFamily="34" charset="0"/>
              </a:rPr>
              <a:t>LG Titan 16 kg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BFDE6A0-3FB7-BAF2-3B12-7DE6555850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6234" y="2094093"/>
            <a:ext cx="3442541" cy="462268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9AA4F08C-92C4-9B64-2372-54D18AE844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506" y="5862976"/>
            <a:ext cx="2715004" cy="66684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CF7A3BE-52B1-3434-93C9-47673A36B3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5163" y="6925"/>
            <a:ext cx="5149712" cy="6858000"/>
          </a:xfrm>
          <a:prstGeom prst="rect">
            <a:avLst/>
          </a:prstGeom>
        </p:spPr>
      </p:pic>
      <p:sp>
        <p:nvSpPr>
          <p:cNvPr id="2" name="Sous-titre 2">
            <a:extLst>
              <a:ext uri="{FF2B5EF4-FFF2-40B4-BE49-F238E27FC236}">
                <a16:creationId xmlns:a16="http://schemas.microsoft.com/office/drawing/2014/main" id="{1F930090-EBC7-AEE5-918D-995B7CA3FB10}"/>
              </a:ext>
            </a:extLst>
          </p:cNvPr>
          <p:cNvSpPr txBox="1">
            <a:spLocks/>
          </p:cNvSpPr>
          <p:nvPr/>
        </p:nvSpPr>
        <p:spPr>
          <a:xfrm>
            <a:off x="1417552" y="328181"/>
            <a:ext cx="1747329" cy="4613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sz="2000" kern="150" dirty="0">
                <a:latin typeface="Aptos Black" panose="020F0502020204030204" pitchFamily="34" charset="0"/>
              </a:rPr>
              <a:t>1CCST</a:t>
            </a:r>
          </a:p>
        </p:txBody>
      </p:sp>
      <p:pic>
        <p:nvPicPr>
          <p:cNvPr id="6" name="Image 6">
            <a:extLst>
              <a:ext uri="{FF2B5EF4-FFF2-40B4-BE49-F238E27FC236}">
                <a16:creationId xmlns:a16="http://schemas.microsoft.com/office/drawing/2014/main" id="{C7C70BBF-FA73-99A2-AA60-AD77F57D9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15" y="-63922"/>
            <a:ext cx="1792987" cy="1230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57765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Qu'es ce que c'est?">
            <a:extLst>
              <a:ext uri="{FF2B5EF4-FFF2-40B4-BE49-F238E27FC236}">
                <a16:creationId xmlns:a16="http://schemas.microsoft.com/office/drawing/2014/main" id="{B6F7B523-9CCE-C41C-8203-A6D94F397C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645" y="85320"/>
            <a:ext cx="190500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692853B-7260-3629-F41A-73FD35A8A4F7}"/>
              </a:ext>
            </a:extLst>
          </p:cNvPr>
          <p:cNvSpPr txBox="1"/>
          <p:nvPr/>
        </p:nvSpPr>
        <p:spPr>
          <a:xfrm>
            <a:off x="5242836" y="2341228"/>
            <a:ext cx="670042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000" b="1" i="0" u="sng" dirty="0">
                <a:solidFill>
                  <a:srgbClr val="202124"/>
                </a:solidFill>
                <a:effectLst/>
                <a:latin typeface="Google Sans"/>
              </a:rPr>
              <a:t>C'est quoi le moteur </a:t>
            </a:r>
            <a:r>
              <a:rPr lang="fr-FR" sz="2000" b="1" i="0" u="sng" dirty="0" err="1">
                <a:solidFill>
                  <a:srgbClr val="202124"/>
                </a:solidFill>
                <a:effectLst/>
                <a:latin typeface="Google Sans"/>
              </a:rPr>
              <a:t>Inverter</a:t>
            </a:r>
            <a:r>
              <a:rPr lang="fr-FR" sz="2000" b="1" i="0" u="sng" dirty="0">
                <a:solidFill>
                  <a:srgbClr val="202124"/>
                </a:solidFill>
                <a:effectLst/>
                <a:latin typeface="Google Sans"/>
              </a:rPr>
              <a:t> ?</a:t>
            </a:r>
          </a:p>
          <a:p>
            <a:pPr algn="l"/>
            <a:endParaRPr lang="fr-FR" sz="2000" b="1" i="0" u="sng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fr-FR" sz="2000" b="1" i="0" dirty="0">
                <a:solidFill>
                  <a:srgbClr val="4D5156"/>
                </a:solidFill>
                <a:effectLst/>
                <a:latin typeface="Google Sans"/>
              </a:rPr>
              <a:t>Moteur à induction </a:t>
            </a:r>
            <a:r>
              <a:rPr lang="fr-FR" sz="2000" b="1" i="0" dirty="0" err="1">
                <a:solidFill>
                  <a:srgbClr val="4D5156"/>
                </a:solidFill>
                <a:effectLst/>
                <a:latin typeface="Google Sans"/>
              </a:rPr>
              <a:t>inverter</a:t>
            </a:r>
            <a:r>
              <a:rPr lang="fr-FR" sz="2000" b="1" i="0" dirty="0">
                <a:solidFill>
                  <a:srgbClr val="4D5156"/>
                </a:solidFill>
                <a:effectLst/>
                <a:latin typeface="Google Sans"/>
              </a:rPr>
              <a:t> : </a:t>
            </a:r>
            <a:r>
              <a:rPr lang="fr-FR" sz="2000" b="1" i="0" dirty="0">
                <a:solidFill>
                  <a:srgbClr val="FF0000"/>
                </a:solidFill>
                <a:effectLst/>
                <a:latin typeface="Google Sans"/>
              </a:rPr>
              <a:t>Il s'agit d'un moteur </a:t>
            </a:r>
            <a:r>
              <a:rPr lang="fr-FR" sz="2000" b="1" i="0" dirty="0">
                <a:solidFill>
                  <a:srgbClr val="040C28"/>
                </a:solidFill>
                <a:effectLst/>
                <a:latin typeface="Google Sans"/>
              </a:rPr>
              <a:t>asynchrone (induction) (sans balais/charbons) </a:t>
            </a:r>
            <a:r>
              <a:rPr lang="fr-FR" sz="2000" b="1" i="0" dirty="0">
                <a:solidFill>
                  <a:srgbClr val="FF0000"/>
                </a:solidFill>
                <a:effectLst/>
                <a:latin typeface="Google Sans"/>
              </a:rPr>
              <a:t>commandé par une commande électronique</a:t>
            </a:r>
            <a:r>
              <a:rPr lang="fr-FR" sz="2000" b="1" i="0" dirty="0">
                <a:solidFill>
                  <a:srgbClr val="040C28"/>
                </a:solidFill>
                <a:effectLst/>
                <a:latin typeface="Google Sans"/>
              </a:rPr>
              <a:t> (</a:t>
            </a:r>
            <a:r>
              <a:rPr lang="fr-FR" sz="2000" b="1" i="0" dirty="0" err="1">
                <a:solidFill>
                  <a:srgbClr val="040C28"/>
                </a:solidFill>
                <a:effectLst/>
                <a:latin typeface="Google Sans"/>
              </a:rPr>
              <a:t>inverter</a:t>
            </a:r>
            <a:r>
              <a:rPr lang="fr-FR" sz="2000" b="1" i="0" dirty="0">
                <a:solidFill>
                  <a:srgbClr val="040C28"/>
                </a:solidFill>
                <a:effectLst/>
                <a:latin typeface="Google Sans"/>
              </a:rPr>
              <a:t>) </a:t>
            </a:r>
            <a:r>
              <a:rPr lang="fr-FR" sz="2000" b="1" i="0" dirty="0">
                <a:solidFill>
                  <a:srgbClr val="FF0000"/>
                </a:solidFill>
                <a:effectLst/>
                <a:latin typeface="Google Sans"/>
              </a:rPr>
              <a:t>qui permet une commande précise de la vitesse</a:t>
            </a:r>
            <a:r>
              <a:rPr lang="fr-FR" sz="2000" b="1" i="0" dirty="0">
                <a:solidFill>
                  <a:srgbClr val="4D5156"/>
                </a:solidFill>
                <a:effectLst/>
                <a:latin typeface="Google Sans"/>
              </a:rPr>
              <a:t>.</a:t>
            </a:r>
          </a:p>
          <a:p>
            <a:pPr algn="l"/>
            <a:endParaRPr lang="fr-FR" sz="2000" b="1" dirty="0">
              <a:solidFill>
                <a:srgbClr val="4D5156"/>
              </a:solidFill>
              <a:latin typeface="Google Sans"/>
            </a:endParaRPr>
          </a:p>
          <a:p>
            <a:pPr algn="l"/>
            <a:r>
              <a:rPr lang="fr-FR" sz="2000" b="1" i="0" dirty="0">
                <a:solidFill>
                  <a:srgbClr val="4D5156"/>
                </a:solidFill>
                <a:effectLst/>
                <a:latin typeface="Google Sans"/>
              </a:rPr>
              <a:t> </a:t>
            </a:r>
            <a:r>
              <a:rPr lang="fr-FR" sz="2000" b="1" i="0" dirty="0">
                <a:solidFill>
                  <a:srgbClr val="0070C0"/>
                </a:solidFill>
                <a:effectLst/>
                <a:latin typeface="Google Sans"/>
              </a:rPr>
              <a:t>Ce type de moteur permet de réduire le bruit et d'éliminer des pièces d'usure, donc de prolonger la durée de vie.</a:t>
            </a:r>
            <a:endParaRPr lang="fr-FR" sz="2000" b="1" i="0" dirty="0"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2AF3B83-FC11-ED7E-7471-8490F6BB2A94}"/>
              </a:ext>
            </a:extLst>
          </p:cNvPr>
          <p:cNvSpPr txBox="1"/>
          <p:nvPr/>
        </p:nvSpPr>
        <p:spPr>
          <a:xfrm>
            <a:off x="1295984" y="305432"/>
            <a:ext cx="68909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Moteur Direct Drive avec </a:t>
            </a:r>
            <a:r>
              <a:rPr lang="fr-FR" sz="3200" b="1" dirty="0" err="1"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inverter</a:t>
            </a:r>
            <a:r>
              <a:rPr lang="fr-FR" sz="3200" b="1" dirty="0"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  ?? </a:t>
            </a:r>
            <a:endParaRPr lang="fr-FR" sz="4000" b="1" i="0" dirty="0">
              <a:effectLst/>
              <a:latin typeface="Open Sans" panose="020B0606030504020204" pitchFamily="34" charset="0"/>
            </a:endParaRP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77E9C7A7-988B-C483-A83D-1CCC9C8F1FB5}"/>
              </a:ext>
            </a:extLst>
          </p:cNvPr>
          <p:cNvGrpSpPr/>
          <p:nvPr/>
        </p:nvGrpSpPr>
        <p:grpSpPr>
          <a:xfrm>
            <a:off x="188848" y="2521915"/>
            <a:ext cx="4852421" cy="4336085"/>
            <a:chOff x="0" y="2521915"/>
            <a:chExt cx="4852421" cy="4336085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FD206B0B-B153-9B05-E3E5-502A59E2B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5178287"/>
              <a:ext cx="3025603" cy="1679713"/>
            </a:xfrm>
            <a:prstGeom prst="rect">
              <a:avLst/>
            </a:prstGeom>
          </p:spPr>
        </p:pic>
        <p:sp>
          <p:nvSpPr>
            <p:cNvPr id="11" name="Légende : encadrée 10">
              <a:extLst>
                <a:ext uri="{FF2B5EF4-FFF2-40B4-BE49-F238E27FC236}">
                  <a16:creationId xmlns:a16="http://schemas.microsoft.com/office/drawing/2014/main" id="{E0B9B993-2DBA-A2FB-83EB-6699DC07ECE6}"/>
                </a:ext>
              </a:extLst>
            </p:cNvPr>
            <p:cNvSpPr/>
            <p:nvPr/>
          </p:nvSpPr>
          <p:spPr>
            <a:xfrm>
              <a:off x="195474" y="2521915"/>
              <a:ext cx="4656947" cy="512331"/>
            </a:xfrm>
            <a:prstGeom prst="borderCallout1">
              <a:avLst>
                <a:gd name="adj1" fmla="val 104541"/>
                <a:gd name="adj2" fmla="val 32323"/>
                <a:gd name="adj3" fmla="val 496011"/>
                <a:gd name="adj4" fmla="val 28820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En rouge </a:t>
              </a:r>
              <a:r>
                <a:rPr lang="fr-FR" dirty="0">
                  <a:solidFill>
                    <a:schemeClr val="tx1"/>
                  </a:solidFill>
                </a:rPr>
                <a:t>: ce que je garde comme informations (le plus simple possible à retenir)</a:t>
              </a:r>
            </a:p>
          </p:txBody>
        </p:sp>
        <p:sp>
          <p:nvSpPr>
            <p:cNvPr id="12" name="Légende : encadrée 11">
              <a:extLst>
                <a:ext uri="{FF2B5EF4-FFF2-40B4-BE49-F238E27FC236}">
                  <a16:creationId xmlns:a16="http://schemas.microsoft.com/office/drawing/2014/main" id="{3ED9678F-F887-071C-0651-39310359192D}"/>
                </a:ext>
              </a:extLst>
            </p:cNvPr>
            <p:cNvSpPr/>
            <p:nvPr/>
          </p:nvSpPr>
          <p:spPr>
            <a:xfrm>
              <a:off x="2482014" y="4153623"/>
              <a:ext cx="2136208" cy="512331"/>
            </a:xfrm>
            <a:prstGeom prst="borderCallout1">
              <a:avLst>
                <a:gd name="adj1" fmla="val 53547"/>
                <a:gd name="adj2" fmla="val -1337"/>
                <a:gd name="adj3" fmla="val 186404"/>
                <a:gd name="adj4" fmla="val -33952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En bleu </a:t>
              </a:r>
              <a:r>
                <a:rPr lang="fr-FR" dirty="0">
                  <a:solidFill>
                    <a:schemeClr val="tx1"/>
                  </a:solidFill>
                </a:rPr>
                <a:t>: L’argument que j’en tire 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05401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084017" y="118574"/>
            <a:ext cx="4023966" cy="666843"/>
          </a:xfrm>
        </p:spPr>
        <p:txBody>
          <a:bodyPr rtlCol="0" anchor="t">
            <a:noAutofit/>
          </a:bodyPr>
          <a:lstStyle/>
          <a:p>
            <a:pPr algn="ctr">
              <a:spcBef>
                <a:spcPts val="0"/>
              </a:spcBef>
            </a:pPr>
            <a:r>
              <a:rPr lang="fr-FR" sz="2000" kern="150" dirty="0">
                <a:effectLst/>
                <a:latin typeface="Aptos Black" panose="020F0502020204030204" pitchFamily="34" charset="0"/>
              </a:rPr>
              <a:t>Machine à laver professionnelle</a:t>
            </a:r>
          </a:p>
          <a:p>
            <a:pPr algn="ctr">
              <a:spcBef>
                <a:spcPts val="0"/>
              </a:spcBef>
            </a:pPr>
            <a:r>
              <a:rPr lang="fr-FR" sz="2000" kern="150" dirty="0">
                <a:effectLst/>
                <a:latin typeface="Aptos Black" panose="020F0502020204030204" pitchFamily="34" charset="0"/>
              </a:rPr>
              <a:t>LG Titan 16 kg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BFDE6A0-3FB7-BAF2-3B12-7DE655585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48" y="118574"/>
            <a:ext cx="1183302" cy="158895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9AA4F08C-92C4-9B64-2372-54D18AE844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0" y="6925"/>
            <a:ext cx="2715004" cy="66684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11B31AD-D641-9B30-F50C-6A61BFB527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350" y="1034437"/>
            <a:ext cx="7906853" cy="743054"/>
          </a:xfrm>
          <a:prstGeom prst="rect">
            <a:avLst/>
          </a:prstGeom>
        </p:spPr>
      </p:pic>
      <p:grpSp>
        <p:nvGrpSpPr>
          <p:cNvPr id="35" name="Groupe 34">
            <a:extLst>
              <a:ext uri="{FF2B5EF4-FFF2-40B4-BE49-F238E27FC236}">
                <a16:creationId xmlns:a16="http://schemas.microsoft.com/office/drawing/2014/main" id="{CF1F3D4F-A8EF-AB0D-1AA5-A3EE9FB39AFF}"/>
              </a:ext>
            </a:extLst>
          </p:cNvPr>
          <p:cNvGrpSpPr/>
          <p:nvPr/>
        </p:nvGrpSpPr>
        <p:grpSpPr>
          <a:xfrm>
            <a:off x="7066625" y="1391997"/>
            <a:ext cx="4429957" cy="1861963"/>
            <a:chOff x="7057748" y="1707526"/>
            <a:chExt cx="4429957" cy="1861963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C08F0F00-4D7D-FCD3-626F-4F5707FAC557}"/>
                </a:ext>
              </a:extLst>
            </p:cNvPr>
            <p:cNvSpPr txBox="1"/>
            <p:nvPr/>
          </p:nvSpPr>
          <p:spPr>
            <a:xfrm>
              <a:off x="8474309" y="2246050"/>
              <a:ext cx="3013396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000" b="1" i="0" dirty="0">
                  <a:solidFill>
                    <a:srgbClr val="202124"/>
                  </a:solidFill>
                  <a:effectLst/>
                  <a:latin typeface="Google Sans"/>
                </a:rPr>
                <a:t>G327 : Force centrifuge  : A</a:t>
              </a:r>
              <a:r>
                <a:rPr lang="fr-FR" sz="2000" b="0" i="0" dirty="0">
                  <a:solidFill>
                    <a:srgbClr val="040C28"/>
                  </a:solidFill>
                  <a:effectLst/>
                  <a:latin typeface="Google Sans"/>
                </a:rPr>
                <a:t>ccélération de la pesanteur à la surface de la Terre)</a:t>
              </a:r>
              <a:endParaRPr lang="fr-FR" sz="20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8F2A689F-1B0A-A9A9-DF24-31B5C802DF3E}"/>
                </a:ext>
              </a:extLst>
            </p:cNvPr>
            <p:cNvGrpSpPr/>
            <p:nvPr/>
          </p:nvGrpSpPr>
          <p:grpSpPr>
            <a:xfrm>
              <a:off x="7057748" y="1707526"/>
              <a:ext cx="1416561" cy="1200244"/>
              <a:chOff x="7057748" y="1707526"/>
              <a:chExt cx="1416561" cy="1200244"/>
            </a:xfrm>
          </p:grpSpPr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B3FF1D0E-F8E4-7A44-23AC-42E6ED5E883C}"/>
                  </a:ext>
                </a:extLst>
              </p:cNvPr>
              <p:cNvSpPr/>
              <p:nvPr/>
            </p:nvSpPr>
            <p:spPr>
              <a:xfrm>
                <a:off x="7057748" y="1707526"/>
                <a:ext cx="648069" cy="538524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0" name="Connecteur droit avec flèche 9">
                <a:extLst>
                  <a:ext uri="{FF2B5EF4-FFF2-40B4-BE49-F238E27FC236}">
                    <a16:creationId xmlns:a16="http://schemas.microsoft.com/office/drawing/2014/main" id="{CD41E2F8-28A7-8B53-EEDD-F461449F57B3}"/>
                  </a:ext>
                </a:extLst>
              </p:cNvPr>
              <p:cNvCxnSpPr>
                <a:cxnSpLocks/>
                <a:stCxn id="6" idx="5"/>
                <a:endCxn id="7" idx="1"/>
              </p:cNvCxnSpPr>
              <p:nvPr/>
            </p:nvCxnSpPr>
            <p:spPr>
              <a:xfrm>
                <a:off x="7610909" y="2167185"/>
                <a:ext cx="863400" cy="740585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pic>
        <p:nvPicPr>
          <p:cNvPr id="15" name="Image 14">
            <a:extLst>
              <a:ext uri="{FF2B5EF4-FFF2-40B4-BE49-F238E27FC236}">
                <a16:creationId xmlns:a16="http://schemas.microsoft.com/office/drawing/2014/main" id="{39DAE136-8A9D-D6FC-3086-3A36C526E6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961" y="2359645"/>
            <a:ext cx="4686954" cy="1209844"/>
          </a:xfrm>
          <a:prstGeom prst="rect">
            <a:avLst/>
          </a:prstGeom>
        </p:spPr>
      </p:pic>
      <p:grpSp>
        <p:nvGrpSpPr>
          <p:cNvPr id="34" name="Groupe 33">
            <a:extLst>
              <a:ext uri="{FF2B5EF4-FFF2-40B4-BE49-F238E27FC236}">
                <a16:creationId xmlns:a16="http://schemas.microsoft.com/office/drawing/2014/main" id="{16D2F041-34CE-F5A3-D252-021055E7B3FF}"/>
              </a:ext>
            </a:extLst>
          </p:cNvPr>
          <p:cNvGrpSpPr/>
          <p:nvPr/>
        </p:nvGrpSpPr>
        <p:grpSpPr>
          <a:xfrm>
            <a:off x="2708817" y="2544860"/>
            <a:ext cx="5680923" cy="2093319"/>
            <a:chOff x="2726234" y="3078920"/>
            <a:chExt cx="5680923" cy="2093319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7FCA57E-9B5A-A991-458D-A558780B978A}"/>
                </a:ext>
              </a:extLst>
            </p:cNvPr>
            <p:cNvGrpSpPr/>
            <p:nvPr/>
          </p:nvGrpSpPr>
          <p:grpSpPr>
            <a:xfrm>
              <a:off x="2726234" y="3078920"/>
              <a:ext cx="2821971" cy="1024629"/>
              <a:chOff x="6181410" y="440239"/>
              <a:chExt cx="2821971" cy="1024629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8C5D32FC-97E5-A918-9BCA-FC43F5AC5397}"/>
                  </a:ext>
                </a:extLst>
              </p:cNvPr>
              <p:cNvSpPr/>
              <p:nvPr/>
            </p:nvSpPr>
            <p:spPr>
              <a:xfrm>
                <a:off x="6181410" y="440239"/>
                <a:ext cx="1670764" cy="35008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9" name="Connecteur droit avec flèche 18">
                <a:extLst>
                  <a:ext uri="{FF2B5EF4-FFF2-40B4-BE49-F238E27FC236}">
                    <a16:creationId xmlns:a16="http://schemas.microsoft.com/office/drawing/2014/main" id="{56B328DE-980F-9AC7-D747-556AF0CB64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52174" y="683910"/>
                <a:ext cx="1151207" cy="780958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0BFB896D-4038-9F92-962C-340097076625}"/>
                </a:ext>
              </a:extLst>
            </p:cNvPr>
            <p:cNvSpPr txBox="1"/>
            <p:nvPr/>
          </p:nvSpPr>
          <p:spPr>
            <a:xfrm>
              <a:off x="5393761" y="3848800"/>
              <a:ext cx="3013396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000" b="1" i="0" dirty="0">
                  <a:solidFill>
                    <a:srgbClr val="202124"/>
                  </a:solidFill>
                  <a:effectLst/>
                  <a:latin typeface="Google Sans"/>
                </a:rPr>
                <a:t>Avec certaines « vagues » à la surface du tambour pour améliorer l’effet de lavage</a:t>
              </a:r>
              <a:endParaRPr lang="fr-FR" sz="20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25DF22DF-631E-E3CA-40FA-1ECDC5EA9E4D}"/>
              </a:ext>
            </a:extLst>
          </p:cNvPr>
          <p:cNvGrpSpPr/>
          <p:nvPr/>
        </p:nvGrpSpPr>
        <p:grpSpPr>
          <a:xfrm>
            <a:off x="293350" y="3269076"/>
            <a:ext cx="3979361" cy="1986290"/>
            <a:chOff x="293350" y="3855314"/>
            <a:chExt cx="3979361" cy="1986290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6C1E0DD4-1B95-FD67-F1B6-7EEB5E565B86}"/>
                </a:ext>
              </a:extLst>
            </p:cNvPr>
            <p:cNvGrpSpPr/>
            <p:nvPr/>
          </p:nvGrpSpPr>
          <p:grpSpPr>
            <a:xfrm>
              <a:off x="2139518" y="3855314"/>
              <a:ext cx="2133193" cy="969297"/>
              <a:chOff x="5718981" y="440239"/>
              <a:chExt cx="2133193" cy="969297"/>
            </a:xfrm>
          </p:grpSpPr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2E2AD1E5-D225-8B9A-F20E-DF7CC6B80770}"/>
                  </a:ext>
                </a:extLst>
              </p:cNvPr>
              <p:cNvSpPr/>
              <p:nvPr/>
            </p:nvSpPr>
            <p:spPr>
              <a:xfrm>
                <a:off x="6181410" y="440239"/>
                <a:ext cx="1670764" cy="35008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0" name="Connecteur droit avec flèche 29">
                <a:extLst>
                  <a:ext uri="{FF2B5EF4-FFF2-40B4-BE49-F238E27FC236}">
                    <a16:creationId xmlns:a16="http://schemas.microsoft.com/office/drawing/2014/main" id="{8D1C56F9-8CEB-E420-5039-B473516E052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18981" y="766039"/>
                <a:ext cx="717250" cy="643497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8BBB6528-12AE-4955-A46A-8BB360855A23}"/>
                </a:ext>
              </a:extLst>
            </p:cNvPr>
            <p:cNvSpPr txBox="1"/>
            <p:nvPr/>
          </p:nvSpPr>
          <p:spPr>
            <a:xfrm>
              <a:off x="293350" y="4825941"/>
              <a:ext cx="3013396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000" b="1" i="0" dirty="0">
                  <a:solidFill>
                    <a:srgbClr val="202124"/>
                  </a:solidFill>
                  <a:effectLst/>
                  <a:latin typeface="Google Sans"/>
                </a:rPr>
                <a:t>Carrosserie en acier galvanisé + peinture au four couleur titane.</a:t>
              </a:r>
              <a:endParaRPr lang="fr-FR" sz="20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38" name="Image 37">
            <a:extLst>
              <a:ext uri="{FF2B5EF4-FFF2-40B4-BE49-F238E27FC236}">
                <a16:creationId xmlns:a16="http://schemas.microsoft.com/office/drawing/2014/main" id="{77F9B377-2755-9A04-4659-CF3E950FEC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4199" y="5218641"/>
            <a:ext cx="5658640" cy="1209844"/>
          </a:xfrm>
          <a:prstGeom prst="rect">
            <a:avLst/>
          </a:prstGeom>
        </p:spPr>
      </p:pic>
      <p:grpSp>
        <p:nvGrpSpPr>
          <p:cNvPr id="39" name="Groupe 38">
            <a:extLst>
              <a:ext uri="{FF2B5EF4-FFF2-40B4-BE49-F238E27FC236}">
                <a16:creationId xmlns:a16="http://schemas.microsoft.com/office/drawing/2014/main" id="{17E7DB29-E3E7-B9EE-49E9-136C0BBC3E34}"/>
              </a:ext>
            </a:extLst>
          </p:cNvPr>
          <p:cNvGrpSpPr/>
          <p:nvPr/>
        </p:nvGrpSpPr>
        <p:grpSpPr>
          <a:xfrm>
            <a:off x="8591929" y="4681895"/>
            <a:ext cx="3868680" cy="1631216"/>
            <a:chOff x="7047216" y="891918"/>
            <a:chExt cx="3868680" cy="1631216"/>
          </a:xfrm>
        </p:grpSpPr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C1BD284F-BBF8-F27F-BB09-ABB52D0F90DB}"/>
                </a:ext>
              </a:extLst>
            </p:cNvPr>
            <p:cNvSpPr txBox="1"/>
            <p:nvPr/>
          </p:nvSpPr>
          <p:spPr>
            <a:xfrm>
              <a:off x="7902500" y="891918"/>
              <a:ext cx="3013396" cy="1631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000" b="1" dirty="0">
                  <a:solidFill>
                    <a:srgbClr val="202124"/>
                  </a:solidFill>
                  <a:latin typeface="Google Sans"/>
                </a:rPr>
                <a:t>Raccord classique plomberie :</a:t>
              </a:r>
            </a:p>
            <a:p>
              <a:pPr algn="ctr"/>
              <a:r>
                <a:rPr lang="fr-FR" sz="2000" dirty="0">
                  <a:solidFill>
                    <a:srgbClr val="202124"/>
                  </a:solidFill>
                  <a:latin typeface="Google Sans"/>
                </a:rPr>
                <a:t>20 : Ø </a:t>
              </a:r>
              <a:r>
                <a:rPr lang="fr-FR" sz="2000" dirty="0" err="1">
                  <a:solidFill>
                    <a:srgbClr val="202124"/>
                  </a:solidFill>
                  <a:latin typeface="Google Sans"/>
                </a:rPr>
                <a:t>int</a:t>
              </a:r>
              <a:endParaRPr lang="fr-FR" sz="2000" dirty="0">
                <a:solidFill>
                  <a:srgbClr val="202124"/>
                </a:solidFill>
                <a:latin typeface="Google Sans"/>
              </a:endParaRPr>
            </a:p>
            <a:p>
              <a:pPr algn="ctr"/>
              <a:r>
                <a:rPr lang="fr-FR" sz="2000" dirty="0">
                  <a:solidFill>
                    <a:srgbClr val="202124"/>
                  </a:solidFill>
                  <a:latin typeface="Google Sans"/>
                </a:rPr>
                <a:t>27 : Ø </a:t>
              </a:r>
              <a:r>
                <a:rPr lang="fr-FR" sz="2000" dirty="0" err="1">
                  <a:solidFill>
                    <a:srgbClr val="202124"/>
                  </a:solidFill>
                  <a:latin typeface="Google Sans"/>
                </a:rPr>
                <a:t>ext</a:t>
              </a:r>
              <a:endParaRPr lang="fr-FR" sz="2000" dirty="0">
                <a:solidFill>
                  <a:srgbClr val="202124"/>
                </a:solidFill>
                <a:latin typeface="Google Sans"/>
              </a:endParaRPr>
            </a:p>
            <a:p>
              <a:pPr algn="ctr"/>
              <a:r>
                <a:rPr lang="fr-FR" sz="2000" i="0" dirty="0">
                  <a:solidFill>
                    <a:srgbClr val="202124"/>
                  </a:solidFill>
                  <a:effectLst/>
                  <a:latin typeface="Google Sans"/>
                </a:rPr>
                <a:t>(¾ de pouce)</a:t>
              </a:r>
              <a:endParaRPr lang="fr-FR" sz="2000" i="0" dirty="0">
                <a:solidFill>
                  <a:srgbClr val="202124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41" name="Groupe 40">
              <a:extLst>
                <a:ext uri="{FF2B5EF4-FFF2-40B4-BE49-F238E27FC236}">
                  <a16:creationId xmlns:a16="http://schemas.microsoft.com/office/drawing/2014/main" id="{27A5C61D-5C33-AB98-37D5-79F337104A21}"/>
                </a:ext>
              </a:extLst>
            </p:cNvPr>
            <p:cNvGrpSpPr/>
            <p:nvPr/>
          </p:nvGrpSpPr>
          <p:grpSpPr>
            <a:xfrm>
              <a:off x="7047216" y="1465389"/>
              <a:ext cx="1581881" cy="837459"/>
              <a:chOff x="7047216" y="1465389"/>
              <a:chExt cx="1581881" cy="837459"/>
            </a:xfrm>
          </p:grpSpPr>
          <p:sp>
            <p:nvSpPr>
              <p:cNvPr id="42" name="Ellipse 41">
                <a:extLst>
                  <a:ext uri="{FF2B5EF4-FFF2-40B4-BE49-F238E27FC236}">
                    <a16:creationId xmlns:a16="http://schemas.microsoft.com/office/drawing/2014/main" id="{1158D62F-48A8-8983-BF48-73AE250D279B}"/>
                  </a:ext>
                </a:extLst>
              </p:cNvPr>
              <p:cNvSpPr/>
              <p:nvPr/>
            </p:nvSpPr>
            <p:spPr>
              <a:xfrm>
                <a:off x="7047216" y="1764324"/>
                <a:ext cx="648069" cy="538524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3" name="Connecteur droit avec flèche 42">
                <a:extLst>
                  <a:ext uri="{FF2B5EF4-FFF2-40B4-BE49-F238E27FC236}">
                    <a16:creationId xmlns:a16="http://schemas.microsoft.com/office/drawing/2014/main" id="{868E53EC-9D89-804B-3074-457F21BC07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05817" y="1465389"/>
                <a:ext cx="923280" cy="408587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5932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6157CA0-FE3B-1FB1-ED73-9A215061F5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47153" y="380542"/>
            <a:ext cx="8111411" cy="2261255"/>
          </a:xfrm>
        </p:spPr>
        <p:txBody>
          <a:bodyPr/>
          <a:lstStyle/>
          <a:p>
            <a:r>
              <a:rPr lang="fr-FR" sz="2800" b="1" dirty="0">
                <a:solidFill>
                  <a:srgbClr val="212121"/>
                </a:solidFill>
                <a:latin typeface="-apple-system"/>
              </a:rPr>
              <a:t>A = </a:t>
            </a:r>
            <a:r>
              <a:rPr lang="el-GR" sz="2800" b="1" dirty="0">
                <a:solidFill>
                  <a:srgbClr val="212121"/>
                </a:solidFill>
                <a:latin typeface="-apple-system"/>
              </a:rPr>
              <a:t>ω</a:t>
            </a:r>
            <a:r>
              <a:rPr lang="fr-FR" sz="2800" b="1" dirty="0">
                <a:solidFill>
                  <a:srgbClr val="212121"/>
                </a:solidFill>
                <a:latin typeface="-apple-system"/>
              </a:rPr>
              <a:t>² x R             </a:t>
            </a:r>
            <a:r>
              <a:rPr lang="fr-FR" sz="2800" b="1" dirty="0" err="1">
                <a:solidFill>
                  <a:srgbClr val="0070C0"/>
                </a:solidFill>
                <a:latin typeface="-apple-system"/>
              </a:rPr>
              <a:t>R</a:t>
            </a:r>
            <a:r>
              <a:rPr lang="fr-FR" sz="2800" b="1" dirty="0">
                <a:solidFill>
                  <a:srgbClr val="0070C0"/>
                </a:solidFill>
                <a:latin typeface="-apple-system"/>
              </a:rPr>
              <a:t> = 305 mm </a:t>
            </a:r>
            <a:r>
              <a:rPr lang="fr-FR" sz="2800" b="1" dirty="0">
                <a:solidFill>
                  <a:srgbClr val="212121"/>
                </a:solidFill>
                <a:latin typeface="-apple-system"/>
              </a:rPr>
              <a:t>= 0,305 m</a:t>
            </a:r>
          </a:p>
          <a:p>
            <a:r>
              <a:rPr lang="el-GR" sz="2800" b="1" dirty="0">
                <a:solidFill>
                  <a:srgbClr val="212121"/>
                </a:solidFill>
                <a:latin typeface="-apple-system"/>
              </a:rPr>
              <a:t>ω</a:t>
            </a:r>
            <a:r>
              <a:rPr lang="fr-FR" sz="2800" b="1" dirty="0">
                <a:solidFill>
                  <a:srgbClr val="212121"/>
                </a:solidFill>
                <a:latin typeface="-apple-system"/>
              </a:rPr>
              <a:t> = </a:t>
            </a:r>
            <a:r>
              <a:rPr lang="el-GR" sz="2800" b="1" dirty="0">
                <a:solidFill>
                  <a:srgbClr val="212121"/>
                </a:solidFill>
                <a:latin typeface="-apple-system"/>
              </a:rPr>
              <a:t>π</a:t>
            </a:r>
            <a:r>
              <a:rPr lang="fr-FR" sz="2800" b="1" dirty="0">
                <a:solidFill>
                  <a:srgbClr val="212121"/>
                </a:solidFill>
                <a:latin typeface="-apple-system"/>
              </a:rPr>
              <a:t>N /30           </a:t>
            </a:r>
            <a:r>
              <a:rPr lang="fr-FR" sz="2800" b="1" dirty="0">
                <a:solidFill>
                  <a:srgbClr val="FF0000"/>
                </a:solidFill>
                <a:latin typeface="-apple-system"/>
              </a:rPr>
              <a:t>N = 980 tr/mn     </a:t>
            </a:r>
            <a:r>
              <a:rPr lang="fr-FR" sz="2800" b="1" dirty="0">
                <a:solidFill>
                  <a:srgbClr val="212121"/>
                </a:solidFill>
                <a:latin typeface="-apple-system"/>
              </a:rPr>
              <a:t>soit </a:t>
            </a:r>
            <a:r>
              <a:rPr lang="el-GR" sz="2800" b="1" dirty="0">
                <a:solidFill>
                  <a:srgbClr val="212121"/>
                </a:solidFill>
                <a:latin typeface="-apple-system"/>
              </a:rPr>
              <a:t>ω</a:t>
            </a:r>
            <a:r>
              <a:rPr lang="fr-FR" sz="2800" b="1" dirty="0">
                <a:solidFill>
                  <a:srgbClr val="212121"/>
                </a:solidFill>
                <a:latin typeface="-apple-system"/>
              </a:rPr>
              <a:t> = 102 rd/s</a:t>
            </a:r>
          </a:p>
          <a:p>
            <a:r>
              <a:rPr lang="fr-FR" sz="2800" b="1" dirty="0">
                <a:solidFill>
                  <a:srgbClr val="212121"/>
                </a:solidFill>
                <a:latin typeface="-apple-system"/>
              </a:rPr>
              <a:t>A = </a:t>
            </a:r>
            <a:r>
              <a:rPr lang="el-GR" sz="2800" b="1" dirty="0">
                <a:solidFill>
                  <a:srgbClr val="212121"/>
                </a:solidFill>
                <a:latin typeface="-apple-system"/>
              </a:rPr>
              <a:t>ω</a:t>
            </a:r>
            <a:r>
              <a:rPr lang="fr-FR" sz="2800" b="1" dirty="0">
                <a:solidFill>
                  <a:srgbClr val="212121"/>
                </a:solidFill>
                <a:latin typeface="-apple-system"/>
              </a:rPr>
              <a:t>² x R  = (102)²  x 0,305  = 3173 m/s²</a:t>
            </a:r>
          </a:p>
          <a:p>
            <a:r>
              <a:rPr lang="fr-FR" sz="2800" b="1" dirty="0">
                <a:solidFill>
                  <a:srgbClr val="212121"/>
                </a:solidFill>
                <a:latin typeface="-apple-system"/>
              </a:rPr>
              <a:t>A = </a:t>
            </a:r>
            <a:r>
              <a:rPr lang="fr-FR" sz="2800" b="1" dirty="0">
                <a:solidFill>
                  <a:srgbClr val="FF0000"/>
                </a:solidFill>
                <a:latin typeface="-apple-system"/>
              </a:rPr>
              <a:t>3173 m/s²    </a:t>
            </a:r>
            <a:r>
              <a:rPr lang="fr-FR" sz="2800" b="1" dirty="0">
                <a:solidFill>
                  <a:srgbClr val="212121"/>
                </a:solidFill>
                <a:latin typeface="-apple-system"/>
              </a:rPr>
              <a:t>soit </a:t>
            </a:r>
            <a:r>
              <a:rPr lang="fr-FR" sz="2800" b="1" dirty="0">
                <a:solidFill>
                  <a:srgbClr val="FF0000"/>
                </a:solidFill>
                <a:latin typeface="-apple-system"/>
              </a:rPr>
              <a:t>317 fois G    </a:t>
            </a:r>
            <a:r>
              <a:rPr lang="fr-FR" sz="2800" b="1" dirty="0">
                <a:solidFill>
                  <a:srgbClr val="212121"/>
                </a:solidFill>
                <a:latin typeface="-apple-system"/>
              </a:rPr>
              <a:t>!</a:t>
            </a:r>
          </a:p>
          <a:p>
            <a:endParaRPr lang="fr-FR" sz="3200" b="1" dirty="0">
              <a:solidFill>
                <a:srgbClr val="212121"/>
              </a:solidFill>
              <a:latin typeface="-apple-system"/>
            </a:endParaRPr>
          </a:p>
          <a:p>
            <a:endParaRPr lang="fr-FR" dirty="0"/>
          </a:p>
        </p:txBody>
      </p:sp>
      <p:sp>
        <p:nvSpPr>
          <p:cNvPr id="5" name="Espace réservé pour une image  2">
            <a:extLst>
              <a:ext uri="{FF2B5EF4-FFF2-40B4-BE49-F238E27FC236}">
                <a16:creationId xmlns:a16="http://schemas.microsoft.com/office/drawing/2014/main" id="{FDCB6DF2-F903-3467-0C3D-16812A1ADA91}"/>
              </a:ext>
            </a:extLst>
          </p:cNvPr>
          <p:cNvSpPr txBox="1">
            <a:spLocks/>
          </p:cNvSpPr>
          <p:nvPr/>
        </p:nvSpPr>
        <p:spPr>
          <a:xfrm>
            <a:off x="2124269" y="2714343"/>
            <a:ext cx="9800825" cy="226125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i="0" dirty="0">
                <a:solidFill>
                  <a:srgbClr val="4B4F58"/>
                </a:solidFill>
                <a:effectLst/>
                <a:latin typeface="-apple-system"/>
              </a:rPr>
              <a:t>Pour un pilote de formule 1 :</a:t>
            </a:r>
          </a:p>
          <a:p>
            <a:r>
              <a:rPr lang="fr-FR" b="0" i="0" dirty="0">
                <a:solidFill>
                  <a:srgbClr val="4B4F58"/>
                </a:solidFill>
                <a:effectLst/>
                <a:latin typeface="-apple-system"/>
              </a:rPr>
              <a:t>Cette accélération oscille généralement entre 2 et 3 G</a:t>
            </a:r>
          </a:p>
          <a:p>
            <a:r>
              <a:rPr lang="fr-FR" b="0" i="0" dirty="0">
                <a:solidFill>
                  <a:srgbClr val="4B4F58"/>
                </a:solidFill>
                <a:effectLst/>
                <a:latin typeface="-apple-system"/>
              </a:rPr>
              <a:t>Lors de courbes prises à haute vitesse ou durant de gros freinages, un pilote de Formule 1 doit encaisser jusqu’à 6 G.</a:t>
            </a:r>
          </a:p>
          <a:p>
            <a:r>
              <a:rPr lang="fr-FR" b="0" i="0" dirty="0">
                <a:solidFill>
                  <a:srgbClr val="4B4F58"/>
                </a:solidFill>
                <a:effectLst/>
                <a:latin typeface="-apple-system"/>
              </a:rPr>
              <a:t>En comparaison, l’accélération ressentie lors du décollage d’un avion est estimée à 1,4 G.</a:t>
            </a:r>
          </a:p>
          <a:p>
            <a:endParaRPr lang="fr-FR" sz="3200" b="1" dirty="0">
              <a:solidFill>
                <a:srgbClr val="212121"/>
              </a:solidFill>
              <a:latin typeface="-apple-system"/>
            </a:endParaRPr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CCD95B1-C9C2-C7AF-2417-6D7BE752D73D}"/>
              </a:ext>
            </a:extLst>
          </p:cNvPr>
          <p:cNvSpPr txBox="1"/>
          <p:nvPr/>
        </p:nvSpPr>
        <p:spPr>
          <a:xfrm>
            <a:off x="437821" y="233864"/>
            <a:ext cx="2194777" cy="954107"/>
          </a:xfrm>
          <a:prstGeom prst="rect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800" b="1" i="0" dirty="0">
                <a:solidFill>
                  <a:srgbClr val="202124"/>
                </a:solidFill>
                <a:effectLst/>
                <a:latin typeface="Google Sans"/>
              </a:rPr>
              <a:t>G327 : Force centrifuge </a:t>
            </a:r>
            <a:endParaRPr lang="fr-FR" sz="28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BE868E8-192A-EBC2-EA6C-B837D2A34D3C}"/>
              </a:ext>
            </a:extLst>
          </p:cNvPr>
          <p:cNvSpPr txBox="1"/>
          <p:nvPr/>
        </p:nvSpPr>
        <p:spPr>
          <a:xfrm>
            <a:off x="8308382" y="5529862"/>
            <a:ext cx="3019552" cy="1077218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i="0" dirty="0">
                <a:solidFill>
                  <a:srgbClr val="202124"/>
                </a:solidFill>
                <a:effectLst/>
                <a:latin typeface="Google Sans"/>
              </a:rPr>
              <a:t>Calcul bien sûr inutile pour un TC, mais exercice possible pour manipulation de relations et d’unités …</a:t>
            </a:r>
            <a:endParaRPr lang="fr-FR" sz="1600" dirty="0"/>
          </a:p>
        </p:txBody>
      </p:sp>
      <p:pic>
        <p:nvPicPr>
          <p:cNvPr id="1026" name="Picture 2" descr="Comportement d'une formule 1 dans un virage - forum de sciences physiques -  248236">
            <a:extLst>
              <a:ext uri="{FF2B5EF4-FFF2-40B4-BE49-F238E27FC236}">
                <a16:creationId xmlns:a16="http://schemas.microsoft.com/office/drawing/2014/main" id="{C69F7477-0E63-EFFD-29A7-46E668CD5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177" y="4722910"/>
            <a:ext cx="3019551" cy="197682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odel Air Club d'Aix-en-Provence - Le poids (partie 1)">
            <a:extLst>
              <a:ext uri="{FF2B5EF4-FFF2-40B4-BE49-F238E27FC236}">
                <a16:creationId xmlns:a16="http://schemas.microsoft.com/office/drawing/2014/main" id="{4EF8625B-98DA-C93D-4468-D86A5BC2F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8474" y="2738319"/>
            <a:ext cx="3178229" cy="186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98965D1-AC01-366D-71CE-09857A8FEA72}"/>
              </a:ext>
            </a:extLst>
          </p:cNvPr>
          <p:cNvSpPr txBox="1"/>
          <p:nvPr/>
        </p:nvSpPr>
        <p:spPr>
          <a:xfrm>
            <a:off x="684978" y="1600180"/>
            <a:ext cx="2194777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000" b="1" i="0" dirty="0">
                <a:solidFill>
                  <a:srgbClr val="202124"/>
                </a:solidFill>
                <a:effectLst/>
                <a:latin typeface="Google Sans"/>
              </a:rPr>
              <a:t>Vérification !!</a:t>
            </a:r>
            <a:endParaRPr lang="fr-FR" sz="2000" dirty="0"/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EF171B91-EE6C-36EB-FA2B-97187C0022EA}"/>
              </a:ext>
            </a:extLst>
          </p:cNvPr>
          <p:cNvSpPr/>
          <p:nvPr/>
        </p:nvSpPr>
        <p:spPr>
          <a:xfrm>
            <a:off x="2725445" y="1580225"/>
            <a:ext cx="1358283" cy="444041"/>
          </a:xfrm>
          <a:custGeom>
            <a:avLst/>
            <a:gdLst>
              <a:gd name="connsiteX0" fmla="*/ 0 w 1358283"/>
              <a:gd name="connsiteY0" fmla="*/ 257453 h 444041"/>
              <a:gd name="connsiteX1" fmla="*/ 381739 w 1358283"/>
              <a:gd name="connsiteY1" fmla="*/ 53266 h 444041"/>
              <a:gd name="connsiteX2" fmla="*/ 719091 w 1358283"/>
              <a:gd name="connsiteY2" fmla="*/ 443884 h 444041"/>
              <a:gd name="connsiteX3" fmla="*/ 1358283 w 1358283"/>
              <a:gd name="connsiteY3" fmla="*/ 0 h 444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283" h="444041">
                <a:moveTo>
                  <a:pt x="0" y="257453"/>
                </a:moveTo>
                <a:cubicBezTo>
                  <a:pt x="130945" y="139823"/>
                  <a:pt x="261891" y="22194"/>
                  <a:pt x="381739" y="53266"/>
                </a:cubicBezTo>
                <a:cubicBezTo>
                  <a:pt x="501587" y="84338"/>
                  <a:pt x="556334" y="452762"/>
                  <a:pt x="719091" y="443884"/>
                </a:cubicBezTo>
                <a:cubicBezTo>
                  <a:pt x="881848" y="435006"/>
                  <a:pt x="1120065" y="217503"/>
                  <a:pt x="1358283" y="0"/>
                </a:cubicBezTo>
              </a:path>
            </a:pathLst>
          </a:custGeom>
          <a:noFill/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563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Chariot à linge sale hôpital : tout sur les chariots porte-sacs">
            <a:extLst>
              <a:ext uri="{FF2B5EF4-FFF2-40B4-BE49-F238E27FC236}">
                <a16:creationId xmlns:a16="http://schemas.microsoft.com/office/drawing/2014/main" id="{19075309-D040-BFFB-028F-DD6D7AFE6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6479" y="5027317"/>
            <a:ext cx="3263766" cy="1713477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3903" y="728020"/>
            <a:ext cx="3012883" cy="914349"/>
          </a:xfrm>
        </p:spPr>
        <p:txBody>
          <a:bodyPr rtlCol="0" anchor="t">
            <a:noAutofit/>
          </a:bodyPr>
          <a:lstStyle/>
          <a:p>
            <a:pPr algn="ctr">
              <a:spcBef>
                <a:spcPts val="0"/>
              </a:spcBef>
            </a:pPr>
            <a:r>
              <a:rPr lang="fr-FR" sz="2000" kern="150" dirty="0">
                <a:effectLst/>
                <a:latin typeface="Aptos Black" panose="020F0502020204030204" pitchFamily="34" charset="0"/>
              </a:rPr>
              <a:t>Machine à laver professionnelle</a:t>
            </a:r>
          </a:p>
          <a:p>
            <a:pPr algn="ctr">
              <a:spcBef>
                <a:spcPts val="0"/>
              </a:spcBef>
            </a:pPr>
            <a:r>
              <a:rPr lang="fr-FR" sz="2000" kern="150" dirty="0">
                <a:effectLst/>
                <a:latin typeface="Aptos Black" panose="020F0502020204030204" pitchFamily="34" charset="0"/>
              </a:rPr>
              <a:t>LG Titan 16 kg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BFDE6A0-3FB7-BAF2-3B12-7DE6555850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03" y="1713297"/>
            <a:ext cx="3630587" cy="487519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9AA4F08C-92C4-9B64-2372-54D18AE844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30" y="6925"/>
            <a:ext cx="2715004" cy="66684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76B39AB-95C2-E79E-7026-11A4F704CE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2735" y="1711758"/>
            <a:ext cx="8467510" cy="207183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5438FDB-ACF5-8E5E-6961-F7CD5649E3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88832" y="4150895"/>
            <a:ext cx="2431652" cy="182211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2816040-3853-C22C-DAE5-4C6A5C6AD6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37733" y="4479369"/>
            <a:ext cx="2629268" cy="1752845"/>
          </a:xfrm>
          <a:prstGeom prst="rect">
            <a:avLst/>
          </a:prstGeom>
          <a:ln w="57150">
            <a:solidFill>
              <a:schemeClr val="bg1"/>
            </a:solidFill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721DDDE-400D-79A1-1E79-415060F867FD}"/>
              </a:ext>
            </a:extLst>
          </p:cNvPr>
          <p:cNvSpPr txBox="1"/>
          <p:nvPr/>
        </p:nvSpPr>
        <p:spPr>
          <a:xfrm>
            <a:off x="4070719" y="421129"/>
            <a:ext cx="60945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kern="150" dirty="0"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1) Clients potentiels ?</a:t>
            </a:r>
            <a:endParaRPr lang="fr-FR" sz="1800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Laveries-pressing, hôpitaux, EPHAD ou centres médicalisés, hôtels, centres de vacances ...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AD074F0-A633-0FFB-7F7E-E4EE3941D714}"/>
              </a:ext>
            </a:extLst>
          </p:cNvPr>
          <p:cNvSpPr txBox="1"/>
          <p:nvPr/>
        </p:nvSpPr>
        <p:spPr>
          <a:xfrm>
            <a:off x="4086226" y="5973013"/>
            <a:ext cx="6965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SPA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88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0632" y="221382"/>
            <a:ext cx="5274644" cy="444112"/>
          </a:xfrm>
        </p:spPr>
        <p:txBody>
          <a:bodyPr rtlCol="0" anchor="t">
            <a:noAutofit/>
          </a:bodyPr>
          <a:lstStyle/>
          <a:p>
            <a:pPr algn="ctr">
              <a:spcBef>
                <a:spcPts val="0"/>
              </a:spcBef>
            </a:pPr>
            <a:r>
              <a:rPr lang="fr-FR" sz="3200" kern="150" dirty="0">
                <a:effectLst/>
                <a:latin typeface="Aptos Black" panose="020F0502020204030204" pitchFamily="34" charset="0"/>
              </a:rPr>
              <a:t>Blanchisserie Hôpital</a:t>
            </a:r>
          </a:p>
        </p:txBody>
      </p:sp>
      <p:pic>
        <p:nvPicPr>
          <p:cNvPr id="4098" name="Picture 2" descr="Blanchisserie à l'hôpital : un incroyable boom technologique !">
            <a:extLst>
              <a:ext uri="{FF2B5EF4-FFF2-40B4-BE49-F238E27FC236}">
                <a16:creationId xmlns:a16="http://schemas.microsoft.com/office/drawing/2014/main" id="{AAD27A72-72C0-10AF-6B76-FAE9628F0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51" y="1002377"/>
            <a:ext cx="6441303" cy="4291518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Nettoyage et location de linge et de vêtements de travail dans le 49">
            <a:extLst>
              <a:ext uri="{FF2B5EF4-FFF2-40B4-BE49-F238E27FC236}">
                <a16:creationId xmlns:a16="http://schemas.microsoft.com/office/drawing/2014/main" id="{3E782052-8C15-D6ED-D3A5-76279B668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6007" y="221382"/>
            <a:ext cx="3340094" cy="2562459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14348A73-0D1D-0FC9-DE85-6275F0756B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909" y="4163165"/>
            <a:ext cx="3843688" cy="2562459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97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3357" y="603733"/>
            <a:ext cx="5280643" cy="666844"/>
          </a:xfrm>
        </p:spPr>
        <p:txBody>
          <a:bodyPr rtlCol="0" anchor="t">
            <a:noAutofit/>
          </a:bodyPr>
          <a:lstStyle/>
          <a:p>
            <a:pPr algn="ctr">
              <a:spcBef>
                <a:spcPts val="0"/>
              </a:spcBef>
            </a:pPr>
            <a:r>
              <a:rPr lang="fr-FR" sz="2000" kern="150" dirty="0">
                <a:effectLst/>
                <a:latin typeface="Aptos Black" panose="020F0502020204030204" pitchFamily="34" charset="0"/>
              </a:rPr>
              <a:t>Machine à laver professionnelle</a:t>
            </a:r>
          </a:p>
          <a:p>
            <a:pPr algn="ctr">
              <a:spcBef>
                <a:spcPts val="0"/>
              </a:spcBef>
            </a:pPr>
            <a:r>
              <a:rPr lang="fr-FR" sz="2000" kern="150" dirty="0">
                <a:effectLst/>
                <a:latin typeface="Aptos Black" panose="020F0502020204030204" pitchFamily="34" charset="0"/>
              </a:rPr>
              <a:t>LG Titan 16 kg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BFDE6A0-3FB7-BAF2-3B12-7DE655585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9097" y="221941"/>
            <a:ext cx="1775083" cy="238360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9AA4F08C-92C4-9B64-2372-54D18AE844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0" y="6925"/>
            <a:ext cx="2715004" cy="666843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2FFBB24E-A0C2-FA48-A6A8-041B8641BCE5}"/>
              </a:ext>
            </a:extLst>
          </p:cNvPr>
          <p:cNvSpPr txBox="1"/>
          <p:nvPr/>
        </p:nvSpPr>
        <p:spPr>
          <a:xfrm>
            <a:off x="268550" y="1762166"/>
            <a:ext cx="4987031" cy="18312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FR" sz="1800" b="1" kern="150" dirty="0"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2) Critères techniques pour le choix du modèle ?</a:t>
            </a:r>
            <a:endParaRPr lang="fr-FR" sz="1800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r>
              <a:rPr lang="fr-FR" sz="1800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- </a:t>
            </a:r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Volume de linge ?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- Type de programme de lessivage ?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- Applications connectées ?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- Place disponible ?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- Avec système de paiement ?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F74E922-BDC4-722B-7D20-7DF1C3363E97}"/>
              </a:ext>
            </a:extLst>
          </p:cNvPr>
          <p:cNvSpPr txBox="1"/>
          <p:nvPr/>
        </p:nvSpPr>
        <p:spPr>
          <a:xfrm>
            <a:off x="4387788" y="3212202"/>
            <a:ext cx="6860220" cy="29392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115" marR="323850" algn="ctr">
              <a:spcAft>
                <a:spcPts val="600"/>
              </a:spcAft>
            </a:pPr>
            <a:r>
              <a:rPr lang="fr-FR" sz="1800" b="1" kern="150" dirty="0"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3) Problématique d’installation, de mise en place de la solution technique ?</a:t>
            </a:r>
            <a:endParaRPr lang="fr-FR" sz="1800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r>
              <a:rPr lang="fr-FR" sz="1800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- </a:t>
            </a:r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Volume disponible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- Branchement électrique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- Branchement au réseau d’eau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- Évacuation des eaux usées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- Formation pour les utilisateurs (utilisation de la machines, description de la notice d’utilisation, conseils pour le respect du linge et des produits lessiviels, applications digitales, normes de sécurité )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5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3357" y="603733"/>
            <a:ext cx="5280643" cy="666844"/>
          </a:xfrm>
        </p:spPr>
        <p:txBody>
          <a:bodyPr rtlCol="0" anchor="t">
            <a:noAutofit/>
          </a:bodyPr>
          <a:lstStyle/>
          <a:p>
            <a:pPr algn="ctr">
              <a:spcBef>
                <a:spcPts val="0"/>
              </a:spcBef>
            </a:pPr>
            <a:r>
              <a:rPr lang="fr-FR" sz="2000" kern="150" dirty="0">
                <a:effectLst/>
                <a:latin typeface="Aptos Black" panose="020F0502020204030204" pitchFamily="34" charset="0"/>
              </a:rPr>
              <a:t>Machine à laver professionnelle</a:t>
            </a:r>
          </a:p>
          <a:p>
            <a:pPr algn="ctr">
              <a:spcBef>
                <a:spcPts val="0"/>
              </a:spcBef>
            </a:pPr>
            <a:r>
              <a:rPr lang="fr-FR" sz="2000" kern="150" dirty="0">
                <a:effectLst/>
                <a:latin typeface="Aptos Black" panose="020F0502020204030204" pitchFamily="34" charset="0"/>
              </a:rPr>
              <a:t>LG Titan 16 kg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BFDE6A0-3FB7-BAF2-3B12-7DE655585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9097" y="221941"/>
            <a:ext cx="1775083" cy="238360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9AA4F08C-92C4-9B64-2372-54D18AE844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0" y="6925"/>
            <a:ext cx="2715004" cy="66684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4E7EFE3-A0B3-1694-CB71-9563A01D4058}"/>
              </a:ext>
            </a:extLst>
          </p:cNvPr>
          <p:cNvSpPr txBox="1"/>
          <p:nvPr/>
        </p:nvSpPr>
        <p:spPr>
          <a:xfrm>
            <a:off x="826088" y="1966907"/>
            <a:ext cx="3960089" cy="12772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fr-FR" sz="1800" b="1" kern="150" dirty="0"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4) Entretien- Maintenance ?</a:t>
            </a:r>
            <a:endParaRPr lang="fr-FR" sz="1800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r>
              <a:rPr lang="fr-FR" sz="1800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- </a:t>
            </a:r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Nettoyage des filtres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- Pb lié au dépôt de calcaire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r>
              <a:rPr lang="fr-FR" sz="1800" kern="150" dirty="0"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 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C47BB3-1F0F-B5FB-9AEE-CC589AEF8F3B}"/>
              </a:ext>
            </a:extLst>
          </p:cNvPr>
          <p:cNvSpPr txBox="1"/>
          <p:nvPr/>
        </p:nvSpPr>
        <p:spPr>
          <a:xfrm>
            <a:off x="4139213" y="3059823"/>
            <a:ext cx="6094520" cy="266226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09855" marR="52705">
              <a:spcAft>
                <a:spcPts val="600"/>
              </a:spcAft>
            </a:pPr>
            <a:r>
              <a:rPr lang="fr-FR" sz="1800" b="1" kern="150" dirty="0"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5) Autres aspects (commerciaux ou autres) qui peuvent intervenir lors des entretiens professionnels ?</a:t>
            </a:r>
            <a:endParaRPr lang="fr-FR" sz="1800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pPr marL="808038" indent="-177800">
              <a:buFontTx/>
              <a:buChar char="-"/>
            </a:pPr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Les options</a:t>
            </a:r>
          </a:p>
          <a:p>
            <a:pPr marL="808038" indent="-177800">
              <a:buFontTx/>
              <a:buChar char="-"/>
            </a:pPr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Les garanties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pPr marL="630238"/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- La concurrence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pPr marL="630238"/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- Les CGV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pPr marL="630238"/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- les normes de sécurités 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pPr marL="630238"/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- ...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pPr marL="630238"/>
            <a:r>
              <a:rPr lang="fr-FR" sz="1800" b="1" kern="150" dirty="0">
                <a:solidFill>
                  <a:srgbClr val="FF0000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 </a:t>
            </a:r>
            <a:endParaRPr lang="fr-FR" sz="1800" b="1" kern="150" dirty="0"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829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68732" y="913050"/>
            <a:ext cx="4023966" cy="666843"/>
          </a:xfrm>
        </p:spPr>
        <p:txBody>
          <a:bodyPr rtlCol="0" anchor="t">
            <a:noAutofit/>
          </a:bodyPr>
          <a:lstStyle/>
          <a:p>
            <a:pPr algn="ctr">
              <a:spcBef>
                <a:spcPts val="0"/>
              </a:spcBef>
            </a:pPr>
            <a:r>
              <a:rPr lang="fr-FR" sz="2000" kern="150" dirty="0">
                <a:effectLst/>
                <a:latin typeface="Aptos Black" panose="020F0502020204030204" pitchFamily="34" charset="0"/>
              </a:rPr>
              <a:t>Machine à laver professionnelle</a:t>
            </a:r>
          </a:p>
          <a:p>
            <a:pPr algn="ctr">
              <a:spcBef>
                <a:spcPts val="0"/>
              </a:spcBef>
            </a:pPr>
            <a:r>
              <a:rPr lang="fr-FR" sz="2000" kern="150" dirty="0">
                <a:effectLst/>
                <a:latin typeface="Aptos Black" panose="020F0502020204030204" pitchFamily="34" charset="0"/>
              </a:rPr>
              <a:t>LG Titan 16 kg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BFDE6A0-3FB7-BAF2-3B12-7DE655585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5422" y="1790299"/>
            <a:ext cx="3630587" cy="487519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9AA4F08C-92C4-9B64-2372-54D18AE844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0" y="6925"/>
            <a:ext cx="2715004" cy="66684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CF7A3BE-52B1-3434-93C9-47673A36B3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5163" y="6925"/>
            <a:ext cx="51497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16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ocus sur le bac a lessive">
            <a:extLst>
              <a:ext uri="{FF2B5EF4-FFF2-40B4-BE49-F238E27FC236}">
                <a16:creationId xmlns:a16="http://schemas.microsoft.com/office/drawing/2014/main" id="{2F63AC02-260D-4F5A-B676-9D7EAF2E95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47" y="471785"/>
            <a:ext cx="285750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BF89D94-7387-CB2A-1AAD-B6E6B45C3E3B}"/>
              </a:ext>
            </a:extLst>
          </p:cNvPr>
          <p:cNvSpPr txBox="1"/>
          <p:nvPr/>
        </p:nvSpPr>
        <p:spPr>
          <a:xfrm>
            <a:off x="514803" y="2967335"/>
            <a:ext cx="248942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0" i="0" dirty="0">
                <a:solidFill>
                  <a:srgbClr val="A50034"/>
                </a:solidFill>
                <a:effectLst/>
                <a:latin typeface="Open Sans" panose="020B0606030504020204" pitchFamily="34" charset="0"/>
              </a:rPr>
              <a:t>Bac à détergents sur le dessus, ou tiroir en façade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D47BA7D-4AE1-F96D-4B46-EB2A2C80C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952" y="213885"/>
            <a:ext cx="6734649" cy="301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B321895-33F8-95A2-451F-AC440EF6B097}"/>
              </a:ext>
            </a:extLst>
          </p:cNvPr>
          <p:cNvSpPr txBox="1"/>
          <p:nvPr/>
        </p:nvSpPr>
        <p:spPr>
          <a:xfrm>
            <a:off x="5062981" y="2726317"/>
            <a:ext cx="40065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0" i="0" dirty="0">
                <a:solidFill>
                  <a:srgbClr val="A50034"/>
                </a:solidFill>
                <a:effectLst/>
                <a:latin typeface="Open Sans" panose="020B0606030504020204" pitchFamily="34" charset="0"/>
              </a:rPr>
              <a:t>Usage </a:t>
            </a:r>
            <a:r>
              <a:rPr lang="fr-FR" b="0" i="0" dirty="0" err="1">
                <a:solidFill>
                  <a:srgbClr val="A50034"/>
                </a:solidFill>
                <a:effectLst/>
                <a:latin typeface="Open Sans" panose="020B0606030504020204" pitchFamily="34" charset="0"/>
              </a:rPr>
              <a:t>ultra-simple</a:t>
            </a:r>
            <a:r>
              <a:rPr lang="fr-FR" b="0" i="0" dirty="0">
                <a:solidFill>
                  <a:srgbClr val="A50034"/>
                </a:solidFill>
                <a:effectLst/>
                <a:latin typeface="Open Sans" panose="020B0606030504020204" pitchFamily="34" charset="0"/>
              </a:rPr>
              <a:t>, personnalisation des programmes</a:t>
            </a:r>
          </a:p>
        </p:txBody>
      </p:sp>
      <p:pic>
        <p:nvPicPr>
          <p:cNvPr id="1030" name="Picture 6" descr="focus sur le système wave force">
            <a:extLst>
              <a:ext uri="{FF2B5EF4-FFF2-40B4-BE49-F238E27FC236}">
                <a16:creationId xmlns:a16="http://schemas.microsoft.com/office/drawing/2014/main" id="{C4955746-C0FD-AF4C-A7FB-76EF6D00B7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0352" y="4030704"/>
            <a:ext cx="23812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ocus sur le brassage du linge">
            <a:extLst>
              <a:ext uri="{FF2B5EF4-FFF2-40B4-BE49-F238E27FC236}">
                <a16:creationId xmlns:a16="http://schemas.microsoft.com/office/drawing/2014/main" id="{53FDB4E5-636C-110C-C1EF-A31D2492B2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586" y="4030704"/>
            <a:ext cx="2095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1740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DBF89D94-7387-CB2A-1AAD-B6E6B45C3E3B}"/>
              </a:ext>
            </a:extLst>
          </p:cNvPr>
          <p:cNvSpPr txBox="1"/>
          <p:nvPr/>
        </p:nvSpPr>
        <p:spPr>
          <a:xfrm>
            <a:off x="1063443" y="378139"/>
            <a:ext cx="24894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 i="0" dirty="0">
                <a:effectLst/>
                <a:latin typeface="Open Sans" panose="020B0606030504020204" pitchFamily="34" charset="0"/>
              </a:rPr>
              <a:t>LES OPTIONS</a:t>
            </a:r>
          </a:p>
        </p:txBody>
      </p:sp>
      <p:pic>
        <p:nvPicPr>
          <p:cNvPr id="2050" name="Picture 2" descr="aperçu du socle pour laveuse et séchoir LG">
            <a:extLst>
              <a:ext uri="{FF2B5EF4-FFF2-40B4-BE49-F238E27FC236}">
                <a16:creationId xmlns:a16="http://schemas.microsoft.com/office/drawing/2014/main" id="{8E4F9F72-B452-2161-7624-8D4659BE0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867" y="839804"/>
            <a:ext cx="2368227" cy="360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perçu de la centrale de paiement LM CONTROL TNP">
            <a:extLst>
              <a:ext uri="{FF2B5EF4-FFF2-40B4-BE49-F238E27FC236}">
                <a16:creationId xmlns:a16="http://schemas.microsoft.com/office/drawing/2014/main" id="{DD44F3B4-6AD7-56A3-823B-D55D510DD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722" y="1463536"/>
            <a:ext cx="2277721" cy="3468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A2CE79B-BA6F-B2CF-0546-73D2216CA7B7}"/>
              </a:ext>
            </a:extLst>
          </p:cNvPr>
          <p:cNvSpPr txBox="1"/>
          <p:nvPr/>
        </p:nvSpPr>
        <p:spPr>
          <a:xfrm>
            <a:off x="1687619" y="5114092"/>
            <a:ext cx="2489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0" i="0" dirty="0">
                <a:solidFill>
                  <a:srgbClr val="A50034"/>
                </a:solidFill>
                <a:effectLst/>
                <a:latin typeface="Open Sans" panose="020B0606030504020204" pitchFamily="34" charset="0"/>
              </a:rPr>
              <a:t>Système de paiement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8BF0498-FC64-B194-012C-A68E93F75407}"/>
              </a:ext>
            </a:extLst>
          </p:cNvPr>
          <p:cNvSpPr txBox="1"/>
          <p:nvPr/>
        </p:nvSpPr>
        <p:spPr>
          <a:xfrm>
            <a:off x="7100848" y="4562562"/>
            <a:ext cx="2489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0" i="0" dirty="0">
                <a:solidFill>
                  <a:srgbClr val="A50034"/>
                </a:solidFill>
                <a:effectLst/>
                <a:latin typeface="Open Sans" panose="020B0606030504020204" pitchFamily="34" charset="0"/>
              </a:rPr>
              <a:t>Socle de rehausse</a:t>
            </a:r>
          </a:p>
        </p:txBody>
      </p:sp>
    </p:spTree>
    <p:extLst>
      <p:ext uri="{BB962C8B-B14F-4D97-AF65-F5344CB8AC3E}">
        <p14:creationId xmlns:p14="http://schemas.microsoft.com/office/powerpoint/2010/main" val="26534431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DBF89D94-7387-CB2A-1AAD-B6E6B45C3E3B}"/>
              </a:ext>
            </a:extLst>
          </p:cNvPr>
          <p:cNvSpPr txBox="1"/>
          <p:nvPr/>
        </p:nvSpPr>
        <p:spPr>
          <a:xfrm>
            <a:off x="1295984" y="305432"/>
            <a:ext cx="68909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Moteur Direct Drive avec </a:t>
            </a:r>
            <a:r>
              <a:rPr lang="fr-FR" sz="3200" b="1" dirty="0" err="1"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inverter</a:t>
            </a:r>
            <a:r>
              <a:rPr lang="fr-FR" sz="3200" b="1" dirty="0"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  ?? </a:t>
            </a:r>
            <a:endParaRPr lang="fr-FR" sz="4000" b="1" i="0" dirty="0">
              <a:effectLst/>
              <a:latin typeface="Open Sans" panose="020B0606030504020204" pitchFamily="34" charset="0"/>
            </a:endParaRPr>
          </a:p>
        </p:txBody>
      </p:sp>
      <p:pic>
        <p:nvPicPr>
          <p:cNvPr id="1028" name="Picture 4" descr="Qu'es ce que c'est?">
            <a:extLst>
              <a:ext uri="{FF2B5EF4-FFF2-40B4-BE49-F238E27FC236}">
                <a16:creationId xmlns:a16="http://schemas.microsoft.com/office/drawing/2014/main" id="{B6F7B523-9CCE-C41C-8203-A6D94F397C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645" y="85320"/>
            <a:ext cx="190500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FFC29C50-2178-7B59-169B-F65D4E1ABCFE}"/>
              </a:ext>
            </a:extLst>
          </p:cNvPr>
          <p:cNvSpPr txBox="1"/>
          <p:nvPr/>
        </p:nvSpPr>
        <p:spPr>
          <a:xfrm>
            <a:off x="5242836" y="2341228"/>
            <a:ext cx="670042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000" b="1" i="0" u="sng" dirty="0">
                <a:solidFill>
                  <a:srgbClr val="202124"/>
                </a:solidFill>
                <a:effectLst/>
                <a:latin typeface="Google Sans"/>
              </a:rPr>
              <a:t>C'est quoi le moteur </a:t>
            </a:r>
            <a:r>
              <a:rPr lang="fr-FR" sz="2000" b="1" i="0" u="sng" dirty="0" err="1">
                <a:solidFill>
                  <a:srgbClr val="202124"/>
                </a:solidFill>
                <a:effectLst/>
                <a:latin typeface="Google Sans"/>
              </a:rPr>
              <a:t>Inverter</a:t>
            </a:r>
            <a:r>
              <a:rPr lang="fr-FR" sz="2000" b="1" i="0" u="sng" dirty="0">
                <a:solidFill>
                  <a:srgbClr val="202124"/>
                </a:solidFill>
                <a:effectLst/>
                <a:latin typeface="Google Sans"/>
              </a:rPr>
              <a:t> ?</a:t>
            </a:r>
          </a:p>
          <a:p>
            <a:pPr algn="l"/>
            <a:endParaRPr lang="fr-FR" sz="2000" b="1" i="0" u="sng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fr-FR" sz="2000" b="1" i="0" dirty="0">
                <a:effectLst/>
                <a:latin typeface="Google Sans"/>
              </a:rPr>
              <a:t>Moteur à induction </a:t>
            </a:r>
            <a:r>
              <a:rPr lang="fr-FR" sz="2000" b="1" i="0" dirty="0" err="1">
                <a:effectLst/>
                <a:latin typeface="Google Sans"/>
              </a:rPr>
              <a:t>inverter</a:t>
            </a:r>
            <a:r>
              <a:rPr lang="fr-FR" sz="2000" b="1" i="0" dirty="0">
                <a:effectLst/>
                <a:latin typeface="Google Sans"/>
              </a:rPr>
              <a:t> : Il s'agit d'un moteur asynchrone (induction) (sans balais/charbons) commandé par une commande électronique (</a:t>
            </a:r>
            <a:r>
              <a:rPr lang="fr-FR" sz="2000" b="1" i="0" dirty="0" err="1">
                <a:effectLst/>
                <a:latin typeface="Google Sans"/>
              </a:rPr>
              <a:t>inverter</a:t>
            </a:r>
            <a:r>
              <a:rPr lang="fr-FR" sz="2000" b="1" i="0" dirty="0">
                <a:effectLst/>
                <a:latin typeface="Google Sans"/>
              </a:rPr>
              <a:t>) qui permet une commande précise de la vitesse.</a:t>
            </a:r>
          </a:p>
          <a:p>
            <a:pPr algn="l"/>
            <a:endParaRPr lang="fr-FR" sz="2000" b="1" dirty="0">
              <a:solidFill>
                <a:srgbClr val="4D5156"/>
              </a:solidFill>
              <a:latin typeface="Google Sans"/>
            </a:endParaRPr>
          </a:p>
          <a:p>
            <a:pPr algn="l"/>
            <a:r>
              <a:rPr lang="fr-FR" sz="2000" b="1" i="0" dirty="0">
                <a:solidFill>
                  <a:srgbClr val="4D5156"/>
                </a:solidFill>
                <a:effectLst/>
                <a:latin typeface="Google Sans"/>
              </a:rPr>
              <a:t> </a:t>
            </a:r>
            <a:r>
              <a:rPr lang="fr-FR" sz="2000" b="1" i="0" dirty="0">
                <a:solidFill>
                  <a:srgbClr val="0070C0"/>
                </a:solidFill>
                <a:effectLst/>
                <a:latin typeface="Google Sans"/>
              </a:rPr>
              <a:t>Ce type de moteur permet de réduire le bruit et d'éliminer des pièces d'usure, donc de prolonger la durée de vie.</a:t>
            </a:r>
            <a:endParaRPr lang="fr-FR" sz="2000" b="1" i="0" dirty="0"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D5498EB-6583-32F8-731B-46195EC8D7C1}"/>
              </a:ext>
            </a:extLst>
          </p:cNvPr>
          <p:cNvGrpSpPr/>
          <p:nvPr/>
        </p:nvGrpSpPr>
        <p:grpSpPr>
          <a:xfrm>
            <a:off x="2892490" y="850985"/>
            <a:ext cx="5430417" cy="999305"/>
            <a:chOff x="2892490" y="850985"/>
            <a:chExt cx="5430417" cy="999305"/>
          </a:xfrm>
        </p:grpSpPr>
        <p:sp>
          <p:nvSpPr>
            <p:cNvPr id="3" name="Légende : encadrée 2">
              <a:extLst>
                <a:ext uri="{FF2B5EF4-FFF2-40B4-BE49-F238E27FC236}">
                  <a16:creationId xmlns:a16="http://schemas.microsoft.com/office/drawing/2014/main" id="{3C6DB80F-9176-D3F5-6E85-20F7DFD51FEC}"/>
                </a:ext>
              </a:extLst>
            </p:cNvPr>
            <p:cNvSpPr/>
            <p:nvPr/>
          </p:nvSpPr>
          <p:spPr>
            <a:xfrm>
              <a:off x="5242837" y="1337959"/>
              <a:ext cx="3080070" cy="512331"/>
            </a:xfrm>
            <a:prstGeom prst="borderCallout1">
              <a:avLst>
                <a:gd name="adj1" fmla="val 53547"/>
                <a:gd name="adj2" fmla="val -1337"/>
                <a:gd name="adj3" fmla="val -52173"/>
                <a:gd name="adj4" fmla="val -35487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FFFF00"/>
                  </a:solidFill>
                </a:rPr>
                <a:t>Direct drive : Sans courroie</a:t>
              </a:r>
              <a:endParaRPr lang="fr-FR" dirty="0">
                <a:solidFill>
                  <a:srgbClr val="FFFF00"/>
                </a:solidFill>
              </a:endParaRPr>
            </a:p>
          </p:txBody>
        </p:sp>
        <p:sp>
          <p:nvSpPr>
            <p:cNvPr id="4" name="Accolade fermante 3">
              <a:extLst>
                <a:ext uri="{FF2B5EF4-FFF2-40B4-BE49-F238E27FC236}">
                  <a16:creationId xmlns:a16="http://schemas.microsoft.com/office/drawing/2014/main" id="{5AF7985D-2374-7226-1748-1B32EE04D84C}"/>
                </a:ext>
              </a:extLst>
            </p:cNvPr>
            <p:cNvSpPr/>
            <p:nvPr/>
          </p:nvSpPr>
          <p:spPr>
            <a:xfrm rot="5400000">
              <a:off x="3903301" y="-159826"/>
              <a:ext cx="151405" cy="2173028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5" name="Picture 6" descr="focus sur le système wave force">
            <a:extLst>
              <a:ext uri="{FF2B5EF4-FFF2-40B4-BE49-F238E27FC236}">
                <a16:creationId xmlns:a16="http://schemas.microsoft.com/office/drawing/2014/main" id="{8AB81292-1D49-1EC9-49CA-AD2009293A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883" y="4953000"/>
            <a:ext cx="23812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75A468C2-8150-97E0-0135-35A27904734B}"/>
              </a:ext>
            </a:extLst>
          </p:cNvPr>
          <p:cNvGrpSpPr/>
          <p:nvPr/>
        </p:nvGrpSpPr>
        <p:grpSpPr>
          <a:xfrm>
            <a:off x="407363" y="1435760"/>
            <a:ext cx="3196020" cy="3405056"/>
            <a:chOff x="407363" y="1435760"/>
            <a:chExt cx="3196020" cy="3405056"/>
          </a:xfrm>
        </p:grpSpPr>
        <p:pic>
          <p:nvPicPr>
            <p:cNvPr id="1026" name="Picture 2" descr="Remplacer une courroie de machine à laver | Pieces Online">
              <a:extLst>
                <a:ext uri="{FF2B5EF4-FFF2-40B4-BE49-F238E27FC236}">
                  <a16:creationId xmlns:a16="http://schemas.microsoft.com/office/drawing/2014/main" id="{A688C8D3-22C8-8EC2-BC70-A44F9289CC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168" y="1435760"/>
              <a:ext cx="3046215" cy="26549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1952B577-916C-EA65-428E-F17BCCC26716}"/>
                </a:ext>
              </a:extLst>
            </p:cNvPr>
            <p:cNvSpPr txBox="1"/>
            <p:nvPr/>
          </p:nvSpPr>
          <p:spPr>
            <a:xfrm>
              <a:off x="407363" y="4194485"/>
              <a:ext cx="29395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/>
                <a:t>Lave-linge domestique classique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5614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585E981-8C91-4205-A0C3-C991F42B4C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C4C00F4-06E9-43E3-AD97-88A857CEFA82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64B270AB-C138-415C-897E-3C24487DEC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631</Words>
  <Application>Microsoft Office PowerPoint</Application>
  <PresentationFormat>Grand écran</PresentationFormat>
  <Paragraphs>87</Paragraphs>
  <Slides>12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2" baseType="lpstr">
      <vt:lpstr>-apple-system</vt:lpstr>
      <vt:lpstr>Aptos Black</vt:lpstr>
      <vt:lpstr>Arial</vt:lpstr>
      <vt:lpstr>Arial</vt:lpstr>
      <vt:lpstr>Calibri</vt:lpstr>
      <vt:lpstr>Calibri Light</vt:lpstr>
      <vt:lpstr>Google Sans</vt:lpstr>
      <vt:lpstr>Liberation Serif</vt:lpstr>
      <vt:lpstr>Open Sans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XAVIER KERGOAT</dc:creator>
  <cp:lastModifiedBy>XAVIER KERGOAT</cp:lastModifiedBy>
  <cp:revision>35</cp:revision>
  <dcterms:created xsi:type="dcterms:W3CDTF">2023-09-05T01:07:49Z</dcterms:created>
  <dcterms:modified xsi:type="dcterms:W3CDTF">2023-09-07T15:04:54Z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