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86" r:id="rId6"/>
    <p:sldId id="287" r:id="rId7"/>
    <p:sldId id="260" r:id="rId8"/>
    <p:sldId id="261" r:id="rId9"/>
    <p:sldId id="262" r:id="rId10"/>
    <p:sldId id="263" r:id="rId11"/>
    <p:sldId id="268" r:id="rId12"/>
    <p:sldId id="264" r:id="rId13"/>
    <p:sldId id="265" r:id="rId14"/>
    <p:sldId id="267" r:id="rId15"/>
    <p:sldId id="266" r:id="rId16"/>
    <p:sldId id="269" r:id="rId17"/>
    <p:sldId id="270" r:id="rId18"/>
    <p:sldId id="271" r:id="rId19"/>
    <p:sldId id="272" r:id="rId20"/>
    <p:sldId id="275" r:id="rId21"/>
    <p:sldId id="276" r:id="rId22"/>
    <p:sldId id="277" r:id="rId23"/>
    <p:sldId id="278" r:id="rId24"/>
    <p:sldId id="273" r:id="rId25"/>
    <p:sldId id="281" r:id="rId26"/>
    <p:sldId id="280" r:id="rId27"/>
    <p:sldId id="283" r:id="rId28"/>
    <p:sldId id="282" r:id="rId29"/>
    <p:sldId id="279" r:id="rId30"/>
    <p:sldId id="285" r:id="rId31"/>
    <p:sldId id="288" r:id="rId32"/>
    <p:sldId id="289" r:id="rId33"/>
    <p:sldId id="290" r:id="rId34"/>
    <p:sldId id="284" r:id="rId3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trony@outlook.fr" initials="o" lastIdx="1" clrIdx="0">
    <p:extLst>
      <p:ext uri="{19B8F6BF-5375-455C-9EA6-DF929625EA0E}">
        <p15:presenceInfo xmlns:p15="http://schemas.microsoft.com/office/powerpoint/2012/main" userId="63d4797fcfd212a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D1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Répartition des ventes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7777777777777779E-3"/>
          <c:y val="0.2452548118985127"/>
          <c:w val="0.86362073490813651"/>
          <c:h val="0.7547451881014872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DAE-428D-BE0C-7F5233F289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DAE-428D-BE0C-7F5233F289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EDAE-428D-BE0C-7F5233F2893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Feuil1!$B$3:$B$5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Feuil1!$C$3:$C$5</c:f>
              <c:numCache>
                <c:formatCode>General</c:formatCode>
                <c:ptCount val="3"/>
                <c:pt idx="0">
                  <c:v>1546</c:v>
                </c:pt>
                <c:pt idx="1">
                  <c:v>856</c:v>
                </c:pt>
                <c:pt idx="2">
                  <c:v>2354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DAE-428D-BE0C-7F5233F2893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 droite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</c:trendlineLbl>
          </c:trendline>
          <c:xVal>
            <c:numRef>
              <c:f>Feuil1!$B$3:$B$4</c:f>
              <c:numCache>
                <c:formatCode>General</c:formatCode>
                <c:ptCount val="2"/>
                <c:pt idx="0">
                  <c:v>3</c:v>
                </c:pt>
                <c:pt idx="1">
                  <c:v>12</c:v>
                </c:pt>
              </c:numCache>
            </c:numRef>
          </c:xVal>
          <c:yVal>
            <c:numRef>
              <c:f>Feuil1!$C$3:$C$4</c:f>
              <c:numCache>
                <c:formatCode>General</c:formatCode>
                <c:ptCount val="2"/>
                <c:pt idx="0">
                  <c:v>9</c:v>
                </c:pt>
                <c:pt idx="1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59B-4EED-880E-751B0C6BE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5626000"/>
        <c:axId val="475630704"/>
      </c:scatterChart>
      <c:valAx>
        <c:axId val="475626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5630704"/>
        <c:crosses val="autoZero"/>
        <c:crossBetween val="midCat"/>
      </c:valAx>
      <c:valAx>
        <c:axId val="47563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56260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 droite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Feuil1!$B$3:$B$4</c:f>
              <c:numCache>
                <c:formatCode>General</c:formatCode>
                <c:ptCount val="2"/>
                <c:pt idx="0">
                  <c:v>3</c:v>
                </c:pt>
                <c:pt idx="1">
                  <c:v>12</c:v>
                </c:pt>
              </c:numCache>
            </c:numRef>
          </c:xVal>
          <c:yVal>
            <c:numRef>
              <c:f>Feuil1!$C$3:$C$4</c:f>
              <c:numCache>
                <c:formatCode>General</c:formatCode>
                <c:ptCount val="2"/>
                <c:pt idx="0">
                  <c:v>9</c:v>
                </c:pt>
                <c:pt idx="1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59B-4EED-880E-751B0C6BE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5528392"/>
        <c:axId val="475523688"/>
      </c:scatterChart>
      <c:valAx>
        <c:axId val="475528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5523688"/>
        <c:crosses val="autoZero"/>
        <c:crossBetween val="midCat"/>
      </c:valAx>
      <c:valAx>
        <c:axId val="475523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5528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 droite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Feuil1!$B$3:$B$4</c:f>
              <c:numCache>
                <c:formatCode>General</c:formatCode>
                <c:ptCount val="2"/>
                <c:pt idx="0">
                  <c:v>0</c:v>
                </c:pt>
                <c:pt idx="1">
                  <c:v>16.5</c:v>
                </c:pt>
              </c:numCache>
            </c:numRef>
          </c:xVal>
          <c:yVal>
            <c:numRef>
              <c:f>Feuil1!$C$3:$C$4</c:f>
              <c:numCache>
                <c:formatCode>General</c:formatCode>
                <c:ptCount val="2"/>
                <c:pt idx="0">
                  <c:v>11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F1C-443B-98CE-B6A8877B00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5624040"/>
        <c:axId val="475628352"/>
      </c:scatterChart>
      <c:valAx>
        <c:axId val="475624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5628352"/>
        <c:crosses val="autoZero"/>
        <c:crossBetween val="midCat"/>
      </c:valAx>
      <c:valAx>
        <c:axId val="47562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5624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7-16T16:21:28.14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0.45144</cdr:x>
      <cdr:y>0.28252</cdr:y>
    </cdr:from>
    <cdr:to>
      <cdr:x>0.55941</cdr:x>
      <cdr:y>0.37239</cdr:y>
    </cdr:to>
    <cdr:sp macro="" textlink="">
      <cdr:nvSpPr>
        <cdr:cNvPr id="2" name="ZoneTexte 4">
          <a:extLst xmlns:a="http://schemas.openxmlformats.org/drawingml/2006/main">
            <a:ext uri="{FF2B5EF4-FFF2-40B4-BE49-F238E27FC236}">
              <a16:creationId xmlns:a16="http://schemas.microsoft.com/office/drawing/2014/main" id="{34F634F0-CB6E-44EB-956A-E7C50D32E1DC}"/>
            </a:ext>
          </a:extLst>
        </cdr:cNvPr>
        <cdr:cNvSpPr txBox="1"/>
      </cdr:nvSpPr>
      <cdr:spPr>
        <a:xfrm xmlns:a="http://schemas.openxmlformats.org/drawingml/2006/main">
          <a:off x="3319971" y="1161158"/>
          <a:ext cx="79401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dirty="0"/>
            <a:t>C(6;7)</a:t>
          </a:r>
        </a:p>
      </cdr:txBody>
    </cdr:sp>
  </cdr:relSizeAnchor>
  <cdr:relSizeAnchor xmlns:cdr="http://schemas.openxmlformats.org/drawingml/2006/chartDrawing">
    <cdr:from>
      <cdr:x>0.4418</cdr:x>
      <cdr:y>0.36217</cdr:y>
    </cdr:from>
    <cdr:to>
      <cdr:x>0.4418</cdr:x>
      <cdr:y>0.92663</cdr:y>
    </cdr:to>
    <cdr:cxnSp macro="">
      <cdr:nvCxnSpPr>
        <cdr:cNvPr id="4" name="Connecteur droit 3">
          <a:extLst xmlns:a="http://schemas.openxmlformats.org/drawingml/2006/main">
            <a:ext uri="{FF2B5EF4-FFF2-40B4-BE49-F238E27FC236}">
              <a16:creationId xmlns:a16="http://schemas.microsoft.com/office/drawing/2014/main" id="{0957961D-CE55-4485-AD2E-8FB21E91695F}"/>
            </a:ext>
          </a:extLst>
        </cdr:cNvPr>
        <cdr:cNvCxnSpPr/>
      </cdr:nvCxnSpPr>
      <cdr:spPr>
        <a:xfrm xmlns:a="http://schemas.openxmlformats.org/drawingml/2006/main">
          <a:off x="3249040" y="1488498"/>
          <a:ext cx="0" cy="231988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0.04101</cdr:x>
      <cdr:y>0.35661</cdr:y>
    </cdr:from>
    <cdr:to>
      <cdr:x>0.43452</cdr:x>
      <cdr:y>0.35661</cdr:y>
    </cdr:to>
    <cdr:cxnSp macro="">
      <cdr:nvCxnSpPr>
        <cdr:cNvPr id="6" name="Connecteur droit 5">
          <a:extLst xmlns:a="http://schemas.openxmlformats.org/drawingml/2006/main">
            <a:ext uri="{FF2B5EF4-FFF2-40B4-BE49-F238E27FC236}">
              <a16:creationId xmlns:a16="http://schemas.microsoft.com/office/drawing/2014/main" id="{301ABD15-6934-4672-80B1-3D28FC40882A}"/>
            </a:ext>
          </a:extLst>
        </cdr:cNvPr>
        <cdr:cNvCxnSpPr/>
      </cdr:nvCxnSpPr>
      <cdr:spPr>
        <a:xfrm xmlns:a="http://schemas.openxmlformats.org/drawingml/2006/main" flipH="1">
          <a:off x="301559" y="1465638"/>
          <a:ext cx="2893979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437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0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27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624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08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780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598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93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84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197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6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3EDBA-EBAF-4DCA-BE32-4BAD9E0C98C8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90FD5-65F9-486E-9F4D-009D07103D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65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24741"/>
            <a:ext cx="9144000" cy="2387600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Socle de connaissances fondamentales BTS CCST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56888" y="2998031"/>
            <a:ext cx="9144000" cy="1655762"/>
          </a:xfrm>
        </p:spPr>
        <p:txBody>
          <a:bodyPr/>
          <a:lstStyle/>
          <a:p>
            <a:r>
              <a:rPr lang="fr-FR" dirty="0"/>
              <a:t>MODULE « OUTILS CALCULATOIRES »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E4484EC-CDE3-4A4A-A4D3-665B447F2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614" y="4178708"/>
            <a:ext cx="3798771" cy="215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956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287473" cy="771787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Interprétation des %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1885" y="980902"/>
            <a:ext cx="11485983" cy="5621234"/>
          </a:xfrm>
        </p:spPr>
        <p:txBody>
          <a:bodyPr>
            <a:normAutofit/>
          </a:bodyPr>
          <a:lstStyle/>
          <a:p>
            <a:r>
              <a:rPr lang="fr-FR" sz="2400" dirty="0"/>
              <a:t>Une pente de 10% représente une élévation de 10 m pour une distance de 100 m</a:t>
            </a:r>
          </a:p>
          <a:p>
            <a:endParaRPr lang="fr-FR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Une remise de 5% du prix représente une baisse de 5% :</a:t>
            </a:r>
          </a:p>
          <a:p>
            <a:pPr marL="0" indent="0">
              <a:buNone/>
            </a:pPr>
            <a:r>
              <a:rPr lang="fr-FR" sz="2400" dirty="0"/>
              <a:t>Le vendeur me fait une remise de 5% sur mon jeans vendu 120 €: </a:t>
            </a:r>
          </a:p>
          <a:p>
            <a:pPr marL="0" indent="0">
              <a:buNone/>
            </a:pPr>
            <a:r>
              <a:rPr lang="fr-FR" sz="2400" dirty="0"/>
              <a:t>Il me le vend 120 – 5%x120 = 120 – 6 = 114 euros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Une solution alcoolique à 23% signifie qu’il y a 23% de la quantité en alcool soit</a:t>
            </a:r>
          </a:p>
          <a:p>
            <a:pPr marL="0" indent="0">
              <a:buNone/>
            </a:pPr>
            <a:r>
              <a:rPr lang="fr-FR" sz="2400" dirty="0"/>
              <a:t>Pour un litre = 23%x1000 millilitres = 230 millilitres = 23 centilitres = 0,23 litres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574" y="1293251"/>
            <a:ext cx="3847036" cy="202642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29327" r="27398"/>
          <a:stretch/>
        </p:blipFill>
        <p:spPr>
          <a:xfrm rot="1117282">
            <a:off x="10488086" y="3917362"/>
            <a:ext cx="1268963" cy="293233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069" y="3461656"/>
            <a:ext cx="1475717" cy="121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587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43787" cy="805649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Attention aux réductions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673" y="906011"/>
            <a:ext cx="11459360" cy="5270952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Quand je fais une réduction de x%, </a:t>
            </a:r>
            <a:r>
              <a:rPr lang="fr-FR" dirty="0">
                <a:solidFill>
                  <a:srgbClr val="C00000"/>
                </a:solidFill>
              </a:rPr>
              <a:t>j’enlève une quantité de x% à 100%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100% - 5% = 95%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Reprenons l’exemple:</a:t>
            </a:r>
          </a:p>
          <a:p>
            <a:pPr marL="0" indent="0">
              <a:buNone/>
            </a:pPr>
            <a:r>
              <a:rPr lang="fr-FR" dirty="0"/>
              <a:t>Le prix du jeans est baissé de 5%: le nouveau prix est de 120 -5%x120 = 114€</a:t>
            </a:r>
          </a:p>
          <a:p>
            <a:pPr marL="0" indent="0">
              <a:buNone/>
            </a:pPr>
            <a:r>
              <a:rPr lang="fr-FR" dirty="0"/>
              <a:t>On peut aussi raisonner comme suit:</a:t>
            </a:r>
          </a:p>
          <a:p>
            <a:pPr marL="0" indent="0">
              <a:buNone/>
            </a:pPr>
            <a:r>
              <a:rPr lang="fr-FR" dirty="0"/>
              <a:t>Nouveau prix = 100% x ancien prix – 5% x ancien prix = 95% ancien prix soit 120 x 95%=120x0,95=114€</a:t>
            </a:r>
          </a:p>
        </p:txBody>
      </p:sp>
    </p:spTree>
    <p:extLst>
      <p:ext uri="{BB962C8B-B14F-4D97-AF65-F5344CB8AC3E}">
        <p14:creationId xmlns:p14="http://schemas.microsoft.com/office/powerpoint/2010/main" val="110970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5106"/>
            <a:ext cx="6527334" cy="686143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Représentation graphique de %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33384"/>
            <a:ext cx="10515600" cy="4743579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Exemple: Une entreprise vend 3 gammes de produits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964655"/>
              </p:ext>
            </p:extLst>
          </p:nvPr>
        </p:nvGraphicFramePr>
        <p:xfrm>
          <a:off x="1062681" y="2552078"/>
          <a:ext cx="2247557" cy="2124075"/>
        </p:xfrm>
        <a:graphic>
          <a:graphicData uri="http://schemas.openxmlformats.org/drawingml/2006/table">
            <a:tbl>
              <a:tblPr firstRow="1" bandRow="1"/>
              <a:tblGrid>
                <a:gridCol w="1003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535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Gamme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Unités vendues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366054" y="2685535"/>
            <a:ext cx="72122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C00000"/>
                </a:solidFill>
              </a:rPr>
              <a:t>Méthode: </a:t>
            </a:r>
          </a:p>
          <a:p>
            <a:r>
              <a:rPr lang="fr-FR" dirty="0"/>
              <a:t>1/ je transforme les données en %</a:t>
            </a:r>
          </a:p>
          <a:p>
            <a:endParaRPr lang="fr-FR" dirty="0"/>
          </a:p>
          <a:p>
            <a:r>
              <a:rPr lang="fr-FR" dirty="0"/>
              <a:t>2/ je réalise un diagramme circulaire avec les % </a:t>
            </a:r>
            <a:r>
              <a:rPr lang="fr-FR" i="1" dirty="0"/>
              <a:t>(le fameux « camembert »)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D0ED0DF-509F-4417-BC99-A3AC027C5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229" y="4093495"/>
            <a:ext cx="3278435" cy="247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25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2257338" cy="557664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7030A0"/>
                </a:solidFill>
              </a:rPr>
              <a:t>Résolution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54452"/>
              </p:ext>
            </p:extLst>
          </p:nvPr>
        </p:nvGraphicFramePr>
        <p:xfrm>
          <a:off x="1022865" y="2008381"/>
          <a:ext cx="2336800" cy="1897641"/>
        </p:xfrm>
        <a:graphic>
          <a:graphicData uri="http://schemas.openxmlformats.org/drawingml/2006/table">
            <a:tbl>
              <a:tblPr firstRow="1" bandRow="1"/>
              <a:tblGrid>
                <a:gridCol w="1092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8916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Gamme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Unités vendues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011413"/>
              </p:ext>
            </p:extLst>
          </p:nvPr>
        </p:nvGraphicFramePr>
        <p:xfrm>
          <a:off x="6253890" y="1915038"/>
          <a:ext cx="3886887" cy="1901498"/>
        </p:xfrm>
        <a:graphic>
          <a:graphicData uri="http://schemas.openxmlformats.org/drawingml/2006/table">
            <a:tbl>
              <a:tblPr firstRow="1" bandRow="1"/>
              <a:tblGrid>
                <a:gridCol w="970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6118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Gamme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= UV*100/total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236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=1546x100/4756=32,5%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623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=856x100/4756=18%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623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=2354x100/4756=49,5%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623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4756=100%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577130"/>
              </p:ext>
            </p:extLst>
          </p:nvPr>
        </p:nvGraphicFramePr>
        <p:xfrm>
          <a:off x="3359665" y="4132023"/>
          <a:ext cx="4180703" cy="2583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lèche droite à entaille 6"/>
          <p:cNvSpPr/>
          <p:nvPr/>
        </p:nvSpPr>
        <p:spPr>
          <a:xfrm>
            <a:off x="3591354" y="2722820"/>
            <a:ext cx="2414030" cy="1017158"/>
          </a:xfrm>
          <a:prstGeom prst="notchedRightArrow">
            <a:avLst/>
          </a:prstGeom>
          <a:solidFill>
            <a:srgbClr val="F4D1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21FD58D-26DC-497D-BF61-981E60D49E2D}"/>
              </a:ext>
            </a:extLst>
          </p:cNvPr>
          <p:cNvSpPr/>
          <p:nvPr/>
        </p:nvSpPr>
        <p:spPr>
          <a:xfrm>
            <a:off x="9001387" y="4764947"/>
            <a:ext cx="2541864" cy="17365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rgbClr val="FFFF00"/>
                </a:solidFill>
              </a:rPr>
              <a:t>Pour la partie informatique voir module « reset informatique »</a:t>
            </a:r>
          </a:p>
        </p:txBody>
      </p:sp>
    </p:spTree>
    <p:extLst>
      <p:ext uri="{BB962C8B-B14F-4D97-AF65-F5344CB8AC3E}">
        <p14:creationId xmlns:p14="http://schemas.microsoft.com/office/powerpoint/2010/main" val="3002165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29338" cy="687897"/>
          </a:xfrm>
        </p:spPr>
        <p:txBody>
          <a:bodyPr/>
          <a:lstStyle/>
          <a:p>
            <a:r>
              <a:rPr lang="fr-FR" sz="3600" b="1" dirty="0">
                <a:solidFill>
                  <a:srgbClr val="7030A0"/>
                </a:solidFill>
              </a:rPr>
              <a:t>Notion mathématique de fréquence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4016" y="952414"/>
            <a:ext cx="10515600" cy="4934420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Définition d’une fréquence = nombre de fois où un phénomène arrive</a:t>
            </a:r>
          </a:p>
          <a:p>
            <a:pPr marL="0" indent="0">
              <a:buNone/>
            </a:pPr>
            <a:r>
              <a:rPr lang="fr-FR" dirty="0"/>
              <a:t>On peut l’exprimer en effectifs (fréquences brutes) ou en % (fréquences relatives)</a:t>
            </a:r>
          </a:p>
          <a:p>
            <a:pPr marL="0" indent="0">
              <a:buNone/>
            </a:pPr>
            <a:r>
              <a:rPr lang="fr-FR" dirty="0"/>
              <a:t>On peut également calculer le cumul pour voir la répartition par rapport à 100%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687" y="3255877"/>
            <a:ext cx="6524625" cy="204787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80883" y="5886834"/>
            <a:ext cx="1080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FF0000"/>
                </a:solidFill>
              </a:rPr>
              <a:t>Ne pas confondre cette notion statistique  avec la notion physique de fréquence (onde), exprimée en Hertz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83" y="5239262"/>
            <a:ext cx="1455865" cy="64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25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552197" cy="520699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7030A0"/>
                </a:solidFill>
              </a:rPr>
              <a:t>Représentation graphique de données numériques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5575" y="805343"/>
            <a:ext cx="11198225" cy="5371620"/>
          </a:xfrm>
        </p:spPr>
        <p:txBody>
          <a:bodyPr/>
          <a:lstStyle/>
          <a:p>
            <a:r>
              <a:rPr lang="fr-FR" dirty="0"/>
              <a:t>Historique de données ou évolution </a:t>
            </a:r>
          </a:p>
          <a:p>
            <a:pPr marL="0" indent="0">
              <a:buNone/>
            </a:pPr>
            <a:r>
              <a:rPr lang="fr-FR" dirty="0"/>
              <a:t>(Chiffres d’affaires) = histogramme, courbe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Répartition = diagramme circulaire (</a:t>
            </a:r>
            <a:r>
              <a:rPr lang="fr-FR" i="1" dirty="0"/>
              <a:t>Camembert</a:t>
            </a:r>
            <a:r>
              <a:rPr lang="fr-FR" dirty="0"/>
              <a:t>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Fréquence = diagramme en barres (ou polygone d’effectifs ou fréquence)</a:t>
            </a:r>
          </a:p>
        </p:txBody>
      </p:sp>
      <p:sp>
        <p:nvSpPr>
          <p:cNvPr id="4" name="AutoShape 2" descr="Résultat de recherche d'images pour &quot;diagramme circulair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5401" y="2916060"/>
            <a:ext cx="1566969" cy="153245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1576" y="805343"/>
            <a:ext cx="2561589" cy="160414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7681" y="5438552"/>
            <a:ext cx="1738033" cy="122821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DB60D01-80AA-462A-BD92-0AA03BC54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305" y="808760"/>
            <a:ext cx="2209975" cy="14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68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712903" cy="673966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Mise en équation d’un problème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8695" y="118554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Mettre en équation un problème = l’exprimer sous forme mathématique pour trouver la donnée manquante (l’inconnue). </a:t>
            </a:r>
          </a:p>
          <a:p>
            <a:pPr marL="0" indent="0">
              <a:buNone/>
            </a:pPr>
            <a:r>
              <a:rPr lang="fr-FR" dirty="0"/>
              <a:t>  </a:t>
            </a:r>
            <a:r>
              <a:rPr lang="fr-FR" dirty="0">
                <a:solidFill>
                  <a:srgbClr val="FF0000"/>
                </a:solidFill>
              </a:rPr>
              <a:t>Souvent, il faut trouver les données dans un texte.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u="sng" dirty="0">
                <a:solidFill>
                  <a:srgbClr val="FF0000"/>
                </a:solidFill>
              </a:rPr>
              <a:t>La méthode: </a:t>
            </a:r>
          </a:p>
          <a:p>
            <a:pPr marL="0" indent="0">
              <a:buNone/>
            </a:pPr>
            <a:r>
              <a:rPr lang="fr-FR" dirty="0"/>
              <a:t>	1/ déterminer ce qui est connu (chiffré) = les datas</a:t>
            </a:r>
          </a:p>
          <a:p>
            <a:pPr marL="0" indent="0">
              <a:buNone/>
            </a:pPr>
            <a:r>
              <a:rPr lang="fr-FR" dirty="0"/>
              <a:t>	2/ déduire ce qu’il manque = l’inconnue désignée par une lettre (en général x ou y)</a:t>
            </a:r>
          </a:p>
          <a:p>
            <a:pPr marL="0" indent="0">
              <a:buNone/>
            </a:pPr>
            <a:r>
              <a:rPr lang="fr-FR" dirty="0"/>
              <a:t>	3/ trouver une relation mathématique (formule avec un signe = ) entre les datas et l’inconnue</a:t>
            </a:r>
          </a:p>
          <a:p>
            <a:pPr marL="0" indent="0">
              <a:buNone/>
            </a:pPr>
            <a:r>
              <a:rPr lang="fr-FR" dirty="0"/>
              <a:t>	4/ résoudre la formule par le calcul</a:t>
            </a:r>
          </a:p>
        </p:txBody>
      </p:sp>
    </p:spTree>
    <p:extLst>
      <p:ext uri="{BB962C8B-B14F-4D97-AF65-F5344CB8AC3E}">
        <p14:creationId xmlns:p14="http://schemas.microsoft.com/office/powerpoint/2010/main" val="2841122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080" y="63121"/>
            <a:ext cx="1963723" cy="599609"/>
          </a:xfrm>
        </p:spPr>
        <p:txBody>
          <a:bodyPr/>
          <a:lstStyle/>
          <a:p>
            <a:r>
              <a:rPr lang="fr-FR" sz="3200" b="1" dirty="0">
                <a:solidFill>
                  <a:srgbClr val="7030A0"/>
                </a:solidFill>
              </a:rPr>
              <a:t>Exemple: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285" y="1759359"/>
            <a:ext cx="3933739" cy="261772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78819" y="1175395"/>
            <a:ext cx="68613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Lors du match France Nigéria le 17 juin 2019 à Rennes, il y avait 45 000 spectateurs. La recette du match a été de 2 905 000 euros. Il y a deux types de places: les places tribune vendues à 45 euros chacune, et les places gradins vendues 85 euros chacune.</a:t>
            </a:r>
          </a:p>
          <a:p>
            <a:r>
              <a:rPr lang="fr-FR" sz="2400" dirty="0">
                <a:solidFill>
                  <a:srgbClr val="0070C0"/>
                </a:solidFill>
              </a:rPr>
              <a:t>Question: </a:t>
            </a:r>
          </a:p>
          <a:p>
            <a:r>
              <a:rPr lang="fr-FR" sz="2400" dirty="0"/>
              <a:t>Combien y a-t-il de places dans chaque catégorie (tribune et gradin) ?</a:t>
            </a:r>
          </a:p>
          <a:p>
            <a:endParaRPr lang="fr-FR" sz="2400" dirty="0"/>
          </a:p>
          <a:p>
            <a:r>
              <a:rPr lang="fr-FR" sz="2400" b="1" i="1" dirty="0">
                <a:solidFill>
                  <a:srgbClr val="FF0000"/>
                </a:solidFill>
              </a:rPr>
              <a:t>Quelle est l’inconnue ?</a:t>
            </a:r>
            <a:r>
              <a:rPr lang="fr-FR" sz="2400" dirty="0"/>
              <a:t> Résoudre le problème</a:t>
            </a:r>
          </a:p>
        </p:txBody>
      </p:sp>
    </p:spTree>
    <p:extLst>
      <p:ext uri="{BB962C8B-B14F-4D97-AF65-F5344CB8AC3E}">
        <p14:creationId xmlns:p14="http://schemas.microsoft.com/office/powerpoint/2010/main" val="4119083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91" y="0"/>
            <a:ext cx="10515600" cy="683499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Résolution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A02E9011-6FB8-40D9-B1F6-80DA1DB9C9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954413"/>
              </p:ext>
            </p:extLst>
          </p:nvPr>
        </p:nvGraphicFramePr>
        <p:xfrm>
          <a:off x="309796" y="549989"/>
          <a:ext cx="11018838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6351">
                  <a:extLst>
                    <a:ext uri="{9D8B030D-6E8A-4147-A177-3AD203B41FA5}">
                      <a16:colId xmlns:a16="http://schemas.microsoft.com/office/drawing/2014/main" val="3510048882"/>
                    </a:ext>
                  </a:extLst>
                </a:gridCol>
                <a:gridCol w="2944536">
                  <a:extLst>
                    <a:ext uri="{9D8B030D-6E8A-4147-A177-3AD203B41FA5}">
                      <a16:colId xmlns:a16="http://schemas.microsoft.com/office/drawing/2014/main" val="3653959790"/>
                    </a:ext>
                  </a:extLst>
                </a:gridCol>
                <a:gridCol w="5447951">
                  <a:extLst>
                    <a:ext uri="{9D8B030D-6E8A-4147-A177-3AD203B41FA5}">
                      <a16:colId xmlns:a16="http://schemas.microsoft.com/office/drawing/2014/main" val="42808495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datas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 mise en équation (les relations)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Résolution (détermination de l’inconnue)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331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45000 places, réparties en tribune et en gradin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45000 = x +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Comment faire avec deux inconnues x et y? on transforme: </a:t>
                      </a:r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y=45000 –x </a:t>
                      </a:r>
                      <a:r>
                        <a:rPr lang="fr-FR" dirty="0"/>
                        <a:t>!!!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974395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lang="fr-FR" dirty="0"/>
                        <a:t>Total des ventes 2905000 euros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85y+45x=2905000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Donc:</a:t>
                      </a:r>
                    </a:p>
                    <a:p>
                      <a:r>
                        <a:rPr lang="fr-FR" dirty="0"/>
                        <a:t>85*(45000-x) + 45x=2905000</a:t>
                      </a:r>
                    </a:p>
                    <a:p>
                      <a:r>
                        <a:rPr lang="fr-FR" dirty="0"/>
                        <a:t>C’est çà dire (développement et mise en facteur)</a:t>
                      </a:r>
                    </a:p>
                    <a:p>
                      <a:endParaRPr lang="fr-FR" dirty="0"/>
                    </a:p>
                    <a:p>
                      <a:r>
                        <a:rPr lang="fr-FR" dirty="0"/>
                        <a:t>85*45000 -85*x+45*x=2905000</a:t>
                      </a:r>
                    </a:p>
                    <a:p>
                      <a:r>
                        <a:rPr lang="fr-FR" dirty="0"/>
                        <a:t>D’où</a:t>
                      </a:r>
                    </a:p>
                    <a:p>
                      <a:r>
                        <a:rPr lang="fr-FR" dirty="0"/>
                        <a:t>3825000-40*x=2905000</a:t>
                      </a:r>
                    </a:p>
                    <a:p>
                      <a:r>
                        <a:rPr lang="fr-FR" dirty="0"/>
                        <a:t>↔ 3825000</a:t>
                      </a:r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-2905000</a:t>
                      </a:r>
                      <a:r>
                        <a:rPr lang="fr-FR" dirty="0"/>
                        <a:t>= </a:t>
                      </a:r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+40*x</a:t>
                      </a:r>
                    </a:p>
                    <a:p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(3825000-2905000)/40= x = 23000 places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605760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r>
                        <a:rPr lang="fr-FR" dirty="0"/>
                        <a:t>Prix tribune 45 euros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x=nombre de places en tribunes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964493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lang="fr-FR" dirty="0"/>
                        <a:t>Prix gradin 85 euros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y= nombre de places en gradins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y=45000-23000=22000 places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659668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4A1B858B-EE4A-40AF-A21B-839D85D23EE9}"/>
              </a:ext>
            </a:extLst>
          </p:cNvPr>
          <p:cNvSpPr txBox="1"/>
          <p:nvPr/>
        </p:nvSpPr>
        <p:spPr>
          <a:xfrm>
            <a:off x="309796" y="5961727"/>
            <a:ext cx="11018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Remarque: il y a souvent 2 ou 3 inconnues à priori, mais on trouve une relation entre elles (ici y=45000-x), donc en réalité, il y en a une seule.</a:t>
            </a:r>
          </a:p>
          <a:p>
            <a:r>
              <a:rPr lang="fr-FR" i="1" dirty="0">
                <a:solidFill>
                  <a:srgbClr val="FF0000"/>
                </a:solidFill>
              </a:rPr>
              <a:t>Conseil: écrire les calculs sur le papier avec les inconnues</a:t>
            </a:r>
          </a:p>
        </p:txBody>
      </p:sp>
    </p:spTree>
    <p:extLst>
      <p:ext uri="{BB962C8B-B14F-4D97-AF65-F5344CB8AC3E}">
        <p14:creationId xmlns:p14="http://schemas.microsoft.com/office/powerpoint/2010/main" val="4185182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353" y="121934"/>
            <a:ext cx="6379723" cy="325538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Représenter une droite sur un repère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632348"/>
            <a:ext cx="10515600" cy="559330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Soit deux points A (3; 9) et </a:t>
            </a:r>
            <a:r>
              <a:rPr lang="fr-FR"/>
              <a:t>B (12;3</a:t>
            </a:r>
            <a:r>
              <a:rPr lang="fr-FR" dirty="0"/>
              <a:t>). Représenter la droite (AB)</a:t>
            </a:r>
          </a:p>
          <a:p>
            <a:pPr marL="0" indent="0">
              <a:buNone/>
            </a:pPr>
            <a:r>
              <a:rPr lang="fr-FR" sz="2400" i="1" dirty="0">
                <a:solidFill>
                  <a:srgbClr val="0070C0"/>
                </a:solidFill>
              </a:rPr>
              <a:t>Rappel: un point est déterminé par ses coordonnées en x (abscisse) et y (ordonnée)</a:t>
            </a:r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D4EC84AF-91AA-4253-BAD7-1793EE616E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2116586"/>
              </p:ext>
            </p:extLst>
          </p:nvPr>
        </p:nvGraphicFramePr>
        <p:xfrm>
          <a:off x="2558373" y="2057400"/>
          <a:ext cx="7354111" cy="4109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34F634F0-CB6E-44EB-956A-E7C50D32E1DC}"/>
              </a:ext>
            </a:extLst>
          </p:cNvPr>
          <p:cNvSpPr txBox="1"/>
          <p:nvPr/>
        </p:nvSpPr>
        <p:spPr>
          <a:xfrm>
            <a:off x="4046706" y="2538920"/>
            <a:ext cx="36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ADDFDD-A250-4004-AD36-AA1EBC28FDE2}"/>
              </a:ext>
            </a:extLst>
          </p:cNvPr>
          <p:cNvSpPr txBox="1"/>
          <p:nvPr/>
        </p:nvSpPr>
        <p:spPr>
          <a:xfrm>
            <a:off x="8829472" y="4724401"/>
            <a:ext cx="36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8B28CC0-7436-4C55-AB2E-6B981AD4923F}"/>
              </a:ext>
            </a:extLst>
          </p:cNvPr>
          <p:cNvCxnSpPr/>
          <p:nvPr/>
        </p:nvCxnSpPr>
        <p:spPr>
          <a:xfrm>
            <a:off x="9727660" y="5865779"/>
            <a:ext cx="6031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53C3B49-7D7D-4669-A1C6-0892E1947230}"/>
              </a:ext>
            </a:extLst>
          </p:cNvPr>
          <p:cNvCxnSpPr/>
          <p:nvPr/>
        </p:nvCxnSpPr>
        <p:spPr>
          <a:xfrm flipV="1">
            <a:off x="2859932" y="1984443"/>
            <a:ext cx="0" cy="923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6673154D-9D50-4F27-A3BB-84F74B3704E3}"/>
              </a:ext>
            </a:extLst>
          </p:cNvPr>
          <p:cNvSpPr txBox="1"/>
          <p:nvPr/>
        </p:nvSpPr>
        <p:spPr>
          <a:xfrm>
            <a:off x="1693424" y="1925858"/>
            <a:ext cx="17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Axe des y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E9E94C8-2A3B-4315-A94C-6942F8633F44}"/>
              </a:ext>
            </a:extLst>
          </p:cNvPr>
          <p:cNvSpPr txBox="1"/>
          <p:nvPr/>
        </p:nvSpPr>
        <p:spPr>
          <a:xfrm>
            <a:off x="10143520" y="5798004"/>
            <a:ext cx="17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Axe des x</a:t>
            </a:r>
          </a:p>
        </p:txBody>
      </p:sp>
    </p:spTree>
    <p:extLst>
      <p:ext uri="{BB962C8B-B14F-4D97-AF65-F5344CB8AC3E}">
        <p14:creationId xmlns:p14="http://schemas.microsoft.com/office/powerpoint/2010/main" val="293263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494789" cy="733833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Rappels fondamentaux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245140"/>
            <a:ext cx="10515600" cy="4931823"/>
          </a:xfrm>
        </p:spPr>
        <p:txBody>
          <a:bodyPr>
            <a:normAutofit/>
          </a:bodyPr>
          <a:lstStyle/>
          <a:p>
            <a:r>
              <a:rPr lang="fr-FR" dirty="0"/>
              <a:t>Si a = b, alors b = a  exemple 2x3=6 est la même chose que 6 = 3x2</a:t>
            </a:r>
          </a:p>
          <a:p>
            <a:endParaRPr lang="fr-FR" dirty="0"/>
          </a:p>
          <a:p>
            <a:r>
              <a:rPr lang="fr-FR" dirty="0"/>
              <a:t>a X (</a:t>
            </a:r>
            <a:r>
              <a:rPr lang="fr-FR" dirty="0" err="1"/>
              <a:t>b+c</a:t>
            </a:r>
            <a:r>
              <a:rPr lang="fr-FR" dirty="0"/>
              <a:t>) = a X b +a X c (principe de distributivité)</a:t>
            </a:r>
          </a:p>
          <a:p>
            <a:pPr marL="0" indent="0">
              <a:buNone/>
            </a:pPr>
            <a:r>
              <a:rPr lang="fr-FR" dirty="0"/>
              <a:t>Exemple : 5 X ( 3+6) = 5 x 3  + 5 x 6 = 5 x 9 = 45 = 15 + 30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Avec des inconnues (y): (mise en facteur)</a:t>
            </a:r>
          </a:p>
          <a:p>
            <a:pPr marL="0" indent="0">
              <a:buNone/>
            </a:pPr>
            <a:r>
              <a:rPr lang="fr-FR" dirty="0"/>
              <a:t>3y + 12 = 3 X (y+4)  ici le facteur commun est 3</a:t>
            </a:r>
          </a:p>
          <a:p>
            <a:pPr marL="0" indent="0">
              <a:buNone/>
            </a:pPr>
            <a:r>
              <a:rPr lang="fr-FR" dirty="0"/>
              <a:t>Cela permet souvent de simplifier les calculs et de résoudre des équations simples.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2603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353" y="121934"/>
            <a:ext cx="7371945" cy="325538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Déterminer une droite qui passe par deux points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632348"/>
            <a:ext cx="10515600" cy="559330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La droite (AB) par les points A (3; 9) et B (12;3). </a:t>
            </a:r>
            <a:r>
              <a:rPr lang="fr-FR" sz="2400" i="1" dirty="0">
                <a:solidFill>
                  <a:srgbClr val="0070C0"/>
                </a:solidFill>
              </a:rPr>
              <a:t>Il y a donc une relation (fonction) entre les x et les y, qui prend la forme d’une droite, On peut trouver un point C, et lire ses coordonnées (6;7).</a:t>
            </a:r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D4EC84AF-91AA-4253-BAD7-1793EE616E52}"/>
              </a:ext>
            </a:extLst>
          </p:cNvPr>
          <p:cNvGraphicFramePr>
            <a:graphicFrameLocks/>
          </p:cNvGraphicFramePr>
          <p:nvPr/>
        </p:nvGraphicFramePr>
        <p:xfrm>
          <a:off x="2558373" y="2057400"/>
          <a:ext cx="7354111" cy="4109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34F634F0-CB6E-44EB-956A-E7C50D32E1DC}"/>
              </a:ext>
            </a:extLst>
          </p:cNvPr>
          <p:cNvSpPr txBox="1"/>
          <p:nvPr/>
        </p:nvSpPr>
        <p:spPr>
          <a:xfrm>
            <a:off x="4046706" y="2538920"/>
            <a:ext cx="36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ADDFDD-A250-4004-AD36-AA1EBC28FDE2}"/>
              </a:ext>
            </a:extLst>
          </p:cNvPr>
          <p:cNvSpPr txBox="1"/>
          <p:nvPr/>
        </p:nvSpPr>
        <p:spPr>
          <a:xfrm>
            <a:off x="8829472" y="4724401"/>
            <a:ext cx="36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8B28CC0-7436-4C55-AB2E-6B981AD4923F}"/>
              </a:ext>
            </a:extLst>
          </p:cNvPr>
          <p:cNvCxnSpPr/>
          <p:nvPr/>
        </p:nvCxnSpPr>
        <p:spPr>
          <a:xfrm>
            <a:off x="9727660" y="5865779"/>
            <a:ext cx="6031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53C3B49-7D7D-4669-A1C6-0892E1947230}"/>
              </a:ext>
            </a:extLst>
          </p:cNvPr>
          <p:cNvCxnSpPr/>
          <p:nvPr/>
        </p:nvCxnSpPr>
        <p:spPr>
          <a:xfrm flipV="1">
            <a:off x="2859932" y="1984443"/>
            <a:ext cx="0" cy="923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6673154D-9D50-4F27-A3BB-84F74B3704E3}"/>
              </a:ext>
            </a:extLst>
          </p:cNvPr>
          <p:cNvSpPr txBox="1"/>
          <p:nvPr/>
        </p:nvSpPr>
        <p:spPr>
          <a:xfrm>
            <a:off x="1693424" y="1925858"/>
            <a:ext cx="17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Axe des y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E9E94C8-2A3B-4315-A94C-6942F8633F44}"/>
              </a:ext>
            </a:extLst>
          </p:cNvPr>
          <p:cNvSpPr txBox="1"/>
          <p:nvPr/>
        </p:nvSpPr>
        <p:spPr>
          <a:xfrm>
            <a:off x="10143520" y="5798004"/>
            <a:ext cx="17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Axe des x</a:t>
            </a:r>
          </a:p>
        </p:txBody>
      </p:sp>
      <p:sp>
        <p:nvSpPr>
          <p:cNvPr id="7" name="Organigramme : Ou 6">
            <a:extLst>
              <a:ext uri="{FF2B5EF4-FFF2-40B4-BE49-F238E27FC236}">
                <a16:creationId xmlns:a16="http://schemas.microsoft.com/office/drawing/2014/main" id="{8795CE4E-E8E5-482E-B44D-EF43C59F3E98}"/>
              </a:ext>
            </a:extLst>
          </p:cNvPr>
          <p:cNvSpPr/>
          <p:nvPr/>
        </p:nvSpPr>
        <p:spPr>
          <a:xfrm>
            <a:off x="5700409" y="3500179"/>
            <a:ext cx="107004" cy="45719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794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353" y="121934"/>
            <a:ext cx="7371945" cy="325538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Déterminer une droite qui passe par deux points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632348"/>
            <a:ext cx="11136549" cy="559330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La droite (AB) est une fonction, qui relie les x et les y, sous une forme y=a*x + b </a:t>
            </a:r>
            <a:r>
              <a:rPr lang="fr-FR" sz="2000" i="1" dirty="0">
                <a:solidFill>
                  <a:srgbClr val="0070C0"/>
                </a:solidFill>
              </a:rPr>
              <a:t>(on appelle cela l’équation de la droite)</a:t>
            </a:r>
          </a:p>
          <a:p>
            <a:pPr marL="0" indent="0">
              <a:buNone/>
            </a:pPr>
            <a:endParaRPr lang="fr-FR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i="1" dirty="0">
                <a:solidFill>
                  <a:srgbClr val="0070C0"/>
                </a:solidFill>
              </a:rPr>
              <a:t>Exercice: tracer la droite y=-2/3x+11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FF5443A-C50A-44E0-BDEC-8D8ADDDADEEA}"/>
              </a:ext>
            </a:extLst>
          </p:cNvPr>
          <p:cNvSpPr txBox="1"/>
          <p:nvPr/>
        </p:nvSpPr>
        <p:spPr>
          <a:xfrm>
            <a:off x="7023370" y="1712068"/>
            <a:ext cx="41537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i="1" dirty="0">
                <a:solidFill>
                  <a:srgbClr val="C00000"/>
                </a:solidFill>
              </a:rPr>
              <a:t>Pour tracer ma droite, on prend x=0 (donc y=11) et un autre point, par exemple x=6, donc y=7, puis on relie les deux points</a:t>
            </a:r>
          </a:p>
          <a:p>
            <a:pPr algn="just"/>
            <a:endParaRPr lang="fr-FR" i="1" dirty="0">
              <a:solidFill>
                <a:srgbClr val="C00000"/>
              </a:solidFill>
            </a:endParaRPr>
          </a:p>
          <a:p>
            <a:pPr algn="just"/>
            <a:r>
              <a:rPr lang="fr-FR" i="1" dirty="0">
                <a:solidFill>
                  <a:srgbClr val="C00000"/>
                </a:solidFill>
              </a:rPr>
              <a:t>Attention: bien adapter l’échelle aux données (pas besoin de tracer les y jusqu’à 50 dans le cas présent)</a:t>
            </a:r>
          </a:p>
          <a:p>
            <a:endParaRPr lang="fr-FR" dirty="0"/>
          </a:p>
          <a:p>
            <a:endParaRPr lang="fr-FR" dirty="0"/>
          </a:p>
        </p:txBody>
      </p:sp>
      <p:graphicFrame>
        <p:nvGraphicFramePr>
          <p:cNvPr id="15" name="Graphique 14">
            <a:extLst>
              <a:ext uri="{FF2B5EF4-FFF2-40B4-BE49-F238E27FC236}">
                <a16:creationId xmlns:a16="http://schemas.microsoft.com/office/drawing/2014/main" id="{D4EC84AF-91AA-4253-BAD7-1793EE616E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0820738"/>
              </p:ext>
            </p:extLst>
          </p:nvPr>
        </p:nvGraphicFramePr>
        <p:xfrm>
          <a:off x="2415703" y="300472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1814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353" y="121934"/>
            <a:ext cx="7371945" cy="325538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Déterminer une droite qui passe par deux points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632348"/>
            <a:ext cx="11136549" cy="559330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La droite (AB) est une fonction, qui relie les x et les y, sous une forme y=a*x + b </a:t>
            </a:r>
            <a:r>
              <a:rPr lang="fr-FR" sz="2000" i="1" dirty="0">
                <a:solidFill>
                  <a:srgbClr val="0070C0"/>
                </a:solidFill>
              </a:rPr>
              <a:t>(on appelle cela l’équation de la droite)</a:t>
            </a:r>
          </a:p>
          <a:p>
            <a:pPr marL="0" indent="0">
              <a:buNone/>
            </a:pPr>
            <a:endParaRPr lang="fr-FR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i="1" dirty="0">
                <a:solidFill>
                  <a:srgbClr val="0070C0"/>
                </a:solidFill>
              </a:rPr>
              <a:t>Exercice: tracer la droite y=-2/3x+11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46C14FB-DD1F-4407-841F-EAC28333B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889" y="1371600"/>
            <a:ext cx="3843033" cy="188230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9E2ABC9-B467-420A-8011-1206A1336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85" y="2809941"/>
            <a:ext cx="5629077" cy="338794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FF5443A-C50A-44E0-BDEC-8D8ADDDADEEA}"/>
              </a:ext>
            </a:extLst>
          </p:cNvPr>
          <p:cNvSpPr txBox="1"/>
          <p:nvPr/>
        </p:nvSpPr>
        <p:spPr>
          <a:xfrm>
            <a:off x="7714034" y="3638145"/>
            <a:ext cx="41537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i="1" dirty="0">
                <a:solidFill>
                  <a:srgbClr val="C00000"/>
                </a:solidFill>
              </a:rPr>
              <a:t>Pour tracer ma droite, on prend x=0 (donc y=11) et un autre point, par exemple x=6, donc y=7, puis on relie les deux points</a:t>
            </a:r>
          </a:p>
          <a:p>
            <a:pPr algn="just"/>
            <a:endParaRPr lang="fr-FR" i="1" dirty="0">
              <a:solidFill>
                <a:srgbClr val="C00000"/>
              </a:solidFill>
            </a:endParaRPr>
          </a:p>
          <a:p>
            <a:pPr algn="just"/>
            <a:r>
              <a:rPr lang="fr-FR" i="1" dirty="0">
                <a:solidFill>
                  <a:srgbClr val="C00000"/>
                </a:solidFill>
              </a:rPr>
              <a:t>Attention: bien adapter l’échelle aux données (pas besoin de tracer les y jusqu’à 50 dans le cas présent)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Remarque: il s’agit de la droite (AB)</a:t>
            </a:r>
          </a:p>
        </p:txBody>
      </p:sp>
    </p:spTree>
    <p:extLst>
      <p:ext uri="{BB962C8B-B14F-4D97-AF65-F5344CB8AC3E}">
        <p14:creationId xmlns:p14="http://schemas.microsoft.com/office/powerpoint/2010/main" val="2897721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353" y="121934"/>
            <a:ext cx="9628762" cy="325538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Déterminer une droite qui passe par deux points, par le calcul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353" y="632348"/>
            <a:ext cx="11856395" cy="559330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La droite (AB) est une fonction, qui relie les x et les y, sous une forme y=a*x + b </a:t>
            </a:r>
            <a:r>
              <a:rPr lang="fr-FR" sz="2000" i="1" dirty="0">
                <a:solidFill>
                  <a:srgbClr val="0070C0"/>
                </a:solidFill>
              </a:rPr>
              <a:t>(on appelle cela l’équation de la droite), les inconnus ici sont les paramètres (ou coefficients) a et b de l’équation</a:t>
            </a:r>
          </a:p>
          <a:p>
            <a:pPr marL="0" indent="0">
              <a:buNone/>
            </a:pPr>
            <a:r>
              <a:rPr lang="fr-FR" sz="2000" i="1" dirty="0"/>
              <a:t>On pose les relations pour A et pour B</a:t>
            </a:r>
          </a:p>
          <a:p>
            <a:pPr marL="457200" indent="-457200">
              <a:buAutoNum type="circleNumDbPlain"/>
            </a:pPr>
            <a:r>
              <a:rPr lang="fr-FR" sz="2400" i="1" dirty="0"/>
              <a:t> yA =a*xA+b	②  9=a*3+b		③  9 </a:t>
            </a:r>
            <a:r>
              <a:rPr lang="fr-FR" sz="2400" i="1" dirty="0">
                <a:solidFill>
                  <a:srgbClr val="FF0000"/>
                </a:solidFill>
              </a:rPr>
              <a:t>-3*a </a:t>
            </a:r>
            <a:r>
              <a:rPr lang="fr-FR" sz="2400" i="1" dirty="0"/>
              <a:t>= b	              ④  9-3*a=b</a:t>
            </a:r>
          </a:p>
          <a:p>
            <a:pPr marL="0" indent="0">
              <a:buNone/>
            </a:pPr>
            <a:r>
              <a:rPr lang="fr-FR" sz="2400" i="1" dirty="0"/>
              <a:t>        yB=a*xB+b	         3=a*12+b	        3=a*12 + </a:t>
            </a:r>
            <a:r>
              <a:rPr lang="fr-FR" sz="2400" i="1" dirty="0">
                <a:solidFill>
                  <a:srgbClr val="FF0000"/>
                </a:solidFill>
              </a:rPr>
              <a:t>9-3*a	        3= a*12 - a*3 </a:t>
            </a:r>
            <a:r>
              <a:rPr lang="fr-FR" sz="2400" i="1" dirty="0"/>
              <a:t>+9</a:t>
            </a:r>
          </a:p>
          <a:p>
            <a:pPr marL="0" indent="0">
              <a:buNone/>
            </a:pPr>
            <a:endParaRPr lang="fr-FR" sz="2400" i="1" dirty="0"/>
          </a:p>
          <a:p>
            <a:pPr marL="457200" indent="-457200">
              <a:buAutoNum type="circleNumDbPlain" startAt="5"/>
            </a:pPr>
            <a:r>
              <a:rPr lang="fr-FR" sz="2400" i="1" dirty="0"/>
              <a:t> 9-3*a = b             ⑥     9 -3*a=b		⑦  9-3*a=b		⑧  9-3*(-2/3) = b </a:t>
            </a:r>
            <a:r>
              <a:rPr lang="fr-FR" sz="2400" i="1" dirty="0">
                <a:solidFill>
                  <a:srgbClr val="FF0000"/>
                </a:solidFill>
              </a:rPr>
              <a:t>= 11</a:t>
            </a:r>
          </a:p>
          <a:p>
            <a:pPr marL="0" indent="0">
              <a:buNone/>
            </a:pPr>
            <a:r>
              <a:rPr lang="fr-FR" sz="2400" i="1" dirty="0"/>
              <a:t>        3=</a:t>
            </a:r>
            <a:r>
              <a:rPr lang="fr-FR" sz="2400" i="1" dirty="0">
                <a:solidFill>
                  <a:srgbClr val="FF0000"/>
                </a:solidFill>
              </a:rPr>
              <a:t>a*9</a:t>
            </a:r>
            <a:r>
              <a:rPr lang="fr-FR" sz="2400" i="1" dirty="0"/>
              <a:t>+9                         3</a:t>
            </a:r>
            <a:r>
              <a:rPr lang="fr-FR" sz="2400" i="1" dirty="0">
                <a:solidFill>
                  <a:srgbClr val="FF0000"/>
                </a:solidFill>
              </a:rPr>
              <a:t>-9 </a:t>
            </a:r>
            <a:r>
              <a:rPr lang="fr-FR" sz="2400" i="1" dirty="0"/>
              <a:t>=a*9		        -6/9=a = </a:t>
            </a:r>
            <a:r>
              <a:rPr lang="fr-FR" sz="2400" i="1" dirty="0">
                <a:solidFill>
                  <a:srgbClr val="FF0000"/>
                </a:solidFill>
              </a:rPr>
              <a:t>-2/3                a = -2/3 = -0,66667….  </a:t>
            </a:r>
          </a:p>
          <a:p>
            <a:pPr marL="0" indent="0">
              <a:buNone/>
            </a:pPr>
            <a:endParaRPr lang="fr-FR" sz="24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400" i="1" dirty="0"/>
              <a:t>On trouve donc pour équation Y= -2/3*x+11</a:t>
            </a:r>
          </a:p>
          <a:p>
            <a:pPr marL="0" indent="0">
              <a:buNone/>
            </a:pPr>
            <a:endParaRPr lang="fr-FR" sz="2400" i="1" dirty="0"/>
          </a:p>
          <a:p>
            <a:pPr marL="0" indent="0">
              <a:buNone/>
            </a:pPr>
            <a:r>
              <a:rPr lang="fr-FR" sz="2400" i="1" dirty="0"/>
              <a:t>Avec cette équation, nous sommes capables de déterminer n’importe qu’elle coordonnées pour un x donné.</a:t>
            </a:r>
          </a:p>
        </p:txBody>
      </p:sp>
      <p:sp>
        <p:nvSpPr>
          <p:cNvPr id="4" name="Accolade ouvrante 3">
            <a:extLst>
              <a:ext uri="{FF2B5EF4-FFF2-40B4-BE49-F238E27FC236}">
                <a16:creationId xmlns:a16="http://schemas.microsoft.com/office/drawing/2014/main" id="{56D83A4F-2941-4B9D-A73F-36C1D8DC7A06}"/>
              </a:ext>
            </a:extLst>
          </p:cNvPr>
          <p:cNvSpPr/>
          <p:nvPr/>
        </p:nvSpPr>
        <p:spPr>
          <a:xfrm>
            <a:off x="583661" y="1838528"/>
            <a:ext cx="145914" cy="90467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644027C-9E87-4449-B2B5-12D60D361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949" y="1834817"/>
            <a:ext cx="176799" cy="90838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082D7E2-ABA3-4DA5-AC2F-CD5D1F9B8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218" y="1834816"/>
            <a:ext cx="176799" cy="90838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2E3F737-8819-44F4-BA8D-492C999DB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2487" y="1834815"/>
            <a:ext cx="176799" cy="90838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BE4DC92-CE19-4872-9562-761B528C7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61" y="3121851"/>
            <a:ext cx="176799" cy="9083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B0C4812-53E9-43EE-BDBD-28C10F9FF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949" y="3121851"/>
            <a:ext cx="176799" cy="90838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6A54354-022B-4A01-B3C6-4CE9DFF14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217" y="3121851"/>
            <a:ext cx="176799" cy="90838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D8FE3CC-3D3C-47EF-B288-A1B07A565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2485" y="3247182"/>
            <a:ext cx="176799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38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492247" cy="763284"/>
          </a:xfrm>
        </p:spPr>
        <p:txBody>
          <a:bodyPr>
            <a:normAutofit fontScale="90000"/>
          </a:bodyPr>
          <a:lstStyle/>
          <a:p>
            <a:r>
              <a:rPr lang="fr-FR" sz="2900" b="1" dirty="0">
                <a:solidFill>
                  <a:srgbClr val="7030A0"/>
                </a:solidFill>
              </a:rPr>
              <a:t>Où on reparle de Pythagore, mais simplement comme Pogba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A1208F7A-A17E-4C40-BE77-176959D0D3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166" y="894944"/>
            <a:ext cx="7908987" cy="543096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050DC9E-CB9D-4A57-A519-189D590D6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96" t="6736"/>
          <a:stretch/>
        </p:blipFill>
        <p:spPr>
          <a:xfrm>
            <a:off x="8346332" y="894945"/>
            <a:ext cx="3777574" cy="253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572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4BBB6D-4828-4469-8428-A2B23B009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15" y="83024"/>
            <a:ext cx="10358336" cy="743828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Un peu de trigonométrie (Casse-toi!) du triangle rectangle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09383D13-8B0D-458A-A701-AB40D8E090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216" y="1076596"/>
            <a:ext cx="5801784" cy="435133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393712B-F0E7-4605-B005-B96854ECA5AE}"/>
              </a:ext>
            </a:extLst>
          </p:cNvPr>
          <p:cNvSpPr txBox="1"/>
          <p:nvPr/>
        </p:nvSpPr>
        <p:spPr>
          <a:xfrm>
            <a:off x="505837" y="5768502"/>
            <a:ext cx="632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Donc: si on connais un angle et une distance, on connait le reste,</a:t>
            </a:r>
          </a:p>
          <a:p>
            <a:r>
              <a:rPr lang="fr-FR" dirty="0"/>
              <a:t>Si on connait les distance, on connait les angles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241786F-AD7A-4387-99C4-5A9FA6530A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87" r="28409"/>
          <a:stretch/>
        </p:blipFill>
        <p:spPr>
          <a:xfrm>
            <a:off x="7295745" y="826852"/>
            <a:ext cx="3219855" cy="16668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058F6F1-9353-4338-B3D7-4BA769C597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8" t="1" r="2117" b="2512"/>
          <a:stretch/>
        </p:blipFill>
        <p:spPr>
          <a:xfrm>
            <a:off x="6342434" y="2252055"/>
            <a:ext cx="5642043" cy="339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38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492247" cy="763284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Application: calcul de la pente d’un toit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E6296174-DA9B-476D-9F76-E638A3BBD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383" y="992221"/>
            <a:ext cx="10867417" cy="5184742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Nous voulons installer des panneaux solaires de 120*60 cm sur 80% du toit sud de la maison, surface au sol 112,5 m²: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F728578-C900-45C9-A913-729F864BE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91" y="2295727"/>
            <a:ext cx="6910357" cy="4426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BCE0A41-6509-4C35-A802-F6542FC333E1}"/>
              </a:ext>
            </a:extLst>
          </p:cNvPr>
          <p:cNvSpPr txBox="1"/>
          <p:nvPr/>
        </p:nvSpPr>
        <p:spPr>
          <a:xfrm>
            <a:off x="7607031" y="2295727"/>
            <a:ext cx="42703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Largeur de façade = 12,5 m</a:t>
            </a:r>
          </a:p>
          <a:p>
            <a:endParaRPr lang="fr-FR" dirty="0"/>
          </a:p>
          <a:p>
            <a:r>
              <a:rPr lang="fr-FR" dirty="0"/>
              <a:t>Hauteur à la gouttière = 8 m</a:t>
            </a:r>
          </a:p>
          <a:p>
            <a:endParaRPr lang="fr-FR" dirty="0"/>
          </a:p>
          <a:p>
            <a:r>
              <a:rPr lang="fr-FR" dirty="0"/>
              <a:t>Hauteur au faîtage* = 11,5</a:t>
            </a:r>
          </a:p>
          <a:p>
            <a:endParaRPr lang="fr-FR" dirty="0"/>
          </a:p>
          <a:p>
            <a:r>
              <a:rPr lang="fr-FR" dirty="0"/>
              <a:t>Largeur versant 9 m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/>
              <a:t>Faîtage = point de crête le plus haut de la toiture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/>
          </a:p>
          <a:p>
            <a:r>
              <a:rPr lang="fr-FR" sz="1600" i="1" dirty="0"/>
              <a:t>Prix du panneau HT = 126 euros</a:t>
            </a:r>
          </a:p>
          <a:p>
            <a:r>
              <a:rPr lang="fr-FR" sz="1600" i="1" dirty="0"/>
              <a:t>Remise de 7% au delà de 50 panneaux</a:t>
            </a:r>
          </a:p>
          <a:p>
            <a:endParaRPr lang="fr-FR" sz="1600" i="1" dirty="0"/>
          </a:p>
          <a:p>
            <a:r>
              <a:rPr lang="fr-FR" sz="2000" b="1" i="1" dirty="0">
                <a:solidFill>
                  <a:srgbClr val="0070C0"/>
                </a:solidFill>
              </a:rPr>
              <a:t>Question: combien cela va-t-il coûter?</a:t>
            </a:r>
            <a:endParaRPr lang="fr-FR" sz="2400" b="1" i="1" dirty="0">
              <a:solidFill>
                <a:srgbClr val="0070C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86D996-4D6F-4884-8808-4B645CE76B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5947" y="2295727"/>
            <a:ext cx="1604701" cy="160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716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7C2E3C-A919-4128-AC63-DAB8C280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641"/>
          </a:xfrm>
        </p:spPr>
        <p:txBody>
          <a:bodyPr>
            <a:normAutofit/>
          </a:bodyPr>
          <a:lstStyle/>
          <a:p>
            <a:r>
              <a:rPr lang="fr-FR" sz="2900" b="1" dirty="0">
                <a:solidFill>
                  <a:srgbClr val="7030A0"/>
                </a:solidFill>
              </a:rPr>
              <a:t>Méthode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962F87-1DC2-447B-9F9A-15DBB81E2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0860"/>
            <a:ext cx="10515600" cy="513610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/>
              <a:t>Faire un schéma d’ensemble en vue de ¾ de la maison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Repérer les cotes (distances en m)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Repérer les triangles rectangles utiles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Repérer l’inconnue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Mettre en place un calcul de l’inconnue</a:t>
            </a:r>
          </a:p>
          <a:p>
            <a:pPr marL="514350" indent="-514350">
              <a:buFont typeface="+mj-lt"/>
              <a:buAutoNum type="arabi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8285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492247" cy="763284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Résolution</a:t>
            </a:r>
            <a:r>
              <a:rPr lang="fr-FR" sz="2900" b="1" dirty="0">
                <a:solidFill>
                  <a:srgbClr val="7030A0"/>
                </a:solidFill>
              </a:rPr>
              <a:t> : calcul de la pente d’un toit</a:t>
            </a:r>
          </a:p>
        </p:txBody>
      </p:sp>
      <p:sp>
        <p:nvSpPr>
          <p:cNvPr id="3" name="Triangle isocèle 2">
            <a:extLst>
              <a:ext uri="{FF2B5EF4-FFF2-40B4-BE49-F238E27FC236}">
                <a16:creationId xmlns:a16="http://schemas.microsoft.com/office/drawing/2014/main" id="{97FFE35E-38DF-4566-879E-DA11EC4487B2}"/>
              </a:ext>
            </a:extLst>
          </p:cNvPr>
          <p:cNvSpPr/>
          <p:nvPr/>
        </p:nvSpPr>
        <p:spPr>
          <a:xfrm>
            <a:off x="303180" y="1838528"/>
            <a:ext cx="2819399" cy="96934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7F2563-67D8-4904-980B-7BE316800301}"/>
              </a:ext>
            </a:extLst>
          </p:cNvPr>
          <p:cNvSpPr/>
          <p:nvPr/>
        </p:nvSpPr>
        <p:spPr>
          <a:xfrm>
            <a:off x="286082" y="2803998"/>
            <a:ext cx="2819399" cy="19552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110173D-4990-4367-AB6E-D9CD3ECC2E5F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712880" y="976184"/>
            <a:ext cx="2675562" cy="862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0D44F96-B21E-4A90-8871-0DDF792DF334}"/>
              </a:ext>
            </a:extLst>
          </p:cNvPr>
          <p:cNvCxnSpPr>
            <a:cxnSpLocks/>
          </p:cNvCxnSpPr>
          <p:nvPr/>
        </p:nvCxnSpPr>
        <p:spPr>
          <a:xfrm flipV="1">
            <a:off x="3122579" y="1945532"/>
            <a:ext cx="2354093" cy="846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B8CF910-8363-430B-9390-EAD94205252C}"/>
              </a:ext>
            </a:extLst>
          </p:cNvPr>
          <p:cNvSpPr/>
          <p:nvPr/>
        </p:nvSpPr>
        <p:spPr>
          <a:xfrm>
            <a:off x="3305286" y="1945532"/>
            <a:ext cx="2140085" cy="19552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Espace réservé du contenu 19">
                <a:extLst>
                  <a:ext uri="{FF2B5EF4-FFF2-40B4-BE49-F238E27FC236}">
                    <a16:creationId xmlns:a16="http://schemas.microsoft.com/office/drawing/2014/main" id="{231BA222-C700-42DD-9A99-45602FCD1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98141" y="763283"/>
                <a:ext cx="6090679" cy="6076833"/>
              </a:xfrm>
            </p:spPr>
            <p:txBody>
              <a:bodyPr>
                <a:normAutofit fontScale="40000" lnSpcReduction="20000"/>
              </a:bodyPr>
              <a:lstStyle/>
              <a:p>
                <a:pPr marL="0" indent="0" algn="just">
                  <a:buNone/>
                </a:pPr>
                <a:r>
                  <a:rPr lang="fr-FR" sz="4000" dirty="0"/>
                  <a:t>Pour calculer la surface du 1/2 toit sud (</a:t>
                </a:r>
                <a:r>
                  <a:rPr lang="fr-FR" sz="4000" dirty="0" err="1"/>
                  <a:t>Lxl</a:t>
                </a:r>
                <a:r>
                  <a:rPr lang="fr-FR" sz="4000" dirty="0"/>
                  <a:t>), il faut calculer la distance (</a:t>
                </a:r>
                <a:r>
                  <a:rPr lang="fr-FR" sz="4000" dirty="0" err="1"/>
                  <a:t>ac</a:t>
                </a:r>
                <a:r>
                  <a:rPr lang="fr-FR" sz="4000" dirty="0"/>
                  <a:t>), Le triangle (abc) est rectangle en b</a:t>
                </a:r>
              </a:p>
              <a:p>
                <a:pPr marL="0" indent="0" algn="just">
                  <a:buNone/>
                </a:pPr>
                <a:r>
                  <a:rPr lang="fr-FR" sz="4000" dirty="0"/>
                  <a:t>On connait:</a:t>
                </a:r>
              </a:p>
              <a:p>
                <a:pPr marL="0" indent="0" algn="just">
                  <a:buNone/>
                </a:pPr>
                <a:r>
                  <a:rPr lang="fr-FR" sz="4000" dirty="0"/>
                  <a:t>ab = 11,5-8=3,5m</a:t>
                </a:r>
              </a:p>
              <a:p>
                <a:pPr marL="0" indent="0" algn="just">
                  <a:buNone/>
                </a:pPr>
                <a:r>
                  <a:rPr lang="fr-FR" sz="4000" dirty="0" err="1"/>
                  <a:t>bc</a:t>
                </a:r>
                <a:r>
                  <a:rPr lang="fr-FR" sz="4000" dirty="0"/>
                  <a:t> = 9/2=4,5 m</a:t>
                </a:r>
              </a:p>
              <a:p>
                <a:pPr marL="0" indent="0" algn="just">
                  <a:buNone/>
                </a:pPr>
                <a:r>
                  <a:rPr lang="fr-FR" sz="4000" dirty="0"/>
                  <a:t>Par </a:t>
                </a:r>
                <a:r>
                  <a:rPr lang="fr-FR" sz="4000" dirty="0" err="1"/>
                  <a:t>Pythagba</a:t>
                </a:r>
                <a:r>
                  <a:rPr lang="fr-FR" sz="4000" dirty="0"/>
                  <a:t>, on à :</a:t>
                </a:r>
              </a:p>
              <a:p>
                <a:pPr marL="0" indent="0" algn="just">
                  <a:buNone/>
                </a:pPr>
                <a:r>
                  <a:rPr lang="fr-FR" sz="4000" dirty="0"/>
                  <a:t>ab²+bc²= </a:t>
                </a:r>
                <a:r>
                  <a:rPr lang="fr-FR" sz="4000" dirty="0" err="1"/>
                  <a:t>ac</a:t>
                </a:r>
                <a:r>
                  <a:rPr lang="fr-FR" sz="4000" dirty="0"/>
                  <a:t>² soit 3,5²+4,5²=32,5</a:t>
                </a:r>
              </a:p>
              <a:p>
                <a:pPr marL="0" indent="0" algn="just">
                  <a:buNone/>
                </a:pPr>
                <a:r>
                  <a:rPr lang="fr-FR" sz="4000" dirty="0"/>
                  <a:t>D’où </a:t>
                </a:r>
                <a:r>
                  <a:rPr lang="fr-FR" sz="4000" dirty="0" err="1"/>
                  <a:t>ac</a:t>
                </a:r>
                <a:r>
                  <a:rPr lang="fr-FR" sz="4000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sz="4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4000" b="0" i="1" smtClean="0">
                            <a:latin typeface="Cambria Math" panose="02040503050406030204" pitchFamily="18" charset="0"/>
                          </a:rPr>
                          <m:t>32,5</m:t>
                        </m:r>
                      </m:e>
                    </m:rad>
                  </m:oMath>
                </a14:m>
                <a:r>
                  <a:rPr lang="fr-FR" sz="4000" dirty="0"/>
                  <a:t>=5,7 m</a:t>
                </a:r>
              </a:p>
              <a:p>
                <a:pPr marL="0" indent="0" algn="just">
                  <a:buNone/>
                </a:pPr>
                <a:endParaRPr lang="fr-FR" sz="4000" dirty="0"/>
              </a:p>
              <a:p>
                <a:pPr marL="0" indent="0" algn="just">
                  <a:buNone/>
                </a:pPr>
                <a:r>
                  <a:rPr lang="fr-FR" sz="4000" dirty="0"/>
                  <a:t>La surface du toit sud est donc de  S=12,5 * 5,7= 71,26 m²</a:t>
                </a:r>
              </a:p>
              <a:p>
                <a:pPr marL="0" indent="0" algn="just">
                  <a:buNone/>
                </a:pPr>
                <a:endParaRPr lang="fr-FR" sz="4000" dirty="0"/>
              </a:p>
              <a:p>
                <a:pPr marL="0" indent="0" algn="just">
                  <a:buNone/>
                </a:pPr>
                <a:r>
                  <a:rPr lang="fr-FR" sz="4000" dirty="0"/>
                  <a:t>On en exploite 80%, soit 80/100*71,26=57 m²</a:t>
                </a:r>
              </a:p>
              <a:p>
                <a:pPr marL="0" indent="0" algn="just">
                  <a:buNone/>
                </a:pPr>
                <a:endParaRPr lang="fr-FR" sz="4000" dirty="0"/>
              </a:p>
              <a:p>
                <a:pPr marL="0" indent="0" algn="just">
                  <a:buNone/>
                </a:pPr>
                <a:r>
                  <a:rPr lang="fr-FR" sz="4000" dirty="0"/>
                  <a:t>Comme un panneau solaire mesure 1,2*0,6=0,72 m², on en posera </a:t>
                </a:r>
              </a:p>
              <a:p>
                <a:pPr marL="0" indent="0" algn="just">
                  <a:buNone/>
                </a:pPr>
                <a:r>
                  <a:rPr lang="fr-FR" sz="4000" dirty="0"/>
                  <a:t>N=57/0,72=79 panneaux</a:t>
                </a:r>
              </a:p>
              <a:p>
                <a:pPr marL="0" indent="0" algn="just">
                  <a:buNone/>
                </a:pPr>
                <a:endParaRPr lang="fr-FR" sz="4000" dirty="0"/>
              </a:p>
              <a:p>
                <a:pPr marL="0" indent="0" algn="just">
                  <a:buNone/>
                </a:pPr>
                <a:r>
                  <a:rPr lang="fr-FR" sz="4000" dirty="0"/>
                  <a:t>Comme Q&gt;50, on applique la remise de  7%, soit p = 126*0,93=117,18</a:t>
                </a:r>
              </a:p>
              <a:p>
                <a:pPr marL="0" indent="0" algn="just">
                  <a:buNone/>
                </a:pPr>
                <a:endParaRPr lang="fr-FR" sz="4000" dirty="0"/>
              </a:p>
              <a:p>
                <a:pPr marL="0" indent="0" algn="just">
                  <a:buNone/>
                </a:pPr>
                <a:r>
                  <a:rPr lang="fr-FR" sz="4000" dirty="0"/>
                  <a:t>Le montant total sera de 117,18*79 = 9257,22 € HT, hors pose</a:t>
                </a:r>
              </a:p>
              <a:p>
                <a:pPr marL="0" indent="0" algn="just">
                  <a:buNone/>
                </a:pPr>
                <a:endParaRPr lang="fr-FR" sz="2400" dirty="0"/>
              </a:p>
              <a:p>
                <a:pPr marL="0" indent="0" algn="just">
                  <a:buNone/>
                </a:pPr>
                <a:endParaRPr lang="fr-FR" sz="2400" dirty="0"/>
              </a:p>
              <a:p>
                <a:pPr marL="0" indent="0" algn="just">
                  <a:buNone/>
                </a:pPr>
                <a:endParaRPr lang="fr-FR" sz="2400" dirty="0"/>
              </a:p>
            </p:txBody>
          </p:sp>
        </mc:Choice>
        <mc:Fallback xmlns="">
          <p:sp>
            <p:nvSpPr>
              <p:cNvPr id="20" name="Espace réservé du contenu 19">
                <a:extLst>
                  <a:ext uri="{FF2B5EF4-FFF2-40B4-BE49-F238E27FC236}">
                    <a16:creationId xmlns:a16="http://schemas.microsoft.com/office/drawing/2014/main" id="{231BA222-C700-42DD-9A99-45602FCD1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8141" y="763283"/>
                <a:ext cx="6090679" cy="6076833"/>
              </a:xfrm>
              <a:blipFill>
                <a:blip r:embed="rId2"/>
                <a:stretch>
                  <a:fillRect l="-501" t="-1304" r="-60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 20">
            <a:extLst>
              <a:ext uri="{FF2B5EF4-FFF2-40B4-BE49-F238E27FC236}">
                <a16:creationId xmlns:a16="http://schemas.microsoft.com/office/drawing/2014/main" id="{B412A14C-19FC-4FE4-A670-46D371589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136" y="976184"/>
            <a:ext cx="2176461" cy="969348"/>
          </a:xfrm>
          <a:prstGeom prst="rect">
            <a:avLst/>
          </a:prstGeom>
        </p:spPr>
      </p:pic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0C38B6C2-B9B1-4C10-8C37-CE2A463A4503}"/>
              </a:ext>
            </a:extLst>
          </p:cNvPr>
          <p:cNvCxnSpPr>
            <a:cxnSpLocks/>
            <a:endCxn id="3" idx="2"/>
          </p:cNvCxnSpPr>
          <p:nvPr/>
        </p:nvCxnSpPr>
        <p:spPr>
          <a:xfrm flipH="1">
            <a:off x="303180" y="1945532"/>
            <a:ext cx="2991956" cy="862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97BAEA66-5177-4A46-9863-6C1B5C12C49D}"/>
              </a:ext>
            </a:extLst>
          </p:cNvPr>
          <p:cNvCxnSpPr/>
          <p:nvPr/>
        </p:nvCxnSpPr>
        <p:spPr>
          <a:xfrm flipH="1">
            <a:off x="3122579" y="3900792"/>
            <a:ext cx="2322792" cy="8463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8AE9933E-F8CA-4107-9C48-06D9976F5C00}"/>
              </a:ext>
            </a:extLst>
          </p:cNvPr>
          <p:cNvCxnSpPr/>
          <p:nvPr/>
        </p:nvCxnSpPr>
        <p:spPr>
          <a:xfrm>
            <a:off x="2918298" y="2791838"/>
            <a:ext cx="0" cy="19552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 : en arc 30">
            <a:extLst>
              <a:ext uri="{FF2B5EF4-FFF2-40B4-BE49-F238E27FC236}">
                <a16:creationId xmlns:a16="http://schemas.microsoft.com/office/drawing/2014/main" id="{69B8D86E-F3F6-4EF6-8C3F-1FE43BDD1D39}"/>
              </a:ext>
            </a:extLst>
          </p:cNvPr>
          <p:cNvCxnSpPr>
            <a:cxnSpLocks/>
          </p:cNvCxnSpPr>
          <p:nvPr/>
        </p:nvCxnSpPr>
        <p:spPr>
          <a:xfrm>
            <a:off x="303180" y="4985106"/>
            <a:ext cx="2819399" cy="17883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0843825A-7952-4645-A313-52FC6DE44D2D}"/>
              </a:ext>
            </a:extLst>
          </p:cNvPr>
          <p:cNvCxnSpPr>
            <a:cxnSpLocks/>
            <a:stCxn id="3" idx="0"/>
            <a:endCxn id="4" idx="0"/>
          </p:cNvCxnSpPr>
          <p:nvPr/>
        </p:nvCxnSpPr>
        <p:spPr>
          <a:xfrm flipH="1">
            <a:off x="1695782" y="1838528"/>
            <a:ext cx="17098" cy="965470"/>
          </a:xfrm>
          <a:prstGeom prst="straightConnector1">
            <a:avLst/>
          </a:prstGeom>
          <a:ln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0797F37B-6CBB-499D-9737-7ADB91779D9E}"/>
              </a:ext>
            </a:extLst>
          </p:cNvPr>
          <p:cNvSpPr txBox="1"/>
          <p:nvPr/>
        </p:nvSpPr>
        <p:spPr>
          <a:xfrm>
            <a:off x="1405822" y="1566473"/>
            <a:ext cx="2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0C0928A-09A5-4986-8DCE-43FB9A69C636}"/>
              </a:ext>
            </a:extLst>
          </p:cNvPr>
          <p:cNvSpPr txBox="1"/>
          <p:nvPr/>
        </p:nvSpPr>
        <p:spPr>
          <a:xfrm>
            <a:off x="1364864" y="2545868"/>
            <a:ext cx="2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3123898F-16C5-4AD4-824D-025E7A1A6B46}"/>
              </a:ext>
            </a:extLst>
          </p:cNvPr>
          <p:cNvSpPr txBox="1"/>
          <p:nvPr/>
        </p:nvSpPr>
        <p:spPr>
          <a:xfrm>
            <a:off x="3033334" y="2553830"/>
            <a:ext cx="2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2B03978-EC3F-413A-B109-521EB291BC89}"/>
              </a:ext>
            </a:extLst>
          </p:cNvPr>
          <p:cNvSpPr txBox="1"/>
          <p:nvPr/>
        </p:nvSpPr>
        <p:spPr>
          <a:xfrm>
            <a:off x="1876805" y="5263999"/>
            <a:ext cx="613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 m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AFA18A6-D094-46B8-9049-346F98AB20D0}"/>
              </a:ext>
            </a:extLst>
          </p:cNvPr>
          <p:cNvSpPr txBox="1"/>
          <p:nvPr/>
        </p:nvSpPr>
        <p:spPr>
          <a:xfrm>
            <a:off x="4168511" y="4562432"/>
            <a:ext cx="88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12,5 m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028CBDE-E755-4716-A201-F870BDF622A1}"/>
              </a:ext>
            </a:extLst>
          </p:cNvPr>
          <p:cNvSpPr txBox="1"/>
          <p:nvPr/>
        </p:nvSpPr>
        <p:spPr>
          <a:xfrm>
            <a:off x="2347187" y="3412296"/>
            <a:ext cx="58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 m</a:t>
            </a:r>
          </a:p>
        </p:txBody>
      </p:sp>
      <p:cxnSp>
        <p:nvCxnSpPr>
          <p:cNvPr id="50" name="Connecteur : en angle 49">
            <a:extLst>
              <a:ext uri="{FF2B5EF4-FFF2-40B4-BE49-F238E27FC236}">
                <a16:creationId xmlns:a16="http://schemas.microsoft.com/office/drawing/2014/main" id="{36FC425A-D67C-4514-8B8B-3D5448A1244D}"/>
              </a:ext>
            </a:extLst>
          </p:cNvPr>
          <p:cNvCxnSpPr>
            <a:cxnSpLocks/>
          </p:cNvCxnSpPr>
          <p:nvPr/>
        </p:nvCxnSpPr>
        <p:spPr>
          <a:xfrm rot="16200000" flipH="1">
            <a:off x="1676974" y="2573225"/>
            <a:ext cx="245970" cy="19125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FD425AF1-68D3-4907-9D6A-DA404A548C70}"/>
              </a:ext>
            </a:extLst>
          </p:cNvPr>
          <p:cNvSpPr txBox="1"/>
          <p:nvPr/>
        </p:nvSpPr>
        <p:spPr>
          <a:xfrm>
            <a:off x="593387" y="5817140"/>
            <a:ext cx="4464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0070C0"/>
                </a:solidFill>
              </a:rPr>
              <a:t>Remarque: on aurait aussi pu utiliser les angles </a:t>
            </a:r>
          </a:p>
        </p:txBody>
      </p:sp>
    </p:spTree>
    <p:extLst>
      <p:ext uri="{BB962C8B-B14F-4D97-AF65-F5344CB8AC3E}">
        <p14:creationId xmlns:p14="http://schemas.microsoft.com/office/powerpoint/2010/main" val="8406472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5DA08D-EE1A-424D-BA9E-2FEF0574D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124"/>
            <a:ext cx="10515600" cy="597913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Indice et variation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1D6DB4-5398-4F08-96DE-7FB1A8BFD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081" y="943633"/>
            <a:ext cx="10515600" cy="497073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Un indice est une valeur rapportée à une valeur de départ (base 100)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Interprétation:</a:t>
            </a:r>
          </a:p>
          <a:p>
            <a:pPr marL="0" indent="0">
              <a:buNone/>
            </a:pPr>
            <a:r>
              <a:rPr lang="fr-FR" dirty="0"/>
              <a:t>Prenons 2014, la valeur indiciaire est de 104,8 par rapport à 2013, base 100</a:t>
            </a:r>
          </a:p>
          <a:p>
            <a:pPr marL="0" indent="0">
              <a:buNone/>
            </a:pPr>
            <a:r>
              <a:rPr lang="fr-FR" dirty="0"/>
              <a:t>Cela signifie: que la valeur de 2015 est 1,048 fois plus élevée que celle de 2013, ou encore que la valeur à augmenté de 4,8% en 2014, par rapport à l’année de référence 2013,</a:t>
            </a:r>
          </a:p>
          <a:p>
            <a:pPr marL="0" indent="0">
              <a:buNone/>
            </a:pPr>
            <a:r>
              <a:rPr lang="fr-FR" dirty="0"/>
              <a:t>On calcule souvent des données économiques en indices (indices des prix, indice de consommation base 2014) par rapport à une année de référence.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4EF443-631F-41E1-84FF-E65ED88CB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620639"/>
              </p:ext>
            </p:extLst>
          </p:nvPr>
        </p:nvGraphicFramePr>
        <p:xfrm>
          <a:off x="243192" y="1595156"/>
          <a:ext cx="899268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127">
                  <a:extLst>
                    <a:ext uri="{9D8B030D-6E8A-4147-A177-3AD203B41FA5}">
                      <a16:colId xmlns:a16="http://schemas.microsoft.com/office/drawing/2014/main" val="2848355521"/>
                    </a:ext>
                  </a:extLst>
                </a:gridCol>
                <a:gridCol w="1838528">
                  <a:extLst>
                    <a:ext uri="{9D8B030D-6E8A-4147-A177-3AD203B41FA5}">
                      <a16:colId xmlns:a16="http://schemas.microsoft.com/office/drawing/2014/main" val="181211839"/>
                    </a:ext>
                  </a:extLst>
                </a:gridCol>
                <a:gridCol w="1091352">
                  <a:extLst>
                    <a:ext uri="{9D8B030D-6E8A-4147-A177-3AD203B41FA5}">
                      <a16:colId xmlns:a16="http://schemas.microsoft.com/office/drawing/2014/main" val="1177624153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404703969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3501813342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2537403556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10627421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année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957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valeur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93,5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97,6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22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indique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=(93,5/93,5)*100</a:t>
                      </a:r>
                    </a:p>
                    <a:p>
                      <a:r>
                        <a:rPr lang="fr-FR" dirty="0"/>
                        <a:t>=100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108,5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104,4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97,3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111,2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924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97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462"/>
            <a:ext cx="4228750" cy="683499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Calculs et fractions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2003" y="1149292"/>
            <a:ext cx="11794921" cy="5027671"/>
          </a:xfrm>
        </p:spPr>
        <p:txBody>
          <a:bodyPr>
            <a:normAutofit/>
          </a:bodyPr>
          <a:lstStyle/>
          <a:p>
            <a:r>
              <a:rPr lang="fr-FR" dirty="0"/>
              <a:t>Une fraction est l’expression numérique d’un rapport de quantités:   </a:t>
            </a:r>
            <a:r>
              <a:rPr lang="fr-FR" dirty="0">
                <a:solidFill>
                  <a:srgbClr val="C00000"/>
                </a:solidFill>
              </a:rPr>
              <a:t>a=b/c</a:t>
            </a:r>
          </a:p>
          <a:p>
            <a:pPr marL="0" indent="0">
              <a:buNone/>
            </a:pPr>
            <a:r>
              <a:rPr lang="fr-FR" dirty="0"/>
              <a:t>Exemple: 8= 160/20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Si a=b/c, alors, a X c =b, ou b=a X c, ou c=b/a: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Exemple: 17,5 = 35/2, ce qui revient à dire 17,5 X 2 =35, ou encore </a:t>
            </a:r>
          </a:p>
          <a:p>
            <a:pPr marL="0" indent="0">
              <a:buNone/>
            </a:pPr>
            <a:r>
              <a:rPr lang="fr-FR" dirty="0"/>
              <a:t>2 = 35 /17,5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i="1" dirty="0">
                <a:solidFill>
                  <a:srgbClr val="C00000"/>
                </a:solidFill>
              </a:rPr>
              <a:t>Remarque: l’opération inverse de la division est la multiplication, et inversement</a:t>
            </a:r>
          </a:p>
        </p:txBody>
      </p:sp>
    </p:spTree>
    <p:extLst>
      <p:ext uri="{BB962C8B-B14F-4D97-AF65-F5344CB8AC3E}">
        <p14:creationId xmlns:p14="http://schemas.microsoft.com/office/powerpoint/2010/main" val="23582975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5DA08D-EE1A-424D-BA9E-2FEF0574D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124"/>
            <a:ext cx="10515600" cy="597913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Taux de croissance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1D6DB4-5398-4F08-96DE-7FB1A8BFD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081" y="943633"/>
            <a:ext cx="11739664" cy="5831243"/>
          </a:xfrm>
        </p:spPr>
        <p:txBody>
          <a:bodyPr>
            <a:normAutofit/>
          </a:bodyPr>
          <a:lstStyle/>
          <a:p>
            <a:r>
              <a:rPr lang="fr-FR" dirty="0"/>
              <a:t>Un taux de croissance (en %) calcule la variation d’une valeur par rapport à la valeur d’avant selon la formule ADD suivante:</a:t>
            </a:r>
          </a:p>
          <a:p>
            <a:pPr marL="0" indent="0">
              <a:buNone/>
            </a:pPr>
            <a:r>
              <a:rPr lang="fr-FR" dirty="0" err="1"/>
              <a:t>Tx</a:t>
            </a:r>
            <a:r>
              <a:rPr lang="fr-FR" dirty="0"/>
              <a:t> = (Va-Vd)x100/Vd   où Va = valeur d’arrivée, et Vd valeur de départ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Calculer un taux de croissance année après année n’est pas la même chose que de calculer un taux de croissance par rapport à une année de départ.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4EF443-631F-41E1-84FF-E65ED88CB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535821"/>
              </p:ext>
            </p:extLst>
          </p:nvPr>
        </p:nvGraphicFramePr>
        <p:xfrm>
          <a:off x="525294" y="2316480"/>
          <a:ext cx="8992683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510">
                  <a:extLst>
                    <a:ext uri="{9D8B030D-6E8A-4147-A177-3AD203B41FA5}">
                      <a16:colId xmlns:a16="http://schemas.microsoft.com/office/drawing/2014/main" val="2848355521"/>
                    </a:ext>
                  </a:extLst>
                </a:gridCol>
                <a:gridCol w="1352145">
                  <a:extLst>
                    <a:ext uri="{9D8B030D-6E8A-4147-A177-3AD203B41FA5}">
                      <a16:colId xmlns:a16="http://schemas.microsoft.com/office/drawing/2014/main" val="181211839"/>
                    </a:ext>
                  </a:extLst>
                </a:gridCol>
                <a:gridCol w="1091352">
                  <a:extLst>
                    <a:ext uri="{9D8B030D-6E8A-4147-A177-3AD203B41FA5}">
                      <a16:colId xmlns:a16="http://schemas.microsoft.com/office/drawing/2014/main" val="1177624153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404703969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3501813342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2537403556"/>
                    </a:ext>
                  </a:extLst>
                </a:gridCol>
                <a:gridCol w="1284669">
                  <a:extLst>
                    <a:ext uri="{9D8B030D-6E8A-4147-A177-3AD203B41FA5}">
                      <a16:colId xmlns:a16="http://schemas.microsoft.com/office/drawing/2014/main" val="10627421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année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957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valeur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93,5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97,6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22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Taux variation /2013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4,81%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4,4%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-2,7%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11,1%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924198"/>
                  </a:ext>
                </a:extLst>
              </a:tr>
            </a:tbl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50CF3D1B-4A4A-432A-9E73-B45CDF2E5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493" y="5470844"/>
            <a:ext cx="3968840" cy="8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0395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5DA08D-EE1A-424D-BA9E-2FEF0574D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124"/>
            <a:ext cx="10515600" cy="597913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Puissance et racine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35" y="922712"/>
            <a:ext cx="11340291" cy="563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208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15" y="74815"/>
            <a:ext cx="11139056" cy="663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859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10" y="249382"/>
            <a:ext cx="11463250" cy="557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731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C91AA5-5180-464D-95E0-95AAE8D29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Tests de validation de compétences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BF364D-301B-40B7-A36B-57B4CD515E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Session 1: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Session </a:t>
            </a:r>
            <a:r>
              <a:rPr lang="fr-FR"/>
              <a:t>de rattrapage : </a:t>
            </a:r>
          </a:p>
        </p:txBody>
      </p:sp>
    </p:spTree>
    <p:extLst>
      <p:ext uri="{BB962C8B-B14F-4D97-AF65-F5344CB8AC3E}">
        <p14:creationId xmlns:p14="http://schemas.microsoft.com/office/powerpoint/2010/main" val="3092647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6518246" cy="763398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Fraction avec des inconnues (y)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006679"/>
            <a:ext cx="10515600" cy="5170284"/>
          </a:xfrm>
        </p:spPr>
        <p:txBody>
          <a:bodyPr>
            <a:normAutofit/>
          </a:bodyPr>
          <a:lstStyle/>
          <a:p>
            <a:r>
              <a:rPr lang="fr-FR" dirty="0"/>
              <a:t>Une </a:t>
            </a:r>
            <a:r>
              <a:rPr lang="fr-FR" u="sng" dirty="0">
                <a:solidFill>
                  <a:srgbClr val="C00000"/>
                </a:solidFill>
              </a:rPr>
              <a:t>inconnue</a:t>
            </a:r>
            <a:r>
              <a:rPr lang="fr-FR" dirty="0"/>
              <a:t> est une quantité qu’on ne connait pas, mais qu’on peut déterminer par le calcul:</a:t>
            </a:r>
          </a:p>
          <a:p>
            <a:pPr marL="0" indent="0">
              <a:buNone/>
            </a:pPr>
            <a:r>
              <a:rPr lang="fr-FR" dirty="0"/>
              <a:t>Exemple: 25 = y/12 </a:t>
            </a:r>
          </a:p>
          <a:p>
            <a:pPr marL="0" indent="0">
              <a:buNone/>
            </a:pPr>
            <a:r>
              <a:rPr lang="fr-FR" dirty="0"/>
              <a:t>On cherche y:</a:t>
            </a:r>
          </a:p>
          <a:p>
            <a:pPr marL="0" indent="0">
              <a:buNone/>
            </a:pPr>
            <a:r>
              <a:rPr lang="fr-FR" dirty="0"/>
              <a:t>25 x 12 = y</a:t>
            </a:r>
          </a:p>
          <a:p>
            <a:pPr marL="0" indent="0">
              <a:buNone/>
            </a:pPr>
            <a:r>
              <a:rPr lang="fr-FR" dirty="0"/>
              <a:t>D’où y = 25 x 12 = 300</a:t>
            </a:r>
          </a:p>
          <a:p>
            <a:pPr marL="0" indent="0">
              <a:buNone/>
            </a:pPr>
            <a:r>
              <a:rPr lang="fr-FR" dirty="0"/>
              <a:t>Exemple 2:</a:t>
            </a:r>
          </a:p>
          <a:p>
            <a:pPr marL="0" indent="0">
              <a:buNone/>
            </a:pPr>
            <a:r>
              <a:rPr lang="fr-FR" dirty="0"/>
              <a:t>38 = 156 / y </a:t>
            </a:r>
          </a:p>
          <a:p>
            <a:pPr marL="0" indent="0">
              <a:buNone/>
            </a:pPr>
            <a:r>
              <a:rPr lang="fr-FR" dirty="0"/>
              <a:t>Ce qui revient à dire 38 X y = 156, d’où y = 156/38= 4,105…</a:t>
            </a:r>
          </a:p>
        </p:txBody>
      </p:sp>
    </p:spTree>
    <p:extLst>
      <p:ext uri="{BB962C8B-B14F-4D97-AF65-F5344CB8AC3E}">
        <p14:creationId xmlns:p14="http://schemas.microsoft.com/office/powerpoint/2010/main" val="1681258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34435-AD19-47D6-90F3-BCB4700F9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533089" cy="889743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Le fameux…produit en X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F715EDE1-533D-4881-BFA3-10173EC0E4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8332" y="784766"/>
            <a:ext cx="8968902" cy="482809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6490BC8-2220-4505-88B5-FDF8F1655777}"/>
              </a:ext>
            </a:extLst>
          </p:cNvPr>
          <p:cNvSpPr txBox="1"/>
          <p:nvPr/>
        </p:nvSpPr>
        <p:spPr>
          <a:xfrm>
            <a:off x="1643973" y="6099243"/>
            <a:ext cx="952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Résultat  X = (290000*100)/63800000 = 0,45      </a:t>
            </a:r>
            <a:r>
              <a:rPr lang="fr-FR" b="1" i="1" dirty="0">
                <a:solidFill>
                  <a:srgbClr val="FF0000"/>
                </a:solidFill>
              </a:rPr>
              <a:t>Je n’oublie pas les parenthèse avec ma calculette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667CE77-3115-48C9-B717-E10BD1382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54" y="5957744"/>
            <a:ext cx="1457070" cy="6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006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6F456C-21FC-4668-B3C7-D3CF0928B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04918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Attention à la syntaxe avec la calculette !!!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87A915A-768B-4654-B194-9B69128359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55" y="1138136"/>
            <a:ext cx="2801334" cy="4834546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443DE46-5CD0-4661-B7C4-BE3EC4E2E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769" y="3807753"/>
            <a:ext cx="3971088" cy="1777853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FBF3DADC-999C-4236-A257-B65F0781BD88}"/>
              </a:ext>
            </a:extLst>
          </p:cNvPr>
          <p:cNvSpPr/>
          <p:nvPr/>
        </p:nvSpPr>
        <p:spPr>
          <a:xfrm>
            <a:off x="3962684" y="2212416"/>
            <a:ext cx="3754761" cy="1595337"/>
          </a:xfrm>
          <a:prstGeom prst="wedgeEllipseCallout">
            <a:avLst>
              <a:gd name="adj1" fmla="val -93115"/>
              <a:gd name="adj2" fmla="val -80183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F71E6FB-8B89-4894-9760-978B37BD79EA}"/>
              </a:ext>
            </a:extLst>
          </p:cNvPr>
          <p:cNvSpPr txBox="1"/>
          <p:nvPr/>
        </p:nvSpPr>
        <p:spPr>
          <a:xfrm>
            <a:off x="4601183" y="2752928"/>
            <a:ext cx="2577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Je mets les ( ), je respecte l’écriture mathématique</a:t>
            </a:r>
          </a:p>
        </p:txBody>
      </p:sp>
    </p:spTree>
    <p:extLst>
      <p:ext uri="{BB962C8B-B14F-4D97-AF65-F5344CB8AC3E}">
        <p14:creationId xmlns:p14="http://schemas.microsoft.com/office/powerpoint/2010/main" val="397770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262306" cy="599609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7030A0"/>
                </a:solidFill>
              </a:rPr>
              <a:t>Proportionnalité et %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9872" y="1293065"/>
            <a:ext cx="11035018" cy="5380009"/>
          </a:xfrm>
        </p:spPr>
        <p:txBody>
          <a:bodyPr/>
          <a:lstStyle/>
          <a:p>
            <a:r>
              <a:rPr lang="fr-FR" dirty="0"/>
              <a:t>Une proportion exprime une </a:t>
            </a:r>
            <a:r>
              <a:rPr lang="fr-FR" u="sng" dirty="0">
                <a:solidFill>
                  <a:srgbClr val="C00000"/>
                </a:solidFill>
              </a:rPr>
              <a:t>quantité par rapport à un total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/>
              <a:t>Exemple : j’ai 12 objets parmi 60, j’en ai donc 12/60 = 1/5 =0,2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Un % est une </a:t>
            </a:r>
            <a:r>
              <a:rPr lang="fr-FR" dirty="0">
                <a:solidFill>
                  <a:srgbClr val="C00000"/>
                </a:solidFill>
              </a:rPr>
              <a:t>proportion rapportée à 100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/>
              <a:t>J’ai 12 objets parmi 60, j’ai donc (12/60) X 100 = 20% (ou 0,2 X 100)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Ou encore: j’ai 20% des objets (total 60 objets), j’ai donc:</a:t>
            </a:r>
          </a:p>
          <a:p>
            <a:pPr marL="0" indent="0">
              <a:buNone/>
            </a:pPr>
            <a:r>
              <a:rPr lang="fr-FR" dirty="0"/>
              <a:t> 20%x60=(20/100) x 60 = 12</a:t>
            </a:r>
          </a:p>
        </p:txBody>
      </p:sp>
    </p:spTree>
    <p:extLst>
      <p:ext uri="{BB962C8B-B14F-4D97-AF65-F5344CB8AC3E}">
        <p14:creationId xmlns:p14="http://schemas.microsoft.com/office/powerpoint/2010/main" val="686274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043494" cy="681037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Utilisation des %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1002" y="880844"/>
            <a:ext cx="11202798" cy="5296119"/>
          </a:xfrm>
        </p:spPr>
        <p:txBody>
          <a:bodyPr/>
          <a:lstStyle/>
          <a:p>
            <a:r>
              <a:rPr lang="fr-FR" dirty="0"/>
              <a:t>Les % sont utiles pour estimer rapidement une quantité: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Exemple: le pâtissier fabrique une tarte aux pèches de 750 grammes</a:t>
            </a:r>
          </a:p>
          <a:p>
            <a:pPr marL="0" indent="0">
              <a:buNone/>
            </a:pPr>
            <a:r>
              <a:rPr lang="fr-FR" dirty="0"/>
              <a:t>Il découpe la tarte en 8 parts pour les vendre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i="1" dirty="0">
                <a:solidFill>
                  <a:srgbClr val="C00000"/>
                </a:solidFill>
              </a:rPr>
              <a:t>Remarque la tarte pèse 750 grammes, ou 100% du poids (la totalité)</a:t>
            </a:r>
          </a:p>
          <a:p>
            <a:pPr marL="0" indent="0">
              <a:buNone/>
            </a:pPr>
            <a:r>
              <a:rPr lang="fr-FR" i="1" dirty="0">
                <a:solidFill>
                  <a:srgbClr val="002060"/>
                </a:solidFill>
              </a:rPr>
              <a:t>Questions:</a:t>
            </a:r>
          </a:p>
          <a:p>
            <a:pPr marL="0" indent="0">
              <a:buNone/>
            </a:pPr>
            <a:r>
              <a:rPr lang="fr-FR" dirty="0"/>
              <a:t>Combien une part représente en % de tarte? Réponse: 100/8 = 12,5%</a:t>
            </a:r>
          </a:p>
          <a:p>
            <a:pPr marL="0" indent="0">
              <a:buNone/>
            </a:pPr>
            <a:r>
              <a:rPr lang="fr-FR" dirty="0"/>
              <a:t>Combien pèse une part? Réponse: 12,5/100 x 750 = 93,75 grammes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2414" y="340518"/>
            <a:ext cx="1686341" cy="168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49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953000" cy="938385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7030A0"/>
                </a:solidFill>
              </a:rPr>
              <a:t>Attention aux % &gt; 100%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100% = la quantité entière</a:t>
            </a:r>
          </a:p>
          <a:p>
            <a:r>
              <a:rPr lang="fr-FR" dirty="0"/>
              <a:t>50% = la moitié</a:t>
            </a:r>
          </a:p>
          <a:p>
            <a:r>
              <a:rPr lang="fr-FR" dirty="0"/>
              <a:t>200% = 2 X la quantité</a:t>
            </a:r>
          </a:p>
          <a:p>
            <a:r>
              <a:rPr lang="fr-FR" dirty="0"/>
              <a:t>1000% = 10 X la quantité</a:t>
            </a:r>
          </a:p>
          <a:p>
            <a:r>
              <a:rPr lang="fr-FR" dirty="0"/>
              <a:t>375% = 3,75 fois la quantité</a:t>
            </a:r>
          </a:p>
          <a:p>
            <a:r>
              <a:rPr lang="fr-FR" dirty="0"/>
              <a:t>etc.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2871" t="-379" r="6880" b="11324"/>
          <a:stretch/>
        </p:blipFill>
        <p:spPr>
          <a:xfrm>
            <a:off x="6096000" y="825337"/>
            <a:ext cx="5305167" cy="386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30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2468</Words>
  <Application>Microsoft Office PowerPoint</Application>
  <PresentationFormat>Grand écran</PresentationFormat>
  <Paragraphs>346</Paragraphs>
  <Slides>34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Thème Office</vt:lpstr>
      <vt:lpstr>Socle de connaissances fondamentales BTS CCST</vt:lpstr>
      <vt:lpstr>Rappels fondamentaux</vt:lpstr>
      <vt:lpstr>Calculs et fractions</vt:lpstr>
      <vt:lpstr>Fraction avec des inconnues (y)</vt:lpstr>
      <vt:lpstr>Le fameux…produit en X</vt:lpstr>
      <vt:lpstr>Attention à la syntaxe avec la calculette !!!</vt:lpstr>
      <vt:lpstr>Proportionnalité et %</vt:lpstr>
      <vt:lpstr>Utilisation des %</vt:lpstr>
      <vt:lpstr>Attention aux % &gt; 100%</vt:lpstr>
      <vt:lpstr>Interprétation des %</vt:lpstr>
      <vt:lpstr>Attention aux réductions</vt:lpstr>
      <vt:lpstr>Représentation graphique de %</vt:lpstr>
      <vt:lpstr>Résolution</vt:lpstr>
      <vt:lpstr>Notion mathématique de fréquence</vt:lpstr>
      <vt:lpstr>Représentation graphique de données numériques</vt:lpstr>
      <vt:lpstr>Mise en équation d’un problème</vt:lpstr>
      <vt:lpstr>Exemple:</vt:lpstr>
      <vt:lpstr>Résolution</vt:lpstr>
      <vt:lpstr>Représenter une droite sur un repère</vt:lpstr>
      <vt:lpstr>Déterminer une droite qui passe par deux points</vt:lpstr>
      <vt:lpstr>Déterminer une droite qui passe par deux points</vt:lpstr>
      <vt:lpstr>Déterminer une droite qui passe par deux points</vt:lpstr>
      <vt:lpstr>Déterminer une droite qui passe par deux points, par le calcul</vt:lpstr>
      <vt:lpstr>Où on reparle de Pythagore, mais simplement comme Pogba</vt:lpstr>
      <vt:lpstr>Un peu de trigonométrie (Casse-toi!) du triangle rectangle</vt:lpstr>
      <vt:lpstr>Application: calcul de la pente d’un toit</vt:lpstr>
      <vt:lpstr>Méthode</vt:lpstr>
      <vt:lpstr>Résolution : calcul de la pente d’un toit</vt:lpstr>
      <vt:lpstr>Indice et variation</vt:lpstr>
      <vt:lpstr>Taux de croissance</vt:lpstr>
      <vt:lpstr>Puissance et racine</vt:lpstr>
      <vt:lpstr>Présentation PowerPoint</vt:lpstr>
      <vt:lpstr>Présentation PowerPoint</vt:lpstr>
      <vt:lpstr>Tests de validation de compétences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Socle de connaissances fondamentales BTS TC</dc:title>
  <dc:creator>Olive Master</dc:creator>
  <cp:lastModifiedBy>XAVIER KERGOAT</cp:lastModifiedBy>
  <cp:revision>56</cp:revision>
  <dcterms:created xsi:type="dcterms:W3CDTF">2019-06-13T08:41:54Z</dcterms:created>
  <dcterms:modified xsi:type="dcterms:W3CDTF">2022-09-30T08:46:17Z</dcterms:modified>
</cp:coreProperties>
</file>