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301" r:id="rId4"/>
    <p:sldId id="257" r:id="rId5"/>
    <p:sldId id="302" r:id="rId6"/>
    <p:sldId id="303" r:id="rId7"/>
    <p:sldId id="304" r:id="rId8"/>
    <p:sldId id="305" r:id="rId9"/>
    <p:sldId id="306" r:id="rId10"/>
    <p:sldId id="289" r:id="rId11"/>
    <p:sldId id="293" r:id="rId12"/>
    <p:sldId id="307" r:id="rId13"/>
    <p:sldId id="318" r:id="rId14"/>
    <p:sldId id="295" r:id="rId15"/>
    <p:sldId id="321" r:id="rId16"/>
    <p:sldId id="291" r:id="rId17"/>
    <p:sldId id="299" r:id="rId18"/>
    <p:sldId id="319" r:id="rId19"/>
    <p:sldId id="300" r:id="rId20"/>
    <p:sldId id="322" r:id="rId21"/>
    <p:sldId id="314" r:id="rId22"/>
    <p:sldId id="320" r:id="rId23"/>
    <p:sldId id="317" r:id="rId24"/>
    <p:sldId id="324" r:id="rId25"/>
    <p:sldId id="316" r:id="rId26"/>
    <p:sldId id="323" r:id="rId2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trony@outlook.fr" initials="o" lastIdx="1" clrIdx="0">
    <p:extLst>
      <p:ext uri="{19B8F6BF-5375-455C-9EA6-DF929625EA0E}">
        <p15:presenceInfo xmlns:p15="http://schemas.microsoft.com/office/powerpoint/2012/main" userId="63d4797fcfd212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FF"/>
    <a:srgbClr val="CC00CC"/>
    <a:srgbClr val="F4D1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14" autoAdjust="0"/>
    <p:restoredTop sz="94660"/>
  </p:normalViewPr>
  <p:slideViewPr>
    <p:cSldViewPr snapToGrid="0">
      <p:cViewPr varScale="1">
        <p:scale>
          <a:sx n="107" d="100"/>
          <a:sy n="107" d="100"/>
        </p:scale>
        <p:origin x="132" y="1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215B40-E756-4039-9D56-E627E780D7DE}" type="doc">
      <dgm:prSet loTypeId="urn:microsoft.com/office/officeart/2005/8/layout/hList2" loCatId="list" qsTypeId="urn:microsoft.com/office/officeart/2005/8/quickstyle/simple1" qsCatId="simple" csTypeId="urn:microsoft.com/office/officeart/2005/8/colors/accent1_2" csCatId="accent1" phldr="1"/>
      <dgm:spPr/>
      <dgm:t>
        <a:bodyPr/>
        <a:lstStyle/>
        <a:p>
          <a:endParaRPr lang="fr-FR"/>
        </a:p>
      </dgm:t>
    </dgm:pt>
    <dgm:pt modelId="{41F00D3B-32A0-4FD7-B686-061182D01012}">
      <dgm:prSet phldrT="[Texte]"/>
      <dgm:spPr/>
      <dgm:t>
        <a:bodyPr/>
        <a:lstStyle/>
        <a:p>
          <a:r>
            <a:rPr lang="fr-FR" dirty="0"/>
            <a:t>BRUTE OU PRIMAIRE</a:t>
          </a:r>
        </a:p>
      </dgm:t>
    </dgm:pt>
    <dgm:pt modelId="{19583B26-DBD9-4C16-AC29-12E629571BA5}" type="parTrans" cxnId="{EAC72F99-CF35-421F-9EDE-A1534DBBFBEA}">
      <dgm:prSet/>
      <dgm:spPr/>
      <dgm:t>
        <a:bodyPr/>
        <a:lstStyle/>
        <a:p>
          <a:endParaRPr lang="fr-FR"/>
        </a:p>
      </dgm:t>
    </dgm:pt>
    <dgm:pt modelId="{9B0CAEBA-F008-45D1-8DD2-5D3B8EAA28A9}" type="sibTrans" cxnId="{EAC72F99-CF35-421F-9EDE-A1534DBBFBEA}">
      <dgm:prSet/>
      <dgm:spPr/>
      <dgm:t>
        <a:bodyPr/>
        <a:lstStyle/>
        <a:p>
          <a:endParaRPr lang="fr-FR"/>
        </a:p>
      </dgm:t>
    </dgm:pt>
    <dgm:pt modelId="{3B4CFFB0-7540-4052-9CF0-B0FC65E55E22}">
      <dgm:prSet phldrT="[Texte]" custT="1"/>
      <dgm:spPr>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8100000" scaled="1"/>
          <a:tileRect/>
        </a:gradFill>
      </dgm:spPr>
      <dgm:t>
        <a:bodyPr/>
        <a:lstStyle/>
        <a:p>
          <a:r>
            <a:rPr lang="fr-FR" sz="2400" dirty="0"/>
            <a:t>Nécessite un traitement</a:t>
          </a:r>
        </a:p>
      </dgm:t>
    </dgm:pt>
    <dgm:pt modelId="{61EE5318-3A07-444C-8690-95B10C9A279A}" type="parTrans" cxnId="{3D77970D-548B-44C6-AB4A-492663B450E3}">
      <dgm:prSet/>
      <dgm:spPr/>
      <dgm:t>
        <a:bodyPr/>
        <a:lstStyle/>
        <a:p>
          <a:endParaRPr lang="fr-FR"/>
        </a:p>
      </dgm:t>
    </dgm:pt>
    <dgm:pt modelId="{4A9BA008-3DB1-4DC4-B5F3-D618BE333BB4}" type="sibTrans" cxnId="{3D77970D-548B-44C6-AB4A-492663B450E3}">
      <dgm:prSet/>
      <dgm:spPr/>
      <dgm:t>
        <a:bodyPr/>
        <a:lstStyle/>
        <a:p>
          <a:endParaRPr lang="fr-FR"/>
        </a:p>
      </dgm:t>
    </dgm:pt>
    <dgm:pt modelId="{E477607F-5D4B-4946-8434-64E1E7A03468}">
      <dgm:prSet phldrT="[Texte]" custT="1"/>
      <dgm:spPr>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8100000" scaled="1"/>
          <a:tileRect/>
        </a:gradFill>
      </dgm:spPr>
      <dgm:t>
        <a:bodyPr/>
        <a:lstStyle/>
        <a:p>
          <a:r>
            <a:rPr lang="fr-FR" sz="2400" dirty="0"/>
            <a:t>Doit être simplifiée</a:t>
          </a:r>
        </a:p>
      </dgm:t>
    </dgm:pt>
    <dgm:pt modelId="{B940BA31-DE1D-401A-AAD8-F6A960BDE95D}" type="parTrans" cxnId="{3CD65FA9-8360-45C6-98BC-DAB28D373A99}">
      <dgm:prSet/>
      <dgm:spPr/>
      <dgm:t>
        <a:bodyPr/>
        <a:lstStyle/>
        <a:p>
          <a:endParaRPr lang="fr-FR"/>
        </a:p>
      </dgm:t>
    </dgm:pt>
    <dgm:pt modelId="{5E425E19-EC5C-4B83-BDA9-3D0B07F33C3E}" type="sibTrans" cxnId="{3CD65FA9-8360-45C6-98BC-DAB28D373A99}">
      <dgm:prSet/>
      <dgm:spPr/>
      <dgm:t>
        <a:bodyPr/>
        <a:lstStyle/>
        <a:p>
          <a:endParaRPr lang="fr-FR"/>
        </a:p>
      </dgm:t>
    </dgm:pt>
    <dgm:pt modelId="{2FAD7BD9-30A5-48C9-BD5C-AD0E130680E4}">
      <dgm:prSet phldrT="[Texte]"/>
      <dgm:spPr/>
      <dgm:t>
        <a:bodyPr/>
        <a:lstStyle/>
        <a:p>
          <a:r>
            <a:rPr lang="fr-FR" dirty="0"/>
            <a:t>TRAITÉE OU SECONDAIRE</a:t>
          </a:r>
        </a:p>
      </dgm:t>
    </dgm:pt>
    <dgm:pt modelId="{0E37F9DE-87F2-4CF1-BE67-96664CBA1E04}" type="parTrans" cxnId="{110EB26A-FF94-4E40-B201-1B970BC6E3D9}">
      <dgm:prSet/>
      <dgm:spPr/>
      <dgm:t>
        <a:bodyPr/>
        <a:lstStyle/>
        <a:p>
          <a:endParaRPr lang="fr-FR"/>
        </a:p>
      </dgm:t>
    </dgm:pt>
    <dgm:pt modelId="{A0A7CE01-278E-476D-B2C9-E01ADF9EA17D}" type="sibTrans" cxnId="{110EB26A-FF94-4E40-B201-1B970BC6E3D9}">
      <dgm:prSet/>
      <dgm:spPr/>
      <dgm:t>
        <a:bodyPr/>
        <a:lstStyle/>
        <a:p>
          <a:endParaRPr lang="fr-FR"/>
        </a:p>
      </dgm:t>
    </dgm:pt>
    <dgm:pt modelId="{B5C40374-2F7E-4820-A91A-4CFD0E820871}">
      <dgm:prSet phldrT="[Texte]" custT="1">
        <dgm:style>
          <a:lnRef idx="3">
            <a:schemeClr val="lt1"/>
          </a:lnRef>
          <a:fillRef idx="1">
            <a:schemeClr val="accent3"/>
          </a:fillRef>
          <a:effectRef idx="1">
            <a:schemeClr val="accent3"/>
          </a:effectRef>
          <a:fontRef idx="minor">
            <a:schemeClr val="lt1"/>
          </a:fontRef>
        </dgm:style>
      </dgm:prSet>
      <dgm:spPr/>
      <dgm:t>
        <a:bodyPr/>
        <a:lstStyle/>
        <a:p>
          <a:r>
            <a:rPr lang="fr-FR" sz="2400" dirty="0"/>
            <a:t>Vérifier la fiabilité de la source</a:t>
          </a:r>
        </a:p>
      </dgm:t>
    </dgm:pt>
    <dgm:pt modelId="{05F4E924-1F4F-4467-8031-384B586C1E34}" type="parTrans" cxnId="{8EE08950-EA38-43E8-88E3-BE2FCBAFB1BD}">
      <dgm:prSet/>
      <dgm:spPr/>
      <dgm:t>
        <a:bodyPr/>
        <a:lstStyle/>
        <a:p>
          <a:endParaRPr lang="fr-FR"/>
        </a:p>
      </dgm:t>
    </dgm:pt>
    <dgm:pt modelId="{BF780A15-B93F-44D4-B099-C58EE0B521AA}" type="sibTrans" cxnId="{8EE08950-EA38-43E8-88E3-BE2FCBAFB1BD}">
      <dgm:prSet/>
      <dgm:spPr/>
      <dgm:t>
        <a:bodyPr/>
        <a:lstStyle/>
        <a:p>
          <a:endParaRPr lang="fr-FR"/>
        </a:p>
      </dgm:t>
    </dgm:pt>
    <dgm:pt modelId="{6CCF13A5-898C-4406-B189-918266C7F840}">
      <dgm:prSet phldrT="[Texte]" custT="1">
        <dgm:style>
          <a:lnRef idx="3">
            <a:schemeClr val="lt1"/>
          </a:lnRef>
          <a:fillRef idx="1">
            <a:schemeClr val="accent3"/>
          </a:fillRef>
          <a:effectRef idx="1">
            <a:schemeClr val="accent3"/>
          </a:effectRef>
          <a:fontRef idx="minor">
            <a:schemeClr val="lt1"/>
          </a:fontRef>
        </dgm:style>
      </dgm:prSet>
      <dgm:spPr/>
      <dgm:t>
        <a:bodyPr/>
        <a:lstStyle/>
        <a:p>
          <a:r>
            <a:rPr lang="fr-FR" sz="2400" dirty="0"/>
            <a:t>Vérifier la validité de l’information</a:t>
          </a:r>
        </a:p>
      </dgm:t>
    </dgm:pt>
    <dgm:pt modelId="{F09046E1-32F0-4405-AB35-C6444C54E9D4}" type="parTrans" cxnId="{27D71B32-A8DB-4ED3-A5F9-D84D4BC73733}">
      <dgm:prSet/>
      <dgm:spPr/>
      <dgm:t>
        <a:bodyPr/>
        <a:lstStyle/>
        <a:p>
          <a:endParaRPr lang="fr-FR"/>
        </a:p>
      </dgm:t>
    </dgm:pt>
    <dgm:pt modelId="{1BA954F4-02D0-4635-96FD-E0D10385F198}" type="sibTrans" cxnId="{27D71B32-A8DB-4ED3-A5F9-D84D4BC73733}">
      <dgm:prSet/>
      <dgm:spPr/>
      <dgm:t>
        <a:bodyPr/>
        <a:lstStyle/>
        <a:p>
          <a:endParaRPr lang="fr-FR"/>
        </a:p>
      </dgm:t>
    </dgm:pt>
    <dgm:pt modelId="{7E8AB62B-BFCF-4609-AB29-4AE26AA7AA4E}">
      <dgm:prSet phldrT="[Texte]"/>
      <dgm:spPr/>
      <dgm:t>
        <a:bodyPr/>
        <a:lstStyle/>
        <a:p>
          <a:r>
            <a:rPr lang="fr-FR" dirty="0"/>
            <a:t>COMPLETE OU PARTIELLE</a:t>
          </a:r>
        </a:p>
      </dgm:t>
    </dgm:pt>
    <dgm:pt modelId="{6A03364D-04AE-48B8-BE0E-41F45874FD90}" type="parTrans" cxnId="{97C60503-498B-410D-9CDE-B0B827E6EEBD}">
      <dgm:prSet/>
      <dgm:spPr/>
      <dgm:t>
        <a:bodyPr/>
        <a:lstStyle/>
        <a:p>
          <a:endParaRPr lang="fr-FR"/>
        </a:p>
      </dgm:t>
    </dgm:pt>
    <dgm:pt modelId="{F524BD7D-85BA-4C8C-9274-A0827C5ADB67}" type="sibTrans" cxnId="{97C60503-498B-410D-9CDE-B0B827E6EEBD}">
      <dgm:prSet/>
      <dgm:spPr/>
      <dgm:t>
        <a:bodyPr/>
        <a:lstStyle/>
        <a:p>
          <a:endParaRPr lang="fr-FR"/>
        </a:p>
      </dgm:t>
    </dgm:pt>
    <dgm:pt modelId="{F6F2536F-B4F0-45B5-9A7F-8F0E2012BDB1}">
      <dgm:prSet phldrT="[Texte]" custT="1">
        <dgm:style>
          <a:lnRef idx="3">
            <a:schemeClr val="lt1"/>
          </a:lnRef>
          <a:fillRef idx="1">
            <a:schemeClr val="accent6"/>
          </a:fillRef>
          <a:effectRef idx="1">
            <a:schemeClr val="accent6"/>
          </a:effectRef>
          <a:fontRef idx="minor">
            <a:schemeClr val="lt1"/>
          </a:fontRef>
        </dgm:style>
      </dgm:prSet>
      <dgm:spPr/>
      <dgm:t>
        <a:bodyPr/>
        <a:lstStyle/>
        <a:p>
          <a:r>
            <a:rPr lang="fr-FR" sz="2400" dirty="0"/>
            <a:t>Complétude = utilité</a:t>
          </a:r>
        </a:p>
      </dgm:t>
    </dgm:pt>
    <dgm:pt modelId="{3FE728B4-2595-4970-AF3A-E411CF3FA41A}" type="parTrans" cxnId="{33E85593-4BA0-4BEE-9836-337E47F2773F}">
      <dgm:prSet/>
      <dgm:spPr/>
      <dgm:t>
        <a:bodyPr/>
        <a:lstStyle/>
        <a:p>
          <a:endParaRPr lang="fr-FR"/>
        </a:p>
      </dgm:t>
    </dgm:pt>
    <dgm:pt modelId="{E3A5E876-D747-48A9-8D3A-B3BAE17AABAA}" type="sibTrans" cxnId="{33E85593-4BA0-4BEE-9836-337E47F2773F}">
      <dgm:prSet/>
      <dgm:spPr/>
      <dgm:t>
        <a:bodyPr/>
        <a:lstStyle/>
        <a:p>
          <a:endParaRPr lang="fr-FR"/>
        </a:p>
      </dgm:t>
    </dgm:pt>
    <dgm:pt modelId="{42534E53-F364-480D-B23A-89ADDAA9F4F8}">
      <dgm:prSet phldrT="[Texte]" custT="1">
        <dgm:style>
          <a:lnRef idx="3">
            <a:schemeClr val="lt1"/>
          </a:lnRef>
          <a:fillRef idx="1">
            <a:schemeClr val="accent6"/>
          </a:fillRef>
          <a:effectRef idx="1">
            <a:schemeClr val="accent6"/>
          </a:effectRef>
          <a:fontRef idx="minor">
            <a:schemeClr val="lt1"/>
          </a:fontRef>
        </dgm:style>
      </dgm:prSet>
      <dgm:spPr/>
      <dgm:t>
        <a:bodyPr/>
        <a:lstStyle/>
        <a:p>
          <a:r>
            <a:rPr lang="fr-FR" sz="2400" dirty="0"/>
            <a:t>Partielle = doit être complétée ou croisée avec d’autres sources</a:t>
          </a:r>
        </a:p>
      </dgm:t>
    </dgm:pt>
    <dgm:pt modelId="{0EDDB52F-4E5D-4F16-9FDD-258EF88B26FF}" type="parTrans" cxnId="{1F817F10-FCA4-4A47-B48A-96C1F08A36F0}">
      <dgm:prSet/>
      <dgm:spPr/>
      <dgm:t>
        <a:bodyPr/>
        <a:lstStyle/>
        <a:p>
          <a:endParaRPr lang="fr-FR"/>
        </a:p>
      </dgm:t>
    </dgm:pt>
    <dgm:pt modelId="{14C806A8-FF9E-4E7D-90AD-A1D4FF51BB90}" type="sibTrans" cxnId="{1F817F10-FCA4-4A47-B48A-96C1F08A36F0}">
      <dgm:prSet/>
      <dgm:spPr/>
      <dgm:t>
        <a:bodyPr/>
        <a:lstStyle/>
        <a:p>
          <a:endParaRPr lang="fr-FR"/>
        </a:p>
      </dgm:t>
    </dgm:pt>
    <dgm:pt modelId="{9E3B5E2D-E94B-4D46-9238-2282423FB4ED}">
      <dgm:prSet phldrT="[Texte]"/>
      <dgm:spPr>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8100000" scaled="1"/>
          <a:tileRect/>
        </a:gradFill>
      </dgm:spPr>
      <dgm:t>
        <a:bodyPr/>
        <a:lstStyle/>
        <a:p>
          <a:endParaRPr lang="fr-FR" sz="2100" dirty="0"/>
        </a:p>
      </dgm:t>
    </dgm:pt>
    <dgm:pt modelId="{6D23F13D-BCE0-4EE7-815E-654A8F622338}" type="parTrans" cxnId="{D601264E-A88E-483C-81FF-4668086770F7}">
      <dgm:prSet/>
      <dgm:spPr/>
      <dgm:t>
        <a:bodyPr/>
        <a:lstStyle/>
        <a:p>
          <a:endParaRPr lang="fr-FR"/>
        </a:p>
      </dgm:t>
    </dgm:pt>
    <dgm:pt modelId="{ABE120BA-1C38-4A23-A8C4-A721272CF3C2}" type="sibTrans" cxnId="{D601264E-A88E-483C-81FF-4668086770F7}">
      <dgm:prSet/>
      <dgm:spPr/>
      <dgm:t>
        <a:bodyPr/>
        <a:lstStyle/>
        <a:p>
          <a:endParaRPr lang="fr-FR"/>
        </a:p>
      </dgm:t>
    </dgm:pt>
    <dgm:pt modelId="{E92630C4-AF6A-4B54-A7BB-FFAC9BCEF32B}">
      <dgm:prSet phldrT="[Texte]" custT="1"/>
      <dgm:spPr>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8100000" scaled="1"/>
          <a:tileRect/>
        </a:gradFill>
      </dgm:spPr>
      <dgm:t>
        <a:bodyPr/>
        <a:lstStyle/>
        <a:p>
          <a:r>
            <a:rPr lang="fr-FR" sz="2400" dirty="0"/>
            <a:t>Doit être adaptée à la cible</a:t>
          </a:r>
        </a:p>
      </dgm:t>
    </dgm:pt>
    <dgm:pt modelId="{2AD38EBA-F41A-4F9B-9023-55841C14EE61}" type="parTrans" cxnId="{36FCAD90-6627-47A8-A3B1-122673517EF4}">
      <dgm:prSet/>
      <dgm:spPr/>
      <dgm:t>
        <a:bodyPr/>
        <a:lstStyle/>
        <a:p>
          <a:endParaRPr lang="fr-FR"/>
        </a:p>
      </dgm:t>
    </dgm:pt>
    <dgm:pt modelId="{27B5506A-E6D1-4502-922C-AB925145AA75}" type="sibTrans" cxnId="{36FCAD90-6627-47A8-A3B1-122673517EF4}">
      <dgm:prSet/>
      <dgm:spPr/>
      <dgm:t>
        <a:bodyPr/>
        <a:lstStyle/>
        <a:p>
          <a:endParaRPr lang="fr-FR"/>
        </a:p>
      </dgm:t>
    </dgm:pt>
    <dgm:pt modelId="{09B34CF8-EACC-4221-A464-3E5F12D773BC}">
      <dgm:prSet phldrT="[Texte]"/>
      <dgm:spPr>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8100000" scaled="1"/>
          <a:tileRect/>
        </a:gradFill>
      </dgm:spPr>
      <dgm:t>
        <a:bodyPr/>
        <a:lstStyle/>
        <a:p>
          <a:r>
            <a:rPr lang="fr-FR" sz="2100" i="1" dirty="0">
              <a:solidFill>
                <a:srgbClr val="FFFF00"/>
              </a:solidFill>
            </a:rPr>
            <a:t>Exemple : big datas</a:t>
          </a:r>
        </a:p>
      </dgm:t>
    </dgm:pt>
    <dgm:pt modelId="{A5CA4FB3-FCD4-4A8F-AE48-3DB894F76C86}" type="parTrans" cxnId="{6F43BE73-EBEC-4E0F-B111-12AB14CEB0B8}">
      <dgm:prSet/>
      <dgm:spPr/>
      <dgm:t>
        <a:bodyPr/>
        <a:lstStyle/>
        <a:p>
          <a:endParaRPr lang="fr-FR"/>
        </a:p>
      </dgm:t>
    </dgm:pt>
    <dgm:pt modelId="{6597311C-D9B3-43B7-B213-33B22C86E9C6}" type="sibTrans" cxnId="{6F43BE73-EBEC-4E0F-B111-12AB14CEB0B8}">
      <dgm:prSet/>
      <dgm:spPr/>
      <dgm:t>
        <a:bodyPr/>
        <a:lstStyle/>
        <a:p>
          <a:endParaRPr lang="fr-FR"/>
        </a:p>
      </dgm:t>
    </dgm:pt>
    <dgm:pt modelId="{D88DD452-83A5-49BD-887F-CDC426A3FD63}">
      <dgm:prSet phldrT="[Texte]">
        <dgm:style>
          <a:lnRef idx="3">
            <a:schemeClr val="lt1"/>
          </a:lnRef>
          <a:fillRef idx="1">
            <a:schemeClr val="accent3"/>
          </a:fillRef>
          <a:effectRef idx="1">
            <a:schemeClr val="accent3"/>
          </a:effectRef>
          <a:fontRef idx="minor">
            <a:schemeClr val="lt1"/>
          </a:fontRef>
        </dgm:style>
      </dgm:prSet>
      <dgm:spPr/>
      <dgm:t>
        <a:bodyPr/>
        <a:lstStyle/>
        <a:p>
          <a:r>
            <a:rPr lang="fr-FR" sz="2100" i="1" dirty="0">
              <a:solidFill>
                <a:srgbClr val="FFFF00"/>
              </a:solidFill>
            </a:rPr>
            <a:t>Exemple : article sur Internet</a:t>
          </a:r>
        </a:p>
      </dgm:t>
    </dgm:pt>
    <dgm:pt modelId="{9655DB54-3BCB-42B7-97BC-DAA3FE5AD3A8}" type="parTrans" cxnId="{658C096D-11BF-45F6-B323-830E7B0EA030}">
      <dgm:prSet/>
      <dgm:spPr/>
      <dgm:t>
        <a:bodyPr/>
        <a:lstStyle/>
        <a:p>
          <a:endParaRPr lang="fr-FR"/>
        </a:p>
      </dgm:t>
    </dgm:pt>
    <dgm:pt modelId="{F687469D-645C-454C-AEAA-B2FF8302131A}" type="sibTrans" cxnId="{658C096D-11BF-45F6-B323-830E7B0EA030}">
      <dgm:prSet/>
      <dgm:spPr/>
      <dgm:t>
        <a:bodyPr/>
        <a:lstStyle/>
        <a:p>
          <a:endParaRPr lang="fr-FR"/>
        </a:p>
      </dgm:t>
    </dgm:pt>
    <dgm:pt modelId="{2E24CFA1-D5DD-486D-90CD-F3BA05E25565}">
      <dgm:prSet phldrT="[Texte]">
        <dgm:style>
          <a:lnRef idx="3">
            <a:schemeClr val="lt1"/>
          </a:lnRef>
          <a:fillRef idx="1">
            <a:schemeClr val="accent3"/>
          </a:fillRef>
          <a:effectRef idx="1">
            <a:schemeClr val="accent3"/>
          </a:effectRef>
          <a:fontRef idx="minor">
            <a:schemeClr val="lt1"/>
          </a:fontRef>
        </dgm:style>
      </dgm:prSet>
      <dgm:spPr/>
      <dgm:t>
        <a:bodyPr/>
        <a:lstStyle/>
        <a:p>
          <a:endParaRPr lang="fr-FR" sz="2100" dirty="0"/>
        </a:p>
      </dgm:t>
    </dgm:pt>
    <dgm:pt modelId="{6DE80F7F-E282-4EF8-B1AF-FE5C4A4BFF5A}" type="parTrans" cxnId="{04BBD812-5E67-4978-B5A6-F4F4BBE14371}">
      <dgm:prSet/>
      <dgm:spPr/>
      <dgm:t>
        <a:bodyPr/>
        <a:lstStyle/>
        <a:p>
          <a:endParaRPr lang="fr-FR"/>
        </a:p>
      </dgm:t>
    </dgm:pt>
    <dgm:pt modelId="{C73C5D0F-DC85-42A2-81AE-85512CE9349B}" type="sibTrans" cxnId="{04BBD812-5E67-4978-B5A6-F4F4BBE14371}">
      <dgm:prSet/>
      <dgm:spPr/>
      <dgm:t>
        <a:bodyPr/>
        <a:lstStyle/>
        <a:p>
          <a:endParaRPr lang="fr-FR"/>
        </a:p>
      </dgm:t>
    </dgm:pt>
    <dgm:pt modelId="{24287406-576B-4728-A526-F5800D7EFBD2}">
      <dgm:prSet phldrT="[Texte]">
        <dgm:style>
          <a:lnRef idx="3">
            <a:schemeClr val="lt1"/>
          </a:lnRef>
          <a:fillRef idx="1">
            <a:schemeClr val="accent6"/>
          </a:fillRef>
          <a:effectRef idx="1">
            <a:schemeClr val="accent6"/>
          </a:effectRef>
          <a:fontRef idx="minor">
            <a:schemeClr val="lt1"/>
          </a:fontRef>
        </dgm:style>
      </dgm:prSet>
      <dgm:spPr/>
      <dgm:t>
        <a:bodyPr/>
        <a:lstStyle/>
        <a:p>
          <a:r>
            <a:rPr lang="fr-FR" sz="2100" i="1" dirty="0">
              <a:solidFill>
                <a:srgbClr val="FFFF00"/>
              </a:solidFill>
            </a:rPr>
            <a:t>Exemple : Flash info ou reportage</a:t>
          </a:r>
        </a:p>
      </dgm:t>
    </dgm:pt>
    <dgm:pt modelId="{F970A8FB-4BE9-4670-A577-D84016C36DFA}" type="parTrans" cxnId="{435B5611-8FD6-4012-B50B-BA042EF139DA}">
      <dgm:prSet/>
      <dgm:spPr/>
      <dgm:t>
        <a:bodyPr/>
        <a:lstStyle/>
        <a:p>
          <a:endParaRPr lang="fr-FR"/>
        </a:p>
      </dgm:t>
    </dgm:pt>
    <dgm:pt modelId="{1FEE292C-8BDC-46F6-B2E6-651D2DCC0ECB}" type="sibTrans" cxnId="{435B5611-8FD6-4012-B50B-BA042EF139DA}">
      <dgm:prSet/>
      <dgm:spPr/>
      <dgm:t>
        <a:bodyPr/>
        <a:lstStyle/>
        <a:p>
          <a:endParaRPr lang="fr-FR"/>
        </a:p>
      </dgm:t>
    </dgm:pt>
    <dgm:pt modelId="{18DDB151-DA7F-422E-B1C7-1569E216B00A}">
      <dgm:prSet phldrT="[Texte]" custT="1">
        <dgm:style>
          <a:lnRef idx="3">
            <a:schemeClr val="lt1"/>
          </a:lnRef>
          <a:fillRef idx="1">
            <a:schemeClr val="accent6"/>
          </a:fillRef>
          <a:effectRef idx="1">
            <a:schemeClr val="accent6"/>
          </a:effectRef>
          <a:fontRef idx="minor">
            <a:schemeClr val="lt1"/>
          </a:fontRef>
        </dgm:style>
      </dgm:prSet>
      <dgm:spPr/>
      <dgm:t>
        <a:bodyPr/>
        <a:lstStyle/>
        <a:p>
          <a:endParaRPr lang="fr-FR" sz="2400" dirty="0"/>
        </a:p>
      </dgm:t>
    </dgm:pt>
    <dgm:pt modelId="{2995F49D-A1BB-4E0C-BA99-8490313EBEF2}" type="parTrans" cxnId="{F25E4896-97EC-45A8-ADE2-01494B3C9C78}">
      <dgm:prSet/>
      <dgm:spPr/>
      <dgm:t>
        <a:bodyPr/>
        <a:lstStyle/>
        <a:p>
          <a:endParaRPr lang="fr-FR"/>
        </a:p>
      </dgm:t>
    </dgm:pt>
    <dgm:pt modelId="{60B00C65-179B-4350-9D7E-A5ED736ED3C3}" type="sibTrans" cxnId="{F25E4896-97EC-45A8-ADE2-01494B3C9C78}">
      <dgm:prSet/>
      <dgm:spPr/>
      <dgm:t>
        <a:bodyPr/>
        <a:lstStyle/>
        <a:p>
          <a:endParaRPr lang="fr-FR"/>
        </a:p>
      </dgm:t>
    </dgm:pt>
    <dgm:pt modelId="{4EF9A621-A942-48E2-9508-A1594BEF281A}">
      <dgm:prSet phldrT="[Texte]">
        <dgm:style>
          <a:lnRef idx="3">
            <a:schemeClr val="lt1"/>
          </a:lnRef>
          <a:fillRef idx="1">
            <a:schemeClr val="accent3"/>
          </a:fillRef>
          <a:effectRef idx="1">
            <a:schemeClr val="accent3"/>
          </a:effectRef>
          <a:fontRef idx="minor">
            <a:schemeClr val="lt1"/>
          </a:fontRef>
        </dgm:style>
      </dgm:prSet>
      <dgm:spPr/>
      <dgm:t>
        <a:bodyPr/>
        <a:lstStyle/>
        <a:p>
          <a:endParaRPr lang="fr-FR" sz="2100" dirty="0"/>
        </a:p>
      </dgm:t>
    </dgm:pt>
    <dgm:pt modelId="{E7022AF9-3107-4B58-ACF2-4110158A1C06}" type="parTrans" cxnId="{85EA02C4-0D27-4D29-9DF6-77D01A47D3CF}">
      <dgm:prSet/>
      <dgm:spPr/>
      <dgm:t>
        <a:bodyPr/>
        <a:lstStyle/>
        <a:p>
          <a:endParaRPr lang="fr-FR"/>
        </a:p>
      </dgm:t>
    </dgm:pt>
    <dgm:pt modelId="{45C4363D-7008-4850-BB95-AF7D66464F7C}" type="sibTrans" cxnId="{85EA02C4-0D27-4D29-9DF6-77D01A47D3CF}">
      <dgm:prSet/>
      <dgm:spPr/>
      <dgm:t>
        <a:bodyPr/>
        <a:lstStyle/>
        <a:p>
          <a:endParaRPr lang="fr-FR"/>
        </a:p>
      </dgm:t>
    </dgm:pt>
    <dgm:pt modelId="{84AF73F6-CC89-4886-8766-92857E06F6AE}">
      <dgm:prSet phldrT="[Texte]">
        <dgm:style>
          <a:lnRef idx="3">
            <a:schemeClr val="lt1"/>
          </a:lnRef>
          <a:fillRef idx="1">
            <a:schemeClr val="accent3"/>
          </a:fillRef>
          <a:effectRef idx="1">
            <a:schemeClr val="accent3"/>
          </a:effectRef>
          <a:fontRef idx="minor">
            <a:schemeClr val="lt1"/>
          </a:fontRef>
        </dgm:style>
      </dgm:prSet>
      <dgm:spPr/>
      <dgm:t>
        <a:bodyPr/>
        <a:lstStyle/>
        <a:p>
          <a:endParaRPr lang="fr-FR" sz="2100" dirty="0"/>
        </a:p>
      </dgm:t>
    </dgm:pt>
    <dgm:pt modelId="{E4553C41-4F6F-43BD-99A0-2AD2D6EA0B38}" type="parTrans" cxnId="{EAB69594-2836-4852-B052-C1F7C5C45859}">
      <dgm:prSet/>
      <dgm:spPr/>
      <dgm:t>
        <a:bodyPr/>
        <a:lstStyle/>
        <a:p>
          <a:endParaRPr lang="fr-FR"/>
        </a:p>
      </dgm:t>
    </dgm:pt>
    <dgm:pt modelId="{BB0F5F8A-D9C8-4CBE-AC3E-751E128B7C85}" type="sibTrans" cxnId="{EAB69594-2836-4852-B052-C1F7C5C45859}">
      <dgm:prSet/>
      <dgm:spPr/>
      <dgm:t>
        <a:bodyPr/>
        <a:lstStyle/>
        <a:p>
          <a:endParaRPr lang="fr-FR"/>
        </a:p>
      </dgm:t>
    </dgm:pt>
    <dgm:pt modelId="{F9298673-C844-47D2-8DD1-40F2F04CFA92}">
      <dgm:prSet phldrT="[Texte]"/>
      <dgm:spPr>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8100000" scaled="1"/>
          <a:tileRect/>
        </a:gradFill>
      </dgm:spPr>
      <dgm:t>
        <a:bodyPr/>
        <a:lstStyle/>
        <a:p>
          <a:endParaRPr lang="fr-FR" sz="2100" dirty="0"/>
        </a:p>
      </dgm:t>
    </dgm:pt>
    <dgm:pt modelId="{A5E1FBDC-952D-4E10-895B-AB4806D47203}" type="parTrans" cxnId="{3D6FA1E6-A346-408D-8F14-998BD7E81A0D}">
      <dgm:prSet/>
      <dgm:spPr/>
      <dgm:t>
        <a:bodyPr/>
        <a:lstStyle/>
        <a:p>
          <a:endParaRPr lang="fr-FR"/>
        </a:p>
      </dgm:t>
    </dgm:pt>
    <dgm:pt modelId="{671E21A2-E33F-48AB-9439-D5C695368400}" type="sibTrans" cxnId="{3D6FA1E6-A346-408D-8F14-998BD7E81A0D}">
      <dgm:prSet/>
      <dgm:spPr/>
      <dgm:t>
        <a:bodyPr/>
        <a:lstStyle/>
        <a:p>
          <a:endParaRPr lang="fr-FR"/>
        </a:p>
      </dgm:t>
    </dgm:pt>
    <dgm:pt modelId="{F2397B75-EA48-4600-B8E5-23E3FE3372DB}">
      <dgm:prSet phldrT="[Texte]"/>
      <dgm:spPr>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8100000" scaled="1"/>
          <a:tileRect/>
        </a:gradFill>
      </dgm:spPr>
      <dgm:t>
        <a:bodyPr/>
        <a:lstStyle/>
        <a:p>
          <a:endParaRPr lang="fr-FR" sz="2100" dirty="0"/>
        </a:p>
      </dgm:t>
    </dgm:pt>
    <dgm:pt modelId="{6D1DA5B8-7FD2-4F49-B0D5-94F4403B6C4E}" type="parTrans" cxnId="{373E9DBD-F880-4BDB-B8DA-46BDB0B6E33E}">
      <dgm:prSet/>
      <dgm:spPr/>
      <dgm:t>
        <a:bodyPr/>
        <a:lstStyle/>
        <a:p>
          <a:endParaRPr lang="fr-FR"/>
        </a:p>
      </dgm:t>
    </dgm:pt>
    <dgm:pt modelId="{81493AA7-E322-4AE0-B324-37C02D7C9A2A}" type="sibTrans" cxnId="{373E9DBD-F880-4BDB-B8DA-46BDB0B6E33E}">
      <dgm:prSet/>
      <dgm:spPr/>
      <dgm:t>
        <a:bodyPr/>
        <a:lstStyle/>
        <a:p>
          <a:endParaRPr lang="fr-FR"/>
        </a:p>
      </dgm:t>
    </dgm:pt>
    <dgm:pt modelId="{D567C6B1-F562-4EBB-9DC0-F72F452F7951}" type="pres">
      <dgm:prSet presAssocID="{3A215B40-E756-4039-9D56-E627E780D7DE}" presName="linearFlow" presStyleCnt="0">
        <dgm:presLayoutVars>
          <dgm:dir/>
          <dgm:animLvl val="lvl"/>
          <dgm:resizeHandles/>
        </dgm:presLayoutVars>
      </dgm:prSet>
      <dgm:spPr/>
    </dgm:pt>
    <dgm:pt modelId="{D4105EE1-5C7A-4762-8225-FDFFA8D7CBD9}" type="pres">
      <dgm:prSet presAssocID="{41F00D3B-32A0-4FD7-B686-061182D01012}" presName="compositeNode" presStyleCnt="0">
        <dgm:presLayoutVars>
          <dgm:bulletEnabled val="1"/>
        </dgm:presLayoutVars>
      </dgm:prSet>
      <dgm:spPr/>
    </dgm:pt>
    <dgm:pt modelId="{7A546790-88A9-4F68-AFBC-502BDBE1B966}" type="pres">
      <dgm:prSet presAssocID="{41F00D3B-32A0-4FD7-B686-061182D01012}" presName="image" presStyleLbl="fgImgPlace1" presStyleIdx="0" presStyleCnt="3" custLinFactNeighborX="5585" custLinFactNeighborY="785"/>
      <dgm:spPr/>
    </dgm:pt>
    <dgm:pt modelId="{FF0769DB-C91E-4181-90BD-753C46C56BDC}" type="pres">
      <dgm:prSet presAssocID="{41F00D3B-32A0-4FD7-B686-061182D01012}" presName="childNode" presStyleLbl="node1" presStyleIdx="0" presStyleCnt="3">
        <dgm:presLayoutVars>
          <dgm:bulletEnabled val="1"/>
        </dgm:presLayoutVars>
      </dgm:prSet>
      <dgm:spPr/>
    </dgm:pt>
    <dgm:pt modelId="{24198B5D-2CDD-4FDB-8710-16A17AB76905}" type="pres">
      <dgm:prSet presAssocID="{41F00D3B-32A0-4FD7-B686-061182D01012}" presName="parentNode" presStyleLbl="revTx" presStyleIdx="0" presStyleCnt="3">
        <dgm:presLayoutVars>
          <dgm:chMax val="0"/>
          <dgm:bulletEnabled val="1"/>
        </dgm:presLayoutVars>
      </dgm:prSet>
      <dgm:spPr/>
    </dgm:pt>
    <dgm:pt modelId="{113BD12D-69F2-495A-B6C7-307B614A89E9}" type="pres">
      <dgm:prSet presAssocID="{9B0CAEBA-F008-45D1-8DD2-5D3B8EAA28A9}" presName="sibTrans" presStyleCnt="0"/>
      <dgm:spPr/>
    </dgm:pt>
    <dgm:pt modelId="{8F9F19A5-8B38-414C-8725-7271E65BE147}" type="pres">
      <dgm:prSet presAssocID="{2FAD7BD9-30A5-48C9-BD5C-AD0E130680E4}" presName="compositeNode" presStyleCnt="0">
        <dgm:presLayoutVars>
          <dgm:bulletEnabled val="1"/>
        </dgm:presLayoutVars>
      </dgm:prSet>
      <dgm:spPr/>
    </dgm:pt>
    <dgm:pt modelId="{4D69E7C0-8A84-4A91-8A84-814E7088A193}" type="pres">
      <dgm:prSet presAssocID="{2FAD7BD9-30A5-48C9-BD5C-AD0E130680E4}" presName="image" presStyleLbl="fgImgPlace1" presStyleIdx="1" presStyleCnt="3"/>
      <dgm:spPr/>
    </dgm:pt>
    <dgm:pt modelId="{100E7252-AEF6-42DB-9D82-D60358E39CDD}" type="pres">
      <dgm:prSet presAssocID="{2FAD7BD9-30A5-48C9-BD5C-AD0E130680E4}" presName="childNode" presStyleLbl="node1" presStyleIdx="1" presStyleCnt="3">
        <dgm:presLayoutVars>
          <dgm:bulletEnabled val="1"/>
        </dgm:presLayoutVars>
      </dgm:prSet>
      <dgm:spPr/>
    </dgm:pt>
    <dgm:pt modelId="{0DA155B1-84E1-4EB7-8A54-97274F47BD16}" type="pres">
      <dgm:prSet presAssocID="{2FAD7BD9-30A5-48C9-BD5C-AD0E130680E4}" presName="parentNode" presStyleLbl="revTx" presStyleIdx="1" presStyleCnt="3">
        <dgm:presLayoutVars>
          <dgm:chMax val="0"/>
          <dgm:bulletEnabled val="1"/>
        </dgm:presLayoutVars>
      </dgm:prSet>
      <dgm:spPr/>
    </dgm:pt>
    <dgm:pt modelId="{D9DF68FD-D86B-464D-8ECE-EAC26EA50DC7}" type="pres">
      <dgm:prSet presAssocID="{A0A7CE01-278E-476D-B2C9-E01ADF9EA17D}" presName="sibTrans" presStyleCnt="0"/>
      <dgm:spPr/>
    </dgm:pt>
    <dgm:pt modelId="{8D9738D9-513F-4FFF-B345-0DEBE9DB7AD4}" type="pres">
      <dgm:prSet presAssocID="{7E8AB62B-BFCF-4609-AB29-4AE26AA7AA4E}" presName="compositeNode" presStyleCnt="0">
        <dgm:presLayoutVars>
          <dgm:bulletEnabled val="1"/>
        </dgm:presLayoutVars>
      </dgm:prSet>
      <dgm:spPr/>
    </dgm:pt>
    <dgm:pt modelId="{ED44482A-1FE5-4B11-B9BE-FB90F324196D}" type="pres">
      <dgm:prSet presAssocID="{7E8AB62B-BFCF-4609-AB29-4AE26AA7AA4E}" presName="image" presStyleLbl="fgImgPlace1" presStyleIdx="2" presStyleCnt="3"/>
      <dgm:spPr/>
    </dgm:pt>
    <dgm:pt modelId="{E2643182-71D2-4021-9DB6-E851BD592AE4}" type="pres">
      <dgm:prSet presAssocID="{7E8AB62B-BFCF-4609-AB29-4AE26AA7AA4E}" presName="childNode" presStyleLbl="node1" presStyleIdx="2" presStyleCnt="3">
        <dgm:presLayoutVars>
          <dgm:bulletEnabled val="1"/>
        </dgm:presLayoutVars>
      </dgm:prSet>
      <dgm:spPr/>
    </dgm:pt>
    <dgm:pt modelId="{05BF19FF-6E3C-4456-AD3A-E8EB9C88FA9E}" type="pres">
      <dgm:prSet presAssocID="{7E8AB62B-BFCF-4609-AB29-4AE26AA7AA4E}" presName="parentNode" presStyleLbl="revTx" presStyleIdx="2" presStyleCnt="3">
        <dgm:presLayoutVars>
          <dgm:chMax val="0"/>
          <dgm:bulletEnabled val="1"/>
        </dgm:presLayoutVars>
      </dgm:prSet>
      <dgm:spPr/>
    </dgm:pt>
  </dgm:ptLst>
  <dgm:cxnLst>
    <dgm:cxn modelId="{97C60503-498B-410D-9CDE-B0B827E6EEBD}" srcId="{3A215B40-E756-4039-9D56-E627E780D7DE}" destId="{7E8AB62B-BFCF-4609-AB29-4AE26AA7AA4E}" srcOrd="2" destOrd="0" parTransId="{6A03364D-04AE-48B8-BE0E-41F45874FD90}" sibTransId="{F524BD7D-85BA-4C8C-9274-A0827C5ADB67}"/>
    <dgm:cxn modelId="{A680B803-9861-40A1-9AE0-B39DF6C80E9C}" type="presOf" srcId="{3A215B40-E756-4039-9D56-E627E780D7DE}" destId="{D567C6B1-F562-4EBB-9DC0-F72F452F7951}" srcOrd="0" destOrd="0" presId="urn:microsoft.com/office/officeart/2005/8/layout/hList2"/>
    <dgm:cxn modelId="{2D406805-F8A3-484E-9674-49A67DF11323}" type="presOf" srcId="{2E24CFA1-D5DD-486D-90CD-F3BA05E25565}" destId="{100E7252-AEF6-42DB-9D82-D60358E39CDD}" srcOrd="0" destOrd="4" presId="urn:microsoft.com/office/officeart/2005/8/layout/hList2"/>
    <dgm:cxn modelId="{3D77970D-548B-44C6-AB4A-492663B450E3}" srcId="{41F00D3B-32A0-4FD7-B686-061182D01012}" destId="{3B4CFFB0-7540-4052-9CF0-B0FC65E55E22}" srcOrd="0" destOrd="0" parTransId="{61EE5318-3A07-444C-8690-95B10C9A279A}" sibTransId="{4A9BA008-3DB1-4DC4-B5F3-D618BE333BB4}"/>
    <dgm:cxn modelId="{1F817F10-FCA4-4A47-B48A-96C1F08A36F0}" srcId="{7E8AB62B-BFCF-4609-AB29-4AE26AA7AA4E}" destId="{42534E53-F364-480D-B23A-89ADDAA9F4F8}" srcOrd="1" destOrd="0" parTransId="{0EDDB52F-4E5D-4F16-9FDD-258EF88B26FF}" sibTransId="{14C806A8-FF9E-4E7D-90AD-A1D4FF51BB90}"/>
    <dgm:cxn modelId="{435B5611-8FD6-4012-B50B-BA042EF139DA}" srcId="{7E8AB62B-BFCF-4609-AB29-4AE26AA7AA4E}" destId="{24287406-576B-4728-A526-F5800D7EFBD2}" srcOrd="3" destOrd="0" parTransId="{F970A8FB-4BE9-4670-A577-D84016C36DFA}" sibTransId="{1FEE292C-8BDC-46F6-B2E6-651D2DCC0ECB}"/>
    <dgm:cxn modelId="{04BBD812-5E67-4978-B5A6-F4F4BBE14371}" srcId="{2FAD7BD9-30A5-48C9-BD5C-AD0E130680E4}" destId="{2E24CFA1-D5DD-486D-90CD-F3BA05E25565}" srcOrd="4" destOrd="0" parTransId="{6DE80F7F-E282-4EF8-B1AF-FE5C4A4BFF5A}" sibTransId="{C73C5D0F-DC85-42A2-81AE-85512CE9349B}"/>
    <dgm:cxn modelId="{B549D624-A4BB-4B0D-9AB2-91461C09BF3F}" type="presOf" srcId="{4EF9A621-A942-48E2-9508-A1594BEF281A}" destId="{100E7252-AEF6-42DB-9D82-D60358E39CDD}" srcOrd="0" destOrd="2" presId="urn:microsoft.com/office/officeart/2005/8/layout/hList2"/>
    <dgm:cxn modelId="{5D67BC25-DDAE-425D-A1A2-342EDA3BBFE8}" type="presOf" srcId="{F2397B75-EA48-4600-B8E5-23E3FE3372DB}" destId="{FF0769DB-C91E-4181-90BD-753C46C56BDC}" srcOrd="0" destOrd="4" presId="urn:microsoft.com/office/officeart/2005/8/layout/hList2"/>
    <dgm:cxn modelId="{2B9AC62B-C72F-4729-94A8-67A10621AA05}" type="presOf" srcId="{6CCF13A5-898C-4406-B189-918266C7F840}" destId="{100E7252-AEF6-42DB-9D82-D60358E39CDD}" srcOrd="0" destOrd="1" presId="urn:microsoft.com/office/officeart/2005/8/layout/hList2"/>
    <dgm:cxn modelId="{27D71B32-A8DB-4ED3-A5F9-D84D4BC73733}" srcId="{2FAD7BD9-30A5-48C9-BD5C-AD0E130680E4}" destId="{6CCF13A5-898C-4406-B189-918266C7F840}" srcOrd="1" destOrd="0" parTransId="{F09046E1-32F0-4405-AB35-C6444C54E9D4}" sibTransId="{1BA954F4-02D0-4635-96FD-E0D10385F198}"/>
    <dgm:cxn modelId="{EA8B2C34-B66C-453B-981C-8D47021DB3FD}" type="presOf" srcId="{7E8AB62B-BFCF-4609-AB29-4AE26AA7AA4E}" destId="{05BF19FF-6E3C-4456-AD3A-E8EB9C88FA9E}" srcOrd="0" destOrd="0" presId="urn:microsoft.com/office/officeart/2005/8/layout/hList2"/>
    <dgm:cxn modelId="{8204D866-F0CF-445E-A46E-E0DBFAECD4B8}" type="presOf" srcId="{41F00D3B-32A0-4FD7-B686-061182D01012}" destId="{24198B5D-2CDD-4FDB-8710-16A17AB76905}" srcOrd="0" destOrd="0" presId="urn:microsoft.com/office/officeart/2005/8/layout/hList2"/>
    <dgm:cxn modelId="{110EB26A-FF94-4E40-B201-1B970BC6E3D9}" srcId="{3A215B40-E756-4039-9D56-E627E780D7DE}" destId="{2FAD7BD9-30A5-48C9-BD5C-AD0E130680E4}" srcOrd="1" destOrd="0" parTransId="{0E37F9DE-87F2-4CF1-BE67-96664CBA1E04}" sibTransId="{A0A7CE01-278E-476D-B2C9-E01ADF9EA17D}"/>
    <dgm:cxn modelId="{658C096D-11BF-45F6-B323-830E7B0EA030}" srcId="{2FAD7BD9-30A5-48C9-BD5C-AD0E130680E4}" destId="{D88DD452-83A5-49BD-887F-CDC426A3FD63}" srcOrd="5" destOrd="0" parTransId="{9655DB54-3BCB-42B7-97BC-DAA3FE5AD3A8}" sibTransId="{F687469D-645C-454C-AEAA-B2FF8302131A}"/>
    <dgm:cxn modelId="{D601264E-A88E-483C-81FF-4668086770F7}" srcId="{41F00D3B-32A0-4FD7-B686-061182D01012}" destId="{9E3B5E2D-E94B-4D46-9238-2282423FB4ED}" srcOrd="6" destOrd="0" parTransId="{6D23F13D-BCE0-4EE7-815E-654A8F622338}" sibTransId="{ABE120BA-1C38-4A23-A8C4-A721272CF3C2}"/>
    <dgm:cxn modelId="{8EE08950-EA38-43E8-88E3-BE2FCBAFB1BD}" srcId="{2FAD7BD9-30A5-48C9-BD5C-AD0E130680E4}" destId="{B5C40374-2F7E-4820-A91A-4CFD0E820871}" srcOrd="0" destOrd="0" parTransId="{05F4E924-1F4F-4467-8031-384B586C1E34}" sibTransId="{BF780A15-B93F-44D4-B099-C58EE0B521AA}"/>
    <dgm:cxn modelId="{33BD0951-FC3D-45F7-B6A6-98FC1B65ACA8}" type="presOf" srcId="{09B34CF8-EACC-4221-A464-3E5F12D773BC}" destId="{FF0769DB-C91E-4181-90BD-753C46C56BDC}" srcOrd="0" destOrd="5" presId="urn:microsoft.com/office/officeart/2005/8/layout/hList2"/>
    <dgm:cxn modelId="{6F43BE73-EBEC-4E0F-B111-12AB14CEB0B8}" srcId="{41F00D3B-32A0-4FD7-B686-061182D01012}" destId="{09B34CF8-EACC-4221-A464-3E5F12D773BC}" srcOrd="5" destOrd="0" parTransId="{A5CA4FB3-FCD4-4A8F-AE48-3DB894F76C86}" sibTransId="{6597311C-D9B3-43B7-B213-33B22C86E9C6}"/>
    <dgm:cxn modelId="{27622C57-B089-429A-AA31-3C4FAA422506}" type="presOf" srcId="{84AF73F6-CC89-4886-8766-92857E06F6AE}" destId="{100E7252-AEF6-42DB-9D82-D60358E39CDD}" srcOrd="0" destOrd="3" presId="urn:microsoft.com/office/officeart/2005/8/layout/hList2"/>
    <dgm:cxn modelId="{0A829484-CD8B-4F13-AA18-D1FAC710BE3D}" type="presOf" srcId="{F6F2536F-B4F0-45B5-9A7F-8F0E2012BDB1}" destId="{E2643182-71D2-4021-9DB6-E851BD592AE4}" srcOrd="0" destOrd="0" presId="urn:microsoft.com/office/officeart/2005/8/layout/hList2"/>
    <dgm:cxn modelId="{36FCAD90-6627-47A8-A3B1-122673517EF4}" srcId="{41F00D3B-32A0-4FD7-B686-061182D01012}" destId="{E92630C4-AF6A-4B54-A7BB-FFAC9BCEF32B}" srcOrd="2" destOrd="0" parTransId="{2AD38EBA-F41A-4F9B-9023-55841C14EE61}" sibTransId="{27B5506A-E6D1-4502-922C-AB925145AA75}"/>
    <dgm:cxn modelId="{33E85593-4BA0-4BEE-9836-337E47F2773F}" srcId="{7E8AB62B-BFCF-4609-AB29-4AE26AA7AA4E}" destId="{F6F2536F-B4F0-45B5-9A7F-8F0E2012BDB1}" srcOrd="0" destOrd="0" parTransId="{3FE728B4-2595-4970-AF3A-E411CF3FA41A}" sibTransId="{E3A5E876-D747-48A9-8D3A-B3BAE17AABAA}"/>
    <dgm:cxn modelId="{EAB69594-2836-4852-B052-C1F7C5C45859}" srcId="{2FAD7BD9-30A5-48C9-BD5C-AD0E130680E4}" destId="{84AF73F6-CC89-4886-8766-92857E06F6AE}" srcOrd="3" destOrd="0" parTransId="{E4553C41-4F6F-43BD-99A0-2AD2D6EA0B38}" sibTransId="{BB0F5F8A-D9C8-4CBE-AC3E-751E128B7C85}"/>
    <dgm:cxn modelId="{F25E4896-97EC-45A8-ADE2-01494B3C9C78}" srcId="{7E8AB62B-BFCF-4609-AB29-4AE26AA7AA4E}" destId="{18DDB151-DA7F-422E-B1C7-1569E216B00A}" srcOrd="2" destOrd="0" parTransId="{2995F49D-A1BB-4E0C-BA99-8490313EBEF2}" sibTransId="{60B00C65-179B-4350-9D7E-A5ED736ED3C3}"/>
    <dgm:cxn modelId="{64690498-F700-4D47-B796-D1709DC6896C}" type="presOf" srcId="{D88DD452-83A5-49BD-887F-CDC426A3FD63}" destId="{100E7252-AEF6-42DB-9D82-D60358E39CDD}" srcOrd="0" destOrd="5" presId="urn:microsoft.com/office/officeart/2005/8/layout/hList2"/>
    <dgm:cxn modelId="{E5FA2598-BF5B-475D-A7E2-9E059B5FA98E}" type="presOf" srcId="{F9298673-C844-47D2-8DD1-40F2F04CFA92}" destId="{FF0769DB-C91E-4181-90BD-753C46C56BDC}" srcOrd="0" destOrd="3" presId="urn:microsoft.com/office/officeart/2005/8/layout/hList2"/>
    <dgm:cxn modelId="{EAC72F99-CF35-421F-9EDE-A1534DBBFBEA}" srcId="{3A215B40-E756-4039-9D56-E627E780D7DE}" destId="{41F00D3B-32A0-4FD7-B686-061182D01012}" srcOrd="0" destOrd="0" parTransId="{19583B26-DBD9-4C16-AC29-12E629571BA5}" sibTransId="{9B0CAEBA-F008-45D1-8DD2-5D3B8EAA28A9}"/>
    <dgm:cxn modelId="{B2D3CF9C-5BD7-4C95-A5FC-1D0097A4AE18}" type="presOf" srcId="{E92630C4-AF6A-4B54-A7BB-FFAC9BCEF32B}" destId="{FF0769DB-C91E-4181-90BD-753C46C56BDC}" srcOrd="0" destOrd="2" presId="urn:microsoft.com/office/officeart/2005/8/layout/hList2"/>
    <dgm:cxn modelId="{B1F3EDA0-22C9-4ECB-9532-23EBADFF14A6}" type="presOf" srcId="{2FAD7BD9-30A5-48C9-BD5C-AD0E130680E4}" destId="{0DA155B1-84E1-4EB7-8A54-97274F47BD16}" srcOrd="0" destOrd="0" presId="urn:microsoft.com/office/officeart/2005/8/layout/hList2"/>
    <dgm:cxn modelId="{FC102AA8-0B68-4165-B6E6-802EE52713F5}" type="presOf" srcId="{E477607F-5D4B-4946-8434-64E1E7A03468}" destId="{FF0769DB-C91E-4181-90BD-753C46C56BDC}" srcOrd="0" destOrd="1" presId="urn:microsoft.com/office/officeart/2005/8/layout/hList2"/>
    <dgm:cxn modelId="{3CD65FA9-8360-45C6-98BC-DAB28D373A99}" srcId="{41F00D3B-32A0-4FD7-B686-061182D01012}" destId="{E477607F-5D4B-4946-8434-64E1E7A03468}" srcOrd="1" destOrd="0" parTransId="{B940BA31-DE1D-401A-AAD8-F6A960BDE95D}" sibTransId="{5E425E19-EC5C-4B83-BDA9-3D0B07F33C3E}"/>
    <dgm:cxn modelId="{940771AA-2DA1-4091-9A58-8330E91CD8BC}" type="presOf" srcId="{42534E53-F364-480D-B23A-89ADDAA9F4F8}" destId="{E2643182-71D2-4021-9DB6-E851BD592AE4}" srcOrd="0" destOrd="1" presId="urn:microsoft.com/office/officeart/2005/8/layout/hList2"/>
    <dgm:cxn modelId="{D57932B4-49DF-4126-98DC-A03FD83F9963}" type="presOf" srcId="{3B4CFFB0-7540-4052-9CF0-B0FC65E55E22}" destId="{FF0769DB-C91E-4181-90BD-753C46C56BDC}" srcOrd="0" destOrd="0" presId="urn:microsoft.com/office/officeart/2005/8/layout/hList2"/>
    <dgm:cxn modelId="{3520D9B6-4080-423B-AC2E-A5F0CA3CBEAC}" type="presOf" srcId="{24287406-576B-4728-A526-F5800D7EFBD2}" destId="{E2643182-71D2-4021-9DB6-E851BD592AE4}" srcOrd="0" destOrd="3" presId="urn:microsoft.com/office/officeart/2005/8/layout/hList2"/>
    <dgm:cxn modelId="{90B30FB9-C4E6-4E3B-9ECC-05730DA2AE82}" type="presOf" srcId="{B5C40374-2F7E-4820-A91A-4CFD0E820871}" destId="{100E7252-AEF6-42DB-9D82-D60358E39CDD}" srcOrd="0" destOrd="0" presId="urn:microsoft.com/office/officeart/2005/8/layout/hList2"/>
    <dgm:cxn modelId="{373E9DBD-F880-4BDB-B8DA-46BDB0B6E33E}" srcId="{41F00D3B-32A0-4FD7-B686-061182D01012}" destId="{F2397B75-EA48-4600-B8E5-23E3FE3372DB}" srcOrd="4" destOrd="0" parTransId="{6D1DA5B8-7FD2-4F49-B0D5-94F4403B6C4E}" sibTransId="{81493AA7-E322-4AE0-B324-37C02D7C9A2A}"/>
    <dgm:cxn modelId="{85EA02C4-0D27-4D29-9DF6-77D01A47D3CF}" srcId="{2FAD7BD9-30A5-48C9-BD5C-AD0E130680E4}" destId="{4EF9A621-A942-48E2-9508-A1594BEF281A}" srcOrd="2" destOrd="0" parTransId="{E7022AF9-3107-4B58-ACF2-4110158A1C06}" sibTransId="{45C4363D-7008-4850-BB95-AF7D66464F7C}"/>
    <dgm:cxn modelId="{BD6E6DD2-FCA6-4AAB-9179-71EB88CD95B8}" type="presOf" srcId="{18DDB151-DA7F-422E-B1C7-1569E216B00A}" destId="{E2643182-71D2-4021-9DB6-E851BD592AE4}" srcOrd="0" destOrd="2" presId="urn:microsoft.com/office/officeart/2005/8/layout/hList2"/>
    <dgm:cxn modelId="{3D6FA1E6-A346-408D-8F14-998BD7E81A0D}" srcId="{41F00D3B-32A0-4FD7-B686-061182D01012}" destId="{F9298673-C844-47D2-8DD1-40F2F04CFA92}" srcOrd="3" destOrd="0" parTransId="{A5E1FBDC-952D-4E10-895B-AB4806D47203}" sibTransId="{671E21A2-E33F-48AB-9439-D5C695368400}"/>
    <dgm:cxn modelId="{DD79E3FF-30F2-4E7E-B2FD-AF3C37637E03}" type="presOf" srcId="{9E3B5E2D-E94B-4D46-9238-2282423FB4ED}" destId="{FF0769DB-C91E-4181-90BD-753C46C56BDC}" srcOrd="0" destOrd="6" presId="urn:microsoft.com/office/officeart/2005/8/layout/hList2"/>
    <dgm:cxn modelId="{63FEF13C-6C3D-4BB7-8A55-E9B0164744C8}" type="presParOf" srcId="{D567C6B1-F562-4EBB-9DC0-F72F452F7951}" destId="{D4105EE1-5C7A-4762-8225-FDFFA8D7CBD9}" srcOrd="0" destOrd="0" presId="urn:microsoft.com/office/officeart/2005/8/layout/hList2"/>
    <dgm:cxn modelId="{7569292B-92FF-400F-B962-44A1F2D77CDF}" type="presParOf" srcId="{D4105EE1-5C7A-4762-8225-FDFFA8D7CBD9}" destId="{7A546790-88A9-4F68-AFBC-502BDBE1B966}" srcOrd="0" destOrd="0" presId="urn:microsoft.com/office/officeart/2005/8/layout/hList2"/>
    <dgm:cxn modelId="{CF05AA52-5E4A-4473-9BFB-8F4D7F24AA59}" type="presParOf" srcId="{D4105EE1-5C7A-4762-8225-FDFFA8D7CBD9}" destId="{FF0769DB-C91E-4181-90BD-753C46C56BDC}" srcOrd="1" destOrd="0" presId="urn:microsoft.com/office/officeart/2005/8/layout/hList2"/>
    <dgm:cxn modelId="{8E56A63A-C70F-4FFC-92A8-0CFC7364F97A}" type="presParOf" srcId="{D4105EE1-5C7A-4762-8225-FDFFA8D7CBD9}" destId="{24198B5D-2CDD-4FDB-8710-16A17AB76905}" srcOrd="2" destOrd="0" presId="urn:microsoft.com/office/officeart/2005/8/layout/hList2"/>
    <dgm:cxn modelId="{1700683B-0DD6-40C3-B31F-FD3775939D18}" type="presParOf" srcId="{D567C6B1-F562-4EBB-9DC0-F72F452F7951}" destId="{113BD12D-69F2-495A-B6C7-307B614A89E9}" srcOrd="1" destOrd="0" presId="urn:microsoft.com/office/officeart/2005/8/layout/hList2"/>
    <dgm:cxn modelId="{BBF5A5A4-DB24-4C0B-B038-1649278CE72A}" type="presParOf" srcId="{D567C6B1-F562-4EBB-9DC0-F72F452F7951}" destId="{8F9F19A5-8B38-414C-8725-7271E65BE147}" srcOrd="2" destOrd="0" presId="urn:microsoft.com/office/officeart/2005/8/layout/hList2"/>
    <dgm:cxn modelId="{7BABC52B-6909-4FD7-B6AB-EB727F539DC2}" type="presParOf" srcId="{8F9F19A5-8B38-414C-8725-7271E65BE147}" destId="{4D69E7C0-8A84-4A91-8A84-814E7088A193}" srcOrd="0" destOrd="0" presId="urn:microsoft.com/office/officeart/2005/8/layout/hList2"/>
    <dgm:cxn modelId="{DDEDCDD6-EFD1-4C82-BFFB-857C8D566507}" type="presParOf" srcId="{8F9F19A5-8B38-414C-8725-7271E65BE147}" destId="{100E7252-AEF6-42DB-9D82-D60358E39CDD}" srcOrd="1" destOrd="0" presId="urn:microsoft.com/office/officeart/2005/8/layout/hList2"/>
    <dgm:cxn modelId="{97F784E5-CB87-48AB-BB97-D02A7715A911}" type="presParOf" srcId="{8F9F19A5-8B38-414C-8725-7271E65BE147}" destId="{0DA155B1-84E1-4EB7-8A54-97274F47BD16}" srcOrd="2" destOrd="0" presId="urn:microsoft.com/office/officeart/2005/8/layout/hList2"/>
    <dgm:cxn modelId="{1935F98A-41D8-4247-ADA2-44F0F99CEEA5}" type="presParOf" srcId="{D567C6B1-F562-4EBB-9DC0-F72F452F7951}" destId="{D9DF68FD-D86B-464D-8ECE-EAC26EA50DC7}" srcOrd="3" destOrd="0" presId="urn:microsoft.com/office/officeart/2005/8/layout/hList2"/>
    <dgm:cxn modelId="{7F2BA743-248C-47C6-A6B6-D240694178AD}" type="presParOf" srcId="{D567C6B1-F562-4EBB-9DC0-F72F452F7951}" destId="{8D9738D9-513F-4FFF-B345-0DEBE9DB7AD4}" srcOrd="4" destOrd="0" presId="urn:microsoft.com/office/officeart/2005/8/layout/hList2"/>
    <dgm:cxn modelId="{F94119D7-AA50-4FF6-8EBF-DD53396ED332}" type="presParOf" srcId="{8D9738D9-513F-4FFF-B345-0DEBE9DB7AD4}" destId="{ED44482A-1FE5-4B11-B9BE-FB90F324196D}" srcOrd="0" destOrd="0" presId="urn:microsoft.com/office/officeart/2005/8/layout/hList2"/>
    <dgm:cxn modelId="{38407CF4-4B03-40B4-91D7-A4589ACD4960}" type="presParOf" srcId="{8D9738D9-513F-4FFF-B345-0DEBE9DB7AD4}" destId="{E2643182-71D2-4021-9DB6-E851BD592AE4}" srcOrd="1" destOrd="0" presId="urn:microsoft.com/office/officeart/2005/8/layout/hList2"/>
    <dgm:cxn modelId="{72C894B7-6E23-4101-B50B-2CFB355B44B8}" type="presParOf" srcId="{8D9738D9-513F-4FFF-B345-0DEBE9DB7AD4}" destId="{05BF19FF-6E3C-4456-AD3A-E8EB9C88FA9E}"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198B5D-2CDD-4FDB-8710-16A17AB76905}">
      <dsp:nvSpPr>
        <dsp:cNvPr id="0" name=""/>
        <dsp:cNvSpPr/>
      </dsp:nvSpPr>
      <dsp:spPr>
        <a:xfrm rot="16200000">
          <a:off x="-1950630" y="2941255"/>
          <a:ext cx="4475181" cy="4534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99904" bIns="0" numCol="1" spcCol="1270" anchor="t" anchorCtr="0">
          <a:noAutofit/>
        </a:bodyPr>
        <a:lstStyle/>
        <a:p>
          <a:pPr marL="0" lvl="0" indent="0" algn="r" defTabSz="1377950">
            <a:lnSpc>
              <a:spcPct val="90000"/>
            </a:lnSpc>
            <a:spcBef>
              <a:spcPct val="0"/>
            </a:spcBef>
            <a:spcAft>
              <a:spcPct val="35000"/>
            </a:spcAft>
            <a:buNone/>
          </a:pPr>
          <a:r>
            <a:rPr lang="fr-FR" sz="3100" kern="1200" dirty="0"/>
            <a:t>BRUTE OU PRIMAIRE</a:t>
          </a:r>
        </a:p>
      </dsp:txBody>
      <dsp:txXfrm>
        <a:off x="-1950630" y="2941255"/>
        <a:ext cx="4475181" cy="453434"/>
      </dsp:txXfrm>
    </dsp:sp>
    <dsp:sp modelId="{FF0769DB-C91E-4181-90BD-753C46C56BDC}">
      <dsp:nvSpPr>
        <dsp:cNvPr id="0" name=""/>
        <dsp:cNvSpPr/>
      </dsp:nvSpPr>
      <dsp:spPr>
        <a:xfrm>
          <a:off x="513677" y="930382"/>
          <a:ext cx="2258585" cy="4475181"/>
        </a:xfrm>
        <a:prstGeom prst="rect">
          <a:avLst/>
        </a:prstGeom>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81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399904" rIns="170688" bIns="170688" numCol="1" spcCol="1270" anchor="t" anchorCtr="0">
          <a:noAutofit/>
        </a:bodyPr>
        <a:lstStyle/>
        <a:p>
          <a:pPr marL="228600" lvl="1" indent="-228600" algn="l" defTabSz="1066800">
            <a:lnSpc>
              <a:spcPct val="90000"/>
            </a:lnSpc>
            <a:spcBef>
              <a:spcPct val="0"/>
            </a:spcBef>
            <a:spcAft>
              <a:spcPct val="15000"/>
            </a:spcAft>
            <a:buChar char="•"/>
          </a:pPr>
          <a:r>
            <a:rPr lang="fr-FR" sz="2400" kern="1200" dirty="0"/>
            <a:t>Nécessite un traitement</a:t>
          </a:r>
        </a:p>
        <a:p>
          <a:pPr marL="228600" lvl="1" indent="-228600" algn="l" defTabSz="1066800">
            <a:lnSpc>
              <a:spcPct val="90000"/>
            </a:lnSpc>
            <a:spcBef>
              <a:spcPct val="0"/>
            </a:spcBef>
            <a:spcAft>
              <a:spcPct val="15000"/>
            </a:spcAft>
            <a:buChar char="•"/>
          </a:pPr>
          <a:r>
            <a:rPr lang="fr-FR" sz="2400" kern="1200" dirty="0"/>
            <a:t>Doit être simplifiée</a:t>
          </a:r>
        </a:p>
        <a:p>
          <a:pPr marL="228600" lvl="1" indent="-228600" algn="l" defTabSz="1066800">
            <a:lnSpc>
              <a:spcPct val="90000"/>
            </a:lnSpc>
            <a:spcBef>
              <a:spcPct val="0"/>
            </a:spcBef>
            <a:spcAft>
              <a:spcPct val="15000"/>
            </a:spcAft>
            <a:buChar char="•"/>
          </a:pPr>
          <a:r>
            <a:rPr lang="fr-FR" sz="2400" kern="1200" dirty="0"/>
            <a:t>Doit être adaptée à la cible</a:t>
          </a:r>
        </a:p>
        <a:p>
          <a:pPr marL="228600" lvl="1" indent="-228600" algn="l" defTabSz="933450">
            <a:lnSpc>
              <a:spcPct val="90000"/>
            </a:lnSpc>
            <a:spcBef>
              <a:spcPct val="0"/>
            </a:spcBef>
            <a:spcAft>
              <a:spcPct val="15000"/>
            </a:spcAft>
            <a:buChar char="•"/>
          </a:pPr>
          <a:endParaRPr lang="fr-FR" sz="2100" kern="1200" dirty="0"/>
        </a:p>
        <a:p>
          <a:pPr marL="228600" lvl="1" indent="-228600" algn="l" defTabSz="933450">
            <a:lnSpc>
              <a:spcPct val="90000"/>
            </a:lnSpc>
            <a:spcBef>
              <a:spcPct val="0"/>
            </a:spcBef>
            <a:spcAft>
              <a:spcPct val="15000"/>
            </a:spcAft>
            <a:buChar char="•"/>
          </a:pPr>
          <a:endParaRPr lang="fr-FR" sz="2100" kern="1200" dirty="0"/>
        </a:p>
        <a:p>
          <a:pPr marL="228600" lvl="1" indent="-228600" algn="l" defTabSz="933450">
            <a:lnSpc>
              <a:spcPct val="90000"/>
            </a:lnSpc>
            <a:spcBef>
              <a:spcPct val="0"/>
            </a:spcBef>
            <a:spcAft>
              <a:spcPct val="15000"/>
            </a:spcAft>
            <a:buChar char="•"/>
          </a:pPr>
          <a:r>
            <a:rPr lang="fr-FR" sz="2100" i="1" kern="1200" dirty="0">
              <a:solidFill>
                <a:srgbClr val="FFFF00"/>
              </a:solidFill>
            </a:rPr>
            <a:t>Exemple : big datas</a:t>
          </a:r>
        </a:p>
        <a:p>
          <a:pPr marL="228600" lvl="1" indent="-228600" algn="l" defTabSz="933450">
            <a:lnSpc>
              <a:spcPct val="90000"/>
            </a:lnSpc>
            <a:spcBef>
              <a:spcPct val="0"/>
            </a:spcBef>
            <a:spcAft>
              <a:spcPct val="15000"/>
            </a:spcAft>
            <a:buChar char="•"/>
          </a:pPr>
          <a:endParaRPr lang="fr-FR" sz="2100" kern="1200" dirty="0"/>
        </a:p>
      </dsp:txBody>
      <dsp:txXfrm>
        <a:off x="513677" y="930382"/>
        <a:ext cx="2258585" cy="4475181"/>
      </dsp:txXfrm>
    </dsp:sp>
    <dsp:sp modelId="{7A546790-88A9-4F68-AFBC-502BDBE1B966}">
      <dsp:nvSpPr>
        <dsp:cNvPr id="0" name=""/>
        <dsp:cNvSpPr/>
      </dsp:nvSpPr>
      <dsp:spPr>
        <a:xfrm>
          <a:off x="110891" y="338967"/>
          <a:ext cx="906869" cy="906869"/>
        </a:xfrm>
        <a:prstGeom prst="rect">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DA155B1-84E1-4EB7-8A54-97274F47BD16}">
      <dsp:nvSpPr>
        <dsp:cNvPr id="0" name=""/>
        <dsp:cNvSpPr/>
      </dsp:nvSpPr>
      <dsp:spPr>
        <a:xfrm rot="16200000">
          <a:off x="1339587" y="2941255"/>
          <a:ext cx="4475181" cy="4534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99904" bIns="0" numCol="1" spcCol="1270" anchor="t" anchorCtr="0">
          <a:noAutofit/>
        </a:bodyPr>
        <a:lstStyle/>
        <a:p>
          <a:pPr marL="0" lvl="0" indent="0" algn="r" defTabSz="1377950">
            <a:lnSpc>
              <a:spcPct val="90000"/>
            </a:lnSpc>
            <a:spcBef>
              <a:spcPct val="0"/>
            </a:spcBef>
            <a:spcAft>
              <a:spcPct val="35000"/>
            </a:spcAft>
            <a:buNone/>
          </a:pPr>
          <a:r>
            <a:rPr lang="fr-FR" sz="3100" kern="1200" dirty="0"/>
            <a:t>TRAITÉE OU SECONDAIRE</a:t>
          </a:r>
        </a:p>
      </dsp:txBody>
      <dsp:txXfrm>
        <a:off x="1339587" y="2941255"/>
        <a:ext cx="4475181" cy="453434"/>
      </dsp:txXfrm>
    </dsp:sp>
    <dsp:sp modelId="{100E7252-AEF6-42DB-9D82-D60358E39CDD}">
      <dsp:nvSpPr>
        <dsp:cNvPr id="0" name=""/>
        <dsp:cNvSpPr/>
      </dsp:nvSpPr>
      <dsp:spPr>
        <a:xfrm>
          <a:off x="3803895" y="930382"/>
          <a:ext cx="2258585" cy="4475181"/>
        </a:xfrm>
        <a:prstGeom prst="rect">
          <a:avLst/>
        </a:prstGeom>
        <a:solidFill>
          <a:schemeClr val="accent3"/>
        </a:solidFill>
        <a:ln w="19050" cap="flat" cmpd="sng" algn="ctr">
          <a:solidFill>
            <a:schemeClr val="lt1"/>
          </a:solidFill>
          <a:prstDash val="solid"/>
          <a:miter lim="800000"/>
        </a:ln>
        <a:effectLst/>
      </dsp:spPr>
      <dsp:style>
        <a:lnRef idx="3">
          <a:schemeClr val="lt1"/>
        </a:lnRef>
        <a:fillRef idx="1">
          <a:schemeClr val="accent3"/>
        </a:fillRef>
        <a:effectRef idx="1">
          <a:schemeClr val="accent3"/>
        </a:effectRef>
        <a:fontRef idx="minor">
          <a:schemeClr val="lt1"/>
        </a:fontRef>
      </dsp:style>
      <dsp:txBody>
        <a:bodyPr spcFirstLastPara="0" vert="horz" wrap="square" lIns="170688" tIns="399904" rIns="170688" bIns="170688" numCol="1" spcCol="1270" anchor="t" anchorCtr="0">
          <a:noAutofit/>
        </a:bodyPr>
        <a:lstStyle/>
        <a:p>
          <a:pPr marL="228600" lvl="1" indent="-228600" algn="l" defTabSz="1066800">
            <a:lnSpc>
              <a:spcPct val="90000"/>
            </a:lnSpc>
            <a:spcBef>
              <a:spcPct val="0"/>
            </a:spcBef>
            <a:spcAft>
              <a:spcPct val="15000"/>
            </a:spcAft>
            <a:buChar char="•"/>
          </a:pPr>
          <a:r>
            <a:rPr lang="fr-FR" sz="2400" kern="1200" dirty="0"/>
            <a:t>Vérifier la fiabilité de la source</a:t>
          </a:r>
        </a:p>
        <a:p>
          <a:pPr marL="228600" lvl="1" indent="-228600" algn="l" defTabSz="1066800">
            <a:lnSpc>
              <a:spcPct val="90000"/>
            </a:lnSpc>
            <a:spcBef>
              <a:spcPct val="0"/>
            </a:spcBef>
            <a:spcAft>
              <a:spcPct val="15000"/>
            </a:spcAft>
            <a:buChar char="•"/>
          </a:pPr>
          <a:r>
            <a:rPr lang="fr-FR" sz="2400" kern="1200" dirty="0"/>
            <a:t>Vérifier la validité de l’information</a:t>
          </a:r>
        </a:p>
        <a:p>
          <a:pPr marL="228600" lvl="1" indent="-228600" algn="l" defTabSz="933450">
            <a:lnSpc>
              <a:spcPct val="90000"/>
            </a:lnSpc>
            <a:spcBef>
              <a:spcPct val="0"/>
            </a:spcBef>
            <a:spcAft>
              <a:spcPct val="15000"/>
            </a:spcAft>
            <a:buChar char="•"/>
          </a:pPr>
          <a:endParaRPr lang="fr-FR" sz="2100" kern="1200" dirty="0"/>
        </a:p>
        <a:p>
          <a:pPr marL="228600" lvl="1" indent="-228600" algn="l" defTabSz="933450">
            <a:lnSpc>
              <a:spcPct val="90000"/>
            </a:lnSpc>
            <a:spcBef>
              <a:spcPct val="0"/>
            </a:spcBef>
            <a:spcAft>
              <a:spcPct val="15000"/>
            </a:spcAft>
            <a:buChar char="•"/>
          </a:pPr>
          <a:endParaRPr lang="fr-FR" sz="2100" kern="1200" dirty="0"/>
        </a:p>
        <a:p>
          <a:pPr marL="228600" lvl="1" indent="-228600" algn="l" defTabSz="933450">
            <a:lnSpc>
              <a:spcPct val="90000"/>
            </a:lnSpc>
            <a:spcBef>
              <a:spcPct val="0"/>
            </a:spcBef>
            <a:spcAft>
              <a:spcPct val="15000"/>
            </a:spcAft>
            <a:buChar char="•"/>
          </a:pPr>
          <a:endParaRPr lang="fr-FR" sz="2100" kern="1200" dirty="0"/>
        </a:p>
        <a:p>
          <a:pPr marL="228600" lvl="1" indent="-228600" algn="l" defTabSz="933450">
            <a:lnSpc>
              <a:spcPct val="90000"/>
            </a:lnSpc>
            <a:spcBef>
              <a:spcPct val="0"/>
            </a:spcBef>
            <a:spcAft>
              <a:spcPct val="15000"/>
            </a:spcAft>
            <a:buChar char="•"/>
          </a:pPr>
          <a:r>
            <a:rPr lang="fr-FR" sz="2100" i="1" kern="1200" dirty="0">
              <a:solidFill>
                <a:srgbClr val="FFFF00"/>
              </a:solidFill>
            </a:rPr>
            <a:t>Exemple : article sur Internet</a:t>
          </a:r>
        </a:p>
      </dsp:txBody>
      <dsp:txXfrm>
        <a:off x="3803895" y="930382"/>
        <a:ext cx="2258585" cy="4475181"/>
      </dsp:txXfrm>
    </dsp:sp>
    <dsp:sp modelId="{4D69E7C0-8A84-4A91-8A84-814E7088A193}">
      <dsp:nvSpPr>
        <dsp:cNvPr id="0" name=""/>
        <dsp:cNvSpPr/>
      </dsp:nvSpPr>
      <dsp:spPr>
        <a:xfrm>
          <a:off x="3350460" y="331848"/>
          <a:ext cx="906869" cy="906869"/>
        </a:xfrm>
        <a:prstGeom prst="rect">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5BF19FF-6E3C-4456-AD3A-E8EB9C88FA9E}">
      <dsp:nvSpPr>
        <dsp:cNvPr id="0" name=""/>
        <dsp:cNvSpPr/>
      </dsp:nvSpPr>
      <dsp:spPr>
        <a:xfrm rot="16200000">
          <a:off x="4629804" y="2941255"/>
          <a:ext cx="4475181" cy="4534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99904" bIns="0" numCol="1" spcCol="1270" anchor="t" anchorCtr="0">
          <a:noAutofit/>
        </a:bodyPr>
        <a:lstStyle/>
        <a:p>
          <a:pPr marL="0" lvl="0" indent="0" algn="r" defTabSz="1377950">
            <a:lnSpc>
              <a:spcPct val="90000"/>
            </a:lnSpc>
            <a:spcBef>
              <a:spcPct val="0"/>
            </a:spcBef>
            <a:spcAft>
              <a:spcPct val="35000"/>
            </a:spcAft>
            <a:buNone/>
          </a:pPr>
          <a:r>
            <a:rPr lang="fr-FR" sz="3100" kern="1200" dirty="0"/>
            <a:t>COMPLETE OU PARTIELLE</a:t>
          </a:r>
        </a:p>
      </dsp:txBody>
      <dsp:txXfrm>
        <a:off x="4629804" y="2941255"/>
        <a:ext cx="4475181" cy="453434"/>
      </dsp:txXfrm>
    </dsp:sp>
    <dsp:sp modelId="{E2643182-71D2-4021-9DB6-E851BD592AE4}">
      <dsp:nvSpPr>
        <dsp:cNvPr id="0" name=""/>
        <dsp:cNvSpPr/>
      </dsp:nvSpPr>
      <dsp:spPr>
        <a:xfrm>
          <a:off x="7094112" y="930382"/>
          <a:ext cx="2258585" cy="4475181"/>
        </a:xfrm>
        <a:prstGeom prst="rect">
          <a:avLst/>
        </a:prstGeom>
        <a:solidFill>
          <a:schemeClr val="accent6"/>
        </a:solidFill>
        <a:ln w="19050" cap="flat" cmpd="sng" algn="ctr">
          <a:solidFill>
            <a:schemeClr val="lt1"/>
          </a:solidFill>
          <a:prstDash val="solid"/>
          <a:miter lim="800000"/>
        </a:ln>
        <a:effectLst/>
      </dsp:spPr>
      <dsp:style>
        <a:lnRef idx="3">
          <a:schemeClr val="lt1"/>
        </a:lnRef>
        <a:fillRef idx="1">
          <a:schemeClr val="accent6"/>
        </a:fillRef>
        <a:effectRef idx="1">
          <a:schemeClr val="accent6"/>
        </a:effectRef>
        <a:fontRef idx="minor">
          <a:schemeClr val="lt1"/>
        </a:fontRef>
      </dsp:style>
      <dsp:txBody>
        <a:bodyPr spcFirstLastPara="0" vert="horz" wrap="square" lIns="170688" tIns="399904" rIns="170688" bIns="170688" numCol="1" spcCol="1270" anchor="t" anchorCtr="0">
          <a:noAutofit/>
        </a:bodyPr>
        <a:lstStyle/>
        <a:p>
          <a:pPr marL="228600" lvl="1" indent="-228600" algn="l" defTabSz="1066800">
            <a:lnSpc>
              <a:spcPct val="90000"/>
            </a:lnSpc>
            <a:spcBef>
              <a:spcPct val="0"/>
            </a:spcBef>
            <a:spcAft>
              <a:spcPct val="15000"/>
            </a:spcAft>
            <a:buChar char="•"/>
          </a:pPr>
          <a:r>
            <a:rPr lang="fr-FR" sz="2400" kern="1200" dirty="0"/>
            <a:t>Complétude = utilité</a:t>
          </a:r>
        </a:p>
        <a:p>
          <a:pPr marL="228600" lvl="1" indent="-228600" algn="l" defTabSz="1066800">
            <a:lnSpc>
              <a:spcPct val="90000"/>
            </a:lnSpc>
            <a:spcBef>
              <a:spcPct val="0"/>
            </a:spcBef>
            <a:spcAft>
              <a:spcPct val="15000"/>
            </a:spcAft>
            <a:buChar char="•"/>
          </a:pPr>
          <a:r>
            <a:rPr lang="fr-FR" sz="2400" kern="1200" dirty="0"/>
            <a:t>Partielle = doit être complétée ou croisée avec d’autres sources</a:t>
          </a:r>
        </a:p>
        <a:p>
          <a:pPr marL="228600" lvl="1" indent="-228600" algn="l" defTabSz="1066800">
            <a:lnSpc>
              <a:spcPct val="90000"/>
            </a:lnSpc>
            <a:spcBef>
              <a:spcPct val="0"/>
            </a:spcBef>
            <a:spcAft>
              <a:spcPct val="15000"/>
            </a:spcAft>
            <a:buChar char="•"/>
          </a:pPr>
          <a:endParaRPr lang="fr-FR" sz="2400" kern="1200" dirty="0"/>
        </a:p>
        <a:p>
          <a:pPr marL="228600" lvl="1" indent="-228600" algn="l" defTabSz="933450">
            <a:lnSpc>
              <a:spcPct val="90000"/>
            </a:lnSpc>
            <a:spcBef>
              <a:spcPct val="0"/>
            </a:spcBef>
            <a:spcAft>
              <a:spcPct val="15000"/>
            </a:spcAft>
            <a:buChar char="•"/>
          </a:pPr>
          <a:r>
            <a:rPr lang="fr-FR" sz="2100" i="1" kern="1200" dirty="0">
              <a:solidFill>
                <a:srgbClr val="FFFF00"/>
              </a:solidFill>
            </a:rPr>
            <a:t>Exemple : Flash info ou reportage</a:t>
          </a:r>
        </a:p>
      </dsp:txBody>
      <dsp:txXfrm>
        <a:off x="7094112" y="930382"/>
        <a:ext cx="2258585" cy="4475181"/>
      </dsp:txXfrm>
    </dsp:sp>
    <dsp:sp modelId="{ED44482A-1FE5-4B11-B9BE-FB90F324196D}">
      <dsp:nvSpPr>
        <dsp:cNvPr id="0" name=""/>
        <dsp:cNvSpPr/>
      </dsp:nvSpPr>
      <dsp:spPr>
        <a:xfrm>
          <a:off x="6640677" y="331848"/>
          <a:ext cx="906869" cy="906869"/>
        </a:xfrm>
        <a:prstGeom prst="rect">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3713EDBA-EBAF-4DCA-BE32-4BAD9E0C98C8}" type="datetimeFigureOut">
              <a:rPr lang="fr-FR" smtClean="0"/>
              <a:t>05/09/2022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9D90FD5-65F9-486E-9F4D-009D07103D96}" type="slidenum">
              <a:rPr lang="fr-FR" smtClean="0"/>
              <a:t>‹N°›</a:t>
            </a:fld>
            <a:endParaRPr lang="fr-FR"/>
          </a:p>
        </p:txBody>
      </p:sp>
    </p:spTree>
    <p:extLst>
      <p:ext uri="{BB962C8B-B14F-4D97-AF65-F5344CB8AC3E}">
        <p14:creationId xmlns:p14="http://schemas.microsoft.com/office/powerpoint/2010/main" val="1054437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713EDBA-EBAF-4DCA-BE32-4BAD9E0C98C8}" type="datetimeFigureOut">
              <a:rPr lang="fr-FR" smtClean="0"/>
              <a:t>05/09/2022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9D90FD5-65F9-486E-9F4D-009D07103D96}" type="slidenum">
              <a:rPr lang="fr-FR" smtClean="0"/>
              <a:t>‹N°›</a:t>
            </a:fld>
            <a:endParaRPr lang="fr-FR"/>
          </a:p>
        </p:txBody>
      </p:sp>
    </p:spTree>
    <p:extLst>
      <p:ext uri="{BB962C8B-B14F-4D97-AF65-F5344CB8AC3E}">
        <p14:creationId xmlns:p14="http://schemas.microsoft.com/office/powerpoint/2010/main" val="704037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713EDBA-EBAF-4DCA-BE32-4BAD9E0C98C8}" type="datetimeFigureOut">
              <a:rPr lang="fr-FR" smtClean="0"/>
              <a:t>05/09/2022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9D90FD5-65F9-486E-9F4D-009D07103D96}" type="slidenum">
              <a:rPr lang="fr-FR" smtClean="0"/>
              <a:t>‹N°›</a:t>
            </a:fld>
            <a:endParaRPr lang="fr-FR"/>
          </a:p>
        </p:txBody>
      </p:sp>
    </p:spTree>
    <p:extLst>
      <p:ext uri="{BB962C8B-B14F-4D97-AF65-F5344CB8AC3E}">
        <p14:creationId xmlns:p14="http://schemas.microsoft.com/office/powerpoint/2010/main" val="8702704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8477600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713EDBA-EBAF-4DCA-BE32-4BAD9E0C98C8}" type="datetimeFigureOut">
              <a:rPr lang="fr-FR" smtClean="0"/>
              <a:t>05/09/2022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9D90FD5-65F9-486E-9F4D-009D07103D96}" type="slidenum">
              <a:rPr lang="fr-FR" smtClean="0"/>
              <a:t>‹N°›</a:t>
            </a:fld>
            <a:endParaRPr lang="fr-FR"/>
          </a:p>
        </p:txBody>
      </p:sp>
    </p:spTree>
    <p:extLst>
      <p:ext uri="{BB962C8B-B14F-4D97-AF65-F5344CB8AC3E}">
        <p14:creationId xmlns:p14="http://schemas.microsoft.com/office/powerpoint/2010/main" val="5597975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3713EDBA-EBAF-4DCA-BE32-4BAD9E0C98C8}" type="datetimeFigureOut">
              <a:rPr lang="fr-FR" smtClean="0"/>
              <a:t>05/09/2022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9D90FD5-65F9-486E-9F4D-009D07103D96}" type="slidenum">
              <a:rPr lang="fr-FR" smtClean="0"/>
              <a:t>‹N°›</a:t>
            </a:fld>
            <a:endParaRPr lang="fr-FR"/>
          </a:p>
        </p:txBody>
      </p:sp>
    </p:spTree>
    <p:extLst>
      <p:ext uri="{BB962C8B-B14F-4D97-AF65-F5344CB8AC3E}">
        <p14:creationId xmlns:p14="http://schemas.microsoft.com/office/powerpoint/2010/main" val="14460378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3713EDBA-EBAF-4DCA-BE32-4BAD9E0C98C8}" type="datetimeFigureOut">
              <a:rPr lang="fr-FR" smtClean="0"/>
              <a:t>05/09/2022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9D90FD5-65F9-486E-9F4D-009D07103D96}" type="slidenum">
              <a:rPr lang="fr-FR" smtClean="0"/>
              <a:t>‹N°›</a:t>
            </a:fld>
            <a:endParaRPr lang="fr-FR"/>
          </a:p>
        </p:txBody>
      </p:sp>
    </p:spTree>
    <p:extLst>
      <p:ext uri="{BB962C8B-B14F-4D97-AF65-F5344CB8AC3E}">
        <p14:creationId xmlns:p14="http://schemas.microsoft.com/office/powerpoint/2010/main" val="4740946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3713EDBA-EBAF-4DCA-BE32-4BAD9E0C98C8}" type="datetimeFigureOut">
              <a:rPr lang="fr-FR" smtClean="0"/>
              <a:t>05/09/2022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9D90FD5-65F9-486E-9F4D-009D07103D96}" type="slidenum">
              <a:rPr lang="fr-FR" smtClean="0"/>
              <a:t>‹N°›</a:t>
            </a:fld>
            <a:endParaRPr lang="fr-FR"/>
          </a:p>
        </p:txBody>
      </p:sp>
    </p:spTree>
    <p:extLst>
      <p:ext uri="{BB962C8B-B14F-4D97-AF65-F5344CB8AC3E}">
        <p14:creationId xmlns:p14="http://schemas.microsoft.com/office/powerpoint/2010/main" val="16655273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3713EDBA-EBAF-4DCA-BE32-4BAD9E0C98C8}" type="datetimeFigureOut">
              <a:rPr lang="fr-FR" smtClean="0"/>
              <a:t>05/09/2022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9D90FD5-65F9-486E-9F4D-009D07103D96}" type="slidenum">
              <a:rPr lang="fr-FR" smtClean="0"/>
              <a:t>‹N°›</a:t>
            </a:fld>
            <a:endParaRPr lang="fr-FR"/>
          </a:p>
        </p:txBody>
      </p:sp>
    </p:spTree>
    <p:extLst>
      <p:ext uri="{BB962C8B-B14F-4D97-AF65-F5344CB8AC3E}">
        <p14:creationId xmlns:p14="http://schemas.microsoft.com/office/powerpoint/2010/main" val="4101540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4ED7021B-8882-4A79-98A9-9BEC50625EC4}"/>
              </a:ext>
            </a:extLst>
          </p:cNvPr>
          <p:cNvPicPr>
            <a:picLocks noChangeAspect="1"/>
          </p:cNvPicPr>
          <p:nvPr userDrawn="1"/>
        </p:nvPicPr>
        <p:blipFill>
          <a:blip r:embed="rId2">
            <a:grayscl/>
            <a:extLst>
              <a:ext uri="{BEBA8EAE-BF5A-486C-A8C5-ECC9F3942E4B}">
                <a14:imgProps xmlns:a14="http://schemas.microsoft.com/office/drawing/2010/main">
                  <a14:imgLayer r:embed="rId3">
                    <a14:imgEffect>
                      <a14:colorTemperature colorTemp="4700"/>
                    </a14:imgEffect>
                    <a14:imgEffect>
                      <a14:brightnessContrast contrast="40000"/>
                    </a14:imgEffect>
                  </a14:imgLayer>
                </a14:imgProps>
              </a:ext>
            </a:extLst>
          </a:blip>
          <a:stretch>
            <a:fillRect/>
          </a:stretch>
        </p:blipFill>
        <p:spPr>
          <a:xfrm>
            <a:off x="0" y="0"/>
            <a:ext cx="12192000" cy="6857999"/>
          </a:xfrm>
          <a:prstGeom prst="rect">
            <a:avLst/>
          </a:prstGeom>
        </p:spPr>
      </p:pic>
    </p:spTree>
    <p:extLst>
      <p:ext uri="{BB962C8B-B14F-4D97-AF65-F5344CB8AC3E}">
        <p14:creationId xmlns:p14="http://schemas.microsoft.com/office/powerpoint/2010/main" val="4965005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3713EDBA-EBAF-4DCA-BE32-4BAD9E0C98C8}" type="datetimeFigureOut">
              <a:rPr lang="fr-FR" smtClean="0"/>
              <a:t>05/09/2022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9D90FD5-65F9-486E-9F4D-009D07103D96}" type="slidenum">
              <a:rPr lang="fr-FR" smtClean="0"/>
              <a:t>‹N°›</a:t>
            </a:fld>
            <a:endParaRPr lang="fr-FR"/>
          </a:p>
        </p:txBody>
      </p:sp>
    </p:spTree>
    <p:extLst>
      <p:ext uri="{BB962C8B-B14F-4D97-AF65-F5344CB8AC3E}">
        <p14:creationId xmlns:p14="http://schemas.microsoft.com/office/powerpoint/2010/main" val="661950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F01A88B5-FD83-4DAD-A2E5-4DB1A76138BB}"/>
              </a:ext>
            </a:extLst>
          </p:cNvPr>
          <p:cNvPicPr>
            <a:picLocks noChangeAspect="1"/>
          </p:cNvPicPr>
          <p:nvPr userDrawn="1"/>
        </p:nvPicPr>
        <p:blipFill>
          <a:blip r:embed="rId2"/>
          <a:stretch>
            <a:fillRect/>
          </a:stretch>
        </p:blipFill>
        <p:spPr>
          <a:xfrm>
            <a:off x="0" y="0"/>
            <a:ext cx="12192000" cy="6857999"/>
          </a:xfrm>
          <a:prstGeom prst="rect">
            <a:avLst/>
          </a:prstGeom>
        </p:spPr>
      </p:pic>
    </p:spTree>
    <p:extLst>
      <p:ext uri="{BB962C8B-B14F-4D97-AF65-F5344CB8AC3E}">
        <p14:creationId xmlns:p14="http://schemas.microsoft.com/office/powerpoint/2010/main" val="6198484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3713EDBA-EBAF-4DCA-BE32-4BAD9E0C98C8}" type="datetimeFigureOut">
              <a:rPr lang="fr-FR" smtClean="0"/>
              <a:t>05/09/2022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9D90FD5-65F9-486E-9F4D-009D07103D96}" type="slidenum">
              <a:rPr lang="fr-FR" smtClean="0"/>
              <a:t>‹N°›</a:t>
            </a:fld>
            <a:endParaRPr lang="fr-FR"/>
          </a:p>
        </p:txBody>
      </p:sp>
    </p:spTree>
    <p:extLst>
      <p:ext uri="{BB962C8B-B14F-4D97-AF65-F5344CB8AC3E}">
        <p14:creationId xmlns:p14="http://schemas.microsoft.com/office/powerpoint/2010/main" val="39165910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713EDBA-EBAF-4DCA-BE32-4BAD9E0C98C8}" type="datetimeFigureOut">
              <a:rPr lang="fr-FR" smtClean="0"/>
              <a:t>05/09/2022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9D90FD5-65F9-486E-9F4D-009D07103D96}" type="slidenum">
              <a:rPr lang="fr-FR" smtClean="0"/>
              <a:t>‹N°›</a:t>
            </a:fld>
            <a:endParaRPr lang="fr-FR"/>
          </a:p>
        </p:txBody>
      </p:sp>
    </p:spTree>
    <p:extLst>
      <p:ext uri="{BB962C8B-B14F-4D97-AF65-F5344CB8AC3E}">
        <p14:creationId xmlns:p14="http://schemas.microsoft.com/office/powerpoint/2010/main" val="24272367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713EDBA-EBAF-4DCA-BE32-4BAD9E0C98C8}" type="datetimeFigureOut">
              <a:rPr lang="fr-FR" smtClean="0"/>
              <a:t>05/09/2022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9D90FD5-65F9-486E-9F4D-009D07103D96}" type="slidenum">
              <a:rPr lang="fr-FR" smtClean="0"/>
              <a:t>‹N°›</a:t>
            </a:fld>
            <a:endParaRPr lang="fr-FR"/>
          </a:p>
        </p:txBody>
      </p:sp>
    </p:spTree>
    <p:extLst>
      <p:ext uri="{BB962C8B-B14F-4D97-AF65-F5344CB8AC3E}">
        <p14:creationId xmlns:p14="http://schemas.microsoft.com/office/powerpoint/2010/main" val="4254736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B8134C2F-8CE9-43C1-B19D-F0225EA1BF66}"/>
              </a:ext>
            </a:extLst>
          </p:cNvPr>
          <p:cNvPicPr>
            <a:picLocks noChangeAspect="1"/>
          </p:cNvPicPr>
          <p:nvPr userDrawn="1"/>
        </p:nvPicPr>
        <p:blipFill>
          <a:blip r:embed="rId2"/>
          <a:stretch>
            <a:fillRect/>
          </a:stretch>
        </p:blipFill>
        <p:spPr>
          <a:xfrm>
            <a:off x="0" y="0"/>
            <a:ext cx="12192000" cy="6857999"/>
          </a:xfrm>
          <a:prstGeom prst="rect">
            <a:avLst/>
          </a:prstGeom>
        </p:spPr>
      </p:pic>
    </p:spTree>
    <p:extLst>
      <p:ext uri="{BB962C8B-B14F-4D97-AF65-F5344CB8AC3E}">
        <p14:creationId xmlns:p14="http://schemas.microsoft.com/office/powerpoint/2010/main" val="638624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3713EDBA-EBAF-4DCA-BE32-4BAD9E0C98C8}" type="datetimeFigureOut">
              <a:rPr lang="fr-FR" smtClean="0"/>
              <a:t>05/09/2022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9D90FD5-65F9-486E-9F4D-009D07103D96}" type="slidenum">
              <a:rPr lang="fr-FR" smtClean="0"/>
              <a:t>‹N°›</a:t>
            </a:fld>
            <a:endParaRPr lang="fr-FR"/>
          </a:p>
        </p:txBody>
      </p:sp>
    </p:spTree>
    <p:extLst>
      <p:ext uri="{BB962C8B-B14F-4D97-AF65-F5344CB8AC3E}">
        <p14:creationId xmlns:p14="http://schemas.microsoft.com/office/powerpoint/2010/main" val="3272088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3713EDBA-EBAF-4DCA-BE32-4BAD9E0C98C8}" type="datetimeFigureOut">
              <a:rPr lang="fr-FR" smtClean="0"/>
              <a:t>05/09/2022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9D90FD5-65F9-486E-9F4D-009D07103D96}" type="slidenum">
              <a:rPr lang="fr-FR" smtClean="0"/>
              <a:t>‹N°›</a:t>
            </a:fld>
            <a:endParaRPr lang="fr-FR"/>
          </a:p>
        </p:txBody>
      </p:sp>
    </p:spTree>
    <p:extLst>
      <p:ext uri="{BB962C8B-B14F-4D97-AF65-F5344CB8AC3E}">
        <p14:creationId xmlns:p14="http://schemas.microsoft.com/office/powerpoint/2010/main" val="479780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3713EDBA-EBAF-4DCA-BE32-4BAD9E0C98C8}" type="datetimeFigureOut">
              <a:rPr lang="fr-FR" smtClean="0"/>
              <a:t>05/09/2022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9D90FD5-65F9-486E-9F4D-009D07103D96}" type="slidenum">
              <a:rPr lang="fr-FR" smtClean="0"/>
              <a:t>‹N°›</a:t>
            </a:fld>
            <a:endParaRPr lang="fr-FR"/>
          </a:p>
        </p:txBody>
      </p:sp>
    </p:spTree>
    <p:extLst>
      <p:ext uri="{BB962C8B-B14F-4D97-AF65-F5344CB8AC3E}">
        <p14:creationId xmlns:p14="http://schemas.microsoft.com/office/powerpoint/2010/main" val="1025985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3713EDBA-EBAF-4DCA-BE32-4BAD9E0C98C8}" type="datetimeFigureOut">
              <a:rPr lang="fr-FR" smtClean="0"/>
              <a:t>05/09/2022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9D90FD5-65F9-486E-9F4D-009D07103D96}" type="slidenum">
              <a:rPr lang="fr-FR" smtClean="0"/>
              <a:t>‹N°›</a:t>
            </a:fld>
            <a:endParaRPr lang="fr-FR"/>
          </a:p>
        </p:txBody>
      </p:sp>
    </p:spTree>
    <p:extLst>
      <p:ext uri="{BB962C8B-B14F-4D97-AF65-F5344CB8AC3E}">
        <p14:creationId xmlns:p14="http://schemas.microsoft.com/office/powerpoint/2010/main" val="2322935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3713EDBA-EBAF-4DCA-BE32-4BAD9E0C98C8}" type="datetimeFigureOut">
              <a:rPr lang="fr-FR" smtClean="0"/>
              <a:t>05/09/2022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9D90FD5-65F9-486E-9F4D-009D07103D96}" type="slidenum">
              <a:rPr lang="fr-FR" smtClean="0"/>
              <a:t>‹N°›</a:t>
            </a:fld>
            <a:endParaRPr lang="fr-FR"/>
          </a:p>
        </p:txBody>
      </p:sp>
    </p:spTree>
    <p:extLst>
      <p:ext uri="{BB962C8B-B14F-4D97-AF65-F5344CB8AC3E}">
        <p14:creationId xmlns:p14="http://schemas.microsoft.com/office/powerpoint/2010/main" val="1764197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3713EDBA-EBAF-4DCA-BE32-4BAD9E0C98C8}" type="datetimeFigureOut">
              <a:rPr lang="fr-FR" smtClean="0"/>
              <a:t>05/09/2022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9D90FD5-65F9-486E-9F4D-009D07103D96}" type="slidenum">
              <a:rPr lang="fr-FR" smtClean="0"/>
              <a:t>‹N°›</a:t>
            </a:fld>
            <a:endParaRPr lang="fr-FR"/>
          </a:p>
        </p:txBody>
      </p:sp>
    </p:spTree>
    <p:extLst>
      <p:ext uri="{BB962C8B-B14F-4D97-AF65-F5344CB8AC3E}">
        <p14:creationId xmlns:p14="http://schemas.microsoft.com/office/powerpoint/2010/main" val="4074682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13EDBA-EBAF-4DCA-BE32-4BAD9E0C98C8}" type="datetimeFigureOut">
              <a:rPr lang="fr-FR" smtClean="0"/>
              <a:t>05/09/2022</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D90FD5-65F9-486E-9F4D-009D07103D96}" type="slidenum">
              <a:rPr lang="fr-FR" smtClean="0"/>
              <a:t>‹N°›</a:t>
            </a:fld>
            <a:endParaRPr lang="fr-FR"/>
          </a:p>
        </p:txBody>
      </p:sp>
    </p:spTree>
    <p:extLst>
      <p:ext uri="{BB962C8B-B14F-4D97-AF65-F5344CB8AC3E}">
        <p14:creationId xmlns:p14="http://schemas.microsoft.com/office/powerpoint/2010/main" val="1263656177"/>
      </p:ext>
    </p:extLst>
  </p:cSld>
  <p:clrMap bg1="lt1" tx1="dk1" bg2="lt2" tx2="dk2" accent1="accent1" accent2="accent2" accent3="accent3" accent4="accent4" accent5="accent5" accent6="accent6" hlink="hlink" folHlink="folHlink"/>
  <p:sldLayoutIdLst>
    <p:sldLayoutId id="2147483649" r:id="rId1"/>
    <p:sldLayoutId id="2147483655" r:id="rId2"/>
    <p:sldLayoutId id="2147483650" r:id="rId3"/>
    <p:sldLayoutId id="2147483651" r:id="rId4"/>
    <p:sldLayoutId id="2147483652" r:id="rId5"/>
    <p:sldLayoutId id="2147483653" r:id="rId6"/>
    <p:sldLayoutId id="2147483654"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13EDBA-EBAF-4DCA-BE32-4BAD9E0C98C8}" type="datetimeFigureOut">
              <a:rPr lang="fr-FR" smtClean="0"/>
              <a:t>05/09/2022</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D90FD5-65F9-486E-9F4D-009D07103D96}" type="slidenum">
              <a:rPr lang="fr-FR" smtClean="0"/>
              <a:t>‹N°›</a:t>
            </a:fld>
            <a:endParaRPr lang="fr-FR"/>
          </a:p>
        </p:txBody>
      </p:sp>
    </p:spTree>
    <p:extLst>
      <p:ext uri="{BB962C8B-B14F-4D97-AF65-F5344CB8AC3E}">
        <p14:creationId xmlns:p14="http://schemas.microsoft.com/office/powerpoint/2010/main" val="3600828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xml"/><Relationship Id="rId5" Type="http://schemas.openxmlformats.org/officeDocument/2006/relationships/image" Target="../media/image28.png"/><Relationship Id="rId4" Type="http://schemas.openxmlformats.org/officeDocument/2006/relationships/hyperlink" Target="Solution%20Chauffe-eau-ATLANTIC.mp4"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9.png"/><Relationship Id="rId7" Type="http://schemas.openxmlformats.org/officeDocument/2006/relationships/image" Target="../media/image31.png"/><Relationship Id="rId2" Type="http://schemas.openxmlformats.org/officeDocument/2006/relationships/hyperlink" Target="Atlantic/Atlantic%20ZENEO%20Chauffe%20eau.pdf" TargetMode="Externa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hyperlink" Target="../Atlantic/Atlantic%20ZENEO%20Chauffe%20eau.pdf" TargetMode="External"/><Relationship Id="rId4" Type="http://schemas.microsoft.com/office/2007/relationships/hdphoto" Target="../media/hdphoto3.wdp"/></Relationships>
</file>

<file path=ppt/slides/_rels/slide1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Atlantic/Atlantic%20ZENEO%20Chauffe%20eau.pdf" TargetMode="Externa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39.png"/><Relationship Id="rId2" Type="http://schemas.openxmlformats.org/officeDocument/2006/relationships/hyperlink" Target="Atlantic/Atlantic%20VIZENGO%20Chauffe%20eau.pdf" TargetMode="External"/><Relationship Id="rId1" Type="http://schemas.openxmlformats.org/officeDocument/2006/relationships/slideLayout" Target="../slideLayouts/slideLayout3.xml"/><Relationship Id="rId6" Type="http://schemas.openxmlformats.org/officeDocument/2006/relationships/hyperlink" Target="../Atlantic/Atlantic%20VIZENGO%20Chauffe%20eau.pdf" TargetMode="External"/><Relationship Id="rId5" Type="http://schemas.openxmlformats.org/officeDocument/2006/relationships/image" Target="../media/image32.png"/><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3.xml"/><Relationship Id="rId6" Type="http://schemas.openxmlformats.org/officeDocument/2006/relationships/image" Target="../media/image40.png"/><Relationship Id="rId5" Type="http://schemas.openxmlformats.org/officeDocument/2006/relationships/hyperlink" Target="../Atlantic/Atlantic%20VIZENGO%20Chauffe%20eau.pdf" TargetMode="Externa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2.jpeg"/><Relationship Id="rId7" Type="http://schemas.openxmlformats.org/officeDocument/2006/relationships/image" Target="../media/image45.png"/><Relationship Id="rId2" Type="http://schemas.openxmlformats.org/officeDocument/2006/relationships/hyperlink" Target="ARISTON/PRO%20EVO.pdf" TargetMode="External"/><Relationship Id="rId1" Type="http://schemas.openxmlformats.org/officeDocument/2006/relationships/slideLayout" Target="../slideLayouts/slideLayout12.xml"/><Relationship Id="rId6" Type="http://schemas.openxmlformats.org/officeDocument/2006/relationships/image" Target="../media/image44.png"/><Relationship Id="rId5" Type="http://schemas.openxmlformats.org/officeDocument/2006/relationships/hyperlink" Target="../ARISTON/PRO%20EVO.pdf" TargetMode="External"/><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12.xml"/><Relationship Id="rId5" Type="http://schemas.openxmlformats.org/officeDocument/2006/relationships/image" Target="../media/image46.png"/><Relationship Id="rId4" Type="http://schemas.openxmlformats.org/officeDocument/2006/relationships/hyperlink" Target="../ARISTON/PRO%20EVO.pdf"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2.xml"/><Relationship Id="rId5" Type="http://schemas.openxmlformats.org/officeDocument/2006/relationships/image" Target="../media/image50.png"/><Relationship Id="rId4" Type="http://schemas.openxmlformats.org/officeDocument/2006/relationships/image" Target="../media/image49.png"/></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3.xml"/><Relationship Id="rId5" Type="http://schemas.openxmlformats.org/officeDocument/2006/relationships/image" Target="../media/image32.png"/><Relationship Id="rId4" Type="http://schemas.openxmlformats.org/officeDocument/2006/relationships/image" Target="../media/image5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diagramLayout" Target="../diagrams/layout1.xml"/><Relationship Id="rId7" Type="http://schemas.openxmlformats.org/officeDocument/2006/relationships/image" Target="../media/image22.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24.png"/></Relationships>
</file>

<file path=ppt/slides/_rels/slide9.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 12">
            <a:extLst>
              <a:ext uri="{FF2B5EF4-FFF2-40B4-BE49-F238E27FC236}">
                <a16:creationId xmlns:a16="http://schemas.microsoft.com/office/drawing/2014/main" id="{F59319D7-7481-48F6-B0D9-2448FB055C77}"/>
              </a:ext>
            </a:extLst>
          </p:cNvPr>
          <p:cNvPicPr>
            <a:picLocks noChangeAspect="1"/>
          </p:cNvPicPr>
          <p:nvPr/>
        </p:nvPicPr>
        <p:blipFill>
          <a:blip r:embed="rId2">
            <a:lum bright="70000" contrast="-70000"/>
            <a:extLst>
              <a:ext uri="{BEBA8EAE-BF5A-486C-A8C5-ECC9F3942E4B}">
                <a14:imgProps xmlns:a14="http://schemas.microsoft.com/office/drawing/2010/main">
                  <a14:imgLayer r:embed="rId3">
                    <a14:imgEffect>
                      <a14:artisticPhotocopy/>
                    </a14:imgEffect>
                  </a14:imgLayer>
                </a14:imgProps>
              </a:ext>
            </a:extLst>
          </a:blip>
          <a:stretch>
            <a:fillRect/>
          </a:stretch>
        </p:blipFill>
        <p:spPr>
          <a:xfrm>
            <a:off x="0" y="-1"/>
            <a:ext cx="12192000" cy="6858001"/>
          </a:xfrm>
          <a:prstGeom prst="rect">
            <a:avLst/>
          </a:prstGeom>
        </p:spPr>
      </p:pic>
      <p:sp>
        <p:nvSpPr>
          <p:cNvPr id="8" name="Rectangle 7">
            <a:extLst>
              <a:ext uri="{FF2B5EF4-FFF2-40B4-BE49-F238E27FC236}">
                <a16:creationId xmlns:a16="http://schemas.microsoft.com/office/drawing/2014/main" id="{57823BA6-D229-4900-8B0E-F38205E8D7F4}"/>
              </a:ext>
            </a:extLst>
          </p:cNvPr>
          <p:cNvSpPr/>
          <p:nvPr/>
        </p:nvSpPr>
        <p:spPr>
          <a:xfrm>
            <a:off x="1548730" y="4653793"/>
            <a:ext cx="9094541" cy="584775"/>
          </a:xfrm>
          <a:prstGeom prst="rect">
            <a:avLst/>
          </a:prstGeom>
        </p:spPr>
        <p:txBody>
          <a:bodyPr wrap="none">
            <a:spAutoFit/>
          </a:bodyPr>
          <a:lstStyle/>
          <a:p>
            <a:r>
              <a:rPr lang="fr-FR" sz="3200" dirty="0">
                <a:solidFill>
                  <a:srgbClr val="7030A0"/>
                </a:solidFill>
              </a:rPr>
              <a:t>Exploiter un texte pour déterminer l’information utile</a:t>
            </a:r>
          </a:p>
        </p:txBody>
      </p:sp>
      <p:sp>
        <p:nvSpPr>
          <p:cNvPr id="11" name="Rectangle 10">
            <a:extLst>
              <a:ext uri="{FF2B5EF4-FFF2-40B4-BE49-F238E27FC236}">
                <a16:creationId xmlns:a16="http://schemas.microsoft.com/office/drawing/2014/main" id="{CD3BD1D2-0A1D-4D38-9C46-AAFED1E079BF}"/>
              </a:ext>
            </a:extLst>
          </p:cNvPr>
          <p:cNvSpPr/>
          <p:nvPr/>
        </p:nvSpPr>
        <p:spPr>
          <a:xfrm>
            <a:off x="3961858" y="3244334"/>
            <a:ext cx="4268284" cy="523220"/>
          </a:xfrm>
          <a:prstGeom prst="rect">
            <a:avLst/>
          </a:prstGeom>
        </p:spPr>
        <p:txBody>
          <a:bodyPr wrap="none">
            <a:spAutoFit/>
          </a:bodyPr>
          <a:lstStyle/>
          <a:p>
            <a:r>
              <a:rPr lang="fr-FR" sz="2800" b="1" dirty="0"/>
              <a:t>MODULE « Méthodologie »</a:t>
            </a:r>
          </a:p>
        </p:txBody>
      </p:sp>
      <p:sp>
        <p:nvSpPr>
          <p:cNvPr id="14" name="Rectangle 13">
            <a:extLst>
              <a:ext uri="{FF2B5EF4-FFF2-40B4-BE49-F238E27FC236}">
                <a16:creationId xmlns:a16="http://schemas.microsoft.com/office/drawing/2014/main" id="{2D3865BE-72E7-4ABC-A9A3-DE774E8F9766}"/>
              </a:ext>
            </a:extLst>
          </p:cNvPr>
          <p:cNvSpPr/>
          <p:nvPr/>
        </p:nvSpPr>
        <p:spPr>
          <a:xfrm>
            <a:off x="453141" y="967085"/>
            <a:ext cx="11285718" cy="1754326"/>
          </a:xfrm>
          <a:prstGeom prst="rect">
            <a:avLst/>
          </a:prstGeom>
          <a:noFill/>
        </p:spPr>
        <p:txBody>
          <a:bodyPr wrap="none" lIns="91440" tIns="45720" rIns="91440" bIns="45720">
            <a:spAutoFit/>
          </a:bodyPr>
          <a:lstStyle/>
          <a:p>
            <a:pPr algn="ctr"/>
            <a:r>
              <a:rPr lang="fr-FR" sz="5400" b="1" dirty="0">
                <a:ln w="9525">
                  <a:solidFill>
                    <a:schemeClr val="bg1"/>
                  </a:solidFill>
                  <a:prstDash val="solid"/>
                </a:ln>
                <a:solidFill>
                  <a:srgbClr val="7030A0"/>
                </a:solidFill>
                <a:effectLst>
                  <a:outerShdw blurRad="12700" dist="38100" dir="2700000" algn="tl" rotWithShape="0">
                    <a:schemeClr val="accent5">
                      <a:lumMod val="60000"/>
                      <a:lumOff val="40000"/>
                    </a:schemeClr>
                  </a:outerShdw>
                </a:effectLst>
              </a:rPr>
              <a:t>BTS CCST</a:t>
            </a:r>
          </a:p>
          <a:p>
            <a:pPr algn="ctr"/>
            <a:r>
              <a:rPr lang="fr-FR" sz="5400" b="1" dirty="0">
                <a:ln w="9525">
                  <a:solidFill>
                    <a:schemeClr val="bg1"/>
                  </a:solidFill>
                  <a:prstDash val="solid"/>
                </a:ln>
                <a:solidFill>
                  <a:srgbClr val="7030A0"/>
                </a:solidFill>
                <a:effectLst>
                  <a:outerShdw blurRad="12700" dist="38100" dir="2700000" algn="tl" rotWithShape="0">
                    <a:schemeClr val="accent5">
                      <a:lumMod val="60000"/>
                      <a:lumOff val="40000"/>
                    </a:schemeClr>
                  </a:outerShdw>
                </a:effectLst>
              </a:rPr>
              <a:t>Socle de connaissances fondamentales</a:t>
            </a:r>
          </a:p>
        </p:txBody>
      </p:sp>
    </p:spTree>
    <p:extLst>
      <p:ext uri="{BB962C8B-B14F-4D97-AF65-F5344CB8AC3E}">
        <p14:creationId xmlns:p14="http://schemas.microsoft.com/office/powerpoint/2010/main" val="3349956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8414292E-BF0C-4EEA-976C-219622D87458}"/>
              </a:ext>
            </a:extLst>
          </p:cNvPr>
          <p:cNvPicPr>
            <a:picLocks noChangeAspect="1"/>
          </p:cNvPicPr>
          <p:nvPr/>
        </p:nvPicPr>
        <p:blipFill>
          <a:blip r:embed="rId2"/>
          <a:stretch>
            <a:fillRect/>
          </a:stretch>
        </p:blipFill>
        <p:spPr>
          <a:xfrm>
            <a:off x="7429500" y="3708576"/>
            <a:ext cx="3771900" cy="1674946"/>
          </a:xfrm>
          <a:prstGeom prst="rect">
            <a:avLst/>
          </a:prstGeom>
        </p:spPr>
      </p:pic>
      <p:pic>
        <p:nvPicPr>
          <p:cNvPr id="5" name="Image 4">
            <a:extLst>
              <a:ext uri="{FF2B5EF4-FFF2-40B4-BE49-F238E27FC236}">
                <a16:creationId xmlns:a16="http://schemas.microsoft.com/office/drawing/2014/main" id="{6A227739-790E-4BDE-831F-875F5FFF657B}"/>
              </a:ext>
            </a:extLst>
          </p:cNvPr>
          <p:cNvPicPr>
            <a:picLocks noChangeAspect="1"/>
          </p:cNvPicPr>
          <p:nvPr/>
        </p:nvPicPr>
        <p:blipFill>
          <a:blip r:embed="rId3"/>
          <a:stretch>
            <a:fillRect/>
          </a:stretch>
        </p:blipFill>
        <p:spPr>
          <a:xfrm>
            <a:off x="494592" y="3708576"/>
            <a:ext cx="6096000" cy="1674946"/>
          </a:xfrm>
          <a:prstGeom prst="rect">
            <a:avLst/>
          </a:prstGeom>
        </p:spPr>
      </p:pic>
      <p:sp>
        <p:nvSpPr>
          <p:cNvPr id="6" name="Rectangle 5">
            <a:extLst>
              <a:ext uri="{FF2B5EF4-FFF2-40B4-BE49-F238E27FC236}">
                <a16:creationId xmlns:a16="http://schemas.microsoft.com/office/drawing/2014/main" id="{23B4537B-9C2B-43F3-9D68-0E0028166FEE}"/>
              </a:ext>
            </a:extLst>
          </p:cNvPr>
          <p:cNvSpPr/>
          <p:nvPr/>
        </p:nvSpPr>
        <p:spPr>
          <a:xfrm>
            <a:off x="231377" y="526347"/>
            <a:ext cx="1879041" cy="461665"/>
          </a:xfrm>
          <a:prstGeom prst="rect">
            <a:avLst/>
          </a:prstGeom>
        </p:spPr>
        <p:txBody>
          <a:bodyPr wrap="none">
            <a:spAutoFit/>
          </a:bodyPr>
          <a:lstStyle/>
          <a:p>
            <a:r>
              <a:rPr lang="fr-FR" sz="2400" b="1" dirty="0">
                <a:solidFill>
                  <a:srgbClr val="7030A0"/>
                </a:solidFill>
              </a:rPr>
              <a:t>APPLICATION</a:t>
            </a:r>
          </a:p>
        </p:txBody>
      </p:sp>
      <p:sp>
        <p:nvSpPr>
          <p:cNvPr id="7" name="Rectangle 6">
            <a:extLst>
              <a:ext uri="{FF2B5EF4-FFF2-40B4-BE49-F238E27FC236}">
                <a16:creationId xmlns:a16="http://schemas.microsoft.com/office/drawing/2014/main" id="{30DD2826-A354-41AB-B148-C760F223C2C7}"/>
              </a:ext>
            </a:extLst>
          </p:cNvPr>
          <p:cNvSpPr/>
          <p:nvPr/>
        </p:nvSpPr>
        <p:spPr>
          <a:xfrm>
            <a:off x="708212" y="2224773"/>
            <a:ext cx="10893238" cy="677108"/>
          </a:xfrm>
          <a:prstGeom prst="rect">
            <a:avLst/>
          </a:prstGeom>
        </p:spPr>
        <p:txBody>
          <a:bodyPr wrap="square">
            <a:spAutoFit/>
          </a:bodyPr>
          <a:lstStyle/>
          <a:p>
            <a:r>
              <a:rPr lang="fr-FR" sz="2400" dirty="0">
                <a:solidFill>
                  <a:srgbClr val="7030A0"/>
                </a:solidFill>
              </a:rPr>
              <a:t>L’eau chaude sanitaire représente environ 15% de la facture énergétique d’une maison </a:t>
            </a:r>
            <a:r>
              <a:rPr lang="fr-FR" sz="1400" i="1" dirty="0">
                <a:solidFill>
                  <a:srgbClr val="7030A0"/>
                </a:solidFill>
              </a:rPr>
              <a:t>(source ADEME).</a:t>
            </a:r>
            <a:endParaRPr lang="fr-FR" i="1" dirty="0">
              <a:solidFill>
                <a:srgbClr val="7030A0"/>
              </a:solidFill>
            </a:endParaRPr>
          </a:p>
        </p:txBody>
      </p:sp>
      <p:pic>
        <p:nvPicPr>
          <p:cNvPr id="4" name="Image 3">
            <a:hlinkClick r:id="rId4" action="ppaction://hlinkfile"/>
            <a:extLst>
              <a:ext uri="{FF2B5EF4-FFF2-40B4-BE49-F238E27FC236}">
                <a16:creationId xmlns:a16="http://schemas.microsoft.com/office/drawing/2014/main" id="{91D38874-EFC7-4B5B-88DE-BB730B77281A}"/>
              </a:ext>
            </a:extLst>
          </p:cNvPr>
          <p:cNvPicPr>
            <a:picLocks noChangeAspect="1"/>
          </p:cNvPicPr>
          <p:nvPr/>
        </p:nvPicPr>
        <p:blipFill>
          <a:blip r:embed="rId5"/>
          <a:stretch>
            <a:fillRect/>
          </a:stretch>
        </p:blipFill>
        <p:spPr>
          <a:xfrm>
            <a:off x="8965400" y="5506457"/>
            <a:ext cx="536494" cy="542591"/>
          </a:xfrm>
          <a:prstGeom prst="rect">
            <a:avLst/>
          </a:prstGeom>
        </p:spPr>
      </p:pic>
    </p:spTree>
    <p:extLst>
      <p:ext uri="{BB962C8B-B14F-4D97-AF65-F5344CB8AC3E}">
        <p14:creationId xmlns:p14="http://schemas.microsoft.com/office/powerpoint/2010/main" val="18823645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BB8630-1276-45A7-B164-E3DBD45F16C6}"/>
              </a:ext>
            </a:extLst>
          </p:cNvPr>
          <p:cNvSpPr/>
          <p:nvPr/>
        </p:nvSpPr>
        <p:spPr>
          <a:xfrm>
            <a:off x="758614" y="577334"/>
            <a:ext cx="2848472" cy="461665"/>
          </a:xfrm>
          <a:prstGeom prst="rect">
            <a:avLst/>
          </a:prstGeom>
        </p:spPr>
        <p:txBody>
          <a:bodyPr wrap="none">
            <a:spAutoFit/>
          </a:bodyPr>
          <a:lstStyle/>
          <a:p>
            <a:r>
              <a:rPr lang="fr-FR" sz="2400" dirty="0"/>
              <a:t>APPLICATION 1 : Liste</a:t>
            </a:r>
          </a:p>
        </p:txBody>
      </p:sp>
      <p:pic>
        <p:nvPicPr>
          <p:cNvPr id="4" name="Image 3">
            <a:hlinkClick r:id="rId2" action="ppaction://hlinkfile"/>
            <a:extLst>
              <a:ext uri="{FF2B5EF4-FFF2-40B4-BE49-F238E27FC236}">
                <a16:creationId xmlns:a16="http://schemas.microsoft.com/office/drawing/2014/main" id="{71FC9F61-F92E-4DE6-9B0E-B371619D4E00}"/>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a:off x="10210800" y="808166"/>
            <a:ext cx="1485900" cy="3833620"/>
          </a:xfrm>
          <a:prstGeom prst="rect">
            <a:avLst/>
          </a:prstGeom>
        </p:spPr>
      </p:pic>
      <p:pic>
        <p:nvPicPr>
          <p:cNvPr id="6" name="Image 5">
            <a:hlinkClick r:id="rId5" action="ppaction://hlinkfile"/>
            <a:extLst>
              <a:ext uri="{FF2B5EF4-FFF2-40B4-BE49-F238E27FC236}">
                <a16:creationId xmlns:a16="http://schemas.microsoft.com/office/drawing/2014/main" id="{8FA90F44-2D82-4F8F-BB11-9BD1B05FA416}"/>
              </a:ext>
            </a:extLst>
          </p:cNvPr>
          <p:cNvPicPr>
            <a:picLocks noChangeAspect="1"/>
          </p:cNvPicPr>
          <p:nvPr/>
        </p:nvPicPr>
        <p:blipFill>
          <a:blip r:embed="rId6"/>
          <a:stretch>
            <a:fillRect/>
          </a:stretch>
        </p:blipFill>
        <p:spPr>
          <a:xfrm>
            <a:off x="5077097" y="175618"/>
            <a:ext cx="942702" cy="942702"/>
          </a:xfrm>
          <a:prstGeom prst="rect">
            <a:avLst/>
          </a:prstGeom>
        </p:spPr>
      </p:pic>
      <p:pic>
        <p:nvPicPr>
          <p:cNvPr id="5" name="Image 4">
            <a:extLst>
              <a:ext uri="{FF2B5EF4-FFF2-40B4-BE49-F238E27FC236}">
                <a16:creationId xmlns:a16="http://schemas.microsoft.com/office/drawing/2014/main" id="{917BCD59-47F6-4206-9E0B-3B58428890B2}"/>
              </a:ext>
            </a:extLst>
          </p:cNvPr>
          <p:cNvPicPr>
            <a:picLocks noChangeAspect="1"/>
          </p:cNvPicPr>
          <p:nvPr/>
        </p:nvPicPr>
        <p:blipFill>
          <a:blip r:embed="rId7"/>
          <a:stretch>
            <a:fillRect/>
          </a:stretch>
        </p:blipFill>
        <p:spPr>
          <a:xfrm>
            <a:off x="10505655" y="4922444"/>
            <a:ext cx="896190" cy="1737511"/>
          </a:xfrm>
          <a:prstGeom prst="rect">
            <a:avLst/>
          </a:prstGeom>
        </p:spPr>
      </p:pic>
      <p:sp>
        <p:nvSpPr>
          <p:cNvPr id="7" name="Rectangle 6">
            <a:extLst>
              <a:ext uri="{FF2B5EF4-FFF2-40B4-BE49-F238E27FC236}">
                <a16:creationId xmlns:a16="http://schemas.microsoft.com/office/drawing/2014/main" id="{9BA06EB0-1058-43F9-8662-FCA51FBF4FA0}"/>
              </a:ext>
            </a:extLst>
          </p:cNvPr>
          <p:cNvSpPr/>
          <p:nvPr/>
        </p:nvSpPr>
        <p:spPr>
          <a:xfrm>
            <a:off x="352425" y="1118320"/>
            <a:ext cx="9591675" cy="5539978"/>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a:ln>
                  <a:noFill/>
                </a:ln>
                <a:solidFill>
                  <a:prstClr val="black"/>
                </a:solidFill>
                <a:effectLst/>
                <a:uLnTx/>
                <a:uFillTx/>
              </a:rPr>
              <a:t>ZENEO, conçu pour durer. </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a:ln>
                  <a:noFill/>
                </a:ln>
                <a:solidFill>
                  <a:prstClr val="black"/>
                </a:solidFill>
                <a:effectLst/>
                <a:uLnTx/>
                <a:uFillTx/>
              </a:rPr>
              <a:t>Si le chauffe-eau électrique ZENEO apporte toutes les garanties de confort au quotidien, il s'inscrit aussi dans une logique économique : jusqu’à 8% d’économies. Grâce à son système de protection dynamique ACI Hybride, le chauffe-eau ZENEO dure jusqu'à 2 fois plus longtemps y compris dans les eaux agressives. Fabrication française.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rPr>
              <a:t>Confort</a:t>
            </a:r>
          </a:p>
          <a:p>
            <a:pPr marL="628650" lvl="1" indent="-171450" algn="just" defTabSz="360000">
              <a:buFont typeface="Arial" panose="020B0604020202020204" pitchFamily="34" charset="0"/>
              <a:buChar char="•"/>
              <a:defRPr/>
            </a:pPr>
            <a:r>
              <a:rPr lang="fr-FR" sz="1200" kern="0" dirty="0">
                <a:solidFill>
                  <a:prstClr val="black"/>
                </a:solidFill>
              </a:rPr>
              <a:t> </a:t>
            </a:r>
            <a:endParaRPr kumimoji="0" lang="fr-FR" sz="1200" b="0" i="0" u="none" strike="noStrike" kern="0" cap="none" spc="0" normalizeH="0" baseline="0" noProof="0" dirty="0">
              <a:ln>
                <a:noFill/>
              </a:ln>
              <a:solidFill>
                <a:prstClr val="black"/>
              </a:solidFill>
              <a:effectLst/>
              <a:uLnTx/>
              <a:uFillTx/>
            </a:endParaRPr>
          </a:p>
          <a:p>
            <a:pPr marL="628650" lvl="1" indent="-171450" algn="just">
              <a:buFont typeface="Arial" panose="020B0604020202020204" pitchFamily="34" charset="0"/>
              <a:buChar char="•"/>
              <a:defRPr/>
            </a:pPr>
            <a:r>
              <a:rPr lang="fr-FR" sz="1200" kern="0" dirty="0">
                <a:solidFill>
                  <a:prstClr val="black"/>
                </a:solidFill>
              </a:rPr>
              <a:t> </a:t>
            </a:r>
            <a:endParaRPr kumimoji="0" lang="fr-FR" sz="1200" b="0" i="0" u="none" strike="noStrike" kern="0" cap="none" spc="0" normalizeH="0" baseline="0" noProof="0" dirty="0">
              <a:ln>
                <a:noFill/>
              </a:ln>
              <a:solidFill>
                <a:prstClr val="black"/>
              </a:solidFill>
              <a:effectLst/>
              <a:uLnTx/>
              <a:uFillTx/>
            </a:endParaRPr>
          </a:p>
          <a:p>
            <a:pPr marL="628650" lvl="1" indent="-171450" algn="just">
              <a:buFont typeface="Arial" panose="020B0604020202020204" pitchFamily="34" charset="0"/>
              <a:buChar char="•"/>
              <a:defRPr/>
            </a:pPr>
            <a:r>
              <a:rPr lang="fr-FR" sz="1200" kern="0" dirty="0">
                <a:solidFill>
                  <a:prstClr val="black"/>
                </a:solidFill>
              </a:rPr>
              <a:t> </a:t>
            </a:r>
            <a:endParaRPr kumimoji="0" lang="fr-FR" sz="12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rPr>
              <a:t>Economies</a:t>
            </a:r>
          </a:p>
          <a:p>
            <a:pPr marL="628650" lvl="1" indent="-171450" algn="just">
              <a:buFont typeface="Arial" panose="020B0604020202020204" pitchFamily="34" charset="0"/>
              <a:buChar char="•"/>
              <a:defRPr/>
            </a:pPr>
            <a:r>
              <a:rPr lang="fr-FR" sz="1200" kern="0" dirty="0">
                <a:solidFill>
                  <a:prstClr val="black"/>
                </a:solidFill>
              </a:rPr>
              <a:t> </a:t>
            </a:r>
            <a:endParaRPr kumimoji="0" lang="fr-FR" sz="1200" b="0" i="0" u="none" strike="noStrike" kern="0" cap="none" spc="0" normalizeH="0" baseline="0" noProof="0" dirty="0">
              <a:ln>
                <a:noFill/>
              </a:ln>
              <a:solidFill>
                <a:prstClr val="black"/>
              </a:solidFill>
              <a:effectLst/>
              <a:uLnTx/>
              <a:uFillTx/>
            </a:endParaRP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rPr>
              <a:t>Durée De Vie</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prstClr val="black"/>
                </a:solidFill>
              </a:rPr>
              <a:t> </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endParaRPr lang="fr-FR" sz="1200" kern="0" dirty="0">
              <a:solidFill>
                <a:prstClr val="black"/>
              </a:solidFill>
            </a:endParaRP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prstClr val="black"/>
                </a:solidFill>
              </a:rPr>
              <a:t> </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endParaRPr lang="fr-FR" sz="1000" kern="0" dirty="0">
              <a:solidFill>
                <a:prstClr val="black"/>
              </a:solidFill>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rPr>
              <a:t>Modèles</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prstClr val="black"/>
                </a:solidFill>
              </a:rPr>
              <a:t> </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prstClr val="black"/>
                </a:solidFill>
              </a:rPr>
              <a:t> </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prstClr val="black"/>
                </a:solidFill>
              </a:rPr>
              <a:t> </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prstClr val="black"/>
                </a:solidFill>
              </a:rPr>
              <a:t> </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noProof="0" dirty="0">
                <a:solidFill>
                  <a:prstClr val="black"/>
                </a:solidFill>
              </a:rPr>
              <a:t> </a:t>
            </a:r>
            <a:endParaRPr kumimoji="0" lang="fr-FR" sz="1200" b="0" i="0" u="none" strike="noStrike" kern="0" cap="none" spc="0" normalizeH="0" baseline="0" noProof="0" dirty="0">
              <a:ln>
                <a:noFill/>
              </a:ln>
              <a:solidFill>
                <a:prstClr val="black"/>
              </a:solidFill>
              <a:effectLst/>
              <a:uLnTx/>
              <a:uFillTx/>
            </a:endParaRP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rPr>
              <a:t>Caractéristiques</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prstClr val="black"/>
                </a:solidFill>
              </a:rPr>
              <a:t> </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prstClr val="black"/>
                </a:solidFill>
              </a:rPr>
              <a:t> </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prstClr val="black"/>
                </a:solidFill>
              </a:rPr>
              <a:t> </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prstClr val="black"/>
                </a:solidFill>
              </a:rPr>
              <a:t> </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prstClr val="black"/>
                </a:solidFill>
              </a:rPr>
              <a:t> </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prstClr val="black"/>
                </a:solidFill>
              </a:rPr>
              <a:t> </a:t>
            </a:r>
          </a:p>
        </p:txBody>
      </p:sp>
      <p:pic>
        <p:nvPicPr>
          <p:cNvPr id="3" name="Image 2">
            <a:extLst>
              <a:ext uri="{FF2B5EF4-FFF2-40B4-BE49-F238E27FC236}">
                <a16:creationId xmlns:a16="http://schemas.microsoft.com/office/drawing/2014/main" id="{4B3333DD-1835-4C9E-9F25-0E5FEDB0C8C7}"/>
              </a:ext>
            </a:extLst>
          </p:cNvPr>
          <p:cNvPicPr>
            <a:picLocks noChangeAspect="1"/>
          </p:cNvPicPr>
          <p:nvPr/>
        </p:nvPicPr>
        <p:blipFill>
          <a:blip r:embed="rId8"/>
          <a:stretch>
            <a:fillRect/>
          </a:stretch>
        </p:blipFill>
        <p:spPr>
          <a:xfrm>
            <a:off x="10926316" y="1038999"/>
            <a:ext cx="475529" cy="280440"/>
          </a:xfrm>
          <a:prstGeom prst="rect">
            <a:avLst/>
          </a:prstGeom>
        </p:spPr>
      </p:pic>
    </p:spTree>
    <p:extLst>
      <p:ext uri="{BB962C8B-B14F-4D97-AF65-F5344CB8AC3E}">
        <p14:creationId xmlns:p14="http://schemas.microsoft.com/office/powerpoint/2010/main" val="8494178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BB8630-1276-45A7-B164-E3DBD45F16C6}"/>
              </a:ext>
            </a:extLst>
          </p:cNvPr>
          <p:cNvSpPr/>
          <p:nvPr/>
        </p:nvSpPr>
        <p:spPr>
          <a:xfrm>
            <a:off x="758614" y="577334"/>
            <a:ext cx="3817968" cy="461665"/>
          </a:xfrm>
          <a:prstGeom prst="rect">
            <a:avLst/>
          </a:prstGeom>
        </p:spPr>
        <p:txBody>
          <a:bodyPr wrap="none">
            <a:spAutoFit/>
          </a:bodyPr>
          <a:lstStyle/>
          <a:p>
            <a:r>
              <a:rPr lang="fr-FR" sz="2400" dirty="0"/>
              <a:t>APPLICATION 1 </a:t>
            </a:r>
            <a:r>
              <a:rPr lang="fr-FR" sz="1400" dirty="0">
                <a:solidFill>
                  <a:srgbClr val="FF0000"/>
                </a:solidFill>
              </a:rPr>
              <a:t>éléments de correction</a:t>
            </a:r>
            <a:endParaRPr lang="fr-FR" sz="2400" dirty="0">
              <a:solidFill>
                <a:srgbClr val="FF0000"/>
              </a:solidFill>
            </a:endParaRPr>
          </a:p>
        </p:txBody>
      </p:sp>
      <p:pic>
        <p:nvPicPr>
          <p:cNvPr id="4" name="Image 3">
            <a:extLst>
              <a:ext uri="{FF2B5EF4-FFF2-40B4-BE49-F238E27FC236}">
                <a16:creationId xmlns:a16="http://schemas.microsoft.com/office/drawing/2014/main" id="{71FC9F61-F92E-4DE6-9B0E-B371619D4E00}"/>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0210800" y="808166"/>
            <a:ext cx="1485900" cy="3833620"/>
          </a:xfrm>
          <a:prstGeom prst="rect">
            <a:avLst/>
          </a:prstGeom>
        </p:spPr>
      </p:pic>
      <p:pic>
        <p:nvPicPr>
          <p:cNvPr id="6" name="Image 5">
            <a:extLst>
              <a:ext uri="{FF2B5EF4-FFF2-40B4-BE49-F238E27FC236}">
                <a16:creationId xmlns:a16="http://schemas.microsoft.com/office/drawing/2014/main" id="{8FA90F44-2D82-4F8F-BB11-9BD1B05FA416}"/>
              </a:ext>
            </a:extLst>
          </p:cNvPr>
          <p:cNvPicPr>
            <a:picLocks noChangeAspect="1"/>
          </p:cNvPicPr>
          <p:nvPr/>
        </p:nvPicPr>
        <p:blipFill>
          <a:blip r:embed="rId4"/>
          <a:stretch>
            <a:fillRect/>
          </a:stretch>
        </p:blipFill>
        <p:spPr>
          <a:xfrm>
            <a:off x="5077097" y="175618"/>
            <a:ext cx="942702" cy="942702"/>
          </a:xfrm>
          <a:prstGeom prst="rect">
            <a:avLst/>
          </a:prstGeom>
        </p:spPr>
      </p:pic>
      <p:pic>
        <p:nvPicPr>
          <p:cNvPr id="5" name="Image 4">
            <a:extLst>
              <a:ext uri="{FF2B5EF4-FFF2-40B4-BE49-F238E27FC236}">
                <a16:creationId xmlns:a16="http://schemas.microsoft.com/office/drawing/2014/main" id="{917BCD59-47F6-4206-9E0B-3B58428890B2}"/>
              </a:ext>
            </a:extLst>
          </p:cNvPr>
          <p:cNvPicPr>
            <a:picLocks noChangeAspect="1"/>
          </p:cNvPicPr>
          <p:nvPr/>
        </p:nvPicPr>
        <p:blipFill>
          <a:blip r:embed="rId5"/>
          <a:stretch>
            <a:fillRect/>
          </a:stretch>
        </p:blipFill>
        <p:spPr>
          <a:xfrm>
            <a:off x="10505655" y="4922444"/>
            <a:ext cx="896190" cy="1737511"/>
          </a:xfrm>
          <a:prstGeom prst="rect">
            <a:avLst/>
          </a:prstGeom>
        </p:spPr>
      </p:pic>
      <p:sp>
        <p:nvSpPr>
          <p:cNvPr id="7" name="Rectangle 6">
            <a:extLst>
              <a:ext uri="{FF2B5EF4-FFF2-40B4-BE49-F238E27FC236}">
                <a16:creationId xmlns:a16="http://schemas.microsoft.com/office/drawing/2014/main" id="{9BA06EB0-1058-43F9-8662-FCA51FBF4FA0}"/>
              </a:ext>
            </a:extLst>
          </p:cNvPr>
          <p:cNvSpPr/>
          <p:nvPr/>
        </p:nvSpPr>
        <p:spPr>
          <a:xfrm>
            <a:off x="352425" y="1118320"/>
            <a:ext cx="9591675" cy="5724644"/>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a:ln>
                  <a:noFill/>
                </a:ln>
                <a:solidFill>
                  <a:prstClr val="black"/>
                </a:solidFill>
                <a:effectLst/>
                <a:uLnTx/>
                <a:uFillTx/>
              </a:rPr>
              <a:t>ZENEO, conçu pour durer. </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a:ln>
                  <a:noFill/>
                </a:ln>
                <a:solidFill>
                  <a:prstClr val="black"/>
                </a:solidFill>
                <a:effectLst/>
                <a:uLnTx/>
                <a:uFillTx/>
              </a:rPr>
              <a:t>Si le chauffe-eau électrique ZENEO apporte toutes les garanties de confort au quotidien, il s'inscrit aussi dans une logique économique : jusqu’à 8% d’économies. Grâce à son système de protection dynamique ACI Hybride, le chauffe-eau ZENEO dure jusqu'à 2 fois plus longtemps y compris dans les eaux agressives. Fabrication française.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rPr>
              <a:t>Confort</a:t>
            </a:r>
          </a:p>
          <a:p>
            <a:pPr marL="628650" lvl="1" indent="-171450" algn="just" defTabSz="360000">
              <a:buFont typeface="Arial" panose="020B0604020202020204" pitchFamily="34" charset="0"/>
              <a:buChar char="•"/>
              <a:defRPr/>
            </a:pPr>
            <a:r>
              <a:rPr kumimoji="0" lang="fr-FR" sz="1200" b="0" i="0" u="none" strike="noStrike" kern="0" cap="none" spc="0" normalizeH="0" baseline="0" noProof="0" dirty="0">
                <a:ln>
                  <a:noFill/>
                </a:ln>
                <a:solidFill>
                  <a:srgbClr val="FF0000"/>
                </a:solidFill>
                <a:effectLst/>
                <a:uLnTx/>
                <a:uFillTx/>
              </a:rPr>
              <a:t>Un large choix de modèles (50l à 300l) pour répondre aux besoins en eau chaude de tous les foyers.</a:t>
            </a:r>
          </a:p>
          <a:p>
            <a:pPr marL="628650" lvl="1" indent="-171450" algn="just">
              <a:buFont typeface="Arial" panose="020B0604020202020204" pitchFamily="34" charset="0"/>
              <a:buChar char="•"/>
              <a:defRPr/>
            </a:pPr>
            <a:r>
              <a:rPr kumimoji="0" lang="fr-FR" sz="1200" b="0" i="0" u="none" strike="noStrike" kern="0" cap="none" spc="0" normalizeH="0" baseline="0" noProof="0" dirty="0">
                <a:ln>
                  <a:noFill/>
                </a:ln>
                <a:solidFill>
                  <a:srgbClr val="FF0000"/>
                </a:solidFill>
                <a:effectLst/>
                <a:uLnTx/>
                <a:uFillTx/>
              </a:rPr>
              <a:t>Une température de chauffe précise et constante dans le temps.</a:t>
            </a:r>
          </a:p>
          <a:p>
            <a:pPr marL="628650" lvl="1" indent="-171450" algn="just">
              <a:buFont typeface="Arial" panose="020B0604020202020204" pitchFamily="34" charset="0"/>
              <a:buChar char="•"/>
              <a:defRPr/>
            </a:pPr>
            <a:r>
              <a:rPr kumimoji="0" lang="fr-FR" sz="1200" b="0" i="0" u="none" strike="noStrike" kern="0" cap="none" spc="0" normalizeH="0" baseline="0" noProof="0" dirty="0">
                <a:ln>
                  <a:noFill/>
                </a:ln>
                <a:solidFill>
                  <a:srgbClr val="FF0000"/>
                </a:solidFill>
                <a:effectLst/>
                <a:uLnTx/>
                <a:uFillTx/>
              </a:rPr>
              <a:t>S’adapte à toutes les configurations d’installation.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rPr>
              <a:t>Economies</a:t>
            </a:r>
          </a:p>
          <a:p>
            <a:pPr marL="628650" lvl="1" indent="-171450" algn="just">
              <a:buFont typeface="Arial" panose="020B0604020202020204" pitchFamily="34" charset="0"/>
              <a:buChar char="•"/>
              <a:defRPr/>
            </a:pPr>
            <a:r>
              <a:rPr kumimoji="0" lang="fr-FR" sz="1200" b="0" i="0" u="none" strike="noStrike" kern="0" cap="none" spc="0" normalizeH="0" baseline="0" noProof="0" dirty="0">
                <a:ln>
                  <a:noFill/>
                </a:ln>
                <a:solidFill>
                  <a:srgbClr val="FF0000"/>
                </a:solidFill>
                <a:effectLst/>
                <a:uLnTx/>
                <a:uFillTx/>
              </a:rPr>
              <a:t>Jusqu’à 8% d’économies sur votre consommation d’électricité en eau chaude sanitaire.</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rPr>
              <a:t>Durée De Vie</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srgbClr val="FF0000"/>
                </a:solidFill>
              </a:rPr>
              <a:t>Dure deux fois plus longtemps grâce à la meilleure protection contre la corrosion, la technologie ACI Hybride, efficace quelle que soit la qualité de l’eau.</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srgbClr val="FF0000"/>
                </a:solidFill>
              </a:rPr>
              <a:t>La résistance stéatite, protégée par un fourreau, est préservée du contact direct avec l’eau, ce qui limite l’entartrage</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endParaRPr lang="fr-FR" sz="1000" kern="0" dirty="0">
              <a:solidFill>
                <a:prstClr val="black"/>
              </a:solidFill>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rPr>
              <a:t>Modèles</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srgbClr val="FF0000"/>
                </a:solidFill>
              </a:rPr>
              <a:t>Horizontal mural (piquage dessous) : 100, 150 et 200 L (1 200 à 2 200W)</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srgbClr val="FF0000"/>
                </a:solidFill>
              </a:rPr>
              <a:t>Vertical sur socle : 150, 200, 250 et 300 L (1 800 à 3 000W)</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srgbClr val="FF0000"/>
                </a:solidFill>
              </a:rPr>
              <a:t>Vertical mural standard diamètre 505, 510 et 530 mm : 50, 75, 100, 150 et 200 L (1 200 à 2 200W)</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srgbClr val="FF0000"/>
                </a:solidFill>
              </a:rPr>
              <a:t>Vertical mural compact diamètre 570 mm : 100, 150 et 200 L (1 200 à 2 200W</a:t>
            </a:r>
            <a:r>
              <a:rPr lang="fr-FR" sz="1200" kern="0" dirty="0">
                <a:solidFill>
                  <a:prstClr val="black"/>
                </a:solidFill>
              </a:rPr>
              <a:t>)</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srgbClr val="FF0000"/>
                </a:solidFill>
              </a:rPr>
              <a:t>Vertical mural </a:t>
            </a:r>
            <a:r>
              <a:rPr kumimoji="0" lang="fr-FR" sz="1200" b="0" i="0" u="none" strike="noStrike" kern="0" cap="none" spc="0" normalizeH="0" baseline="0" noProof="0" dirty="0">
                <a:ln>
                  <a:noFill/>
                </a:ln>
                <a:solidFill>
                  <a:srgbClr val="FF0000"/>
                </a:solidFill>
                <a:effectLst/>
                <a:uLnTx/>
                <a:uFillTx/>
              </a:rPr>
              <a:t>gamme accélérée : 50, 75, 100, 150 et 200 L (1 800 à 3 000W)</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rPr>
              <a:t>Caractéristiques</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srgbClr val="FF0000"/>
                </a:solidFill>
              </a:rPr>
              <a:t>Protection dynamique anti-corrosion ACI Hybride (3) : combinaison d'une anode en titane surmontée d'un enrobage magnésium.</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srgbClr val="FF0000"/>
                </a:solidFill>
              </a:rPr>
              <a:t>Garantie de 5 ans cuve et pièces (sauf la gamme accélérée garantie de 3 ans cuve et 1 an pièces).</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srgbClr val="FF0000"/>
                </a:solidFill>
              </a:rPr>
              <a:t>Raccordable en triphasé avec le Kit Tri en accessoire (sauf 50, 75 et 100 litres, 1 200 W).</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srgbClr val="FF0000"/>
                </a:solidFill>
              </a:rPr>
              <a:t>Sécurité avec la fonction anti-chauffe à sec.</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srgbClr val="FF0000"/>
                </a:solidFill>
              </a:rPr>
              <a:t>Une exclusivité Atlantic, kit de fixation rapide livré de série (Easyfix)</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err="1">
                <a:solidFill>
                  <a:srgbClr val="FF0000"/>
                </a:solidFill>
              </a:rPr>
              <a:t>EasyRaccord</a:t>
            </a:r>
            <a:r>
              <a:rPr lang="fr-FR" sz="1200" kern="0" dirty="0">
                <a:solidFill>
                  <a:srgbClr val="FF0000"/>
                </a:solidFill>
              </a:rPr>
              <a:t> livré de série : raccord diélectrique tournant.</a:t>
            </a:r>
          </a:p>
          <a:p>
            <a:pPr marL="628650" marR="0" lvl="1" indent="-171450" algn="just" defTabSz="914400" fontAlgn="auto">
              <a:lnSpc>
                <a:spcPct val="100000"/>
              </a:lnSpc>
              <a:spcBef>
                <a:spcPts val="0"/>
              </a:spcBef>
              <a:spcAft>
                <a:spcPts val="0"/>
              </a:spcAft>
              <a:buClrTx/>
              <a:buSzTx/>
              <a:buFont typeface="Arial" panose="020B0604020202020204" pitchFamily="34" charset="0"/>
              <a:buChar char="•"/>
              <a:tabLst/>
              <a:defRPr/>
            </a:pPr>
            <a:r>
              <a:rPr lang="fr-FR" sz="1200" kern="0" dirty="0">
                <a:solidFill>
                  <a:srgbClr val="FF0000"/>
                </a:solidFill>
              </a:rPr>
              <a:t>Fabrication française</a:t>
            </a:r>
          </a:p>
        </p:txBody>
      </p:sp>
      <p:pic>
        <p:nvPicPr>
          <p:cNvPr id="3" name="Image 2">
            <a:extLst>
              <a:ext uri="{FF2B5EF4-FFF2-40B4-BE49-F238E27FC236}">
                <a16:creationId xmlns:a16="http://schemas.microsoft.com/office/drawing/2014/main" id="{B05AC3E6-2B30-48E2-A765-DCE8302142B1}"/>
              </a:ext>
            </a:extLst>
          </p:cNvPr>
          <p:cNvPicPr>
            <a:picLocks noChangeAspect="1"/>
          </p:cNvPicPr>
          <p:nvPr/>
        </p:nvPicPr>
        <p:blipFill>
          <a:blip r:embed="rId6"/>
          <a:stretch>
            <a:fillRect/>
          </a:stretch>
        </p:blipFill>
        <p:spPr>
          <a:xfrm>
            <a:off x="11164080" y="1038999"/>
            <a:ext cx="475529" cy="280440"/>
          </a:xfrm>
          <a:prstGeom prst="rect">
            <a:avLst/>
          </a:prstGeom>
        </p:spPr>
      </p:pic>
    </p:spTree>
    <p:extLst>
      <p:ext uri="{BB962C8B-B14F-4D97-AF65-F5344CB8AC3E}">
        <p14:creationId xmlns:p14="http://schemas.microsoft.com/office/powerpoint/2010/main" val="12617057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a:extLst>
              <a:ext uri="{FF2B5EF4-FFF2-40B4-BE49-F238E27FC236}">
                <a16:creationId xmlns:a16="http://schemas.microsoft.com/office/drawing/2014/main" id="{5FB17F24-1A8B-4B04-B79E-50385C98307C}"/>
              </a:ext>
            </a:extLst>
          </p:cNvPr>
          <p:cNvGraphicFramePr>
            <a:graphicFrameLocks noGrp="1"/>
          </p:cNvGraphicFramePr>
          <p:nvPr>
            <p:extLst>
              <p:ext uri="{D42A27DB-BD31-4B8C-83A1-F6EECF244321}">
                <p14:modId xmlns:p14="http://schemas.microsoft.com/office/powerpoint/2010/main" val="3670721245"/>
              </p:ext>
            </p:extLst>
          </p:nvPr>
        </p:nvGraphicFramePr>
        <p:xfrm>
          <a:off x="457200" y="983862"/>
          <a:ext cx="11144250" cy="562752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1920977409"/>
                    </a:ext>
                  </a:extLst>
                </a:gridCol>
                <a:gridCol w="8858250">
                  <a:extLst>
                    <a:ext uri="{9D8B030D-6E8A-4147-A177-3AD203B41FA5}">
                      <a16:colId xmlns:a16="http://schemas.microsoft.com/office/drawing/2014/main" val="1418561979"/>
                    </a:ext>
                  </a:extLst>
                </a:gridCol>
              </a:tblGrid>
              <a:tr h="324000">
                <a:tc>
                  <a:txBody>
                    <a:bodyPr/>
                    <a:lstStyle/>
                    <a:p>
                      <a:r>
                        <a:rPr lang="fr-FR" sz="1600" dirty="0"/>
                        <a:t>Arguments</a:t>
                      </a:r>
                      <a:endParaRPr lang="fr-FR" dirty="0"/>
                    </a:p>
                  </a:txBody>
                  <a:tcPr/>
                </a:tc>
                <a:tc>
                  <a:txBody>
                    <a:bodyPr/>
                    <a:lstStyle/>
                    <a:p>
                      <a:pPr algn="ctr"/>
                      <a:r>
                        <a:rPr lang="fr-FR" sz="1600" dirty="0"/>
                        <a:t>ZENEO</a:t>
                      </a:r>
                      <a:endParaRPr lang="fr-FR" dirty="0"/>
                    </a:p>
                  </a:txBody>
                  <a:tcPr/>
                </a:tc>
                <a:extLst>
                  <a:ext uri="{0D108BD9-81ED-4DB2-BD59-A6C34878D82A}">
                    <a16:rowId xmlns:a16="http://schemas.microsoft.com/office/drawing/2014/main" val="935144514"/>
                  </a:ext>
                </a:extLst>
              </a:tr>
              <a:tr h="288000">
                <a:tc>
                  <a:txBody>
                    <a:bodyPr/>
                    <a:lstStyle/>
                    <a:p>
                      <a:r>
                        <a:rPr lang="fr-FR" sz="1400" dirty="0"/>
                        <a:t>Confort</a:t>
                      </a:r>
                    </a:p>
                  </a:txBody>
                  <a:tcPr/>
                </a:tc>
                <a:tc>
                  <a:txBody>
                    <a:bodyPr/>
                    <a:lstStyle/>
                    <a:p>
                      <a:endParaRPr lang="fr-FR" sz="1400" dirty="0"/>
                    </a:p>
                  </a:txBody>
                  <a:tcPr/>
                </a:tc>
                <a:extLst>
                  <a:ext uri="{0D108BD9-81ED-4DB2-BD59-A6C34878D82A}">
                    <a16:rowId xmlns:a16="http://schemas.microsoft.com/office/drawing/2014/main" val="288017125"/>
                  </a:ext>
                </a:extLst>
              </a:tr>
              <a:tr h="288000">
                <a:tc>
                  <a:txBody>
                    <a:bodyPr/>
                    <a:lstStyle/>
                    <a:p>
                      <a:endParaRPr lang="fr-FR" sz="1400" dirty="0"/>
                    </a:p>
                  </a:txBody>
                  <a:tcPr/>
                </a:tc>
                <a:tc>
                  <a:txBody>
                    <a:bodyPr/>
                    <a:lstStyle/>
                    <a:p>
                      <a:endParaRPr lang="fr-FR" sz="1400" dirty="0"/>
                    </a:p>
                  </a:txBody>
                  <a:tcPr/>
                </a:tc>
                <a:extLst>
                  <a:ext uri="{0D108BD9-81ED-4DB2-BD59-A6C34878D82A}">
                    <a16:rowId xmlns:a16="http://schemas.microsoft.com/office/drawing/2014/main" val="1295739576"/>
                  </a:ext>
                </a:extLst>
              </a:tr>
              <a:tr h="288000">
                <a:tc>
                  <a:txBody>
                    <a:bodyPr/>
                    <a:lstStyle/>
                    <a:p>
                      <a:endParaRPr lang="fr-FR" sz="1400" dirty="0"/>
                    </a:p>
                  </a:txBody>
                  <a:tcPr/>
                </a:tc>
                <a:tc>
                  <a:txBody>
                    <a:bodyPr/>
                    <a:lstStyle/>
                    <a:p>
                      <a:endParaRPr lang="fr-FR" sz="1400" dirty="0"/>
                    </a:p>
                  </a:txBody>
                  <a:tcPr/>
                </a:tc>
                <a:extLst>
                  <a:ext uri="{0D108BD9-81ED-4DB2-BD59-A6C34878D82A}">
                    <a16:rowId xmlns:a16="http://schemas.microsoft.com/office/drawing/2014/main" val="102502644"/>
                  </a:ext>
                </a:extLst>
              </a:tr>
              <a:tr h="324000">
                <a:tc>
                  <a:txBody>
                    <a:bodyPr/>
                    <a:lstStyle/>
                    <a:p>
                      <a:endParaRPr lang="fr-FR" sz="1400" dirty="0"/>
                    </a:p>
                  </a:txBody>
                  <a:tcPr/>
                </a:tc>
                <a:tc>
                  <a:txBody>
                    <a:bodyPr/>
                    <a:lstStyle/>
                    <a:p>
                      <a:endParaRPr lang="fr-FR" sz="1400" dirty="0"/>
                    </a:p>
                  </a:txBody>
                  <a:tcPr/>
                </a:tc>
                <a:extLst>
                  <a:ext uri="{0D108BD9-81ED-4DB2-BD59-A6C34878D82A}">
                    <a16:rowId xmlns:a16="http://schemas.microsoft.com/office/drawing/2014/main" val="4234306657"/>
                  </a:ext>
                </a:extLst>
              </a:tr>
              <a:tr h="324000">
                <a:tc>
                  <a:txBody>
                    <a:bodyPr/>
                    <a:lstStyle/>
                    <a:p>
                      <a:endParaRPr lang="fr-FR" sz="1000" dirty="0"/>
                    </a:p>
                  </a:txBody>
                  <a:tcPr/>
                </a:tc>
                <a:tc>
                  <a:txBody>
                    <a:bodyPr/>
                    <a:lstStyle/>
                    <a:p>
                      <a:endParaRPr lang="fr-FR" sz="1600" dirty="0"/>
                    </a:p>
                  </a:txBody>
                  <a:tcPr/>
                </a:tc>
                <a:extLst>
                  <a:ext uri="{0D108BD9-81ED-4DB2-BD59-A6C34878D82A}">
                    <a16:rowId xmlns:a16="http://schemas.microsoft.com/office/drawing/2014/main" val="1423812596"/>
                  </a:ext>
                </a:extLst>
              </a:tr>
              <a:tr h="288000">
                <a:tc>
                  <a:txBody>
                    <a:bodyPr/>
                    <a:lstStyle/>
                    <a:p>
                      <a:r>
                        <a:rPr lang="fr-FR" sz="1400" dirty="0"/>
                        <a:t>Economies</a:t>
                      </a:r>
                    </a:p>
                  </a:txBody>
                  <a:tcPr/>
                </a:tc>
                <a:tc>
                  <a:txBody>
                    <a:bodyPr/>
                    <a:lstStyle/>
                    <a:p>
                      <a:endParaRPr lang="fr-FR" sz="1400" dirty="0"/>
                    </a:p>
                  </a:txBody>
                  <a:tcPr/>
                </a:tc>
                <a:extLst>
                  <a:ext uri="{0D108BD9-81ED-4DB2-BD59-A6C34878D82A}">
                    <a16:rowId xmlns:a16="http://schemas.microsoft.com/office/drawing/2014/main" val="2913024251"/>
                  </a:ext>
                </a:extLst>
              </a:tr>
              <a:tr h="324000">
                <a:tc>
                  <a:txBody>
                    <a:bodyPr/>
                    <a:lstStyle/>
                    <a:p>
                      <a:endParaRPr lang="fr-FR" sz="1600" dirty="0"/>
                    </a:p>
                  </a:txBody>
                  <a:tcPr/>
                </a:tc>
                <a:tc>
                  <a:txBody>
                    <a:bodyPr/>
                    <a:lstStyle/>
                    <a:p>
                      <a:endParaRPr lang="fr-FR" sz="1600" dirty="0"/>
                    </a:p>
                  </a:txBody>
                  <a:tcPr/>
                </a:tc>
                <a:extLst>
                  <a:ext uri="{0D108BD9-81ED-4DB2-BD59-A6C34878D82A}">
                    <a16:rowId xmlns:a16="http://schemas.microsoft.com/office/drawing/2014/main" val="3352125369"/>
                  </a:ext>
                </a:extLst>
              </a:tr>
              <a:tr h="288000">
                <a:tc>
                  <a:txBody>
                    <a:bodyPr/>
                    <a:lstStyle/>
                    <a:p>
                      <a:r>
                        <a:rPr lang="fr-FR" sz="1400" dirty="0"/>
                        <a:t>Durée de vie</a:t>
                      </a:r>
                    </a:p>
                  </a:txBody>
                  <a:tcPr/>
                </a:tc>
                <a:tc>
                  <a:txBody>
                    <a:bodyPr/>
                    <a:lstStyle/>
                    <a:p>
                      <a:endParaRPr lang="fr-FR" sz="1400" dirty="0"/>
                    </a:p>
                  </a:txBody>
                  <a:tcPr/>
                </a:tc>
                <a:extLst>
                  <a:ext uri="{0D108BD9-81ED-4DB2-BD59-A6C34878D82A}">
                    <a16:rowId xmlns:a16="http://schemas.microsoft.com/office/drawing/2014/main" val="3319200579"/>
                  </a:ext>
                </a:extLst>
              </a:tr>
              <a:tr h="288000">
                <a:tc>
                  <a:txBody>
                    <a:bodyPr/>
                    <a:lstStyle/>
                    <a:p>
                      <a:endParaRPr lang="fr-FR" sz="1400" dirty="0"/>
                    </a:p>
                  </a:txBody>
                  <a:tcPr/>
                </a:tc>
                <a:tc>
                  <a:txBody>
                    <a:bodyPr/>
                    <a:lstStyle/>
                    <a:p>
                      <a:endParaRPr lang="fr-FR" sz="1400" dirty="0"/>
                    </a:p>
                  </a:txBody>
                  <a:tcPr/>
                </a:tc>
                <a:extLst>
                  <a:ext uri="{0D108BD9-81ED-4DB2-BD59-A6C34878D82A}">
                    <a16:rowId xmlns:a16="http://schemas.microsoft.com/office/drawing/2014/main" val="1708494134"/>
                  </a:ext>
                </a:extLst>
              </a:tr>
              <a:tr h="288000">
                <a:tc>
                  <a:txBody>
                    <a:bodyPr/>
                    <a:lstStyle/>
                    <a:p>
                      <a:endParaRPr lang="fr-FR" sz="1400" dirty="0"/>
                    </a:p>
                  </a:txBody>
                  <a:tcPr/>
                </a:tc>
                <a:tc>
                  <a:txBody>
                    <a:bodyPr/>
                    <a:lstStyle/>
                    <a:p>
                      <a:endParaRPr lang="fr-FR" sz="1400" dirty="0"/>
                    </a:p>
                  </a:txBody>
                  <a:tcPr/>
                </a:tc>
                <a:extLst>
                  <a:ext uri="{0D108BD9-81ED-4DB2-BD59-A6C34878D82A}">
                    <a16:rowId xmlns:a16="http://schemas.microsoft.com/office/drawing/2014/main" val="2735670304"/>
                  </a:ext>
                </a:extLst>
              </a:tr>
              <a:tr h="288000">
                <a:tc>
                  <a:txBody>
                    <a:bodyPr/>
                    <a:lstStyle/>
                    <a:p>
                      <a:r>
                        <a:rPr lang="fr-FR" sz="1400" dirty="0"/>
                        <a:t>Modèles</a:t>
                      </a:r>
                    </a:p>
                  </a:txBody>
                  <a:tcPr/>
                </a:tc>
                <a:tc>
                  <a:txBody>
                    <a:bodyPr/>
                    <a:lstStyle/>
                    <a:p>
                      <a:endParaRPr lang="fr-FR" sz="1400" dirty="0"/>
                    </a:p>
                  </a:txBody>
                  <a:tcPr/>
                </a:tc>
                <a:extLst>
                  <a:ext uri="{0D108BD9-81ED-4DB2-BD59-A6C34878D82A}">
                    <a16:rowId xmlns:a16="http://schemas.microsoft.com/office/drawing/2014/main" val="1086558095"/>
                  </a:ext>
                </a:extLst>
              </a:tr>
              <a:tr h="324000">
                <a:tc>
                  <a:txBody>
                    <a:bodyPr/>
                    <a:lstStyle/>
                    <a:p>
                      <a:endParaRPr lang="fr-FR" sz="1000" dirty="0"/>
                    </a:p>
                  </a:txBody>
                  <a:tcPr/>
                </a:tc>
                <a:tc>
                  <a:txBody>
                    <a:bodyPr/>
                    <a:lstStyle/>
                    <a:p>
                      <a:endParaRPr lang="fr-FR" sz="1600" dirty="0"/>
                    </a:p>
                  </a:txBody>
                  <a:tcPr/>
                </a:tc>
                <a:extLst>
                  <a:ext uri="{0D108BD9-81ED-4DB2-BD59-A6C34878D82A}">
                    <a16:rowId xmlns:a16="http://schemas.microsoft.com/office/drawing/2014/main" val="252709839"/>
                  </a:ext>
                </a:extLst>
              </a:tr>
              <a:tr h="288000">
                <a:tc>
                  <a:txBody>
                    <a:bodyPr/>
                    <a:lstStyle/>
                    <a:p>
                      <a:r>
                        <a:rPr lang="fr-FR" sz="1400" dirty="0"/>
                        <a:t>Caractéristiques</a:t>
                      </a:r>
                    </a:p>
                  </a:txBody>
                  <a:tcPr/>
                </a:tc>
                <a:tc>
                  <a:txBody>
                    <a:bodyPr/>
                    <a:lstStyle/>
                    <a:p>
                      <a:endParaRPr lang="fr-FR" sz="1400" dirty="0"/>
                    </a:p>
                  </a:txBody>
                  <a:tcPr/>
                </a:tc>
                <a:extLst>
                  <a:ext uri="{0D108BD9-81ED-4DB2-BD59-A6C34878D82A}">
                    <a16:rowId xmlns:a16="http://schemas.microsoft.com/office/drawing/2014/main" val="4099357983"/>
                  </a:ext>
                </a:extLst>
              </a:tr>
              <a:tr h="288000">
                <a:tc>
                  <a:txBody>
                    <a:bodyPr/>
                    <a:lstStyle/>
                    <a:p>
                      <a:endParaRPr lang="fr-FR" sz="1400" dirty="0"/>
                    </a:p>
                  </a:txBody>
                  <a:tcPr/>
                </a:tc>
                <a:tc>
                  <a:txBody>
                    <a:bodyPr/>
                    <a:lstStyle/>
                    <a:p>
                      <a:pPr defTabSz="360000"/>
                      <a:endParaRPr lang="fr-FR" sz="1400" dirty="0"/>
                    </a:p>
                  </a:txBody>
                  <a:tcPr/>
                </a:tc>
                <a:extLst>
                  <a:ext uri="{0D108BD9-81ED-4DB2-BD59-A6C34878D82A}">
                    <a16:rowId xmlns:a16="http://schemas.microsoft.com/office/drawing/2014/main" val="206554123"/>
                  </a:ext>
                </a:extLst>
              </a:tr>
              <a:tr h="288000">
                <a:tc>
                  <a:txBody>
                    <a:bodyPr/>
                    <a:lstStyle/>
                    <a:p>
                      <a:endParaRPr lang="fr-FR" sz="1400" dirty="0"/>
                    </a:p>
                  </a:txBody>
                  <a:tcPr/>
                </a:tc>
                <a:tc>
                  <a:txBody>
                    <a:bodyPr/>
                    <a:lstStyle/>
                    <a:p>
                      <a:pPr defTabSz="360000"/>
                      <a:endParaRPr lang="fr-FR" sz="1400" dirty="0"/>
                    </a:p>
                  </a:txBody>
                  <a:tcPr/>
                </a:tc>
                <a:extLst>
                  <a:ext uri="{0D108BD9-81ED-4DB2-BD59-A6C34878D82A}">
                    <a16:rowId xmlns:a16="http://schemas.microsoft.com/office/drawing/2014/main" val="3592510420"/>
                  </a:ext>
                </a:extLst>
              </a:tr>
              <a:tr h="288000">
                <a:tc>
                  <a:txBody>
                    <a:bodyPr/>
                    <a:lstStyle/>
                    <a:p>
                      <a:endParaRPr lang="fr-FR" sz="1400" dirty="0"/>
                    </a:p>
                  </a:txBody>
                  <a:tcPr/>
                </a:tc>
                <a:tc>
                  <a:txBody>
                    <a:bodyPr/>
                    <a:lstStyle/>
                    <a:p>
                      <a:endParaRPr lang="fr-FR" sz="1400" dirty="0"/>
                    </a:p>
                  </a:txBody>
                  <a:tcPr/>
                </a:tc>
                <a:extLst>
                  <a:ext uri="{0D108BD9-81ED-4DB2-BD59-A6C34878D82A}">
                    <a16:rowId xmlns:a16="http://schemas.microsoft.com/office/drawing/2014/main" val="1165473435"/>
                  </a:ext>
                </a:extLst>
              </a:tr>
              <a:tr h="288000">
                <a:tc>
                  <a:txBody>
                    <a:bodyPr/>
                    <a:lstStyle/>
                    <a:p>
                      <a:endParaRPr lang="fr-FR" sz="1400" dirty="0"/>
                    </a:p>
                  </a:txBody>
                  <a:tcPr/>
                </a:tc>
                <a:tc>
                  <a:txBody>
                    <a:bodyPr/>
                    <a:lstStyle/>
                    <a:p>
                      <a:endParaRPr lang="fr-FR" sz="1400" dirty="0"/>
                    </a:p>
                  </a:txBody>
                  <a:tcPr/>
                </a:tc>
                <a:extLst>
                  <a:ext uri="{0D108BD9-81ED-4DB2-BD59-A6C34878D82A}">
                    <a16:rowId xmlns:a16="http://schemas.microsoft.com/office/drawing/2014/main" val="187526825"/>
                  </a:ext>
                </a:extLst>
              </a:tr>
            </a:tbl>
          </a:graphicData>
        </a:graphic>
      </p:graphicFrame>
      <p:pic>
        <p:nvPicPr>
          <p:cNvPr id="5" name="Image 4">
            <a:hlinkClick r:id="rId2" action="ppaction://hlinkfile"/>
            <a:extLst>
              <a:ext uri="{FF2B5EF4-FFF2-40B4-BE49-F238E27FC236}">
                <a16:creationId xmlns:a16="http://schemas.microsoft.com/office/drawing/2014/main" id="{3E407713-AD4A-4CEC-8A58-2C1CA831C9CC}"/>
              </a:ext>
            </a:extLst>
          </p:cNvPr>
          <p:cNvPicPr>
            <a:picLocks noChangeAspect="1"/>
          </p:cNvPicPr>
          <p:nvPr/>
        </p:nvPicPr>
        <p:blipFill>
          <a:blip r:embed="rId3"/>
          <a:stretch>
            <a:fillRect/>
          </a:stretch>
        </p:blipFill>
        <p:spPr>
          <a:xfrm>
            <a:off x="5600247" y="133020"/>
            <a:ext cx="991505" cy="747205"/>
          </a:xfrm>
          <a:prstGeom prst="rect">
            <a:avLst/>
          </a:prstGeom>
        </p:spPr>
      </p:pic>
      <p:pic>
        <p:nvPicPr>
          <p:cNvPr id="6" name="Image 5">
            <a:extLst>
              <a:ext uri="{FF2B5EF4-FFF2-40B4-BE49-F238E27FC236}">
                <a16:creationId xmlns:a16="http://schemas.microsoft.com/office/drawing/2014/main" id="{82B126D1-A24B-4376-86C5-BB9E11258661}"/>
              </a:ext>
            </a:extLst>
          </p:cNvPr>
          <p:cNvPicPr>
            <a:picLocks noChangeAspect="1"/>
          </p:cNvPicPr>
          <p:nvPr/>
        </p:nvPicPr>
        <p:blipFill>
          <a:blip r:embed="rId4"/>
          <a:stretch>
            <a:fillRect/>
          </a:stretch>
        </p:blipFill>
        <p:spPr>
          <a:xfrm>
            <a:off x="7528456" y="1008936"/>
            <a:ext cx="970080" cy="266772"/>
          </a:xfrm>
          <a:prstGeom prst="rect">
            <a:avLst/>
          </a:prstGeom>
        </p:spPr>
      </p:pic>
      <p:sp>
        <p:nvSpPr>
          <p:cNvPr id="7" name="Rectangle 6">
            <a:extLst>
              <a:ext uri="{FF2B5EF4-FFF2-40B4-BE49-F238E27FC236}">
                <a16:creationId xmlns:a16="http://schemas.microsoft.com/office/drawing/2014/main" id="{52B82AFB-4CF6-45AF-A11B-7D066AA303BA}"/>
              </a:ext>
            </a:extLst>
          </p:cNvPr>
          <p:cNvSpPr/>
          <p:nvPr/>
        </p:nvSpPr>
        <p:spPr>
          <a:xfrm>
            <a:off x="457200" y="194099"/>
            <a:ext cx="2532425" cy="461665"/>
          </a:xfrm>
          <a:prstGeom prst="rect">
            <a:avLst/>
          </a:prstGeom>
        </p:spPr>
        <p:txBody>
          <a:bodyPr wrap="none">
            <a:spAutoFit/>
          </a:bodyPr>
          <a:lstStyle/>
          <a:p>
            <a:r>
              <a:rPr lang="fr-FR" sz="2400" dirty="0"/>
              <a:t>Application 1 </a:t>
            </a:r>
            <a:r>
              <a:rPr lang="fr-FR" sz="1600" dirty="0"/>
              <a:t>Tableau</a:t>
            </a:r>
            <a:endParaRPr lang="fr-FR" sz="2400" dirty="0"/>
          </a:p>
        </p:txBody>
      </p:sp>
    </p:spTree>
    <p:extLst>
      <p:ext uri="{BB962C8B-B14F-4D97-AF65-F5344CB8AC3E}">
        <p14:creationId xmlns:p14="http://schemas.microsoft.com/office/powerpoint/2010/main" val="19148072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a:extLst>
              <a:ext uri="{FF2B5EF4-FFF2-40B4-BE49-F238E27FC236}">
                <a16:creationId xmlns:a16="http://schemas.microsoft.com/office/drawing/2014/main" id="{5FB17F24-1A8B-4B04-B79E-50385C98307C}"/>
              </a:ext>
            </a:extLst>
          </p:cNvPr>
          <p:cNvGraphicFramePr>
            <a:graphicFrameLocks noGrp="1"/>
          </p:cNvGraphicFramePr>
          <p:nvPr>
            <p:extLst>
              <p:ext uri="{D42A27DB-BD31-4B8C-83A1-F6EECF244321}">
                <p14:modId xmlns:p14="http://schemas.microsoft.com/office/powerpoint/2010/main" val="1211283168"/>
              </p:ext>
            </p:extLst>
          </p:nvPr>
        </p:nvGraphicFramePr>
        <p:xfrm>
          <a:off x="457200" y="983862"/>
          <a:ext cx="11144250" cy="562752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1920977409"/>
                    </a:ext>
                  </a:extLst>
                </a:gridCol>
                <a:gridCol w="8858250">
                  <a:extLst>
                    <a:ext uri="{9D8B030D-6E8A-4147-A177-3AD203B41FA5}">
                      <a16:colId xmlns:a16="http://schemas.microsoft.com/office/drawing/2014/main" val="1418561979"/>
                    </a:ext>
                  </a:extLst>
                </a:gridCol>
              </a:tblGrid>
              <a:tr h="324000">
                <a:tc>
                  <a:txBody>
                    <a:bodyPr/>
                    <a:lstStyle/>
                    <a:p>
                      <a:r>
                        <a:rPr lang="fr-FR" sz="1600" dirty="0"/>
                        <a:t>Arguments</a:t>
                      </a:r>
                      <a:endParaRPr lang="fr-FR" dirty="0"/>
                    </a:p>
                  </a:txBody>
                  <a:tcPr/>
                </a:tc>
                <a:tc>
                  <a:txBody>
                    <a:bodyPr/>
                    <a:lstStyle/>
                    <a:p>
                      <a:pPr algn="ctr"/>
                      <a:r>
                        <a:rPr lang="fr-FR" sz="1600" dirty="0"/>
                        <a:t>ZENEO</a:t>
                      </a:r>
                      <a:endParaRPr lang="fr-FR" dirty="0"/>
                    </a:p>
                  </a:txBody>
                  <a:tcPr/>
                </a:tc>
                <a:extLst>
                  <a:ext uri="{0D108BD9-81ED-4DB2-BD59-A6C34878D82A}">
                    <a16:rowId xmlns:a16="http://schemas.microsoft.com/office/drawing/2014/main" val="935144514"/>
                  </a:ext>
                </a:extLst>
              </a:tr>
              <a:tr h="288000">
                <a:tc>
                  <a:txBody>
                    <a:bodyPr/>
                    <a:lstStyle/>
                    <a:p>
                      <a:r>
                        <a:rPr lang="fr-FR" sz="1400" dirty="0"/>
                        <a:t>Confort</a:t>
                      </a:r>
                    </a:p>
                  </a:txBody>
                  <a:tcPr/>
                </a:tc>
                <a:tc>
                  <a:txBody>
                    <a:bodyPr/>
                    <a:lstStyle/>
                    <a:p>
                      <a:r>
                        <a:rPr lang="fr-FR" sz="1400" dirty="0">
                          <a:solidFill>
                            <a:srgbClr val="FF0000"/>
                          </a:solidFill>
                        </a:rPr>
                        <a:t>Capacité : 50 à 300 litres</a:t>
                      </a:r>
                    </a:p>
                  </a:txBody>
                  <a:tcPr/>
                </a:tc>
                <a:extLst>
                  <a:ext uri="{0D108BD9-81ED-4DB2-BD59-A6C34878D82A}">
                    <a16:rowId xmlns:a16="http://schemas.microsoft.com/office/drawing/2014/main" val="288017125"/>
                  </a:ext>
                </a:extLst>
              </a:tr>
              <a:tr h="288000">
                <a:tc>
                  <a:txBody>
                    <a:bodyPr/>
                    <a:lstStyle/>
                    <a:p>
                      <a:endParaRPr lang="fr-FR" sz="1400" dirty="0"/>
                    </a:p>
                  </a:txBody>
                  <a:tcPr/>
                </a:tc>
                <a:tc>
                  <a:txBody>
                    <a:bodyPr/>
                    <a:lstStyle/>
                    <a:p>
                      <a:r>
                        <a:rPr lang="fr-FR" sz="1400" dirty="0">
                          <a:solidFill>
                            <a:srgbClr val="FF0000"/>
                          </a:solidFill>
                        </a:rPr>
                        <a:t>Régulation : thermostat électronique</a:t>
                      </a:r>
                    </a:p>
                  </a:txBody>
                  <a:tcPr/>
                </a:tc>
                <a:extLst>
                  <a:ext uri="{0D108BD9-81ED-4DB2-BD59-A6C34878D82A}">
                    <a16:rowId xmlns:a16="http://schemas.microsoft.com/office/drawing/2014/main" val="1295739576"/>
                  </a:ext>
                </a:extLst>
              </a:tr>
              <a:tr h="288000">
                <a:tc>
                  <a:txBody>
                    <a:bodyPr/>
                    <a:lstStyle/>
                    <a:p>
                      <a:endParaRPr lang="fr-FR" sz="1400" dirty="0"/>
                    </a:p>
                  </a:txBody>
                  <a:tcPr/>
                </a:tc>
                <a:tc>
                  <a:txBody>
                    <a:bodyPr/>
                    <a:lstStyle/>
                    <a:p>
                      <a:r>
                        <a:rPr lang="fr-FR" sz="1400" dirty="0">
                          <a:solidFill>
                            <a:srgbClr val="FF0000"/>
                          </a:solidFill>
                        </a:rPr>
                        <a:t>Différents types : Horizontal, vertical mural, vertical sur socle</a:t>
                      </a:r>
                    </a:p>
                  </a:txBody>
                  <a:tcPr/>
                </a:tc>
                <a:extLst>
                  <a:ext uri="{0D108BD9-81ED-4DB2-BD59-A6C34878D82A}">
                    <a16:rowId xmlns:a16="http://schemas.microsoft.com/office/drawing/2014/main" val="102502644"/>
                  </a:ext>
                </a:extLst>
              </a:tr>
              <a:tr h="324000">
                <a:tc>
                  <a:txBody>
                    <a:bodyPr/>
                    <a:lstStyle/>
                    <a:p>
                      <a:endParaRPr lang="fr-FR" sz="1400" dirty="0"/>
                    </a:p>
                  </a:txBody>
                  <a:tcPr/>
                </a:tc>
                <a:tc>
                  <a:txBody>
                    <a:bodyPr/>
                    <a:lstStyle/>
                    <a:p>
                      <a:r>
                        <a:rPr lang="fr-FR" sz="1400" dirty="0">
                          <a:solidFill>
                            <a:srgbClr val="FF0000"/>
                          </a:solidFill>
                        </a:rPr>
                        <a:t>Fixation rapide :  kit </a:t>
                      </a:r>
                      <a:r>
                        <a:rPr lang="fr-FR" sz="1400" dirty="0" err="1">
                          <a:solidFill>
                            <a:srgbClr val="FF0000"/>
                          </a:solidFill>
                        </a:rPr>
                        <a:t>Easyfix</a:t>
                      </a:r>
                      <a:r>
                        <a:rPr lang="fr-FR" sz="1400" dirty="0">
                          <a:solidFill>
                            <a:srgbClr val="FF0000"/>
                          </a:solidFill>
                        </a:rPr>
                        <a:t> et raccord diélectrique tournant : </a:t>
                      </a:r>
                      <a:r>
                        <a:rPr lang="fr-FR" sz="1400" dirty="0" err="1">
                          <a:solidFill>
                            <a:srgbClr val="FF0000"/>
                          </a:solidFill>
                        </a:rPr>
                        <a:t>EasyRaccord</a:t>
                      </a:r>
                      <a:r>
                        <a:rPr lang="fr-FR" sz="1400" dirty="0">
                          <a:solidFill>
                            <a:srgbClr val="FF0000"/>
                          </a:solidFill>
                        </a:rPr>
                        <a:t>, livré de série </a:t>
                      </a:r>
                    </a:p>
                  </a:txBody>
                  <a:tcPr/>
                </a:tc>
                <a:extLst>
                  <a:ext uri="{0D108BD9-81ED-4DB2-BD59-A6C34878D82A}">
                    <a16:rowId xmlns:a16="http://schemas.microsoft.com/office/drawing/2014/main" val="4234306657"/>
                  </a:ext>
                </a:extLst>
              </a:tr>
              <a:tr h="324000">
                <a:tc>
                  <a:txBody>
                    <a:bodyPr/>
                    <a:lstStyle/>
                    <a:p>
                      <a:endParaRPr lang="fr-FR" sz="1000" dirty="0"/>
                    </a:p>
                  </a:txBody>
                  <a:tcPr/>
                </a:tc>
                <a:tc>
                  <a:txBody>
                    <a:bodyPr/>
                    <a:lstStyle/>
                    <a:p>
                      <a:endParaRPr lang="fr-FR" sz="1600" dirty="0">
                        <a:solidFill>
                          <a:srgbClr val="FF0000"/>
                        </a:solidFill>
                      </a:endParaRPr>
                    </a:p>
                  </a:txBody>
                  <a:tcPr/>
                </a:tc>
                <a:extLst>
                  <a:ext uri="{0D108BD9-81ED-4DB2-BD59-A6C34878D82A}">
                    <a16:rowId xmlns:a16="http://schemas.microsoft.com/office/drawing/2014/main" val="1423812596"/>
                  </a:ext>
                </a:extLst>
              </a:tr>
              <a:tr h="288000">
                <a:tc>
                  <a:txBody>
                    <a:bodyPr/>
                    <a:lstStyle/>
                    <a:p>
                      <a:r>
                        <a:rPr lang="fr-FR" sz="1400" dirty="0"/>
                        <a:t>Economies</a:t>
                      </a:r>
                    </a:p>
                  </a:txBody>
                  <a:tcPr/>
                </a:tc>
                <a:tc>
                  <a:txBody>
                    <a:bodyPr/>
                    <a:lstStyle/>
                    <a:p>
                      <a:r>
                        <a:rPr lang="fr-FR" sz="1400" dirty="0">
                          <a:solidFill>
                            <a:srgbClr val="FF0000"/>
                          </a:solidFill>
                        </a:rPr>
                        <a:t>Consommation électrique : Jusqu’à 8 % d’économies</a:t>
                      </a:r>
                    </a:p>
                  </a:txBody>
                  <a:tcPr/>
                </a:tc>
                <a:extLst>
                  <a:ext uri="{0D108BD9-81ED-4DB2-BD59-A6C34878D82A}">
                    <a16:rowId xmlns:a16="http://schemas.microsoft.com/office/drawing/2014/main" val="2913024251"/>
                  </a:ext>
                </a:extLst>
              </a:tr>
              <a:tr h="324000">
                <a:tc>
                  <a:txBody>
                    <a:bodyPr/>
                    <a:lstStyle/>
                    <a:p>
                      <a:endParaRPr lang="fr-FR" sz="1600" dirty="0"/>
                    </a:p>
                  </a:txBody>
                  <a:tcPr/>
                </a:tc>
                <a:tc>
                  <a:txBody>
                    <a:bodyPr/>
                    <a:lstStyle/>
                    <a:p>
                      <a:endParaRPr lang="fr-FR" sz="1600" dirty="0">
                        <a:solidFill>
                          <a:srgbClr val="FF0000"/>
                        </a:solidFill>
                      </a:endParaRPr>
                    </a:p>
                  </a:txBody>
                  <a:tcPr/>
                </a:tc>
                <a:extLst>
                  <a:ext uri="{0D108BD9-81ED-4DB2-BD59-A6C34878D82A}">
                    <a16:rowId xmlns:a16="http://schemas.microsoft.com/office/drawing/2014/main" val="3352125369"/>
                  </a:ext>
                </a:extLst>
              </a:tr>
              <a:tr h="288000">
                <a:tc>
                  <a:txBody>
                    <a:bodyPr/>
                    <a:lstStyle/>
                    <a:p>
                      <a:r>
                        <a:rPr lang="fr-FR" sz="1400" dirty="0"/>
                        <a:t>Durée de vie</a:t>
                      </a:r>
                    </a:p>
                  </a:txBody>
                  <a:tcPr/>
                </a:tc>
                <a:tc>
                  <a:txBody>
                    <a:bodyPr/>
                    <a:lstStyle/>
                    <a:p>
                      <a:r>
                        <a:rPr lang="fr-FR" sz="1400" dirty="0">
                          <a:solidFill>
                            <a:srgbClr val="FF0000"/>
                          </a:solidFill>
                        </a:rPr>
                        <a:t>Deux fois plus longue : protection contre la corrosion (technologie ACI Hybride)</a:t>
                      </a:r>
                    </a:p>
                  </a:txBody>
                  <a:tcPr/>
                </a:tc>
                <a:extLst>
                  <a:ext uri="{0D108BD9-81ED-4DB2-BD59-A6C34878D82A}">
                    <a16:rowId xmlns:a16="http://schemas.microsoft.com/office/drawing/2014/main" val="3319200579"/>
                  </a:ext>
                </a:extLst>
              </a:tr>
              <a:tr h="288000">
                <a:tc>
                  <a:txBody>
                    <a:bodyPr/>
                    <a:lstStyle/>
                    <a:p>
                      <a:endParaRPr lang="fr-FR" sz="1400" dirty="0"/>
                    </a:p>
                  </a:txBody>
                  <a:tcPr/>
                </a:tc>
                <a:tc>
                  <a:txBody>
                    <a:bodyPr/>
                    <a:lstStyle/>
                    <a:p>
                      <a:r>
                        <a:rPr lang="fr-FR" sz="1400" dirty="0">
                          <a:solidFill>
                            <a:srgbClr val="FF0000"/>
                          </a:solidFill>
                        </a:rPr>
                        <a:t>Résistance stéatite : limite l’entartrage</a:t>
                      </a:r>
                    </a:p>
                  </a:txBody>
                  <a:tcPr/>
                </a:tc>
                <a:extLst>
                  <a:ext uri="{0D108BD9-81ED-4DB2-BD59-A6C34878D82A}">
                    <a16:rowId xmlns:a16="http://schemas.microsoft.com/office/drawing/2014/main" val="1708494134"/>
                  </a:ext>
                </a:extLst>
              </a:tr>
              <a:tr h="288000">
                <a:tc>
                  <a:txBody>
                    <a:bodyPr/>
                    <a:lstStyle/>
                    <a:p>
                      <a:endParaRPr lang="fr-FR" sz="1400" dirty="0"/>
                    </a:p>
                  </a:txBody>
                  <a:tcPr/>
                </a:tc>
                <a:tc>
                  <a:txBody>
                    <a:bodyPr/>
                    <a:lstStyle/>
                    <a:p>
                      <a:endParaRPr lang="fr-FR" sz="1400" dirty="0">
                        <a:solidFill>
                          <a:srgbClr val="FF0000"/>
                        </a:solidFill>
                      </a:endParaRPr>
                    </a:p>
                  </a:txBody>
                  <a:tcPr/>
                </a:tc>
                <a:extLst>
                  <a:ext uri="{0D108BD9-81ED-4DB2-BD59-A6C34878D82A}">
                    <a16:rowId xmlns:a16="http://schemas.microsoft.com/office/drawing/2014/main" val="2735670304"/>
                  </a:ext>
                </a:extLst>
              </a:tr>
              <a:tr h="288000">
                <a:tc>
                  <a:txBody>
                    <a:bodyPr/>
                    <a:lstStyle/>
                    <a:p>
                      <a:r>
                        <a:rPr lang="fr-FR" sz="1400" dirty="0"/>
                        <a:t>Modèles</a:t>
                      </a:r>
                    </a:p>
                  </a:txBody>
                  <a:tcPr/>
                </a:tc>
                <a:tc>
                  <a:txBody>
                    <a:bodyPr/>
                    <a:lstStyle/>
                    <a:p>
                      <a:r>
                        <a:rPr lang="fr-FR" sz="1400" dirty="0">
                          <a:solidFill>
                            <a:srgbClr val="FF0000"/>
                          </a:solidFill>
                        </a:rPr>
                        <a:t>20 modèles différents (1 200 à 3 000W)</a:t>
                      </a:r>
                    </a:p>
                  </a:txBody>
                  <a:tcPr/>
                </a:tc>
                <a:extLst>
                  <a:ext uri="{0D108BD9-81ED-4DB2-BD59-A6C34878D82A}">
                    <a16:rowId xmlns:a16="http://schemas.microsoft.com/office/drawing/2014/main" val="1086558095"/>
                  </a:ext>
                </a:extLst>
              </a:tr>
              <a:tr h="324000">
                <a:tc>
                  <a:txBody>
                    <a:bodyPr/>
                    <a:lstStyle/>
                    <a:p>
                      <a:endParaRPr lang="fr-FR" sz="1000" dirty="0"/>
                    </a:p>
                  </a:txBody>
                  <a:tcPr/>
                </a:tc>
                <a:tc>
                  <a:txBody>
                    <a:bodyPr/>
                    <a:lstStyle/>
                    <a:p>
                      <a:endParaRPr lang="fr-FR" sz="1600" dirty="0">
                        <a:solidFill>
                          <a:srgbClr val="FF0000"/>
                        </a:solidFill>
                      </a:endParaRPr>
                    </a:p>
                  </a:txBody>
                  <a:tcPr/>
                </a:tc>
                <a:extLst>
                  <a:ext uri="{0D108BD9-81ED-4DB2-BD59-A6C34878D82A}">
                    <a16:rowId xmlns:a16="http://schemas.microsoft.com/office/drawing/2014/main" val="252709839"/>
                  </a:ext>
                </a:extLst>
              </a:tr>
              <a:tr h="288000">
                <a:tc>
                  <a:txBody>
                    <a:bodyPr/>
                    <a:lstStyle/>
                    <a:p>
                      <a:r>
                        <a:rPr lang="fr-FR" sz="1400" dirty="0"/>
                        <a:t>Caractéristiques</a:t>
                      </a:r>
                    </a:p>
                  </a:txBody>
                  <a:tcPr/>
                </a:tc>
                <a:tc>
                  <a:txBody>
                    <a:bodyPr/>
                    <a:lstStyle/>
                    <a:p>
                      <a:r>
                        <a:rPr lang="fr-FR" sz="1400" dirty="0">
                          <a:solidFill>
                            <a:srgbClr val="FF0000"/>
                          </a:solidFill>
                        </a:rPr>
                        <a:t>Garantie de 5 ans : cuve et pièces</a:t>
                      </a:r>
                    </a:p>
                  </a:txBody>
                  <a:tcPr/>
                </a:tc>
                <a:extLst>
                  <a:ext uri="{0D108BD9-81ED-4DB2-BD59-A6C34878D82A}">
                    <a16:rowId xmlns:a16="http://schemas.microsoft.com/office/drawing/2014/main" val="4099357983"/>
                  </a:ext>
                </a:extLst>
              </a:tr>
              <a:tr h="288000">
                <a:tc>
                  <a:txBody>
                    <a:bodyPr/>
                    <a:lstStyle/>
                    <a:p>
                      <a:endParaRPr lang="fr-FR" sz="1400" dirty="0"/>
                    </a:p>
                  </a:txBody>
                  <a:tcPr/>
                </a:tc>
                <a:tc>
                  <a:txBody>
                    <a:bodyPr/>
                    <a:lstStyle/>
                    <a:p>
                      <a:pPr defTabSz="360000"/>
                      <a:r>
                        <a:rPr lang="fr-FR" sz="1400" dirty="0">
                          <a:solidFill>
                            <a:srgbClr val="FF0000"/>
                          </a:solidFill>
                        </a:rPr>
                        <a:t>Sécurité avec la fonction anti-chauffe à sec</a:t>
                      </a:r>
                    </a:p>
                  </a:txBody>
                  <a:tcPr/>
                </a:tc>
                <a:extLst>
                  <a:ext uri="{0D108BD9-81ED-4DB2-BD59-A6C34878D82A}">
                    <a16:rowId xmlns:a16="http://schemas.microsoft.com/office/drawing/2014/main" val="206554123"/>
                  </a:ext>
                </a:extLst>
              </a:tr>
              <a:tr h="288000">
                <a:tc>
                  <a:txBody>
                    <a:bodyPr/>
                    <a:lstStyle/>
                    <a:p>
                      <a:endParaRPr lang="fr-FR" sz="1400" dirty="0"/>
                    </a:p>
                  </a:txBody>
                  <a:tcPr/>
                </a:tc>
                <a:tc>
                  <a:txBody>
                    <a:bodyPr/>
                    <a:lstStyle/>
                    <a:p>
                      <a:pPr defTabSz="360000"/>
                      <a:r>
                        <a:rPr lang="fr-FR" sz="1400" dirty="0">
                          <a:solidFill>
                            <a:srgbClr val="FF0000"/>
                          </a:solidFill>
                        </a:rPr>
                        <a:t>Diamètre de 505 à 530mm</a:t>
                      </a:r>
                    </a:p>
                  </a:txBody>
                  <a:tcPr/>
                </a:tc>
                <a:extLst>
                  <a:ext uri="{0D108BD9-81ED-4DB2-BD59-A6C34878D82A}">
                    <a16:rowId xmlns:a16="http://schemas.microsoft.com/office/drawing/2014/main" val="3592510420"/>
                  </a:ext>
                </a:extLst>
              </a:tr>
              <a:tr h="288000">
                <a:tc>
                  <a:txBody>
                    <a:bodyPr/>
                    <a:lstStyle/>
                    <a:p>
                      <a:endParaRPr lang="fr-FR" sz="1400" dirty="0"/>
                    </a:p>
                  </a:txBody>
                  <a:tcPr/>
                </a:tc>
                <a:tc>
                  <a:txBody>
                    <a:bodyPr/>
                    <a:lstStyle/>
                    <a:p>
                      <a:r>
                        <a:rPr lang="fr-FR" sz="1400" dirty="0">
                          <a:solidFill>
                            <a:srgbClr val="FF0000"/>
                          </a:solidFill>
                        </a:rPr>
                        <a:t>Classe énergétique C</a:t>
                      </a:r>
                    </a:p>
                  </a:txBody>
                  <a:tcPr/>
                </a:tc>
                <a:extLst>
                  <a:ext uri="{0D108BD9-81ED-4DB2-BD59-A6C34878D82A}">
                    <a16:rowId xmlns:a16="http://schemas.microsoft.com/office/drawing/2014/main" val="1165473435"/>
                  </a:ext>
                </a:extLst>
              </a:tr>
              <a:tr h="288000">
                <a:tc>
                  <a:txBody>
                    <a:bodyPr/>
                    <a:lstStyle/>
                    <a:p>
                      <a:endParaRPr lang="fr-FR" sz="1400" dirty="0"/>
                    </a:p>
                  </a:txBody>
                  <a:tcPr/>
                </a:tc>
                <a:tc>
                  <a:txBody>
                    <a:bodyPr/>
                    <a:lstStyle/>
                    <a:p>
                      <a:r>
                        <a:rPr lang="fr-FR" sz="1400" dirty="0">
                          <a:solidFill>
                            <a:srgbClr val="FF0000"/>
                          </a:solidFill>
                        </a:rPr>
                        <a:t>Fabrication française </a:t>
                      </a:r>
                    </a:p>
                  </a:txBody>
                  <a:tcPr/>
                </a:tc>
                <a:extLst>
                  <a:ext uri="{0D108BD9-81ED-4DB2-BD59-A6C34878D82A}">
                    <a16:rowId xmlns:a16="http://schemas.microsoft.com/office/drawing/2014/main" val="187526825"/>
                  </a:ext>
                </a:extLst>
              </a:tr>
            </a:tbl>
          </a:graphicData>
        </a:graphic>
      </p:graphicFrame>
      <p:pic>
        <p:nvPicPr>
          <p:cNvPr id="5" name="Image 4">
            <a:extLst>
              <a:ext uri="{FF2B5EF4-FFF2-40B4-BE49-F238E27FC236}">
                <a16:creationId xmlns:a16="http://schemas.microsoft.com/office/drawing/2014/main" id="{3E407713-AD4A-4CEC-8A58-2C1CA831C9CC}"/>
              </a:ext>
            </a:extLst>
          </p:cNvPr>
          <p:cNvPicPr>
            <a:picLocks noChangeAspect="1"/>
          </p:cNvPicPr>
          <p:nvPr/>
        </p:nvPicPr>
        <p:blipFill>
          <a:blip r:embed="rId2"/>
          <a:stretch>
            <a:fillRect/>
          </a:stretch>
        </p:blipFill>
        <p:spPr>
          <a:xfrm>
            <a:off x="5600247" y="133020"/>
            <a:ext cx="991505" cy="747205"/>
          </a:xfrm>
          <a:prstGeom prst="rect">
            <a:avLst/>
          </a:prstGeom>
        </p:spPr>
      </p:pic>
      <p:pic>
        <p:nvPicPr>
          <p:cNvPr id="6" name="Image 5">
            <a:extLst>
              <a:ext uri="{FF2B5EF4-FFF2-40B4-BE49-F238E27FC236}">
                <a16:creationId xmlns:a16="http://schemas.microsoft.com/office/drawing/2014/main" id="{82B126D1-A24B-4376-86C5-BB9E11258661}"/>
              </a:ext>
            </a:extLst>
          </p:cNvPr>
          <p:cNvPicPr>
            <a:picLocks noChangeAspect="1"/>
          </p:cNvPicPr>
          <p:nvPr/>
        </p:nvPicPr>
        <p:blipFill>
          <a:blip r:embed="rId3"/>
          <a:stretch>
            <a:fillRect/>
          </a:stretch>
        </p:blipFill>
        <p:spPr>
          <a:xfrm>
            <a:off x="7528456" y="1008936"/>
            <a:ext cx="970080" cy="266772"/>
          </a:xfrm>
          <a:prstGeom prst="rect">
            <a:avLst/>
          </a:prstGeom>
        </p:spPr>
      </p:pic>
      <p:sp>
        <p:nvSpPr>
          <p:cNvPr id="7" name="Rectangle 6">
            <a:extLst>
              <a:ext uri="{FF2B5EF4-FFF2-40B4-BE49-F238E27FC236}">
                <a16:creationId xmlns:a16="http://schemas.microsoft.com/office/drawing/2014/main" id="{52B82AFB-4CF6-45AF-A11B-7D066AA303BA}"/>
              </a:ext>
            </a:extLst>
          </p:cNvPr>
          <p:cNvSpPr/>
          <p:nvPr/>
        </p:nvSpPr>
        <p:spPr>
          <a:xfrm>
            <a:off x="457200" y="194099"/>
            <a:ext cx="4901983" cy="830997"/>
          </a:xfrm>
          <a:prstGeom prst="rect">
            <a:avLst/>
          </a:prstGeom>
        </p:spPr>
        <p:txBody>
          <a:bodyPr wrap="none">
            <a:spAutoFit/>
          </a:bodyPr>
          <a:lstStyle/>
          <a:p>
            <a:r>
              <a:rPr lang="fr-FR" sz="2400" dirty="0"/>
              <a:t>Éléments de correction </a:t>
            </a:r>
            <a:r>
              <a:rPr lang="fr-FR" sz="1600" dirty="0"/>
              <a:t>application 1 Tableau</a:t>
            </a:r>
            <a:endParaRPr lang="fr-FR" sz="2400" dirty="0"/>
          </a:p>
          <a:p>
            <a:endParaRPr lang="fr-FR" sz="2400" dirty="0"/>
          </a:p>
        </p:txBody>
      </p:sp>
      <p:pic>
        <p:nvPicPr>
          <p:cNvPr id="9" name="Image 8">
            <a:extLst>
              <a:ext uri="{FF2B5EF4-FFF2-40B4-BE49-F238E27FC236}">
                <a16:creationId xmlns:a16="http://schemas.microsoft.com/office/drawing/2014/main" id="{7141570E-E326-4E76-89EC-F517A63B917F}"/>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668306" y="6311270"/>
            <a:ext cx="477435" cy="277781"/>
          </a:xfrm>
          <a:prstGeom prst="rect">
            <a:avLst/>
          </a:prstGeom>
        </p:spPr>
      </p:pic>
    </p:spTree>
    <p:extLst>
      <p:ext uri="{BB962C8B-B14F-4D97-AF65-F5344CB8AC3E}">
        <p14:creationId xmlns:p14="http://schemas.microsoft.com/office/powerpoint/2010/main" val="18310125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1" y="-2462"/>
            <a:ext cx="7952763" cy="683499"/>
          </a:xfrm>
        </p:spPr>
        <p:txBody>
          <a:bodyPr>
            <a:normAutofit/>
          </a:bodyPr>
          <a:lstStyle/>
          <a:p>
            <a:r>
              <a:rPr lang="fr-FR" sz="3200" b="1" dirty="0">
                <a:solidFill>
                  <a:srgbClr val="7030A0"/>
                </a:solidFill>
              </a:rPr>
              <a:t>Faire un tableau comparatif</a:t>
            </a:r>
          </a:p>
        </p:txBody>
      </p:sp>
      <p:sp>
        <p:nvSpPr>
          <p:cNvPr id="3" name="Espace réservé du contenu 2"/>
          <p:cNvSpPr>
            <a:spLocks noGrp="1"/>
          </p:cNvSpPr>
          <p:nvPr>
            <p:ph idx="4294967295"/>
          </p:nvPr>
        </p:nvSpPr>
        <p:spPr>
          <a:xfrm>
            <a:off x="302003" y="1149292"/>
            <a:ext cx="11794921" cy="5027671"/>
          </a:xfrm>
        </p:spPr>
        <p:txBody>
          <a:bodyPr>
            <a:normAutofit/>
          </a:bodyPr>
          <a:lstStyle/>
          <a:p>
            <a:r>
              <a:rPr lang="fr-FR" dirty="0">
                <a:solidFill>
                  <a:srgbClr val="7030A0"/>
                </a:solidFill>
              </a:rPr>
              <a:t>Quelles sources d’information ?</a:t>
            </a:r>
          </a:p>
          <a:p>
            <a:endParaRPr lang="fr-FR" dirty="0">
              <a:solidFill>
                <a:srgbClr val="7030A0"/>
              </a:solidFill>
            </a:endParaRPr>
          </a:p>
          <a:p>
            <a:r>
              <a:rPr lang="fr-FR" dirty="0">
                <a:solidFill>
                  <a:srgbClr val="7030A0"/>
                </a:solidFill>
              </a:rPr>
              <a:t>Quelles informations comparer?</a:t>
            </a:r>
          </a:p>
          <a:p>
            <a:pPr marL="0" indent="0">
              <a:buNone/>
            </a:pPr>
            <a:endParaRPr lang="fr-FR" dirty="0">
              <a:solidFill>
                <a:srgbClr val="7030A0"/>
              </a:solidFill>
            </a:endParaRPr>
          </a:p>
          <a:p>
            <a:r>
              <a:rPr lang="fr-FR" dirty="0">
                <a:solidFill>
                  <a:srgbClr val="7030A0"/>
                </a:solidFill>
              </a:rPr>
              <a:t>Unités des données</a:t>
            </a:r>
          </a:p>
          <a:p>
            <a:pPr marL="0" indent="0">
              <a:buNone/>
            </a:pPr>
            <a:endParaRPr lang="fr-FR" dirty="0">
              <a:solidFill>
                <a:srgbClr val="7030A0"/>
              </a:solidFill>
            </a:endParaRPr>
          </a:p>
          <a:p>
            <a:r>
              <a:rPr lang="fr-FR" dirty="0">
                <a:solidFill>
                  <a:srgbClr val="7030A0"/>
                </a:solidFill>
              </a:rPr>
              <a:t>Uniformité des données</a:t>
            </a:r>
          </a:p>
          <a:p>
            <a:pPr marL="0" indent="0">
              <a:buNone/>
            </a:pPr>
            <a:endParaRPr lang="fr-FR" dirty="0">
              <a:solidFill>
                <a:srgbClr val="7030A0"/>
              </a:solidFill>
            </a:endParaRPr>
          </a:p>
          <a:p>
            <a:r>
              <a:rPr lang="fr-FR" dirty="0">
                <a:solidFill>
                  <a:srgbClr val="7030A0"/>
                </a:solidFill>
              </a:rPr>
              <a:t>Lisibilité du tableau</a:t>
            </a:r>
          </a:p>
          <a:p>
            <a:pPr marL="0" indent="0">
              <a:buNone/>
            </a:pPr>
            <a:endParaRPr lang="fr-FR" dirty="0"/>
          </a:p>
        </p:txBody>
      </p:sp>
      <p:pic>
        <p:nvPicPr>
          <p:cNvPr id="4" name="Image 3">
            <a:extLst>
              <a:ext uri="{FF2B5EF4-FFF2-40B4-BE49-F238E27FC236}">
                <a16:creationId xmlns:a16="http://schemas.microsoft.com/office/drawing/2014/main" id="{F5B45100-C933-4766-BE39-DC29748448F0}"/>
              </a:ext>
            </a:extLst>
          </p:cNvPr>
          <p:cNvPicPr>
            <a:picLocks noChangeAspect="1"/>
          </p:cNvPicPr>
          <p:nvPr/>
        </p:nvPicPr>
        <p:blipFill>
          <a:blip r:embed="rId2"/>
          <a:stretch>
            <a:fillRect/>
          </a:stretch>
        </p:blipFill>
        <p:spPr>
          <a:xfrm>
            <a:off x="5926790" y="750094"/>
            <a:ext cx="5685841" cy="5357812"/>
          </a:xfrm>
          <a:prstGeom prst="rect">
            <a:avLst/>
          </a:prstGeom>
        </p:spPr>
      </p:pic>
    </p:spTree>
    <p:extLst>
      <p:ext uri="{BB962C8B-B14F-4D97-AF65-F5344CB8AC3E}">
        <p14:creationId xmlns:p14="http://schemas.microsoft.com/office/powerpoint/2010/main" val="18593805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89954C5-37C8-45B0-B624-0B61FB604635}"/>
              </a:ext>
            </a:extLst>
          </p:cNvPr>
          <p:cNvSpPr/>
          <p:nvPr/>
        </p:nvSpPr>
        <p:spPr>
          <a:xfrm>
            <a:off x="396391" y="117957"/>
            <a:ext cx="1820691" cy="461665"/>
          </a:xfrm>
          <a:prstGeom prst="rect">
            <a:avLst/>
          </a:prstGeom>
        </p:spPr>
        <p:txBody>
          <a:bodyPr wrap="none">
            <a:spAutoFit/>
          </a:bodyPr>
          <a:lstStyle/>
          <a:p>
            <a:r>
              <a:rPr lang="fr-FR" sz="2400" dirty="0"/>
              <a:t>Application 2</a:t>
            </a:r>
          </a:p>
        </p:txBody>
      </p:sp>
      <p:sp>
        <p:nvSpPr>
          <p:cNvPr id="8" name="Rectangle 7">
            <a:extLst>
              <a:ext uri="{FF2B5EF4-FFF2-40B4-BE49-F238E27FC236}">
                <a16:creationId xmlns:a16="http://schemas.microsoft.com/office/drawing/2014/main" id="{E3AF5DAD-AFBB-44B3-B042-986BDED83A1F}"/>
              </a:ext>
            </a:extLst>
          </p:cNvPr>
          <p:cNvSpPr/>
          <p:nvPr/>
        </p:nvSpPr>
        <p:spPr>
          <a:xfrm>
            <a:off x="470264" y="671691"/>
            <a:ext cx="10998925" cy="6001643"/>
          </a:xfrm>
          <a:prstGeom prst="rect">
            <a:avLst/>
          </a:prstGeom>
        </p:spPr>
        <p:txBody>
          <a:bodyPr wrap="square">
            <a:spAutoFit/>
          </a:bodyPr>
          <a:lstStyle/>
          <a:p>
            <a:pPr algn="just"/>
            <a:r>
              <a:rPr lang="fr-FR" sz="1200" dirty="0"/>
              <a:t>VIZENGO est un chauffe-eau électrique, doté de fonctionnalités intelligentes qui permettent de réaliser jusqu’à 20% d’économies sur votre facture d’électricité en eau chaude sanitaire. VIZENGO dispose également d'une commande digitale nomade qui permet de piloter le chauffe-eau en un seul geste, depuis n’importe quelle pièce de votre maison.</a:t>
            </a:r>
          </a:p>
          <a:p>
            <a:pPr algn="just"/>
            <a:r>
              <a:rPr lang="fr-FR" sz="1200" dirty="0"/>
              <a:t>Le chauffe-eau VIZENGO est fabriqué dans l’usine de La Roche-sur-Yon (85).</a:t>
            </a:r>
          </a:p>
          <a:p>
            <a:endParaRPr lang="fr-FR" sz="1200" dirty="0"/>
          </a:p>
          <a:p>
            <a:pPr algn="ctr"/>
            <a:r>
              <a:rPr lang="fr-FR" sz="1200" b="1" dirty="0"/>
              <a:t>Economique &amp; intelligent</a:t>
            </a:r>
          </a:p>
          <a:p>
            <a:pPr defTabSz="360000"/>
            <a:r>
              <a:rPr lang="fr-FR" sz="1200" dirty="0"/>
              <a:t>	•	</a:t>
            </a:r>
          </a:p>
          <a:p>
            <a:pPr defTabSz="360000"/>
            <a:r>
              <a:rPr lang="fr-FR" sz="1200" dirty="0"/>
              <a:t>	•	</a:t>
            </a:r>
          </a:p>
          <a:p>
            <a:pPr defTabSz="360000"/>
            <a:r>
              <a:rPr lang="fr-FR" sz="1200" dirty="0"/>
              <a:t>	•	</a:t>
            </a:r>
          </a:p>
          <a:p>
            <a:pPr defTabSz="360000"/>
            <a:r>
              <a:rPr lang="fr-FR" sz="1200" dirty="0"/>
              <a:t>	•	</a:t>
            </a:r>
          </a:p>
          <a:p>
            <a:pPr algn="ctr" defTabSz="360000"/>
            <a:r>
              <a:rPr lang="fr-FR" sz="1200" b="1" dirty="0"/>
              <a:t>durée de vie</a:t>
            </a:r>
          </a:p>
          <a:p>
            <a:pPr defTabSz="360000"/>
            <a:r>
              <a:rPr lang="fr-FR" sz="1200" dirty="0"/>
              <a:t>	•	</a:t>
            </a:r>
          </a:p>
          <a:p>
            <a:pPr defTabSz="360000"/>
            <a:r>
              <a:rPr lang="fr-FR" sz="1200" dirty="0"/>
              <a:t>	•	</a:t>
            </a:r>
          </a:p>
          <a:p>
            <a:pPr algn="ctr" defTabSz="360000"/>
            <a:r>
              <a:rPr lang="fr-FR" sz="1200" b="1" dirty="0"/>
              <a:t>Modèles</a:t>
            </a:r>
          </a:p>
          <a:p>
            <a:pPr defTabSz="360000"/>
            <a:r>
              <a:rPr lang="fr-FR" sz="1200" dirty="0"/>
              <a:t>	•	</a:t>
            </a:r>
          </a:p>
          <a:p>
            <a:pPr defTabSz="360000"/>
            <a:r>
              <a:rPr lang="fr-FR" sz="1200" dirty="0"/>
              <a:t>	•	</a:t>
            </a:r>
          </a:p>
          <a:p>
            <a:pPr algn="ctr" defTabSz="360000"/>
            <a:r>
              <a:rPr lang="fr-FR" sz="1200" b="1" dirty="0"/>
              <a:t>Caractéristiques</a:t>
            </a:r>
          </a:p>
          <a:p>
            <a:pPr defTabSz="360000"/>
            <a:r>
              <a:rPr lang="fr-FR" sz="1200" dirty="0"/>
              <a:t> 	- </a:t>
            </a:r>
            <a:r>
              <a:rPr lang="fr-FR" sz="1200" b="1" dirty="0"/>
              <a:t>Le chauffe-eau :</a:t>
            </a:r>
          </a:p>
          <a:p>
            <a:pPr defTabSz="360000"/>
            <a:r>
              <a:rPr lang="fr-FR" sz="1200" dirty="0"/>
              <a:t>	•	</a:t>
            </a:r>
          </a:p>
          <a:p>
            <a:pPr defTabSz="360000"/>
            <a:r>
              <a:rPr lang="fr-FR" sz="1200" dirty="0"/>
              <a:t>	•	</a:t>
            </a:r>
          </a:p>
          <a:p>
            <a:pPr defTabSz="360000"/>
            <a:r>
              <a:rPr lang="fr-FR" sz="1200" dirty="0"/>
              <a:t>	•	</a:t>
            </a:r>
          </a:p>
          <a:p>
            <a:pPr defTabSz="360000"/>
            <a:r>
              <a:rPr lang="fr-FR" sz="1200" dirty="0"/>
              <a:t>	•	</a:t>
            </a:r>
          </a:p>
          <a:p>
            <a:pPr defTabSz="360000"/>
            <a:r>
              <a:rPr lang="fr-FR" sz="1200" dirty="0"/>
              <a:t>	•	</a:t>
            </a:r>
          </a:p>
          <a:p>
            <a:pPr defTabSz="360000"/>
            <a:r>
              <a:rPr lang="fr-FR" sz="1200" dirty="0"/>
              <a:t>	•	</a:t>
            </a:r>
          </a:p>
          <a:p>
            <a:pPr defTabSz="360000"/>
            <a:r>
              <a:rPr lang="fr-FR" sz="1200" dirty="0"/>
              <a:t>	•	</a:t>
            </a:r>
          </a:p>
          <a:p>
            <a:pPr defTabSz="360000"/>
            <a:r>
              <a:rPr lang="fr-FR" sz="1200" dirty="0"/>
              <a:t>	•	</a:t>
            </a:r>
          </a:p>
          <a:p>
            <a:pPr defTabSz="360000"/>
            <a:r>
              <a:rPr lang="fr-FR" sz="1200" dirty="0"/>
              <a:t>	•	</a:t>
            </a:r>
          </a:p>
          <a:p>
            <a:pPr defTabSz="360000"/>
            <a:r>
              <a:rPr lang="fr-FR" sz="1200" dirty="0"/>
              <a:t>	- </a:t>
            </a:r>
            <a:r>
              <a:rPr lang="fr-FR" sz="1200" b="1" dirty="0"/>
              <a:t>La commande digitale nomade :</a:t>
            </a:r>
          </a:p>
          <a:p>
            <a:pPr defTabSz="360000"/>
            <a:r>
              <a:rPr lang="fr-FR" sz="1200" dirty="0"/>
              <a:t>	•	</a:t>
            </a:r>
          </a:p>
          <a:p>
            <a:pPr defTabSz="360000"/>
            <a:r>
              <a:rPr lang="fr-FR" sz="1200" dirty="0"/>
              <a:t>	•	</a:t>
            </a:r>
          </a:p>
          <a:p>
            <a:pPr defTabSz="360000"/>
            <a:r>
              <a:rPr lang="fr-FR" sz="1200" dirty="0"/>
              <a:t>	•	</a:t>
            </a:r>
          </a:p>
          <a:p>
            <a:pPr defTabSz="360000"/>
            <a:r>
              <a:rPr lang="fr-FR" sz="1200" dirty="0"/>
              <a:t>	•	</a:t>
            </a:r>
          </a:p>
          <a:p>
            <a:pPr defTabSz="360000"/>
            <a:endParaRPr lang="fr-FR" sz="1200" dirty="0"/>
          </a:p>
        </p:txBody>
      </p:sp>
      <p:pic>
        <p:nvPicPr>
          <p:cNvPr id="9" name="Image 8">
            <a:hlinkClick r:id="rId2" action="ppaction://hlinkfile"/>
            <a:extLst>
              <a:ext uri="{FF2B5EF4-FFF2-40B4-BE49-F238E27FC236}">
                <a16:creationId xmlns:a16="http://schemas.microsoft.com/office/drawing/2014/main" id="{497C97A5-5723-4DAB-B958-BF36F8EE8864}"/>
              </a:ext>
            </a:extLst>
          </p:cNvPr>
          <p:cNvPicPr>
            <a:picLocks noChangeAspect="1"/>
          </p:cNvPicPr>
          <p:nvPr/>
        </p:nvPicPr>
        <p:blipFill rotWithShape="1">
          <a:blip r:embed="rId3">
            <a:clrChange>
              <a:clrFrom>
                <a:srgbClr val="000000"/>
              </a:clrFrom>
              <a:clrTo>
                <a:srgbClr val="000000">
                  <a:alpha val="0"/>
                </a:srgbClr>
              </a:clrTo>
            </a:clrChange>
          </a:blip>
          <a:srcRect l="32171" r="32476"/>
          <a:stretch/>
        </p:blipFill>
        <p:spPr>
          <a:xfrm>
            <a:off x="10511246" y="2717074"/>
            <a:ext cx="1345002" cy="3804557"/>
          </a:xfrm>
          <a:prstGeom prst="rect">
            <a:avLst/>
          </a:prstGeom>
        </p:spPr>
      </p:pic>
      <p:pic>
        <p:nvPicPr>
          <p:cNvPr id="10" name="Image 9">
            <a:extLst>
              <a:ext uri="{FF2B5EF4-FFF2-40B4-BE49-F238E27FC236}">
                <a16:creationId xmlns:a16="http://schemas.microsoft.com/office/drawing/2014/main" id="{1DD8E400-98E6-408A-9787-E3B32A0D727E}"/>
              </a:ext>
            </a:extLst>
          </p:cNvPr>
          <p:cNvPicPr>
            <a:picLocks noChangeAspect="1"/>
          </p:cNvPicPr>
          <p:nvPr/>
        </p:nvPicPr>
        <p:blipFill>
          <a:blip r:embed="rId4"/>
          <a:stretch>
            <a:fillRect/>
          </a:stretch>
        </p:blipFill>
        <p:spPr>
          <a:xfrm>
            <a:off x="8831916" y="4620014"/>
            <a:ext cx="966507" cy="1840966"/>
          </a:xfrm>
          <a:prstGeom prst="rect">
            <a:avLst/>
          </a:prstGeom>
        </p:spPr>
      </p:pic>
      <p:pic>
        <p:nvPicPr>
          <p:cNvPr id="2" name="Image 1">
            <a:extLst>
              <a:ext uri="{FF2B5EF4-FFF2-40B4-BE49-F238E27FC236}">
                <a16:creationId xmlns:a16="http://schemas.microsoft.com/office/drawing/2014/main" id="{CBE295D9-4E5F-4836-A9BB-A59651BCD73B}"/>
              </a:ext>
            </a:extLst>
          </p:cNvPr>
          <p:cNvPicPr>
            <a:picLocks noChangeAspect="1"/>
          </p:cNvPicPr>
          <p:nvPr/>
        </p:nvPicPr>
        <p:blipFill>
          <a:blip r:embed="rId5"/>
          <a:stretch>
            <a:fillRect/>
          </a:stretch>
        </p:blipFill>
        <p:spPr>
          <a:xfrm>
            <a:off x="11416578" y="3170972"/>
            <a:ext cx="475529" cy="280440"/>
          </a:xfrm>
          <a:prstGeom prst="rect">
            <a:avLst/>
          </a:prstGeom>
        </p:spPr>
      </p:pic>
      <p:pic>
        <p:nvPicPr>
          <p:cNvPr id="6" name="Image 5">
            <a:hlinkClick r:id="rId6" action="ppaction://hlinkfile"/>
            <a:extLst>
              <a:ext uri="{FF2B5EF4-FFF2-40B4-BE49-F238E27FC236}">
                <a16:creationId xmlns:a16="http://schemas.microsoft.com/office/drawing/2014/main" id="{A4E92D16-2557-EFAB-88F7-07637C9E1E5D}"/>
              </a:ext>
            </a:extLst>
          </p:cNvPr>
          <p:cNvPicPr>
            <a:picLocks noChangeAspect="1"/>
          </p:cNvPicPr>
          <p:nvPr/>
        </p:nvPicPr>
        <p:blipFill rotWithShape="1">
          <a:blip r:embed="rId7"/>
          <a:srcRect l="1583" t="12794" r="2818" b="65191"/>
          <a:stretch/>
        </p:blipFill>
        <p:spPr>
          <a:xfrm>
            <a:off x="5517777" y="235719"/>
            <a:ext cx="1156447" cy="343903"/>
          </a:xfrm>
          <a:prstGeom prst="rect">
            <a:avLst/>
          </a:prstGeom>
          <a:ln w="57150">
            <a:solidFill>
              <a:schemeClr val="accent6">
                <a:lumMod val="75000"/>
              </a:schemeClr>
            </a:solidFill>
          </a:ln>
        </p:spPr>
      </p:pic>
    </p:spTree>
    <p:extLst>
      <p:ext uri="{BB962C8B-B14F-4D97-AF65-F5344CB8AC3E}">
        <p14:creationId xmlns:p14="http://schemas.microsoft.com/office/powerpoint/2010/main" val="26626279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89954C5-37C8-45B0-B624-0B61FB604635}"/>
              </a:ext>
            </a:extLst>
          </p:cNvPr>
          <p:cNvSpPr/>
          <p:nvPr/>
        </p:nvSpPr>
        <p:spPr>
          <a:xfrm>
            <a:off x="396391" y="117957"/>
            <a:ext cx="4064254" cy="461665"/>
          </a:xfrm>
          <a:prstGeom prst="rect">
            <a:avLst/>
          </a:prstGeom>
        </p:spPr>
        <p:txBody>
          <a:bodyPr wrap="none">
            <a:spAutoFit/>
          </a:bodyPr>
          <a:lstStyle/>
          <a:p>
            <a:r>
              <a:rPr lang="fr-FR" sz="2400" dirty="0"/>
              <a:t>Application 2 </a:t>
            </a:r>
            <a:r>
              <a:rPr lang="fr-FR" dirty="0"/>
              <a:t>éléments de correction</a:t>
            </a:r>
            <a:endParaRPr lang="fr-FR" sz="2400" dirty="0"/>
          </a:p>
        </p:txBody>
      </p:sp>
      <p:sp>
        <p:nvSpPr>
          <p:cNvPr id="8" name="Rectangle 7">
            <a:extLst>
              <a:ext uri="{FF2B5EF4-FFF2-40B4-BE49-F238E27FC236}">
                <a16:creationId xmlns:a16="http://schemas.microsoft.com/office/drawing/2014/main" id="{E3AF5DAD-AFBB-44B3-B042-986BDED83A1F}"/>
              </a:ext>
            </a:extLst>
          </p:cNvPr>
          <p:cNvSpPr/>
          <p:nvPr/>
        </p:nvSpPr>
        <p:spPr>
          <a:xfrm>
            <a:off x="470264" y="671691"/>
            <a:ext cx="10998925" cy="6186309"/>
          </a:xfrm>
          <a:prstGeom prst="rect">
            <a:avLst/>
          </a:prstGeom>
        </p:spPr>
        <p:txBody>
          <a:bodyPr wrap="square">
            <a:spAutoFit/>
          </a:bodyPr>
          <a:lstStyle/>
          <a:p>
            <a:pPr algn="just"/>
            <a:r>
              <a:rPr lang="fr-FR" sz="1200" dirty="0"/>
              <a:t>VIZENGO est un chauffe-eau électrique, doté de fonctionnalités intelligentes qui permettent de réaliser jusqu’à 20% d’économies sur votre facture d’électricité en eau chaude sanitaire. VIZENGO dispose également d'une commande digitale nomade qui permet de piloter le chauffe-eau en un seul geste, depuis n’importe quelle pièce de votre maison.</a:t>
            </a:r>
          </a:p>
          <a:p>
            <a:pPr algn="just"/>
            <a:r>
              <a:rPr lang="fr-FR" sz="1200" dirty="0"/>
              <a:t>Le chauffe-eau VIZENGO est fabriqué dans l’usine de La Roche-sur-Yon (85).</a:t>
            </a:r>
          </a:p>
          <a:p>
            <a:endParaRPr lang="fr-FR" sz="1200" dirty="0"/>
          </a:p>
          <a:p>
            <a:pPr algn="ctr"/>
            <a:r>
              <a:rPr lang="fr-FR" sz="1200" b="1" dirty="0"/>
              <a:t>Economique &amp; intelligent</a:t>
            </a:r>
          </a:p>
          <a:p>
            <a:pPr defTabSz="360000"/>
            <a:r>
              <a:rPr lang="fr-FR" sz="1200" dirty="0"/>
              <a:t>	</a:t>
            </a:r>
            <a:r>
              <a:rPr lang="fr-FR" sz="1200" dirty="0">
                <a:solidFill>
                  <a:srgbClr val="FF0000"/>
                </a:solidFill>
              </a:rPr>
              <a:t>•</a:t>
            </a:r>
            <a:r>
              <a:rPr lang="fr-FR" sz="1200" dirty="0"/>
              <a:t>	</a:t>
            </a:r>
            <a:r>
              <a:rPr lang="fr-FR" sz="1200" dirty="0">
                <a:solidFill>
                  <a:srgbClr val="FF0000"/>
                </a:solidFill>
              </a:rPr>
              <a:t>Jusqu'à 20% d’économies d'énergie sur la facture d'électricité en eau chaude sanitaire grâce aux fonctions intelligentes</a:t>
            </a:r>
          </a:p>
          <a:p>
            <a:pPr defTabSz="360000"/>
            <a:r>
              <a:rPr lang="fr-FR" sz="1200" dirty="0">
                <a:solidFill>
                  <a:srgbClr val="FF0000"/>
                </a:solidFill>
              </a:rPr>
              <a:t>	•	La production d’eau chaude s’adapte aux rythmes de vie et aux besoins du foyer</a:t>
            </a:r>
          </a:p>
          <a:p>
            <a:pPr defTabSz="360000"/>
            <a:r>
              <a:rPr lang="fr-FR" sz="1200" dirty="0">
                <a:solidFill>
                  <a:srgbClr val="FF0000"/>
                </a:solidFill>
              </a:rPr>
              <a:t>	•	Visualisation de la quantité d’eau chaude disponible</a:t>
            </a:r>
          </a:p>
          <a:p>
            <a:pPr defTabSz="360000"/>
            <a:r>
              <a:rPr lang="fr-FR" sz="1200" dirty="0">
                <a:solidFill>
                  <a:srgbClr val="FF0000"/>
                </a:solidFill>
              </a:rPr>
              <a:t>	•	Mode absence : qui permet de suspendre la production d'eau chaude en cas d’absence prolongée et de programmer sa reprise au retour des occupants.</a:t>
            </a:r>
          </a:p>
          <a:p>
            <a:pPr algn="ctr" defTabSz="360000"/>
            <a:r>
              <a:rPr lang="fr-FR" sz="1200" b="1" dirty="0"/>
              <a:t>durée de vie</a:t>
            </a:r>
          </a:p>
          <a:p>
            <a:pPr defTabSz="360000"/>
            <a:r>
              <a:rPr lang="fr-FR" sz="1200" dirty="0"/>
              <a:t>	</a:t>
            </a:r>
            <a:r>
              <a:rPr lang="fr-FR" sz="1200" dirty="0">
                <a:solidFill>
                  <a:srgbClr val="FF0000"/>
                </a:solidFill>
              </a:rPr>
              <a:t>•</a:t>
            </a:r>
            <a:r>
              <a:rPr lang="fr-FR" sz="1200" dirty="0"/>
              <a:t>	</a:t>
            </a:r>
            <a:r>
              <a:rPr lang="fr-FR" sz="1200" dirty="0">
                <a:solidFill>
                  <a:srgbClr val="FF0000"/>
                </a:solidFill>
              </a:rPr>
              <a:t>Dure jusqu'à 2 fois plus longtemps grâce à la meilleure protection contre la corrosion, la technologie ACI Hybride.</a:t>
            </a:r>
          </a:p>
          <a:p>
            <a:pPr defTabSz="360000"/>
            <a:r>
              <a:rPr lang="fr-FR" sz="1200" dirty="0">
                <a:solidFill>
                  <a:srgbClr val="FF0000"/>
                </a:solidFill>
              </a:rPr>
              <a:t>	•	La résistance stéatite, protégée par un fourreau, est préservée du contact direct avec l’eau, ce qui limite l’entartrage</a:t>
            </a:r>
          </a:p>
          <a:p>
            <a:pPr algn="ctr" defTabSz="360000"/>
            <a:r>
              <a:rPr lang="fr-FR" sz="1200" b="1" dirty="0"/>
              <a:t>Modèles</a:t>
            </a:r>
          </a:p>
          <a:p>
            <a:pPr defTabSz="360000"/>
            <a:r>
              <a:rPr lang="fr-FR" sz="1200" dirty="0"/>
              <a:t>	</a:t>
            </a:r>
            <a:r>
              <a:rPr lang="fr-FR" sz="1200" dirty="0">
                <a:solidFill>
                  <a:srgbClr val="FF0000"/>
                </a:solidFill>
              </a:rPr>
              <a:t>•</a:t>
            </a:r>
            <a:r>
              <a:rPr lang="fr-FR" sz="1200" dirty="0"/>
              <a:t>	</a:t>
            </a:r>
            <a:r>
              <a:rPr lang="fr-FR" sz="1200" dirty="0">
                <a:solidFill>
                  <a:srgbClr val="FF0000"/>
                </a:solidFill>
              </a:rPr>
              <a:t>Vertical sur socle : 200,250 et 300L (2 200 à 3 000W)</a:t>
            </a:r>
          </a:p>
          <a:p>
            <a:pPr defTabSz="360000"/>
            <a:r>
              <a:rPr lang="fr-FR" sz="1200" dirty="0">
                <a:solidFill>
                  <a:srgbClr val="FF0000"/>
                </a:solidFill>
              </a:rPr>
              <a:t>	•	Vertical mural : 150 et 200L (1 800 à 2 000W)</a:t>
            </a:r>
          </a:p>
          <a:p>
            <a:pPr algn="ctr" defTabSz="360000"/>
            <a:r>
              <a:rPr lang="fr-FR" sz="1200" b="1" dirty="0"/>
              <a:t>Caractéristiques</a:t>
            </a:r>
          </a:p>
          <a:p>
            <a:pPr defTabSz="360000"/>
            <a:r>
              <a:rPr lang="fr-FR" sz="1200" dirty="0"/>
              <a:t> 	- </a:t>
            </a:r>
            <a:r>
              <a:rPr lang="fr-FR" sz="1200" b="1" dirty="0"/>
              <a:t>Le chauffe-eau :</a:t>
            </a:r>
          </a:p>
          <a:p>
            <a:pPr defTabSz="360000"/>
            <a:r>
              <a:rPr lang="fr-FR" sz="1200" dirty="0"/>
              <a:t>	</a:t>
            </a:r>
            <a:r>
              <a:rPr lang="fr-FR" sz="1200" dirty="0">
                <a:solidFill>
                  <a:srgbClr val="FF0000"/>
                </a:solidFill>
              </a:rPr>
              <a:t>•</a:t>
            </a:r>
            <a:r>
              <a:rPr lang="fr-FR" sz="1200" dirty="0"/>
              <a:t>	</a:t>
            </a:r>
            <a:r>
              <a:rPr lang="fr-FR" sz="1200" dirty="0">
                <a:solidFill>
                  <a:srgbClr val="FF0000"/>
                </a:solidFill>
              </a:rPr>
              <a:t>Équipé d’une commande digitale nomade (liaison radio embarquée sur chauffe-eau).</a:t>
            </a:r>
          </a:p>
          <a:p>
            <a:pPr defTabSz="360000"/>
            <a:r>
              <a:rPr lang="fr-FR" sz="1200" dirty="0">
                <a:solidFill>
                  <a:srgbClr val="FF0000"/>
                </a:solidFill>
              </a:rPr>
              <a:t>	•	Sonde de température.</a:t>
            </a:r>
          </a:p>
          <a:p>
            <a:pPr defTabSz="360000"/>
            <a:r>
              <a:rPr lang="fr-FR" sz="1200" dirty="0">
                <a:solidFill>
                  <a:srgbClr val="FF0000"/>
                </a:solidFill>
              </a:rPr>
              <a:t>	•	Protection dynamique anti-corrosion ACI Hybride : combinaison d'une anode en titane surmontée d'un enrobage magnésium.</a:t>
            </a:r>
          </a:p>
          <a:p>
            <a:pPr defTabSz="360000"/>
            <a:r>
              <a:rPr lang="fr-FR" sz="1200" dirty="0">
                <a:solidFill>
                  <a:srgbClr val="FF0000"/>
                </a:solidFill>
              </a:rPr>
              <a:t>	•	Thermostat électronique et fonction anti-chauffe à sec.</a:t>
            </a:r>
          </a:p>
          <a:p>
            <a:pPr defTabSz="360000"/>
            <a:r>
              <a:rPr lang="fr-FR" sz="1200" dirty="0">
                <a:solidFill>
                  <a:srgbClr val="FF0000"/>
                </a:solidFill>
              </a:rPr>
              <a:t>	•	Livré en 230 V mono – Kit Triphasé 400 V en accessoire.</a:t>
            </a:r>
          </a:p>
          <a:p>
            <a:pPr defTabSz="360000"/>
            <a:r>
              <a:rPr lang="fr-FR" sz="1200" dirty="0">
                <a:solidFill>
                  <a:srgbClr val="FF0000"/>
                </a:solidFill>
              </a:rPr>
              <a:t>	•	Résistance stéatite pour limiter l'entartrage.</a:t>
            </a:r>
          </a:p>
          <a:p>
            <a:pPr defTabSz="360000"/>
            <a:r>
              <a:rPr lang="fr-FR" sz="1200" dirty="0">
                <a:solidFill>
                  <a:srgbClr val="FF0000"/>
                </a:solidFill>
              </a:rPr>
              <a:t>	•	Easyfix (kit de fixation rapide) livré de série : une exclusivité Atlantic</a:t>
            </a:r>
          </a:p>
          <a:p>
            <a:pPr defTabSz="360000"/>
            <a:r>
              <a:rPr lang="fr-FR" sz="1200" dirty="0">
                <a:solidFill>
                  <a:srgbClr val="FF0000"/>
                </a:solidFill>
              </a:rPr>
              <a:t>	•	EasyRaccord livré de série : raccord diélectrique tournant</a:t>
            </a:r>
          </a:p>
          <a:p>
            <a:pPr defTabSz="360000"/>
            <a:r>
              <a:rPr lang="fr-FR" sz="1200" dirty="0">
                <a:solidFill>
                  <a:srgbClr val="FF0000"/>
                </a:solidFill>
              </a:rPr>
              <a:t>	•	Garantie 5 ans cuve et pièces</a:t>
            </a:r>
          </a:p>
          <a:p>
            <a:pPr defTabSz="360000"/>
            <a:r>
              <a:rPr lang="fr-FR" sz="1200" dirty="0">
                <a:solidFill>
                  <a:srgbClr val="FF0000"/>
                </a:solidFill>
              </a:rPr>
              <a:t>	•	Fabrication française</a:t>
            </a:r>
          </a:p>
          <a:p>
            <a:pPr defTabSz="360000"/>
            <a:r>
              <a:rPr lang="fr-FR" sz="1200" dirty="0"/>
              <a:t>	- </a:t>
            </a:r>
            <a:r>
              <a:rPr lang="fr-FR" sz="1200" b="1" dirty="0"/>
              <a:t>La commande digitale nomade :</a:t>
            </a:r>
          </a:p>
          <a:p>
            <a:pPr defTabSz="360000"/>
            <a:r>
              <a:rPr lang="fr-FR" sz="1200" dirty="0"/>
              <a:t>	</a:t>
            </a:r>
            <a:r>
              <a:rPr lang="fr-FR" sz="1200" dirty="0">
                <a:solidFill>
                  <a:srgbClr val="FF0000"/>
                </a:solidFill>
              </a:rPr>
              <a:t>•	Écran LCD, dimensions 10,5 x 10,5 cm sur 2,6 cm d’épaisseur.</a:t>
            </a:r>
          </a:p>
          <a:p>
            <a:pPr defTabSz="360000"/>
            <a:r>
              <a:rPr lang="fr-FR" sz="1200" dirty="0">
                <a:solidFill>
                  <a:srgbClr val="FF0000"/>
                </a:solidFill>
              </a:rPr>
              <a:t>	•	3 modes de fonctionnement : Sérénité, Contrôle, Absence.</a:t>
            </a:r>
          </a:p>
          <a:p>
            <a:pPr defTabSz="360000"/>
            <a:r>
              <a:rPr lang="fr-FR" sz="1200" dirty="0">
                <a:solidFill>
                  <a:srgbClr val="FF0000"/>
                </a:solidFill>
              </a:rPr>
              <a:t>	•	Verrouillage des commandes.</a:t>
            </a:r>
          </a:p>
          <a:p>
            <a:pPr defTabSz="360000"/>
            <a:r>
              <a:rPr lang="fr-FR" sz="1200" dirty="0">
                <a:solidFill>
                  <a:srgbClr val="FF0000"/>
                </a:solidFill>
              </a:rPr>
              <a:t>	•	Visualisation de la quantité d’eau chaude, visualisation des relances, visualisation du cycle anti-légionnelle.</a:t>
            </a:r>
          </a:p>
        </p:txBody>
      </p:sp>
      <p:pic>
        <p:nvPicPr>
          <p:cNvPr id="9" name="Image 8">
            <a:extLst>
              <a:ext uri="{FF2B5EF4-FFF2-40B4-BE49-F238E27FC236}">
                <a16:creationId xmlns:a16="http://schemas.microsoft.com/office/drawing/2014/main" id="{497C97A5-5723-4DAB-B958-BF36F8EE8864}"/>
              </a:ext>
            </a:extLst>
          </p:cNvPr>
          <p:cNvPicPr>
            <a:picLocks noChangeAspect="1"/>
          </p:cNvPicPr>
          <p:nvPr/>
        </p:nvPicPr>
        <p:blipFill rotWithShape="1">
          <a:blip r:embed="rId2">
            <a:clrChange>
              <a:clrFrom>
                <a:srgbClr val="000000"/>
              </a:clrFrom>
              <a:clrTo>
                <a:srgbClr val="000000">
                  <a:alpha val="0"/>
                </a:srgbClr>
              </a:clrTo>
            </a:clrChange>
          </a:blip>
          <a:srcRect l="32171" r="32476"/>
          <a:stretch/>
        </p:blipFill>
        <p:spPr>
          <a:xfrm>
            <a:off x="10511246" y="2717074"/>
            <a:ext cx="1345002" cy="3804557"/>
          </a:xfrm>
          <a:prstGeom prst="rect">
            <a:avLst/>
          </a:prstGeom>
        </p:spPr>
      </p:pic>
      <p:pic>
        <p:nvPicPr>
          <p:cNvPr id="10" name="Image 9">
            <a:extLst>
              <a:ext uri="{FF2B5EF4-FFF2-40B4-BE49-F238E27FC236}">
                <a16:creationId xmlns:a16="http://schemas.microsoft.com/office/drawing/2014/main" id="{1DD8E400-98E6-408A-9787-E3B32A0D727E}"/>
              </a:ext>
            </a:extLst>
          </p:cNvPr>
          <p:cNvPicPr>
            <a:picLocks noChangeAspect="1"/>
          </p:cNvPicPr>
          <p:nvPr/>
        </p:nvPicPr>
        <p:blipFill>
          <a:blip r:embed="rId3"/>
          <a:stretch>
            <a:fillRect/>
          </a:stretch>
        </p:blipFill>
        <p:spPr>
          <a:xfrm>
            <a:off x="8831916" y="4620014"/>
            <a:ext cx="966507" cy="1840966"/>
          </a:xfrm>
          <a:prstGeom prst="rect">
            <a:avLst/>
          </a:prstGeom>
        </p:spPr>
      </p:pic>
      <p:pic>
        <p:nvPicPr>
          <p:cNvPr id="2" name="Image 1">
            <a:extLst>
              <a:ext uri="{FF2B5EF4-FFF2-40B4-BE49-F238E27FC236}">
                <a16:creationId xmlns:a16="http://schemas.microsoft.com/office/drawing/2014/main" id="{1718FFEA-BC3E-497F-9872-867452CD97B0}"/>
              </a:ext>
            </a:extLst>
          </p:cNvPr>
          <p:cNvPicPr>
            <a:picLocks noChangeAspect="1"/>
          </p:cNvPicPr>
          <p:nvPr/>
        </p:nvPicPr>
        <p:blipFill>
          <a:blip r:embed="rId4"/>
          <a:stretch>
            <a:fillRect/>
          </a:stretch>
        </p:blipFill>
        <p:spPr>
          <a:xfrm>
            <a:off x="11380719" y="3148560"/>
            <a:ext cx="475529" cy="280440"/>
          </a:xfrm>
          <a:prstGeom prst="rect">
            <a:avLst/>
          </a:prstGeom>
        </p:spPr>
      </p:pic>
      <p:pic>
        <p:nvPicPr>
          <p:cNvPr id="6" name="Image 5">
            <a:hlinkClick r:id="rId5" action="ppaction://hlinkfile"/>
            <a:extLst>
              <a:ext uri="{FF2B5EF4-FFF2-40B4-BE49-F238E27FC236}">
                <a16:creationId xmlns:a16="http://schemas.microsoft.com/office/drawing/2014/main" id="{CD39A381-79AA-AAEF-FDF2-113EBEE9F475}"/>
              </a:ext>
            </a:extLst>
          </p:cNvPr>
          <p:cNvPicPr>
            <a:picLocks noChangeAspect="1"/>
          </p:cNvPicPr>
          <p:nvPr/>
        </p:nvPicPr>
        <p:blipFill>
          <a:blip r:embed="rId6"/>
          <a:stretch>
            <a:fillRect/>
          </a:stretch>
        </p:blipFill>
        <p:spPr>
          <a:xfrm>
            <a:off x="5455865" y="117957"/>
            <a:ext cx="1280271" cy="463336"/>
          </a:xfrm>
          <a:prstGeom prst="rect">
            <a:avLst/>
          </a:prstGeom>
        </p:spPr>
      </p:pic>
    </p:spTree>
    <p:extLst>
      <p:ext uri="{BB962C8B-B14F-4D97-AF65-F5344CB8AC3E}">
        <p14:creationId xmlns:p14="http://schemas.microsoft.com/office/powerpoint/2010/main" val="3003132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a:extLst>
              <a:ext uri="{FF2B5EF4-FFF2-40B4-BE49-F238E27FC236}">
                <a16:creationId xmlns:a16="http://schemas.microsoft.com/office/drawing/2014/main" id="{B4ABC0EB-70FF-4007-9427-64CD9EA6C09A}"/>
              </a:ext>
            </a:extLst>
          </p:cNvPr>
          <p:cNvGraphicFramePr>
            <a:graphicFrameLocks noGrp="1"/>
          </p:cNvGraphicFramePr>
          <p:nvPr>
            <p:extLst>
              <p:ext uri="{D42A27DB-BD31-4B8C-83A1-F6EECF244321}">
                <p14:modId xmlns:p14="http://schemas.microsoft.com/office/powerpoint/2010/main" val="1352307108"/>
              </p:ext>
            </p:extLst>
          </p:nvPr>
        </p:nvGraphicFramePr>
        <p:xfrm>
          <a:off x="152400" y="644333"/>
          <a:ext cx="11649892" cy="6090330"/>
        </p:xfrm>
        <a:graphic>
          <a:graphicData uri="http://schemas.openxmlformats.org/drawingml/2006/table">
            <a:tbl>
              <a:tblPr firstRow="1" bandRow="1">
                <a:tableStyleId>{5C22544A-7EE6-4342-B048-85BDC9FD1C3A}</a:tableStyleId>
              </a:tblPr>
              <a:tblGrid>
                <a:gridCol w="1210235">
                  <a:extLst>
                    <a:ext uri="{9D8B030D-6E8A-4147-A177-3AD203B41FA5}">
                      <a16:colId xmlns:a16="http://schemas.microsoft.com/office/drawing/2014/main" val="1920977409"/>
                    </a:ext>
                  </a:extLst>
                </a:gridCol>
                <a:gridCol w="5136777">
                  <a:extLst>
                    <a:ext uri="{9D8B030D-6E8A-4147-A177-3AD203B41FA5}">
                      <a16:colId xmlns:a16="http://schemas.microsoft.com/office/drawing/2014/main" val="1418561979"/>
                    </a:ext>
                  </a:extLst>
                </a:gridCol>
                <a:gridCol w="5302880">
                  <a:extLst>
                    <a:ext uri="{9D8B030D-6E8A-4147-A177-3AD203B41FA5}">
                      <a16:colId xmlns:a16="http://schemas.microsoft.com/office/drawing/2014/main" val="665270839"/>
                    </a:ext>
                  </a:extLst>
                </a:gridCol>
              </a:tblGrid>
              <a:tr h="339610">
                <a:tc>
                  <a:txBody>
                    <a:bodyPr/>
                    <a:lstStyle/>
                    <a:p>
                      <a:r>
                        <a:rPr lang="fr-FR" sz="1400" dirty="0"/>
                        <a:t>Arguments</a:t>
                      </a:r>
                    </a:p>
                  </a:txBody>
                  <a:tcPr/>
                </a:tc>
                <a:tc>
                  <a:txBody>
                    <a:bodyPr/>
                    <a:lstStyle/>
                    <a:p>
                      <a:pPr algn="ctr"/>
                      <a:r>
                        <a:rPr lang="fr-FR" sz="1400" dirty="0"/>
                        <a:t>ZENEO</a:t>
                      </a:r>
                    </a:p>
                  </a:txBody>
                  <a:tcPr/>
                </a:tc>
                <a:tc>
                  <a:txBody>
                    <a:bodyPr/>
                    <a:lstStyle/>
                    <a:p>
                      <a:pPr algn="ctr"/>
                      <a:r>
                        <a:rPr lang="fr-FR" sz="1400" dirty="0"/>
                        <a:t>VIZENGO</a:t>
                      </a:r>
                      <a:endParaRPr lang="fr-FR" sz="2000" dirty="0"/>
                    </a:p>
                  </a:txBody>
                  <a:tcPr/>
                </a:tc>
                <a:extLst>
                  <a:ext uri="{0D108BD9-81ED-4DB2-BD59-A6C34878D82A}">
                    <a16:rowId xmlns:a16="http://schemas.microsoft.com/office/drawing/2014/main" val="935144514"/>
                  </a:ext>
                </a:extLst>
              </a:tr>
              <a:tr h="287536">
                <a:tc>
                  <a:txBody>
                    <a:bodyPr/>
                    <a:lstStyle/>
                    <a:p>
                      <a:r>
                        <a:rPr lang="fr-FR" sz="1200" dirty="0"/>
                        <a:t>Confort</a:t>
                      </a:r>
                    </a:p>
                  </a:txBody>
                  <a:tcPr/>
                </a:tc>
                <a:tc>
                  <a:txBody>
                    <a:bodyPr/>
                    <a:lstStyle/>
                    <a:p>
                      <a:endParaRPr lang="fr-FR" sz="1200" dirty="0"/>
                    </a:p>
                  </a:txBody>
                  <a:tcPr/>
                </a:tc>
                <a:tc>
                  <a:txBody>
                    <a:bodyPr/>
                    <a:lstStyle/>
                    <a:p>
                      <a:endParaRPr lang="fr-FR" sz="1200" dirty="0"/>
                    </a:p>
                  </a:txBody>
                  <a:tcPr/>
                </a:tc>
                <a:extLst>
                  <a:ext uri="{0D108BD9-81ED-4DB2-BD59-A6C34878D82A}">
                    <a16:rowId xmlns:a16="http://schemas.microsoft.com/office/drawing/2014/main" val="288017125"/>
                  </a:ext>
                </a:extLst>
              </a:tr>
              <a:tr h="287536">
                <a:tc>
                  <a:txBody>
                    <a:bodyPr/>
                    <a:lstStyle/>
                    <a:p>
                      <a:endParaRPr lang="fr-FR" sz="1200"/>
                    </a:p>
                  </a:txBody>
                  <a:tcPr/>
                </a:tc>
                <a:tc>
                  <a:txBody>
                    <a:bodyPr/>
                    <a:lstStyle/>
                    <a:p>
                      <a:endParaRPr lang="fr-FR" sz="1200" dirty="0"/>
                    </a:p>
                  </a:txBody>
                  <a:tcPr/>
                </a:tc>
                <a:tc>
                  <a:txBody>
                    <a:bodyPr/>
                    <a:lstStyle/>
                    <a:p>
                      <a:endParaRPr lang="fr-FR" sz="1200" dirty="0"/>
                    </a:p>
                  </a:txBody>
                  <a:tcPr/>
                </a:tc>
                <a:extLst>
                  <a:ext uri="{0D108BD9-81ED-4DB2-BD59-A6C34878D82A}">
                    <a16:rowId xmlns:a16="http://schemas.microsoft.com/office/drawing/2014/main" val="1295739576"/>
                  </a:ext>
                </a:extLst>
              </a:tr>
              <a:tr h="287536">
                <a:tc>
                  <a:txBody>
                    <a:bodyPr/>
                    <a:lstStyle/>
                    <a:p>
                      <a:endParaRPr lang="fr-FR" sz="1200"/>
                    </a:p>
                  </a:txBody>
                  <a:tcPr/>
                </a:tc>
                <a:tc>
                  <a:txBody>
                    <a:bodyPr/>
                    <a:lstStyle/>
                    <a:p>
                      <a:endParaRPr lang="fr-FR" sz="1200" dirty="0"/>
                    </a:p>
                  </a:txBody>
                  <a:tcPr/>
                </a:tc>
                <a:tc>
                  <a:txBody>
                    <a:bodyPr/>
                    <a:lstStyle/>
                    <a:p>
                      <a:endParaRPr lang="fr-FR" sz="1200" dirty="0"/>
                    </a:p>
                  </a:txBody>
                  <a:tcPr/>
                </a:tc>
                <a:extLst>
                  <a:ext uri="{0D108BD9-81ED-4DB2-BD59-A6C34878D82A}">
                    <a16:rowId xmlns:a16="http://schemas.microsoft.com/office/drawing/2014/main" val="102502644"/>
                  </a:ext>
                </a:extLst>
              </a:tr>
              <a:tr h="287536">
                <a:tc>
                  <a:txBody>
                    <a:bodyPr/>
                    <a:lstStyle/>
                    <a:p>
                      <a:endParaRPr lang="fr-FR" sz="800" dirty="0"/>
                    </a:p>
                  </a:txBody>
                  <a:tcPr/>
                </a:tc>
                <a:tc>
                  <a:txBody>
                    <a:bodyPr/>
                    <a:lstStyle/>
                    <a:p>
                      <a:endParaRPr lang="fr-FR" sz="1200" dirty="0"/>
                    </a:p>
                  </a:txBody>
                  <a:tcPr/>
                </a:tc>
                <a:tc>
                  <a:txBody>
                    <a:bodyPr/>
                    <a:lstStyle/>
                    <a:p>
                      <a:endParaRPr lang="fr-FR" sz="1200" dirty="0"/>
                    </a:p>
                  </a:txBody>
                  <a:tcPr/>
                </a:tc>
                <a:extLst>
                  <a:ext uri="{0D108BD9-81ED-4DB2-BD59-A6C34878D82A}">
                    <a16:rowId xmlns:a16="http://schemas.microsoft.com/office/drawing/2014/main" val="4234306657"/>
                  </a:ext>
                </a:extLst>
              </a:tr>
              <a:tr h="287536">
                <a:tc>
                  <a:txBody>
                    <a:bodyPr/>
                    <a:lstStyle/>
                    <a:p>
                      <a:endParaRPr lang="fr-FR" sz="800" dirty="0"/>
                    </a:p>
                  </a:txBody>
                  <a:tcPr/>
                </a:tc>
                <a:tc>
                  <a:txBody>
                    <a:bodyPr/>
                    <a:lstStyle/>
                    <a:p>
                      <a:endParaRPr lang="fr-FR" sz="1200" dirty="0"/>
                    </a:p>
                  </a:txBody>
                  <a:tcPr/>
                </a:tc>
                <a:tc>
                  <a:txBody>
                    <a:bodyPr/>
                    <a:lstStyle/>
                    <a:p>
                      <a:endParaRPr lang="fr-FR" sz="1200" dirty="0"/>
                    </a:p>
                  </a:txBody>
                  <a:tcPr/>
                </a:tc>
                <a:extLst>
                  <a:ext uri="{0D108BD9-81ED-4DB2-BD59-A6C34878D82A}">
                    <a16:rowId xmlns:a16="http://schemas.microsoft.com/office/drawing/2014/main" val="3684132975"/>
                  </a:ext>
                </a:extLst>
              </a:tr>
              <a:tr h="287536">
                <a:tc>
                  <a:txBody>
                    <a:bodyPr/>
                    <a:lstStyle/>
                    <a:p>
                      <a:r>
                        <a:rPr lang="fr-FR" sz="1200" dirty="0"/>
                        <a:t>Economies</a:t>
                      </a:r>
                    </a:p>
                  </a:txBody>
                  <a:tcPr/>
                </a:tc>
                <a:tc>
                  <a:txBody>
                    <a:bodyPr/>
                    <a:lstStyle/>
                    <a:p>
                      <a:endParaRPr lang="fr-FR" sz="1200" dirty="0"/>
                    </a:p>
                  </a:txBody>
                  <a:tcPr/>
                </a:tc>
                <a:tc>
                  <a:txBody>
                    <a:bodyPr/>
                    <a:lstStyle/>
                    <a:p>
                      <a:endParaRPr lang="fr-FR" sz="1200" dirty="0"/>
                    </a:p>
                  </a:txBody>
                  <a:tcPr/>
                </a:tc>
                <a:extLst>
                  <a:ext uri="{0D108BD9-81ED-4DB2-BD59-A6C34878D82A}">
                    <a16:rowId xmlns:a16="http://schemas.microsoft.com/office/drawing/2014/main" val="2913024251"/>
                  </a:ext>
                </a:extLst>
              </a:tr>
              <a:tr h="287536">
                <a:tc>
                  <a:txBody>
                    <a:bodyPr/>
                    <a:lstStyle/>
                    <a:p>
                      <a:endParaRPr lang="fr-FR" sz="800" dirty="0"/>
                    </a:p>
                  </a:txBody>
                  <a:tcPr/>
                </a:tc>
                <a:tc>
                  <a:txBody>
                    <a:bodyPr/>
                    <a:lstStyle/>
                    <a:p>
                      <a:endParaRPr lang="fr-FR" sz="1200" dirty="0"/>
                    </a:p>
                  </a:txBody>
                  <a:tcPr/>
                </a:tc>
                <a:tc>
                  <a:txBody>
                    <a:bodyPr/>
                    <a:lstStyle/>
                    <a:p>
                      <a:endParaRPr lang="fr-FR" sz="1200" dirty="0"/>
                    </a:p>
                  </a:txBody>
                  <a:tcPr/>
                </a:tc>
                <a:extLst>
                  <a:ext uri="{0D108BD9-81ED-4DB2-BD59-A6C34878D82A}">
                    <a16:rowId xmlns:a16="http://schemas.microsoft.com/office/drawing/2014/main" val="3352125369"/>
                  </a:ext>
                </a:extLst>
              </a:tr>
              <a:tr h="287536">
                <a:tc>
                  <a:txBody>
                    <a:bodyPr/>
                    <a:lstStyle/>
                    <a:p>
                      <a:r>
                        <a:rPr lang="fr-FR" sz="1200" dirty="0"/>
                        <a:t>Durée de vie</a:t>
                      </a:r>
                    </a:p>
                  </a:txBody>
                  <a:tcPr/>
                </a:tc>
                <a:tc>
                  <a:txBody>
                    <a:bodyPr/>
                    <a:lstStyle/>
                    <a:p>
                      <a:endParaRPr lang="fr-FR" sz="1200" dirty="0"/>
                    </a:p>
                  </a:txBody>
                  <a:tcPr/>
                </a:tc>
                <a:tc>
                  <a:txBody>
                    <a:bodyPr/>
                    <a:lstStyle/>
                    <a:p>
                      <a:endParaRPr lang="fr-FR" sz="1200" dirty="0"/>
                    </a:p>
                  </a:txBody>
                  <a:tcPr/>
                </a:tc>
                <a:extLst>
                  <a:ext uri="{0D108BD9-81ED-4DB2-BD59-A6C34878D82A}">
                    <a16:rowId xmlns:a16="http://schemas.microsoft.com/office/drawing/2014/main" val="3319200579"/>
                  </a:ext>
                </a:extLst>
              </a:tr>
              <a:tr h="287536">
                <a:tc>
                  <a:txBody>
                    <a:bodyPr/>
                    <a:lstStyle/>
                    <a:p>
                      <a:endParaRPr lang="fr-FR" sz="1200" dirty="0"/>
                    </a:p>
                  </a:txBody>
                  <a:tcPr/>
                </a:tc>
                <a:tc>
                  <a:txBody>
                    <a:bodyPr/>
                    <a:lstStyle/>
                    <a:p>
                      <a:endParaRPr lang="fr-FR" sz="1200" dirty="0"/>
                    </a:p>
                  </a:txBody>
                  <a:tcPr/>
                </a:tc>
                <a:tc>
                  <a:txBody>
                    <a:bodyPr/>
                    <a:lstStyle/>
                    <a:p>
                      <a:endParaRPr lang="fr-FR" sz="1200" dirty="0"/>
                    </a:p>
                  </a:txBody>
                  <a:tcPr/>
                </a:tc>
                <a:extLst>
                  <a:ext uri="{0D108BD9-81ED-4DB2-BD59-A6C34878D82A}">
                    <a16:rowId xmlns:a16="http://schemas.microsoft.com/office/drawing/2014/main" val="1708494134"/>
                  </a:ext>
                </a:extLst>
              </a:tr>
              <a:tr h="287536">
                <a:tc>
                  <a:txBody>
                    <a:bodyPr/>
                    <a:lstStyle/>
                    <a:p>
                      <a:endParaRPr lang="fr-FR" sz="1200" dirty="0"/>
                    </a:p>
                  </a:txBody>
                  <a:tcPr/>
                </a:tc>
                <a:tc>
                  <a:txBody>
                    <a:bodyPr/>
                    <a:lstStyle/>
                    <a:p>
                      <a:endParaRPr lang="fr-FR" sz="1200" dirty="0"/>
                    </a:p>
                  </a:txBody>
                  <a:tcPr/>
                </a:tc>
                <a:tc>
                  <a:txBody>
                    <a:bodyPr/>
                    <a:lstStyle/>
                    <a:p>
                      <a:endParaRPr lang="fr-FR" sz="1200" dirty="0"/>
                    </a:p>
                  </a:txBody>
                  <a:tcPr/>
                </a:tc>
                <a:extLst>
                  <a:ext uri="{0D108BD9-81ED-4DB2-BD59-A6C34878D82A}">
                    <a16:rowId xmlns:a16="http://schemas.microsoft.com/office/drawing/2014/main" val="977567749"/>
                  </a:ext>
                </a:extLst>
              </a:tr>
              <a:tr h="287536">
                <a:tc>
                  <a:txBody>
                    <a:bodyPr/>
                    <a:lstStyle/>
                    <a:p>
                      <a:r>
                        <a:rPr lang="fr-FR" sz="1200" dirty="0"/>
                        <a:t>Modèles</a:t>
                      </a:r>
                    </a:p>
                  </a:txBody>
                  <a:tcPr/>
                </a:tc>
                <a:tc>
                  <a:txBody>
                    <a:bodyPr/>
                    <a:lstStyle/>
                    <a:p>
                      <a:endParaRPr lang="fr-FR" sz="1200" dirty="0"/>
                    </a:p>
                  </a:txBody>
                  <a:tcPr/>
                </a:tc>
                <a:tc>
                  <a:txBody>
                    <a:bodyPr/>
                    <a:lstStyle/>
                    <a:p>
                      <a:endParaRPr lang="fr-FR" sz="1200" dirty="0"/>
                    </a:p>
                  </a:txBody>
                  <a:tcPr/>
                </a:tc>
                <a:extLst>
                  <a:ext uri="{0D108BD9-81ED-4DB2-BD59-A6C34878D82A}">
                    <a16:rowId xmlns:a16="http://schemas.microsoft.com/office/drawing/2014/main" val="1086558095"/>
                  </a:ext>
                </a:extLst>
              </a:tr>
              <a:tr h="287536">
                <a:tc>
                  <a:txBody>
                    <a:bodyPr/>
                    <a:lstStyle/>
                    <a:p>
                      <a:endParaRPr lang="fr-FR" sz="800" dirty="0"/>
                    </a:p>
                  </a:txBody>
                  <a:tcPr/>
                </a:tc>
                <a:tc>
                  <a:txBody>
                    <a:bodyPr/>
                    <a:lstStyle/>
                    <a:p>
                      <a:endParaRPr lang="fr-FR" sz="1200" dirty="0"/>
                    </a:p>
                  </a:txBody>
                  <a:tcPr/>
                </a:tc>
                <a:tc>
                  <a:txBody>
                    <a:bodyPr/>
                    <a:lstStyle/>
                    <a:p>
                      <a:endParaRPr lang="fr-FR" sz="1200" dirty="0"/>
                    </a:p>
                  </a:txBody>
                  <a:tcPr/>
                </a:tc>
                <a:extLst>
                  <a:ext uri="{0D108BD9-81ED-4DB2-BD59-A6C34878D82A}">
                    <a16:rowId xmlns:a16="http://schemas.microsoft.com/office/drawing/2014/main" val="252709839"/>
                  </a:ext>
                </a:extLst>
              </a:tr>
              <a:tr h="287536">
                <a:tc>
                  <a:txBody>
                    <a:bodyPr/>
                    <a:lstStyle/>
                    <a:p>
                      <a:r>
                        <a:rPr lang="fr-FR" sz="1200" dirty="0"/>
                        <a:t>Caractéristiques</a:t>
                      </a:r>
                    </a:p>
                  </a:txBody>
                  <a:tcPr/>
                </a:tc>
                <a:tc>
                  <a:txBody>
                    <a:bodyPr/>
                    <a:lstStyle/>
                    <a:p>
                      <a:endParaRPr lang="fr-FR" sz="1200" dirty="0"/>
                    </a:p>
                  </a:txBody>
                  <a:tcPr/>
                </a:tc>
                <a:tc>
                  <a:txBody>
                    <a:bodyPr/>
                    <a:lstStyle/>
                    <a:p>
                      <a:endParaRPr lang="fr-FR" sz="1200" dirty="0"/>
                    </a:p>
                  </a:txBody>
                  <a:tcPr/>
                </a:tc>
                <a:extLst>
                  <a:ext uri="{0D108BD9-81ED-4DB2-BD59-A6C34878D82A}">
                    <a16:rowId xmlns:a16="http://schemas.microsoft.com/office/drawing/2014/main" val="4099357983"/>
                  </a:ext>
                </a:extLst>
              </a:tr>
              <a:tr h="287536">
                <a:tc>
                  <a:txBody>
                    <a:bodyPr/>
                    <a:lstStyle/>
                    <a:p>
                      <a:endParaRPr lang="fr-FR" sz="1200" dirty="0"/>
                    </a:p>
                  </a:txBody>
                  <a:tcPr/>
                </a:tc>
                <a:tc>
                  <a:txBody>
                    <a:bodyPr/>
                    <a:lstStyle/>
                    <a:p>
                      <a:pPr marL="0" marR="0" lvl="0" indent="0" algn="l" defTabSz="3600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endParaRPr lang="fr-FR" sz="1200" dirty="0"/>
                    </a:p>
                  </a:txBody>
                  <a:tcPr/>
                </a:tc>
                <a:extLst>
                  <a:ext uri="{0D108BD9-81ED-4DB2-BD59-A6C34878D82A}">
                    <a16:rowId xmlns:a16="http://schemas.microsoft.com/office/drawing/2014/main" val="206554123"/>
                  </a:ext>
                </a:extLst>
              </a:tr>
              <a:tr h="287536">
                <a:tc>
                  <a:txBody>
                    <a:bodyPr/>
                    <a:lstStyle/>
                    <a:p>
                      <a:endParaRPr lang="fr-FR"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a:p>
                  </a:txBody>
                  <a:tcPr/>
                </a:tc>
                <a:extLst>
                  <a:ext uri="{0D108BD9-81ED-4DB2-BD59-A6C34878D82A}">
                    <a16:rowId xmlns:a16="http://schemas.microsoft.com/office/drawing/2014/main" val="3592510420"/>
                  </a:ext>
                </a:extLst>
              </a:tr>
              <a:tr h="287536">
                <a:tc>
                  <a:txBody>
                    <a:bodyPr/>
                    <a:lstStyle/>
                    <a:p>
                      <a:endParaRPr lang="fr-FR" sz="1200" dirty="0"/>
                    </a:p>
                  </a:txBody>
                  <a:tcPr/>
                </a:tc>
                <a:tc>
                  <a:txBody>
                    <a:bodyPr/>
                    <a:lstStyle/>
                    <a:p>
                      <a:pPr algn="ctr"/>
                      <a:endParaRPr lang="fr-FR" sz="1200" dirty="0"/>
                    </a:p>
                  </a:txBody>
                  <a:tcPr/>
                </a:tc>
                <a:tc>
                  <a:txBody>
                    <a:bodyPr/>
                    <a:lstStyle/>
                    <a:p>
                      <a:endParaRPr lang="fr-FR" sz="1200" dirty="0"/>
                    </a:p>
                  </a:txBody>
                  <a:tcPr/>
                </a:tc>
                <a:extLst>
                  <a:ext uri="{0D108BD9-81ED-4DB2-BD59-A6C34878D82A}">
                    <a16:rowId xmlns:a16="http://schemas.microsoft.com/office/drawing/2014/main" val="3438738840"/>
                  </a:ext>
                </a:extLst>
              </a:tr>
              <a:tr h="287536">
                <a:tc>
                  <a:txBody>
                    <a:bodyPr/>
                    <a:lstStyle/>
                    <a:p>
                      <a:endParaRPr lang="fr-FR" sz="1200" dirty="0"/>
                    </a:p>
                  </a:txBody>
                  <a:tcPr/>
                </a:tc>
                <a:tc>
                  <a:txBody>
                    <a:bodyPr/>
                    <a:lstStyle/>
                    <a:p>
                      <a:pPr algn="ctr"/>
                      <a:endParaRPr lang="fr-FR" sz="1200" dirty="0"/>
                    </a:p>
                  </a:txBody>
                  <a:tcPr/>
                </a:tc>
                <a:tc>
                  <a:txBody>
                    <a:bodyPr/>
                    <a:lstStyle/>
                    <a:p>
                      <a:endParaRPr lang="fr-FR" sz="1200" dirty="0"/>
                    </a:p>
                  </a:txBody>
                  <a:tcPr/>
                </a:tc>
                <a:extLst>
                  <a:ext uri="{0D108BD9-81ED-4DB2-BD59-A6C34878D82A}">
                    <a16:rowId xmlns:a16="http://schemas.microsoft.com/office/drawing/2014/main" val="2532923824"/>
                  </a:ext>
                </a:extLst>
              </a:tr>
              <a:tr h="287536">
                <a:tc>
                  <a:txBody>
                    <a:bodyPr/>
                    <a:lstStyle/>
                    <a:p>
                      <a:endParaRPr lang="fr-FR" sz="1200" dirty="0"/>
                    </a:p>
                  </a:txBody>
                  <a:tcPr/>
                </a:tc>
                <a:tc>
                  <a:txBody>
                    <a:bodyPr/>
                    <a:lstStyle/>
                    <a:p>
                      <a:pPr algn="ctr"/>
                      <a:endParaRPr lang="fr-FR" sz="1200" dirty="0"/>
                    </a:p>
                  </a:txBody>
                  <a:tcPr/>
                </a:tc>
                <a:tc>
                  <a:txBody>
                    <a:bodyPr/>
                    <a:lstStyle/>
                    <a:p>
                      <a:endParaRPr lang="fr-FR" sz="1200" dirty="0"/>
                    </a:p>
                  </a:txBody>
                  <a:tcPr/>
                </a:tc>
                <a:extLst>
                  <a:ext uri="{0D108BD9-81ED-4DB2-BD59-A6C34878D82A}">
                    <a16:rowId xmlns:a16="http://schemas.microsoft.com/office/drawing/2014/main" val="2831791182"/>
                  </a:ext>
                </a:extLst>
              </a:tr>
              <a:tr h="287536">
                <a:tc>
                  <a:txBody>
                    <a:bodyPr/>
                    <a:lstStyle/>
                    <a:p>
                      <a:endParaRPr lang="fr-FR" sz="1200" dirty="0"/>
                    </a:p>
                  </a:txBody>
                  <a:tcPr/>
                </a:tc>
                <a:tc>
                  <a:txBody>
                    <a:bodyPr/>
                    <a:lstStyle/>
                    <a:p>
                      <a:pPr algn="l"/>
                      <a:endParaRPr lang="fr-FR" sz="1200" dirty="0"/>
                    </a:p>
                  </a:txBody>
                  <a:tcPr/>
                </a:tc>
                <a:tc>
                  <a:txBody>
                    <a:bodyPr/>
                    <a:lstStyle/>
                    <a:p>
                      <a:endParaRPr lang="fr-FR" sz="1200" dirty="0"/>
                    </a:p>
                  </a:txBody>
                  <a:tcPr/>
                </a:tc>
                <a:extLst>
                  <a:ext uri="{0D108BD9-81ED-4DB2-BD59-A6C34878D82A}">
                    <a16:rowId xmlns:a16="http://schemas.microsoft.com/office/drawing/2014/main" val="2390615573"/>
                  </a:ext>
                </a:extLst>
              </a:tr>
              <a:tr h="287536">
                <a:tc>
                  <a:txBody>
                    <a:bodyPr/>
                    <a:lstStyle/>
                    <a:p>
                      <a:endParaRPr lang="fr-FR" sz="1200" dirty="0"/>
                    </a:p>
                  </a:txBody>
                  <a:tcPr/>
                </a:tc>
                <a:tc>
                  <a:txBody>
                    <a:bodyPr/>
                    <a:lstStyle/>
                    <a:p>
                      <a:pPr algn="l"/>
                      <a:endParaRPr lang="fr-FR" sz="1200" dirty="0"/>
                    </a:p>
                  </a:txBody>
                  <a:tcPr/>
                </a:tc>
                <a:tc>
                  <a:txBody>
                    <a:bodyPr/>
                    <a:lstStyle/>
                    <a:p>
                      <a:endParaRPr lang="fr-FR" sz="1200" dirty="0"/>
                    </a:p>
                  </a:txBody>
                  <a:tcPr/>
                </a:tc>
                <a:extLst>
                  <a:ext uri="{0D108BD9-81ED-4DB2-BD59-A6C34878D82A}">
                    <a16:rowId xmlns:a16="http://schemas.microsoft.com/office/drawing/2014/main" val="3616972185"/>
                  </a:ext>
                </a:extLst>
              </a:tr>
            </a:tbl>
          </a:graphicData>
        </a:graphic>
      </p:graphicFrame>
      <p:sp>
        <p:nvSpPr>
          <p:cNvPr id="6" name="Rectangle 5">
            <a:extLst>
              <a:ext uri="{FF2B5EF4-FFF2-40B4-BE49-F238E27FC236}">
                <a16:creationId xmlns:a16="http://schemas.microsoft.com/office/drawing/2014/main" id="{37FA7804-0DF3-4E1A-A890-9EA65BE8FE76}"/>
              </a:ext>
            </a:extLst>
          </p:cNvPr>
          <p:cNvSpPr/>
          <p:nvPr/>
        </p:nvSpPr>
        <p:spPr>
          <a:xfrm>
            <a:off x="309922" y="101003"/>
            <a:ext cx="4647560" cy="461665"/>
          </a:xfrm>
          <a:prstGeom prst="rect">
            <a:avLst/>
          </a:prstGeom>
        </p:spPr>
        <p:txBody>
          <a:bodyPr wrap="square">
            <a:spAutoFit/>
          </a:bodyPr>
          <a:lstStyle/>
          <a:p>
            <a:r>
              <a:rPr lang="fr-FR" sz="2400" dirty="0"/>
              <a:t>Application 2 </a:t>
            </a:r>
            <a:r>
              <a:rPr lang="fr-FR" dirty="0"/>
              <a:t>tableau comparatif produits </a:t>
            </a:r>
          </a:p>
        </p:txBody>
      </p:sp>
      <p:pic>
        <p:nvPicPr>
          <p:cNvPr id="5" name="Image 4">
            <a:extLst>
              <a:ext uri="{FF2B5EF4-FFF2-40B4-BE49-F238E27FC236}">
                <a16:creationId xmlns:a16="http://schemas.microsoft.com/office/drawing/2014/main" id="{E49762D5-F774-4023-BDAD-0ED3B24913B0}"/>
              </a:ext>
            </a:extLst>
          </p:cNvPr>
          <p:cNvPicPr>
            <a:picLocks noChangeAspect="1"/>
          </p:cNvPicPr>
          <p:nvPr/>
        </p:nvPicPr>
        <p:blipFill>
          <a:blip r:embed="rId2"/>
          <a:stretch>
            <a:fillRect/>
          </a:stretch>
        </p:blipFill>
        <p:spPr>
          <a:xfrm>
            <a:off x="6473826" y="123335"/>
            <a:ext cx="1340679" cy="368687"/>
          </a:xfrm>
          <a:prstGeom prst="rect">
            <a:avLst/>
          </a:prstGeom>
        </p:spPr>
      </p:pic>
    </p:spTree>
    <p:extLst>
      <p:ext uri="{BB962C8B-B14F-4D97-AF65-F5344CB8AC3E}">
        <p14:creationId xmlns:p14="http://schemas.microsoft.com/office/powerpoint/2010/main" val="29213522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a:extLst>
              <a:ext uri="{FF2B5EF4-FFF2-40B4-BE49-F238E27FC236}">
                <a16:creationId xmlns:a16="http://schemas.microsoft.com/office/drawing/2014/main" id="{B4ABC0EB-70FF-4007-9427-64CD9EA6C09A}"/>
              </a:ext>
            </a:extLst>
          </p:cNvPr>
          <p:cNvGraphicFramePr>
            <a:graphicFrameLocks noGrp="1"/>
          </p:cNvGraphicFramePr>
          <p:nvPr>
            <p:extLst>
              <p:ext uri="{D42A27DB-BD31-4B8C-83A1-F6EECF244321}">
                <p14:modId xmlns:p14="http://schemas.microsoft.com/office/powerpoint/2010/main" val="2769970282"/>
              </p:ext>
            </p:extLst>
          </p:nvPr>
        </p:nvGraphicFramePr>
        <p:xfrm>
          <a:off x="152400" y="644334"/>
          <a:ext cx="11649892" cy="6176160"/>
        </p:xfrm>
        <a:graphic>
          <a:graphicData uri="http://schemas.openxmlformats.org/drawingml/2006/table">
            <a:tbl>
              <a:tblPr firstRow="1" bandRow="1">
                <a:tableStyleId>{5C22544A-7EE6-4342-B048-85BDC9FD1C3A}</a:tableStyleId>
              </a:tblPr>
              <a:tblGrid>
                <a:gridCol w="1210235">
                  <a:extLst>
                    <a:ext uri="{9D8B030D-6E8A-4147-A177-3AD203B41FA5}">
                      <a16:colId xmlns:a16="http://schemas.microsoft.com/office/drawing/2014/main" val="1920977409"/>
                    </a:ext>
                  </a:extLst>
                </a:gridCol>
                <a:gridCol w="5136777">
                  <a:extLst>
                    <a:ext uri="{9D8B030D-6E8A-4147-A177-3AD203B41FA5}">
                      <a16:colId xmlns:a16="http://schemas.microsoft.com/office/drawing/2014/main" val="1418561979"/>
                    </a:ext>
                  </a:extLst>
                </a:gridCol>
                <a:gridCol w="5302880">
                  <a:extLst>
                    <a:ext uri="{9D8B030D-6E8A-4147-A177-3AD203B41FA5}">
                      <a16:colId xmlns:a16="http://schemas.microsoft.com/office/drawing/2014/main" val="665270839"/>
                    </a:ext>
                  </a:extLst>
                </a:gridCol>
              </a:tblGrid>
              <a:tr h="324000">
                <a:tc>
                  <a:txBody>
                    <a:bodyPr/>
                    <a:lstStyle/>
                    <a:p>
                      <a:r>
                        <a:rPr lang="fr-FR" sz="1400" dirty="0"/>
                        <a:t>Arguments</a:t>
                      </a:r>
                    </a:p>
                  </a:txBody>
                  <a:tcPr/>
                </a:tc>
                <a:tc>
                  <a:txBody>
                    <a:bodyPr/>
                    <a:lstStyle/>
                    <a:p>
                      <a:pPr algn="ctr"/>
                      <a:r>
                        <a:rPr lang="fr-FR" sz="1400" dirty="0"/>
                        <a:t>ZENEO</a:t>
                      </a:r>
                    </a:p>
                  </a:txBody>
                  <a:tcPr/>
                </a:tc>
                <a:tc>
                  <a:txBody>
                    <a:bodyPr/>
                    <a:lstStyle/>
                    <a:p>
                      <a:pPr algn="ctr"/>
                      <a:r>
                        <a:rPr lang="fr-FR" sz="1400" dirty="0"/>
                        <a:t>VIZENGO</a:t>
                      </a:r>
                      <a:endParaRPr lang="fr-FR" sz="2000" dirty="0"/>
                    </a:p>
                  </a:txBody>
                  <a:tcPr/>
                </a:tc>
                <a:extLst>
                  <a:ext uri="{0D108BD9-81ED-4DB2-BD59-A6C34878D82A}">
                    <a16:rowId xmlns:a16="http://schemas.microsoft.com/office/drawing/2014/main" val="935144514"/>
                  </a:ext>
                </a:extLst>
              </a:tr>
              <a:tr h="0">
                <a:tc>
                  <a:txBody>
                    <a:bodyPr/>
                    <a:lstStyle/>
                    <a:p>
                      <a:r>
                        <a:rPr lang="fr-FR" sz="1200" dirty="0"/>
                        <a:t>Confort</a:t>
                      </a:r>
                    </a:p>
                  </a:txBody>
                  <a:tcPr/>
                </a:tc>
                <a:tc>
                  <a:txBody>
                    <a:bodyPr/>
                    <a:lstStyle/>
                    <a:p>
                      <a:r>
                        <a:rPr lang="fr-FR" sz="1200" dirty="0">
                          <a:solidFill>
                            <a:srgbClr val="FF0000"/>
                          </a:solidFill>
                        </a:rPr>
                        <a:t>Capacité : 50 à 300 litres</a:t>
                      </a:r>
                    </a:p>
                  </a:txBody>
                  <a:tcPr/>
                </a:tc>
                <a:tc>
                  <a:txBody>
                    <a:bodyPr/>
                    <a:lstStyle/>
                    <a:p>
                      <a:r>
                        <a:rPr lang="fr-FR" sz="1200" dirty="0">
                          <a:solidFill>
                            <a:srgbClr val="FF0000"/>
                          </a:solidFill>
                        </a:rPr>
                        <a:t>Capacité : 150 à 300 litres</a:t>
                      </a:r>
                    </a:p>
                  </a:txBody>
                  <a:tcPr/>
                </a:tc>
                <a:extLst>
                  <a:ext uri="{0D108BD9-81ED-4DB2-BD59-A6C34878D82A}">
                    <a16:rowId xmlns:a16="http://schemas.microsoft.com/office/drawing/2014/main" val="288017125"/>
                  </a:ext>
                </a:extLst>
              </a:tr>
              <a:tr h="0">
                <a:tc>
                  <a:txBody>
                    <a:bodyPr/>
                    <a:lstStyle/>
                    <a:p>
                      <a:endParaRPr lang="fr-FR" sz="1200"/>
                    </a:p>
                  </a:txBody>
                  <a:tcPr/>
                </a:tc>
                <a:tc>
                  <a:txBody>
                    <a:bodyPr/>
                    <a:lstStyle/>
                    <a:p>
                      <a:r>
                        <a:rPr lang="fr-FR" sz="1200" dirty="0">
                          <a:solidFill>
                            <a:srgbClr val="FF0000"/>
                          </a:solidFill>
                        </a:rPr>
                        <a:t>Régulation : thermostat électronique</a:t>
                      </a:r>
                    </a:p>
                  </a:txBody>
                  <a:tcPr/>
                </a:tc>
                <a:tc>
                  <a:txBody>
                    <a:bodyPr/>
                    <a:lstStyle/>
                    <a:p>
                      <a:r>
                        <a:rPr lang="fr-FR" sz="1200" dirty="0">
                          <a:solidFill>
                            <a:srgbClr val="FF0000"/>
                          </a:solidFill>
                        </a:rPr>
                        <a:t>Régulation : thermostat électronique</a:t>
                      </a:r>
                    </a:p>
                    <a:p>
                      <a:r>
                        <a:rPr lang="fr-FR" sz="1200" dirty="0">
                          <a:solidFill>
                            <a:srgbClr val="FF0000"/>
                          </a:solidFill>
                        </a:rPr>
                        <a:t>Intelligent : ajustement de la quantité d’eau chaude à produire</a:t>
                      </a:r>
                    </a:p>
                  </a:txBody>
                  <a:tcPr/>
                </a:tc>
                <a:extLst>
                  <a:ext uri="{0D108BD9-81ED-4DB2-BD59-A6C34878D82A}">
                    <a16:rowId xmlns:a16="http://schemas.microsoft.com/office/drawing/2014/main" val="1295739576"/>
                  </a:ext>
                </a:extLst>
              </a:tr>
              <a:tr h="0">
                <a:tc>
                  <a:txBody>
                    <a:bodyPr/>
                    <a:lstStyle/>
                    <a:p>
                      <a:endParaRPr lang="fr-FR" sz="1200"/>
                    </a:p>
                  </a:txBody>
                  <a:tcPr/>
                </a:tc>
                <a:tc>
                  <a:txBody>
                    <a:bodyPr/>
                    <a:lstStyle/>
                    <a:p>
                      <a:r>
                        <a:rPr lang="fr-FR" sz="1200" dirty="0">
                          <a:solidFill>
                            <a:srgbClr val="FF0000"/>
                          </a:solidFill>
                        </a:rPr>
                        <a:t>Différents types : horizontal, vertical mural, vertical sur socle</a:t>
                      </a:r>
                    </a:p>
                  </a:txBody>
                  <a:tcPr/>
                </a:tc>
                <a:tc>
                  <a:txBody>
                    <a:bodyPr/>
                    <a:lstStyle/>
                    <a:p>
                      <a:r>
                        <a:rPr lang="fr-FR" sz="1200" dirty="0">
                          <a:solidFill>
                            <a:srgbClr val="FF0000"/>
                          </a:solidFill>
                        </a:rPr>
                        <a:t>Différents types : vertical mural, vertical sur socle</a:t>
                      </a:r>
                    </a:p>
                  </a:txBody>
                  <a:tcPr/>
                </a:tc>
                <a:extLst>
                  <a:ext uri="{0D108BD9-81ED-4DB2-BD59-A6C34878D82A}">
                    <a16:rowId xmlns:a16="http://schemas.microsoft.com/office/drawing/2014/main" val="102502644"/>
                  </a:ext>
                </a:extLst>
              </a:tr>
              <a:tr h="252000">
                <a:tc>
                  <a:txBody>
                    <a:bodyPr/>
                    <a:lstStyle/>
                    <a:p>
                      <a:endParaRPr lang="fr-FR" sz="800" dirty="0"/>
                    </a:p>
                  </a:txBody>
                  <a:tcPr/>
                </a:tc>
                <a:tc>
                  <a:txBody>
                    <a:bodyPr/>
                    <a:lstStyle/>
                    <a:p>
                      <a:r>
                        <a:rPr lang="fr-FR" sz="1200" dirty="0">
                          <a:solidFill>
                            <a:srgbClr val="FF0000"/>
                          </a:solidFill>
                        </a:rPr>
                        <a:t>Fixation rapide :  kit </a:t>
                      </a:r>
                      <a:r>
                        <a:rPr lang="fr-FR" sz="1200" dirty="0" err="1">
                          <a:solidFill>
                            <a:srgbClr val="FF0000"/>
                          </a:solidFill>
                        </a:rPr>
                        <a:t>Easyfix</a:t>
                      </a:r>
                      <a:r>
                        <a:rPr lang="fr-FR" sz="1200" dirty="0">
                          <a:solidFill>
                            <a:srgbClr val="FF0000"/>
                          </a:solidFill>
                        </a:rPr>
                        <a:t> et raccord diélectrique tournant : </a:t>
                      </a:r>
                      <a:r>
                        <a:rPr lang="fr-FR" sz="1200" dirty="0" err="1">
                          <a:solidFill>
                            <a:srgbClr val="FF0000"/>
                          </a:solidFill>
                        </a:rPr>
                        <a:t>EasyRaccord</a:t>
                      </a:r>
                      <a:r>
                        <a:rPr lang="fr-FR" sz="1200" dirty="0">
                          <a:solidFill>
                            <a:srgbClr val="FF0000"/>
                          </a:solidFill>
                        </a:rPr>
                        <a:t>, livré de série</a:t>
                      </a:r>
                    </a:p>
                  </a:txBody>
                  <a:tcPr/>
                </a:tc>
                <a:tc>
                  <a:txBody>
                    <a:bodyPr/>
                    <a:lstStyle/>
                    <a:p>
                      <a:r>
                        <a:rPr lang="fr-FR" sz="1200" dirty="0">
                          <a:solidFill>
                            <a:srgbClr val="FF0000"/>
                          </a:solidFill>
                        </a:rPr>
                        <a:t>Fixation rapide :  kit </a:t>
                      </a:r>
                      <a:r>
                        <a:rPr lang="fr-FR" sz="1200" dirty="0" err="1">
                          <a:solidFill>
                            <a:srgbClr val="FF0000"/>
                          </a:solidFill>
                        </a:rPr>
                        <a:t>Easyfix</a:t>
                      </a:r>
                      <a:r>
                        <a:rPr lang="fr-FR" sz="1200" dirty="0">
                          <a:solidFill>
                            <a:srgbClr val="FF0000"/>
                          </a:solidFill>
                        </a:rPr>
                        <a:t> et raccord diélectrique tournant : </a:t>
                      </a:r>
                      <a:r>
                        <a:rPr lang="fr-FR" sz="1200" dirty="0" err="1">
                          <a:solidFill>
                            <a:srgbClr val="FF0000"/>
                          </a:solidFill>
                        </a:rPr>
                        <a:t>EasyRaccord</a:t>
                      </a:r>
                      <a:r>
                        <a:rPr lang="fr-FR" sz="1200" dirty="0">
                          <a:solidFill>
                            <a:srgbClr val="FF0000"/>
                          </a:solidFill>
                        </a:rPr>
                        <a:t>, livré de série </a:t>
                      </a:r>
                    </a:p>
                  </a:txBody>
                  <a:tcPr/>
                </a:tc>
                <a:extLst>
                  <a:ext uri="{0D108BD9-81ED-4DB2-BD59-A6C34878D82A}">
                    <a16:rowId xmlns:a16="http://schemas.microsoft.com/office/drawing/2014/main" val="4234306657"/>
                  </a:ext>
                </a:extLst>
              </a:tr>
              <a:tr h="252000">
                <a:tc>
                  <a:txBody>
                    <a:bodyPr/>
                    <a:lstStyle/>
                    <a:p>
                      <a:endParaRPr lang="fr-FR" sz="800" dirty="0"/>
                    </a:p>
                  </a:txBody>
                  <a:tcPr/>
                </a:tc>
                <a:tc>
                  <a:txBody>
                    <a:bodyPr/>
                    <a:lstStyle/>
                    <a:p>
                      <a:endParaRPr lang="fr-FR" sz="1200" dirty="0">
                        <a:solidFill>
                          <a:srgbClr val="FF0000"/>
                        </a:solidFill>
                      </a:endParaRPr>
                    </a:p>
                  </a:txBody>
                  <a:tcPr/>
                </a:tc>
                <a:tc>
                  <a:txBody>
                    <a:bodyPr/>
                    <a:lstStyle/>
                    <a:p>
                      <a:endParaRPr lang="fr-FR" sz="1200" dirty="0">
                        <a:solidFill>
                          <a:srgbClr val="FF0000"/>
                        </a:solidFill>
                      </a:endParaRPr>
                    </a:p>
                  </a:txBody>
                  <a:tcPr/>
                </a:tc>
                <a:extLst>
                  <a:ext uri="{0D108BD9-81ED-4DB2-BD59-A6C34878D82A}">
                    <a16:rowId xmlns:a16="http://schemas.microsoft.com/office/drawing/2014/main" val="3684132975"/>
                  </a:ext>
                </a:extLst>
              </a:tr>
              <a:tr h="0">
                <a:tc>
                  <a:txBody>
                    <a:bodyPr/>
                    <a:lstStyle/>
                    <a:p>
                      <a:r>
                        <a:rPr lang="fr-FR" sz="1200" dirty="0"/>
                        <a:t>Economies</a:t>
                      </a:r>
                    </a:p>
                  </a:txBody>
                  <a:tcPr/>
                </a:tc>
                <a:tc>
                  <a:txBody>
                    <a:bodyPr/>
                    <a:lstStyle/>
                    <a:p>
                      <a:r>
                        <a:rPr lang="fr-FR" sz="1200" dirty="0">
                          <a:solidFill>
                            <a:srgbClr val="FF0000"/>
                          </a:solidFill>
                        </a:rPr>
                        <a:t>Consommation électrique : Jusqu’à 8 % d’économies</a:t>
                      </a:r>
                    </a:p>
                  </a:txBody>
                  <a:tcPr/>
                </a:tc>
                <a:tc>
                  <a:txBody>
                    <a:bodyPr/>
                    <a:lstStyle/>
                    <a:p>
                      <a:r>
                        <a:rPr lang="fr-FR" sz="1200" dirty="0">
                          <a:solidFill>
                            <a:srgbClr val="FF0000"/>
                          </a:solidFill>
                        </a:rPr>
                        <a:t>Consommation électrique : Jusqu’à 20 % d’économies</a:t>
                      </a:r>
                    </a:p>
                  </a:txBody>
                  <a:tcPr/>
                </a:tc>
                <a:extLst>
                  <a:ext uri="{0D108BD9-81ED-4DB2-BD59-A6C34878D82A}">
                    <a16:rowId xmlns:a16="http://schemas.microsoft.com/office/drawing/2014/main" val="2913024251"/>
                  </a:ext>
                </a:extLst>
              </a:tr>
              <a:tr h="0">
                <a:tc>
                  <a:txBody>
                    <a:bodyPr/>
                    <a:lstStyle/>
                    <a:p>
                      <a:endParaRPr lang="fr-FR" sz="800" dirty="0"/>
                    </a:p>
                  </a:txBody>
                  <a:tcPr/>
                </a:tc>
                <a:tc>
                  <a:txBody>
                    <a:bodyPr/>
                    <a:lstStyle/>
                    <a:p>
                      <a:endParaRPr lang="fr-FR" sz="1200" dirty="0">
                        <a:solidFill>
                          <a:srgbClr val="FF0000"/>
                        </a:solidFill>
                      </a:endParaRPr>
                    </a:p>
                  </a:txBody>
                  <a:tcPr/>
                </a:tc>
                <a:tc>
                  <a:txBody>
                    <a:bodyPr/>
                    <a:lstStyle/>
                    <a:p>
                      <a:endParaRPr lang="fr-FR" sz="1200" dirty="0">
                        <a:solidFill>
                          <a:srgbClr val="FF0000"/>
                        </a:solidFill>
                      </a:endParaRPr>
                    </a:p>
                  </a:txBody>
                  <a:tcPr/>
                </a:tc>
                <a:extLst>
                  <a:ext uri="{0D108BD9-81ED-4DB2-BD59-A6C34878D82A}">
                    <a16:rowId xmlns:a16="http://schemas.microsoft.com/office/drawing/2014/main" val="3352125369"/>
                  </a:ext>
                </a:extLst>
              </a:tr>
              <a:tr h="0">
                <a:tc>
                  <a:txBody>
                    <a:bodyPr/>
                    <a:lstStyle/>
                    <a:p>
                      <a:r>
                        <a:rPr lang="fr-FR" sz="1200" dirty="0"/>
                        <a:t>Durée de vie</a:t>
                      </a:r>
                    </a:p>
                  </a:txBody>
                  <a:tcPr/>
                </a:tc>
                <a:tc>
                  <a:txBody>
                    <a:bodyPr/>
                    <a:lstStyle/>
                    <a:p>
                      <a:r>
                        <a:rPr lang="fr-FR" sz="1200" dirty="0">
                          <a:solidFill>
                            <a:srgbClr val="FF0000"/>
                          </a:solidFill>
                        </a:rPr>
                        <a:t>Deux fois plus longue : protection contre la corrosion (technologie ACI Hybride)</a:t>
                      </a:r>
                    </a:p>
                  </a:txBody>
                  <a:tcPr/>
                </a:tc>
                <a:tc>
                  <a:txBody>
                    <a:bodyPr/>
                    <a:lstStyle/>
                    <a:p>
                      <a:r>
                        <a:rPr lang="fr-FR" sz="1200" dirty="0">
                          <a:solidFill>
                            <a:srgbClr val="FF0000"/>
                          </a:solidFill>
                        </a:rPr>
                        <a:t>Deux fois plus longue : protection contre la corrosion (technologie ACI Hybride)</a:t>
                      </a:r>
                    </a:p>
                  </a:txBody>
                  <a:tcPr/>
                </a:tc>
                <a:extLst>
                  <a:ext uri="{0D108BD9-81ED-4DB2-BD59-A6C34878D82A}">
                    <a16:rowId xmlns:a16="http://schemas.microsoft.com/office/drawing/2014/main" val="3319200579"/>
                  </a:ext>
                </a:extLst>
              </a:tr>
              <a:tr h="0">
                <a:tc>
                  <a:txBody>
                    <a:bodyPr/>
                    <a:lstStyle/>
                    <a:p>
                      <a:endParaRPr lang="fr-FR" sz="1200" dirty="0"/>
                    </a:p>
                  </a:txBody>
                  <a:tcPr/>
                </a:tc>
                <a:tc>
                  <a:txBody>
                    <a:bodyPr/>
                    <a:lstStyle/>
                    <a:p>
                      <a:r>
                        <a:rPr lang="fr-FR" sz="1200" dirty="0">
                          <a:solidFill>
                            <a:srgbClr val="FF0000"/>
                          </a:solidFill>
                        </a:rPr>
                        <a:t>Résistance stéatite : limite l’entartrage</a:t>
                      </a:r>
                    </a:p>
                  </a:txBody>
                  <a:tcPr/>
                </a:tc>
                <a:tc>
                  <a:txBody>
                    <a:bodyPr/>
                    <a:lstStyle/>
                    <a:p>
                      <a:r>
                        <a:rPr lang="fr-FR" sz="1200" dirty="0">
                          <a:solidFill>
                            <a:srgbClr val="FF0000"/>
                          </a:solidFill>
                        </a:rPr>
                        <a:t>Résistance stéatite : limite l’entartrage</a:t>
                      </a:r>
                    </a:p>
                  </a:txBody>
                  <a:tcPr/>
                </a:tc>
                <a:extLst>
                  <a:ext uri="{0D108BD9-81ED-4DB2-BD59-A6C34878D82A}">
                    <a16:rowId xmlns:a16="http://schemas.microsoft.com/office/drawing/2014/main" val="1708494134"/>
                  </a:ext>
                </a:extLst>
              </a:tr>
              <a:tr h="252000">
                <a:tc>
                  <a:txBody>
                    <a:bodyPr/>
                    <a:lstStyle/>
                    <a:p>
                      <a:endParaRPr lang="fr-FR" sz="1200" dirty="0"/>
                    </a:p>
                  </a:txBody>
                  <a:tcPr/>
                </a:tc>
                <a:tc>
                  <a:txBody>
                    <a:bodyPr/>
                    <a:lstStyle/>
                    <a:p>
                      <a:endParaRPr lang="fr-FR" sz="1200" dirty="0">
                        <a:solidFill>
                          <a:srgbClr val="FF0000"/>
                        </a:solidFill>
                      </a:endParaRPr>
                    </a:p>
                  </a:txBody>
                  <a:tcPr/>
                </a:tc>
                <a:tc>
                  <a:txBody>
                    <a:bodyPr/>
                    <a:lstStyle/>
                    <a:p>
                      <a:endParaRPr lang="fr-FR" sz="1200" dirty="0">
                        <a:solidFill>
                          <a:srgbClr val="FF0000"/>
                        </a:solidFill>
                      </a:endParaRPr>
                    </a:p>
                  </a:txBody>
                  <a:tcPr/>
                </a:tc>
                <a:extLst>
                  <a:ext uri="{0D108BD9-81ED-4DB2-BD59-A6C34878D82A}">
                    <a16:rowId xmlns:a16="http://schemas.microsoft.com/office/drawing/2014/main" val="977567749"/>
                  </a:ext>
                </a:extLst>
              </a:tr>
              <a:tr h="0">
                <a:tc>
                  <a:txBody>
                    <a:bodyPr/>
                    <a:lstStyle/>
                    <a:p>
                      <a:r>
                        <a:rPr lang="fr-FR" sz="1200" dirty="0"/>
                        <a:t>Modèles</a:t>
                      </a:r>
                    </a:p>
                  </a:txBody>
                  <a:tcPr/>
                </a:tc>
                <a:tc>
                  <a:txBody>
                    <a:bodyPr/>
                    <a:lstStyle/>
                    <a:p>
                      <a:r>
                        <a:rPr lang="fr-FR" sz="1200" dirty="0">
                          <a:solidFill>
                            <a:srgbClr val="FF0000"/>
                          </a:solidFill>
                        </a:rPr>
                        <a:t>20 modèles différents (1 200 à 3 000W)</a:t>
                      </a:r>
                    </a:p>
                  </a:txBody>
                  <a:tcPr/>
                </a:tc>
                <a:tc>
                  <a:txBody>
                    <a:bodyPr/>
                    <a:lstStyle/>
                    <a:p>
                      <a:r>
                        <a:rPr lang="fr-FR" sz="1200" dirty="0">
                          <a:solidFill>
                            <a:srgbClr val="FF0000"/>
                          </a:solidFill>
                        </a:rPr>
                        <a:t>5 modèles différents (1 800 à 3 000W)</a:t>
                      </a:r>
                    </a:p>
                  </a:txBody>
                  <a:tcPr/>
                </a:tc>
                <a:extLst>
                  <a:ext uri="{0D108BD9-81ED-4DB2-BD59-A6C34878D82A}">
                    <a16:rowId xmlns:a16="http://schemas.microsoft.com/office/drawing/2014/main" val="1086558095"/>
                  </a:ext>
                </a:extLst>
              </a:tr>
              <a:tr h="252000">
                <a:tc>
                  <a:txBody>
                    <a:bodyPr/>
                    <a:lstStyle/>
                    <a:p>
                      <a:endParaRPr lang="fr-FR" sz="800" dirty="0"/>
                    </a:p>
                  </a:txBody>
                  <a:tcPr/>
                </a:tc>
                <a:tc>
                  <a:txBody>
                    <a:bodyPr/>
                    <a:lstStyle/>
                    <a:p>
                      <a:endParaRPr lang="fr-FR" sz="1200" dirty="0">
                        <a:solidFill>
                          <a:srgbClr val="FF0000"/>
                        </a:solidFill>
                      </a:endParaRPr>
                    </a:p>
                  </a:txBody>
                  <a:tcPr/>
                </a:tc>
                <a:tc>
                  <a:txBody>
                    <a:bodyPr/>
                    <a:lstStyle/>
                    <a:p>
                      <a:endParaRPr lang="fr-FR" sz="1200" dirty="0">
                        <a:solidFill>
                          <a:srgbClr val="FF0000"/>
                        </a:solidFill>
                      </a:endParaRPr>
                    </a:p>
                  </a:txBody>
                  <a:tcPr/>
                </a:tc>
                <a:extLst>
                  <a:ext uri="{0D108BD9-81ED-4DB2-BD59-A6C34878D82A}">
                    <a16:rowId xmlns:a16="http://schemas.microsoft.com/office/drawing/2014/main" val="252709839"/>
                  </a:ext>
                </a:extLst>
              </a:tr>
              <a:tr h="252000">
                <a:tc>
                  <a:txBody>
                    <a:bodyPr/>
                    <a:lstStyle/>
                    <a:p>
                      <a:r>
                        <a:rPr lang="fr-FR" sz="1200" dirty="0"/>
                        <a:t>Caractéristiques</a:t>
                      </a:r>
                    </a:p>
                  </a:txBody>
                  <a:tcPr/>
                </a:tc>
                <a:tc>
                  <a:txBody>
                    <a:bodyPr/>
                    <a:lstStyle/>
                    <a:p>
                      <a:r>
                        <a:rPr lang="fr-FR" sz="1200" dirty="0">
                          <a:solidFill>
                            <a:srgbClr val="FF0000"/>
                          </a:solidFill>
                        </a:rPr>
                        <a:t>Garantie de 5 ans : cuve et pièces</a:t>
                      </a:r>
                    </a:p>
                  </a:txBody>
                  <a:tcPr/>
                </a:tc>
                <a:tc>
                  <a:txBody>
                    <a:bodyPr/>
                    <a:lstStyle/>
                    <a:p>
                      <a:r>
                        <a:rPr lang="fr-FR" sz="1200" dirty="0">
                          <a:solidFill>
                            <a:srgbClr val="FF0000"/>
                          </a:solidFill>
                        </a:rPr>
                        <a:t>Garantie de 5 ans : cuve et pièces</a:t>
                      </a:r>
                    </a:p>
                  </a:txBody>
                  <a:tcPr/>
                </a:tc>
                <a:extLst>
                  <a:ext uri="{0D108BD9-81ED-4DB2-BD59-A6C34878D82A}">
                    <a16:rowId xmlns:a16="http://schemas.microsoft.com/office/drawing/2014/main" val="4099357983"/>
                  </a:ext>
                </a:extLst>
              </a:tr>
              <a:tr h="0">
                <a:tc>
                  <a:txBody>
                    <a:bodyPr/>
                    <a:lstStyle/>
                    <a:p>
                      <a:endParaRPr lang="fr-FR" sz="1200" dirty="0"/>
                    </a:p>
                  </a:txBody>
                  <a:tcPr/>
                </a:tc>
                <a:tc>
                  <a:txBody>
                    <a:bodyPr/>
                    <a:lstStyle/>
                    <a:p>
                      <a:pPr marL="0" marR="0" lvl="0" indent="0" algn="l" defTabSz="3600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FF0000"/>
                          </a:solidFill>
                          <a:effectLst/>
                          <a:uLnTx/>
                          <a:uFillTx/>
                          <a:latin typeface="+mn-lt"/>
                          <a:ea typeface="+mn-ea"/>
                          <a:cs typeface="+mn-cs"/>
                        </a:rPr>
                        <a:t>Sécurité avec la fonction anti-chauffe à sec</a:t>
                      </a:r>
                    </a:p>
                  </a:txBody>
                  <a:tcPr/>
                </a:tc>
                <a:tc>
                  <a:txBody>
                    <a:bodyPr/>
                    <a:lstStyle/>
                    <a:p>
                      <a:r>
                        <a:rPr lang="fr-FR" sz="1200" dirty="0">
                          <a:solidFill>
                            <a:srgbClr val="FF0000"/>
                          </a:solidFill>
                        </a:rPr>
                        <a:t>Sécurité avec la fonction anti-chauffe à sec</a:t>
                      </a:r>
                    </a:p>
                  </a:txBody>
                  <a:tcPr/>
                </a:tc>
                <a:extLst>
                  <a:ext uri="{0D108BD9-81ED-4DB2-BD59-A6C34878D82A}">
                    <a16:rowId xmlns:a16="http://schemas.microsoft.com/office/drawing/2014/main" val="206554123"/>
                  </a:ext>
                </a:extLst>
              </a:tr>
              <a:tr h="0">
                <a:tc>
                  <a:txBody>
                    <a:bodyPr/>
                    <a:lstStyle/>
                    <a:p>
                      <a:endParaRPr lang="fr-FR"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rgbClr val="FF0000"/>
                          </a:solidFill>
                        </a:rPr>
                        <a:t>Diamètre de 505 à 530mm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rgbClr val="FF0000"/>
                          </a:solidFill>
                        </a:rPr>
                        <a:t>Diamètre de 530 à 570mm</a:t>
                      </a:r>
                    </a:p>
                  </a:txBody>
                  <a:tcPr/>
                </a:tc>
                <a:extLst>
                  <a:ext uri="{0D108BD9-81ED-4DB2-BD59-A6C34878D82A}">
                    <a16:rowId xmlns:a16="http://schemas.microsoft.com/office/drawing/2014/main" val="3592510420"/>
                  </a:ext>
                </a:extLst>
              </a:tr>
              <a:tr h="0">
                <a:tc>
                  <a:txBody>
                    <a:bodyPr/>
                    <a:lstStyle/>
                    <a:p>
                      <a:endParaRPr lang="fr-FR" sz="1200" dirty="0"/>
                    </a:p>
                  </a:txBody>
                  <a:tcPr/>
                </a:tc>
                <a:tc>
                  <a:txBody>
                    <a:bodyPr/>
                    <a:lstStyle/>
                    <a:p>
                      <a:pPr algn="ctr"/>
                      <a:r>
                        <a:rPr lang="fr-FR" sz="1200" dirty="0">
                          <a:solidFill>
                            <a:srgbClr val="FF0000"/>
                          </a:solidFill>
                        </a:rPr>
                        <a:t>-</a:t>
                      </a:r>
                    </a:p>
                  </a:txBody>
                  <a:tcPr/>
                </a:tc>
                <a:tc>
                  <a:txBody>
                    <a:bodyPr/>
                    <a:lstStyle/>
                    <a:p>
                      <a:r>
                        <a:rPr lang="fr-FR" sz="1200" dirty="0">
                          <a:solidFill>
                            <a:srgbClr val="FF0000"/>
                          </a:solidFill>
                        </a:rPr>
                        <a:t>Commande digitale nomade (écran LCD)</a:t>
                      </a:r>
                    </a:p>
                  </a:txBody>
                  <a:tcPr/>
                </a:tc>
                <a:extLst>
                  <a:ext uri="{0D108BD9-81ED-4DB2-BD59-A6C34878D82A}">
                    <a16:rowId xmlns:a16="http://schemas.microsoft.com/office/drawing/2014/main" val="3438738840"/>
                  </a:ext>
                </a:extLst>
              </a:tr>
              <a:tr h="252000">
                <a:tc>
                  <a:txBody>
                    <a:bodyPr/>
                    <a:lstStyle/>
                    <a:p>
                      <a:endParaRPr lang="fr-FR" sz="1200" dirty="0"/>
                    </a:p>
                  </a:txBody>
                  <a:tcPr/>
                </a:tc>
                <a:tc>
                  <a:txBody>
                    <a:bodyPr/>
                    <a:lstStyle/>
                    <a:p>
                      <a:pPr algn="ctr"/>
                      <a:r>
                        <a:rPr lang="fr-FR" sz="1200" dirty="0">
                          <a:solidFill>
                            <a:srgbClr val="FF0000"/>
                          </a:solidFill>
                        </a:rPr>
                        <a:t>-</a:t>
                      </a:r>
                    </a:p>
                  </a:txBody>
                  <a:tcPr/>
                </a:tc>
                <a:tc>
                  <a:txBody>
                    <a:bodyPr/>
                    <a:lstStyle/>
                    <a:p>
                      <a:r>
                        <a:rPr lang="fr-FR" sz="1200" dirty="0">
                          <a:solidFill>
                            <a:srgbClr val="FF0000"/>
                          </a:solidFill>
                        </a:rPr>
                        <a:t>Visualisation de la quantité d’eau chaude, des relances et du cycle anti-légionnelle.</a:t>
                      </a:r>
                    </a:p>
                  </a:txBody>
                  <a:tcPr/>
                </a:tc>
                <a:extLst>
                  <a:ext uri="{0D108BD9-81ED-4DB2-BD59-A6C34878D82A}">
                    <a16:rowId xmlns:a16="http://schemas.microsoft.com/office/drawing/2014/main" val="2532923824"/>
                  </a:ext>
                </a:extLst>
              </a:tr>
              <a:tr h="0">
                <a:tc>
                  <a:txBody>
                    <a:bodyPr/>
                    <a:lstStyle/>
                    <a:p>
                      <a:endParaRPr lang="fr-FR" sz="1200" dirty="0"/>
                    </a:p>
                  </a:txBody>
                  <a:tcPr/>
                </a:tc>
                <a:tc>
                  <a:txBody>
                    <a:bodyPr/>
                    <a:lstStyle/>
                    <a:p>
                      <a:pPr algn="ctr"/>
                      <a:r>
                        <a:rPr lang="fr-FR" sz="1200" dirty="0">
                          <a:solidFill>
                            <a:srgbClr val="FF0000"/>
                          </a:solidFill>
                        </a:rPr>
                        <a:t>-</a:t>
                      </a:r>
                    </a:p>
                  </a:txBody>
                  <a:tcPr/>
                </a:tc>
                <a:tc>
                  <a:txBody>
                    <a:bodyPr/>
                    <a:lstStyle/>
                    <a:p>
                      <a:r>
                        <a:rPr lang="fr-FR" sz="1200" dirty="0">
                          <a:solidFill>
                            <a:srgbClr val="FF0000"/>
                          </a:solidFill>
                        </a:rPr>
                        <a:t>Optimisation du fonctionnement : 3 modes</a:t>
                      </a:r>
                    </a:p>
                  </a:txBody>
                  <a:tcPr/>
                </a:tc>
                <a:extLst>
                  <a:ext uri="{0D108BD9-81ED-4DB2-BD59-A6C34878D82A}">
                    <a16:rowId xmlns:a16="http://schemas.microsoft.com/office/drawing/2014/main" val="2831791182"/>
                  </a:ext>
                </a:extLst>
              </a:tr>
              <a:tr h="0">
                <a:tc>
                  <a:txBody>
                    <a:bodyPr/>
                    <a:lstStyle/>
                    <a:p>
                      <a:endParaRPr lang="fr-FR" sz="1200" dirty="0"/>
                    </a:p>
                  </a:txBody>
                  <a:tcPr/>
                </a:tc>
                <a:tc>
                  <a:txBody>
                    <a:bodyPr/>
                    <a:lstStyle/>
                    <a:p>
                      <a:pPr algn="l"/>
                      <a:r>
                        <a:rPr lang="fr-FR" sz="1200" dirty="0">
                          <a:solidFill>
                            <a:srgbClr val="FF0000"/>
                          </a:solidFill>
                        </a:rPr>
                        <a:t>Classe énergétique C </a:t>
                      </a:r>
                    </a:p>
                  </a:txBody>
                  <a:tcPr/>
                </a:tc>
                <a:tc>
                  <a:txBody>
                    <a:bodyPr/>
                    <a:lstStyle/>
                    <a:p>
                      <a:r>
                        <a:rPr lang="fr-FR" sz="1200" dirty="0">
                          <a:solidFill>
                            <a:srgbClr val="FF0000"/>
                          </a:solidFill>
                        </a:rPr>
                        <a:t>Classe énergétique C </a:t>
                      </a:r>
                    </a:p>
                  </a:txBody>
                  <a:tcPr/>
                </a:tc>
                <a:extLst>
                  <a:ext uri="{0D108BD9-81ED-4DB2-BD59-A6C34878D82A}">
                    <a16:rowId xmlns:a16="http://schemas.microsoft.com/office/drawing/2014/main" val="2390615573"/>
                  </a:ext>
                </a:extLst>
              </a:tr>
              <a:tr h="0">
                <a:tc>
                  <a:txBody>
                    <a:bodyPr/>
                    <a:lstStyle/>
                    <a:p>
                      <a:endParaRPr lang="fr-FR" sz="1200" dirty="0"/>
                    </a:p>
                  </a:txBody>
                  <a:tcPr/>
                </a:tc>
                <a:tc>
                  <a:txBody>
                    <a:bodyPr/>
                    <a:lstStyle/>
                    <a:p>
                      <a:pPr algn="l"/>
                      <a:r>
                        <a:rPr lang="fr-FR" sz="1200" dirty="0">
                          <a:solidFill>
                            <a:srgbClr val="FF0000"/>
                          </a:solidFill>
                        </a:rPr>
                        <a:t>Fabrication française</a:t>
                      </a:r>
                    </a:p>
                  </a:txBody>
                  <a:tcPr/>
                </a:tc>
                <a:tc>
                  <a:txBody>
                    <a:bodyPr/>
                    <a:lstStyle/>
                    <a:p>
                      <a:r>
                        <a:rPr lang="fr-FR" sz="1200" dirty="0">
                          <a:solidFill>
                            <a:srgbClr val="FF0000"/>
                          </a:solidFill>
                        </a:rPr>
                        <a:t>Fabrication française</a:t>
                      </a:r>
                    </a:p>
                  </a:txBody>
                  <a:tcPr/>
                </a:tc>
                <a:extLst>
                  <a:ext uri="{0D108BD9-81ED-4DB2-BD59-A6C34878D82A}">
                    <a16:rowId xmlns:a16="http://schemas.microsoft.com/office/drawing/2014/main" val="3616972185"/>
                  </a:ext>
                </a:extLst>
              </a:tr>
            </a:tbl>
          </a:graphicData>
        </a:graphic>
      </p:graphicFrame>
      <p:pic>
        <p:nvPicPr>
          <p:cNvPr id="2" name="Image 1">
            <a:extLst>
              <a:ext uri="{FF2B5EF4-FFF2-40B4-BE49-F238E27FC236}">
                <a16:creationId xmlns:a16="http://schemas.microsoft.com/office/drawing/2014/main" id="{415E5F85-0D2F-458D-A352-FD7697778CEA}"/>
              </a:ext>
            </a:extLst>
          </p:cNvPr>
          <p:cNvPicPr>
            <a:picLocks noChangeAspect="1"/>
          </p:cNvPicPr>
          <p:nvPr/>
        </p:nvPicPr>
        <p:blipFill>
          <a:blip r:embed="rId2"/>
          <a:stretch>
            <a:fillRect/>
          </a:stretch>
        </p:blipFill>
        <p:spPr>
          <a:xfrm>
            <a:off x="3153802" y="6564319"/>
            <a:ext cx="408467" cy="243861"/>
          </a:xfrm>
          <a:prstGeom prst="rect">
            <a:avLst/>
          </a:prstGeom>
        </p:spPr>
      </p:pic>
      <p:pic>
        <p:nvPicPr>
          <p:cNvPr id="3" name="Image 2">
            <a:extLst>
              <a:ext uri="{FF2B5EF4-FFF2-40B4-BE49-F238E27FC236}">
                <a16:creationId xmlns:a16="http://schemas.microsoft.com/office/drawing/2014/main" id="{1980C2CA-5FF1-487D-BD1A-4F8AF1C5B108}"/>
              </a:ext>
            </a:extLst>
          </p:cNvPr>
          <p:cNvPicPr>
            <a:picLocks noChangeAspect="1"/>
          </p:cNvPicPr>
          <p:nvPr/>
        </p:nvPicPr>
        <p:blipFill>
          <a:blip r:embed="rId2"/>
          <a:stretch>
            <a:fillRect/>
          </a:stretch>
        </p:blipFill>
        <p:spPr>
          <a:xfrm>
            <a:off x="7984834" y="6564319"/>
            <a:ext cx="408467" cy="243861"/>
          </a:xfrm>
          <a:prstGeom prst="rect">
            <a:avLst/>
          </a:prstGeom>
        </p:spPr>
      </p:pic>
      <p:sp>
        <p:nvSpPr>
          <p:cNvPr id="6" name="Rectangle 5">
            <a:extLst>
              <a:ext uri="{FF2B5EF4-FFF2-40B4-BE49-F238E27FC236}">
                <a16:creationId xmlns:a16="http://schemas.microsoft.com/office/drawing/2014/main" id="{37FA7804-0DF3-4E1A-A890-9EA65BE8FE76}"/>
              </a:ext>
            </a:extLst>
          </p:cNvPr>
          <p:cNvSpPr/>
          <p:nvPr/>
        </p:nvSpPr>
        <p:spPr>
          <a:xfrm>
            <a:off x="309922" y="101003"/>
            <a:ext cx="5272341" cy="461665"/>
          </a:xfrm>
          <a:prstGeom prst="rect">
            <a:avLst/>
          </a:prstGeom>
        </p:spPr>
        <p:txBody>
          <a:bodyPr wrap="none">
            <a:spAutoFit/>
          </a:bodyPr>
          <a:lstStyle/>
          <a:p>
            <a:r>
              <a:rPr lang="fr-FR" sz="2400" dirty="0"/>
              <a:t>Éléments de correction </a:t>
            </a:r>
            <a:r>
              <a:rPr lang="fr-FR" dirty="0"/>
              <a:t>du tableau comparatif </a:t>
            </a:r>
          </a:p>
        </p:txBody>
      </p:sp>
      <p:pic>
        <p:nvPicPr>
          <p:cNvPr id="5" name="Image 4">
            <a:extLst>
              <a:ext uri="{FF2B5EF4-FFF2-40B4-BE49-F238E27FC236}">
                <a16:creationId xmlns:a16="http://schemas.microsoft.com/office/drawing/2014/main" id="{E49762D5-F774-4023-BDAD-0ED3B24913B0}"/>
              </a:ext>
            </a:extLst>
          </p:cNvPr>
          <p:cNvPicPr>
            <a:picLocks noChangeAspect="1"/>
          </p:cNvPicPr>
          <p:nvPr/>
        </p:nvPicPr>
        <p:blipFill>
          <a:blip r:embed="rId3"/>
          <a:stretch>
            <a:fillRect/>
          </a:stretch>
        </p:blipFill>
        <p:spPr>
          <a:xfrm>
            <a:off x="6473826" y="123335"/>
            <a:ext cx="1340679" cy="368687"/>
          </a:xfrm>
          <a:prstGeom prst="rect">
            <a:avLst/>
          </a:prstGeom>
        </p:spPr>
      </p:pic>
    </p:spTree>
    <p:extLst>
      <p:ext uri="{BB962C8B-B14F-4D97-AF65-F5344CB8AC3E}">
        <p14:creationId xmlns:p14="http://schemas.microsoft.com/office/powerpoint/2010/main" val="39677628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0C65D295-4EF4-444A-ACCF-1491A81AB768}"/>
              </a:ext>
            </a:extLst>
          </p:cNvPr>
          <p:cNvPicPr>
            <a:picLocks noChangeAspect="1"/>
          </p:cNvPicPr>
          <p:nvPr/>
        </p:nvPicPr>
        <p:blipFill>
          <a:blip r:embed="rId2"/>
          <a:stretch>
            <a:fillRect/>
          </a:stretch>
        </p:blipFill>
        <p:spPr>
          <a:xfrm>
            <a:off x="2393157" y="1377457"/>
            <a:ext cx="7405687" cy="3623167"/>
          </a:xfrm>
          <a:prstGeom prst="rect">
            <a:avLst/>
          </a:prstGeom>
        </p:spPr>
      </p:pic>
      <p:sp>
        <p:nvSpPr>
          <p:cNvPr id="6" name="Rectangle 5">
            <a:extLst>
              <a:ext uri="{FF2B5EF4-FFF2-40B4-BE49-F238E27FC236}">
                <a16:creationId xmlns:a16="http://schemas.microsoft.com/office/drawing/2014/main" id="{56195B87-3F37-4BBE-9B6B-93238ACF58F2}"/>
              </a:ext>
            </a:extLst>
          </p:cNvPr>
          <p:cNvSpPr/>
          <p:nvPr/>
        </p:nvSpPr>
        <p:spPr>
          <a:xfrm>
            <a:off x="987432" y="316096"/>
            <a:ext cx="10217135" cy="523220"/>
          </a:xfrm>
          <a:prstGeom prst="rect">
            <a:avLst/>
          </a:prstGeom>
        </p:spPr>
        <p:txBody>
          <a:bodyPr wrap="square">
            <a:spAutoFit/>
          </a:bodyPr>
          <a:lstStyle/>
          <a:p>
            <a:r>
              <a:rPr lang="fr-FR" sz="2800" dirty="0">
                <a:solidFill>
                  <a:srgbClr val="7030A0"/>
                </a:solidFill>
              </a:rPr>
              <a:t>Faire la différence entre information intéressante et information utile</a:t>
            </a:r>
          </a:p>
        </p:txBody>
      </p:sp>
      <p:sp>
        <p:nvSpPr>
          <p:cNvPr id="7" name="Rectangle 6">
            <a:extLst>
              <a:ext uri="{FF2B5EF4-FFF2-40B4-BE49-F238E27FC236}">
                <a16:creationId xmlns:a16="http://schemas.microsoft.com/office/drawing/2014/main" id="{6E4892CB-6F1E-4E60-B18A-34D04D050558}"/>
              </a:ext>
            </a:extLst>
          </p:cNvPr>
          <p:cNvSpPr/>
          <p:nvPr/>
        </p:nvSpPr>
        <p:spPr>
          <a:xfrm>
            <a:off x="66675" y="5276760"/>
            <a:ext cx="12125325" cy="967957"/>
          </a:xfrm>
          <a:prstGeom prst="rect">
            <a:avLst/>
          </a:prstGeom>
        </p:spPr>
        <p:txBody>
          <a:bodyPr wrap="square">
            <a:spAutoFit/>
          </a:bodyPr>
          <a:lstStyle/>
          <a:p>
            <a:pPr marL="285750" indent="-285750" algn="ctr">
              <a:lnSpc>
                <a:spcPct val="150000"/>
              </a:lnSpc>
              <a:buFont typeface="Wingdings" panose="05000000000000000000" pitchFamily="2" charset="2"/>
              <a:buChar char="§"/>
            </a:pPr>
            <a:r>
              <a:rPr lang="fr-FR" sz="2000" dirty="0">
                <a:solidFill>
                  <a:srgbClr val="7030A0"/>
                </a:solidFill>
              </a:rPr>
              <a:t>L'information intéressante est celle qu'on est content d'apprendre et qu'on oubliera sans remords ni regrets.</a:t>
            </a:r>
          </a:p>
          <a:p>
            <a:pPr marL="285750" indent="-285750" algn="ctr">
              <a:lnSpc>
                <a:spcPct val="150000"/>
              </a:lnSpc>
              <a:buFont typeface="Wingdings" panose="05000000000000000000" pitchFamily="2" charset="2"/>
              <a:buChar char="§"/>
            </a:pPr>
            <a:r>
              <a:rPr lang="fr-FR" sz="2000" dirty="0">
                <a:solidFill>
                  <a:srgbClr val="7030A0"/>
                </a:solidFill>
              </a:rPr>
              <a:t>L'information </a:t>
            </a:r>
            <a:r>
              <a:rPr lang="fr-FR" sz="2000" b="1" dirty="0">
                <a:solidFill>
                  <a:srgbClr val="FF0000"/>
                </a:solidFill>
              </a:rPr>
              <a:t>utile</a:t>
            </a:r>
            <a:r>
              <a:rPr lang="fr-FR" sz="2000" dirty="0">
                <a:solidFill>
                  <a:srgbClr val="7030A0"/>
                </a:solidFill>
              </a:rPr>
              <a:t> est celle qui nous permet d'agir, qui nous aide à prendre des décisions</a:t>
            </a:r>
          </a:p>
        </p:txBody>
      </p:sp>
    </p:spTree>
    <p:extLst>
      <p:ext uri="{BB962C8B-B14F-4D97-AF65-F5344CB8AC3E}">
        <p14:creationId xmlns:p14="http://schemas.microsoft.com/office/powerpoint/2010/main" val="34405829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536B85-AC2F-47F1-8274-2F25E4490FB4}"/>
              </a:ext>
            </a:extLst>
          </p:cNvPr>
          <p:cNvSpPr/>
          <p:nvPr/>
        </p:nvSpPr>
        <p:spPr>
          <a:xfrm>
            <a:off x="396391" y="117957"/>
            <a:ext cx="1820691"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prstClr val="black"/>
                </a:solidFill>
                <a:effectLst/>
                <a:uLnTx/>
                <a:uFillTx/>
                <a:latin typeface="Calibri" panose="020F0502020204030204"/>
                <a:ea typeface="+mn-ea"/>
                <a:cs typeface="+mn-cs"/>
              </a:rPr>
              <a:t>Application 3</a:t>
            </a:r>
          </a:p>
        </p:txBody>
      </p:sp>
      <p:sp>
        <p:nvSpPr>
          <p:cNvPr id="9" name="Rectangle 8">
            <a:extLst>
              <a:ext uri="{FF2B5EF4-FFF2-40B4-BE49-F238E27FC236}">
                <a16:creationId xmlns:a16="http://schemas.microsoft.com/office/drawing/2014/main" id="{B36FA0FF-F9E2-459E-9DF6-1B06DDB2AEF0}"/>
              </a:ext>
            </a:extLst>
          </p:cNvPr>
          <p:cNvSpPr/>
          <p:nvPr/>
        </p:nvSpPr>
        <p:spPr>
          <a:xfrm>
            <a:off x="277907" y="1068633"/>
            <a:ext cx="10434918" cy="5816977"/>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La solution Pro Evo analyse les habitudes de consommation afin de réchauffer le volume d’eau nécessaire aux besoins et de garantir 15% d’économies sur la facture d’eau chaude.</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Profitez également de sa facilité d’utilisation avec son affichage </a:t>
            </a:r>
            <a:r>
              <a:rPr kumimoji="0" lang="fr-FR" sz="1200" b="0" i="0" u="none" strike="noStrike" kern="1200" cap="none" spc="0" normalizeH="0" baseline="0" noProof="0" dirty="0" err="1">
                <a:ln>
                  <a:noFill/>
                </a:ln>
                <a:solidFill>
                  <a:prstClr val="black"/>
                </a:solidFill>
                <a:effectLst/>
                <a:uLnTx/>
                <a:uFillTx/>
                <a:latin typeface="Calibri" panose="020F0502020204030204"/>
                <a:ea typeface="+mn-ea"/>
                <a:cs typeface="+mn-cs"/>
              </a:rPr>
              <a:t>led</a:t>
            </a: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 qui vous indique en temps réel la température de l’eau.</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Grâce à sa taille réduite (45 cm de diamètre) le Pro Evo pourra être installé partout dans l’habitation.</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dirty="0">
                <a:ln>
                  <a:noFill/>
                </a:ln>
                <a:solidFill>
                  <a:prstClr val="black"/>
                </a:solidFill>
                <a:effectLst/>
                <a:uLnTx/>
                <a:uFillTx/>
                <a:latin typeface="Calibri" panose="020F0502020204030204"/>
                <a:ea typeface="+mn-ea"/>
                <a:cs typeface="+mn-cs"/>
              </a:rPr>
              <a:t>Confort</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dirty="0">
                <a:solidFill>
                  <a:prstClr val="black"/>
                </a:solidFill>
                <a:latin typeface="Calibri" panose="020F0502020204030204"/>
              </a:rPr>
              <a:t> </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dirty="0">
                <a:solidFill>
                  <a:prstClr val="black"/>
                </a:solidFill>
                <a:latin typeface="Calibri" panose="020F0502020204030204"/>
              </a:rPr>
              <a:t> </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dirty="0">
                <a:solidFill>
                  <a:prstClr val="black"/>
                </a:solidFill>
                <a:latin typeface="Calibri" panose="020F0502020204030204"/>
              </a:rPr>
              <a:t> </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dirty="0">
                <a:ln>
                  <a:noFill/>
                </a:ln>
                <a:solidFill>
                  <a:prstClr val="black"/>
                </a:solidFill>
                <a:effectLst/>
                <a:uLnTx/>
                <a:uFillTx/>
                <a:latin typeface="Calibri" panose="020F0502020204030204"/>
                <a:ea typeface="+mn-ea"/>
                <a:cs typeface="+mn-cs"/>
              </a:rPr>
              <a:t>Economies</a:t>
            </a: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none" strike="noStrike" kern="1200" cap="none" spc="0" normalizeH="0" baseline="0" noProof="0" dirty="0">
                <a:ln>
                  <a:noFill/>
                </a:ln>
                <a:solidFill>
                  <a:prstClr val="black"/>
                </a:solidFill>
                <a:effectLst/>
                <a:uLnTx/>
                <a:uFillTx/>
                <a:latin typeface="Calibri" panose="020F0502020204030204"/>
                <a:ea typeface="+mn-ea"/>
                <a:cs typeface="+mn-cs"/>
              </a:rPr>
              <a:t>d'énergie</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dirty="0">
                <a:solidFill>
                  <a:prstClr val="black"/>
                </a:solidFill>
                <a:latin typeface="Calibri" panose="020F0502020204030204"/>
              </a:rPr>
              <a:t> </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dirty="0">
                <a:solidFill>
                  <a:prstClr val="black"/>
                </a:solidFill>
                <a:latin typeface="Calibri" panose="020F0502020204030204"/>
              </a:rPr>
              <a:t> </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dirty="0">
                <a:ln>
                  <a:noFill/>
                </a:ln>
                <a:solidFill>
                  <a:prstClr val="black"/>
                </a:solidFill>
                <a:effectLst/>
                <a:uLnTx/>
                <a:uFillTx/>
                <a:latin typeface="Calibri" panose="020F0502020204030204"/>
                <a:ea typeface="+mn-ea"/>
                <a:cs typeface="+mn-cs"/>
              </a:rPr>
              <a:t>Fiabilité</a:t>
            </a: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none" strike="noStrike" kern="1200" cap="none" spc="0" normalizeH="0" baseline="0" noProof="0" dirty="0">
                <a:ln>
                  <a:noFill/>
                </a:ln>
                <a:solidFill>
                  <a:prstClr val="black"/>
                </a:solidFill>
                <a:effectLst/>
                <a:uLnTx/>
                <a:uFillTx/>
                <a:latin typeface="Calibri" panose="020F0502020204030204"/>
                <a:ea typeface="+mn-ea"/>
                <a:cs typeface="+mn-cs"/>
              </a:rPr>
              <a:t>et</a:t>
            </a: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none" strike="noStrike" kern="1200" cap="none" spc="0" normalizeH="0" baseline="0" noProof="0" dirty="0">
                <a:ln>
                  <a:noFill/>
                </a:ln>
                <a:solidFill>
                  <a:prstClr val="black"/>
                </a:solidFill>
                <a:effectLst/>
                <a:uLnTx/>
                <a:uFillTx/>
                <a:latin typeface="Calibri" panose="020F0502020204030204"/>
                <a:ea typeface="+mn-ea"/>
                <a:cs typeface="+mn-cs"/>
              </a:rPr>
              <a:t>durabilité</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dirty="0">
                <a:solidFill>
                  <a:prstClr val="black"/>
                </a:solidFill>
                <a:latin typeface="Calibri" panose="020F0502020204030204"/>
              </a:rPr>
              <a:t> </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dirty="0">
                <a:solidFill>
                  <a:prstClr val="black"/>
                </a:solidFill>
                <a:latin typeface="Calibri" panose="020F0502020204030204"/>
              </a:rPr>
              <a:t> </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dirty="0">
                <a:solidFill>
                  <a:prstClr val="black"/>
                </a:solidFill>
                <a:latin typeface="Calibri" panose="020F0502020204030204"/>
              </a:rPr>
              <a:t> </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dirty="0">
                <a:solidFill>
                  <a:prstClr val="black"/>
                </a:solidFill>
                <a:latin typeface="Calibri" panose="020F0502020204030204"/>
              </a:rPr>
              <a:t> </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dirty="0">
                <a:solidFill>
                  <a:prstClr val="black"/>
                </a:solidFill>
                <a:latin typeface="Calibri" panose="020F0502020204030204"/>
              </a:rPr>
              <a:t> </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dirty="0">
                <a:ln>
                  <a:noFill/>
                </a:ln>
                <a:solidFill>
                  <a:prstClr val="black"/>
                </a:solidFill>
                <a:effectLst/>
                <a:uLnTx/>
                <a:uFillTx/>
                <a:latin typeface="Calibri" panose="020F0502020204030204"/>
                <a:ea typeface="+mn-ea"/>
                <a:cs typeface="+mn-cs"/>
              </a:rPr>
              <a:t>Modèles</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dirty="0">
                <a:solidFill>
                  <a:prstClr val="black"/>
                </a:solidFill>
                <a:latin typeface="Calibri" panose="020F0502020204030204"/>
              </a:rPr>
              <a:t> </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dirty="0">
                <a:ln>
                  <a:noFill/>
                </a:ln>
                <a:solidFill>
                  <a:prstClr val="black"/>
                </a:solidFill>
                <a:effectLst/>
                <a:uLnTx/>
                <a:uFillTx/>
                <a:latin typeface="Calibri" panose="020F0502020204030204"/>
                <a:ea typeface="+mn-ea"/>
                <a:cs typeface="+mn-cs"/>
              </a:rPr>
              <a:t>Caractéristiques</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dirty="0">
                <a:solidFill>
                  <a:prstClr val="black"/>
                </a:solidFill>
                <a:latin typeface="Calibri" panose="020F0502020204030204"/>
              </a:rPr>
              <a:t> </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dirty="0">
                <a:solidFill>
                  <a:prstClr val="black"/>
                </a:solidFill>
                <a:latin typeface="Calibri" panose="020F0502020204030204"/>
              </a:rPr>
              <a:t> </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dirty="0">
                <a:solidFill>
                  <a:prstClr val="black"/>
                </a:solidFill>
                <a:latin typeface="Calibri" panose="020F0502020204030204"/>
              </a:rPr>
              <a:t> </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dirty="0">
                <a:solidFill>
                  <a:prstClr val="black"/>
                </a:solidFill>
                <a:latin typeface="Calibri" panose="020F0502020204030204"/>
              </a:rPr>
              <a:t> </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dirty="0">
                <a:solidFill>
                  <a:prstClr val="black"/>
                </a:solidFill>
                <a:latin typeface="Calibri" panose="020F0502020204030204"/>
              </a:rPr>
              <a:t> </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0" name="Image 9">
            <a:hlinkClick r:id="rId2" action="ppaction://hlinkfile"/>
            <a:extLst>
              <a:ext uri="{FF2B5EF4-FFF2-40B4-BE49-F238E27FC236}">
                <a16:creationId xmlns:a16="http://schemas.microsoft.com/office/drawing/2014/main" id="{1A246CB8-F52C-4CA7-8452-3B0D07F12BB7}"/>
              </a:ext>
            </a:extLst>
          </p:cNvPr>
          <p:cNvPicPr>
            <a:picLocks noChangeAspect="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0512531" y="1461246"/>
            <a:ext cx="1401562" cy="2375647"/>
          </a:xfrm>
          <a:prstGeom prst="rect">
            <a:avLst/>
          </a:prstGeom>
        </p:spPr>
      </p:pic>
      <p:pic>
        <p:nvPicPr>
          <p:cNvPr id="11" name="Image 10">
            <a:extLst>
              <a:ext uri="{FF2B5EF4-FFF2-40B4-BE49-F238E27FC236}">
                <a16:creationId xmlns:a16="http://schemas.microsoft.com/office/drawing/2014/main" id="{53834248-EC17-4ABA-A344-7625AD460A78}"/>
              </a:ext>
            </a:extLst>
          </p:cNvPr>
          <p:cNvPicPr>
            <a:picLocks noChangeAspect="1"/>
          </p:cNvPicPr>
          <p:nvPr/>
        </p:nvPicPr>
        <p:blipFill>
          <a:blip r:embed="rId4"/>
          <a:stretch>
            <a:fillRect/>
          </a:stretch>
        </p:blipFill>
        <p:spPr>
          <a:xfrm>
            <a:off x="10823288" y="4571999"/>
            <a:ext cx="1004227" cy="1961590"/>
          </a:xfrm>
          <a:prstGeom prst="rect">
            <a:avLst/>
          </a:prstGeom>
        </p:spPr>
      </p:pic>
      <p:grpSp>
        <p:nvGrpSpPr>
          <p:cNvPr id="6" name="Groupe 5">
            <a:extLst>
              <a:ext uri="{FF2B5EF4-FFF2-40B4-BE49-F238E27FC236}">
                <a16:creationId xmlns:a16="http://schemas.microsoft.com/office/drawing/2014/main" id="{27503199-ACCA-781A-3093-66E9A5E9E04A}"/>
              </a:ext>
            </a:extLst>
          </p:cNvPr>
          <p:cNvGrpSpPr/>
          <p:nvPr/>
        </p:nvGrpSpPr>
        <p:grpSpPr>
          <a:xfrm>
            <a:off x="4138752" y="233984"/>
            <a:ext cx="3914496" cy="590144"/>
            <a:chOff x="5342965" y="233984"/>
            <a:chExt cx="3914496" cy="590144"/>
          </a:xfrm>
        </p:grpSpPr>
        <p:pic>
          <p:nvPicPr>
            <p:cNvPr id="4" name="Image 3">
              <a:hlinkClick r:id="rId5" action="ppaction://hlinkfile"/>
              <a:extLst>
                <a:ext uri="{FF2B5EF4-FFF2-40B4-BE49-F238E27FC236}">
                  <a16:creationId xmlns:a16="http://schemas.microsoft.com/office/drawing/2014/main" id="{EC7729EC-E4D7-4441-929F-0C49A1B8D96E}"/>
                </a:ext>
              </a:extLst>
            </p:cNvPr>
            <p:cNvPicPr>
              <a:picLocks noChangeAspect="1"/>
            </p:cNvPicPr>
            <p:nvPr/>
          </p:nvPicPr>
          <p:blipFill>
            <a:blip r:embed="rId6"/>
            <a:stretch>
              <a:fillRect/>
            </a:stretch>
          </p:blipFill>
          <p:spPr>
            <a:xfrm>
              <a:off x="5342965" y="233984"/>
              <a:ext cx="1957248" cy="590144"/>
            </a:xfrm>
            <a:prstGeom prst="rect">
              <a:avLst/>
            </a:prstGeom>
          </p:spPr>
        </p:pic>
        <p:pic>
          <p:nvPicPr>
            <p:cNvPr id="5" name="Image 4">
              <a:hlinkClick r:id="rId5" action="ppaction://hlinkfile"/>
              <a:extLst>
                <a:ext uri="{FF2B5EF4-FFF2-40B4-BE49-F238E27FC236}">
                  <a16:creationId xmlns:a16="http://schemas.microsoft.com/office/drawing/2014/main" id="{07F95992-18A3-2062-C98C-7D67A954B6AA}"/>
                </a:ext>
              </a:extLst>
            </p:cNvPr>
            <p:cNvPicPr>
              <a:picLocks noChangeAspect="1"/>
            </p:cNvPicPr>
            <p:nvPr/>
          </p:nvPicPr>
          <p:blipFill>
            <a:blip r:embed="rId7"/>
            <a:stretch>
              <a:fillRect/>
            </a:stretch>
          </p:blipFill>
          <p:spPr>
            <a:xfrm>
              <a:off x="7300212" y="233984"/>
              <a:ext cx="1957249" cy="590144"/>
            </a:xfrm>
            <a:prstGeom prst="rect">
              <a:avLst/>
            </a:prstGeom>
          </p:spPr>
        </p:pic>
      </p:grpSp>
    </p:spTree>
    <p:extLst>
      <p:ext uri="{BB962C8B-B14F-4D97-AF65-F5344CB8AC3E}">
        <p14:creationId xmlns:p14="http://schemas.microsoft.com/office/powerpoint/2010/main" val="8519481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536B85-AC2F-47F1-8274-2F25E4490FB4}"/>
              </a:ext>
            </a:extLst>
          </p:cNvPr>
          <p:cNvSpPr/>
          <p:nvPr/>
        </p:nvSpPr>
        <p:spPr>
          <a:xfrm>
            <a:off x="396391" y="117957"/>
            <a:ext cx="4064254"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prstClr val="black"/>
                </a:solidFill>
                <a:effectLst/>
                <a:uLnTx/>
                <a:uFillTx/>
                <a:latin typeface="Calibri" panose="020F0502020204030204"/>
                <a:ea typeface="+mn-ea"/>
                <a:cs typeface="+mn-cs"/>
              </a:rPr>
              <a:t>Application 3 </a:t>
            </a:r>
            <a:r>
              <a:rPr kumimoji="0" lang="fr-FR" b="0" i="0" u="none" strike="noStrike" kern="1200" cap="none" spc="0" normalizeH="0" baseline="0" noProof="0" dirty="0">
                <a:ln>
                  <a:noFill/>
                </a:ln>
                <a:solidFill>
                  <a:prstClr val="black"/>
                </a:solidFill>
                <a:effectLst/>
                <a:uLnTx/>
                <a:uFillTx/>
                <a:latin typeface="Calibri" panose="020F0502020204030204"/>
                <a:ea typeface="+mn-ea"/>
                <a:cs typeface="+mn-cs"/>
              </a:rPr>
              <a:t>éléments de correction</a:t>
            </a:r>
            <a:endParaRPr kumimoji="0" lang="fr-FR"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B36FA0FF-F9E2-459E-9DF6-1B06DDB2AEF0}"/>
              </a:ext>
            </a:extLst>
          </p:cNvPr>
          <p:cNvSpPr/>
          <p:nvPr/>
        </p:nvSpPr>
        <p:spPr>
          <a:xfrm>
            <a:off x="277907" y="1068633"/>
            <a:ext cx="10434918" cy="5816977"/>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La solution Pro Evo analyse les habitudes de consommation afin de réchauffer le volume d’eau nécessaire aux besoins et de garantir 15% d’économies sur la facture d’eau chaude.</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Profitez également de sa facilité d’utilisation avec son affichage </a:t>
            </a:r>
            <a:r>
              <a:rPr kumimoji="0" lang="fr-FR" sz="1200" b="0" i="0" u="none" strike="noStrike" kern="1200" cap="none" spc="0" normalizeH="0" baseline="0" noProof="0" dirty="0" err="1">
                <a:ln>
                  <a:noFill/>
                </a:ln>
                <a:solidFill>
                  <a:prstClr val="black"/>
                </a:solidFill>
                <a:effectLst/>
                <a:uLnTx/>
                <a:uFillTx/>
                <a:latin typeface="Calibri" panose="020F0502020204030204"/>
                <a:ea typeface="+mn-ea"/>
                <a:cs typeface="+mn-cs"/>
              </a:rPr>
              <a:t>led</a:t>
            </a: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 qui vous indique en temps réel la température de l’eau.</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Grâce à sa taille réduite (45 cm de diamètre) le Pro Evo pourra être installé partout dans l’habitation.</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dirty="0">
                <a:ln>
                  <a:noFill/>
                </a:ln>
                <a:solidFill>
                  <a:prstClr val="black"/>
                </a:solidFill>
                <a:effectLst/>
                <a:uLnTx/>
                <a:uFillTx/>
                <a:latin typeface="Calibri" panose="020F0502020204030204"/>
                <a:ea typeface="+mn-ea"/>
                <a:cs typeface="+mn-cs"/>
              </a:rPr>
              <a:t>Confort</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0000"/>
                </a:solidFill>
                <a:effectLst/>
                <a:uLnTx/>
                <a:uFillTx/>
                <a:latin typeface="Calibri" panose="020F0502020204030204"/>
                <a:ea typeface="+mn-ea"/>
                <a:cs typeface="+mn-cs"/>
              </a:rPr>
              <a:t>Régulation manuelle de la température</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0000"/>
                </a:solidFill>
                <a:effectLst/>
                <a:uLnTx/>
                <a:uFillTx/>
                <a:latin typeface="Calibri" panose="020F0502020204030204"/>
                <a:ea typeface="+mn-ea"/>
                <a:cs typeface="+mn-cs"/>
              </a:rPr>
              <a:t>Thermostat électronique haute précision </a:t>
            </a:r>
            <a:r>
              <a:rPr kumimoji="0" lang="fr-FR" sz="1200" b="0" i="0" u="none" strike="noStrike" kern="1200" cap="none" spc="0" normalizeH="0" baseline="0" noProof="0" dirty="0" err="1">
                <a:ln>
                  <a:noFill/>
                </a:ln>
                <a:solidFill>
                  <a:srgbClr val="FF0000"/>
                </a:solidFill>
                <a:effectLst/>
                <a:uLnTx/>
                <a:uFillTx/>
                <a:latin typeface="Calibri" panose="020F0502020204030204"/>
                <a:ea typeface="+mn-ea"/>
                <a:cs typeface="+mn-cs"/>
              </a:rPr>
              <a:t>CoreTech</a:t>
            </a:r>
            <a:endParaRPr kumimoji="0" lang="fr-FR" sz="1200" b="0" i="0" u="none" strike="noStrike" kern="1200" cap="none" spc="0" normalizeH="0" baseline="0" noProof="0" dirty="0">
              <a:ln>
                <a:noFill/>
              </a:ln>
              <a:solidFill>
                <a:srgbClr val="FF0000"/>
              </a:solidFill>
              <a:effectLst/>
              <a:uLnTx/>
              <a:uFillTx/>
              <a:latin typeface="Calibri" panose="020F0502020204030204"/>
              <a:ea typeface="+mn-ea"/>
              <a:cs typeface="+mn-cs"/>
            </a:endParaRP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0000"/>
                </a:solidFill>
                <a:effectLst/>
                <a:uLnTx/>
                <a:uFillTx/>
                <a:latin typeface="Calibri" panose="020F0502020204030204"/>
                <a:ea typeface="+mn-ea"/>
                <a:cs typeface="+mn-cs"/>
              </a:rPr>
              <a:t>Affichage LED : visualisation de la température de chauffe</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dirty="0">
                <a:ln>
                  <a:noFill/>
                </a:ln>
                <a:solidFill>
                  <a:prstClr val="black"/>
                </a:solidFill>
                <a:effectLst/>
                <a:uLnTx/>
                <a:uFillTx/>
                <a:latin typeface="Calibri" panose="020F0502020204030204"/>
                <a:ea typeface="+mn-ea"/>
                <a:cs typeface="+mn-cs"/>
              </a:rPr>
              <a:t>Economies</a:t>
            </a: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none" strike="noStrike" kern="1200" cap="none" spc="0" normalizeH="0" baseline="0" noProof="0" dirty="0">
                <a:ln>
                  <a:noFill/>
                </a:ln>
                <a:solidFill>
                  <a:prstClr val="black"/>
                </a:solidFill>
                <a:effectLst/>
                <a:uLnTx/>
                <a:uFillTx/>
                <a:latin typeface="Calibri" panose="020F0502020204030204"/>
                <a:ea typeface="+mn-ea"/>
                <a:cs typeface="+mn-cs"/>
              </a:rPr>
              <a:t>d'énergie</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0000"/>
                </a:solidFill>
                <a:effectLst/>
                <a:uLnTx/>
                <a:uFillTx/>
                <a:latin typeface="Calibri" panose="020F0502020204030204"/>
                <a:ea typeface="+mn-ea"/>
                <a:cs typeface="+mn-cs"/>
              </a:rPr>
              <a:t>15% d'économies d'énergie grâce à sa fonction ECO EVO</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0000"/>
                </a:solidFill>
                <a:effectLst/>
                <a:uLnTx/>
                <a:uFillTx/>
                <a:latin typeface="Calibri" panose="020F0502020204030204"/>
                <a:ea typeface="+mn-ea"/>
                <a:cs typeface="+mn-cs"/>
              </a:rPr>
              <a:t>Isolation écologique en polyuréthane</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0000"/>
                </a:solidFill>
                <a:effectLst/>
                <a:uLnTx/>
                <a:uFillTx/>
                <a:latin typeface="Calibri" panose="020F0502020204030204"/>
                <a:ea typeface="+mn-ea"/>
                <a:cs typeface="+mn-cs"/>
              </a:rPr>
              <a:t>Classe énergétique B : la meilleure classe du marché</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dirty="0">
                <a:ln>
                  <a:noFill/>
                </a:ln>
                <a:solidFill>
                  <a:prstClr val="black"/>
                </a:solidFill>
                <a:effectLst/>
                <a:uLnTx/>
                <a:uFillTx/>
                <a:latin typeface="Calibri" panose="020F0502020204030204"/>
                <a:ea typeface="+mn-ea"/>
                <a:cs typeface="+mn-cs"/>
              </a:rPr>
              <a:t>Fiabilité</a:t>
            </a: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none" strike="noStrike" kern="1200" cap="none" spc="0" normalizeH="0" baseline="0" noProof="0" dirty="0">
                <a:ln>
                  <a:noFill/>
                </a:ln>
                <a:solidFill>
                  <a:prstClr val="black"/>
                </a:solidFill>
                <a:effectLst/>
                <a:uLnTx/>
                <a:uFillTx/>
                <a:latin typeface="Calibri" panose="020F0502020204030204"/>
                <a:ea typeface="+mn-ea"/>
                <a:cs typeface="+mn-cs"/>
              </a:rPr>
              <a:t>et</a:t>
            </a: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none" strike="noStrike" kern="1200" cap="none" spc="0" normalizeH="0" baseline="0" noProof="0" dirty="0">
                <a:ln>
                  <a:noFill/>
                </a:ln>
                <a:solidFill>
                  <a:prstClr val="black"/>
                </a:solidFill>
                <a:effectLst/>
                <a:uLnTx/>
                <a:uFillTx/>
                <a:latin typeface="Calibri" panose="020F0502020204030204"/>
                <a:ea typeface="+mn-ea"/>
                <a:cs typeface="+mn-cs"/>
              </a:rPr>
              <a:t>durabilité</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0000"/>
                </a:solidFill>
                <a:effectLst/>
                <a:uLnTx/>
                <a:uFillTx/>
                <a:latin typeface="Calibri" panose="020F0502020204030204"/>
                <a:ea typeface="+mn-ea"/>
                <a:cs typeface="+mn-cs"/>
              </a:rPr>
              <a:t>PRO EVO est doté de la technologie </a:t>
            </a:r>
            <a:r>
              <a:rPr kumimoji="0" lang="fr-FR" sz="1200" b="0" i="0" u="none" strike="noStrike" kern="1200" cap="none" spc="0" normalizeH="0" baseline="0" noProof="0" dirty="0" err="1">
                <a:ln>
                  <a:noFill/>
                </a:ln>
                <a:solidFill>
                  <a:srgbClr val="FF0000"/>
                </a:solidFill>
                <a:effectLst/>
                <a:uLnTx/>
                <a:uFillTx/>
                <a:latin typeface="Calibri" panose="020F0502020204030204"/>
                <a:ea typeface="+mn-ea"/>
                <a:cs typeface="+mn-cs"/>
              </a:rPr>
              <a:t>Nanomix</a:t>
            </a:r>
            <a:r>
              <a:rPr kumimoji="0" lang="fr-FR" sz="1200" b="0" i="0" u="none" strike="noStrike" kern="1200" cap="none" spc="0" normalizeH="0" baseline="0" noProof="0" dirty="0">
                <a:ln>
                  <a:noFill/>
                </a:ln>
                <a:solidFill>
                  <a:srgbClr val="FF0000"/>
                </a:solidFill>
                <a:effectLst/>
                <a:uLnTx/>
                <a:uFillTx/>
                <a:latin typeface="Calibri" panose="020F0502020204030204"/>
                <a:ea typeface="+mn-ea"/>
                <a:cs typeface="+mn-cs"/>
              </a:rPr>
              <a:t> qui évite tout mélange entre l’eau froide entrante et l’eau chaude stockée dans la cuve. L’eau chaude conservant sa chaleur plus longtemps, PRO EVO fournit jusqu’à 40 litres d’eau de plus à 40°C par rapport à un chauffe-eau électrique classique</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0000"/>
                </a:solidFill>
                <a:effectLst/>
                <a:uLnTx/>
                <a:uFillTx/>
                <a:latin typeface="Calibri" panose="020F0502020204030204"/>
                <a:ea typeface="+mn-ea"/>
                <a:cs typeface="+mn-cs"/>
              </a:rPr>
              <a:t>Hors gel : chauffage de l'eau dès que la température passe en dessous de 5°C</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0000"/>
                </a:solidFill>
                <a:effectLst/>
                <a:uLnTx/>
                <a:uFillTx/>
                <a:latin typeface="Calibri" panose="020F0502020204030204"/>
                <a:ea typeface="+mn-ea"/>
                <a:cs typeface="+mn-cs"/>
              </a:rPr>
              <a:t>Anti chauffe à sec : protection empêchant la résistance de fonctionner à vide</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0000"/>
                </a:solidFill>
                <a:effectLst/>
                <a:uLnTx/>
                <a:uFillTx/>
                <a:latin typeface="Calibri" panose="020F0502020204030204"/>
                <a:ea typeface="+mn-ea"/>
                <a:cs typeface="+mn-cs"/>
              </a:rPr>
              <a:t>Autodiagnostic : affichage du code erreur sur le tableau de commande pour faciliter le dépannage</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0000"/>
                </a:solidFill>
                <a:effectLst/>
                <a:uLnTx/>
                <a:uFillTx/>
                <a:latin typeface="Calibri" panose="020F0502020204030204"/>
                <a:ea typeface="+mn-ea"/>
                <a:cs typeface="+mn-cs"/>
              </a:rPr>
              <a:t>Résistance blindée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dirty="0">
                <a:ln>
                  <a:noFill/>
                </a:ln>
                <a:solidFill>
                  <a:prstClr val="black"/>
                </a:solidFill>
                <a:effectLst/>
                <a:uLnTx/>
                <a:uFillTx/>
                <a:latin typeface="Calibri" panose="020F0502020204030204"/>
                <a:ea typeface="+mn-ea"/>
                <a:cs typeface="+mn-cs"/>
              </a:rPr>
              <a:t>Modèles</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0000"/>
                </a:solidFill>
                <a:effectLst/>
                <a:uLnTx/>
                <a:uFillTx/>
                <a:latin typeface="Calibri" panose="020F0502020204030204"/>
                <a:ea typeface="+mn-ea"/>
                <a:cs typeface="+mn-cs"/>
              </a:rPr>
              <a:t>Vertical mural : 50, 75 et 100L (1 800W)</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dirty="0">
                <a:ln>
                  <a:noFill/>
                </a:ln>
                <a:solidFill>
                  <a:prstClr val="black"/>
                </a:solidFill>
                <a:effectLst/>
                <a:uLnTx/>
                <a:uFillTx/>
                <a:latin typeface="Calibri" panose="020F0502020204030204"/>
                <a:ea typeface="+mn-ea"/>
                <a:cs typeface="+mn-cs"/>
              </a:rPr>
              <a:t>Caractéristiques</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0000"/>
                </a:solidFill>
                <a:effectLst/>
                <a:uLnTx/>
                <a:uFillTx/>
                <a:latin typeface="Calibri" panose="020F0502020204030204"/>
                <a:ea typeface="+mn-ea"/>
                <a:cs typeface="+mn-cs"/>
              </a:rPr>
              <a:t>Diamètre 450mm</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0000"/>
                </a:solidFill>
                <a:effectLst/>
                <a:uLnTx/>
                <a:uFillTx/>
                <a:latin typeface="Calibri" panose="020F0502020204030204"/>
                <a:ea typeface="+mn-ea"/>
                <a:cs typeface="+mn-cs"/>
              </a:rPr>
              <a:t>Protection anti corrosion au magnésium</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0000"/>
                </a:solidFill>
                <a:effectLst/>
                <a:uLnTx/>
                <a:uFillTx/>
                <a:latin typeface="Calibri" panose="020F0502020204030204"/>
                <a:ea typeface="+mn-ea"/>
                <a:cs typeface="+mn-cs"/>
              </a:rPr>
              <a:t>Tableau de commande manuel</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0000"/>
                </a:solidFill>
                <a:effectLst/>
                <a:uLnTx/>
                <a:uFillTx/>
                <a:latin typeface="Calibri" panose="020F0502020204030204"/>
                <a:ea typeface="+mn-ea"/>
                <a:cs typeface="+mn-cs"/>
              </a:rPr>
              <a:t>Réglage manuel de la température</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0000"/>
                </a:solidFill>
                <a:effectLst/>
                <a:uLnTx/>
                <a:uFillTx/>
                <a:latin typeface="Calibri" panose="020F0502020204030204"/>
                <a:ea typeface="+mn-ea"/>
                <a:cs typeface="+mn-cs"/>
              </a:rPr>
              <a:t>Fabrication européenne</a:t>
            </a:r>
          </a:p>
        </p:txBody>
      </p:sp>
      <p:pic>
        <p:nvPicPr>
          <p:cNvPr id="10" name="Image 9">
            <a:extLst>
              <a:ext uri="{FF2B5EF4-FFF2-40B4-BE49-F238E27FC236}">
                <a16:creationId xmlns:a16="http://schemas.microsoft.com/office/drawing/2014/main" id="{1A246CB8-F52C-4CA7-8452-3B0D07F12BB7}"/>
              </a:ext>
            </a:extLst>
          </p:cNvPr>
          <p:cNvPicPr>
            <a:picLocks noChangeAspect="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0512531" y="1461246"/>
            <a:ext cx="1401562" cy="2375647"/>
          </a:xfrm>
          <a:prstGeom prst="rect">
            <a:avLst/>
          </a:prstGeom>
        </p:spPr>
      </p:pic>
      <p:pic>
        <p:nvPicPr>
          <p:cNvPr id="11" name="Image 10">
            <a:extLst>
              <a:ext uri="{FF2B5EF4-FFF2-40B4-BE49-F238E27FC236}">
                <a16:creationId xmlns:a16="http://schemas.microsoft.com/office/drawing/2014/main" id="{53834248-EC17-4ABA-A344-7625AD460A78}"/>
              </a:ext>
            </a:extLst>
          </p:cNvPr>
          <p:cNvPicPr>
            <a:picLocks noChangeAspect="1"/>
          </p:cNvPicPr>
          <p:nvPr/>
        </p:nvPicPr>
        <p:blipFill>
          <a:blip r:embed="rId3"/>
          <a:stretch>
            <a:fillRect/>
          </a:stretch>
        </p:blipFill>
        <p:spPr>
          <a:xfrm>
            <a:off x="10823288" y="4571999"/>
            <a:ext cx="1004227" cy="1961590"/>
          </a:xfrm>
          <a:prstGeom prst="rect">
            <a:avLst/>
          </a:prstGeom>
        </p:spPr>
      </p:pic>
      <p:pic>
        <p:nvPicPr>
          <p:cNvPr id="5" name="Image 4">
            <a:hlinkClick r:id="rId4" action="ppaction://hlinkfile"/>
            <a:extLst>
              <a:ext uri="{FF2B5EF4-FFF2-40B4-BE49-F238E27FC236}">
                <a16:creationId xmlns:a16="http://schemas.microsoft.com/office/drawing/2014/main" id="{0473D9C5-1AAB-7DD7-4676-B55F9D5FD122}"/>
              </a:ext>
            </a:extLst>
          </p:cNvPr>
          <p:cNvPicPr>
            <a:picLocks noChangeAspect="1"/>
          </p:cNvPicPr>
          <p:nvPr/>
        </p:nvPicPr>
        <p:blipFill>
          <a:blip r:embed="rId5"/>
          <a:stretch>
            <a:fillRect/>
          </a:stretch>
        </p:blipFill>
        <p:spPr>
          <a:xfrm>
            <a:off x="4766544" y="232764"/>
            <a:ext cx="3913971" cy="591363"/>
          </a:xfrm>
          <a:prstGeom prst="rect">
            <a:avLst/>
          </a:prstGeom>
        </p:spPr>
      </p:pic>
    </p:spTree>
    <p:extLst>
      <p:ext uri="{BB962C8B-B14F-4D97-AF65-F5344CB8AC3E}">
        <p14:creationId xmlns:p14="http://schemas.microsoft.com/office/powerpoint/2010/main" val="8515084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a:extLst>
              <a:ext uri="{FF2B5EF4-FFF2-40B4-BE49-F238E27FC236}">
                <a16:creationId xmlns:a16="http://schemas.microsoft.com/office/drawing/2014/main" id="{B4ABC0EB-70FF-4007-9427-64CD9EA6C09A}"/>
              </a:ext>
            </a:extLst>
          </p:cNvPr>
          <p:cNvGraphicFramePr>
            <a:graphicFrameLocks noGrp="1"/>
          </p:cNvGraphicFramePr>
          <p:nvPr>
            <p:extLst>
              <p:ext uri="{D42A27DB-BD31-4B8C-83A1-F6EECF244321}">
                <p14:modId xmlns:p14="http://schemas.microsoft.com/office/powerpoint/2010/main" val="2073616902"/>
              </p:ext>
            </p:extLst>
          </p:nvPr>
        </p:nvGraphicFramePr>
        <p:xfrm>
          <a:off x="497354" y="1110155"/>
          <a:ext cx="11184236" cy="5344436"/>
        </p:xfrm>
        <a:graphic>
          <a:graphicData uri="http://schemas.openxmlformats.org/drawingml/2006/table">
            <a:tbl>
              <a:tblPr firstRow="1" bandRow="1">
                <a:tableStyleId>{5C22544A-7EE6-4342-B048-85BDC9FD1C3A}</a:tableStyleId>
              </a:tblPr>
              <a:tblGrid>
                <a:gridCol w="1770285">
                  <a:extLst>
                    <a:ext uri="{9D8B030D-6E8A-4147-A177-3AD203B41FA5}">
                      <a16:colId xmlns:a16="http://schemas.microsoft.com/office/drawing/2014/main" val="1735087669"/>
                    </a:ext>
                  </a:extLst>
                </a:gridCol>
                <a:gridCol w="3918587">
                  <a:extLst>
                    <a:ext uri="{9D8B030D-6E8A-4147-A177-3AD203B41FA5}">
                      <a16:colId xmlns:a16="http://schemas.microsoft.com/office/drawing/2014/main" val="1418561979"/>
                    </a:ext>
                  </a:extLst>
                </a:gridCol>
                <a:gridCol w="5495364">
                  <a:extLst>
                    <a:ext uri="{9D8B030D-6E8A-4147-A177-3AD203B41FA5}">
                      <a16:colId xmlns:a16="http://schemas.microsoft.com/office/drawing/2014/main" val="665270839"/>
                    </a:ext>
                  </a:extLst>
                </a:gridCol>
              </a:tblGrid>
              <a:tr h="400970">
                <a:tc>
                  <a:txBody>
                    <a:bodyPr/>
                    <a:lstStyle/>
                    <a:p>
                      <a:pPr algn="ctr"/>
                      <a:r>
                        <a:rPr lang="fr-FR" sz="1400" dirty="0"/>
                        <a:t>Caractéristiques</a:t>
                      </a:r>
                    </a:p>
                  </a:txBody>
                  <a:tcPr/>
                </a:tc>
                <a:tc>
                  <a:txBody>
                    <a:bodyPr/>
                    <a:lstStyle/>
                    <a:p>
                      <a:pPr algn="ctr"/>
                      <a:r>
                        <a:rPr lang="fr-FR" sz="1400" dirty="0"/>
                        <a:t>ZENEO</a:t>
                      </a:r>
                    </a:p>
                  </a:txBody>
                  <a:tcPr/>
                </a:tc>
                <a:tc>
                  <a:txBody>
                    <a:bodyPr/>
                    <a:lstStyle/>
                    <a:p>
                      <a:pPr algn="ctr"/>
                      <a:r>
                        <a:rPr lang="fr-FR" sz="1400" dirty="0"/>
                        <a:t>Pro Evo </a:t>
                      </a:r>
                      <a:endParaRPr lang="fr-FR" sz="2000" dirty="0"/>
                    </a:p>
                  </a:txBody>
                  <a:tcPr/>
                </a:tc>
                <a:extLst>
                  <a:ext uri="{0D108BD9-81ED-4DB2-BD59-A6C34878D82A}">
                    <a16:rowId xmlns:a16="http://schemas.microsoft.com/office/drawing/2014/main" val="935144514"/>
                  </a:ext>
                </a:extLst>
              </a:tr>
              <a:tr h="296608">
                <a:tc>
                  <a:txBody>
                    <a:bodyPr/>
                    <a:lstStyle/>
                    <a:p>
                      <a:pPr defTabSz="360000"/>
                      <a:r>
                        <a:rPr lang="fr-FR" sz="1200" dirty="0"/>
                        <a:t>Capacité en</a:t>
                      </a:r>
                      <a:r>
                        <a:rPr lang="fr-FR" sz="1200" baseline="0" dirty="0"/>
                        <a:t> litre</a:t>
                      </a:r>
                      <a:endParaRPr lang="fr-FR" sz="1200" dirty="0"/>
                    </a:p>
                  </a:txBody>
                  <a:tcPr/>
                </a:tc>
                <a:tc>
                  <a:txBody>
                    <a:bodyPr/>
                    <a:lstStyle/>
                    <a:p>
                      <a:pPr defTabSz="360000"/>
                      <a:endParaRPr lang="fr-FR" sz="1200" dirty="0"/>
                    </a:p>
                  </a:txBody>
                  <a:tcPr/>
                </a:tc>
                <a:tc>
                  <a:txBody>
                    <a:bodyPr/>
                    <a:lstStyle/>
                    <a:p>
                      <a:pPr defTabSz="360000"/>
                      <a:endParaRPr lang="fr-FR" sz="1200" dirty="0"/>
                    </a:p>
                  </a:txBody>
                  <a:tcPr/>
                </a:tc>
                <a:extLst>
                  <a:ext uri="{0D108BD9-81ED-4DB2-BD59-A6C34878D82A}">
                    <a16:rowId xmlns:a16="http://schemas.microsoft.com/office/drawing/2014/main" val="288017125"/>
                  </a:ext>
                </a:extLst>
              </a:tr>
              <a:tr h="296608">
                <a:tc>
                  <a:txBody>
                    <a:bodyPr/>
                    <a:lstStyle/>
                    <a:p>
                      <a:pPr defTabSz="360000"/>
                      <a:r>
                        <a:rPr lang="fr-FR" sz="1200" dirty="0"/>
                        <a:t>Régulation</a:t>
                      </a:r>
                    </a:p>
                  </a:txBody>
                  <a:tcPr/>
                </a:tc>
                <a:tc>
                  <a:txBody>
                    <a:bodyPr/>
                    <a:lstStyle/>
                    <a:p>
                      <a:pPr defTabSz="360000"/>
                      <a:endParaRPr lang="fr-FR" sz="1200" dirty="0"/>
                    </a:p>
                  </a:txBody>
                  <a:tcPr/>
                </a:tc>
                <a:tc>
                  <a:txBody>
                    <a:bodyPr/>
                    <a:lstStyle/>
                    <a:p>
                      <a:pPr defTabSz="360000"/>
                      <a:endParaRPr lang="fr-FR" sz="1200" dirty="0"/>
                    </a:p>
                  </a:txBody>
                  <a:tcPr/>
                </a:tc>
                <a:extLst>
                  <a:ext uri="{0D108BD9-81ED-4DB2-BD59-A6C34878D82A}">
                    <a16:rowId xmlns:a16="http://schemas.microsoft.com/office/drawing/2014/main" val="1295739576"/>
                  </a:ext>
                </a:extLst>
              </a:tr>
              <a:tr h="296608">
                <a:tc>
                  <a:txBody>
                    <a:bodyPr/>
                    <a:lstStyle/>
                    <a:p>
                      <a:pPr defTabSz="360000"/>
                      <a:r>
                        <a:rPr lang="fr-FR" sz="1200" dirty="0"/>
                        <a:t>Types</a:t>
                      </a:r>
                      <a:r>
                        <a:rPr lang="fr-FR" sz="1200" baseline="0" dirty="0"/>
                        <a:t> de montage</a:t>
                      </a:r>
                      <a:endParaRPr lang="fr-FR" sz="1200" dirty="0"/>
                    </a:p>
                  </a:txBody>
                  <a:tcPr/>
                </a:tc>
                <a:tc>
                  <a:txBody>
                    <a:bodyPr/>
                    <a:lstStyle/>
                    <a:p>
                      <a:pPr defTabSz="360000"/>
                      <a:endParaRPr lang="fr-FR" sz="1200" dirty="0"/>
                    </a:p>
                  </a:txBody>
                  <a:tcPr/>
                </a:tc>
                <a:tc>
                  <a:txBody>
                    <a:bodyPr/>
                    <a:lstStyle/>
                    <a:p>
                      <a:pPr defTabSz="360000"/>
                      <a:endParaRPr lang="fr-FR" sz="1200" dirty="0"/>
                    </a:p>
                  </a:txBody>
                  <a:tcPr/>
                </a:tc>
                <a:extLst>
                  <a:ext uri="{0D108BD9-81ED-4DB2-BD59-A6C34878D82A}">
                    <a16:rowId xmlns:a16="http://schemas.microsoft.com/office/drawing/2014/main" val="102502644"/>
                  </a:ext>
                </a:extLst>
              </a:tr>
              <a:tr h="296608">
                <a:tc>
                  <a:txBody>
                    <a:bodyPr/>
                    <a:lstStyle/>
                    <a:p>
                      <a:pPr marL="0" marR="0" lvl="0" indent="0" algn="l" defTabSz="3600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n-lt"/>
                          <a:ea typeface="+mn-ea"/>
                          <a:cs typeface="+mn-cs"/>
                        </a:rPr>
                        <a:t>Livré de série </a:t>
                      </a:r>
                    </a:p>
                  </a:txBody>
                  <a:tcPr/>
                </a:tc>
                <a:tc>
                  <a:txBody>
                    <a:bodyPr/>
                    <a:lstStyle/>
                    <a:p>
                      <a:pPr defTabSz="360000"/>
                      <a:endParaRPr lang="fr-FR" sz="1200" dirty="0"/>
                    </a:p>
                  </a:txBody>
                  <a:tcPr/>
                </a:tc>
                <a:tc>
                  <a:txBody>
                    <a:bodyPr/>
                    <a:lstStyle/>
                    <a:p>
                      <a:pPr algn="ctr" defTabSz="360000"/>
                      <a:endParaRPr lang="fr-FR" sz="1200" dirty="0"/>
                    </a:p>
                  </a:txBody>
                  <a:tcPr/>
                </a:tc>
                <a:extLst>
                  <a:ext uri="{0D108BD9-81ED-4DB2-BD59-A6C34878D82A}">
                    <a16:rowId xmlns:a16="http://schemas.microsoft.com/office/drawing/2014/main" val="4234306657"/>
                  </a:ext>
                </a:extLst>
              </a:tr>
              <a:tr h="296608">
                <a:tc>
                  <a:txBody>
                    <a:bodyPr/>
                    <a:lstStyle/>
                    <a:p>
                      <a:pPr marL="0" marR="0" lvl="0" indent="0" algn="l" defTabSz="3600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n-lt"/>
                          <a:ea typeface="+mn-ea"/>
                          <a:cs typeface="+mn-cs"/>
                        </a:rPr>
                        <a:t>Affichage LED </a:t>
                      </a:r>
                    </a:p>
                  </a:txBody>
                  <a:tcPr/>
                </a:tc>
                <a:tc>
                  <a:txBody>
                    <a:bodyPr/>
                    <a:lstStyle/>
                    <a:p>
                      <a:pPr defTabSz="360000"/>
                      <a:endParaRPr lang="fr-FR" sz="1200" dirty="0"/>
                    </a:p>
                  </a:txBody>
                  <a:tcPr/>
                </a:tc>
                <a:tc>
                  <a:txBody>
                    <a:bodyPr/>
                    <a:lstStyle/>
                    <a:p>
                      <a:pPr defTabSz="360000"/>
                      <a:endParaRPr lang="fr-FR" sz="1200" dirty="0"/>
                    </a:p>
                  </a:txBody>
                  <a:tcPr/>
                </a:tc>
                <a:extLst>
                  <a:ext uri="{0D108BD9-81ED-4DB2-BD59-A6C34878D82A}">
                    <a16:rowId xmlns:a16="http://schemas.microsoft.com/office/drawing/2014/main" val="113294543"/>
                  </a:ext>
                </a:extLst>
              </a:tr>
              <a:tr h="296608">
                <a:tc>
                  <a:txBody>
                    <a:bodyPr/>
                    <a:lstStyle/>
                    <a:p>
                      <a:pPr defTabSz="360000"/>
                      <a:r>
                        <a:rPr kumimoji="0" lang="fr-FR" sz="1200" b="0" i="0" u="none" strike="noStrike" kern="1200" cap="none" spc="0" normalizeH="0" baseline="0" noProof="0" dirty="0">
                          <a:ln>
                            <a:noFill/>
                          </a:ln>
                          <a:solidFill>
                            <a:prstClr val="black"/>
                          </a:solidFill>
                          <a:effectLst/>
                          <a:uLnTx/>
                          <a:uFillTx/>
                          <a:latin typeface="+mn-lt"/>
                          <a:ea typeface="+mn-ea"/>
                          <a:cs typeface="+mn-cs"/>
                        </a:rPr>
                        <a:t>Autodiagnostic</a:t>
                      </a:r>
                      <a:endParaRPr lang="fr-FR" sz="800" dirty="0"/>
                    </a:p>
                  </a:txBody>
                  <a:tcPr/>
                </a:tc>
                <a:tc>
                  <a:txBody>
                    <a:bodyPr/>
                    <a:lstStyle/>
                    <a:p>
                      <a:pPr algn="ctr" defTabSz="360000"/>
                      <a:endParaRPr lang="fr-FR" sz="1200" dirty="0"/>
                    </a:p>
                  </a:txBody>
                  <a:tcPr/>
                </a:tc>
                <a:tc>
                  <a:txBody>
                    <a:bodyPr/>
                    <a:lstStyle/>
                    <a:p>
                      <a:pPr defTabSz="360000"/>
                      <a:endParaRPr lang="fr-FR" sz="1200" dirty="0"/>
                    </a:p>
                  </a:txBody>
                  <a:tcPr/>
                </a:tc>
                <a:extLst>
                  <a:ext uri="{0D108BD9-81ED-4DB2-BD59-A6C34878D82A}">
                    <a16:rowId xmlns:a16="http://schemas.microsoft.com/office/drawing/2014/main" val="3377968880"/>
                  </a:ext>
                </a:extLst>
              </a:tr>
              <a:tr h="494346">
                <a:tc>
                  <a:txBody>
                    <a:bodyPr/>
                    <a:lstStyle/>
                    <a:p>
                      <a:pPr defTabSz="360000"/>
                      <a:r>
                        <a:rPr lang="fr-FR" sz="1200" dirty="0"/>
                        <a:t>Consommation électrique </a:t>
                      </a:r>
                    </a:p>
                  </a:txBody>
                  <a:tcPr/>
                </a:tc>
                <a:tc>
                  <a:txBody>
                    <a:bodyPr/>
                    <a:lstStyle/>
                    <a:p>
                      <a:pPr defTabSz="360000"/>
                      <a:endParaRPr lang="fr-FR" sz="1200" dirty="0"/>
                    </a:p>
                  </a:txBody>
                  <a:tcPr/>
                </a:tc>
                <a:tc>
                  <a:txBody>
                    <a:bodyPr/>
                    <a:lstStyle/>
                    <a:p>
                      <a:pPr defTabSz="360000"/>
                      <a:endParaRPr lang="fr-FR" sz="1200" dirty="0"/>
                    </a:p>
                  </a:txBody>
                  <a:tcPr/>
                </a:tc>
                <a:extLst>
                  <a:ext uri="{0D108BD9-81ED-4DB2-BD59-A6C34878D82A}">
                    <a16:rowId xmlns:a16="http://schemas.microsoft.com/office/drawing/2014/main" val="2913024251"/>
                  </a:ext>
                </a:extLst>
              </a:tr>
              <a:tr h="296608">
                <a:tc>
                  <a:txBody>
                    <a:bodyPr/>
                    <a:lstStyle/>
                    <a:p>
                      <a:pPr defTabSz="360000"/>
                      <a:r>
                        <a:rPr lang="fr-FR" sz="1200" dirty="0"/>
                        <a:t>Protection anti corrosion </a:t>
                      </a:r>
                    </a:p>
                  </a:txBody>
                  <a:tcPr/>
                </a:tc>
                <a:tc>
                  <a:txBody>
                    <a:bodyPr/>
                    <a:lstStyle/>
                    <a:p>
                      <a:pPr defTabSz="360000"/>
                      <a:endParaRPr lang="fr-FR" sz="1200" dirty="0"/>
                    </a:p>
                  </a:txBody>
                  <a:tcPr/>
                </a:tc>
                <a:tc>
                  <a:txBody>
                    <a:bodyPr/>
                    <a:lstStyle/>
                    <a:p>
                      <a:pPr defTabSz="360000"/>
                      <a:endParaRPr lang="fr-FR" sz="1200" dirty="0"/>
                    </a:p>
                  </a:txBody>
                  <a:tcPr/>
                </a:tc>
                <a:extLst>
                  <a:ext uri="{0D108BD9-81ED-4DB2-BD59-A6C34878D82A}">
                    <a16:rowId xmlns:a16="http://schemas.microsoft.com/office/drawing/2014/main" val="3319200579"/>
                  </a:ext>
                </a:extLst>
              </a:tr>
              <a:tr h="296608">
                <a:tc>
                  <a:txBody>
                    <a:bodyPr/>
                    <a:lstStyle/>
                    <a:p>
                      <a:pPr defTabSz="360000"/>
                      <a:r>
                        <a:rPr lang="fr-FR" sz="1200" dirty="0"/>
                        <a:t>Type de résistance</a:t>
                      </a:r>
                    </a:p>
                  </a:txBody>
                  <a:tcPr/>
                </a:tc>
                <a:tc>
                  <a:txBody>
                    <a:bodyPr/>
                    <a:lstStyle/>
                    <a:p>
                      <a:pPr defTabSz="360000"/>
                      <a:endParaRPr lang="fr-FR" sz="1200" dirty="0"/>
                    </a:p>
                  </a:txBody>
                  <a:tcPr/>
                </a:tc>
                <a:tc>
                  <a:txBody>
                    <a:bodyPr/>
                    <a:lstStyle/>
                    <a:p>
                      <a:pPr defTabSz="360000"/>
                      <a:endParaRPr lang="fr-FR" sz="1200" dirty="0"/>
                    </a:p>
                  </a:txBody>
                  <a:tcPr/>
                </a:tc>
                <a:extLst>
                  <a:ext uri="{0D108BD9-81ED-4DB2-BD59-A6C34878D82A}">
                    <a16:rowId xmlns:a16="http://schemas.microsoft.com/office/drawing/2014/main" val="1708494134"/>
                  </a:ext>
                </a:extLst>
              </a:tr>
              <a:tr h="296608">
                <a:tc>
                  <a:txBody>
                    <a:bodyPr/>
                    <a:lstStyle/>
                    <a:p>
                      <a:pPr defTabSz="360000"/>
                      <a:r>
                        <a:rPr lang="fr-FR" sz="1200" dirty="0"/>
                        <a:t>gamme</a:t>
                      </a:r>
                    </a:p>
                  </a:txBody>
                  <a:tcPr/>
                </a:tc>
                <a:tc>
                  <a:txBody>
                    <a:bodyPr/>
                    <a:lstStyle/>
                    <a:p>
                      <a:pPr defTabSz="360000"/>
                      <a:endParaRPr lang="fr-FR" sz="1200" dirty="0"/>
                    </a:p>
                  </a:txBody>
                  <a:tcPr/>
                </a:tc>
                <a:tc>
                  <a:txBody>
                    <a:bodyPr/>
                    <a:lstStyle/>
                    <a:p>
                      <a:pPr defTabSz="360000"/>
                      <a:endParaRPr lang="fr-FR" sz="1200" dirty="0"/>
                    </a:p>
                  </a:txBody>
                  <a:tcPr/>
                </a:tc>
                <a:extLst>
                  <a:ext uri="{0D108BD9-81ED-4DB2-BD59-A6C34878D82A}">
                    <a16:rowId xmlns:a16="http://schemas.microsoft.com/office/drawing/2014/main" val="1086558095"/>
                  </a:ext>
                </a:extLst>
              </a:tr>
              <a:tr h="296608">
                <a:tc>
                  <a:txBody>
                    <a:bodyPr/>
                    <a:lstStyle/>
                    <a:p>
                      <a:pPr defTabSz="360000"/>
                      <a:r>
                        <a:rPr lang="fr-FR" sz="1200" dirty="0"/>
                        <a:t>Garantie</a:t>
                      </a:r>
                    </a:p>
                  </a:txBody>
                  <a:tcPr/>
                </a:tc>
                <a:tc>
                  <a:txBody>
                    <a:bodyPr/>
                    <a:lstStyle/>
                    <a:p>
                      <a:pPr defTabSz="360000"/>
                      <a:endParaRPr lang="fr-FR" sz="1200" dirty="0"/>
                    </a:p>
                  </a:txBody>
                  <a:tcPr/>
                </a:tc>
                <a:tc>
                  <a:txBody>
                    <a:bodyPr/>
                    <a:lstStyle/>
                    <a:p>
                      <a:pPr defTabSz="360000"/>
                      <a:endParaRPr lang="fr-FR" sz="1200" dirty="0"/>
                    </a:p>
                  </a:txBody>
                  <a:tcPr/>
                </a:tc>
                <a:extLst>
                  <a:ext uri="{0D108BD9-81ED-4DB2-BD59-A6C34878D82A}">
                    <a16:rowId xmlns:a16="http://schemas.microsoft.com/office/drawing/2014/main" val="4099357983"/>
                  </a:ext>
                </a:extLst>
              </a:tr>
              <a:tr h="296608">
                <a:tc>
                  <a:txBody>
                    <a:bodyPr/>
                    <a:lstStyle/>
                    <a:p>
                      <a:pPr defTabSz="360000"/>
                      <a:r>
                        <a:rPr lang="fr-FR" sz="1200" dirty="0"/>
                        <a:t>Sécurité</a:t>
                      </a:r>
                    </a:p>
                  </a:txBody>
                  <a:tcPr/>
                </a:tc>
                <a:tc>
                  <a:txBody>
                    <a:bodyPr/>
                    <a:lstStyle/>
                    <a:p>
                      <a:pPr marL="0" marR="0" lvl="0" indent="0" algn="l" defTabSz="360000" rtl="0" eaLnBrk="1" fontAlgn="auto" latinLnBrk="0" hangingPunct="1">
                        <a:lnSpc>
                          <a:spcPct val="100000"/>
                        </a:lnSpc>
                        <a:spcBef>
                          <a:spcPts val="0"/>
                        </a:spcBef>
                        <a:spcAft>
                          <a:spcPts val="0"/>
                        </a:spcAft>
                        <a:buClrTx/>
                        <a:buSzTx/>
                        <a:buFontTx/>
                        <a:buNone/>
                        <a:tabLst/>
                        <a:defRPr/>
                      </a:pPr>
                      <a:endParaRPr lang="fr-FR" sz="1200"/>
                    </a:p>
                  </a:txBody>
                  <a:tcPr/>
                </a:tc>
                <a:tc>
                  <a:txBody>
                    <a:bodyPr/>
                    <a:lstStyle/>
                    <a:p>
                      <a:pPr defTabSz="360000"/>
                      <a:endParaRPr lang="fr-FR" sz="1200" dirty="0"/>
                    </a:p>
                  </a:txBody>
                  <a:tcPr/>
                </a:tc>
                <a:extLst>
                  <a:ext uri="{0D108BD9-81ED-4DB2-BD59-A6C34878D82A}">
                    <a16:rowId xmlns:a16="http://schemas.microsoft.com/office/drawing/2014/main" val="206554123"/>
                  </a:ext>
                </a:extLst>
              </a:tr>
              <a:tr h="296608">
                <a:tc>
                  <a:txBody>
                    <a:bodyPr/>
                    <a:lstStyle/>
                    <a:p>
                      <a:pPr defTabSz="360000"/>
                      <a:r>
                        <a:rPr lang="fr-FR" sz="1200" dirty="0"/>
                        <a:t>Diamètre en mm</a:t>
                      </a:r>
                    </a:p>
                  </a:txBody>
                  <a:tcPr/>
                </a:tc>
                <a:tc>
                  <a:txBody>
                    <a:bodyPr/>
                    <a:lstStyle/>
                    <a:p>
                      <a:pPr defTabSz="360000"/>
                      <a:endParaRPr lang="fr-FR" sz="1200" dirty="0"/>
                    </a:p>
                  </a:txBody>
                  <a:tcPr/>
                </a:tc>
                <a:tc>
                  <a:txBody>
                    <a:bodyPr/>
                    <a:lstStyle/>
                    <a:p>
                      <a:pPr defTabSz="360000"/>
                      <a:endParaRPr lang="fr-FR" sz="1200" dirty="0"/>
                    </a:p>
                  </a:txBody>
                  <a:tcPr/>
                </a:tc>
                <a:extLst>
                  <a:ext uri="{0D108BD9-81ED-4DB2-BD59-A6C34878D82A}">
                    <a16:rowId xmlns:a16="http://schemas.microsoft.com/office/drawing/2014/main" val="3592510420"/>
                  </a:ext>
                </a:extLst>
              </a:tr>
              <a:tr h="296608">
                <a:tc>
                  <a:txBody>
                    <a:bodyPr/>
                    <a:lstStyle/>
                    <a:p>
                      <a:pPr defTabSz="360000"/>
                      <a:r>
                        <a:rPr lang="fr-FR" sz="1200" dirty="0"/>
                        <a:t>Isolation thermique</a:t>
                      </a:r>
                    </a:p>
                  </a:txBody>
                  <a:tcPr/>
                </a:tc>
                <a:tc>
                  <a:txBody>
                    <a:bodyPr/>
                    <a:lstStyle/>
                    <a:p>
                      <a:pPr algn="l" defTabSz="360000"/>
                      <a:endParaRPr lang="fr-FR" sz="1200" dirty="0"/>
                    </a:p>
                  </a:txBody>
                  <a:tcPr/>
                </a:tc>
                <a:tc>
                  <a:txBody>
                    <a:bodyPr/>
                    <a:lstStyle/>
                    <a:p>
                      <a:pPr defTabSz="360000"/>
                      <a:endParaRPr lang="fr-FR" sz="1200" dirty="0"/>
                    </a:p>
                  </a:txBody>
                  <a:tcPr/>
                </a:tc>
                <a:extLst>
                  <a:ext uri="{0D108BD9-81ED-4DB2-BD59-A6C34878D82A}">
                    <a16:rowId xmlns:a16="http://schemas.microsoft.com/office/drawing/2014/main" val="1165473435"/>
                  </a:ext>
                </a:extLst>
              </a:tr>
              <a:tr h="296608">
                <a:tc>
                  <a:txBody>
                    <a:bodyPr/>
                    <a:lstStyle/>
                    <a:p>
                      <a:pPr defTabSz="360000"/>
                      <a:r>
                        <a:rPr lang="fr-FR" sz="1200" dirty="0"/>
                        <a:t>Classe énergétique </a:t>
                      </a:r>
                    </a:p>
                  </a:txBody>
                  <a:tcPr/>
                </a:tc>
                <a:tc>
                  <a:txBody>
                    <a:bodyPr/>
                    <a:lstStyle/>
                    <a:p>
                      <a:endParaRPr lang="fr-FR" sz="1200" dirty="0"/>
                    </a:p>
                  </a:txBody>
                  <a:tcPr/>
                </a:tc>
                <a:tc>
                  <a:txBody>
                    <a:bodyPr/>
                    <a:lstStyle/>
                    <a:p>
                      <a:endParaRPr lang="fr-FR" sz="1200" dirty="0"/>
                    </a:p>
                  </a:txBody>
                  <a:tcPr/>
                </a:tc>
                <a:extLst>
                  <a:ext uri="{0D108BD9-81ED-4DB2-BD59-A6C34878D82A}">
                    <a16:rowId xmlns:a16="http://schemas.microsoft.com/office/drawing/2014/main" val="2831791182"/>
                  </a:ext>
                </a:extLst>
              </a:tr>
              <a:tr h="296608">
                <a:tc>
                  <a:txBody>
                    <a:bodyPr/>
                    <a:lstStyle/>
                    <a:p>
                      <a:pPr defTabSz="360000"/>
                      <a:r>
                        <a:rPr lang="fr-FR" sz="1200" dirty="0"/>
                        <a:t>Fabrication</a:t>
                      </a:r>
                    </a:p>
                  </a:txBody>
                  <a:tcPr/>
                </a:tc>
                <a:tc>
                  <a:txBody>
                    <a:bodyPr/>
                    <a:lstStyle/>
                    <a:p>
                      <a:pPr algn="l" defTabSz="360000"/>
                      <a:endParaRPr lang="fr-FR" sz="1200" dirty="0"/>
                    </a:p>
                  </a:txBody>
                  <a:tcPr/>
                </a:tc>
                <a:tc>
                  <a:txBody>
                    <a:bodyPr/>
                    <a:lstStyle/>
                    <a:p>
                      <a:pPr defTabSz="360000"/>
                      <a:endParaRPr lang="fr-FR" sz="1200" dirty="0"/>
                    </a:p>
                  </a:txBody>
                  <a:tcPr/>
                </a:tc>
                <a:extLst>
                  <a:ext uri="{0D108BD9-81ED-4DB2-BD59-A6C34878D82A}">
                    <a16:rowId xmlns:a16="http://schemas.microsoft.com/office/drawing/2014/main" val="3914186621"/>
                  </a:ext>
                </a:extLst>
              </a:tr>
            </a:tbl>
          </a:graphicData>
        </a:graphic>
      </p:graphicFrame>
      <p:sp>
        <p:nvSpPr>
          <p:cNvPr id="5" name="Rectangle 4">
            <a:extLst>
              <a:ext uri="{FF2B5EF4-FFF2-40B4-BE49-F238E27FC236}">
                <a16:creationId xmlns:a16="http://schemas.microsoft.com/office/drawing/2014/main" id="{7B59B212-13DE-44F0-9506-15A7192AB0EE}"/>
              </a:ext>
            </a:extLst>
          </p:cNvPr>
          <p:cNvSpPr/>
          <p:nvPr/>
        </p:nvSpPr>
        <p:spPr>
          <a:xfrm>
            <a:off x="283028" y="219372"/>
            <a:ext cx="8599855"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prstClr val="black"/>
                </a:solidFill>
                <a:effectLst/>
                <a:uLnTx/>
                <a:uFillTx/>
                <a:latin typeface="Calibri" panose="020F0502020204030204"/>
                <a:ea typeface="+mn-ea"/>
                <a:cs typeface="+mn-cs"/>
              </a:rPr>
              <a:t>Éléments de correction 3 du tableau comparatif ATLANTIC-ARISTON</a:t>
            </a: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 name="Image 1">
            <a:extLst>
              <a:ext uri="{FF2B5EF4-FFF2-40B4-BE49-F238E27FC236}">
                <a16:creationId xmlns:a16="http://schemas.microsoft.com/office/drawing/2014/main" id="{5D5855EB-080A-45E7-A30F-7663D97A4467}"/>
              </a:ext>
            </a:extLst>
          </p:cNvPr>
          <p:cNvPicPr>
            <a:picLocks noChangeAspect="1"/>
          </p:cNvPicPr>
          <p:nvPr/>
        </p:nvPicPr>
        <p:blipFill>
          <a:blip r:embed="rId2"/>
          <a:stretch>
            <a:fillRect/>
          </a:stretch>
        </p:blipFill>
        <p:spPr>
          <a:xfrm>
            <a:off x="4664225" y="1155338"/>
            <a:ext cx="969348" cy="268247"/>
          </a:xfrm>
          <a:prstGeom prst="rect">
            <a:avLst/>
          </a:prstGeom>
        </p:spPr>
      </p:pic>
      <p:pic>
        <p:nvPicPr>
          <p:cNvPr id="3" name="Image 2">
            <a:extLst>
              <a:ext uri="{FF2B5EF4-FFF2-40B4-BE49-F238E27FC236}">
                <a16:creationId xmlns:a16="http://schemas.microsoft.com/office/drawing/2014/main" id="{45D86B48-40C1-4E13-92A0-F389D84DAF28}"/>
              </a:ext>
            </a:extLst>
          </p:cNvPr>
          <p:cNvPicPr>
            <a:picLocks noChangeAspect="1"/>
          </p:cNvPicPr>
          <p:nvPr/>
        </p:nvPicPr>
        <p:blipFill>
          <a:blip r:embed="rId3"/>
          <a:stretch>
            <a:fillRect/>
          </a:stretch>
        </p:blipFill>
        <p:spPr>
          <a:xfrm>
            <a:off x="9374179" y="1172907"/>
            <a:ext cx="1092344" cy="268247"/>
          </a:xfrm>
          <a:prstGeom prst="rect">
            <a:avLst/>
          </a:prstGeom>
        </p:spPr>
      </p:pic>
    </p:spTree>
    <p:extLst>
      <p:ext uri="{BB962C8B-B14F-4D97-AF65-F5344CB8AC3E}">
        <p14:creationId xmlns:p14="http://schemas.microsoft.com/office/powerpoint/2010/main" val="6629438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a:extLst>
              <a:ext uri="{FF2B5EF4-FFF2-40B4-BE49-F238E27FC236}">
                <a16:creationId xmlns:a16="http://schemas.microsoft.com/office/drawing/2014/main" id="{488A1B47-A854-4468-AD6D-36E50D38AAAA}"/>
              </a:ext>
            </a:extLst>
          </p:cNvPr>
          <p:cNvGraphicFramePr>
            <a:graphicFrameLocks noGrp="1"/>
          </p:cNvGraphicFramePr>
          <p:nvPr>
            <p:extLst>
              <p:ext uri="{D42A27DB-BD31-4B8C-83A1-F6EECF244321}">
                <p14:modId xmlns:p14="http://schemas.microsoft.com/office/powerpoint/2010/main" val="4294733303"/>
              </p:ext>
            </p:extLst>
          </p:nvPr>
        </p:nvGraphicFramePr>
        <p:xfrm>
          <a:off x="373529" y="1062531"/>
          <a:ext cx="11184236" cy="5665620"/>
        </p:xfrm>
        <a:graphic>
          <a:graphicData uri="http://schemas.openxmlformats.org/drawingml/2006/table">
            <a:tbl>
              <a:tblPr firstRow="1" bandRow="1">
                <a:tableStyleId>{5C22544A-7EE6-4342-B048-85BDC9FD1C3A}</a:tableStyleId>
              </a:tblPr>
              <a:tblGrid>
                <a:gridCol w="1770285">
                  <a:extLst>
                    <a:ext uri="{9D8B030D-6E8A-4147-A177-3AD203B41FA5}">
                      <a16:colId xmlns:a16="http://schemas.microsoft.com/office/drawing/2014/main" val="1735087669"/>
                    </a:ext>
                  </a:extLst>
                </a:gridCol>
                <a:gridCol w="3918587">
                  <a:extLst>
                    <a:ext uri="{9D8B030D-6E8A-4147-A177-3AD203B41FA5}">
                      <a16:colId xmlns:a16="http://schemas.microsoft.com/office/drawing/2014/main" val="1418561979"/>
                    </a:ext>
                  </a:extLst>
                </a:gridCol>
                <a:gridCol w="5495364">
                  <a:extLst>
                    <a:ext uri="{9D8B030D-6E8A-4147-A177-3AD203B41FA5}">
                      <a16:colId xmlns:a16="http://schemas.microsoft.com/office/drawing/2014/main" val="665270839"/>
                    </a:ext>
                  </a:extLst>
                </a:gridCol>
              </a:tblGrid>
              <a:tr h="400970">
                <a:tc>
                  <a:txBody>
                    <a:bodyPr/>
                    <a:lstStyle/>
                    <a:p>
                      <a:pPr algn="ctr"/>
                      <a:r>
                        <a:rPr lang="fr-FR" sz="1400" dirty="0"/>
                        <a:t>Caractéristiques</a:t>
                      </a:r>
                    </a:p>
                  </a:txBody>
                  <a:tcPr/>
                </a:tc>
                <a:tc>
                  <a:txBody>
                    <a:bodyPr/>
                    <a:lstStyle/>
                    <a:p>
                      <a:pPr algn="ctr"/>
                      <a:r>
                        <a:rPr lang="fr-FR" sz="1400" dirty="0"/>
                        <a:t>ZENEO</a:t>
                      </a:r>
                    </a:p>
                  </a:txBody>
                  <a:tcPr/>
                </a:tc>
                <a:tc>
                  <a:txBody>
                    <a:bodyPr/>
                    <a:lstStyle/>
                    <a:p>
                      <a:pPr algn="ctr"/>
                      <a:r>
                        <a:rPr lang="fr-FR" sz="1400" dirty="0"/>
                        <a:t>Pro Evo </a:t>
                      </a:r>
                      <a:endParaRPr lang="fr-FR" sz="2000" dirty="0"/>
                    </a:p>
                  </a:txBody>
                  <a:tcPr/>
                </a:tc>
                <a:extLst>
                  <a:ext uri="{0D108BD9-81ED-4DB2-BD59-A6C34878D82A}">
                    <a16:rowId xmlns:a16="http://schemas.microsoft.com/office/drawing/2014/main" val="935144514"/>
                  </a:ext>
                </a:extLst>
              </a:tr>
              <a:tr h="296608">
                <a:tc>
                  <a:txBody>
                    <a:bodyPr/>
                    <a:lstStyle/>
                    <a:p>
                      <a:pPr defTabSz="360000"/>
                      <a:r>
                        <a:rPr lang="fr-FR" sz="1200" dirty="0"/>
                        <a:t>Capacité en</a:t>
                      </a:r>
                      <a:r>
                        <a:rPr lang="fr-FR" sz="1200" baseline="0" dirty="0"/>
                        <a:t> litre</a:t>
                      </a:r>
                      <a:endParaRPr lang="fr-FR" sz="1200" dirty="0"/>
                    </a:p>
                  </a:txBody>
                  <a:tcPr/>
                </a:tc>
                <a:tc>
                  <a:txBody>
                    <a:bodyPr/>
                    <a:lstStyle/>
                    <a:p>
                      <a:pPr defTabSz="360000"/>
                      <a:r>
                        <a:rPr lang="fr-FR" sz="1200" dirty="0">
                          <a:solidFill>
                            <a:srgbClr val="FF0000"/>
                          </a:solidFill>
                        </a:rPr>
                        <a:t>50 à 300 litres</a:t>
                      </a:r>
                    </a:p>
                  </a:txBody>
                  <a:tcPr/>
                </a:tc>
                <a:tc>
                  <a:txBody>
                    <a:bodyPr/>
                    <a:lstStyle/>
                    <a:p>
                      <a:pPr defTabSz="360000"/>
                      <a:r>
                        <a:rPr lang="fr-FR" sz="1200" dirty="0">
                          <a:solidFill>
                            <a:srgbClr val="FF0000"/>
                          </a:solidFill>
                        </a:rPr>
                        <a:t>50 à 100 litres</a:t>
                      </a:r>
                    </a:p>
                  </a:txBody>
                  <a:tcPr/>
                </a:tc>
                <a:extLst>
                  <a:ext uri="{0D108BD9-81ED-4DB2-BD59-A6C34878D82A}">
                    <a16:rowId xmlns:a16="http://schemas.microsoft.com/office/drawing/2014/main" val="288017125"/>
                  </a:ext>
                </a:extLst>
              </a:tr>
              <a:tr h="296608">
                <a:tc>
                  <a:txBody>
                    <a:bodyPr/>
                    <a:lstStyle/>
                    <a:p>
                      <a:pPr defTabSz="360000"/>
                      <a:r>
                        <a:rPr lang="fr-FR" sz="1200" dirty="0"/>
                        <a:t>Régulation</a:t>
                      </a:r>
                    </a:p>
                  </a:txBody>
                  <a:tcPr/>
                </a:tc>
                <a:tc>
                  <a:txBody>
                    <a:bodyPr/>
                    <a:lstStyle/>
                    <a:p>
                      <a:pPr defTabSz="360000"/>
                      <a:r>
                        <a:rPr lang="fr-FR" sz="1200" dirty="0">
                          <a:solidFill>
                            <a:srgbClr val="FF0000"/>
                          </a:solidFill>
                        </a:rPr>
                        <a:t>Régulation : thermostat électronique</a:t>
                      </a:r>
                    </a:p>
                  </a:txBody>
                  <a:tcPr/>
                </a:tc>
                <a:tc>
                  <a:txBody>
                    <a:bodyPr/>
                    <a:lstStyle/>
                    <a:p>
                      <a:pPr defTabSz="360000"/>
                      <a:r>
                        <a:rPr lang="fr-FR" sz="1200" dirty="0">
                          <a:solidFill>
                            <a:srgbClr val="FF0000"/>
                          </a:solidFill>
                        </a:rPr>
                        <a:t>Régulation manuelle et thermostat électronique</a:t>
                      </a:r>
                    </a:p>
                  </a:txBody>
                  <a:tcPr/>
                </a:tc>
                <a:extLst>
                  <a:ext uri="{0D108BD9-81ED-4DB2-BD59-A6C34878D82A}">
                    <a16:rowId xmlns:a16="http://schemas.microsoft.com/office/drawing/2014/main" val="1295739576"/>
                  </a:ext>
                </a:extLst>
              </a:tr>
              <a:tr h="296608">
                <a:tc>
                  <a:txBody>
                    <a:bodyPr/>
                    <a:lstStyle/>
                    <a:p>
                      <a:pPr defTabSz="360000"/>
                      <a:r>
                        <a:rPr lang="fr-FR" sz="1200" dirty="0"/>
                        <a:t>Types</a:t>
                      </a:r>
                      <a:r>
                        <a:rPr lang="fr-FR" sz="1200" baseline="0" dirty="0"/>
                        <a:t> de montage</a:t>
                      </a:r>
                      <a:endParaRPr lang="fr-FR" sz="1200" dirty="0"/>
                    </a:p>
                  </a:txBody>
                  <a:tcPr/>
                </a:tc>
                <a:tc>
                  <a:txBody>
                    <a:bodyPr/>
                    <a:lstStyle/>
                    <a:p>
                      <a:pPr defTabSz="360000"/>
                      <a:r>
                        <a:rPr lang="fr-FR" sz="1200" dirty="0">
                          <a:solidFill>
                            <a:srgbClr val="FF0000"/>
                          </a:solidFill>
                        </a:rPr>
                        <a:t>horizontal, vertical mural, vertical sur socle</a:t>
                      </a:r>
                    </a:p>
                  </a:txBody>
                  <a:tcPr/>
                </a:tc>
                <a:tc>
                  <a:txBody>
                    <a:bodyPr/>
                    <a:lstStyle/>
                    <a:p>
                      <a:pPr defTabSz="360000"/>
                      <a:r>
                        <a:rPr lang="fr-FR" sz="1200" dirty="0">
                          <a:solidFill>
                            <a:srgbClr val="FF0000"/>
                          </a:solidFill>
                        </a:rPr>
                        <a:t>vertical mural</a:t>
                      </a:r>
                    </a:p>
                  </a:txBody>
                  <a:tcPr/>
                </a:tc>
                <a:extLst>
                  <a:ext uri="{0D108BD9-81ED-4DB2-BD59-A6C34878D82A}">
                    <a16:rowId xmlns:a16="http://schemas.microsoft.com/office/drawing/2014/main" val="102502644"/>
                  </a:ext>
                </a:extLst>
              </a:tr>
              <a:tr h="296608">
                <a:tc>
                  <a:txBody>
                    <a:bodyPr/>
                    <a:lstStyle/>
                    <a:p>
                      <a:pPr marL="0" marR="0" lvl="0" indent="0" algn="l" defTabSz="3600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n-lt"/>
                          <a:ea typeface="+mn-ea"/>
                          <a:cs typeface="+mn-cs"/>
                        </a:rPr>
                        <a:t>Livré de série </a:t>
                      </a:r>
                    </a:p>
                  </a:txBody>
                  <a:tcPr/>
                </a:tc>
                <a:tc>
                  <a:txBody>
                    <a:bodyPr/>
                    <a:lstStyle/>
                    <a:p>
                      <a:pPr defTabSz="360000"/>
                      <a:r>
                        <a:rPr lang="fr-FR" sz="1200" dirty="0">
                          <a:solidFill>
                            <a:srgbClr val="FF0000"/>
                          </a:solidFill>
                        </a:rPr>
                        <a:t>Raccord diélectrique tournant : </a:t>
                      </a:r>
                      <a:r>
                        <a:rPr lang="fr-FR" sz="1200" dirty="0" err="1">
                          <a:solidFill>
                            <a:srgbClr val="FF0000"/>
                          </a:solidFill>
                        </a:rPr>
                        <a:t>EasyRaccord</a:t>
                      </a:r>
                      <a:r>
                        <a:rPr lang="fr-FR" sz="1200" dirty="0">
                          <a:solidFill>
                            <a:srgbClr val="FF0000"/>
                          </a:solidFill>
                        </a:rPr>
                        <a:t> et fixation rapide :  kit </a:t>
                      </a:r>
                      <a:r>
                        <a:rPr lang="fr-FR" sz="1200" dirty="0" err="1">
                          <a:solidFill>
                            <a:srgbClr val="FF0000"/>
                          </a:solidFill>
                        </a:rPr>
                        <a:t>Easyfix</a:t>
                      </a:r>
                      <a:r>
                        <a:rPr lang="fr-FR" sz="1200" dirty="0">
                          <a:solidFill>
                            <a:srgbClr val="FF0000"/>
                          </a:solidFill>
                        </a:rPr>
                        <a:t> </a:t>
                      </a:r>
                    </a:p>
                  </a:txBody>
                  <a:tcPr/>
                </a:tc>
                <a:tc>
                  <a:txBody>
                    <a:bodyPr/>
                    <a:lstStyle/>
                    <a:p>
                      <a:pPr algn="l" defTabSz="360000"/>
                      <a:r>
                        <a:rPr lang="fr-FR" sz="1200" dirty="0">
                          <a:solidFill>
                            <a:srgbClr val="FF0000"/>
                          </a:solidFill>
                        </a:rPr>
                        <a:t>-</a:t>
                      </a:r>
                    </a:p>
                  </a:txBody>
                  <a:tcPr/>
                </a:tc>
                <a:extLst>
                  <a:ext uri="{0D108BD9-81ED-4DB2-BD59-A6C34878D82A}">
                    <a16:rowId xmlns:a16="http://schemas.microsoft.com/office/drawing/2014/main" val="4234306657"/>
                  </a:ext>
                </a:extLst>
              </a:tr>
              <a:tr h="296608">
                <a:tc>
                  <a:txBody>
                    <a:bodyPr/>
                    <a:lstStyle/>
                    <a:p>
                      <a:pPr marL="0" marR="0" lvl="0" indent="0" algn="l" defTabSz="3600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mn-lt"/>
                          <a:ea typeface="+mn-ea"/>
                          <a:cs typeface="+mn-cs"/>
                        </a:rPr>
                        <a:t>Affichage LED </a:t>
                      </a:r>
                    </a:p>
                  </a:txBody>
                  <a:tcPr/>
                </a:tc>
                <a:tc>
                  <a:txBody>
                    <a:bodyPr/>
                    <a:lstStyle/>
                    <a:p>
                      <a:pPr defTabSz="360000"/>
                      <a:r>
                        <a:rPr lang="fr-FR" sz="1200" dirty="0">
                          <a:solidFill>
                            <a:srgbClr val="FF0000"/>
                          </a:solidFill>
                        </a:rPr>
                        <a:t>-</a:t>
                      </a:r>
                    </a:p>
                  </a:txBody>
                  <a:tcPr/>
                </a:tc>
                <a:tc>
                  <a:txBody>
                    <a:bodyPr/>
                    <a:lstStyle/>
                    <a:p>
                      <a:pPr defTabSz="360000"/>
                      <a:r>
                        <a:rPr lang="fr-FR" sz="1200" dirty="0">
                          <a:solidFill>
                            <a:srgbClr val="FF0000"/>
                          </a:solidFill>
                        </a:rPr>
                        <a:t>Affichage LED : visualisation de la température de chauffe</a:t>
                      </a:r>
                    </a:p>
                  </a:txBody>
                  <a:tcPr/>
                </a:tc>
                <a:extLst>
                  <a:ext uri="{0D108BD9-81ED-4DB2-BD59-A6C34878D82A}">
                    <a16:rowId xmlns:a16="http://schemas.microsoft.com/office/drawing/2014/main" val="113294543"/>
                  </a:ext>
                </a:extLst>
              </a:tr>
              <a:tr h="296608">
                <a:tc>
                  <a:txBody>
                    <a:bodyPr/>
                    <a:lstStyle/>
                    <a:p>
                      <a:pPr defTabSz="360000"/>
                      <a:r>
                        <a:rPr kumimoji="0" lang="fr-FR" sz="1200" b="0" i="0" u="none" strike="noStrike" kern="1200" cap="none" spc="0" normalizeH="0" baseline="0" noProof="0" dirty="0">
                          <a:ln>
                            <a:noFill/>
                          </a:ln>
                          <a:solidFill>
                            <a:prstClr val="black"/>
                          </a:solidFill>
                          <a:effectLst/>
                          <a:uLnTx/>
                          <a:uFillTx/>
                          <a:latin typeface="+mn-lt"/>
                          <a:ea typeface="+mn-ea"/>
                          <a:cs typeface="+mn-cs"/>
                        </a:rPr>
                        <a:t>Autodiagnostic</a:t>
                      </a:r>
                      <a:endParaRPr lang="fr-FR" sz="800" dirty="0"/>
                    </a:p>
                  </a:txBody>
                  <a:tcPr/>
                </a:tc>
                <a:tc>
                  <a:txBody>
                    <a:bodyPr/>
                    <a:lstStyle/>
                    <a:p>
                      <a:pPr algn="l" defTabSz="360000"/>
                      <a:r>
                        <a:rPr lang="fr-FR" sz="1200" dirty="0">
                          <a:solidFill>
                            <a:srgbClr val="FF0000"/>
                          </a:solidFill>
                        </a:rPr>
                        <a:t>-</a:t>
                      </a:r>
                    </a:p>
                  </a:txBody>
                  <a:tcPr/>
                </a:tc>
                <a:tc>
                  <a:txBody>
                    <a:bodyPr/>
                    <a:lstStyle/>
                    <a:p>
                      <a:pPr defTabSz="360000"/>
                      <a:r>
                        <a:rPr lang="fr-FR" sz="1200" dirty="0">
                          <a:solidFill>
                            <a:srgbClr val="FF0000"/>
                          </a:solidFill>
                        </a:rPr>
                        <a:t>affichage du code erreur sur le tableau de commande pour faciliter le dépannage</a:t>
                      </a:r>
                    </a:p>
                  </a:txBody>
                  <a:tcPr/>
                </a:tc>
                <a:extLst>
                  <a:ext uri="{0D108BD9-81ED-4DB2-BD59-A6C34878D82A}">
                    <a16:rowId xmlns:a16="http://schemas.microsoft.com/office/drawing/2014/main" val="3377968880"/>
                  </a:ext>
                </a:extLst>
              </a:tr>
              <a:tr h="494346">
                <a:tc>
                  <a:txBody>
                    <a:bodyPr/>
                    <a:lstStyle/>
                    <a:p>
                      <a:pPr defTabSz="360000"/>
                      <a:r>
                        <a:rPr lang="fr-FR" sz="1200" dirty="0"/>
                        <a:t>Consommation électrique </a:t>
                      </a:r>
                    </a:p>
                  </a:txBody>
                  <a:tcPr/>
                </a:tc>
                <a:tc>
                  <a:txBody>
                    <a:bodyPr/>
                    <a:lstStyle/>
                    <a:p>
                      <a:pPr defTabSz="360000"/>
                      <a:r>
                        <a:rPr lang="fr-FR" sz="1200" dirty="0">
                          <a:solidFill>
                            <a:srgbClr val="FF0000"/>
                          </a:solidFill>
                        </a:rPr>
                        <a:t>Jusqu’à 8 % d’économies</a:t>
                      </a:r>
                    </a:p>
                  </a:txBody>
                  <a:tcPr/>
                </a:tc>
                <a:tc>
                  <a:txBody>
                    <a:bodyPr/>
                    <a:lstStyle/>
                    <a:p>
                      <a:pPr defTabSz="360000"/>
                      <a:r>
                        <a:rPr lang="fr-FR" sz="1200" dirty="0">
                          <a:solidFill>
                            <a:srgbClr val="FF0000"/>
                          </a:solidFill>
                        </a:rPr>
                        <a:t>Jusqu’à 15 % d’économies</a:t>
                      </a:r>
                    </a:p>
                  </a:txBody>
                  <a:tcPr/>
                </a:tc>
                <a:extLst>
                  <a:ext uri="{0D108BD9-81ED-4DB2-BD59-A6C34878D82A}">
                    <a16:rowId xmlns:a16="http://schemas.microsoft.com/office/drawing/2014/main" val="2913024251"/>
                  </a:ext>
                </a:extLst>
              </a:tr>
              <a:tr h="296608">
                <a:tc>
                  <a:txBody>
                    <a:bodyPr/>
                    <a:lstStyle/>
                    <a:p>
                      <a:pPr defTabSz="360000"/>
                      <a:r>
                        <a:rPr lang="fr-FR" sz="1200" dirty="0"/>
                        <a:t>Protection anti corrosion </a:t>
                      </a:r>
                    </a:p>
                  </a:txBody>
                  <a:tcPr/>
                </a:tc>
                <a:tc>
                  <a:txBody>
                    <a:bodyPr/>
                    <a:lstStyle/>
                    <a:p>
                      <a:pPr defTabSz="360000"/>
                      <a:r>
                        <a:rPr lang="fr-FR" sz="1200" dirty="0">
                          <a:solidFill>
                            <a:srgbClr val="FF0000"/>
                          </a:solidFill>
                        </a:rPr>
                        <a:t>Deux fois plus longue : protection contre la corrosion (technologie ACI Hybride)</a:t>
                      </a:r>
                    </a:p>
                  </a:txBody>
                  <a:tcPr/>
                </a:tc>
                <a:tc>
                  <a:txBody>
                    <a:bodyPr/>
                    <a:lstStyle/>
                    <a:p>
                      <a:pPr defTabSz="360000"/>
                      <a:r>
                        <a:rPr lang="fr-FR" sz="1200" dirty="0">
                          <a:solidFill>
                            <a:srgbClr val="FF0000"/>
                          </a:solidFill>
                        </a:rPr>
                        <a:t>Protection anti corrosion au magnésium</a:t>
                      </a:r>
                    </a:p>
                  </a:txBody>
                  <a:tcPr/>
                </a:tc>
                <a:extLst>
                  <a:ext uri="{0D108BD9-81ED-4DB2-BD59-A6C34878D82A}">
                    <a16:rowId xmlns:a16="http://schemas.microsoft.com/office/drawing/2014/main" val="3319200579"/>
                  </a:ext>
                </a:extLst>
              </a:tr>
              <a:tr h="296608">
                <a:tc>
                  <a:txBody>
                    <a:bodyPr/>
                    <a:lstStyle/>
                    <a:p>
                      <a:pPr defTabSz="360000"/>
                      <a:r>
                        <a:rPr lang="fr-FR" sz="1200" dirty="0"/>
                        <a:t>Type de résistance</a:t>
                      </a:r>
                    </a:p>
                  </a:txBody>
                  <a:tcPr/>
                </a:tc>
                <a:tc>
                  <a:txBody>
                    <a:bodyPr/>
                    <a:lstStyle/>
                    <a:p>
                      <a:pPr defTabSz="360000"/>
                      <a:r>
                        <a:rPr lang="fr-FR" sz="1200" dirty="0">
                          <a:solidFill>
                            <a:srgbClr val="FF0000"/>
                          </a:solidFill>
                        </a:rPr>
                        <a:t>Résistance stéatite : limite l’entartrage</a:t>
                      </a:r>
                    </a:p>
                  </a:txBody>
                  <a:tcPr/>
                </a:tc>
                <a:tc>
                  <a:txBody>
                    <a:bodyPr/>
                    <a:lstStyle/>
                    <a:p>
                      <a:pPr defTabSz="360000"/>
                      <a:r>
                        <a:rPr lang="fr-FR" sz="1200" dirty="0">
                          <a:solidFill>
                            <a:srgbClr val="FF0000"/>
                          </a:solidFill>
                        </a:rPr>
                        <a:t>Résistance blindée</a:t>
                      </a:r>
                    </a:p>
                  </a:txBody>
                  <a:tcPr/>
                </a:tc>
                <a:extLst>
                  <a:ext uri="{0D108BD9-81ED-4DB2-BD59-A6C34878D82A}">
                    <a16:rowId xmlns:a16="http://schemas.microsoft.com/office/drawing/2014/main" val="1708494134"/>
                  </a:ext>
                </a:extLst>
              </a:tr>
              <a:tr h="296608">
                <a:tc>
                  <a:txBody>
                    <a:bodyPr/>
                    <a:lstStyle/>
                    <a:p>
                      <a:pPr defTabSz="360000"/>
                      <a:r>
                        <a:rPr lang="fr-FR" sz="1200" dirty="0"/>
                        <a:t>gamme</a:t>
                      </a:r>
                    </a:p>
                  </a:txBody>
                  <a:tcPr/>
                </a:tc>
                <a:tc>
                  <a:txBody>
                    <a:bodyPr/>
                    <a:lstStyle/>
                    <a:p>
                      <a:pPr defTabSz="360000"/>
                      <a:r>
                        <a:rPr lang="fr-FR" sz="1200" dirty="0">
                          <a:solidFill>
                            <a:srgbClr val="FF0000"/>
                          </a:solidFill>
                        </a:rPr>
                        <a:t>20 modèles différents (1 200 à 3 000W)</a:t>
                      </a:r>
                    </a:p>
                  </a:txBody>
                  <a:tcPr/>
                </a:tc>
                <a:tc>
                  <a:txBody>
                    <a:bodyPr/>
                    <a:lstStyle/>
                    <a:p>
                      <a:pPr defTabSz="360000"/>
                      <a:r>
                        <a:rPr lang="fr-FR" sz="1200" dirty="0">
                          <a:solidFill>
                            <a:srgbClr val="FF0000"/>
                          </a:solidFill>
                        </a:rPr>
                        <a:t>3 modèles différents (1 800W)</a:t>
                      </a:r>
                    </a:p>
                  </a:txBody>
                  <a:tcPr/>
                </a:tc>
                <a:extLst>
                  <a:ext uri="{0D108BD9-81ED-4DB2-BD59-A6C34878D82A}">
                    <a16:rowId xmlns:a16="http://schemas.microsoft.com/office/drawing/2014/main" val="1086558095"/>
                  </a:ext>
                </a:extLst>
              </a:tr>
              <a:tr h="296608">
                <a:tc>
                  <a:txBody>
                    <a:bodyPr/>
                    <a:lstStyle/>
                    <a:p>
                      <a:pPr defTabSz="360000"/>
                      <a:r>
                        <a:rPr lang="fr-FR" sz="1200" dirty="0"/>
                        <a:t>Garantie</a:t>
                      </a:r>
                    </a:p>
                  </a:txBody>
                  <a:tcPr/>
                </a:tc>
                <a:tc>
                  <a:txBody>
                    <a:bodyPr/>
                    <a:lstStyle/>
                    <a:p>
                      <a:pPr defTabSz="360000"/>
                      <a:r>
                        <a:rPr lang="fr-FR" sz="1200" dirty="0">
                          <a:solidFill>
                            <a:srgbClr val="FF0000"/>
                          </a:solidFill>
                        </a:rPr>
                        <a:t>Garantie de 5 ans : cuve et pièces</a:t>
                      </a:r>
                    </a:p>
                  </a:txBody>
                  <a:tcPr/>
                </a:tc>
                <a:tc>
                  <a:txBody>
                    <a:bodyPr/>
                    <a:lstStyle/>
                    <a:p>
                      <a:pPr defTabSz="360000"/>
                      <a:r>
                        <a:rPr lang="fr-FR" sz="1200" dirty="0">
                          <a:solidFill>
                            <a:srgbClr val="FF0000"/>
                          </a:solidFill>
                        </a:rPr>
                        <a:t>Garantie de 5 ans cuve et 2 ans pièces</a:t>
                      </a:r>
                    </a:p>
                  </a:txBody>
                  <a:tcPr/>
                </a:tc>
                <a:extLst>
                  <a:ext uri="{0D108BD9-81ED-4DB2-BD59-A6C34878D82A}">
                    <a16:rowId xmlns:a16="http://schemas.microsoft.com/office/drawing/2014/main" val="4099357983"/>
                  </a:ext>
                </a:extLst>
              </a:tr>
              <a:tr h="296608">
                <a:tc>
                  <a:txBody>
                    <a:bodyPr/>
                    <a:lstStyle/>
                    <a:p>
                      <a:pPr defTabSz="360000"/>
                      <a:r>
                        <a:rPr lang="fr-FR" sz="1200" dirty="0"/>
                        <a:t>Sécurité</a:t>
                      </a:r>
                    </a:p>
                  </a:txBody>
                  <a:tcPr/>
                </a:tc>
                <a:tc>
                  <a:txBody>
                    <a:bodyPr/>
                    <a:lstStyle/>
                    <a:p>
                      <a:pPr marL="0" marR="0" lvl="0" indent="0" algn="l" defTabSz="360000" rtl="0" eaLnBrk="1" fontAlgn="auto" latinLnBrk="0" hangingPunct="1">
                        <a:lnSpc>
                          <a:spcPct val="100000"/>
                        </a:lnSpc>
                        <a:spcBef>
                          <a:spcPts val="0"/>
                        </a:spcBef>
                        <a:spcAft>
                          <a:spcPts val="0"/>
                        </a:spcAft>
                        <a:buClrTx/>
                        <a:buSzTx/>
                        <a:buFontTx/>
                        <a:buNone/>
                        <a:tabLst/>
                        <a:defRPr/>
                      </a:pPr>
                      <a:r>
                        <a:rPr lang="fr-FR" sz="1200" dirty="0">
                          <a:solidFill>
                            <a:srgbClr val="FF0000"/>
                          </a:solidFill>
                        </a:rPr>
                        <a:t>Sécurité avec la fonction anti-chauffe à sec</a:t>
                      </a:r>
                    </a:p>
                  </a:txBody>
                  <a:tcPr/>
                </a:tc>
                <a:tc>
                  <a:txBody>
                    <a:bodyPr/>
                    <a:lstStyle/>
                    <a:p>
                      <a:pPr defTabSz="360000"/>
                      <a:r>
                        <a:rPr lang="fr-FR" sz="1200" dirty="0">
                          <a:solidFill>
                            <a:srgbClr val="FF0000"/>
                          </a:solidFill>
                        </a:rPr>
                        <a:t>Sécurité avec la fonction anti-chauffe à sec</a:t>
                      </a:r>
                    </a:p>
                  </a:txBody>
                  <a:tcPr/>
                </a:tc>
                <a:extLst>
                  <a:ext uri="{0D108BD9-81ED-4DB2-BD59-A6C34878D82A}">
                    <a16:rowId xmlns:a16="http://schemas.microsoft.com/office/drawing/2014/main" val="206554123"/>
                  </a:ext>
                </a:extLst>
              </a:tr>
              <a:tr h="296608">
                <a:tc>
                  <a:txBody>
                    <a:bodyPr/>
                    <a:lstStyle/>
                    <a:p>
                      <a:pPr defTabSz="360000"/>
                      <a:r>
                        <a:rPr lang="fr-FR" sz="1200" dirty="0"/>
                        <a:t>Diamètre en mm</a:t>
                      </a:r>
                    </a:p>
                  </a:txBody>
                  <a:tcPr/>
                </a:tc>
                <a:tc>
                  <a:txBody>
                    <a:bodyPr/>
                    <a:lstStyle/>
                    <a:p>
                      <a:pPr defTabSz="360000"/>
                      <a:r>
                        <a:rPr lang="fr-FR" sz="1200" dirty="0">
                          <a:solidFill>
                            <a:srgbClr val="FF0000"/>
                          </a:solidFill>
                        </a:rPr>
                        <a:t>de 505 à 530mm</a:t>
                      </a:r>
                    </a:p>
                  </a:txBody>
                  <a:tcPr/>
                </a:tc>
                <a:tc>
                  <a:txBody>
                    <a:bodyPr/>
                    <a:lstStyle/>
                    <a:p>
                      <a:pPr defTabSz="360000"/>
                      <a:r>
                        <a:rPr lang="fr-FR" sz="1200" dirty="0">
                          <a:solidFill>
                            <a:srgbClr val="FF0000"/>
                          </a:solidFill>
                        </a:rPr>
                        <a:t>450mm</a:t>
                      </a:r>
                    </a:p>
                  </a:txBody>
                  <a:tcPr/>
                </a:tc>
                <a:extLst>
                  <a:ext uri="{0D108BD9-81ED-4DB2-BD59-A6C34878D82A}">
                    <a16:rowId xmlns:a16="http://schemas.microsoft.com/office/drawing/2014/main" val="3592510420"/>
                  </a:ext>
                </a:extLst>
              </a:tr>
              <a:tr h="296608">
                <a:tc>
                  <a:txBody>
                    <a:bodyPr/>
                    <a:lstStyle/>
                    <a:p>
                      <a:pPr defTabSz="360000"/>
                      <a:r>
                        <a:rPr lang="fr-FR" sz="1200" dirty="0"/>
                        <a:t>Isolation thermique</a:t>
                      </a:r>
                    </a:p>
                  </a:txBody>
                  <a:tcPr/>
                </a:tc>
                <a:tc>
                  <a:txBody>
                    <a:bodyPr/>
                    <a:lstStyle/>
                    <a:p>
                      <a:pPr algn="l" defTabSz="360000"/>
                      <a:r>
                        <a:rPr lang="fr-FR" sz="1200" dirty="0">
                          <a:solidFill>
                            <a:srgbClr val="FF0000"/>
                          </a:solidFill>
                        </a:rPr>
                        <a:t>Mousse souple en polyuréthane</a:t>
                      </a:r>
                    </a:p>
                  </a:txBody>
                  <a:tcPr/>
                </a:tc>
                <a:tc>
                  <a:txBody>
                    <a:bodyPr/>
                    <a:lstStyle/>
                    <a:p>
                      <a:pPr defTabSz="360000"/>
                      <a:r>
                        <a:rPr lang="fr-FR" sz="1200" dirty="0">
                          <a:solidFill>
                            <a:srgbClr val="FF0000"/>
                          </a:solidFill>
                        </a:rPr>
                        <a:t>Isolation écologique en polyuréthane</a:t>
                      </a:r>
                    </a:p>
                  </a:txBody>
                  <a:tcPr/>
                </a:tc>
                <a:extLst>
                  <a:ext uri="{0D108BD9-81ED-4DB2-BD59-A6C34878D82A}">
                    <a16:rowId xmlns:a16="http://schemas.microsoft.com/office/drawing/2014/main" val="1165473435"/>
                  </a:ext>
                </a:extLst>
              </a:tr>
              <a:tr h="296608">
                <a:tc>
                  <a:txBody>
                    <a:bodyPr/>
                    <a:lstStyle/>
                    <a:p>
                      <a:pPr defTabSz="360000"/>
                      <a:r>
                        <a:rPr lang="fr-FR" sz="1200" dirty="0"/>
                        <a:t>Classe énergétique </a:t>
                      </a:r>
                    </a:p>
                  </a:txBody>
                  <a:tcPr/>
                </a:tc>
                <a:tc>
                  <a:txBody>
                    <a:bodyPr/>
                    <a:lstStyle/>
                    <a:p>
                      <a:r>
                        <a:rPr lang="fr-FR" sz="1200" dirty="0">
                          <a:solidFill>
                            <a:srgbClr val="FF0000"/>
                          </a:solidFill>
                        </a:rPr>
                        <a:t>C </a:t>
                      </a:r>
                    </a:p>
                  </a:txBody>
                  <a:tcPr/>
                </a:tc>
                <a:tc>
                  <a:txBody>
                    <a:bodyPr/>
                    <a:lstStyle/>
                    <a:p>
                      <a:r>
                        <a:rPr lang="fr-FR" sz="1200" dirty="0">
                          <a:solidFill>
                            <a:srgbClr val="FF0000"/>
                          </a:solidFill>
                        </a:rPr>
                        <a:t>B</a:t>
                      </a:r>
                    </a:p>
                  </a:txBody>
                  <a:tcPr/>
                </a:tc>
                <a:extLst>
                  <a:ext uri="{0D108BD9-81ED-4DB2-BD59-A6C34878D82A}">
                    <a16:rowId xmlns:a16="http://schemas.microsoft.com/office/drawing/2014/main" val="2831791182"/>
                  </a:ext>
                </a:extLst>
              </a:tr>
              <a:tr h="296608">
                <a:tc>
                  <a:txBody>
                    <a:bodyPr/>
                    <a:lstStyle/>
                    <a:p>
                      <a:pPr defTabSz="360000"/>
                      <a:r>
                        <a:rPr lang="fr-FR" sz="1200" dirty="0"/>
                        <a:t>Fabrication</a:t>
                      </a:r>
                    </a:p>
                  </a:txBody>
                  <a:tcPr/>
                </a:tc>
                <a:tc>
                  <a:txBody>
                    <a:bodyPr/>
                    <a:lstStyle/>
                    <a:p>
                      <a:pPr algn="l" defTabSz="360000"/>
                      <a:endParaRPr lang="fr-FR" sz="1200" dirty="0"/>
                    </a:p>
                  </a:txBody>
                  <a:tcPr/>
                </a:tc>
                <a:tc>
                  <a:txBody>
                    <a:bodyPr/>
                    <a:lstStyle/>
                    <a:p>
                      <a:pPr defTabSz="360000"/>
                      <a:endParaRPr lang="fr-FR" sz="1200" dirty="0"/>
                    </a:p>
                  </a:txBody>
                  <a:tcPr/>
                </a:tc>
                <a:extLst>
                  <a:ext uri="{0D108BD9-81ED-4DB2-BD59-A6C34878D82A}">
                    <a16:rowId xmlns:a16="http://schemas.microsoft.com/office/drawing/2014/main" val="3914186621"/>
                  </a:ext>
                </a:extLst>
              </a:tr>
            </a:tbl>
          </a:graphicData>
        </a:graphic>
      </p:graphicFrame>
      <p:pic>
        <p:nvPicPr>
          <p:cNvPr id="5" name="Image 4">
            <a:extLst>
              <a:ext uri="{FF2B5EF4-FFF2-40B4-BE49-F238E27FC236}">
                <a16:creationId xmlns:a16="http://schemas.microsoft.com/office/drawing/2014/main" id="{80C8420E-C828-4EEC-AAFE-CFA9F6F8AA2E}"/>
              </a:ext>
            </a:extLst>
          </p:cNvPr>
          <p:cNvPicPr>
            <a:picLocks noChangeAspect="1"/>
          </p:cNvPicPr>
          <p:nvPr/>
        </p:nvPicPr>
        <p:blipFill>
          <a:blip r:embed="rId2"/>
          <a:stretch>
            <a:fillRect/>
          </a:stretch>
        </p:blipFill>
        <p:spPr>
          <a:xfrm>
            <a:off x="4540400" y="1089792"/>
            <a:ext cx="969348" cy="268247"/>
          </a:xfrm>
          <a:prstGeom prst="rect">
            <a:avLst/>
          </a:prstGeom>
        </p:spPr>
      </p:pic>
      <p:pic>
        <p:nvPicPr>
          <p:cNvPr id="7" name="Image 6">
            <a:extLst>
              <a:ext uri="{FF2B5EF4-FFF2-40B4-BE49-F238E27FC236}">
                <a16:creationId xmlns:a16="http://schemas.microsoft.com/office/drawing/2014/main" id="{63E7B96A-9675-472D-AA3D-40B93B6A10EE}"/>
              </a:ext>
            </a:extLst>
          </p:cNvPr>
          <p:cNvPicPr>
            <a:picLocks noChangeAspect="1"/>
          </p:cNvPicPr>
          <p:nvPr/>
        </p:nvPicPr>
        <p:blipFill>
          <a:blip r:embed="rId3"/>
          <a:stretch>
            <a:fillRect/>
          </a:stretch>
        </p:blipFill>
        <p:spPr>
          <a:xfrm>
            <a:off x="9250354" y="1107361"/>
            <a:ext cx="1092344" cy="268247"/>
          </a:xfrm>
          <a:prstGeom prst="rect">
            <a:avLst/>
          </a:prstGeom>
        </p:spPr>
      </p:pic>
      <p:pic>
        <p:nvPicPr>
          <p:cNvPr id="9" name="Image 8">
            <a:extLst>
              <a:ext uri="{FF2B5EF4-FFF2-40B4-BE49-F238E27FC236}">
                <a16:creationId xmlns:a16="http://schemas.microsoft.com/office/drawing/2014/main" id="{3FD773C2-12B0-416A-A8DE-CAFFB07613D9}"/>
              </a:ext>
            </a:extLst>
          </p:cNvPr>
          <p:cNvPicPr>
            <a:picLocks noChangeAspect="1"/>
          </p:cNvPicPr>
          <p:nvPr/>
        </p:nvPicPr>
        <p:blipFill>
          <a:blip r:embed="rId4"/>
          <a:stretch>
            <a:fillRect/>
          </a:stretch>
        </p:blipFill>
        <p:spPr>
          <a:xfrm>
            <a:off x="2966450" y="6449559"/>
            <a:ext cx="353599" cy="207282"/>
          </a:xfrm>
          <a:prstGeom prst="rect">
            <a:avLst/>
          </a:prstGeom>
        </p:spPr>
      </p:pic>
      <p:pic>
        <p:nvPicPr>
          <p:cNvPr id="11" name="Image 10">
            <a:extLst>
              <a:ext uri="{FF2B5EF4-FFF2-40B4-BE49-F238E27FC236}">
                <a16:creationId xmlns:a16="http://schemas.microsoft.com/office/drawing/2014/main" id="{BF069BB0-FE4A-4220-B255-CE1AA2098F6F}"/>
              </a:ext>
            </a:extLst>
          </p:cNvPr>
          <p:cNvPicPr>
            <a:picLocks noChangeAspect="1"/>
          </p:cNvPicPr>
          <p:nvPr/>
        </p:nvPicPr>
        <p:blipFill>
          <a:blip r:embed="rId5"/>
          <a:stretch>
            <a:fillRect/>
          </a:stretch>
        </p:blipFill>
        <p:spPr>
          <a:xfrm>
            <a:off x="7260206" y="6459084"/>
            <a:ext cx="262151" cy="225572"/>
          </a:xfrm>
          <a:prstGeom prst="rect">
            <a:avLst/>
          </a:prstGeom>
        </p:spPr>
      </p:pic>
      <p:sp>
        <p:nvSpPr>
          <p:cNvPr id="13" name="Rectangle 12">
            <a:extLst>
              <a:ext uri="{FF2B5EF4-FFF2-40B4-BE49-F238E27FC236}">
                <a16:creationId xmlns:a16="http://schemas.microsoft.com/office/drawing/2014/main" id="{F6A33398-DC40-4D26-87AA-6EE899491FC6}"/>
              </a:ext>
            </a:extLst>
          </p:cNvPr>
          <p:cNvSpPr/>
          <p:nvPr/>
        </p:nvSpPr>
        <p:spPr>
          <a:xfrm>
            <a:off x="283028" y="219372"/>
            <a:ext cx="8599855"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srgbClr val="FF0000"/>
                </a:solidFill>
                <a:effectLst/>
                <a:uLnTx/>
                <a:uFillTx/>
                <a:latin typeface="Calibri" panose="020F0502020204030204"/>
                <a:ea typeface="+mn-ea"/>
                <a:cs typeface="+mn-cs"/>
              </a:rPr>
              <a:t>Éléments de correction 3 du tableau comparatif ATLANTIC-ARISTON</a:t>
            </a:r>
            <a:endParaRPr kumimoji="0" lang="fr-FR" sz="1800" b="0"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12629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a:extLst>
              <a:ext uri="{FF2B5EF4-FFF2-40B4-BE49-F238E27FC236}">
                <a16:creationId xmlns:a16="http://schemas.microsoft.com/office/drawing/2014/main" id="{B4ABC0EB-70FF-4007-9427-64CD9EA6C09A}"/>
              </a:ext>
            </a:extLst>
          </p:cNvPr>
          <p:cNvGraphicFramePr>
            <a:graphicFrameLocks noGrp="1"/>
          </p:cNvGraphicFramePr>
          <p:nvPr>
            <p:extLst>
              <p:ext uri="{D42A27DB-BD31-4B8C-83A1-F6EECF244321}">
                <p14:modId xmlns:p14="http://schemas.microsoft.com/office/powerpoint/2010/main" val="15208211"/>
              </p:ext>
            </p:extLst>
          </p:nvPr>
        </p:nvGraphicFramePr>
        <p:xfrm>
          <a:off x="188259" y="848285"/>
          <a:ext cx="11788587" cy="5948680"/>
        </p:xfrm>
        <a:graphic>
          <a:graphicData uri="http://schemas.openxmlformats.org/drawingml/2006/table">
            <a:tbl>
              <a:tblPr firstRow="1" bandRow="1">
                <a:tableStyleId>{5C22544A-7EE6-4342-B048-85BDC9FD1C3A}</a:tableStyleId>
              </a:tblPr>
              <a:tblGrid>
                <a:gridCol w="1208703">
                  <a:extLst>
                    <a:ext uri="{9D8B030D-6E8A-4147-A177-3AD203B41FA5}">
                      <a16:colId xmlns:a16="http://schemas.microsoft.com/office/drawing/2014/main" val="1920977409"/>
                    </a:ext>
                  </a:extLst>
                </a:gridCol>
                <a:gridCol w="5084520">
                  <a:extLst>
                    <a:ext uri="{9D8B030D-6E8A-4147-A177-3AD203B41FA5}">
                      <a16:colId xmlns:a16="http://schemas.microsoft.com/office/drawing/2014/main" val="1418561979"/>
                    </a:ext>
                  </a:extLst>
                </a:gridCol>
                <a:gridCol w="5495364">
                  <a:extLst>
                    <a:ext uri="{9D8B030D-6E8A-4147-A177-3AD203B41FA5}">
                      <a16:colId xmlns:a16="http://schemas.microsoft.com/office/drawing/2014/main" val="665270839"/>
                    </a:ext>
                  </a:extLst>
                </a:gridCol>
              </a:tblGrid>
              <a:tr h="370840">
                <a:tc>
                  <a:txBody>
                    <a:bodyPr/>
                    <a:lstStyle/>
                    <a:p>
                      <a:pPr algn="ctr"/>
                      <a:r>
                        <a:rPr lang="fr-FR" sz="1400" dirty="0"/>
                        <a:t>Arguments</a:t>
                      </a:r>
                    </a:p>
                  </a:txBody>
                  <a:tcPr/>
                </a:tc>
                <a:tc>
                  <a:txBody>
                    <a:bodyPr/>
                    <a:lstStyle/>
                    <a:p>
                      <a:pPr algn="ctr"/>
                      <a:r>
                        <a:rPr lang="fr-FR" sz="1400" dirty="0"/>
                        <a:t>ZENEO</a:t>
                      </a:r>
                    </a:p>
                  </a:txBody>
                  <a:tcPr/>
                </a:tc>
                <a:tc>
                  <a:txBody>
                    <a:bodyPr/>
                    <a:lstStyle/>
                    <a:p>
                      <a:pPr algn="ctr"/>
                      <a:r>
                        <a:rPr lang="fr-FR" sz="1400" dirty="0"/>
                        <a:t>Pro Evo </a:t>
                      </a:r>
                      <a:endParaRPr lang="fr-FR" sz="2000" dirty="0"/>
                    </a:p>
                  </a:txBody>
                  <a:tcPr/>
                </a:tc>
                <a:extLst>
                  <a:ext uri="{0D108BD9-81ED-4DB2-BD59-A6C34878D82A}">
                    <a16:rowId xmlns:a16="http://schemas.microsoft.com/office/drawing/2014/main" val="935144514"/>
                  </a:ext>
                </a:extLst>
              </a:tr>
              <a:tr h="0">
                <a:tc>
                  <a:txBody>
                    <a:bodyPr/>
                    <a:lstStyle/>
                    <a:p>
                      <a:pPr defTabSz="360000"/>
                      <a:r>
                        <a:rPr lang="fr-FR" sz="1200" dirty="0"/>
                        <a:t>Confort</a:t>
                      </a:r>
                    </a:p>
                  </a:txBody>
                  <a:tcPr>
                    <a:solidFill>
                      <a:schemeClr val="accent4">
                        <a:lumMod val="60000"/>
                        <a:lumOff val="40000"/>
                      </a:schemeClr>
                    </a:solidFill>
                  </a:tcPr>
                </a:tc>
                <a:tc>
                  <a:txBody>
                    <a:bodyPr/>
                    <a:lstStyle/>
                    <a:p>
                      <a:pPr defTabSz="360000"/>
                      <a:r>
                        <a:rPr lang="fr-FR" sz="1200" dirty="0"/>
                        <a:t>Capacité : 50 à 300 litres</a:t>
                      </a:r>
                    </a:p>
                  </a:txBody>
                  <a:tcPr>
                    <a:solidFill>
                      <a:schemeClr val="accent4">
                        <a:lumMod val="60000"/>
                        <a:lumOff val="40000"/>
                      </a:schemeClr>
                    </a:solidFill>
                  </a:tcPr>
                </a:tc>
                <a:tc>
                  <a:txBody>
                    <a:bodyPr/>
                    <a:lstStyle/>
                    <a:p>
                      <a:pPr defTabSz="360000"/>
                      <a:r>
                        <a:rPr lang="fr-FR" sz="1200" dirty="0"/>
                        <a:t>Capacité : 50 à 100 litres</a:t>
                      </a:r>
                    </a:p>
                  </a:txBody>
                  <a:tcPr>
                    <a:solidFill>
                      <a:schemeClr val="accent4">
                        <a:lumMod val="60000"/>
                        <a:lumOff val="40000"/>
                      </a:schemeClr>
                    </a:solidFill>
                  </a:tcPr>
                </a:tc>
                <a:extLst>
                  <a:ext uri="{0D108BD9-81ED-4DB2-BD59-A6C34878D82A}">
                    <a16:rowId xmlns:a16="http://schemas.microsoft.com/office/drawing/2014/main" val="288017125"/>
                  </a:ext>
                </a:extLst>
              </a:tr>
              <a:tr h="0">
                <a:tc>
                  <a:txBody>
                    <a:bodyPr/>
                    <a:lstStyle/>
                    <a:p>
                      <a:pPr defTabSz="360000"/>
                      <a:endParaRPr lang="fr-FR" sz="1200" dirty="0"/>
                    </a:p>
                  </a:txBody>
                  <a:tcPr>
                    <a:solidFill>
                      <a:schemeClr val="accent4">
                        <a:lumMod val="60000"/>
                        <a:lumOff val="40000"/>
                      </a:schemeClr>
                    </a:solidFill>
                  </a:tcPr>
                </a:tc>
                <a:tc>
                  <a:txBody>
                    <a:bodyPr/>
                    <a:lstStyle/>
                    <a:p>
                      <a:pPr defTabSz="360000"/>
                      <a:r>
                        <a:rPr lang="fr-FR" sz="1200" dirty="0"/>
                        <a:t>Régulation : thermostat électronique</a:t>
                      </a:r>
                    </a:p>
                  </a:txBody>
                  <a:tcPr>
                    <a:solidFill>
                      <a:schemeClr val="accent4">
                        <a:lumMod val="60000"/>
                        <a:lumOff val="40000"/>
                      </a:schemeClr>
                    </a:solidFill>
                  </a:tcPr>
                </a:tc>
                <a:tc>
                  <a:txBody>
                    <a:bodyPr/>
                    <a:lstStyle/>
                    <a:p>
                      <a:pPr defTabSz="360000"/>
                      <a:r>
                        <a:rPr lang="fr-FR" sz="1200" dirty="0"/>
                        <a:t>Régulation manuelle et thermostat électronique</a:t>
                      </a:r>
                    </a:p>
                  </a:txBody>
                  <a:tcPr>
                    <a:solidFill>
                      <a:schemeClr val="accent4">
                        <a:lumMod val="60000"/>
                        <a:lumOff val="40000"/>
                      </a:schemeClr>
                    </a:solidFill>
                  </a:tcPr>
                </a:tc>
                <a:extLst>
                  <a:ext uri="{0D108BD9-81ED-4DB2-BD59-A6C34878D82A}">
                    <a16:rowId xmlns:a16="http://schemas.microsoft.com/office/drawing/2014/main" val="1295739576"/>
                  </a:ext>
                </a:extLst>
              </a:tr>
              <a:tr h="0">
                <a:tc>
                  <a:txBody>
                    <a:bodyPr/>
                    <a:lstStyle/>
                    <a:p>
                      <a:pPr defTabSz="360000"/>
                      <a:endParaRPr lang="fr-FR" sz="1200"/>
                    </a:p>
                  </a:txBody>
                  <a:tcPr>
                    <a:solidFill>
                      <a:schemeClr val="accent4">
                        <a:lumMod val="60000"/>
                        <a:lumOff val="40000"/>
                      </a:schemeClr>
                    </a:solidFill>
                  </a:tcPr>
                </a:tc>
                <a:tc>
                  <a:txBody>
                    <a:bodyPr/>
                    <a:lstStyle/>
                    <a:p>
                      <a:pPr defTabSz="360000"/>
                      <a:r>
                        <a:rPr lang="fr-FR" sz="1200" dirty="0"/>
                        <a:t>Différents types : horizontal, vertical mural, vertical sur socle</a:t>
                      </a:r>
                    </a:p>
                  </a:txBody>
                  <a:tcPr>
                    <a:solidFill>
                      <a:schemeClr val="accent4">
                        <a:lumMod val="60000"/>
                        <a:lumOff val="40000"/>
                      </a:schemeClr>
                    </a:solidFill>
                  </a:tcPr>
                </a:tc>
                <a:tc>
                  <a:txBody>
                    <a:bodyPr/>
                    <a:lstStyle/>
                    <a:p>
                      <a:pPr defTabSz="360000"/>
                      <a:r>
                        <a:rPr lang="fr-FR" sz="1200" dirty="0"/>
                        <a:t>Différents types : vertical mural</a:t>
                      </a:r>
                    </a:p>
                  </a:txBody>
                  <a:tcPr>
                    <a:solidFill>
                      <a:schemeClr val="accent4">
                        <a:lumMod val="60000"/>
                        <a:lumOff val="40000"/>
                      </a:schemeClr>
                    </a:solidFill>
                  </a:tcPr>
                </a:tc>
                <a:extLst>
                  <a:ext uri="{0D108BD9-81ED-4DB2-BD59-A6C34878D82A}">
                    <a16:rowId xmlns:a16="http://schemas.microsoft.com/office/drawing/2014/main" val="102502644"/>
                  </a:ext>
                </a:extLst>
              </a:tr>
              <a:tr h="252000">
                <a:tc>
                  <a:txBody>
                    <a:bodyPr/>
                    <a:lstStyle/>
                    <a:p>
                      <a:pPr defTabSz="360000"/>
                      <a:endParaRPr lang="fr-FR" sz="800" dirty="0"/>
                    </a:p>
                  </a:txBody>
                  <a:tcPr>
                    <a:solidFill>
                      <a:schemeClr val="accent4">
                        <a:lumMod val="60000"/>
                        <a:lumOff val="40000"/>
                      </a:schemeClr>
                    </a:solidFill>
                  </a:tcPr>
                </a:tc>
                <a:tc>
                  <a:txBody>
                    <a:bodyPr/>
                    <a:lstStyle/>
                    <a:p>
                      <a:pPr defTabSz="360000"/>
                      <a:r>
                        <a:rPr lang="fr-FR" sz="1200" dirty="0"/>
                        <a:t>Raccord diélectrique tournant : </a:t>
                      </a:r>
                      <a:r>
                        <a:rPr lang="fr-FR" sz="1200" dirty="0" err="1"/>
                        <a:t>EasyRaccord</a:t>
                      </a:r>
                      <a:r>
                        <a:rPr lang="fr-FR" sz="1200" dirty="0"/>
                        <a:t> et fixation rapide :  kit </a:t>
                      </a:r>
                      <a:r>
                        <a:rPr lang="fr-FR" sz="1200" dirty="0" err="1"/>
                        <a:t>Easyfix</a:t>
                      </a:r>
                      <a:r>
                        <a:rPr lang="fr-FR" sz="1200" dirty="0"/>
                        <a:t> livré de série </a:t>
                      </a:r>
                    </a:p>
                  </a:txBody>
                  <a:tcPr>
                    <a:solidFill>
                      <a:schemeClr val="accent4">
                        <a:lumMod val="60000"/>
                        <a:lumOff val="40000"/>
                      </a:schemeClr>
                    </a:solidFill>
                  </a:tcPr>
                </a:tc>
                <a:tc>
                  <a:txBody>
                    <a:bodyPr/>
                    <a:lstStyle/>
                    <a:p>
                      <a:pPr defTabSz="360000"/>
                      <a:r>
                        <a:rPr lang="fr-FR" sz="1200" dirty="0"/>
                        <a:t>Affichage LED : visualisation de la température de chauffe</a:t>
                      </a:r>
                    </a:p>
                  </a:txBody>
                  <a:tcPr>
                    <a:solidFill>
                      <a:schemeClr val="accent4">
                        <a:lumMod val="60000"/>
                        <a:lumOff val="40000"/>
                      </a:schemeClr>
                    </a:solidFill>
                  </a:tcPr>
                </a:tc>
                <a:extLst>
                  <a:ext uri="{0D108BD9-81ED-4DB2-BD59-A6C34878D82A}">
                    <a16:rowId xmlns:a16="http://schemas.microsoft.com/office/drawing/2014/main" val="4234306657"/>
                  </a:ext>
                </a:extLst>
              </a:tr>
              <a:tr h="252000">
                <a:tc>
                  <a:txBody>
                    <a:bodyPr/>
                    <a:lstStyle/>
                    <a:p>
                      <a:pPr defTabSz="360000"/>
                      <a:endParaRPr lang="fr-FR" sz="800" dirty="0"/>
                    </a:p>
                  </a:txBody>
                  <a:tcPr>
                    <a:solidFill>
                      <a:schemeClr val="accent4">
                        <a:lumMod val="60000"/>
                        <a:lumOff val="40000"/>
                      </a:schemeClr>
                    </a:solidFill>
                  </a:tcPr>
                </a:tc>
                <a:tc>
                  <a:txBody>
                    <a:bodyPr/>
                    <a:lstStyle/>
                    <a:p>
                      <a:pPr algn="ctr" defTabSz="360000"/>
                      <a:r>
                        <a:rPr lang="fr-FR" sz="1200" dirty="0"/>
                        <a:t>-</a:t>
                      </a:r>
                    </a:p>
                  </a:txBody>
                  <a:tcPr>
                    <a:solidFill>
                      <a:schemeClr val="accent4">
                        <a:lumMod val="60000"/>
                        <a:lumOff val="40000"/>
                      </a:schemeClr>
                    </a:solidFill>
                  </a:tcPr>
                </a:tc>
                <a:tc>
                  <a:txBody>
                    <a:bodyPr/>
                    <a:lstStyle/>
                    <a:p>
                      <a:pPr defTabSz="360000"/>
                      <a:r>
                        <a:rPr lang="fr-FR" sz="1200" dirty="0"/>
                        <a:t>Autodiagnostic : affichage du code erreur sur le tableau de commande pour faciliter le dépannage</a:t>
                      </a:r>
                    </a:p>
                  </a:txBody>
                  <a:tcPr>
                    <a:solidFill>
                      <a:schemeClr val="accent4">
                        <a:lumMod val="60000"/>
                        <a:lumOff val="40000"/>
                      </a:schemeClr>
                    </a:solidFill>
                  </a:tcPr>
                </a:tc>
                <a:extLst>
                  <a:ext uri="{0D108BD9-81ED-4DB2-BD59-A6C34878D82A}">
                    <a16:rowId xmlns:a16="http://schemas.microsoft.com/office/drawing/2014/main" val="3377968880"/>
                  </a:ext>
                </a:extLst>
              </a:tr>
              <a:tr h="252000">
                <a:tc>
                  <a:txBody>
                    <a:bodyPr/>
                    <a:lstStyle/>
                    <a:p>
                      <a:pPr defTabSz="360000"/>
                      <a:endParaRPr lang="fr-FR" sz="800" dirty="0"/>
                    </a:p>
                  </a:txBody>
                  <a:tcPr/>
                </a:tc>
                <a:tc>
                  <a:txBody>
                    <a:bodyPr/>
                    <a:lstStyle/>
                    <a:p>
                      <a:pPr defTabSz="360000"/>
                      <a:endParaRPr lang="fr-FR" sz="1200" dirty="0"/>
                    </a:p>
                  </a:txBody>
                  <a:tcPr/>
                </a:tc>
                <a:tc>
                  <a:txBody>
                    <a:bodyPr/>
                    <a:lstStyle/>
                    <a:p>
                      <a:pPr defTabSz="360000"/>
                      <a:endParaRPr lang="fr-FR" sz="1200" dirty="0"/>
                    </a:p>
                  </a:txBody>
                  <a:tcPr/>
                </a:tc>
                <a:extLst>
                  <a:ext uri="{0D108BD9-81ED-4DB2-BD59-A6C34878D82A}">
                    <a16:rowId xmlns:a16="http://schemas.microsoft.com/office/drawing/2014/main" val="561953183"/>
                  </a:ext>
                </a:extLst>
              </a:tr>
              <a:tr h="0">
                <a:tc>
                  <a:txBody>
                    <a:bodyPr/>
                    <a:lstStyle/>
                    <a:p>
                      <a:pPr defTabSz="360000"/>
                      <a:r>
                        <a:rPr lang="fr-FR" sz="1200" dirty="0"/>
                        <a:t>Economies</a:t>
                      </a:r>
                    </a:p>
                  </a:txBody>
                  <a:tcPr>
                    <a:solidFill>
                      <a:schemeClr val="accent2">
                        <a:lumMod val="60000"/>
                        <a:lumOff val="40000"/>
                      </a:schemeClr>
                    </a:solidFill>
                  </a:tcPr>
                </a:tc>
                <a:tc>
                  <a:txBody>
                    <a:bodyPr/>
                    <a:lstStyle/>
                    <a:p>
                      <a:pPr defTabSz="360000"/>
                      <a:r>
                        <a:rPr lang="fr-FR" sz="1200" dirty="0"/>
                        <a:t>Consommation électrique : Jusqu’à 8 % d’économies</a:t>
                      </a:r>
                    </a:p>
                  </a:txBody>
                  <a:tcPr>
                    <a:solidFill>
                      <a:schemeClr val="accent2">
                        <a:lumMod val="60000"/>
                        <a:lumOff val="40000"/>
                      </a:schemeClr>
                    </a:solidFill>
                  </a:tcPr>
                </a:tc>
                <a:tc>
                  <a:txBody>
                    <a:bodyPr/>
                    <a:lstStyle/>
                    <a:p>
                      <a:pPr defTabSz="360000"/>
                      <a:r>
                        <a:rPr lang="fr-FR" sz="1200" dirty="0"/>
                        <a:t>Consommation électrique : Jusqu’à 15 % d’économies</a:t>
                      </a:r>
                    </a:p>
                  </a:txBody>
                  <a:tcPr>
                    <a:solidFill>
                      <a:schemeClr val="accent2">
                        <a:lumMod val="60000"/>
                        <a:lumOff val="40000"/>
                      </a:schemeClr>
                    </a:solidFill>
                  </a:tcPr>
                </a:tc>
                <a:extLst>
                  <a:ext uri="{0D108BD9-81ED-4DB2-BD59-A6C34878D82A}">
                    <a16:rowId xmlns:a16="http://schemas.microsoft.com/office/drawing/2014/main" val="2913024251"/>
                  </a:ext>
                </a:extLst>
              </a:tr>
              <a:tr h="0">
                <a:tc>
                  <a:txBody>
                    <a:bodyPr/>
                    <a:lstStyle/>
                    <a:p>
                      <a:pPr defTabSz="360000"/>
                      <a:endParaRPr lang="fr-FR" sz="800" dirty="0"/>
                    </a:p>
                  </a:txBody>
                  <a:tcPr/>
                </a:tc>
                <a:tc>
                  <a:txBody>
                    <a:bodyPr/>
                    <a:lstStyle/>
                    <a:p>
                      <a:pPr defTabSz="360000"/>
                      <a:endParaRPr lang="fr-FR" sz="1200" dirty="0"/>
                    </a:p>
                  </a:txBody>
                  <a:tcPr/>
                </a:tc>
                <a:tc>
                  <a:txBody>
                    <a:bodyPr/>
                    <a:lstStyle/>
                    <a:p>
                      <a:pPr defTabSz="360000"/>
                      <a:endParaRPr lang="fr-FR" sz="1200" dirty="0"/>
                    </a:p>
                  </a:txBody>
                  <a:tcPr/>
                </a:tc>
                <a:extLst>
                  <a:ext uri="{0D108BD9-81ED-4DB2-BD59-A6C34878D82A}">
                    <a16:rowId xmlns:a16="http://schemas.microsoft.com/office/drawing/2014/main" val="3352125369"/>
                  </a:ext>
                </a:extLst>
              </a:tr>
              <a:tr h="0">
                <a:tc>
                  <a:txBody>
                    <a:bodyPr/>
                    <a:lstStyle/>
                    <a:p>
                      <a:pPr defTabSz="360000"/>
                      <a:r>
                        <a:rPr lang="fr-FR" sz="1200" dirty="0"/>
                        <a:t>Durée de vie</a:t>
                      </a:r>
                    </a:p>
                  </a:txBody>
                  <a:tcPr>
                    <a:solidFill>
                      <a:schemeClr val="accent6">
                        <a:lumMod val="60000"/>
                        <a:lumOff val="40000"/>
                      </a:schemeClr>
                    </a:solidFill>
                  </a:tcPr>
                </a:tc>
                <a:tc>
                  <a:txBody>
                    <a:bodyPr/>
                    <a:lstStyle/>
                    <a:p>
                      <a:pPr defTabSz="360000"/>
                      <a:r>
                        <a:rPr lang="fr-FR" sz="1200" dirty="0"/>
                        <a:t>Deux fois plus longue : protection contre la corrosion (technologie ACI Hybride)</a:t>
                      </a:r>
                    </a:p>
                  </a:txBody>
                  <a:tcPr>
                    <a:solidFill>
                      <a:schemeClr val="accent6">
                        <a:lumMod val="60000"/>
                        <a:lumOff val="40000"/>
                      </a:schemeClr>
                    </a:solidFill>
                  </a:tcPr>
                </a:tc>
                <a:tc>
                  <a:txBody>
                    <a:bodyPr/>
                    <a:lstStyle/>
                    <a:p>
                      <a:pPr defTabSz="360000"/>
                      <a:r>
                        <a:rPr lang="fr-FR" sz="1200" dirty="0"/>
                        <a:t>Protection anti corrosion au magnésium</a:t>
                      </a:r>
                    </a:p>
                  </a:txBody>
                  <a:tcPr>
                    <a:solidFill>
                      <a:schemeClr val="accent6">
                        <a:lumMod val="60000"/>
                        <a:lumOff val="40000"/>
                      </a:schemeClr>
                    </a:solidFill>
                  </a:tcPr>
                </a:tc>
                <a:extLst>
                  <a:ext uri="{0D108BD9-81ED-4DB2-BD59-A6C34878D82A}">
                    <a16:rowId xmlns:a16="http://schemas.microsoft.com/office/drawing/2014/main" val="3319200579"/>
                  </a:ext>
                </a:extLst>
              </a:tr>
              <a:tr h="0">
                <a:tc>
                  <a:txBody>
                    <a:bodyPr/>
                    <a:lstStyle/>
                    <a:p>
                      <a:pPr defTabSz="360000"/>
                      <a:endParaRPr lang="fr-FR" sz="1200" dirty="0"/>
                    </a:p>
                  </a:txBody>
                  <a:tcPr>
                    <a:solidFill>
                      <a:schemeClr val="accent6">
                        <a:lumMod val="60000"/>
                        <a:lumOff val="40000"/>
                      </a:schemeClr>
                    </a:solidFill>
                  </a:tcPr>
                </a:tc>
                <a:tc>
                  <a:txBody>
                    <a:bodyPr/>
                    <a:lstStyle/>
                    <a:p>
                      <a:pPr defTabSz="360000"/>
                      <a:r>
                        <a:rPr lang="fr-FR" sz="1200" dirty="0"/>
                        <a:t>Résistance stéatite : limite l’entartrage</a:t>
                      </a:r>
                    </a:p>
                  </a:txBody>
                  <a:tcPr>
                    <a:solidFill>
                      <a:schemeClr val="accent6">
                        <a:lumMod val="60000"/>
                        <a:lumOff val="40000"/>
                      </a:schemeClr>
                    </a:solidFill>
                  </a:tcPr>
                </a:tc>
                <a:tc>
                  <a:txBody>
                    <a:bodyPr/>
                    <a:lstStyle/>
                    <a:p>
                      <a:pPr defTabSz="360000"/>
                      <a:r>
                        <a:rPr lang="fr-FR" sz="1200" dirty="0"/>
                        <a:t>Résistance blindée</a:t>
                      </a:r>
                    </a:p>
                  </a:txBody>
                  <a:tcPr>
                    <a:solidFill>
                      <a:schemeClr val="accent6">
                        <a:lumMod val="60000"/>
                        <a:lumOff val="40000"/>
                      </a:schemeClr>
                    </a:solidFill>
                  </a:tcPr>
                </a:tc>
                <a:extLst>
                  <a:ext uri="{0D108BD9-81ED-4DB2-BD59-A6C34878D82A}">
                    <a16:rowId xmlns:a16="http://schemas.microsoft.com/office/drawing/2014/main" val="1708494134"/>
                  </a:ext>
                </a:extLst>
              </a:tr>
              <a:tr h="0">
                <a:tc>
                  <a:txBody>
                    <a:bodyPr/>
                    <a:lstStyle/>
                    <a:p>
                      <a:pPr defTabSz="360000"/>
                      <a:endParaRPr lang="fr-FR" sz="1200" dirty="0"/>
                    </a:p>
                  </a:txBody>
                  <a:tcPr/>
                </a:tc>
                <a:tc>
                  <a:txBody>
                    <a:bodyPr/>
                    <a:lstStyle/>
                    <a:p>
                      <a:pPr defTabSz="360000"/>
                      <a:endParaRPr lang="fr-FR" sz="1200" dirty="0"/>
                    </a:p>
                  </a:txBody>
                  <a:tcPr/>
                </a:tc>
                <a:tc>
                  <a:txBody>
                    <a:bodyPr/>
                    <a:lstStyle/>
                    <a:p>
                      <a:pPr defTabSz="360000"/>
                      <a:endParaRPr lang="fr-FR" sz="1200" dirty="0"/>
                    </a:p>
                  </a:txBody>
                  <a:tcPr/>
                </a:tc>
                <a:extLst>
                  <a:ext uri="{0D108BD9-81ED-4DB2-BD59-A6C34878D82A}">
                    <a16:rowId xmlns:a16="http://schemas.microsoft.com/office/drawing/2014/main" val="3328300549"/>
                  </a:ext>
                </a:extLst>
              </a:tr>
              <a:tr h="0">
                <a:tc>
                  <a:txBody>
                    <a:bodyPr/>
                    <a:lstStyle/>
                    <a:p>
                      <a:pPr defTabSz="360000"/>
                      <a:r>
                        <a:rPr lang="fr-FR" sz="1200" dirty="0"/>
                        <a:t>Modèles</a:t>
                      </a:r>
                    </a:p>
                  </a:txBody>
                  <a:tcPr>
                    <a:solidFill>
                      <a:schemeClr val="accent1">
                        <a:lumMod val="60000"/>
                        <a:lumOff val="40000"/>
                      </a:schemeClr>
                    </a:solidFill>
                  </a:tcPr>
                </a:tc>
                <a:tc>
                  <a:txBody>
                    <a:bodyPr/>
                    <a:lstStyle/>
                    <a:p>
                      <a:pPr defTabSz="360000"/>
                      <a:r>
                        <a:rPr lang="fr-FR" sz="1200" dirty="0"/>
                        <a:t>20 modèles différents (1 200 à 3 000W)</a:t>
                      </a:r>
                    </a:p>
                  </a:txBody>
                  <a:tcPr>
                    <a:solidFill>
                      <a:schemeClr val="accent1">
                        <a:lumMod val="60000"/>
                        <a:lumOff val="40000"/>
                      </a:schemeClr>
                    </a:solidFill>
                  </a:tcPr>
                </a:tc>
                <a:tc>
                  <a:txBody>
                    <a:bodyPr/>
                    <a:lstStyle/>
                    <a:p>
                      <a:pPr defTabSz="360000"/>
                      <a:r>
                        <a:rPr lang="fr-FR" sz="1200" dirty="0"/>
                        <a:t>3 modèles différents (1 800W)</a:t>
                      </a:r>
                    </a:p>
                  </a:txBody>
                  <a:tcPr>
                    <a:solidFill>
                      <a:schemeClr val="accent1">
                        <a:lumMod val="60000"/>
                        <a:lumOff val="40000"/>
                      </a:schemeClr>
                    </a:solidFill>
                  </a:tcPr>
                </a:tc>
                <a:extLst>
                  <a:ext uri="{0D108BD9-81ED-4DB2-BD59-A6C34878D82A}">
                    <a16:rowId xmlns:a16="http://schemas.microsoft.com/office/drawing/2014/main" val="1086558095"/>
                  </a:ext>
                </a:extLst>
              </a:tr>
              <a:tr h="0">
                <a:tc>
                  <a:txBody>
                    <a:bodyPr/>
                    <a:lstStyle/>
                    <a:p>
                      <a:pPr defTabSz="360000"/>
                      <a:endParaRPr lang="fr-FR" sz="800" dirty="0"/>
                    </a:p>
                  </a:txBody>
                  <a:tcPr/>
                </a:tc>
                <a:tc>
                  <a:txBody>
                    <a:bodyPr/>
                    <a:lstStyle/>
                    <a:p>
                      <a:pPr defTabSz="360000"/>
                      <a:endParaRPr lang="fr-FR" sz="1200" dirty="0"/>
                    </a:p>
                  </a:txBody>
                  <a:tcPr/>
                </a:tc>
                <a:tc>
                  <a:txBody>
                    <a:bodyPr/>
                    <a:lstStyle/>
                    <a:p>
                      <a:pPr defTabSz="360000"/>
                      <a:endParaRPr lang="fr-FR" sz="1200" dirty="0"/>
                    </a:p>
                  </a:txBody>
                  <a:tcPr/>
                </a:tc>
                <a:extLst>
                  <a:ext uri="{0D108BD9-81ED-4DB2-BD59-A6C34878D82A}">
                    <a16:rowId xmlns:a16="http://schemas.microsoft.com/office/drawing/2014/main" val="252709839"/>
                  </a:ext>
                </a:extLst>
              </a:tr>
              <a:tr h="252000">
                <a:tc>
                  <a:txBody>
                    <a:bodyPr/>
                    <a:lstStyle/>
                    <a:p>
                      <a:pPr defTabSz="360000"/>
                      <a:r>
                        <a:rPr lang="fr-FR" sz="1200" dirty="0"/>
                        <a:t>Caractéristiques</a:t>
                      </a:r>
                    </a:p>
                  </a:txBody>
                  <a:tcPr>
                    <a:solidFill>
                      <a:srgbClr val="FF99FF"/>
                    </a:solidFill>
                  </a:tcPr>
                </a:tc>
                <a:tc>
                  <a:txBody>
                    <a:bodyPr/>
                    <a:lstStyle/>
                    <a:p>
                      <a:pPr defTabSz="360000"/>
                      <a:r>
                        <a:rPr lang="fr-FR" sz="1200" dirty="0"/>
                        <a:t>Garantie de 5 ans : cuve et pièces</a:t>
                      </a:r>
                    </a:p>
                  </a:txBody>
                  <a:tcPr>
                    <a:solidFill>
                      <a:srgbClr val="FF99FF"/>
                    </a:solidFill>
                  </a:tcPr>
                </a:tc>
                <a:tc>
                  <a:txBody>
                    <a:bodyPr/>
                    <a:lstStyle/>
                    <a:p>
                      <a:pPr defTabSz="360000"/>
                      <a:r>
                        <a:rPr lang="fr-FR" sz="1200" dirty="0"/>
                        <a:t>Garantie de 5 ans cuve et 2 ans pièces</a:t>
                      </a:r>
                    </a:p>
                  </a:txBody>
                  <a:tcPr>
                    <a:solidFill>
                      <a:srgbClr val="FF99FF"/>
                    </a:solidFill>
                  </a:tcPr>
                </a:tc>
                <a:extLst>
                  <a:ext uri="{0D108BD9-81ED-4DB2-BD59-A6C34878D82A}">
                    <a16:rowId xmlns:a16="http://schemas.microsoft.com/office/drawing/2014/main" val="4099357983"/>
                  </a:ext>
                </a:extLst>
              </a:tr>
              <a:tr h="0">
                <a:tc>
                  <a:txBody>
                    <a:bodyPr/>
                    <a:lstStyle/>
                    <a:p>
                      <a:pPr defTabSz="360000"/>
                      <a:endParaRPr lang="fr-FR" sz="1200" dirty="0"/>
                    </a:p>
                  </a:txBody>
                  <a:tcPr>
                    <a:solidFill>
                      <a:srgbClr val="FF99FF"/>
                    </a:solidFill>
                  </a:tcPr>
                </a:tc>
                <a:tc>
                  <a:txBody>
                    <a:bodyPr/>
                    <a:lstStyle/>
                    <a:p>
                      <a:pPr marL="0" marR="0" lvl="0" indent="0" algn="l" defTabSz="360000" rtl="0" eaLnBrk="1" fontAlgn="auto" latinLnBrk="0" hangingPunct="1">
                        <a:lnSpc>
                          <a:spcPct val="100000"/>
                        </a:lnSpc>
                        <a:spcBef>
                          <a:spcPts val="0"/>
                        </a:spcBef>
                        <a:spcAft>
                          <a:spcPts val="0"/>
                        </a:spcAft>
                        <a:buClrTx/>
                        <a:buSzTx/>
                        <a:buFontTx/>
                        <a:buNone/>
                        <a:tabLst/>
                        <a:defRPr/>
                      </a:pPr>
                      <a:r>
                        <a:rPr lang="fr-FR" sz="1200" dirty="0"/>
                        <a:t>Sécurité avec la fonction anti-chauffe à sec</a:t>
                      </a:r>
                    </a:p>
                  </a:txBody>
                  <a:tcPr>
                    <a:solidFill>
                      <a:srgbClr val="FF99FF"/>
                    </a:solidFill>
                  </a:tcPr>
                </a:tc>
                <a:tc>
                  <a:txBody>
                    <a:bodyPr/>
                    <a:lstStyle/>
                    <a:p>
                      <a:pPr defTabSz="360000"/>
                      <a:r>
                        <a:rPr lang="fr-FR" sz="1200" dirty="0"/>
                        <a:t>Sécurité avec la fonction anti-chauffe à sec</a:t>
                      </a:r>
                    </a:p>
                  </a:txBody>
                  <a:tcPr>
                    <a:solidFill>
                      <a:srgbClr val="FF99FF"/>
                    </a:solidFill>
                  </a:tcPr>
                </a:tc>
                <a:extLst>
                  <a:ext uri="{0D108BD9-81ED-4DB2-BD59-A6C34878D82A}">
                    <a16:rowId xmlns:a16="http://schemas.microsoft.com/office/drawing/2014/main" val="206554123"/>
                  </a:ext>
                </a:extLst>
              </a:tr>
              <a:tr h="0">
                <a:tc>
                  <a:txBody>
                    <a:bodyPr/>
                    <a:lstStyle/>
                    <a:p>
                      <a:pPr defTabSz="360000"/>
                      <a:endParaRPr lang="fr-FR" sz="1200" dirty="0"/>
                    </a:p>
                  </a:txBody>
                  <a:tcPr>
                    <a:solidFill>
                      <a:srgbClr val="FF99FF"/>
                    </a:solidFill>
                  </a:tcPr>
                </a:tc>
                <a:tc>
                  <a:txBody>
                    <a:bodyPr/>
                    <a:lstStyle/>
                    <a:p>
                      <a:pPr defTabSz="360000"/>
                      <a:r>
                        <a:rPr lang="fr-FR" sz="1200" dirty="0"/>
                        <a:t>Diamètre de 505 à 530mm</a:t>
                      </a:r>
                    </a:p>
                  </a:txBody>
                  <a:tcPr>
                    <a:solidFill>
                      <a:srgbClr val="FF99FF"/>
                    </a:solidFill>
                  </a:tcPr>
                </a:tc>
                <a:tc>
                  <a:txBody>
                    <a:bodyPr/>
                    <a:lstStyle/>
                    <a:p>
                      <a:pPr defTabSz="360000"/>
                      <a:r>
                        <a:rPr lang="fr-FR" sz="1200" dirty="0"/>
                        <a:t>Diamètre 450mm</a:t>
                      </a:r>
                    </a:p>
                  </a:txBody>
                  <a:tcPr>
                    <a:solidFill>
                      <a:srgbClr val="FF99FF"/>
                    </a:solidFill>
                  </a:tcPr>
                </a:tc>
                <a:extLst>
                  <a:ext uri="{0D108BD9-81ED-4DB2-BD59-A6C34878D82A}">
                    <a16:rowId xmlns:a16="http://schemas.microsoft.com/office/drawing/2014/main" val="3592510420"/>
                  </a:ext>
                </a:extLst>
              </a:tr>
              <a:tr h="0">
                <a:tc>
                  <a:txBody>
                    <a:bodyPr/>
                    <a:lstStyle/>
                    <a:p>
                      <a:pPr defTabSz="360000"/>
                      <a:endParaRPr lang="fr-FR" sz="1200" dirty="0"/>
                    </a:p>
                  </a:txBody>
                  <a:tcPr>
                    <a:solidFill>
                      <a:srgbClr val="FF99FF"/>
                    </a:solidFill>
                  </a:tcPr>
                </a:tc>
                <a:tc>
                  <a:txBody>
                    <a:bodyPr/>
                    <a:lstStyle/>
                    <a:p>
                      <a:pPr algn="l" defTabSz="360000"/>
                      <a:r>
                        <a:rPr lang="fr-FR" sz="1200" dirty="0"/>
                        <a:t>Mousse souple en polyuréthane</a:t>
                      </a:r>
                    </a:p>
                  </a:txBody>
                  <a:tcPr>
                    <a:solidFill>
                      <a:srgbClr val="FF99FF"/>
                    </a:solidFill>
                  </a:tcPr>
                </a:tc>
                <a:tc>
                  <a:txBody>
                    <a:bodyPr/>
                    <a:lstStyle/>
                    <a:p>
                      <a:pPr defTabSz="360000"/>
                      <a:r>
                        <a:rPr lang="fr-FR" sz="1200" dirty="0"/>
                        <a:t>Isolation écologique en polyuréthane</a:t>
                      </a:r>
                    </a:p>
                  </a:txBody>
                  <a:tcPr>
                    <a:solidFill>
                      <a:srgbClr val="FF99FF"/>
                    </a:solidFill>
                  </a:tcPr>
                </a:tc>
                <a:extLst>
                  <a:ext uri="{0D108BD9-81ED-4DB2-BD59-A6C34878D82A}">
                    <a16:rowId xmlns:a16="http://schemas.microsoft.com/office/drawing/2014/main" val="1165473435"/>
                  </a:ext>
                </a:extLst>
              </a:tr>
              <a:tr h="0">
                <a:tc>
                  <a:txBody>
                    <a:bodyPr/>
                    <a:lstStyle/>
                    <a:p>
                      <a:pPr defTabSz="360000"/>
                      <a:endParaRPr lang="fr-FR" sz="1200" dirty="0"/>
                    </a:p>
                  </a:txBody>
                  <a:tcPr>
                    <a:solidFill>
                      <a:srgbClr val="FF99FF"/>
                    </a:solidFill>
                  </a:tcPr>
                </a:tc>
                <a:tc>
                  <a:txBody>
                    <a:bodyPr/>
                    <a:lstStyle/>
                    <a:p>
                      <a:r>
                        <a:rPr lang="fr-FR" sz="1200" dirty="0"/>
                        <a:t>Classe énergétique C </a:t>
                      </a:r>
                    </a:p>
                  </a:txBody>
                  <a:tcPr>
                    <a:solidFill>
                      <a:srgbClr val="FF99FF"/>
                    </a:solidFill>
                  </a:tcPr>
                </a:tc>
                <a:tc>
                  <a:txBody>
                    <a:bodyPr/>
                    <a:lstStyle/>
                    <a:p>
                      <a:r>
                        <a:rPr lang="fr-FR" sz="1200" dirty="0"/>
                        <a:t>Classe énergétique B </a:t>
                      </a:r>
                    </a:p>
                  </a:txBody>
                  <a:tcPr>
                    <a:solidFill>
                      <a:srgbClr val="FF99FF"/>
                    </a:solidFill>
                  </a:tcPr>
                </a:tc>
                <a:extLst>
                  <a:ext uri="{0D108BD9-81ED-4DB2-BD59-A6C34878D82A}">
                    <a16:rowId xmlns:a16="http://schemas.microsoft.com/office/drawing/2014/main" val="2831791182"/>
                  </a:ext>
                </a:extLst>
              </a:tr>
              <a:tr h="0">
                <a:tc>
                  <a:txBody>
                    <a:bodyPr/>
                    <a:lstStyle/>
                    <a:p>
                      <a:pPr defTabSz="360000"/>
                      <a:endParaRPr lang="fr-FR" sz="1200" dirty="0"/>
                    </a:p>
                  </a:txBody>
                  <a:tcPr>
                    <a:solidFill>
                      <a:srgbClr val="FF99FF"/>
                    </a:solidFill>
                  </a:tcPr>
                </a:tc>
                <a:tc>
                  <a:txBody>
                    <a:bodyPr/>
                    <a:lstStyle/>
                    <a:p>
                      <a:pPr algn="l" defTabSz="360000"/>
                      <a:r>
                        <a:rPr lang="fr-FR" sz="1200" dirty="0"/>
                        <a:t>Fabrication française</a:t>
                      </a:r>
                    </a:p>
                  </a:txBody>
                  <a:tcPr>
                    <a:solidFill>
                      <a:srgbClr val="FF99FF"/>
                    </a:solidFill>
                  </a:tcPr>
                </a:tc>
                <a:tc>
                  <a:txBody>
                    <a:bodyPr/>
                    <a:lstStyle/>
                    <a:p>
                      <a:pPr defTabSz="360000"/>
                      <a:r>
                        <a:rPr lang="fr-FR" sz="1200" dirty="0"/>
                        <a:t>Fabrication européenne</a:t>
                      </a:r>
                    </a:p>
                  </a:txBody>
                  <a:tcPr>
                    <a:solidFill>
                      <a:srgbClr val="FF99FF"/>
                    </a:solidFill>
                  </a:tcPr>
                </a:tc>
                <a:extLst>
                  <a:ext uri="{0D108BD9-81ED-4DB2-BD59-A6C34878D82A}">
                    <a16:rowId xmlns:a16="http://schemas.microsoft.com/office/drawing/2014/main" val="3914186621"/>
                  </a:ext>
                </a:extLst>
              </a:tr>
            </a:tbl>
          </a:graphicData>
        </a:graphic>
      </p:graphicFrame>
      <p:sp>
        <p:nvSpPr>
          <p:cNvPr id="5" name="Rectangle 4">
            <a:extLst>
              <a:ext uri="{FF2B5EF4-FFF2-40B4-BE49-F238E27FC236}">
                <a16:creationId xmlns:a16="http://schemas.microsoft.com/office/drawing/2014/main" id="{7B59B212-13DE-44F0-9506-15A7192AB0EE}"/>
              </a:ext>
            </a:extLst>
          </p:cNvPr>
          <p:cNvSpPr/>
          <p:nvPr/>
        </p:nvSpPr>
        <p:spPr>
          <a:xfrm>
            <a:off x="283028" y="219372"/>
            <a:ext cx="9570120"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prstClr val="black"/>
                </a:solidFill>
                <a:effectLst/>
                <a:uLnTx/>
                <a:uFillTx/>
                <a:latin typeface="Calibri" panose="020F0502020204030204"/>
                <a:ea typeface="+mn-ea"/>
                <a:cs typeface="+mn-cs"/>
              </a:rPr>
              <a:t>Éléments de correction 3 d’un autre tableau comparatif ATLANTIC-ARISTON</a:t>
            </a: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 name="Image 1">
            <a:extLst>
              <a:ext uri="{FF2B5EF4-FFF2-40B4-BE49-F238E27FC236}">
                <a16:creationId xmlns:a16="http://schemas.microsoft.com/office/drawing/2014/main" id="{5D5855EB-080A-45E7-A30F-7663D97A4467}"/>
              </a:ext>
            </a:extLst>
          </p:cNvPr>
          <p:cNvPicPr>
            <a:picLocks noChangeAspect="1"/>
          </p:cNvPicPr>
          <p:nvPr/>
        </p:nvPicPr>
        <p:blipFill>
          <a:blip r:embed="rId2"/>
          <a:stretch>
            <a:fillRect/>
          </a:stretch>
        </p:blipFill>
        <p:spPr>
          <a:xfrm>
            <a:off x="4329373" y="901299"/>
            <a:ext cx="969348" cy="268247"/>
          </a:xfrm>
          <a:prstGeom prst="rect">
            <a:avLst/>
          </a:prstGeom>
        </p:spPr>
      </p:pic>
      <p:pic>
        <p:nvPicPr>
          <p:cNvPr id="3" name="Image 2">
            <a:extLst>
              <a:ext uri="{FF2B5EF4-FFF2-40B4-BE49-F238E27FC236}">
                <a16:creationId xmlns:a16="http://schemas.microsoft.com/office/drawing/2014/main" id="{45D86B48-40C1-4E13-92A0-F389D84DAF28}"/>
              </a:ext>
            </a:extLst>
          </p:cNvPr>
          <p:cNvPicPr>
            <a:picLocks noChangeAspect="1"/>
          </p:cNvPicPr>
          <p:nvPr/>
        </p:nvPicPr>
        <p:blipFill>
          <a:blip r:embed="rId3"/>
          <a:stretch>
            <a:fillRect/>
          </a:stretch>
        </p:blipFill>
        <p:spPr>
          <a:xfrm>
            <a:off x="9631759" y="893110"/>
            <a:ext cx="1092344" cy="268247"/>
          </a:xfrm>
          <a:prstGeom prst="rect">
            <a:avLst/>
          </a:prstGeom>
        </p:spPr>
      </p:pic>
      <p:pic>
        <p:nvPicPr>
          <p:cNvPr id="6" name="Image 5">
            <a:extLst>
              <a:ext uri="{FF2B5EF4-FFF2-40B4-BE49-F238E27FC236}">
                <a16:creationId xmlns:a16="http://schemas.microsoft.com/office/drawing/2014/main" id="{7DDCB98A-9654-4153-A0CB-3CC4E5E55B9D}"/>
              </a:ext>
            </a:extLst>
          </p:cNvPr>
          <p:cNvPicPr>
            <a:picLocks noChangeAspect="1"/>
          </p:cNvPicPr>
          <p:nvPr/>
        </p:nvPicPr>
        <p:blipFill rotWithShape="1">
          <a:blip r:embed="rId4"/>
          <a:srcRect b="8798"/>
          <a:stretch/>
        </p:blipFill>
        <p:spPr>
          <a:xfrm>
            <a:off x="8215955" y="6549792"/>
            <a:ext cx="264655" cy="220563"/>
          </a:xfrm>
          <a:prstGeom prst="rect">
            <a:avLst/>
          </a:prstGeom>
        </p:spPr>
      </p:pic>
      <p:pic>
        <p:nvPicPr>
          <p:cNvPr id="7" name="Image 6">
            <a:extLst>
              <a:ext uri="{FF2B5EF4-FFF2-40B4-BE49-F238E27FC236}">
                <a16:creationId xmlns:a16="http://schemas.microsoft.com/office/drawing/2014/main" id="{E0CFF3EA-7BDA-48E1-BA44-726538ED1F94}"/>
              </a:ext>
            </a:extLst>
          </p:cNvPr>
          <p:cNvPicPr>
            <a:picLocks noChangeAspect="1"/>
          </p:cNvPicPr>
          <p:nvPr/>
        </p:nvPicPr>
        <p:blipFill>
          <a:blip r:embed="rId5"/>
          <a:stretch>
            <a:fillRect/>
          </a:stretch>
        </p:blipFill>
        <p:spPr>
          <a:xfrm>
            <a:off x="2834834" y="6552158"/>
            <a:ext cx="354302" cy="208947"/>
          </a:xfrm>
          <a:prstGeom prst="rect">
            <a:avLst/>
          </a:prstGeom>
        </p:spPr>
      </p:pic>
    </p:spTree>
    <p:extLst>
      <p:ext uri="{BB962C8B-B14F-4D97-AF65-F5344CB8AC3E}">
        <p14:creationId xmlns:p14="http://schemas.microsoft.com/office/powerpoint/2010/main" val="36608274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DE69CD1-357E-43F1-8C44-DFEE664A42BF}"/>
              </a:ext>
            </a:extLst>
          </p:cNvPr>
          <p:cNvSpPr/>
          <p:nvPr/>
        </p:nvSpPr>
        <p:spPr>
          <a:xfrm>
            <a:off x="1006049" y="2034098"/>
            <a:ext cx="10179902" cy="1754326"/>
          </a:xfrm>
          <a:prstGeom prst="rect">
            <a:avLst/>
          </a:prstGeom>
        </p:spPr>
        <p:txBody>
          <a:bodyPr wrap="none">
            <a:spAutoFit/>
          </a:bodyPr>
          <a:lstStyle/>
          <a:p>
            <a:pPr algn="ctr"/>
            <a:r>
              <a:rPr lang="fr-FR" sz="3600" b="1" dirty="0"/>
              <a:t>FIN DU MODULE « Méthodologie »</a:t>
            </a:r>
          </a:p>
          <a:p>
            <a:pPr algn="ctr"/>
            <a:endParaRPr lang="fr-FR" sz="3600" b="1" dirty="0"/>
          </a:p>
          <a:p>
            <a:pPr algn="ctr"/>
            <a:r>
              <a:rPr lang="fr-FR" sz="3600" dirty="0">
                <a:solidFill>
                  <a:srgbClr val="7030A0"/>
                </a:solidFill>
              </a:rPr>
              <a:t>Exploiter un texte pour déterminer l’information utile</a:t>
            </a:r>
          </a:p>
        </p:txBody>
      </p:sp>
    </p:spTree>
    <p:extLst>
      <p:ext uri="{BB962C8B-B14F-4D97-AF65-F5344CB8AC3E}">
        <p14:creationId xmlns:p14="http://schemas.microsoft.com/office/powerpoint/2010/main" val="1668291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4557712" y="339287"/>
            <a:ext cx="3076576" cy="683499"/>
          </a:xfrm>
        </p:spPr>
        <p:txBody>
          <a:bodyPr>
            <a:normAutofit/>
          </a:bodyPr>
          <a:lstStyle/>
          <a:p>
            <a:r>
              <a:rPr lang="fr-FR" sz="2800" dirty="0">
                <a:solidFill>
                  <a:srgbClr val="7030A0"/>
                </a:solidFill>
                <a:latin typeface="+mn-lt"/>
                <a:ea typeface="+mn-ea"/>
                <a:cs typeface="+mn-cs"/>
              </a:rPr>
              <a:t>Information utile</a:t>
            </a:r>
          </a:p>
        </p:txBody>
      </p:sp>
      <p:sp>
        <p:nvSpPr>
          <p:cNvPr id="4" name="Rectangle 3">
            <a:extLst>
              <a:ext uri="{FF2B5EF4-FFF2-40B4-BE49-F238E27FC236}">
                <a16:creationId xmlns:a16="http://schemas.microsoft.com/office/drawing/2014/main" id="{B5E15292-8C34-446F-905F-E14F145B7507}"/>
              </a:ext>
            </a:extLst>
          </p:cNvPr>
          <p:cNvSpPr/>
          <p:nvPr/>
        </p:nvSpPr>
        <p:spPr>
          <a:xfrm>
            <a:off x="423862" y="2425317"/>
            <a:ext cx="9974512" cy="2805063"/>
          </a:xfrm>
          <a:prstGeom prst="rect">
            <a:avLst/>
          </a:prstGeom>
        </p:spPr>
        <p:txBody>
          <a:bodyPr wrap="square">
            <a:spAutoFit/>
          </a:bodyPr>
          <a:lstStyle/>
          <a:p>
            <a:pPr marL="342900" indent="-342900">
              <a:lnSpc>
                <a:spcPct val="150000"/>
              </a:lnSpc>
              <a:buFont typeface="Wingdings" panose="05000000000000000000" pitchFamily="2" charset="2"/>
              <a:buChar char="§"/>
            </a:pPr>
            <a:r>
              <a:rPr lang="fr-FR" sz="2400" dirty="0">
                <a:solidFill>
                  <a:srgbClr val="7030A0"/>
                </a:solidFill>
              </a:rPr>
              <a:t>Utilité de l’information : </a:t>
            </a:r>
            <a:r>
              <a:rPr lang="fr-FR" sz="2400" i="1" dirty="0">
                <a:solidFill>
                  <a:srgbClr val="7030A0"/>
                </a:solidFill>
              </a:rPr>
              <a:t>quel apport ?</a:t>
            </a:r>
          </a:p>
          <a:p>
            <a:pPr marL="342900" indent="-342900">
              <a:lnSpc>
                <a:spcPct val="150000"/>
              </a:lnSpc>
              <a:buFont typeface="Wingdings" panose="05000000000000000000" pitchFamily="2" charset="2"/>
              <a:buChar char="§"/>
            </a:pPr>
            <a:r>
              <a:rPr lang="fr-FR" sz="2400" dirty="0">
                <a:solidFill>
                  <a:srgbClr val="7030A0"/>
                </a:solidFill>
              </a:rPr>
              <a:t>Cible de l’information : </a:t>
            </a:r>
            <a:r>
              <a:rPr lang="fr-FR" sz="2400" i="1" dirty="0">
                <a:solidFill>
                  <a:srgbClr val="7030A0"/>
                </a:solidFill>
              </a:rPr>
              <a:t>à qui s’adresse t’elle ?</a:t>
            </a:r>
          </a:p>
          <a:p>
            <a:pPr marL="342900" indent="-342900">
              <a:lnSpc>
                <a:spcPct val="150000"/>
              </a:lnSpc>
              <a:buFont typeface="Wingdings" panose="05000000000000000000" pitchFamily="2" charset="2"/>
              <a:buChar char="§"/>
            </a:pPr>
            <a:r>
              <a:rPr lang="fr-FR" sz="2400" dirty="0">
                <a:solidFill>
                  <a:srgbClr val="7030A0"/>
                </a:solidFill>
              </a:rPr>
              <a:t>Nature de l’information utile </a:t>
            </a:r>
            <a:r>
              <a:rPr lang="fr-FR" sz="2400" i="1" dirty="0">
                <a:solidFill>
                  <a:srgbClr val="7030A0"/>
                </a:solidFill>
              </a:rPr>
              <a:t>: technique, commerciale, juridique…</a:t>
            </a:r>
          </a:p>
          <a:p>
            <a:pPr marL="342900" indent="-342900">
              <a:lnSpc>
                <a:spcPct val="150000"/>
              </a:lnSpc>
              <a:buFont typeface="Wingdings" panose="05000000000000000000" pitchFamily="2" charset="2"/>
              <a:buChar char="§"/>
            </a:pPr>
            <a:r>
              <a:rPr lang="fr-FR" sz="2400" dirty="0">
                <a:solidFill>
                  <a:srgbClr val="7030A0"/>
                </a:solidFill>
              </a:rPr>
              <a:t>Forme de l’information : </a:t>
            </a:r>
            <a:r>
              <a:rPr lang="fr-FR" sz="2400" i="1" dirty="0">
                <a:solidFill>
                  <a:srgbClr val="7030A0"/>
                </a:solidFill>
              </a:rPr>
              <a:t>texte, nombres, graphique…</a:t>
            </a:r>
          </a:p>
          <a:p>
            <a:pPr marL="342900" indent="-342900">
              <a:lnSpc>
                <a:spcPct val="150000"/>
              </a:lnSpc>
              <a:buFont typeface="Wingdings" panose="05000000000000000000" pitchFamily="2" charset="2"/>
              <a:buChar char="§"/>
            </a:pPr>
            <a:r>
              <a:rPr lang="fr-FR" sz="2400" dirty="0">
                <a:solidFill>
                  <a:srgbClr val="7030A0"/>
                </a:solidFill>
              </a:rPr>
              <a:t>Opérationnalité de l’information : </a:t>
            </a:r>
            <a:r>
              <a:rPr lang="fr-FR" sz="2400" i="1" dirty="0">
                <a:solidFill>
                  <a:srgbClr val="7030A0"/>
                </a:solidFill>
              </a:rPr>
              <a:t>peut elle être exploitée immédiatement ?</a:t>
            </a:r>
          </a:p>
        </p:txBody>
      </p:sp>
      <p:pic>
        <p:nvPicPr>
          <p:cNvPr id="5" name="Image 4">
            <a:extLst>
              <a:ext uri="{FF2B5EF4-FFF2-40B4-BE49-F238E27FC236}">
                <a16:creationId xmlns:a16="http://schemas.microsoft.com/office/drawing/2014/main" id="{F4D8E5DA-AF4F-4F43-8FA6-ABE441D8D6F7}"/>
              </a:ext>
            </a:extLst>
          </p:cNvPr>
          <p:cNvPicPr>
            <a:picLocks noChangeAspect="1"/>
          </p:cNvPicPr>
          <p:nvPr/>
        </p:nvPicPr>
        <p:blipFill>
          <a:blip r:embed="rId2"/>
          <a:stretch>
            <a:fillRect/>
          </a:stretch>
        </p:blipFill>
        <p:spPr>
          <a:xfrm>
            <a:off x="8391525" y="681036"/>
            <a:ext cx="3376613" cy="2805063"/>
          </a:xfrm>
          <a:prstGeom prst="rect">
            <a:avLst/>
          </a:prstGeom>
        </p:spPr>
      </p:pic>
    </p:spTree>
    <p:extLst>
      <p:ext uri="{BB962C8B-B14F-4D97-AF65-F5344CB8AC3E}">
        <p14:creationId xmlns:p14="http://schemas.microsoft.com/office/powerpoint/2010/main" val="2358297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49B6949-23A7-48D7-B71B-7038E0593CF3}"/>
              </a:ext>
            </a:extLst>
          </p:cNvPr>
          <p:cNvSpPr/>
          <p:nvPr/>
        </p:nvSpPr>
        <p:spPr>
          <a:xfrm>
            <a:off x="4324350" y="448360"/>
            <a:ext cx="3543300" cy="480131"/>
          </a:xfrm>
          <a:prstGeom prst="rect">
            <a:avLst/>
          </a:prstGeom>
        </p:spPr>
        <p:txBody>
          <a:bodyPr wrap="square">
            <a:spAutoFit/>
          </a:bodyPr>
          <a:lstStyle/>
          <a:p>
            <a:pPr>
              <a:lnSpc>
                <a:spcPct val="90000"/>
              </a:lnSpc>
              <a:spcBef>
                <a:spcPct val="0"/>
              </a:spcBef>
            </a:pPr>
            <a:r>
              <a:rPr lang="fr-FR" sz="2800" dirty="0">
                <a:solidFill>
                  <a:srgbClr val="7030A0"/>
                </a:solidFill>
              </a:rPr>
              <a:t>Utilité de l’information</a:t>
            </a:r>
          </a:p>
        </p:txBody>
      </p:sp>
      <p:sp>
        <p:nvSpPr>
          <p:cNvPr id="3" name="Rectangle 2">
            <a:extLst>
              <a:ext uri="{FF2B5EF4-FFF2-40B4-BE49-F238E27FC236}">
                <a16:creationId xmlns:a16="http://schemas.microsoft.com/office/drawing/2014/main" id="{C08FEBFE-376E-47F2-9C0B-E23831CDED26}"/>
              </a:ext>
            </a:extLst>
          </p:cNvPr>
          <p:cNvSpPr/>
          <p:nvPr/>
        </p:nvSpPr>
        <p:spPr>
          <a:xfrm>
            <a:off x="286745" y="2056576"/>
            <a:ext cx="10289057" cy="4154984"/>
          </a:xfrm>
          <a:prstGeom prst="rect">
            <a:avLst/>
          </a:prstGeom>
        </p:spPr>
        <p:txBody>
          <a:bodyPr wrap="square">
            <a:spAutoFit/>
          </a:bodyPr>
          <a:lstStyle/>
          <a:p>
            <a:pPr defTabSz="180000"/>
            <a:r>
              <a:rPr lang="fr-FR" sz="2400" dirty="0">
                <a:solidFill>
                  <a:srgbClr val="7030A0"/>
                </a:solidFill>
              </a:rPr>
              <a:t>Validité :		la validité de l'information désigne le degré de confiance que l'on peut 								accorder.  </a:t>
            </a:r>
          </a:p>
          <a:p>
            <a:pPr defTabSz="180000"/>
            <a:endParaRPr lang="fr-FR" sz="2400" dirty="0">
              <a:solidFill>
                <a:srgbClr val="7030A0"/>
              </a:solidFill>
            </a:endParaRPr>
          </a:p>
          <a:p>
            <a:pPr defTabSz="180000"/>
            <a:r>
              <a:rPr lang="fr-FR" sz="2400" dirty="0">
                <a:solidFill>
                  <a:srgbClr val="7030A0"/>
                </a:solidFill>
              </a:rPr>
              <a:t>Récence :	les derniers éléments vus sont plus faciles à se rappeler , et surement 									plus valables.</a:t>
            </a:r>
          </a:p>
          <a:p>
            <a:pPr defTabSz="180000"/>
            <a:endParaRPr lang="fr-FR" sz="2400" dirty="0">
              <a:solidFill>
                <a:srgbClr val="7030A0"/>
              </a:solidFill>
            </a:endParaRPr>
          </a:p>
          <a:p>
            <a:pPr defTabSz="180000"/>
            <a:r>
              <a:rPr lang="fr-FR" sz="2400" dirty="0">
                <a:solidFill>
                  <a:srgbClr val="7030A0"/>
                </a:solidFill>
              </a:rPr>
              <a:t>Accessibilité (disponibilité) :	l’information est facilement disponible, en terme de 																				temps et de coût.</a:t>
            </a:r>
          </a:p>
          <a:p>
            <a:pPr defTabSz="180000"/>
            <a:endParaRPr lang="fr-FR" sz="2400" dirty="0">
              <a:solidFill>
                <a:srgbClr val="7030A0"/>
              </a:solidFill>
            </a:endParaRPr>
          </a:p>
          <a:p>
            <a:pPr defTabSz="180000"/>
            <a:r>
              <a:rPr lang="fr-FR" sz="2400" dirty="0">
                <a:solidFill>
                  <a:srgbClr val="7030A0"/>
                </a:solidFill>
              </a:rPr>
              <a:t>Service rendu (pour qui?) :	la mesure de l’utilité de quelque chose, fondé sur les 																				conséquences positives pour l’utilisateur.</a:t>
            </a:r>
          </a:p>
        </p:txBody>
      </p:sp>
      <p:pic>
        <p:nvPicPr>
          <p:cNvPr id="6" name="Image 5">
            <a:extLst>
              <a:ext uri="{FF2B5EF4-FFF2-40B4-BE49-F238E27FC236}">
                <a16:creationId xmlns:a16="http://schemas.microsoft.com/office/drawing/2014/main" id="{0E050783-D6F6-4DC3-B46D-88E645D3F78E}"/>
              </a:ext>
            </a:extLst>
          </p:cNvPr>
          <p:cNvPicPr>
            <a:picLocks noChangeAspect="1"/>
          </p:cNvPicPr>
          <p:nvPr/>
        </p:nvPicPr>
        <p:blipFill rotWithShape="1">
          <a:blip r:embed="rId2">
            <a:clrChange>
              <a:clrFrom>
                <a:srgbClr val="FFFFFF"/>
              </a:clrFrom>
              <a:clrTo>
                <a:srgbClr val="FFFFFF">
                  <a:alpha val="0"/>
                </a:srgbClr>
              </a:clrTo>
            </a:clrChange>
          </a:blip>
          <a:srcRect l="18542" t="21934" r="17510" b="34369"/>
          <a:stretch/>
        </p:blipFill>
        <p:spPr>
          <a:xfrm>
            <a:off x="9995773" y="5663625"/>
            <a:ext cx="1819835" cy="953946"/>
          </a:xfrm>
          <a:prstGeom prst="rect">
            <a:avLst/>
          </a:prstGeom>
        </p:spPr>
      </p:pic>
      <p:pic>
        <p:nvPicPr>
          <p:cNvPr id="7" name="Image 6">
            <a:extLst>
              <a:ext uri="{FF2B5EF4-FFF2-40B4-BE49-F238E27FC236}">
                <a16:creationId xmlns:a16="http://schemas.microsoft.com/office/drawing/2014/main" id="{0100798B-A42A-45DC-98CC-67E63429190B}"/>
              </a:ext>
            </a:extLst>
          </p:cNvPr>
          <p:cNvPicPr>
            <a:picLocks noChangeAspect="1"/>
          </p:cNvPicPr>
          <p:nvPr/>
        </p:nvPicPr>
        <p:blipFill rotWithShape="1">
          <a:blip r:embed="rId3">
            <a:clrChange>
              <a:clrFrom>
                <a:srgbClr val="FFFFFF"/>
              </a:clrFrom>
              <a:clrTo>
                <a:srgbClr val="FFFFFF">
                  <a:alpha val="0"/>
                </a:srgbClr>
              </a:clrTo>
            </a:clrChange>
          </a:blip>
          <a:srcRect l="32901" t="2190" r="34001" b="1"/>
          <a:stretch/>
        </p:blipFill>
        <p:spPr>
          <a:xfrm>
            <a:off x="10905690" y="3618441"/>
            <a:ext cx="563457" cy="1669676"/>
          </a:xfrm>
          <a:prstGeom prst="rect">
            <a:avLst/>
          </a:prstGeom>
        </p:spPr>
      </p:pic>
      <p:pic>
        <p:nvPicPr>
          <p:cNvPr id="8" name="Image 7">
            <a:extLst>
              <a:ext uri="{FF2B5EF4-FFF2-40B4-BE49-F238E27FC236}">
                <a16:creationId xmlns:a16="http://schemas.microsoft.com/office/drawing/2014/main" id="{444253E7-62FD-4A54-B091-137357C3240D}"/>
              </a:ext>
            </a:extLst>
          </p:cNvPr>
          <p:cNvPicPr>
            <a:picLocks noChangeAspect="1"/>
          </p:cNvPicPr>
          <p:nvPr/>
        </p:nvPicPr>
        <p:blipFill>
          <a:blip r:embed="rId4"/>
          <a:stretch>
            <a:fillRect/>
          </a:stretch>
        </p:blipFill>
        <p:spPr>
          <a:xfrm>
            <a:off x="10575802" y="1650565"/>
            <a:ext cx="1410135" cy="1410135"/>
          </a:xfrm>
          <a:prstGeom prst="rect">
            <a:avLst/>
          </a:prstGeom>
        </p:spPr>
      </p:pic>
    </p:spTree>
    <p:extLst>
      <p:ext uri="{BB962C8B-B14F-4D97-AF65-F5344CB8AC3E}">
        <p14:creationId xmlns:p14="http://schemas.microsoft.com/office/powerpoint/2010/main" val="2523825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C1B5489-7A4A-410A-8FBE-5AD312858D85}"/>
              </a:ext>
            </a:extLst>
          </p:cNvPr>
          <p:cNvSpPr/>
          <p:nvPr/>
        </p:nvSpPr>
        <p:spPr>
          <a:xfrm>
            <a:off x="816372" y="1595021"/>
            <a:ext cx="7424257" cy="4708981"/>
          </a:xfrm>
          <a:prstGeom prst="rect">
            <a:avLst/>
          </a:prstGeom>
        </p:spPr>
        <p:txBody>
          <a:bodyPr wrap="square">
            <a:spAutoFit/>
          </a:bodyPr>
          <a:lstStyle/>
          <a:p>
            <a:r>
              <a:rPr lang="fr-FR" sz="2400" dirty="0">
                <a:solidFill>
                  <a:srgbClr val="7030A0"/>
                </a:solidFill>
              </a:rPr>
              <a:t>Il faut toujours se demander à qui l’information va servir :</a:t>
            </a:r>
          </a:p>
          <a:p>
            <a:endParaRPr lang="fr-FR" sz="1200" dirty="0">
              <a:solidFill>
                <a:srgbClr val="7030A0"/>
              </a:solidFill>
            </a:endParaRPr>
          </a:p>
          <a:p>
            <a:pPr marL="285750" indent="-285750">
              <a:lnSpc>
                <a:spcPct val="150000"/>
              </a:lnSpc>
              <a:buFont typeface="Arial" panose="020B0604020202020204" pitchFamily="34" charset="0"/>
              <a:buChar char="•"/>
            </a:pPr>
            <a:r>
              <a:rPr lang="fr-FR" sz="2400" dirty="0">
                <a:solidFill>
                  <a:srgbClr val="7030A0"/>
                </a:solidFill>
              </a:rPr>
              <a:t>Pour vous ?  </a:t>
            </a:r>
          </a:p>
          <a:p>
            <a:pPr marL="285750" indent="-285750">
              <a:lnSpc>
                <a:spcPct val="150000"/>
              </a:lnSpc>
              <a:buFont typeface="Arial" panose="020B0604020202020204" pitchFamily="34" charset="0"/>
              <a:buChar char="•"/>
            </a:pPr>
            <a:r>
              <a:rPr lang="fr-FR" sz="2400" dirty="0">
                <a:solidFill>
                  <a:srgbClr val="7030A0"/>
                </a:solidFill>
              </a:rPr>
              <a:t>Pour le client final ?</a:t>
            </a:r>
          </a:p>
          <a:p>
            <a:pPr marL="285750" indent="-285750">
              <a:lnSpc>
                <a:spcPct val="150000"/>
              </a:lnSpc>
              <a:buFont typeface="Arial" panose="020B0604020202020204" pitchFamily="34" charset="0"/>
              <a:buChar char="•"/>
            </a:pPr>
            <a:r>
              <a:rPr lang="fr-FR" sz="2400" dirty="0">
                <a:solidFill>
                  <a:srgbClr val="7030A0"/>
                </a:solidFill>
              </a:rPr>
              <a:t>Pour le technicien ? </a:t>
            </a:r>
          </a:p>
          <a:p>
            <a:pPr marL="285750" indent="-285750">
              <a:lnSpc>
                <a:spcPct val="150000"/>
              </a:lnSpc>
              <a:buFont typeface="Arial" panose="020B0604020202020204" pitchFamily="34" charset="0"/>
              <a:buChar char="•"/>
            </a:pPr>
            <a:r>
              <a:rPr lang="fr-FR" sz="2400" dirty="0">
                <a:solidFill>
                  <a:srgbClr val="7030A0"/>
                </a:solidFill>
              </a:rPr>
              <a:t>Pour le revendeur ?</a:t>
            </a:r>
          </a:p>
          <a:p>
            <a:pPr marL="285750" indent="-285750">
              <a:lnSpc>
                <a:spcPct val="150000"/>
              </a:lnSpc>
              <a:buFont typeface="Arial" panose="020B0604020202020204" pitchFamily="34" charset="0"/>
              <a:buChar char="•"/>
            </a:pPr>
            <a:r>
              <a:rPr lang="fr-FR" sz="2400" dirty="0">
                <a:solidFill>
                  <a:srgbClr val="7030A0"/>
                </a:solidFill>
              </a:rPr>
              <a:t>Pour l’artisan ?</a:t>
            </a:r>
          </a:p>
          <a:p>
            <a:pPr marL="285750" indent="-285750">
              <a:lnSpc>
                <a:spcPct val="150000"/>
              </a:lnSpc>
              <a:buFont typeface="Arial" panose="020B0604020202020204" pitchFamily="34" charset="0"/>
              <a:buChar char="•"/>
            </a:pPr>
            <a:r>
              <a:rPr lang="fr-FR" sz="2400" dirty="0">
                <a:solidFill>
                  <a:srgbClr val="7030A0"/>
                </a:solidFill>
              </a:rPr>
              <a:t>Pour plusieurs interlocuteurs parmi ceux là ?</a:t>
            </a:r>
          </a:p>
          <a:p>
            <a:pPr marL="285750" indent="-285750">
              <a:buFont typeface="Arial" panose="020B0604020202020204" pitchFamily="34" charset="0"/>
              <a:buChar char="•"/>
            </a:pPr>
            <a:endParaRPr lang="fr-FR" sz="2400" dirty="0">
              <a:solidFill>
                <a:srgbClr val="7030A0"/>
              </a:solidFill>
            </a:endParaRPr>
          </a:p>
          <a:p>
            <a:r>
              <a:rPr lang="fr-FR" sz="2400" dirty="0">
                <a:solidFill>
                  <a:srgbClr val="7030A0"/>
                </a:solidFill>
              </a:rPr>
              <a:t>* </a:t>
            </a:r>
            <a:r>
              <a:rPr lang="fr-FR" i="1" dirty="0">
                <a:solidFill>
                  <a:srgbClr val="7030A0"/>
                </a:solidFill>
              </a:rPr>
              <a:t>La notion de cible sera approfondie en cours de communication</a:t>
            </a:r>
            <a:endParaRPr lang="fr-FR" sz="2400" i="1" dirty="0">
              <a:solidFill>
                <a:srgbClr val="7030A0"/>
              </a:solidFill>
            </a:endParaRPr>
          </a:p>
        </p:txBody>
      </p:sp>
      <p:sp>
        <p:nvSpPr>
          <p:cNvPr id="3" name="Rectangle 2">
            <a:extLst>
              <a:ext uri="{FF2B5EF4-FFF2-40B4-BE49-F238E27FC236}">
                <a16:creationId xmlns:a16="http://schemas.microsoft.com/office/drawing/2014/main" id="{C6090560-0D9F-4097-8853-141D05FE6AB7}"/>
              </a:ext>
            </a:extLst>
          </p:cNvPr>
          <p:cNvSpPr/>
          <p:nvPr/>
        </p:nvSpPr>
        <p:spPr>
          <a:xfrm>
            <a:off x="4300669" y="592889"/>
            <a:ext cx="3590663" cy="480131"/>
          </a:xfrm>
          <a:prstGeom prst="rect">
            <a:avLst/>
          </a:prstGeom>
        </p:spPr>
        <p:txBody>
          <a:bodyPr wrap="none">
            <a:spAutoFit/>
          </a:bodyPr>
          <a:lstStyle/>
          <a:p>
            <a:pPr>
              <a:lnSpc>
                <a:spcPct val="90000"/>
              </a:lnSpc>
              <a:spcBef>
                <a:spcPct val="0"/>
              </a:spcBef>
            </a:pPr>
            <a:r>
              <a:rPr lang="fr-FR" sz="2800" dirty="0">
                <a:solidFill>
                  <a:srgbClr val="7030A0"/>
                </a:solidFill>
              </a:rPr>
              <a:t>Cible* de l’information </a:t>
            </a:r>
          </a:p>
        </p:txBody>
      </p:sp>
      <p:pic>
        <p:nvPicPr>
          <p:cNvPr id="4" name="Image 3">
            <a:extLst>
              <a:ext uri="{FF2B5EF4-FFF2-40B4-BE49-F238E27FC236}">
                <a16:creationId xmlns:a16="http://schemas.microsoft.com/office/drawing/2014/main" id="{B5B6FDBF-2084-4618-83A7-0D942FDE202D}"/>
              </a:ext>
            </a:extLst>
          </p:cNvPr>
          <p:cNvPicPr>
            <a:picLocks noChangeAspect="1"/>
          </p:cNvPicPr>
          <p:nvPr/>
        </p:nvPicPr>
        <p:blipFill rotWithShape="1">
          <a:blip r:embed="rId2">
            <a:clrChange>
              <a:clrFrom>
                <a:srgbClr val="FFFFFF"/>
              </a:clrFrom>
              <a:clrTo>
                <a:srgbClr val="FFFFFF">
                  <a:alpha val="0"/>
                </a:srgbClr>
              </a:clrTo>
            </a:clrChange>
          </a:blip>
          <a:srcRect l="23716" r="24392"/>
          <a:stretch/>
        </p:blipFill>
        <p:spPr>
          <a:xfrm>
            <a:off x="7225359" y="5353050"/>
            <a:ext cx="1331946" cy="1333500"/>
          </a:xfrm>
          <a:prstGeom prst="rect">
            <a:avLst/>
          </a:prstGeom>
        </p:spPr>
      </p:pic>
      <p:pic>
        <p:nvPicPr>
          <p:cNvPr id="5" name="Image 4">
            <a:extLst>
              <a:ext uri="{FF2B5EF4-FFF2-40B4-BE49-F238E27FC236}">
                <a16:creationId xmlns:a16="http://schemas.microsoft.com/office/drawing/2014/main" id="{19A075F9-C5BE-4D72-B9D7-8980DFB5AA92}"/>
              </a:ext>
            </a:extLst>
          </p:cNvPr>
          <p:cNvPicPr>
            <a:picLocks noChangeAspect="1"/>
          </p:cNvPicPr>
          <p:nvPr/>
        </p:nvPicPr>
        <p:blipFill>
          <a:blip r:embed="rId3"/>
          <a:stretch>
            <a:fillRect/>
          </a:stretch>
        </p:blipFill>
        <p:spPr>
          <a:xfrm>
            <a:off x="9898486" y="637714"/>
            <a:ext cx="1444877" cy="5962405"/>
          </a:xfrm>
          <a:prstGeom prst="rect">
            <a:avLst/>
          </a:prstGeom>
        </p:spPr>
      </p:pic>
      <p:pic>
        <p:nvPicPr>
          <p:cNvPr id="6" name="Image 5">
            <a:extLst>
              <a:ext uri="{FF2B5EF4-FFF2-40B4-BE49-F238E27FC236}">
                <a16:creationId xmlns:a16="http://schemas.microsoft.com/office/drawing/2014/main" id="{7C2C9CAD-386D-4877-88D8-9E1DF9C8ABEF}"/>
              </a:ext>
            </a:extLst>
          </p:cNvPr>
          <p:cNvPicPr>
            <a:picLocks noChangeAspect="1"/>
          </p:cNvPicPr>
          <p:nvPr/>
        </p:nvPicPr>
        <p:blipFill>
          <a:blip r:embed="rId4"/>
          <a:stretch>
            <a:fillRect/>
          </a:stretch>
        </p:blipFill>
        <p:spPr>
          <a:xfrm>
            <a:off x="8025803" y="1323383"/>
            <a:ext cx="1780186" cy="4858933"/>
          </a:xfrm>
          <a:prstGeom prst="rect">
            <a:avLst/>
          </a:prstGeom>
        </p:spPr>
      </p:pic>
    </p:spTree>
    <p:extLst>
      <p:ext uri="{BB962C8B-B14F-4D97-AF65-F5344CB8AC3E}">
        <p14:creationId xmlns:p14="http://schemas.microsoft.com/office/powerpoint/2010/main" val="2270596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72E3455-49CA-4DC4-87D7-DA8A31546F9B}"/>
              </a:ext>
            </a:extLst>
          </p:cNvPr>
          <p:cNvSpPr/>
          <p:nvPr/>
        </p:nvSpPr>
        <p:spPr>
          <a:xfrm>
            <a:off x="629523" y="1454933"/>
            <a:ext cx="8729630" cy="4559390"/>
          </a:xfrm>
          <a:prstGeom prst="rect">
            <a:avLst/>
          </a:prstGeom>
        </p:spPr>
        <p:txBody>
          <a:bodyPr wrap="square">
            <a:spAutoFit/>
          </a:bodyPr>
          <a:lstStyle/>
          <a:p>
            <a:pPr marL="342900" indent="-342900">
              <a:lnSpc>
                <a:spcPct val="250000"/>
              </a:lnSpc>
              <a:buFont typeface="Wingdings" panose="05000000000000000000" pitchFamily="2" charset="2"/>
              <a:buChar char="§"/>
            </a:pPr>
            <a:r>
              <a:rPr lang="fr-FR" sz="2400" dirty="0">
                <a:solidFill>
                  <a:srgbClr val="7030A0"/>
                </a:solidFill>
              </a:rPr>
              <a:t>Argument ? </a:t>
            </a:r>
          </a:p>
          <a:p>
            <a:pPr marL="800100" lvl="1" indent="-342900">
              <a:lnSpc>
                <a:spcPct val="250000"/>
              </a:lnSpc>
              <a:buFont typeface="Wingdings" panose="05000000000000000000" pitchFamily="2" charset="2"/>
              <a:buChar char="§"/>
            </a:pPr>
            <a:r>
              <a:rPr lang="fr-FR" sz="2400" dirty="0">
                <a:solidFill>
                  <a:srgbClr val="7030A0"/>
                </a:solidFill>
              </a:rPr>
              <a:t>Donnée chiffrée ? </a:t>
            </a:r>
          </a:p>
          <a:p>
            <a:pPr marL="1257300" lvl="2" indent="-342900">
              <a:lnSpc>
                <a:spcPct val="250000"/>
              </a:lnSpc>
              <a:buFont typeface="Wingdings" panose="05000000000000000000" pitchFamily="2" charset="2"/>
              <a:buChar char="§"/>
            </a:pPr>
            <a:r>
              <a:rPr lang="fr-FR" sz="2400" dirty="0">
                <a:solidFill>
                  <a:srgbClr val="7030A0"/>
                </a:solidFill>
              </a:rPr>
              <a:t>Donnée qualitative (textuelle) ? </a:t>
            </a:r>
          </a:p>
          <a:p>
            <a:pPr marL="1714500" lvl="3" indent="-342900">
              <a:lnSpc>
                <a:spcPct val="250000"/>
              </a:lnSpc>
              <a:buFont typeface="Wingdings" panose="05000000000000000000" pitchFamily="2" charset="2"/>
              <a:buChar char="§"/>
            </a:pPr>
            <a:r>
              <a:rPr lang="fr-FR" sz="2400" dirty="0">
                <a:solidFill>
                  <a:srgbClr val="7030A0"/>
                </a:solidFill>
              </a:rPr>
              <a:t>Donnée technique (unité) ?</a:t>
            </a:r>
          </a:p>
          <a:p>
            <a:pPr marL="2171700" lvl="4" indent="-342900">
              <a:lnSpc>
                <a:spcPct val="250000"/>
              </a:lnSpc>
              <a:buFont typeface="Wingdings" panose="05000000000000000000" pitchFamily="2" charset="2"/>
              <a:buChar char="§"/>
            </a:pPr>
            <a:r>
              <a:rPr lang="fr-FR" sz="2400" dirty="0">
                <a:solidFill>
                  <a:srgbClr val="7030A0"/>
                </a:solidFill>
              </a:rPr>
              <a:t>Donnée réglementaire ou juridique (obligation) ?</a:t>
            </a:r>
          </a:p>
        </p:txBody>
      </p:sp>
      <p:sp>
        <p:nvSpPr>
          <p:cNvPr id="3" name="Rectangle 2">
            <a:extLst>
              <a:ext uri="{FF2B5EF4-FFF2-40B4-BE49-F238E27FC236}">
                <a16:creationId xmlns:a16="http://schemas.microsoft.com/office/drawing/2014/main" id="{E2C8A83D-7A82-4F9F-B17D-048DBFA579EF}"/>
              </a:ext>
            </a:extLst>
          </p:cNvPr>
          <p:cNvSpPr/>
          <p:nvPr/>
        </p:nvSpPr>
        <p:spPr>
          <a:xfrm>
            <a:off x="3921591" y="363546"/>
            <a:ext cx="4348819" cy="480131"/>
          </a:xfrm>
          <a:prstGeom prst="rect">
            <a:avLst/>
          </a:prstGeom>
        </p:spPr>
        <p:txBody>
          <a:bodyPr wrap="none">
            <a:spAutoFit/>
          </a:bodyPr>
          <a:lstStyle/>
          <a:p>
            <a:pPr>
              <a:lnSpc>
                <a:spcPct val="90000"/>
              </a:lnSpc>
              <a:spcBef>
                <a:spcPct val="0"/>
              </a:spcBef>
            </a:pPr>
            <a:r>
              <a:rPr lang="fr-FR" sz="2800" dirty="0">
                <a:solidFill>
                  <a:srgbClr val="7030A0"/>
                </a:solidFill>
              </a:rPr>
              <a:t>Nature de l’information utile</a:t>
            </a:r>
          </a:p>
        </p:txBody>
      </p:sp>
      <p:pic>
        <p:nvPicPr>
          <p:cNvPr id="4" name="Image 3">
            <a:extLst>
              <a:ext uri="{FF2B5EF4-FFF2-40B4-BE49-F238E27FC236}">
                <a16:creationId xmlns:a16="http://schemas.microsoft.com/office/drawing/2014/main" id="{3C151ADD-0DE6-41C9-937F-72B5697CD537}"/>
              </a:ext>
            </a:extLst>
          </p:cNvPr>
          <p:cNvPicPr>
            <a:picLocks noChangeAspect="1"/>
          </p:cNvPicPr>
          <p:nvPr/>
        </p:nvPicPr>
        <p:blipFill>
          <a:blip r:embed="rId2"/>
          <a:stretch>
            <a:fillRect/>
          </a:stretch>
        </p:blipFill>
        <p:spPr>
          <a:xfrm>
            <a:off x="3544590" y="1432387"/>
            <a:ext cx="1127858" cy="1127858"/>
          </a:xfrm>
          <a:prstGeom prst="rect">
            <a:avLst/>
          </a:prstGeom>
        </p:spPr>
      </p:pic>
      <p:pic>
        <p:nvPicPr>
          <p:cNvPr id="5" name="Image 4">
            <a:extLst>
              <a:ext uri="{FF2B5EF4-FFF2-40B4-BE49-F238E27FC236}">
                <a16:creationId xmlns:a16="http://schemas.microsoft.com/office/drawing/2014/main" id="{96602B82-124F-4BDF-A5DD-9D1456893E66}"/>
              </a:ext>
            </a:extLst>
          </p:cNvPr>
          <p:cNvPicPr>
            <a:picLocks noChangeAspect="1"/>
          </p:cNvPicPr>
          <p:nvPr/>
        </p:nvPicPr>
        <p:blipFill>
          <a:blip r:embed="rId3"/>
          <a:stretch>
            <a:fillRect/>
          </a:stretch>
        </p:blipFill>
        <p:spPr>
          <a:xfrm>
            <a:off x="4975111" y="2341169"/>
            <a:ext cx="1718800" cy="964005"/>
          </a:xfrm>
          <a:prstGeom prst="rect">
            <a:avLst/>
          </a:prstGeom>
        </p:spPr>
      </p:pic>
      <p:pic>
        <p:nvPicPr>
          <p:cNvPr id="6" name="Image 5">
            <a:extLst>
              <a:ext uri="{FF2B5EF4-FFF2-40B4-BE49-F238E27FC236}">
                <a16:creationId xmlns:a16="http://schemas.microsoft.com/office/drawing/2014/main" id="{67061480-4D81-4C2C-ADEE-D34C34A25E24}"/>
              </a:ext>
            </a:extLst>
          </p:cNvPr>
          <p:cNvPicPr>
            <a:picLocks noChangeAspect="1"/>
          </p:cNvPicPr>
          <p:nvPr/>
        </p:nvPicPr>
        <p:blipFill>
          <a:blip r:embed="rId4"/>
          <a:stretch>
            <a:fillRect/>
          </a:stretch>
        </p:blipFill>
        <p:spPr>
          <a:xfrm>
            <a:off x="7025491" y="3081598"/>
            <a:ext cx="2504387" cy="999605"/>
          </a:xfrm>
          <a:prstGeom prst="rect">
            <a:avLst/>
          </a:prstGeom>
        </p:spPr>
      </p:pic>
      <p:pic>
        <p:nvPicPr>
          <p:cNvPr id="7" name="Image 6">
            <a:extLst>
              <a:ext uri="{FF2B5EF4-FFF2-40B4-BE49-F238E27FC236}">
                <a16:creationId xmlns:a16="http://schemas.microsoft.com/office/drawing/2014/main" id="{42B87945-076F-4608-8DEA-8019AE429E1D}"/>
              </a:ext>
            </a:extLst>
          </p:cNvPr>
          <p:cNvPicPr>
            <a:picLocks noChangeAspect="1"/>
          </p:cNvPicPr>
          <p:nvPr/>
        </p:nvPicPr>
        <p:blipFill>
          <a:blip r:embed="rId5"/>
          <a:stretch>
            <a:fillRect/>
          </a:stretch>
        </p:blipFill>
        <p:spPr>
          <a:xfrm>
            <a:off x="8605876" y="4281629"/>
            <a:ext cx="2626900" cy="1157166"/>
          </a:xfrm>
          <a:prstGeom prst="rect">
            <a:avLst/>
          </a:prstGeom>
        </p:spPr>
      </p:pic>
      <p:pic>
        <p:nvPicPr>
          <p:cNvPr id="9" name="Image 8">
            <a:extLst>
              <a:ext uri="{FF2B5EF4-FFF2-40B4-BE49-F238E27FC236}">
                <a16:creationId xmlns:a16="http://schemas.microsoft.com/office/drawing/2014/main" id="{FD8BFA24-1F09-45F9-90A5-965757EEF2F6}"/>
              </a:ext>
            </a:extLst>
          </p:cNvPr>
          <p:cNvPicPr>
            <a:picLocks noChangeAspect="1"/>
          </p:cNvPicPr>
          <p:nvPr/>
        </p:nvPicPr>
        <p:blipFill rotWithShape="1">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9612188" y="5560781"/>
            <a:ext cx="1122252" cy="1081786"/>
          </a:xfrm>
          <a:prstGeom prst="rect">
            <a:avLst/>
          </a:prstGeom>
        </p:spPr>
      </p:pic>
    </p:spTree>
    <p:extLst>
      <p:ext uri="{BB962C8B-B14F-4D97-AF65-F5344CB8AC3E}">
        <p14:creationId xmlns:p14="http://schemas.microsoft.com/office/powerpoint/2010/main" val="23639154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AF2D487-B8C2-4550-AF52-0B166877B260}"/>
              </a:ext>
            </a:extLst>
          </p:cNvPr>
          <p:cNvSpPr/>
          <p:nvPr/>
        </p:nvSpPr>
        <p:spPr>
          <a:xfrm>
            <a:off x="4281497" y="539234"/>
            <a:ext cx="3629007" cy="480131"/>
          </a:xfrm>
          <a:prstGeom prst="rect">
            <a:avLst/>
          </a:prstGeom>
        </p:spPr>
        <p:txBody>
          <a:bodyPr wrap="none">
            <a:spAutoFit/>
          </a:bodyPr>
          <a:lstStyle/>
          <a:p>
            <a:pPr>
              <a:lnSpc>
                <a:spcPct val="90000"/>
              </a:lnSpc>
              <a:spcBef>
                <a:spcPct val="0"/>
              </a:spcBef>
            </a:pPr>
            <a:r>
              <a:rPr lang="fr-FR" sz="2800" dirty="0">
                <a:solidFill>
                  <a:srgbClr val="7030A0"/>
                </a:solidFill>
              </a:rPr>
              <a:t>Forme de l’information </a:t>
            </a:r>
          </a:p>
        </p:txBody>
      </p:sp>
      <p:pic>
        <p:nvPicPr>
          <p:cNvPr id="4" name="Image 3">
            <a:extLst>
              <a:ext uri="{FF2B5EF4-FFF2-40B4-BE49-F238E27FC236}">
                <a16:creationId xmlns:a16="http://schemas.microsoft.com/office/drawing/2014/main" id="{DB90DDC0-5DED-413B-9956-7CC5F9CC28E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681213" y="4368565"/>
            <a:ext cx="1333849" cy="1847850"/>
          </a:xfrm>
          <a:prstGeom prst="rect">
            <a:avLst/>
          </a:prstGeom>
        </p:spPr>
      </p:pic>
      <p:pic>
        <p:nvPicPr>
          <p:cNvPr id="7" name="Image 6">
            <a:extLst>
              <a:ext uri="{FF2B5EF4-FFF2-40B4-BE49-F238E27FC236}">
                <a16:creationId xmlns:a16="http://schemas.microsoft.com/office/drawing/2014/main" id="{D08D5602-14FD-4599-B790-2E7F9D0EB384}"/>
              </a:ext>
            </a:extLst>
          </p:cNvPr>
          <p:cNvPicPr>
            <a:picLocks noChangeAspect="1"/>
          </p:cNvPicPr>
          <p:nvPr/>
        </p:nvPicPr>
        <p:blipFill>
          <a:blip r:embed="rId3"/>
          <a:stretch>
            <a:fillRect/>
          </a:stretch>
        </p:blipFill>
        <p:spPr>
          <a:xfrm>
            <a:off x="4691082" y="1849995"/>
            <a:ext cx="2800350" cy="1638300"/>
          </a:xfrm>
          <a:prstGeom prst="rect">
            <a:avLst/>
          </a:prstGeom>
        </p:spPr>
      </p:pic>
      <p:pic>
        <p:nvPicPr>
          <p:cNvPr id="10" name="Image 9">
            <a:extLst>
              <a:ext uri="{FF2B5EF4-FFF2-40B4-BE49-F238E27FC236}">
                <a16:creationId xmlns:a16="http://schemas.microsoft.com/office/drawing/2014/main" id="{BF306378-4B25-4202-B636-45A9E8F96D38}"/>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136306" y="1848752"/>
            <a:ext cx="1564949" cy="1580248"/>
          </a:xfrm>
          <a:prstGeom prst="rect">
            <a:avLst/>
          </a:prstGeom>
        </p:spPr>
      </p:pic>
      <p:pic>
        <p:nvPicPr>
          <p:cNvPr id="11" name="Image 10">
            <a:extLst>
              <a:ext uri="{FF2B5EF4-FFF2-40B4-BE49-F238E27FC236}">
                <a16:creationId xmlns:a16="http://schemas.microsoft.com/office/drawing/2014/main" id="{17DCAFED-E5C4-431F-A3E1-4EED5ED6183F}"/>
              </a:ext>
            </a:extLst>
          </p:cNvPr>
          <p:cNvPicPr>
            <a:picLocks noChangeAspect="1"/>
          </p:cNvPicPr>
          <p:nvPr/>
        </p:nvPicPr>
        <p:blipFill>
          <a:blip r:embed="rId5"/>
          <a:stretch>
            <a:fillRect/>
          </a:stretch>
        </p:blipFill>
        <p:spPr>
          <a:xfrm>
            <a:off x="8698346" y="1848752"/>
            <a:ext cx="2143125" cy="1580248"/>
          </a:xfrm>
          <a:prstGeom prst="rect">
            <a:avLst/>
          </a:prstGeom>
        </p:spPr>
      </p:pic>
      <p:sp>
        <p:nvSpPr>
          <p:cNvPr id="13" name="ZoneTexte 12">
            <a:extLst>
              <a:ext uri="{FF2B5EF4-FFF2-40B4-BE49-F238E27FC236}">
                <a16:creationId xmlns:a16="http://schemas.microsoft.com/office/drawing/2014/main" id="{9BB0A12A-8D82-4F27-B3E5-7E5E118FBA8D}"/>
              </a:ext>
            </a:extLst>
          </p:cNvPr>
          <p:cNvSpPr txBox="1"/>
          <p:nvPr/>
        </p:nvSpPr>
        <p:spPr>
          <a:xfrm>
            <a:off x="1367406" y="1322489"/>
            <a:ext cx="1333849" cy="461665"/>
          </a:xfrm>
          <a:prstGeom prst="rect">
            <a:avLst/>
          </a:prstGeom>
          <a:noFill/>
        </p:spPr>
        <p:txBody>
          <a:bodyPr wrap="square" rtlCol="0">
            <a:spAutoFit/>
          </a:bodyPr>
          <a:lstStyle/>
          <a:p>
            <a:r>
              <a:rPr lang="fr-FR" sz="2400" dirty="0">
                <a:solidFill>
                  <a:srgbClr val="7030A0"/>
                </a:solidFill>
              </a:rPr>
              <a:t>Textes</a:t>
            </a:r>
          </a:p>
        </p:txBody>
      </p:sp>
      <p:sp>
        <p:nvSpPr>
          <p:cNvPr id="15" name="ZoneTexte 14">
            <a:extLst>
              <a:ext uri="{FF2B5EF4-FFF2-40B4-BE49-F238E27FC236}">
                <a16:creationId xmlns:a16="http://schemas.microsoft.com/office/drawing/2014/main" id="{FE64BE76-4339-40E0-97A1-3EC16E597F0B}"/>
              </a:ext>
            </a:extLst>
          </p:cNvPr>
          <p:cNvSpPr txBox="1"/>
          <p:nvPr/>
        </p:nvSpPr>
        <p:spPr>
          <a:xfrm>
            <a:off x="5245797" y="1387087"/>
            <a:ext cx="1700406" cy="461665"/>
          </a:xfrm>
          <a:prstGeom prst="rect">
            <a:avLst/>
          </a:prstGeom>
          <a:noFill/>
        </p:spPr>
        <p:txBody>
          <a:bodyPr wrap="square" rtlCol="0">
            <a:spAutoFit/>
          </a:bodyPr>
          <a:lstStyle/>
          <a:p>
            <a:r>
              <a:rPr lang="fr-FR" sz="2400" dirty="0">
                <a:solidFill>
                  <a:srgbClr val="7030A0"/>
                </a:solidFill>
              </a:rPr>
              <a:t>Graphiques</a:t>
            </a:r>
          </a:p>
        </p:txBody>
      </p:sp>
      <p:sp>
        <p:nvSpPr>
          <p:cNvPr id="16" name="ZoneTexte 15">
            <a:extLst>
              <a:ext uri="{FF2B5EF4-FFF2-40B4-BE49-F238E27FC236}">
                <a16:creationId xmlns:a16="http://schemas.microsoft.com/office/drawing/2014/main" id="{57594590-2C22-4F31-B6E6-974B0F5C0D4C}"/>
              </a:ext>
            </a:extLst>
          </p:cNvPr>
          <p:cNvSpPr txBox="1"/>
          <p:nvPr/>
        </p:nvSpPr>
        <p:spPr>
          <a:xfrm>
            <a:off x="9015062" y="1377353"/>
            <a:ext cx="1333849" cy="461665"/>
          </a:xfrm>
          <a:prstGeom prst="rect">
            <a:avLst/>
          </a:prstGeom>
          <a:noFill/>
        </p:spPr>
        <p:txBody>
          <a:bodyPr wrap="square" rtlCol="0">
            <a:spAutoFit/>
          </a:bodyPr>
          <a:lstStyle/>
          <a:p>
            <a:r>
              <a:rPr lang="fr-FR" sz="2400" dirty="0">
                <a:solidFill>
                  <a:srgbClr val="7030A0"/>
                </a:solidFill>
              </a:rPr>
              <a:t>Tableau</a:t>
            </a:r>
            <a:endParaRPr lang="fr-FR" dirty="0">
              <a:solidFill>
                <a:srgbClr val="7030A0"/>
              </a:solidFill>
            </a:endParaRPr>
          </a:p>
        </p:txBody>
      </p:sp>
      <p:sp>
        <p:nvSpPr>
          <p:cNvPr id="17" name="ZoneTexte 16">
            <a:extLst>
              <a:ext uri="{FF2B5EF4-FFF2-40B4-BE49-F238E27FC236}">
                <a16:creationId xmlns:a16="http://schemas.microsoft.com/office/drawing/2014/main" id="{F88C40D9-C021-4EE2-8C73-32C0336075C0}"/>
              </a:ext>
            </a:extLst>
          </p:cNvPr>
          <p:cNvSpPr txBox="1"/>
          <p:nvPr/>
        </p:nvSpPr>
        <p:spPr>
          <a:xfrm>
            <a:off x="3610857" y="3806780"/>
            <a:ext cx="1333849" cy="461665"/>
          </a:xfrm>
          <a:prstGeom prst="rect">
            <a:avLst/>
          </a:prstGeom>
          <a:noFill/>
        </p:spPr>
        <p:txBody>
          <a:bodyPr wrap="square" rtlCol="0">
            <a:spAutoFit/>
          </a:bodyPr>
          <a:lstStyle/>
          <a:p>
            <a:r>
              <a:rPr lang="fr-FR" sz="2400" dirty="0">
                <a:solidFill>
                  <a:srgbClr val="7030A0"/>
                </a:solidFill>
              </a:rPr>
              <a:t>Image</a:t>
            </a:r>
            <a:endParaRPr lang="fr-FR" dirty="0">
              <a:solidFill>
                <a:srgbClr val="7030A0"/>
              </a:solidFill>
            </a:endParaRPr>
          </a:p>
        </p:txBody>
      </p:sp>
      <p:sp>
        <p:nvSpPr>
          <p:cNvPr id="18" name="ZoneTexte 17">
            <a:extLst>
              <a:ext uri="{FF2B5EF4-FFF2-40B4-BE49-F238E27FC236}">
                <a16:creationId xmlns:a16="http://schemas.microsoft.com/office/drawing/2014/main" id="{7A403A82-E2DF-4AE4-B4E3-2CC9ABEA08D9}"/>
              </a:ext>
            </a:extLst>
          </p:cNvPr>
          <p:cNvSpPr txBox="1"/>
          <p:nvPr/>
        </p:nvSpPr>
        <p:spPr>
          <a:xfrm>
            <a:off x="7681213" y="3806780"/>
            <a:ext cx="1333849" cy="461665"/>
          </a:xfrm>
          <a:prstGeom prst="rect">
            <a:avLst/>
          </a:prstGeom>
          <a:noFill/>
        </p:spPr>
        <p:txBody>
          <a:bodyPr wrap="square" rtlCol="0">
            <a:spAutoFit/>
          </a:bodyPr>
          <a:lstStyle/>
          <a:p>
            <a:r>
              <a:rPr lang="fr-FR" sz="2400" dirty="0">
                <a:solidFill>
                  <a:srgbClr val="7030A0"/>
                </a:solidFill>
              </a:rPr>
              <a:t>Mixte</a:t>
            </a:r>
          </a:p>
        </p:txBody>
      </p:sp>
      <p:pic>
        <p:nvPicPr>
          <p:cNvPr id="2" name="Image 1">
            <a:extLst>
              <a:ext uri="{FF2B5EF4-FFF2-40B4-BE49-F238E27FC236}">
                <a16:creationId xmlns:a16="http://schemas.microsoft.com/office/drawing/2014/main" id="{F9364F70-10A5-44F7-8865-043E5FDAB92C}"/>
              </a:ext>
            </a:extLst>
          </p:cNvPr>
          <p:cNvPicPr>
            <a:picLocks noChangeAspect="1"/>
          </p:cNvPicPr>
          <p:nvPr/>
        </p:nvPicPr>
        <p:blipFill>
          <a:blip r:embed="rId6"/>
          <a:stretch>
            <a:fillRect/>
          </a:stretch>
        </p:blipFill>
        <p:spPr>
          <a:xfrm>
            <a:off x="3176938" y="4400988"/>
            <a:ext cx="1931149" cy="1942509"/>
          </a:xfrm>
          <a:prstGeom prst="rect">
            <a:avLst/>
          </a:prstGeom>
        </p:spPr>
      </p:pic>
    </p:spTree>
    <p:extLst>
      <p:ext uri="{BB962C8B-B14F-4D97-AF65-F5344CB8AC3E}">
        <p14:creationId xmlns:p14="http://schemas.microsoft.com/office/powerpoint/2010/main" val="15497300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5E03774-88AA-448A-86F5-689A60F95841}"/>
              </a:ext>
            </a:extLst>
          </p:cNvPr>
          <p:cNvSpPr/>
          <p:nvPr/>
        </p:nvSpPr>
        <p:spPr>
          <a:xfrm>
            <a:off x="3606633" y="434459"/>
            <a:ext cx="4978735" cy="480131"/>
          </a:xfrm>
          <a:prstGeom prst="rect">
            <a:avLst/>
          </a:prstGeom>
        </p:spPr>
        <p:txBody>
          <a:bodyPr wrap="none">
            <a:spAutoFit/>
          </a:bodyPr>
          <a:lstStyle/>
          <a:p>
            <a:pPr>
              <a:lnSpc>
                <a:spcPct val="90000"/>
              </a:lnSpc>
              <a:spcBef>
                <a:spcPct val="0"/>
              </a:spcBef>
            </a:pPr>
            <a:r>
              <a:rPr lang="fr-FR" sz="2800" dirty="0">
                <a:solidFill>
                  <a:srgbClr val="7030A0"/>
                </a:solidFill>
              </a:rPr>
              <a:t>Opérationnalité de l’information </a:t>
            </a:r>
          </a:p>
        </p:txBody>
      </p:sp>
      <p:graphicFrame>
        <p:nvGraphicFramePr>
          <p:cNvPr id="5" name="Diagramme 4">
            <a:extLst>
              <a:ext uri="{FF2B5EF4-FFF2-40B4-BE49-F238E27FC236}">
                <a16:creationId xmlns:a16="http://schemas.microsoft.com/office/drawing/2014/main" id="{8E4FC6AB-BD54-4848-99FE-4B41310E1916}"/>
              </a:ext>
            </a:extLst>
          </p:cNvPr>
          <p:cNvGraphicFramePr/>
          <p:nvPr>
            <p:extLst>
              <p:ext uri="{D42A27DB-BD31-4B8C-83A1-F6EECF244321}">
                <p14:modId xmlns:p14="http://schemas.microsoft.com/office/powerpoint/2010/main" val="2529657420"/>
              </p:ext>
            </p:extLst>
          </p:nvPr>
        </p:nvGraphicFramePr>
        <p:xfrm>
          <a:off x="1488141" y="1120588"/>
          <a:ext cx="9412941" cy="57374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 5">
            <a:extLst>
              <a:ext uri="{FF2B5EF4-FFF2-40B4-BE49-F238E27FC236}">
                <a16:creationId xmlns:a16="http://schemas.microsoft.com/office/drawing/2014/main" id="{F5958143-4433-4AFE-AB42-593BF4F0F1DB}"/>
              </a:ext>
            </a:extLst>
          </p:cNvPr>
          <p:cNvPicPr>
            <a:picLocks noChangeAspect="1"/>
          </p:cNvPicPr>
          <p:nvPr/>
        </p:nvPicPr>
        <p:blipFill rotWithShape="1">
          <a:blip r:embed="rId7"/>
          <a:srcRect b="8190"/>
          <a:stretch/>
        </p:blipFill>
        <p:spPr>
          <a:xfrm>
            <a:off x="1631578" y="1431388"/>
            <a:ext cx="1329151" cy="934969"/>
          </a:xfrm>
          <a:prstGeom prst="rect">
            <a:avLst/>
          </a:prstGeom>
        </p:spPr>
      </p:pic>
      <p:pic>
        <p:nvPicPr>
          <p:cNvPr id="7" name="Image 6">
            <a:extLst>
              <a:ext uri="{FF2B5EF4-FFF2-40B4-BE49-F238E27FC236}">
                <a16:creationId xmlns:a16="http://schemas.microsoft.com/office/drawing/2014/main" id="{6D96A1BC-4365-4E90-9306-D53F1C106610}"/>
              </a:ext>
            </a:extLst>
          </p:cNvPr>
          <p:cNvPicPr>
            <a:picLocks noChangeAspect="1"/>
          </p:cNvPicPr>
          <p:nvPr/>
        </p:nvPicPr>
        <p:blipFill>
          <a:blip r:embed="rId8"/>
          <a:stretch>
            <a:fillRect/>
          </a:stretch>
        </p:blipFill>
        <p:spPr>
          <a:xfrm>
            <a:off x="4534228" y="1431389"/>
            <a:ext cx="3006505" cy="934968"/>
          </a:xfrm>
          <a:prstGeom prst="rect">
            <a:avLst/>
          </a:prstGeom>
        </p:spPr>
      </p:pic>
      <p:pic>
        <p:nvPicPr>
          <p:cNvPr id="8" name="Image 7">
            <a:extLst>
              <a:ext uri="{FF2B5EF4-FFF2-40B4-BE49-F238E27FC236}">
                <a16:creationId xmlns:a16="http://schemas.microsoft.com/office/drawing/2014/main" id="{63CC3F00-1354-43C0-8484-094C51005D25}"/>
              </a:ext>
            </a:extLst>
          </p:cNvPr>
          <p:cNvPicPr>
            <a:picLocks noChangeAspect="1"/>
          </p:cNvPicPr>
          <p:nvPr/>
        </p:nvPicPr>
        <p:blipFill>
          <a:blip r:embed="rId9"/>
          <a:stretch>
            <a:fillRect/>
          </a:stretch>
        </p:blipFill>
        <p:spPr>
          <a:xfrm>
            <a:off x="8179040" y="1478318"/>
            <a:ext cx="1675381" cy="888039"/>
          </a:xfrm>
          <a:prstGeom prst="rect">
            <a:avLst/>
          </a:prstGeom>
        </p:spPr>
      </p:pic>
    </p:spTree>
    <p:extLst>
      <p:ext uri="{BB962C8B-B14F-4D97-AF65-F5344CB8AC3E}">
        <p14:creationId xmlns:p14="http://schemas.microsoft.com/office/powerpoint/2010/main" val="4660343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2663897" y="320549"/>
            <a:ext cx="7952763" cy="683499"/>
          </a:xfrm>
        </p:spPr>
        <p:txBody>
          <a:bodyPr>
            <a:normAutofit/>
          </a:bodyPr>
          <a:lstStyle/>
          <a:p>
            <a:r>
              <a:rPr lang="fr-FR" sz="3200" b="1" dirty="0">
                <a:solidFill>
                  <a:srgbClr val="7030A0"/>
                </a:solidFill>
              </a:rPr>
              <a:t>Transformer un texte en tableau synoptique</a:t>
            </a:r>
          </a:p>
        </p:txBody>
      </p:sp>
      <p:sp>
        <p:nvSpPr>
          <p:cNvPr id="3" name="Espace réservé du contenu 2"/>
          <p:cNvSpPr>
            <a:spLocks noGrp="1"/>
          </p:cNvSpPr>
          <p:nvPr>
            <p:ph idx="4294967295"/>
          </p:nvPr>
        </p:nvSpPr>
        <p:spPr>
          <a:xfrm>
            <a:off x="406604" y="1311217"/>
            <a:ext cx="11071021" cy="4727633"/>
          </a:xfrm>
        </p:spPr>
        <p:txBody>
          <a:bodyPr>
            <a:normAutofit/>
          </a:bodyPr>
          <a:lstStyle/>
          <a:p>
            <a:r>
              <a:rPr lang="fr-FR" dirty="0">
                <a:solidFill>
                  <a:srgbClr val="7030A0"/>
                </a:solidFill>
              </a:rPr>
              <a:t>Quelle information ?</a:t>
            </a:r>
          </a:p>
          <a:p>
            <a:pPr marL="0" indent="0">
              <a:buNone/>
            </a:pPr>
            <a:endParaRPr lang="fr-FR" dirty="0">
              <a:solidFill>
                <a:srgbClr val="7030A0"/>
              </a:solidFill>
            </a:endParaRPr>
          </a:p>
          <a:p>
            <a:r>
              <a:rPr lang="fr-FR" dirty="0">
                <a:solidFill>
                  <a:srgbClr val="7030A0"/>
                </a:solidFill>
              </a:rPr>
              <a:t>Forme du tableau (double entrée ?)</a:t>
            </a:r>
          </a:p>
          <a:p>
            <a:pPr marL="0" indent="0">
              <a:buNone/>
            </a:pPr>
            <a:endParaRPr lang="fr-FR" dirty="0">
              <a:solidFill>
                <a:srgbClr val="7030A0"/>
              </a:solidFill>
            </a:endParaRPr>
          </a:p>
          <a:p>
            <a:r>
              <a:rPr lang="fr-FR" dirty="0">
                <a:solidFill>
                  <a:srgbClr val="7030A0"/>
                </a:solidFill>
              </a:rPr>
              <a:t>Unités des données</a:t>
            </a:r>
          </a:p>
          <a:p>
            <a:pPr marL="0" indent="0">
              <a:buNone/>
            </a:pPr>
            <a:endParaRPr lang="fr-FR" dirty="0">
              <a:solidFill>
                <a:srgbClr val="7030A0"/>
              </a:solidFill>
            </a:endParaRPr>
          </a:p>
          <a:p>
            <a:r>
              <a:rPr lang="fr-FR" dirty="0">
                <a:solidFill>
                  <a:srgbClr val="7030A0"/>
                </a:solidFill>
              </a:rPr>
              <a:t>Uniformité des données</a:t>
            </a:r>
          </a:p>
          <a:p>
            <a:pPr marL="0" indent="0">
              <a:buNone/>
            </a:pPr>
            <a:endParaRPr lang="fr-FR" dirty="0">
              <a:solidFill>
                <a:srgbClr val="7030A0"/>
              </a:solidFill>
            </a:endParaRPr>
          </a:p>
          <a:p>
            <a:r>
              <a:rPr lang="fr-FR" dirty="0">
                <a:solidFill>
                  <a:srgbClr val="7030A0"/>
                </a:solidFill>
              </a:rPr>
              <a:t>Lisibilité du tableau</a:t>
            </a:r>
          </a:p>
        </p:txBody>
      </p:sp>
      <p:pic>
        <p:nvPicPr>
          <p:cNvPr id="6" name="Image 5">
            <a:extLst>
              <a:ext uri="{FF2B5EF4-FFF2-40B4-BE49-F238E27FC236}">
                <a16:creationId xmlns:a16="http://schemas.microsoft.com/office/drawing/2014/main" id="{B95D92B4-7419-4BB1-AC80-4B3A76FF5DA2}"/>
              </a:ext>
            </a:extLst>
          </p:cNvPr>
          <p:cNvPicPr>
            <a:picLocks noChangeAspect="1"/>
          </p:cNvPicPr>
          <p:nvPr/>
        </p:nvPicPr>
        <p:blipFill>
          <a:blip r:embed="rId2"/>
          <a:stretch>
            <a:fillRect/>
          </a:stretch>
        </p:blipFill>
        <p:spPr>
          <a:xfrm>
            <a:off x="5710518" y="3429000"/>
            <a:ext cx="6355976" cy="2424952"/>
          </a:xfrm>
          <a:prstGeom prst="rect">
            <a:avLst/>
          </a:prstGeom>
        </p:spPr>
      </p:pic>
    </p:spTree>
    <p:extLst>
      <p:ext uri="{BB962C8B-B14F-4D97-AF65-F5344CB8AC3E}">
        <p14:creationId xmlns:p14="http://schemas.microsoft.com/office/powerpoint/2010/main" val="213771719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1674</TotalTime>
  <Words>2720</Words>
  <Application>Microsoft Office PowerPoint</Application>
  <PresentationFormat>Grand écran</PresentationFormat>
  <Paragraphs>454</Paragraphs>
  <Slides>25</Slides>
  <Notes>0</Notes>
  <HiddenSlides>0</HiddenSlides>
  <MMClips>0</MMClips>
  <ScaleCrop>false</ScaleCrop>
  <HeadingPairs>
    <vt:vector size="6" baseType="variant">
      <vt:variant>
        <vt:lpstr>Polices utilisées</vt:lpstr>
      </vt:variant>
      <vt:variant>
        <vt:i4>4</vt:i4>
      </vt:variant>
      <vt:variant>
        <vt:lpstr>Thème</vt:lpstr>
      </vt:variant>
      <vt:variant>
        <vt:i4>2</vt:i4>
      </vt:variant>
      <vt:variant>
        <vt:lpstr>Titres des diapositives</vt:lpstr>
      </vt:variant>
      <vt:variant>
        <vt:i4>25</vt:i4>
      </vt:variant>
    </vt:vector>
  </HeadingPairs>
  <TitlesOfParts>
    <vt:vector size="31" baseType="lpstr">
      <vt:lpstr>Arial</vt:lpstr>
      <vt:lpstr>Calibri</vt:lpstr>
      <vt:lpstr>Calibri Light</vt:lpstr>
      <vt:lpstr>Wingdings</vt:lpstr>
      <vt:lpstr>Thème Office</vt:lpstr>
      <vt:lpstr>1_Thème Office</vt:lpstr>
      <vt:lpstr>Présentation PowerPoint</vt:lpstr>
      <vt:lpstr>Présentation PowerPoint</vt:lpstr>
      <vt:lpstr>Information utile</vt:lpstr>
      <vt:lpstr>Présentation PowerPoint</vt:lpstr>
      <vt:lpstr>Présentation PowerPoint</vt:lpstr>
      <vt:lpstr>Présentation PowerPoint</vt:lpstr>
      <vt:lpstr>Présentation PowerPoint</vt:lpstr>
      <vt:lpstr>Présentation PowerPoint</vt:lpstr>
      <vt:lpstr>Transformer un texte en tableau synoptique</vt:lpstr>
      <vt:lpstr>Présentation PowerPoint</vt:lpstr>
      <vt:lpstr>Présentation PowerPoint</vt:lpstr>
      <vt:lpstr>Présentation PowerPoint</vt:lpstr>
      <vt:lpstr>Présentation PowerPoint</vt:lpstr>
      <vt:lpstr>Présentation PowerPoint</vt:lpstr>
      <vt:lpstr>Faire un tableau comparatif</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Socle de connaissances fondamentales BTS TC</dc:title>
  <dc:creator>Olive Master</dc:creator>
  <cp:lastModifiedBy> </cp:lastModifiedBy>
  <cp:revision>186</cp:revision>
  <dcterms:created xsi:type="dcterms:W3CDTF">2019-06-13T08:41:54Z</dcterms:created>
  <dcterms:modified xsi:type="dcterms:W3CDTF">2022-09-05T13:07:35Z</dcterms:modified>
</cp:coreProperties>
</file>