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1" r:id="rId2"/>
    <p:sldId id="257" r:id="rId3"/>
    <p:sldId id="258" r:id="rId4"/>
    <p:sldId id="259" r:id="rId5"/>
    <p:sldId id="260" r:id="rId6"/>
    <p:sldId id="262" r:id="rId7"/>
    <p:sldId id="267" r:id="rId8"/>
    <p:sldId id="265" r:id="rId9"/>
    <p:sldId id="266" r:id="rId10"/>
    <p:sldId id="263" r:id="rId11"/>
    <p:sldId id="264" r:id="rId12"/>
    <p:sldId id="270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9C88C-359D-49BB-B52B-803589E722CA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42590-968F-4C2A-9DF4-B2C2C132A2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135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'image des diapositives 1">
            <a:extLst>
              <a:ext uri="{FF2B5EF4-FFF2-40B4-BE49-F238E27FC236}">
                <a16:creationId xmlns:a16="http://schemas.microsoft.com/office/drawing/2014/main" id="{2E872AE3-5C0F-4D0B-ADE5-5E916FFA2A3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Espace réservé des commentaires 2">
            <a:extLst>
              <a:ext uri="{FF2B5EF4-FFF2-40B4-BE49-F238E27FC236}">
                <a16:creationId xmlns:a16="http://schemas.microsoft.com/office/drawing/2014/main" id="{81598058-9823-4475-8076-A703862806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fr-FR" b="1"/>
              <a:t>Insolight</a:t>
            </a:r>
            <a:r>
              <a:rPr lang="fr-FR" altLang="fr-FR"/>
              <a:t>, une jeune pousse installée au parc de l’innovation de l’EPFL en Suisse, a réalisé un prototype de </a:t>
            </a:r>
            <a:r>
              <a:rPr lang="fr-FR" altLang="fr-FR" b="1"/>
              <a:t>panneau photovoltaïque à concentration</a:t>
            </a:r>
            <a:endParaRPr lang="fr-FR" altLang="fr-FR"/>
          </a:p>
        </p:txBody>
      </p:sp>
      <p:sp>
        <p:nvSpPr>
          <p:cNvPr id="12292" name="Espace réservé du numéro de diapositive 3">
            <a:extLst>
              <a:ext uri="{FF2B5EF4-FFF2-40B4-BE49-F238E27FC236}">
                <a16:creationId xmlns:a16="http://schemas.microsoft.com/office/drawing/2014/main" id="{2F379EDD-8BAC-4C00-9B96-C1A055F840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295EC4C-2963-4D9E-A78F-E17DBC74AC68}" type="slidenum">
              <a:rPr lang="fr-FR" altLang="fr-FR"/>
              <a:pPr/>
              <a:t>8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>
            <a:extLst>
              <a:ext uri="{FF2B5EF4-FFF2-40B4-BE49-F238E27FC236}">
                <a16:creationId xmlns:a16="http://schemas.microsoft.com/office/drawing/2014/main" id="{3415E352-79A7-4A39-B22F-B1D1058FE2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>
            <a:extLst>
              <a:ext uri="{FF2B5EF4-FFF2-40B4-BE49-F238E27FC236}">
                <a16:creationId xmlns:a16="http://schemas.microsoft.com/office/drawing/2014/main" id="{DA8272C9-F6D8-442C-A00C-9E7AD4B21F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/>
          </a:p>
        </p:txBody>
      </p:sp>
      <p:sp>
        <p:nvSpPr>
          <p:cNvPr id="14340" name="Espace réservé du numéro de diapositive 3">
            <a:extLst>
              <a:ext uri="{FF2B5EF4-FFF2-40B4-BE49-F238E27FC236}">
                <a16:creationId xmlns:a16="http://schemas.microsoft.com/office/drawing/2014/main" id="{40A9C35A-01B3-4D4A-A9B3-E6608F2831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7D7CCAF-FF45-45F8-A659-73921B15E57F}" type="slidenum">
              <a:rPr lang="fr-FR" altLang="fr-FR"/>
              <a:pPr/>
              <a:t>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>
            <a:extLst>
              <a:ext uri="{FF2B5EF4-FFF2-40B4-BE49-F238E27FC236}">
                <a16:creationId xmlns:a16="http://schemas.microsoft.com/office/drawing/2014/main" id="{8F449B5A-2C1A-43C0-B555-D6473D847E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Espace réservé des commentaires 2">
            <a:extLst>
              <a:ext uri="{FF2B5EF4-FFF2-40B4-BE49-F238E27FC236}">
                <a16:creationId xmlns:a16="http://schemas.microsoft.com/office/drawing/2014/main" id="{000DB083-439D-4AB7-9CE1-29B905DE48F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/>
          </a:p>
        </p:txBody>
      </p:sp>
      <p:sp>
        <p:nvSpPr>
          <p:cNvPr id="16388" name="Espace réservé du numéro de diapositive 3">
            <a:extLst>
              <a:ext uri="{FF2B5EF4-FFF2-40B4-BE49-F238E27FC236}">
                <a16:creationId xmlns:a16="http://schemas.microsoft.com/office/drawing/2014/main" id="{1BF0B817-C69F-491B-B4EE-7512F7AB44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22E3CCC-BBE3-43F0-A3C5-93ACB90AEE24}" type="slidenum">
              <a:rPr lang="fr-FR" altLang="fr-FR"/>
              <a:pPr/>
              <a:t>10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>
            <a:extLst>
              <a:ext uri="{FF2B5EF4-FFF2-40B4-BE49-F238E27FC236}">
                <a16:creationId xmlns:a16="http://schemas.microsoft.com/office/drawing/2014/main" id="{A52EF518-DC0A-42ED-B777-B225B0083E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Espace réservé des commentaires 2">
            <a:extLst>
              <a:ext uri="{FF2B5EF4-FFF2-40B4-BE49-F238E27FC236}">
                <a16:creationId xmlns:a16="http://schemas.microsoft.com/office/drawing/2014/main" id="{7DD52428-9135-44F9-A2B0-16356ED1F1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/>
          </a:p>
        </p:txBody>
      </p:sp>
      <p:sp>
        <p:nvSpPr>
          <p:cNvPr id="18436" name="Espace réservé du numéro de diapositive 3">
            <a:extLst>
              <a:ext uri="{FF2B5EF4-FFF2-40B4-BE49-F238E27FC236}">
                <a16:creationId xmlns:a16="http://schemas.microsoft.com/office/drawing/2014/main" id="{B74F1450-836E-4FB5-8458-6FE6DEF9A7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AE5993A-069D-4156-8F5E-660BE979EE03}" type="slidenum">
              <a:rPr lang="fr-FR" altLang="fr-FR"/>
              <a:pPr/>
              <a:t>11</a:t>
            </a:fld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F50156-B263-4327-B992-8F2B1B3977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BEC4EF8-29AC-43A9-9FE4-9AE5A9D9C2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2A571E-94F1-4940-8EB0-A46B804D9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A5B4BD-1B1A-4C28-968E-51F8F9CB3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6F18D3-56F2-4436-8EB1-83C4A2C81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723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B3F482-35A6-4F8C-A389-A5732DB08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E09F51-7EA8-4DC8-BF96-D02A3D3B8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443AB2-C64E-4AB0-8DCB-4C7BC47B6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240861-3E1B-47A0-86AA-EC9D03B95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CA6DFC-7FAE-403E-94C6-F4DC2289B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25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8279FEE-E428-4833-A397-9557F40B4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6D8DA0-F4C6-4FE0-A22B-5D6F2114D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FE03DB-6E1A-4AE8-BBB5-BF77786E4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3E4052-E256-4327-865A-A04AFF9CB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3D9D78-9AA1-4EB6-AF38-2F1F6F9A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65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C12AF-E97C-4FA5-B304-0773283FD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3FF29D-0F26-4DB9-A7EE-DA22453F1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26BBE7-86FE-48DB-93BA-05506BF13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098750-6A89-45DC-9E06-84B5E49F9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55514B-CD9D-446D-98F7-8B05C546C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97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C96033-A909-49D6-9E7E-E856225C0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5809B2-BA68-435D-A746-48A9FDE89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C0C995-7891-4EC9-9F62-78AEE5592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3D0E8A-C626-4494-B1F2-72078D81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922273-5407-4000-9EA9-683BC886F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94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3A167-72BD-4FDD-B29F-8EB1A5ECE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F74FF4-7A38-40BE-A524-2EEB2EFA57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6BF31ED-1DFB-4159-8A81-A2D8196DA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C6C84C-58E7-474D-BC85-2FE4FD91B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10B91FB-83B2-46A7-A184-B171CB90C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D4479D-C4CA-40EE-8B9E-7A18D1027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09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3302BE-11B0-4557-A495-BB07CD626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A0E8BB-A617-4E96-9312-9CE4F5BF8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3830A4-D2A8-4A53-A495-0AA3F0642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9661A56-7382-4C35-8D8A-7821092FC7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B08DD7E-2144-4BDE-92E2-84959012C9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6DE725-A7E6-4D62-8A51-D1E38A699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4C89C04-4BF4-4414-A6AA-7770D038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7B548F-156A-46EF-8524-9EAC6A583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42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9AEDCD-962F-4ED9-A3A8-759F374C5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2FF90DF-7547-45C7-9B37-5C5573900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D0DCCC-43D0-47E8-9BBB-203818B8F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B6E39FE-2F53-47D1-A58A-CB28038E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15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5A2001C-B22F-4E4F-9D07-FE5D5CE3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223F2DE-F7E7-4108-9B12-7B27099AF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5ED6DF-CB6A-45ED-9D36-1F3E1D72D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9829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C2019E-F634-496B-AC1C-2355540EF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B3747A-E556-4631-9198-B5AD57E42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ADA0406-E66E-40D2-B935-44DF1B70E5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31B766-1C30-4744-91F4-4EE038C12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80B42D2-DC39-4550-9B79-6AC2AD619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B7AFCE-B59A-487C-85F5-AF275D9D0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07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4765C0-F240-42E6-AAAD-CE1B75CED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7AD2616-28C6-4D07-A749-6DF921213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131B0DC-591F-47E4-86D1-FD2327F58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0007CBC-BA12-4BFC-958D-56215C676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B22E75-4C5A-4007-884A-0AF912ACD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5A95D9-B2F5-4DFF-BE28-35F31F8DE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59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B49FDC1-BD71-4189-B541-1A8FDA4B9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0735B6-F1F1-46DC-AA02-DBB0BC1AD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4C2A34-5412-43B1-A43E-1C9414E34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D0364-B262-4B4F-9F34-CDBC19BA61B6}" type="datetimeFigureOut">
              <a:rPr lang="fr-FR" smtClean="0"/>
              <a:t>26/01/2022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0BB644-95F5-4884-B93E-67CF868FDF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B2FE56-560D-49CD-B4AD-66EF9EC46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A2044-EA96-49D5-B6D1-BA0688FEE0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20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jrc/en/pvgi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8546C8-F717-487E-99A7-141C34F23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399">
            <a:extLst>
              <a:ext uri="{FF2B5EF4-FFF2-40B4-BE49-F238E27FC236}">
                <a16:creationId xmlns:a16="http://schemas.microsoft.com/office/drawing/2014/main" id="{90B75729-D31E-4627-935A-BDDBF864BA3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780268" y="259989"/>
            <a:ext cx="3154680" cy="12039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2" descr="Ombrière photovoltaïque - Nos solutions professionnelles - EDF ENR">
            <a:extLst>
              <a:ext uri="{FF2B5EF4-FFF2-40B4-BE49-F238E27FC236}">
                <a16:creationId xmlns:a16="http://schemas.microsoft.com/office/drawing/2014/main" id="{5F26C66C-2040-49A1-97B7-D01AA689F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067" y="503340"/>
            <a:ext cx="4985332" cy="42731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73FEDD6-2C17-48E9-A69C-561D3C7B40A4}"/>
              </a:ext>
            </a:extLst>
          </p:cNvPr>
          <p:cNvSpPr txBox="1"/>
          <p:nvPr/>
        </p:nvSpPr>
        <p:spPr>
          <a:xfrm>
            <a:off x="6320729" y="2617782"/>
            <a:ext cx="5454941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Ombrière de parking </a:t>
            </a:r>
            <a:endParaRPr lang="fr-FR" sz="40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124F8C0-4E26-45AD-80DD-E79D2934BE81}"/>
              </a:ext>
            </a:extLst>
          </p:cNvPr>
          <p:cNvSpPr txBox="1"/>
          <p:nvPr/>
        </p:nvSpPr>
        <p:spPr>
          <a:xfrm>
            <a:off x="8780269" y="1539272"/>
            <a:ext cx="31546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Site internet : https://efe66.fr/</a:t>
            </a:r>
          </a:p>
        </p:txBody>
      </p:sp>
      <p:sp>
        <p:nvSpPr>
          <p:cNvPr id="8" name="Titre 2">
            <a:extLst>
              <a:ext uri="{FF2B5EF4-FFF2-40B4-BE49-F238E27FC236}">
                <a16:creationId xmlns:a16="http://schemas.microsoft.com/office/drawing/2014/main" id="{6290B3BE-F2D5-49F6-BB34-F9C3450A4F02}"/>
              </a:ext>
            </a:extLst>
          </p:cNvPr>
          <p:cNvSpPr txBox="1">
            <a:spLocks/>
          </p:cNvSpPr>
          <p:nvPr/>
        </p:nvSpPr>
        <p:spPr>
          <a:xfrm>
            <a:off x="-179000" y="6041922"/>
            <a:ext cx="2335213" cy="625475"/>
          </a:xfrm>
          <a:prstGeom prst="rect">
            <a:avLst/>
          </a:prstGeom>
          <a:effectLst/>
        </p:spPr>
        <p:txBody>
          <a:bodyPr anchor="b">
            <a:normAutofit fontScale="82500" lnSpcReduction="200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</a:rPr>
              <a:t>1CCST</a:t>
            </a:r>
          </a:p>
        </p:txBody>
      </p:sp>
    </p:spTree>
    <p:extLst>
      <p:ext uri="{BB962C8B-B14F-4D97-AF65-F5344CB8AC3E}">
        <p14:creationId xmlns:p14="http://schemas.microsoft.com/office/powerpoint/2010/main" val="3514324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3">
            <a:extLst>
              <a:ext uri="{FF2B5EF4-FFF2-40B4-BE49-F238E27FC236}">
                <a16:creationId xmlns:a16="http://schemas.microsoft.com/office/drawing/2014/main" id="{0A1BBA25-490E-4BE2-BC7C-229FAE689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976" y="107950"/>
            <a:ext cx="8639175" cy="5540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sz="3000" b="1" dirty="0"/>
              <a:t>Nouveaux panneaux voltaïques  INSOLIGHT</a:t>
            </a:r>
            <a:endParaRPr lang="fr-FR" altLang="fr-FR" sz="3000" dirty="0">
              <a:latin typeface="Footlight MT Light" panose="0204060206030A020304" pitchFamily="18" charset="0"/>
            </a:endParaRPr>
          </a:p>
        </p:txBody>
      </p:sp>
      <p:sp>
        <p:nvSpPr>
          <p:cNvPr id="15363" name="Rectangle 1">
            <a:extLst>
              <a:ext uri="{FF2B5EF4-FFF2-40B4-BE49-F238E27FC236}">
                <a16:creationId xmlns:a16="http://schemas.microsoft.com/office/drawing/2014/main" id="{0E023108-2405-49F0-AE37-2D9221AE5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8763" y="5729289"/>
            <a:ext cx="38846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000000"/>
                </a:solidFill>
                <a:latin typeface="Open Sans" panose="020B0606030504020204" pitchFamily="34" charset="0"/>
              </a:rPr>
              <a:t>Rendement de l’ordre de 37% au lieu de 15% avec des panneaux solaires classiques</a:t>
            </a:r>
            <a:endParaRPr lang="fr-FR" altLang="fr-FR" sz="1800" b="1"/>
          </a:p>
        </p:txBody>
      </p:sp>
      <p:pic>
        <p:nvPicPr>
          <p:cNvPr id="15364" name="Image 4">
            <a:extLst>
              <a:ext uri="{FF2B5EF4-FFF2-40B4-BE49-F238E27FC236}">
                <a16:creationId xmlns:a16="http://schemas.microsoft.com/office/drawing/2014/main" id="{F549D8AB-EF7B-431E-A394-6E5891A3EC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847726"/>
            <a:ext cx="7202488" cy="3781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8074805-940E-4A71-AAF1-CC8D039495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914" y="779463"/>
            <a:ext cx="4924425" cy="2868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Image 3">
            <a:extLst>
              <a:ext uri="{FF2B5EF4-FFF2-40B4-BE49-F238E27FC236}">
                <a16:creationId xmlns:a16="http://schemas.microsoft.com/office/drawing/2014/main" id="{4535376D-6670-4A44-B41D-380FEE0FBA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3" y="3833814"/>
            <a:ext cx="4392612" cy="2936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Image 4">
            <a:extLst>
              <a:ext uri="{FF2B5EF4-FFF2-40B4-BE49-F238E27FC236}">
                <a16:creationId xmlns:a16="http://schemas.microsoft.com/office/drawing/2014/main" id="{1A0E2B32-BA52-46A7-B23A-F96BB4B839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9" y="4922838"/>
            <a:ext cx="2162175" cy="666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44D0F4B9-E6BA-48F2-995C-741212FA7B8C}"/>
              </a:ext>
            </a:extLst>
          </p:cNvPr>
          <p:cNvGrpSpPr>
            <a:grpSpLocks/>
          </p:cNvGrpSpPr>
          <p:nvPr/>
        </p:nvGrpSpPr>
        <p:grpSpPr bwMode="auto">
          <a:xfrm>
            <a:off x="5126039" y="2924176"/>
            <a:ext cx="2193925" cy="600075"/>
            <a:chOff x="3602209" y="2924944"/>
            <a:chExt cx="2193927" cy="599524"/>
          </a:xfrm>
        </p:grpSpPr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FC00C570-1E3F-4891-B0BE-7E217710DE78}"/>
                </a:ext>
              </a:extLst>
            </p:cNvPr>
            <p:cNvCxnSpPr/>
            <p:nvPr/>
          </p:nvCxnSpPr>
          <p:spPr>
            <a:xfrm flipV="1">
              <a:off x="5075410" y="2924944"/>
              <a:ext cx="720726" cy="17287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44D0ED02-C1D1-47D4-ADD1-235772E83C9B}"/>
                </a:ext>
              </a:extLst>
            </p:cNvPr>
            <p:cNvCxnSpPr/>
            <p:nvPr/>
          </p:nvCxnSpPr>
          <p:spPr>
            <a:xfrm>
              <a:off x="5051597" y="3292906"/>
              <a:ext cx="454025" cy="23156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76" name="Rectangle 15">
              <a:extLst>
                <a:ext uri="{FF2B5EF4-FFF2-40B4-BE49-F238E27FC236}">
                  <a16:creationId xmlns:a16="http://schemas.microsoft.com/office/drawing/2014/main" id="{63565170-BD2C-420B-B059-1264DC208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209" y="2987526"/>
              <a:ext cx="176187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rgbClr val="000000"/>
                  </a:solidFill>
                  <a:latin typeface="Open Sans" panose="020B0606030504020204" pitchFamily="34" charset="0"/>
                </a:rPr>
                <a:t>Cellules</a:t>
              </a:r>
              <a:endParaRPr lang="fr-FR" altLang="fr-FR" sz="1800" b="1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4DDEF692-069E-4746-A778-6744E271F4FF}"/>
              </a:ext>
            </a:extLst>
          </p:cNvPr>
          <p:cNvGrpSpPr>
            <a:grpSpLocks/>
          </p:cNvGrpSpPr>
          <p:nvPr/>
        </p:nvGrpSpPr>
        <p:grpSpPr bwMode="auto">
          <a:xfrm>
            <a:off x="7956551" y="1857376"/>
            <a:ext cx="2220913" cy="2735263"/>
            <a:chOff x="6431786" y="1856937"/>
            <a:chExt cx="2221278" cy="2735024"/>
          </a:xfrm>
        </p:grpSpPr>
        <p:sp>
          <p:nvSpPr>
            <p:cNvPr id="15370" name="Rectangle 9">
              <a:extLst>
                <a:ext uri="{FF2B5EF4-FFF2-40B4-BE49-F238E27FC236}">
                  <a16:creationId xmlns:a16="http://schemas.microsoft.com/office/drawing/2014/main" id="{2A0873E2-46F4-4A95-80A5-F2FB39DAB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1185" y="3524468"/>
              <a:ext cx="1761879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rgbClr val="000000"/>
                  </a:solidFill>
                  <a:latin typeface="Open Sans" panose="020B0606030504020204" pitchFamily="34" charset="0"/>
                </a:rPr>
                <a:t>Lentilles</a:t>
              </a:r>
              <a:endParaRPr lang="fr-FR" altLang="fr-FR" sz="1800" b="1"/>
            </a:p>
          </p:txBody>
        </p: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C06EE0D2-99AF-4EDB-B224-F827409E37EA}"/>
                </a:ext>
              </a:extLst>
            </p:cNvPr>
            <p:cNvCxnSpPr/>
            <p:nvPr/>
          </p:nvCxnSpPr>
          <p:spPr>
            <a:xfrm flipV="1">
              <a:off x="7652775" y="1949004"/>
              <a:ext cx="9527" cy="151751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44F38A98-1C1E-4637-A283-F193671BC1BA}"/>
                </a:ext>
              </a:extLst>
            </p:cNvPr>
            <p:cNvCxnSpPr/>
            <p:nvPr/>
          </p:nvCxnSpPr>
          <p:spPr>
            <a:xfrm flipH="1" flipV="1">
              <a:off x="6431786" y="1856937"/>
              <a:ext cx="687501" cy="15921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8984A6BF-DB6C-4023-BD8B-84BC0A123389}"/>
                </a:ext>
              </a:extLst>
            </p:cNvPr>
            <p:cNvCxnSpPr/>
            <p:nvPr/>
          </p:nvCxnSpPr>
          <p:spPr>
            <a:xfrm flipH="1">
              <a:off x="7322520" y="3930031"/>
              <a:ext cx="254042" cy="66193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 3">
            <a:extLst>
              <a:ext uri="{FF2B5EF4-FFF2-40B4-BE49-F238E27FC236}">
                <a16:creationId xmlns:a16="http://schemas.microsoft.com/office/drawing/2014/main" id="{1D1C94E3-84FB-4500-AD85-22BF327106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-1588"/>
            <a:ext cx="7294562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Image 4">
            <a:extLst>
              <a:ext uri="{FF2B5EF4-FFF2-40B4-BE49-F238E27FC236}">
                <a16:creationId xmlns:a16="http://schemas.microsoft.com/office/drawing/2014/main" id="{61E38E5F-7FF0-45A3-A1F8-0729A9D5E6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6" y="6350"/>
            <a:ext cx="2162175" cy="666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46882169-854E-409C-A366-DC8BFB4B9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9" y="981076"/>
            <a:ext cx="1368425" cy="8302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fr-FR" altLang="fr-FR" b="1" dirty="0">
                <a:solidFill>
                  <a:srgbClr val="212121"/>
                </a:solidFill>
                <a:cs typeface="Angsana New" panose="02020603050405020304" pitchFamily="18" charset="-34"/>
              </a:rPr>
              <a:t>couche de protection en verre</a:t>
            </a:r>
            <a:r>
              <a:rPr lang="fr-FR" altLang="fr-FR" sz="600" b="1" dirty="0">
                <a:cs typeface="Angsana New" panose="02020603050405020304" pitchFamily="18" charset="-34"/>
              </a:rPr>
              <a:t> </a:t>
            </a:r>
            <a:endParaRPr lang="fr-FR" altLang="fr-FR" sz="1400" b="1" dirty="0">
              <a:cs typeface="Angsana New" panose="02020603050405020304" pitchFamily="18" charset="-34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B2CECC4D-B094-4D9F-98E8-06CA89E44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6414" y="2503489"/>
            <a:ext cx="1354137" cy="5540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fr-FR" altLang="fr-FR" b="1" dirty="0">
                <a:solidFill>
                  <a:srgbClr val="212121"/>
                </a:solidFill>
                <a:cs typeface="Angsana New" panose="02020603050405020304" pitchFamily="18" charset="-34"/>
              </a:rPr>
              <a:t>lentilles intégrées 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416CC0BF-1755-40D8-9BFF-88A5842D9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0938" y="3511550"/>
            <a:ext cx="1090612" cy="5540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fr-FR" altLang="fr-FR" b="1" dirty="0">
                <a:solidFill>
                  <a:srgbClr val="212121"/>
                </a:solidFill>
                <a:cs typeface="Angsana New" panose="02020603050405020304" pitchFamily="18" charset="-34"/>
              </a:rPr>
              <a:t>Cadre standard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A58A1D6-8C14-452D-B29D-13F87AD737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1914" y="2365376"/>
            <a:ext cx="1666875" cy="8302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fr-FR" altLang="fr-FR" b="1" dirty="0">
                <a:solidFill>
                  <a:srgbClr val="212121"/>
                </a:solidFill>
                <a:cs typeface="Angsana New" panose="02020603050405020304" pitchFamily="18" charset="-34"/>
              </a:rPr>
              <a:t>cellules solaires de qualité spatiale 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8D5447C1-B628-4CA6-92E4-2DE9515CA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0588" y="4732338"/>
            <a:ext cx="3090862" cy="16621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fr-FR" altLang="fr-FR" sz="1200" dirty="0">
                <a:solidFill>
                  <a:srgbClr val="212121"/>
                </a:solidFill>
                <a:latin typeface="inherit"/>
              </a:rPr>
              <a:t> </a:t>
            </a:r>
            <a:r>
              <a:rPr lang="fr-FR" altLang="fr-FR" b="1" dirty="0">
                <a:solidFill>
                  <a:srgbClr val="212121"/>
                </a:solidFill>
                <a:cs typeface="Angsana New" panose="02020603050405020304" pitchFamily="18" charset="-34"/>
              </a:rPr>
              <a:t>Couche mobile : </a:t>
            </a:r>
          </a:p>
          <a:p>
            <a:pPr algn="ctr">
              <a:defRPr/>
            </a:pPr>
            <a:r>
              <a:rPr lang="fr-FR" altLang="fr-FR" b="1" dirty="0">
                <a:solidFill>
                  <a:srgbClr val="212121"/>
                </a:solidFill>
                <a:cs typeface="Angsana New" panose="02020603050405020304" pitchFamily="18" charset="-34"/>
              </a:rPr>
              <a:t>Les mouvements horizontaux de quelques mm par jour maintiennent les cellules alignées avec les faisceaux lumineux par 200x 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AFA05CC6-06A2-4D10-9B7F-D4D7D440E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526" y="6027738"/>
            <a:ext cx="2676525" cy="8302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fr-FR" altLang="fr-FR" b="1" dirty="0">
                <a:solidFill>
                  <a:srgbClr val="212121"/>
                </a:solidFill>
                <a:cs typeface="Angsana New" panose="02020603050405020304" pitchFamily="18" charset="-34"/>
              </a:rPr>
              <a:t>Les lentilles hexagonales concentrent les faisceaux lumineux par 200x </a:t>
            </a:r>
          </a:p>
        </p:txBody>
      </p:sp>
      <p:sp>
        <p:nvSpPr>
          <p:cNvPr id="17418" name="Rectangle 18">
            <a:extLst>
              <a:ext uri="{FF2B5EF4-FFF2-40B4-BE49-F238E27FC236}">
                <a16:creationId xmlns:a16="http://schemas.microsoft.com/office/drawing/2014/main" id="{2CEFC628-4A5A-41DD-B6F4-F05650103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6988"/>
            <a:ext cx="3816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000000"/>
                </a:solidFill>
                <a:latin typeface="Open Sans" panose="020B0606030504020204" pitchFamily="34" charset="0"/>
              </a:rPr>
              <a:t>les panneaux Insolight sur le marché dès 2022</a:t>
            </a:r>
            <a:endParaRPr lang="fr-FR" altLang="fr-FR" sz="18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E47FCA-E7AC-4D71-B4FF-5F6A5D205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102754" cy="868057"/>
          </a:xfrm>
        </p:spPr>
        <p:txBody>
          <a:bodyPr>
            <a:normAutofit/>
          </a:bodyPr>
          <a:lstStyle/>
          <a:p>
            <a:pPr algn="ctr"/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Autre innovation : Panneaux double face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5342757-0F37-4304-9382-678742078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64740"/>
            <a:ext cx="69342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06804D-E89B-4CBF-93B2-55AA3F4167E6}"/>
              </a:ext>
            </a:extLst>
          </p:cNvPr>
          <p:cNvSpPr txBox="1"/>
          <p:nvPr/>
        </p:nvSpPr>
        <p:spPr>
          <a:xfrm>
            <a:off x="7956338" y="2002602"/>
            <a:ext cx="374630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i="0" dirty="0">
                <a:solidFill>
                  <a:srgbClr val="444444"/>
                </a:solidFill>
                <a:effectLst/>
                <a:latin typeface="Work Sans"/>
              </a:rPr>
              <a:t>Panneaux solaires à double face qui suivent le soleil produiraient 35 % d’énergie en plus et réduiraient le coût moyen de l’électricité de 16 %.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372464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8BE336BE-6D3A-4CA3-A88F-16EDF8C02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5196" cy="6858000"/>
          </a:xfrm>
          <a:prstGeom prst="rect">
            <a:avLst/>
          </a:prstGeom>
        </p:spPr>
      </p:pic>
      <p:pic>
        <p:nvPicPr>
          <p:cNvPr id="5" name="Picture 4192" descr="Une image contenant texte&#10;&#10;Description générée automatiquement">
            <a:extLst>
              <a:ext uri="{FF2B5EF4-FFF2-40B4-BE49-F238E27FC236}">
                <a16:creationId xmlns:a16="http://schemas.microsoft.com/office/drawing/2014/main" id="{BD5B0DBB-D4BE-4AE7-9429-9609A1D3529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8924" y="109535"/>
            <a:ext cx="9162855" cy="342223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8" name="Picture 399">
            <a:extLst>
              <a:ext uri="{FF2B5EF4-FFF2-40B4-BE49-F238E27FC236}">
                <a16:creationId xmlns:a16="http://schemas.microsoft.com/office/drawing/2014/main" id="{DC6BED42-D0B9-4E78-B393-A4C6BC9897C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360819" y="293545"/>
            <a:ext cx="3154680" cy="12039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75703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4D30F8-94DF-45BB-ACA1-E4B5CB3AD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4251" y="202681"/>
            <a:ext cx="4247411" cy="953365"/>
          </a:xfrm>
        </p:spPr>
        <p:txBody>
          <a:bodyPr/>
          <a:lstStyle/>
          <a:p>
            <a:pPr algn="ctr"/>
            <a:r>
              <a:rPr lang="fr-FR" b="1" dirty="0"/>
              <a:t>L’Albédo solaire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E8D54A-A499-49A3-A69E-6B8ABD6E5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426" y="202681"/>
            <a:ext cx="4242875" cy="3815646"/>
          </a:xfrm>
        </p:spPr>
        <p:txBody>
          <a:bodyPr>
            <a:normAutofit/>
          </a:bodyPr>
          <a:lstStyle/>
          <a:p>
            <a:r>
              <a:rPr lang="fr-FR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L'</a:t>
            </a:r>
            <a:r>
              <a:rPr lang="fr-FR" sz="24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albédo</a:t>
            </a:r>
            <a:r>
              <a:rPr lang="fr-FR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est une grandeur sans dimension, représentant la fraction de l'énergie </a:t>
            </a:r>
            <a:r>
              <a:rPr lang="fr-FR" sz="24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solaire</a:t>
            </a:r>
            <a:r>
              <a:rPr lang="fr-FR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globale réfléchie par une surface. Elle est exprimée en pourcentage ou par un chiffre compris entre 0 (toute la lumière est absorbée) et 1 (toute la lumière est réfléchie).</a:t>
            </a:r>
            <a:endParaRPr lang="fr-FR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4BB4CC7-2BF4-4696-A8E0-AF84E50D9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177" y="1345321"/>
            <a:ext cx="7691823" cy="514116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19556A51-8350-4E23-AFDE-437409FB5350}"/>
              </a:ext>
            </a:extLst>
          </p:cNvPr>
          <p:cNvSpPr txBox="1">
            <a:spLocks/>
          </p:cNvSpPr>
          <p:nvPr/>
        </p:nvSpPr>
        <p:spPr>
          <a:xfrm>
            <a:off x="186426" y="4546833"/>
            <a:ext cx="4242875" cy="153518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400" dirty="0">
                <a:solidFill>
                  <a:srgbClr val="202124"/>
                </a:solidFill>
                <a:latin typeface="arial" panose="020B0604020202020204" pitchFamily="34" charset="0"/>
              </a:rPr>
              <a:t>Pour une surface environnante, plus la lumière est réfléchie, plus le rendement du panneau sera meilleur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144882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003C59-9C6D-4340-97C0-D94F099E4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7" y="2212587"/>
            <a:ext cx="3789784" cy="1325563"/>
          </a:xfrm>
        </p:spPr>
        <p:txBody>
          <a:bodyPr/>
          <a:lstStyle/>
          <a:p>
            <a:pPr algn="ctr"/>
            <a:r>
              <a:rPr lang="fr-FR" b="1" dirty="0"/>
              <a:t>Logiciel CALSOL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AB21A44-49F5-4966-81ED-D04A37E06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164" y="0"/>
            <a:ext cx="6292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BC908A-7F31-4D1A-BBD0-BB4682735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1425"/>
            <a:ext cx="10515600" cy="1787874"/>
          </a:xfrm>
        </p:spPr>
        <p:txBody>
          <a:bodyPr>
            <a:normAutofit/>
          </a:bodyPr>
          <a:lstStyle/>
          <a:p>
            <a:pPr algn="ctr"/>
            <a:r>
              <a:rPr lang="fr-FR" b="1" i="0" dirty="0">
                <a:solidFill>
                  <a:srgbClr val="343434"/>
                </a:solidFill>
                <a:effectLst/>
                <a:latin typeface="Lato"/>
              </a:rPr>
              <a:t>Le calcul de la puissance réelle d’un panneau solaire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176A2A-AE72-4B23-B205-333CAA34A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79298"/>
            <a:ext cx="10515600" cy="3887278"/>
          </a:xfrm>
        </p:spPr>
        <p:txBody>
          <a:bodyPr>
            <a:normAutofit fontScale="77500" lnSpcReduction="20000"/>
          </a:bodyPr>
          <a:lstStyle/>
          <a:p>
            <a:pPr marL="0" indent="0" algn="l" fontAlgn="base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b="0" i="0" dirty="0">
                <a:solidFill>
                  <a:srgbClr val="343434"/>
                </a:solidFill>
                <a:effectLst/>
                <a:latin typeface="Lato"/>
              </a:rPr>
              <a:t>Si toutefois vous souhaitez jouer de la calculette, il faudra reconsidérer et croiser les trois facteurs suivants :</a:t>
            </a:r>
          </a:p>
          <a:p>
            <a:pPr marL="0" indent="0" algn="l" fontAlgn="base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b="0" i="0" dirty="0">
                <a:solidFill>
                  <a:srgbClr val="343434"/>
                </a:solidFill>
                <a:effectLst/>
                <a:latin typeface="Lato"/>
              </a:rPr>
              <a:t>Le niveau d’ensoleillement de votre région (aussi appelé irradiation journalière) à déterminer à l’aide d’une carte, </a:t>
            </a:r>
            <a:r>
              <a:rPr lang="fr-FR" b="0" i="0" u="sng" dirty="0">
                <a:solidFill>
                  <a:srgbClr val="009DE9"/>
                </a:solidFill>
                <a:effectLst/>
                <a:latin typeface="Lato"/>
                <a:hlinkClick r:id="rId2"/>
              </a:rPr>
              <a:t>par exemple ici</a:t>
            </a:r>
            <a:r>
              <a:rPr lang="fr-FR" b="0" i="0" dirty="0">
                <a:solidFill>
                  <a:srgbClr val="343434"/>
                </a:solidFill>
                <a:effectLst/>
                <a:latin typeface="Lato"/>
              </a:rPr>
              <a:t>. Il s’exprime en Wh/m²/jour.</a:t>
            </a:r>
          </a:p>
          <a:p>
            <a:pPr marL="0" indent="0" algn="l" fontAlgn="base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b="0" i="0" dirty="0">
                <a:solidFill>
                  <a:srgbClr val="343434"/>
                </a:solidFill>
                <a:effectLst/>
                <a:latin typeface="Lato"/>
              </a:rPr>
              <a:t>L’angle d’inclinaison des panneaux solaires : la production d’électricité est maximale si les rayons du soleil font un angle de 90° avec le panneau solaire à midi.</a:t>
            </a:r>
          </a:p>
          <a:p>
            <a:pPr marL="0" indent="0" algn="l" fontAlgn="base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b="0" i="0" dirty="0">
                <a:solidFill>
                  <a:srgbClr val="343434"/>
                </a:solidFill>
                <a:effectLst/>
                <a:latin typeface="Lato"/>
              </a:rPr>
              <a:t>Les pertes ou hausses de température (par rapport au 25°C de la puissance « crête »).</a:t>
            </a:r>
          </a:p>
          <a:p>
            <a:pPr marL="0" indent="0" algn="l" fontAlgn="base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FR" b="0" i="0" dirty="0">
                <a:solidFill>
                  <a:srgbClr val="343434"/>
                </a:solidFill>
                <a:effectLst/>
                <a:latin typeface="Lato"/>
              </a:rPr>
              <a:t>En général, sachez que la puissance effective d’un panneau solaire est inférieure à celle réalisée dans les conditions idéales de la puissance « crête ».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6049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C231002-DBAA-48E8-AFE5-D34D063F1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748" y="389423"/>
            <a:ext cx="9380684" cy="59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2">
            <a:extLst>
              <a:ext uri="{FF2B5EF4-FFF2-40B4-BE49-F238E27FC236}">
                <a16:creationId xmlns:a16="http://schemas.microsoft.com/office/drawing/2014/main" id="{88412CE8-F3C5-45DD-8777-55F53DA60024}"/>
              </a:ext>
            </a:extLst>
          </p:cNvPr>
          <p:cNvSpPr txBox="1">
            <a:spLocks/>
          </p:cNvSpPr>
          <p:nvPr/>
        </p:nvSpPr>
        <p:spPr>
          <a:xfrm>
            <a:off x="10122681" y="108563"/>
            <a:ext cx="2335213" cy="625475"/>
          </a:xfrm>
          <a:prstGeom prst="rect">
            <a:avLst/>
          </a:prstGeom>
          <a:effectLst/>
        </p:spPr>
        <p:txBody>
          <a:bodyPr anchor="b">
            <a:normAutofit fontScale="82500" lnSpcReduction="200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r-FR" b="1" dirty="0"/>
              <a:t>1CCST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BF41D528-A8DC-4160-8BEC-15941166B0CF}"/>
              </a:ext>
            </a:extLst>
          </p:cNvPr>
          <p:cNvGrpSpPr/>
          <p:nvPr/>
        </p:nvGrpSpPr>
        <p:grpSpPr>
          <a:xfrm>
            <a:off x="390155" y="1358841"/>
            <a:ext cx="5767364" cy="3701013"/>
            <a:chOff x="1824672" y="1451120"/>
            <a:chExt cx="5767364" cy="3701013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7DE01D66-C99A-4330-932B-76EE45003FA5}"/>
                </a:ext>
              </a:extLst>
            </p:cNvPr>
            <p:cNvSpPr txBox="1"/>
            <p:nvPr/>
          </p:nvSpPr>
          <p:spPr>
            <a:xfrm>
              <a:off x="1824672" y="2843809"/>
              <a:ext cx="5767364" cy="23083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fr-FR" sz="2400" b="1" u="sng" dirty="0">
                  <a:solidFill>
                    <a:srgbClr val="FF0000"/>
                  </a:solidFill>
                </a:rPr>
                <a:t>Note aux enseignants :</a:t>
              </a:r>
            </a:p>
            <a:p>
              <a:pPr algn="ctr" eaLnBrk="1" fontAlgn="auto" hangingPunct="1">
                <a:spcAft>
                  <a:spcPts val="0"/>
                </a:spcAft>
                <a:defRPr/>
              </a:pPr>
              <a:endParaRPr lang="fr-FR" sz="2400" b="1" u="sng" dirty="0">
                <a:solidFill>
                  <a:srgbClr val="FF0000"/>
                </a:solidFill>
              </a:endParaRPr>
            </a:p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fr-FR" sz="2400" b="1" dirty="0">
                  <a:solidFill>
                    <a:srgbClr val="FF0000"/>
                  </a:solidFill>
                </a:rPr>
                <a:t>Si vous allez sur le site de </a:t>
              </a:r>
              <a:r>
                <a:rPr lang="fr-FR" sz="2400" b="1" dirty="0" err="1">
                  <a:solidFill>
                    <a:srgbClr val="FF0000"/>
                  </a:solidFill>
                </a:rPr>
                <a:t>Cararra</a:t>
              </a:r>
              <a:r>
                <a:rPr lang="fr-FR" sz="2400" b="1" dirty="0">
                  <a:solidFill>
                    <a:srgbClr val="FF0000"/>
                  </a:solidFill>
                </a:rPr>
                <a:t>, vous ne trouverez pas les panneaux SOLARWATT</a:t>
              </a:r>
            </a:p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fr-FR" sz="2400" b="1" dirty="0">
                  <a:solidFill>
                    <a:srgbClr val="FF0000"/>
                  </a:solidFill>
                </a:rPr>
                <a:t>Ils font la marque LG entres autres …</a:t>
              </a:r>
            </a:p>
            <a:p>
              <a:pPr algn="ctr" eaLnBrk="1" fontAlgn="auto" hangingPunct="1">
                <a:spcAft>
                  <a:spcPts val="0"/>
                </a:spcAft>
                <a:defRPr/>
              </a:pPr>
              <a:endParaRPr lang="fr-FR" sz="2400" dirty="0">
                <a:solidFill>
                  <a:srgbClr val="FFFF00"/>
                </a:solidFill>
              </a:endParaRPr>
            </a:p>
          </p:txBody>
        </p:sp>
        <p:pic>
          <p:nvPicPr>
            <p:cNvPr id="14346" name="Image 14">
              <a:extLst>
                <a:ext uri="{FF2B5EF4-FFF2-40B4-BE49-F238E27FC236}">
                  <a16:creationId xmlns:a16="http://schemas.microsoft.com/office/drawing/2014/main" id="{302ACD10-B4F3-44BA-82F7-4232197500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3191" y="1451120"/>
              <a:ext cx="2324100" cy="2087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399">
            <a:extLst>
              <a:ext uri="{FF2B5EF4-FFF2-40B4-BE49-F238E27FC236}">
                <a16:creationId xmlns:a16="http://schemas.microsoft.com/office/drawing/2014/main" id="{4FD0E8FE-495F-4451-84E9-54DF9398E77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8888" y="308160"/>
            <a:ext cx="3154680" cy="12039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74" name="Picture 2" descr="LG Life's good">
            <a:extLst>
              <a:ext uri="{FF2B5EF4-FFF2-40B4-BE49-F238E27FC236}">
                <a16:creationId xmlns:a16="http://schemas.microsoft.com/office/drawing/2014/main" id="{D558E859-407D-459F-AE1C-94A2109D9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62" y="4949341"/>
            <a:ext cx="1866900" cy="17716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ulle narrative : rectangle à coins arrondis 2">
            <a:extLst>
              <a:ext uri="{FF2B5EF4-FFF2-40B4-BE49-F238E27FC236}">
                <a16:creationId xmlns:a16="http://schemas.microsoft.com/office/drawing/2014/main" id="{EF4FC65F-FFC8-41CE-9D56-29F5DB683807}"/>
              </a:ext>
            </a:extLst>
          </p:cNvPr>
          <p:cNvSpPr/>
          <p:nvPr/>
        </p:nvSpPr>
        <p:spPr>
          <a:xfrm>
            <a:off x="6951293" y="662730"/>
            <a:ext cx="4591958" cy="5335398"/>
          </a:xfrm>
          <a:prstGeom prst="wedgeRoundRectCallout">
            <a:avLst>
              <a:gd name="adj1" fmla="val -103647"/>
              <a:gd name="adj2" fmla="val -172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Remarque :</a:t>
            </a:r>
            <a:r>
              <a:rPr lang="fr-FR" sz="24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Sujet tiré de l’étude de cas (Epreuve E5) du BTS TC, session 2021. L</a:t>
            </a:r>
            <a:r>
              <a:rPr lang="fr-FR" sz="24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simulateur CALSOL prend en compte beaucoup plus de paramètres que le sujet d’origine. Mais pour un sujet d’examen il faut faire « simple » pour être abordable. Il s’avère que même en simplifiant le sujet peu d’étudiants ont traité cette question.</a:t>
            </a:r>
            <a:endParaRPr lang="fr-FR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 7">
            <a:extLst>
              <a:ext uri="{FF2B5EF4-FFF2-40B4-BE49-F238E27FC236}">
                <a16:creationId xmlns:a16="http://schemas.microsoft.com/office/drawing/2014/main" id="{E1E6E5CA-7136-42C3-8DCA-6859E4F424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4" y="0"/>
            <a:ext cx="7697787" cy="4325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3">
            <a:extLst>
              <a:ext uri="{FF2B5EF4-FFF2-40B4-BE49-F238E27FC236}">
                <a16:creationId xmlns:a16="http://schemas.microsoft.com/office/drawing/2014/main" id="{E312C3EC-7046-435C-9AF0-51841F3CC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976" y="107950"/>
            <a:ext cx="7516813" cy="5540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sz="3000" b="1" dirty="0"/>
              <a:t>Nouveaux panneaux voltaïques  INSOLIGHT</a:t>
            </a:r>
            <a:endParaRPr lang="fr-FR" altLang="fr-FR" sz="3000" dirty="0">
              <a:latin typeface="Footlight MT Light" panose="0204060206030A020304" pitchFamily="18" charset="0"/>
            </a:endParaRPr>
          </a:p>
        </p:txBody>
      </p:sp>
      <p:sp>
        <p:nvSpPr>
          <p:cNvPr id="11268" name="Rectangle 1">
            <a:extLst>
              <a:ext uri="{FF2B5EF4-FFF2-40B4-BE49-F238E27FC236}">
                <a16:creationId xmlns:a16="http://schemas.microsoft.com/office/drawing/2014/main" id="{FAEC6FA8-CCDE-4FA3-A21A-A0009788C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7039" y="4652963"/>
            <a:ext cx="31321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000000"/>
                </a:solidFill>
                <a:latin typeface="Open Sans" panose="020B0606030504020204" pitchFamily="34" charset="0"/>
              </a:rPr>
              <a:t>Rendement de l’ordre de 37% au lieu de 15% avec des panneaux solaires classiques</a:t>
            </a:r>
            <a:endParaRPr lang="fr-FR" altLang="fr-FR" sz="1800" b="1"/>
          </a:p>
        </p:txBody>
      </p:sp>
      <p:pic>
        <p:nvPicPr>
          <p:cNvPr id="11269" name="Image 4">
            <a:extLst>
              <a:ext uri="{FF2B5EF4-FFF2-40B4-BE49-F238E27FC236}">
                <a16:creationId xmlns:a16="http://schemas.microsoft.com/office/drawing/2014/main" id="{F3E517EB-4696-40FF-8815-51C3448386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701" y="2079625"/>
            <a:ext cx="2162175" cy="666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Image 2">
            <a:extLst>
              <a:ext uri="{FF2B5EF4-FFF2-40B4-BE49-F238E27FC236}">
                <a16:creationId xmlns:a16="http://schemas.microsoft.com/office/drawing/2014/main" id="{71658F2E-44F6-4240-B103-7919A8AA4A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6" y="3717926"/>
            <a:ext cx="5584825" cy="314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3">
            <a:extLst>
              <a:ext uri="{FF2B5EF4-FFF2-40B4-BE49-F238E27FC236}">
                <a16:creationId xmlns:a16="http://schemas.microsoft.com/office/drawing/2014/main" id="{23471744-F745-48E4-A720-D664A8EFF64F}"/>
              </a:ext>
            </a:extLst>
          </p:cNvPr>
          <p:cNvSpPr txBox="1">
            <a:spLocks noChangeArrowheads="1"/>
          </p:cNvSpPr>
          <p:nvPr/>
        </p:nvSpPr>
        <p:spPr bwMode="auto">
          <a:xfrm rot="21100762">
            <a:off x="186571" y="2326047"/>
            <a:ext cx="2883802" cy="55399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sz="3000" b="1" dirty="0">
                <a:solidFill>
                  <a:srgbClr val="FFFF00"/>
                </a:solidFill>
              </a:rPr>
              <a:t>Innovation !!</a:t>
            </a:r>
            <a:endParaRPr lang="fr-FR" altLang="fr-FR" sz="3000" dirty="0">
              <a:solidFill>
                <a:srgbClr val="FFFF00"/>
              </a:solidFill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 3">
            <a:extLst>
              <a:ext uri="{FF2B5EF4-FFF2-40B4-BE49-F238E27FC236}">
                <a16:creationId xmlns:a16="http://schemas.microsoft.com/office/drawing/2014/main" id="{E6EB3CD4-201D-4830-9547-FB5CF09DF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25" y="-12700"/>
            <a:ext cx="870585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Image 4">
            <a:extLst>
              <a:ext uri="{FF2B5EF4-FFF2-40B4-BE49-F238E27FC236}">
                <a16:creationId xmlns:a16="http://schemas.microsoft.com/office/drawing/2014/main" id="{4D60247B-5FCC-445B-8F5D-9EFD50C18D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14" y="4437063"/>
            <a:ext cx="2162175" cy="666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465</Words>
  <Application>Microsoft Office PowerPoint</Application>
  <PresentationFormat>Grand écran</PresentationFormat>
  <Paragraphs>41</Paragraphs>
  <Slides>12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Arial</vt:lpstr>
      <vt:lpstr>Arial</vt:lpstr>
      <vt:lpstr>Calibri</vt:lpstr>
      <vt:lpstr>Calibri Light</vt:lpstr>
      <vt:lpstr>Footlight MT Light</vt:lpstr>
      <vt:lpstr>inherit</vt:lpstr>
      <vt:lpstr>Lato</vt:lpstr>
      <vt:lpstr>Open Sans</vt:lpstr>
      <vt:lpstr>Work Sans</vt:lpstr>
      <vt:lpstr>Thème Office</vt:lpstr>
      <vt:lpstr>Présentation PowerPoint</vt:lpstr>
      <vt:lpstr>Présentation PowerPoint</vt:lpstr>
      <vt:lpstr>L’Albédo solaire</vt:lpstr>
      <vt:lpstr>Logiciel CALSOL</vt:lpstr>
      <vt:lpstr>Le calcul de la puissance réelle d’un panneau solaire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Autre innovation : Panneaux double face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XAVIER KERGOAT</dc:creator>
  <cp:lastModifiedBy>XAVIER KERGOAT</cp:lastModifiedBy>
  <cp:revision>28</cp:revision>
  <dcterms:created xsi:type="dcterms:W3CDTF">2021-06-21T15:39:29Z</dcterms:created>
  <dcterms:modified xsi:type="dcterms:W3CDTF">2022-01-26T20:48:35Z</dcterms:modified>
</cp:coreProperties>
</file>