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3" autoAdjust="0"/>
    <p:restoredTop sz="94660"/>
  </p:normalViewPr>
  <p:slideViewPr>
    <p:cSldViewPr snapToGrid="0">
      <p:cViewPr varScale="1">
        <p:scale>
          <a:sx n="70" d="100"/>
          <a:sy n="70" d="100"/>
        </p:scale>
        <p:origin x="3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0009B0A-2AE3-4A30-A46D-639AA5130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2732859C-978F-4756-A0D5-2A5924D73E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2C8E3861-F109-4147-A268-85E58D934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C0C93AC-4861-4BB5-8DF0-6B993B554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83627B7-5F36-45A2-A93E-ABE946926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672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02541A7-01AE-4E66-BB04-F2FCE05A2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7FD543F1-C687-41E9-848F-34170966B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70020A7E-EF99-40DF-98CB-BB2BE995D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44149E65-0D0D-47DE-A79A-90D4B125B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BAFD865-AD9A-4BE5-99E9-C04EB36C3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70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5F713BD3-D8E7-49D4-B466-A4BC2B31E5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F51A8FDF-52BC-497F-BF2E-86AF4156D0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F6901364-DCED-49CB-A285-18EAB585A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C3138EEF-62D0-49EE-9829-DE9C578CE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76055558-E9B1-4A34-B99A-BDD65D5D7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39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CFC75D5-9E97-41E5-BA7E-728252338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8DD92B41-E89B-4AAB-9CC7-82E6603EF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8947F10B-1FCF-45C4-A7E8-41BFFFE28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E5677304-6F47-4D2E-8131-F33537900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520102F-1FB5-4C58-B6EF-47ACD0960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0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4099088-10EE-4752-990C-80D5172BB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CA09D584-FEF6-49D6-A22E-5A27A35F7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176E3DE0-25CA-4232-86ED-2BBC2573D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CBE91DC7-DEC9-4ACE-A655-EAAB75192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FE3B254-49B2-42E9-9B82-F331F0999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06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5F13B99-49F1-4D4A-AA64-CC97F6128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ACF73FD9-BFAF-4A15-A036-91BB4192E7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5C7C2D9F-8771-4C05-B79E-6CBB040B1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F1CECFE3-D7F8-4857-BF02-F878F979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5414058E-64C9-451F-8672-95FC97C64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122D1454-ED4D-4E67-B1CD-E19BE515D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426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36CED4D-780F-4B75-B735-F18C08B02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CE6578DA-FF62-4273-9F4F-EA0EEE95C5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8D68F785-343B-4896-80C9-ECB8A5CF9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8DECDD6A-AAE4-4E2C-A5D2-6EFC06C263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11CA68D8-B8E4-45DB-834D-541A7C8189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25E89E91-3E5E-4FF9-B9DF-7CCF96ECF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90CA090A-233C-41B5-A627-4144E6173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10EF9EF7-CE17-46B2-94DA-4F4B10A11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95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2383AF9-5C7A-48AF-BAC1-98A6EBD1D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2457AD6D-C276-4CD1-B32D-531411AE3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4C4698E6-2D75-4AFA-9F70-CD2639071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021540B5-9F3A-414E-AD55-52893EDD3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78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C6304986-B24D-49B6-9DA2-792E0968E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4D56B0F8-975C-4D17-9753-83D9864C3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12857FE1-1A27-4325-AA0F-6821CAD34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95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F22E7CD-7584-4D31-9B28-31F18165A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D79F16B7-1FD6-4F93-8428-76F94CB84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8A6F8244-F190-470E-A0F8-62CABB9759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45E83389-DC8E-4207-87C1-3162E6685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E5D5D4E8-0A2C-4FFD-AC5A-A12034424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F4696762-11C9-466E-9784-C2F9D08C0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2961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6D9531D-6E3A-4633-88C0-C9524C943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7A3BBD66-FA55-4E0C-9D41-683FF406D8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427F1E10-9D6D-41FD-96CC-F59881F22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0E432C60-3D39-4C68-AA66-CD303B934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627372F9-17AC-44F7-A49D-99E7018D7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71622242-DEFA-4000-B0F9-6C3C53AD3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3209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097794AB-2A1E-4147-986E-E5790B2F6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B569BCF1-CF1C-4236-8466-FF4041A58C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51DF55AB-C6ED-49A1-85EB-22CD6640A8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C5994-5810-4425-8035-1EAD37926BE1}" type="datetimeFigureOut">
              <a:rPr lang="fr-FR" smtClean="0"/>
              <a:t>21/01/2022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95BE8218-35FF-4298-9C7F-19C5829701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88BC1F0-668C-4642-A82C-FFDFAA1C9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4C26B-F976-4EE5-9C69-66F22A4245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9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B8ECB13D-0005-46B0-895B-726F5E219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293" y="3736887"/>
            <a:ext cx="2242614" cy="279212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90F2AC2D-4B38-4614-A25D-CE0E78E76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3736887"/>
          </a:xfrm>
          <a:prstGeom prst="rect">
            <a:avLst/>
          </a:prstGeom>
        </p:spPr>
      </p:pic>
      <p:pic>
        <p:nvPicPr>
          <p:cNvPr id="10" name="Picture 12" descr="Notre Charte graphique - SERAP - Fabricant Tank à lait et Cuve vinicole -  Gorron">
            <a:extLst>
              <a:ext uri="{FF2B5EF4-FFF2-40B4-BE49-F238E27FC236}">
                <a16:creationId xmlns="" xmlns:a16="http://schemas.microsoft.com/office/drawing/2014/main" id="{48D734DF-0CD9-4367-B593-0E167FD30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59" y="4519280"/>
            <a:ext cx="31781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15">
            <a:extLst>
              <a:ext uri="{FF2B5EF4-FFF2-40B4-BE49-F238E27FC236}">
                <a16:creationId xmlns="" xmlns:a16="http://schemas.microsoft.com/office/drawing/2014/main" id="{B835B5DB-241F-40AA-9760-8C890BD46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298" y="4626436"/>
            <a:ext cx="2767012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4762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18BCEC48-0D24-4016-ACE9-306A27FA8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55396"/>
            <a:ext cx="10736062" cy="514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261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8240B20C-FEFC-4BF0-B0C8-01D13C6B0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866"/>
            <a:ext cx="12192000" cy="5003653"/>
          </a:xfrm>
          <a:prstGeom prst="rect">
            <a:avLst/>
          </a:prstGeom>
        </p:spPr>
      </p:pic>
      <p:sp>
        <p:nvSpPr>
          <p:cNvPr id="2" name="Accolade fermante 1">
            <a:extLst>
              <a:ext uri="{FF2B5EF4-FFF2-40B4-BE49-F238E27FC236}">
                <a16:creationId xmlns="" xmlns:a16="http://schemas.microsoft.com/office/drawing/2014/main" id="{0008BBBB-E46B-4EFE-B6EA-40E785839A84}"/>
              </a:ext>
            </a:extLst>
          </p:cNvPr>
          <p:cNvSpPr/>
          <p:nvPr/>
        </p:nvSpPr>
        <p:spPr>
          <a:xfrm rot="5400000">
            <a:off x="3292952" y="2391799"/>
            <a:ext cx="315868" cy="50475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DBD6B9F8-7F80-4D2A-95E6-D7B99B9FB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69" y="5669363"/>
            <a:ext cx="12192000" cy="10853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DB0D62FF-F14D-4D7F-932B-915F222F81B8}"/>
              </a:ext>
            </a:extLst>
          </p:cNvPr>
          <p:cNvSpPr txBox="1"/>
          <p:nvPr/>
        </p:nvSpPr>
        <p:spPr>
          <a:xfrm>
            <a:off x="2505900" y="5150254"/>
            <a:ext cx="2075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 </a:t>
            </a:r>
            <a:r>
              <a:rPr lang="fr-FR" b="1" dirty="0" smtClean="0"/>
              <a:t>jours (4 traites) </a:t>
            </a:r>
            <a:endParaRPr lang="fr-FR" b="1" dirty="0"/>
          </a:p>
        </p:txBody>
      </p:sp>
      <p:sp>
        <p:nvSpPr>
          <p:cNvPr id="14" name="Accolade fermante 13">
            <a:extLst>
              <a:ext uri="{FF2B5EF4-FFF2-40B4-BE49-F238E27FC236}">
                <a16:creationId xmlns="" xmlns:a16="http://schemas.microsoft.com/office/drawing/2014/main" id="{A09E0DB2-AF1B-4491-9BCF-80C9439E0D0B}"/>
              </a:ext>
            </a:extLst>
          </p:cNvPr>
          <p:cNvSpPr/>
          <p:nvPr/>
        </p:nvSpPr>
        <p:spPr>
          <a:xfrm rot="5400000">
            <a:off x="8743350" y="2581020"/>
            <a:ext cx="315868" cy="480602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/>
          <p:nvPr/>
        </p:nvCxnSpPr>
        <p:spPr>
          <a:xfrm flipH="1">
            <a:off x="1253172" y="1932136"/>
            <a:ext cx="928116" cy="508048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1252362" y="1697546"/>
            <a:ext cx="1856232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T°C d’ambiance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2669238" y="4162257"/>
            <a:ext cx="579390" cy="41248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017964" y="4433222"/>
            <a:ext cx="138944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/>
          </a:lstStyle>
          <a:p>
            <a:r>
              <a:rPr lang="fr-FR" dirty="0"/>
              <a:t>T°C du lait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DB0D62FF-F14D-4D7F-932B-915F222F81B8}"/>
              </a:ext>
            </a:extLst>
          </p:cNvPr>
          <p:cNvSpPr txBox="1"/>
          <p:nvPr/>
        </p:nvSpPr>
        <p:spPr>
          <a:xfrm>
            <a:off x="7589342" y="5141967"/>
            <a:ext cx="2935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2 </a:t>
            </a:r>
            <a:r>
              <a:rPr lang="fr-FR" b="1" dirty="0" smtClean="0"/>
              <a:t>jours traite en continu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55860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C39E1B16-2C4E-4C19-8112-3A3BC287A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240"/>
            <a:ext cx="12192000" cy="601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349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BDEA58E6-486B-482D-8D58-18A9B3741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6318"/>
            <a:ext cx="12192000" cy="584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15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717CDAFE-1A9E-410E-BFDF-E29FA0CED0A8}"/>
              </a:ext>
            </a:extLst>
          </p:cNvPr>
          <p:cNvSpPr txBox="1"/>
          <p:nvPr/>
        </p:nvSpPr>
        <p:spPr>
          <a:xfrm>
            <a:off x="2177249" y="56293"/>
            <a:ext cx="24657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Conclusions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5235ECE5-6650-4523-B24A-D1FE5115A8EF}"/>
              </a:ext>
            </a:extLst>
          </p:cNvPr>
          <p:cNvSpPr txBox="1"/>
          <p:nvPr/>
        </p:nvSpPr>
        <p:spPr>
          <a:xfrm>
            <a:off x="235073" y="579513"/>
            <a:ext cx="11721854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600" b="0" i="0" dirty="0">
                <a:solidFill>
                  <a:srgbClr val="000000"/>
                </a:solidFill>
                <a:effectLst/>
                <a:latin typeface="Wingdings" panose="05000000000000000000" pitchFamily="2" charset="2"/>
              </a:rPr>
              <a:t>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Tank consommant le moins :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fr-FR" sz="1600" b="0" i="0" dirty="0">
                <a:solidFill>
                  <a:srgbClr val="00B050"/>
                </a:solidFill>
                <a:effectLst/>
                <a:latin typeface="Wingdings" panose="05000000000000000000" pitchFamily="2" charset="2"/>
              </a:rPr>
              <a:t>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Condenseur extérieur,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fr-FR" sz="1600" b="0" i="0" dirty="0">
                <a:solidFill>
                  <a:srgbClr val="00B050"/>
                </a:solidFill>
                <a:effectLst/>
                <a:latin typeface="Wingdings" panose="05000000000000000000" pitchFamily="2" charset="2"/>
              </a:rPr>
              <a:t>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Pré refroidisseur, gain potentiel de 40% à 50 % sur la consommation du tank !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fr-FR" sz="1600" b="0" i="0" dirty="0">
                <a:solidFill>
                  <a:srgbClr val="00B050"/>
                </a:solidFill>
                <a:effectLst/>
                <a:latin typeface="Wingdings" panose="05000000000000000000" pitchFamily="2" charset="2"/>
              </a:rPr>
              <a:t>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Compresseur Scroll.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Wingdings" panose="05000000000000000000" pitchFamily="2" charset="2"/>
              </a:rPr>
              <a:t>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Condenseur intérieur </a:t>
            </a:r>
            <a:r>
              <a:rPr lang="fr-FR" sz="105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/</a:t>
            </a:r>
            <a:r>
              <a:rPr lang="fr-FR" sz="105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ou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mauvaise circulation d’air = Augmentation de température d’air de 10 à 20°C en hiver (fonction local tank)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fr-FR" sz="1600" b="0" i="0" dirty="0">
                <a:solidFill>
                  <a:srgbClr val="FF0000"/>
                </a:solidFill>
                <a:effectLst/>
                <a:latin typeface="Wingdings" panose="05000000000000000000" pitchFamily="2" charset="2"/>
              </a:rPr>
              <a:t>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Estimation surplus de consommation : +20%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fr-FR" sz="1600" b="0" i="0" dirty="0">
                <a:solidFill>
                  <a:srgbClr val="FF0000"/>
                </a:solidFill>
                <a:effectLst/>
                <a:latin typeface="Wingdings" panose="05000000000000000000" pitchFamily="2" charset="2"/>
              </a:rPr>
              <a:t>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Risque de mise en sécurité des compresseurs en été (si température d’air trop </a:t>
            </a:r>
            <a:r>
              <a:rPr lang="fr-FR" sz="16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élévée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Wingdings" panose="05000000000000000000" pitchFamily="2" charset="2"/>
              </a:rPr>
              <a:t>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BEC consommant le moins :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fr-FR" sz="1600" b="0" i="0" dirty="0">
                <a:solidFill>
                  <a:srgbClr val="00B050"/>
                </a:solidFill>
                <a:effectLst/>
                <a:latin typeface="Wingdings" panose="05000000000000000000" pitchFamily="2" charset="2"/>
              </a:rPr>
              <a:t>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Récupérateur de chaleur, gain potentiel de 70% sur la consommation du BEC !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Wingdings" panose="05000000000000000000" pitchFamily="2" charset="2"/>
              </a:rPr>
              <a:t>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Association PR et RC possible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fr-FR" sz="1600" b="0" i="0" dirty="0">
                <a:solidFill>
                  <a:srgbClr val="00B050"/>
                </a:solidFill>
                <a:effectLst/>
                <a:latin typeface="Wingdings" panose="05000000000000000000" pitchFamily="2" charset="2"/>
              </a:rPr>
              <a:t>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Pas de surconsommation du BEC lorsque le pré refroidisseur est route !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Wingdings" panose="05000000000000000000" pitchFamily="2" charset="2"/>
              </a:rPr>
              <a:t>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Traite robotisée :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fr-FR" sz="1600" b="0" i="0" dirty="0">
                <a:solidFill>
                  <a:srgbClr val="FF0000"/>
                </a:solidFill>
                <a:effectLst/>
                <a:latin typeface="Wingdings" panose="05000000000000000000" pitchFamily="2" charset="2"/>
              </a:rPr>
              <a:t>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Démarrage fréquent des compresseurs en détente directe = risque d’usure plus important,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</a:t>
            </a:r>
            <a:r>
              <a:rPr lang="fr-FR" sz="1600" b="0" i="0" dirty="0">
                <a:solidFill>
                  <a:srgbClr val="00B050"/>
                </a:solidFill>
                <a:effectLst/>
                <a:latin typeface="Wingdings" panose="05000000000000000000" pitchFamily="2" charset="2"/>
              </a:rPr>
              <a:t>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Débits de lait relativement faibles = meilleur échange si débit d’eau bien plus grand (x2)</a:t>
            </a:r>
            <a:r>
              <a:rPr lang="fr-FR" sz="1600" dirty="0"/>
              <a:t> </a:t>
            </a:r>
            <a:br>
              <a:rPr lang="fr-FR" sz="1600" dirty="0"/>
            </a:br>
            <a:endParaRPr lang="fr-FR" sz="1600" dirty="0"/>
          </a:p>
        </p:txBody>
      </p: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885203FA-F12F-4DCF-9E39-7C626B4583C2}"/>
              </a:ext>
            </a:extLst>
          </p:cNvPr>
          <p:cNvSpPr txBox="1"/>
          <p:nvPr/>
        </p:nvSpPr>
        <p:spPr>
          <a:xfrm>
            <a:off x="2246051" y="4475874"/>
            <a:ext cx="6507332" cy="22929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1800" b="0" i="0" dirty="0">
                <a:solidFill>
                  <a:srgbClr val="558ED5"/>
                </a:solidFill>
                <a:effectLst/>
                <a:latin typeface="Calibri" panose="020F0502020204030204" pitchFamily="34" charset="0"/>
              </a:rPr>
              <a:t>Effectuer des Tests sur des prototypes en laboratoire puis en fermes en associant:</a:t>
            </a:r>
            <a:br>
              <a:rPr lang="fr-FR" sz="1800" b="0" i="0" dirty="0">
                <a:solidFill>
                  <a:srgbClr val="558ED5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Wingdings" panose="05000000000000000000" pitchFamily="2" charset="2"/>
              </a:rPr>
              <a:t>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Fluides frigorigènes à faible PRG</a:t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600" b="0" i="0" dirty="0">
                <a:solidFill>
                  <a:srgbClr val="000000"/>
                </a:solidFill>
                <a:effectLst/>
                <a:latin typeface="Wingdings" panose="05000000000000000000" pitchFamily="2" charset="2"/>
              </a:rPr>
              <a:t> </a:t>
            </a: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Nouvelles technologies</a:t>
            </a:r>
          </a:p>
          <a:p>
            <a:pPr>
              <a:spcAft>
                <a:spcPts val="600"/>
              </a:spcAft>
            </a:pPr>
            <a: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/>
            </a:r>
            <a:br>
              <a:rPr lang="fr-F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800" b="0" i="0" dirty="0">
                <a:solidFill>
                  <a:srgbClr val="558ED5"/>
                </a:solidFill>
                <a:effectLst/>
                <a:latin typeface="Arial" panose="020B0604020202020204" pitchFamily="34" charset="0"/>
              </a:rPr>
              <a:t>• </a:t>
            </a:r>
            <a:r>
              <a:rPr lang="fr-FR" sz="1800" b="0" i="0" dirty="0">
                <a:solidFill>
                  <a:srgbClr val="558ED5"/>
                </a:solidFill>
                <a:effectLst/>
                <a:latin typeface="Calibri" panose="020F0502020204030204" pitchFamily="34" charset="0"/>
              </a:rPr>
              <a:t>Réaliser des conférences au fur et à mesure de l’avancement du projet pour diffuser les résultats</a:t>
            </a:r>
            <a:r>
              <a:rPr lang="fr-FR" dirty="0"/>
              <a:t> </a:t>
            </a:r>
            <a:br>
              <a:rPr lang="fr-FR" dirty="0"/>
            </a:b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688AB913-CFA2-43AD-822A-32CEDD5C99FE}"/>
              </a:ext>
            </a:extLst>
          </p:cNvPr>
          <p:cNvSpPr txBox="1"/>
          <p:nvPr/>
        </p:nvSpPr>
        <p:spPr>
          <a:xfrm>
            <a:off x="162018" y="5145289"/>
            <a:ext cx="20152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Perspectives du projet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9E1AE555-187F-4623-A65E-B6C449ECE9AE}"/>
              </a:ext>
            </a:extLst>
          </p:cNvPr>
          <p:cNvSpPr txBox="1"/>
          <p:nvPr/>
        </p:nvSpPr>
        <p:spPr>
          <a:xfrm>
            <a:off x="9013054" y="5955321"/>
            <a:ext cx="3113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i="0" dirty="0">
                <a:effectLst/>
                <a:latin typeface="Calibri" panose="020F0502020204030204" pitchFamily="34" charset="0"/>
              </a:rPr>
              <a:t>www.gie-elevages-bretagne.fr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3416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69353D58-83FF-4DE6-87BF-D73B756C8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92" y="717487"/>
            <a:ext cx="11073414" cy="542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84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D4602605-F36B-4CC4-806D-DB143460C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203" y="228153"/>
            <a:ext cx="10345594" cy="64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3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B3174F71-F5DF-4AAB-9307-25CB9DD9B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029" y="880122"/>
            <a:ext cx="9075174" cy="452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113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C398E4DC-3CB9-49B2-BC2E-3D47FF667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038" y="468376"/>
            <a:ext cx="9362384" cy="474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070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66D0AD07-1085-4C57-9F76-53B67497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77181" cy="685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7D06AFA6-6198-4EAA-B4B5-053E5CAF8269}"/>
              </a:ext>
            </a:extLst>
          </p:cNvPr>
          <p:cNvSpPr txBox="1"/>
          <p:nvPr/>
        </p:nvSpPr>
        <p:spPr>
          <a:xfrm>
            <a:off x="7419067" y="380594"/>
            <a:ext cx="39034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Utilisation du modèle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Etude de l’influence des différents paramètres sur la consommation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7495150D-A517-40F8-97C9-2247A59BF8F7}"/>
              </a:ext>
            </a:extLst>
          </p:cNvPr>
          <p:cNvSpPr txBox="1"/>
          <p:nvPr/>
        </p:nvSpPr>
        <p:spPr>
          <a:xfrm>
            <a:off x="7030172" y="2327406"/>
            <a:ext cx="48765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0" i="0" dirty="0">
                <a:solidFill>
                  <a:srgbClr val="000000"/>
                </a:solidFill>
                <a:effectLst/>
                <a:latin typeface="Cambria Math" panose="02040503050406030204" pitchFamily="18" charset="0"/>
              </a:rPr>
              <a:t>→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Mettre des chiffres sur l’importance de</a:t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chacun des paramètres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• Pré-refroidisseur</a:t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• Type de compresseur et puissance</a:t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• Emplacement du condenseur…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→ Aide à la conception, régulation du</a:t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système pour étudier le choix de certains</a:t>
            </a:r>
            <a:b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composants ou fluides </a:t>
            </a:r>
          </a:p>
        </p:txBody>
      </p:sp>
    </p:spTree>
    <p:extLst>
      <p:ext uri="{BB962C8B-B14F-4D97-AF65-F5344CB8AC3E}">
        <p14:creationId xmlns:p14="http://schemas.microsoft.com/office/powerpoint/2010/main" val="2767020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EF18A3E-8B6A-47D4-9E8D-4C17F6146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7853" y="288741"/>
            <a:ext cx="7036293" cy="842238"/>
          </a:xfrm>
        </p:spPr>
        <p:txBody>
          <a:bodyPr/>
          <a:lstStyle/>
          <a:p>
            <a:pPr algn="ctr"/>
            <a:r>
              <a:rPr lang="fr-FR" b="1" dirty="0"/>
              <a:t>Condenseur à l’extérieur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0ACAEC1E-0456-4DE1-BF7D-2AE394732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440" y="1169073"/>
            <a:ext cx="9696111" cy="54001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610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7FC4FDBA-4A6B-45C4-98C5-064062C5E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828" y="151942"/>
            <a:ext cx="10374173" cy="655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587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637318D2-B338-4E09-B4D3-BB5A1CD92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06" y="1085712"/>
            <a:ext cx="10785987" cy="5072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968368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63</Words>
  <Application>Microsoft Office PowerPoint</Application>
  <PresentationFormat>Grand écran</PresentationFormat>
  <Paragraphs>17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Condenseur à l’extérieur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XAVIER KERGOAT</dc:creator>
  <cp:lastModifiedBy>UNiK</cp:lastModifiedBy>
  <cp:revision>13</cp:revision>
  <dcterms:created xsi:type="dcterms:W3CDTF">2022-01-16T10:10:29Z</dcterms:created>
  <dcterms:modified xsi:type="dcterms:W3CDTF">2022-01-21T14:16:33Z</dcterms:modified>
</cp:coreProperties>
</file>