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6"/>
  </p:notesMasterIdLst>
  <p:sldIdLst>
    <p:sldId id="256" r:id="rId2"/>
    <p:sldId id="368" r:id="rId3"/>
    <p:sldId id="315" r:id="rId4"/>
    <p:sldId id="257" r:id="rId5"/>
    <p:sldId id="323" r:id="rId6"/>
    <p:sldId id="258" r:id="rId7"/>
    <p:sldId id="261" r:id="rId8"/>
    <p:sldId id="337" r:id="rId9"/>
    <p:sldId id="262" r:id="rId10"/>
    <p:sldId id="263" r:id="rId11"/>
    <p:sldId id="295" r:id="rId12"/>
    <p:sldId id="317" r:id="rId13"/>
    <p:sldId id="271" r:id="rId14"/>
    <p:sldId id="296" r:id="rId15"/>
    <p:sldId id="298" r:id="rId16"/>
    <p:sldId id="297" r:id="rId17"/>
    <p:sldId id="299" r:id="rId18"/>
    <p:sldId id="339" r:id="rId19"/>
    <p:sldId id="283" r:id="rId20"/>
    <p:sldId id="362" r:id="rId21"/>
    <p:sldId id="264" r:id="rId22"/>
    <p:sldId id="340" r:id="rId23"/>
    <p:sldId id="343" r:id="rId24"/>
    <p:sldId id="279" r:id="rId25"/>
    <p:sldId id="287" r:id="rId26"/>
    <p:sldId id="288" r:id="rId27"/>
    <p:sldId id="289" r:id="rId28"/>
    <p:sldId id="291" r:id="rId29"/>
    <p:sldId id="292" r:id="rId30"/>
    <p:sldId id="309" r:id="rId31"/>
    <p:sldId id="280" r:id="rId32"/>
    <p:sldId id="290" r:id="rId33"/>
    <p:sldId id="284" r:id="rId34"/>
    <p:sldId id="285" r:id="rId35"/>
    <p:sldId id="338" r:id="rId36"/>
    <p:sldId id="266" r:id="rId37"/>
    <p:sldId id="265" r:id="rId38"/>
    <p:sldId id="318" r:id="rId39"/>
    <p:sldId id="319" r:id="rId40"/>
    <p:sldId id="267" r:id="rId41"/>
    <p:sldId id="268" r:id="rId42"/>
    <p:sldId id="273" r:id="rId43"/>
    <p:sldId id="274" r:id="rId44"/>
    <p:sldId id="272" r:id="rId45"/>
    <p:sldId id="312" r:id="rId46"/>
    <p:sldId id="316" r:id="rId47"/>
    <p:sldId id="308" r:id="rId48"/>
    <p:sldId id="286" r:id="rId49"/>
    <p:sldId id="300" r:id="rId50"/>
    <p:sldId id="301" r:id="rId51"/>
    <p:sldId id="305" r:id="rId52"/>
    <p:sldId id="275" r:id="rId53"/>
    <p:sldId id="277" r:id="rId54"/>
    <p:sldId id="276" r:id="rId55"/>
    <p:sldId id="307" r:id="rId56"/>
    <p:sldId id="270" r:id="rId57"/>
    <p:sldId id="313" r:id="rId58"/>
    <p:sldId id="341" r:id="rId59"/>
    <p:sldId id="314" r:id="rId60"/>
    <p:sldId id="278" r:id="rId61"/>
    <p:sldId id="311" r:id="rId62"/>
    <p:sldId id="321" r:id="rId63"/>
    <p:sldId id="322" r:id="rId64"/>
    <p:sldId id="342" r:id="rId65"/>
    <p:sldId id="345" r:id="rId66"/>
    <p:sldId id="333" r:id="rId67"/>
    <p:sldId id="334" r:id="rId68"/>
    <p:sldId id="325" r:id="rId69"/>
    <p:sldId id="326" r:id="rId70"/>
    <p:sldId id="327" r:id="rId71"/>
    <p:sldId id="328" r:id="rId72"/>
    <p:sldId id="329" r:id="rId73"/>
    <p:sldId id="331" r:id="rId74"/>
    <p:sldId id="335" r:id="rId75"/>
    <p:sldId id="336" r:id="rId76"/>
    <p:sldId id="332" r:id="rId77"/>
    <p:sldId id="363" r:id="rId78"/>
    <p:sldId id="364" r:id="rId79"/>
    <p:sldId id="365" r:id="rId80"/>
    <p:sldId id="366" r:id="rId81"/>
    <p:sldId id="367" r:id="rId82"/>
    <p:sldId id="304" r:id="rId83"/>
    <p:sldId id="324" r:id="rId84"/>
    <p:sldId id="303" r:id="rId8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80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4556"/>
    </p:cViewPr>
  </p:sorterViewPr>
  <p:gridSpacing cx="360045" cy="36004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ableStyles" Target="tableStyle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06D91-8790-404E-BBE5-890E59D825B2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1F320-A509-4A99-8685-91512C3A71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062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Slides à faire défiler devant la classe. Séance interactive globalement très appréciée par les étudiants.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1F320-A509-4A99-8685-91512C3A719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3124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1F320-A509-4A99-8685-91512C3A7196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08931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1F320-A509-4A99-8685-91512C3A7196}" type="slidenum">
              <a:rPr lang="fr-FR" smtClean="0"/>
              <a:t>69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1543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20169-A8B2-4F25-96AD-F58E9980D60C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F6455-13B6-4FF0-B4E5-736741004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2353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20169-A8B2-4F25-96AD-F58E9980D60C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F6455-13B6-4FF0-B4E5-736741004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5930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20169-A8B2-4F25-96AD-F58E9980D60C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F6455-13B6-4FF0-B4E5-736741004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7766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20169-A8B2-4F25-96AD-F58E9980D60C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F6455-13B6-4FF0-B4E5-736741004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4844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20169-A8B2-4F25-96AD-F58E9980D60C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F6455-13B6-4FF0-B4E5-736741004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5257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20169-A8B2-4F25-96AD-F58E9980D60C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F6455-13B6-4FF0-B4E5-736741004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2428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20169-A8B2-4F25-96AD-F58E9980D60C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F6455-13B6-4FF0-B4E5-736741004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568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20169-A8B2-4F25-96AD-F58E9980D60C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F6455-13B6-4FF0-B4E5-736741004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5661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20169-A8B2-4F25-96AD-F58E9980D60C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F6455-13B6-4FF0-B4E5-736741004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4249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20169-A8B2-4F25-96AD-F58E9980D60C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F6455-13B6-4FF0-B4E5-736741004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6675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20169-A8B2-4F25-96AD-F58E9980D60C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F6455-13B6-4FF0-B4E5-736741004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8205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20169-A8B2-4F25-96AD-F58E9980D60C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F6455-13B6-4FF0-B4E5-736741004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9203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e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2.jpeg"/><Relationship Id="rId4" Type="http://schemas.openxmlformats.org/officeDocument/2006/relationships/image" Target="../media/image1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eg"/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8.jpeg"/><Relationship Id="rId4" Type="http://schemas.openxmlformats.org/officeDocument/2006/relationships/image" Target="../media/image127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1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5.jpeg"/><Relationship Id="rId4" Type="http://schemas.openxmlformats.org/officeDocument/2006/relationships/image" Target="../media/image134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8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3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6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jpe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5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6.png"/><Relationship Id="rId5" Type="http://schemas.openxmlformats.org/officeDocument/2006/relationships/image" Target="../media/image18.jpeg"/><Relationship Id="rId4" Type="http://schemas.openxmlformats.org/officeDocument/2006/relationships/image" Target="../media/image41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57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78508"/>
            <a:ext cx="7772400" cy="3150492"/>
          </a:xfrm>
        </p:spPr>
        <p:txBody>
          <a:bodyPr>
            <a:normAutofit/>
          </a:bodyPr>
          <a:lstStyle/>
          <a:p>
            <a:r>
              <a:rPr lang="fr-FR" b="1" dirty="0"/>
              <a:t>Vocabulaire outillage</a:t>
            </a:r>
            <a:br>
              <a:rPr lang="fr-FR" dirty="0"/>
            </a:br>
            <a:r>
              <a:rPr lang="fr-FR" sz="2000" dirty="0"/>
              <a:t> </a:t>
            </a:r>
            <a:br>
              <a:rPr lang="fr-FR" dirty="0"/>
            </a:br>
            <a:r>
              <a:rPr lang="fr-FR" sz="3600" dirty="0"/>
              <a:t>Pour chaque outil essayez de trouver son appellation exacte !!</a:t>
            </a:r>
            <a:br>
              <a:rPr lang="fr-FR" dirty="0"/>
            </a:br>
            <a:r>
              <a:rPr lang="fr-FR" sz="3200" b="1" dirty="0">
                <a:solidFill>
                  <a:srgbClr val="FF0000"/>
                </a:solidFill>
              </a:rPr>
              <a:t>1 point par outil , 42 points à prendre …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734" y="3907412"/>
            <a:ext cx="4276725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42D45C19-1784-8C9F-40AD-FB02E2683A1D}"/>
              </a:ext>
            </a:extLst>
          </p:cNvPr>
          <p:cNvSpPr txBox="1">
            <a:spLocks/>
          </p:cNvSpPr>
          <p:nvPr/>
        </p:nvSpPr>
        <p:spPr>
          <a:xfrm rot="20902332">
            <a:off x="472893" y="6115541"/>
            <a:ext cx="4343170" cy="4524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b="1" dirty="0"/>
              <a:t>Diaporama à faire défiler devant la classe</a:t>
            </a:r>
            <a:endParaRPr lang="fr-FR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63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517" y="404664"/>
            <a:ext cx="6696744" cy="26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403648" y="3081984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/>
              <a:t>Pince à dénuder et à sertir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980656"/>
            <a:ext cx="3981822" cy="2639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893" y="4293096"/>
            <a:ext cx="1551085" cy="18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860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usinenouvelle.com/expo/img/sam-outillage-etau-a-b-000211456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76227"/>
            <a:ext cx="653415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195736" y="4653136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étau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06296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2748649" y="5671956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Étau sur pied</a:t>
            </a:r>
          </a:p>
        </p:txBody>
      </p:sp>
      <p:pic>
        <p:nvPicPr>
          <p:cNvPr id="5" name="Picture 2" descr="Résultat de recherche d'images pour &quot;hever stand-lift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33" y="610830"/>
            <a:ext cx="7245129" cy="491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74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99.servimg.com/u/f99/13/39/38/65/125_xl1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86" b="32428"/>
          <a:stretch/>
        </p:blipFill>
        <p:spPr bwMode="auto">
          <a:xfrm>
            <a:off x="1564432" y="1077038"/>
            <a:ext cx="6120680" cy="2067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5172619" y="2992581"/>
            <a:ext cx="3486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Pince étau</a:t>
            </a:r>
          </a:p>
        </p:txBody>
      </p:sp>
      <p:pic>
        <p:nvPicPr>
          <p:cNvPr id="3076" name="Picture 4" descr="http://dg-outilscoupants.fr/193-234-large/lot-10-pinces-etau-dolex-bl25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07" b="17378"/>
          <a:stretch/>
        </p:blipFill>
        <p:spPr bwMode="auto">
          <a:xfrm>
            <a:off x="1631059" y="3700467"/>
            <a:ext cx="4302666" cy="289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49143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83" y="1372074"/>
            <a:ext cx="4314825" cy="444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619672" y="5112363"/>
            <a:ext cx="604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Pince étau « métallier »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652" y="836712"/>
            <a:ext cx="3766279" cy="213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644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5364088" y="5661248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Serre joint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4" r="32208"/>
          <a:stretch/>
        </p:blipFill>
        <p:spPr bwMode="auto">
          <a:xfrm rot="19560485">
            <a:off x="1148281" y="457302"/>
            <a:ext cx="2189018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5" r="28081"/>
          <a:stretch/>
        </p:blipFill>
        <p:spPr bwMode="auto">
          <a:xfrm>
            <a:off x="4788024" y="188640"/>
            <a:ext cx="3380509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36" b="27333"/>
          <a:stretch/>
        </p:blipFill>
        <p:spPr bwMode="auto">
          <a:xfrm>
            <a:off x="171515" y="4005064"/>
            <a:ext cx="4760525" cy="2238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9316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42492" y="116632"/>
            <a:ext cx="5266928" cy="706090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Serre joint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567" y="1052736"/>
            <a:ext cx="4629949" cy="46167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2747777" y="5880128"/>
            <a:ext cx="324553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Poste de soudure</a:t>
            </a:r>
          </a:p>
        </p:txBody>
      </p:sp>
    </p:spTree>
    <p:extLst>
      <p:ext uri="{BB962C8B-B14F-4D97-AF65-F5344CB8AC3E}">
        <p14:creationId xmlns:p14="http://schemas.microsoft.com/office/powerpoint/2010/main" val="1043066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598"/>
          <a:stretch/>
        </p:blipFill>
        <p:spPr bwMode="auto">
          <a:xfrm>
            <a:off x="2195736" y="2772294"/>
            <a:ext cx="6948264" cy="408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http://csimg.webmarchand.com/srv/FR/290395805926/T/340x340/C/FFFFFF/url/serre-joint-de-maa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830"/>
            <a:ext cx="32385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3491880" y="692696"/>
            <a:ext cx="4608512" cy="1003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Serre joint de maçon</a:t>
            </a:r>
          </a:p>
        </p:txBody>
      </p:sp>
    </p:spTree>
    <p:extLst>
      <p:ext uri="{BB962C8B-B14F-4D97-AF65-F5344CB8AC3E}">
        <p14:creationId xmlns:p14="http://schemas.microsoft.com/office/powerpoint/2010/main" val="230870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501" y="595940"/>
            <a:ext cx="6858957" cy="2991267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059832" y="3356992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Clé à pipe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82616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7620000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4139952" y="4005064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Clé plate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11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678AF85-7DC3-4264-8D69-EB3BD45EA311}"/>
              </a:ext>
            </a:extLst>
          </p:cNvPr>
          <p:cNvSpPr txBox="1"/>
          <p:nvPr/>
        </p:nvSpPr>
        <p:spPr>
          <a:xfrm>
            <a:off x="3829233" y="4712950"/>
            <a:ext cx="31663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(ici à double fourche)</a:t>
            </a:r>
          </a:p>
        </p:txBody>
      </p:sp>
    </p:spTree>
    <p:extLst>
      <p:ext uri="{BB962C8B-B14F-4D97-AF65-F5344CB8AC3E}">
        <p14:creationId xmlns:p14="http://schemas.microsoft.com/office/powerpoint/2010/main" val="141653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29F2A2CA-98A5-40DA-BEC6-880659AAEB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021" y="0"/>
            <a:ext cx="6858000" cy="68580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501C9B9B-7A44-454C-A43C-643E0DCA83C3}"/>
              </a:ext>
            </a:extLst>
          </p:cNvPr>
          <p:cNvSpPr txBox="1"/>
          <p:nvPr/>
        </p:nvSpPr>
        <p:spPr>
          <a:xfrm>
            <a:off x="77682" y="2455801"/>
            <a:ext cx="915509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800" b="1" dirty="0">
                <a:latin typeface="Arial" pitchFamily="34" charset="0"/>
                <a:cs typeface="Arial" pitchFamily="34" charset="0"/>
              </a:rPr>
              <a:t>?              ? </a:t>
            </a:r>
          </a:p>
        </p:txBody>
      </p:sp>
    </p:spTree>
    <p:extLst>
      <p:ext uri="{BB962C8B-B14F-4D97-AF65-F5344CB8AC3E}">
        <p14:creationId xmlns:p14="http://schemas.microsoft.com/office/powerpoint/2010/main" val="3114488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CE3F59DB-C06B-4422-9A97-CBBEFED102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050" y="839396"/>
            <a:ext cx="3178042" cy="1787999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915614" y="129763"/>
            <a:ext cx="3077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Clés plates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11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678AF85-7DC3-4264-8D69-EB3BD45EA311}"/>
              </a:ext>
            </a:extLst>
          </p:cNvPr>
          <p:cNvSpPr txBox="1"/>
          <p:nvPr/>
        </p:nvSpPr>
        <p:spPr>
          <a:xfrm>
            <a:off x="1453788" y="1877694"/>
            <a:ext cx="18326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A double fourche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0E70FF9-1118-4EA8-A32C-1459EA2818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336299">
            <a:off x="5356301" y="1156158"/>
            <a:ext cx="3473072" cy="826922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3102856E-357D-485D-8458-28A96527BC8D}"/>
              </a:ext>
            </a:extLst>
          </p:cNvPr>
          <p:cNvSpPr txBox="1"/>
          <p:nvPr/>
        </p:nvSpPr>
        <p:spPr>
          <a:xfrm>
            <a:off x="6883173" y="1569619"/>
            <a:ext cx="17037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Mixte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9723915-85E6-4B61-97B9-97CE37C2F5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246625">
            <a:off x="258363" y="3988914"/>
            <a:ext cx="3581290" cy="119630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31DE182-091D-40DF-9F0B-77DF3BD4C222}"/>
              </a:ext>
            </a:extLst>
          </p:cNvPr>
          <p:cNvSpPr txBox="1"/>
          <p:nvPr/>
        </p:nvSpPr>
        <p:spPr>
          <a:xfrm>
            <a:off x="1800017" y="4741784"/>
            <a:ext cx="18326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A fourche simple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26C7D0E-DD81-4C2B-807E-44FFB73457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400668">
            <a:off x="6014226" y="2638911"/>
            <a:ext cx="1390844" cy="3419952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855B0BFC-499B-44C7-AB9E-EC26853DB218}"/>
              </a:ext>
            </a:extLst>
          </p:cNvPr>
          <p:cNvSpPr txBox="1"/>
          <p:nvPr/>
        </p:nvSpPr>
        <p:spPr>
          <a:xfrm>
            <a:off x="6240971" y="5207584"/>
            <a:ext cx="1961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Mixte ultra fine</a:t>
            </a:r>
          </a:p>
        </p:txBody>
      </p:sp>
    </p:spTree>
    <p:extLst>
      <p:ext uri="{BB962C8B-B14F-4D97-AF65-F5344CB8AC3E}">
        <p14:creationId xmlns:p14="http://schemas.microsoft.com/office/powerpoint/2010/main" val="64439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hASEBIQEhMUEBASFBAQEBYUEQ8SEBAPFBEVFhYQExIYGyYfFxokGRIVHy8gIycpLCwsFx4xNTArNSY3LCkBCQoKDgwOFA8PFSkYHBwpKSkuLCkpKSkpKSkpKSwsKSkpKSopKSksLCkpKSkpKSksKSkpLCksKSkpLCkpLCksKf/AABEIAMIBAwMBIgACEQEDEQH/xAAcAAEAAgMBAQEAAAAAAAAAAAAABQYDBAcCAQj/xABCEAACAQIDBQYCBQkHBQAAAAAAAQIDEQQhMQUGEkFREyIyYXGBkaEHI0Kx8BRDUmJykqKywTNTY3OC0fEVFnST4f/EABYBAQEBAAAAAAAAAAAAAAAAAAABAv/EABgRAQEBAQEAAAAAAAAAAAAAAAARASES/9oADAMBAAIRAxEAPwDuIAAAAAAAAAAAAAAAAAAAAAAAAAAAAAAAAAAAAAAAAAAAAAAAAAAAAAAAAAAAAAAAAAAAAAAAAAAAAAAAAAAAAAAAAAAAAAAAAAAAAAAAAAAAAAAAAAAAAAAAAAAAAAAAAAAAAAAAAAAAAAAAAAAAAAAAAAAAAAAAAAAAAAAAAAAAx1sRCCvOUYLrJqK+LI6rvPhE7KqpvpTUqr/gTAlQQNbeh/Yw9V9HUdKhF+8nf5Ghj97alJKVaVHDxkm4xXFXqys7XVnGNvMC2go+F+kvDcVpVXFN2vUouMP/AGQb4V5yRbsJj4VNHnZStdNOL0nFrKUX1RYNoHywIPoAAAiNu7z0MKu+3Kb8MI2cn68or1OZbf8ApNxtRuNOSwsM8oRUqlvOpJPO3RIsHZAfnapvFjVK7xWI4v8AyKr9Ha9tS6bob84qpFwlVU6kNY1EpKUeU1JWlrk88vcg6qCt4XfOH52nKn5x78dOayl8Eyawe1KNX+zqRn1Sa4l6x1XugNoAAAAAAAAA+XA+g1cTtWhTyqVacH0lOKfwvcicRv1g45Kcqj6QhK/8VkBYAUzF/SKl4aLjpnVqQp6+XP4kRi/pCrP85Tp/5dKU36Xn3fmIOlGDE46lT8dSEP2pxj97OV1NvYmt4Xiq976SdOn08MFJfM808FiXKyp0aLf6bU5vXlJz+5Fg6FW3xwiyjN1ZdKcJzb9Ha3zNPF76cOlBx869WlQXwbdys09367VqmJkovWNOLjH0teK/hNnDbp4aOqlN83KbX8lhMGXFb+zz+to01/h0qtaa/wBUrQZHy3krVfC8XX/ZkqMeWVqUZfeTmG2VQg7wpQi0snwR4r/tPM90sZOSVoRyaUk5t2zStHLPX2y1HBBQwGLm7xw9Gk9eKrLtZ+/HKT/hNpbvYyatPGOCesaUWo29nBfIk6uJalHNwU+6ouK4738cVne11l8cjDSda0c5zlHJ92UE3k7Wk4+a4mnyLRr4TcyhTlKo5VKtTgqKPFKNlPhb40kleSs7Xds+psbu7rUa1XEYrEwVZqrPD0I1FxU6dCilBWg8m5NSld9fPOSryko3hnOPeXR2fhbto9Pc+7C2lBOStKMajVRKUZRku6o8Vnm1aKTto1fR5Qae8P0aYOvCXYxWErW7sqS4abfSpSXdkvRJ+ZX9zsRVw+FqRmn2uCqVuON01FRUpTpr9WShNdLuEuR0zto24rrhte91w263OZbXxz7baGIpd6nWj2FBLTEYp0exgoK3eXHK7a0SWty4OnQqJpNZppNeafMGHBYfgpU6d78EIQv14YpX+QMjYMOJrqKfkr+hkqTsm+nzfQgtvVnGk43zfisnm3+PkBzfezaXHVnJ5LSP9Pe/9feoYmd/n7r15/8ABObxtXk72jn0sldfD/4U6ptHvpKFSpFvPgXFLLnZ6m9TG3Kb59fa1jbwGPlSqRrw8UeWdpR5xb81/vyNeOF46Xbw71K7XFwTjaSaTUrrK0mlzs2uqFKXt88jCurYPEQr04VYZxkrrS6tlZ+aeXszBVwSbvzTuno16PkVPcvbHZVvyeT+qqytG/2auifkpZL1szo1bBX0Wvr+PwwqPwe3sXTdo1HUj+jVXH7cV+Jc+fIlsPv7ZfXUJxtzptTT6tKXC0viVLaO2KMJOMJdtVir8FNdo1bNuT8MV6vK2ZGbPx+Ii6WKrRUcDiHOFOUXGpwuLaveL17jerTSdtMrEdQo78YKX5xwfSVOqvmk18zJLfHApX7aPtGo/uiUithYK67ueeVnGV81Ndbpr4+Z4pYVSksldu2it3na3W1riKt1b6QcGso9pUf6sLfzNETivpM1UKKi1/e1FF/u2X3lZeyniHFxm4U34YrVrk82lfnmZcDuzRaT4Zyu7WlKzzlwq6g1a76lgz4z6R8TLSpGmv1Kf9Z3+8i6m2sXXWteqnp3p8HrbvR+4nqOApws404QvZpqKu01e/Fr/sZeLr5eo4K/S2ViZfYp0ufed38Ly+42Y7v1bd6tLP7ME4Rbsrq+UfPw8tMibT/F7X0MkZNL1cXe7STUtck3kpS0XQUQVDd+is0nNNvNyqS5qN+5GCWbWrfkStPZcIXajGNs3wUqakldJ2bUpatczVhtSFPizgr38VSmsslayc5PJdNc7HhbZi2+DvSk7ydOjUm29VeUnFO3o0ES1bDwtZz424ycHKcpRbim1lJ25LPzQw1OPDdcMYWfE0uHk1K+SVr88uhGPE1NVSqKObTnOlh1Zu7fdV9XfU16mNz71TCU3fVupXqJq6vm3mQWiMk9NM+VrZ8vLkZY/Ip89rQt3sVXklypUYUV6cTS6GnW23hecKlZ/wCNipSf7sSxV2rbSow8VWnH1qQXyv5mlT21hU24cdVtp9ynXqO97qzasrPPWxVYbwSX9lhqUOjVG79eKbR7e1sfPLjcU+XFGKXtGP8AURFv/wCrVmu5hqtutR0qMfhKTb+Br1tq1l4p4Wj+3VnVlf0iooqsdl4mp46jf70v5n/Q3cNug3q5v34f5UhwSNTbkV48bJrpRw8Yr0U3d+9zT/7tw0ZcUe3rzXhU6nEo6eGMbtaEjhNyaerhFvq1xP4u5PYPdyMdFb0yFwVmO38TXfdwMJLk6sEvduok37E3sXYladaOJxXA5wyowhd06Xnd2z9EkvN2asNDZcVyN6nRSJR6SB6BBjq8vj8Cjb87fo0U4yfHVsuGnF95X5zf2F65vkmTu91XGRhFYWN3O8ZyuuOmsrOKeWd3nnay9VXth/R7GP12JblJtyabu3J5tyb1ZcFCwW7GN2hUu1wUrt6d2Kz06u3NktiquztnwdKjCOMxDynJv6mHVcSzm/JWXnyLNvHtW0HSpfV00rcEclLNeJ83n6eRznHYbvZaXyytk/8Aj7i6J3ZO9+FdOWHr0expy7RKznOk3Ua4uP7SVlHS+j01VP2rh406soRmqsE1wTj9qLSavyvZr4Mx4ijm9F6fjzMMauik7Je/DfV2MjPhkpThFy7NOcIuX6EZSSc/ZNssW+O3MZJpTqcFHgm63DKCjSSqKLcqcZcU5ZqK4kk221oVivQlB2krPJ87NPNNdV0fMndnuni6MsNWUJO0I8U+K8acZxtVUo95OK7refds2nwsK+4XsalKNZwisLJzh+TJVIym0opVZqFnO6a8UrPnlrb9kY29OWGxzcMLUjh8Lg6UHTrSjPJQqdpHWorR7sE0ru9+VFwe0amFrVO1cXOc6uHjThKNWmqMJqLcVzSkpWvZuS5MlJbRp4apVmpwqVqCdXtW6vaU4PuqlDhuo/2lmoRXRyRRaMDQq06k9n1X9bSa7CWiq0teFdbpNx9ZK+ts8JWaks3Gz0dnZ3zXIitlbXq1vyWvKEu1oxk3UqQ+sqOTVSUVT+zCLuk5d7xPLid/m09uNyk7KTcpN2soq8r24nlryzKiQWPjRcVwS4YtcNlxKyeSkvLTSzsa+H21GCagqs225O1KnC7clPXu81e9rkDU2nXlo36Qhe3LxysvkYVha8tU/wDVVl/LBWCp+ttuSzVOML53qVopaZ5Ja+5rS3gqf3tGPlThUqS5e3Mj6Ww6n6q/Zpp/OTZtw2BN6ub97L+FIcR8ntWXOrXkvJQop6elufyNaePpN+BSfWpXnVd8vspElT3Y/UTfmuJ/M36G7UulhcVAR2jP7MIx6cNG3lrN/wBD1LFYmWXFO3+Zw/KCLZR3WfQ3qO6vkKigrZ1SWtv3XJ/GTZnp7Gm+cvZ8K/hSOjUd2Y9DdpbvxXIl0c2pbt3+zf1u/vJPC7svpb5HQKex4rkbMMDFciCl4XdbyJbDbtRXIssaKPSiBE0dixXI3KeAiuRt2PoGKNBI9qB6ACwAAAADzNZFQxO9bpXpYmEozWXHBXp1F+klrFvpmXE0to7IpV42nFP7wOYbV2tCc7xzWuj66JNLLn8CvV60bu0Z2Wndlnm+Vvv6nSMV9G1Nt8M3FdCPrfROpfnpL0bRv1hxy/Gpyb7vCstZRWWV/wAWIudWnGVuJ1JcoU05Sf8AX5HYqH0NYa96kpVPKU6jXwvYsGA+j7B0laMIpdIxUV8EZ4ODbMxXaOWFqwdKrFOph+NWlOnw3dL1yur8uJckfKdSVOaknwzi7ry8nyfpzT8zo+/24yg44ilC7p3aSyk1q1GXKV0pRfKUVyuUXFUFOPa/aVlNKLis84ziuSklpyfEuVxvRr7apwrTpYmFRwqqKpuCaUoWcvty5WlrnZJaNMuO7v0e3n+U4mp2tSaUnZrslFJWWiVllyKI2kW3DbarrC0sDBtSs51X/dQnKUowfnZ+Hq3oiZ1UvtnbcE3hsIru3DVqckv0V5PLLV5aI1cDsiUusn1f4yN7YO7zlZWdvPNt9W+bL/svd+MErotRVMDuu3qibw+666Fpp4WK5GRQRBA0t3YrkbENhwXIl7H2wEbHZUehnjgIrkbdgBhjhl0Papo9gD4oix9AAAAAAAAAAAAAAAAAAAAAAAAAGDGYWNSLjJXTOQb37rOhUnKN4058XFZaN5/BtL3s/NdmNDauyYV4OEldNNfEuaPzlgMDOdVQ4bvi0tlk/F+yln55LmdG2BureTcYtKUnN3blJt85SeryXw5Fn2VuFTozlK7k5c3qop3UF5Zt+5ZsLgowWSINbZmyY04rLMkUj6AAAAAAAAAAAAAAAAAAAAAAAAAAAAAAAAAAAAAAAAAAAAAAAAAAAAAAAAAAAAAAAAAAAAAAAAAAAAAAAAAAAAAAAAAAAAAAAAAAAAAAAAAAAAAAAAAAAAAAAAAAAAAAAAAAAAAAAAAAAAAAAAAAAAAAAAAAAAAAAAAAAAAAAAAAAAAAAAAAAAAAAAAAAAAAAAAAAAAAAAAAAAAAAAAAAA/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data:image/jpeg;base64,/9j/4AAQSkZJRgABAQAAAQABAAD/2wCEAAkGBhASEBIQEhMUEBASFBAQEBYUEQ8SEBAPFBEVFhYQExIYGyYfFxokGRIVHy8gIycpLCwsFx4xNTArNSY3LCkBCQoKDgwOFA8PFSkYHBwpKSkuLCkpKSkpKSkpKSwsKSkpKSopKSksLCkpKSkpKSksKSkpLCksKSkpLCkpLCksKf/AABEIAMIBAwMBIgACEQEDEQH/xAAcAAEAAgMBAQEAAAAAAAAAAAAABQYDBAcCAQj/xABCEAACAQIDBQYCBQkHBQAAAAAAAQIDEQQhMQUGEkFREyIyYXGBkaEHI0Kx8BRDUmJykqKywTNTY3OC0fEVFnST4f/EABYBAQEBAAAAAAAAAAAAAAAAAAABAv/EABgRAQEBAQEAAAAAAAAAAAAAAAARASES/9oADAMBAAIRAxEAPwDuIAAAAAAAAAAAAAAAAAAAAAAAAAAAAAAAAAAAAAAAAAAAAAAAAAAAAAAAAAAAAAAAAAAAAAAAAAAAAAAAAAAAAAAAAAAAAAAAAAAAAAAAAAAAAAAAAAAAAAAAAAAAAAAAAAAAAAAAAAAAAAAAAAAAAAAAAAAAAAAAAAAAAAAAAAAAx1sRCCvOUYLrJqK+LI6rvPhE7KqpvpTUqr/gTAlQQNbeh/Yw9V9HUdKhF+8nf5Ghj97alJKVaVHDxkm4xXFXqys7XVnGNvMC2go+F+kvDcVpVXFN2vUouMP/AGQb4V5yRbsJj4VNHnZStdNOL0nFrKUX1RYNoHywIPoAAAiNu7z0MKu+3Kb8MI2cn68or1OZbf8ApNxtRuNOSwsM8oRUqlvOpJPO3RIsHZAfnapvFjVK7xWI4v8AyKr9Ha9tS6bob84qpFwlVU6kNY1EpKUeU1JWlrk88vcg6qCt4XfOH52nKn5x78dOayl8Eyawe1KNX+zqRn1Sa4l6x1XugNoAAAAAAAAA+XA+g1cTtWhTyqVacH0lOKfwvcicRv1g45Kcqj6QhK/8VkBYAUzF/SKl4aLjpnVqQp6+XP4kRi/pCrP85Tp/5dKU36Xn3fmIOlGDE46lT8dSEP2pxj97OV1NvYmt4Xiq976SdOn08MFJfM808FiXKyp0aLf6bU5vXlJz+5Fg6FW3xwiyjN1ZdKcJzb9Ha3zNPF76cOlBx869WlQXwbdys09367VqmJkovWNOLjH0teK/hNnDbp4aOqlN83KbX8lhMGXFb+zz+to01/h0qtaa/wBUrQZHy3krVfC8XX/ZkqMeWVqUZfeTmG2VQg7wpQi0snwR4r/tPM90sZOSVoRyaUk5t2zStHLPX2y1HBBQwGLm7xw9Gk9eKrLtZ+/HKT/hNpbvYyatPGOCesaUWo29nBfIk6uJalHNwU+6ouK4738cVne11l8cjDSda0c5zlHJ92UE3k7Wk4+a4mnyLRr4TcyhTlKo5VKtTgqKPFKNlPhb40kleSs7Xds+psbu7rUa1XEYrEwVZqrPD0I1FxU6dCilBWg8m5NSld9fPOSryko3hnOPeXR2fhbto9Pc+7C2lBOStKMajVRKUZRku6o8Vnm1aKTto1fR5Qae8P0aYOvCXYxWErW7sqS4abfSpSXdkvRJ+ZX9zsRVw+FqRmn2uCqVuON01FRUpTpr9WShNdLuEuR0zto24rrhte91w263OZbXxz7baGIpd6nWj2FBLTEYp0exgoK3eXHK7a0SWty4OnQqJpNZppNeafMGHBYfgpU6d78EIQv14YpX+QMjYMOJrqKfkr+hkqTsm+nzfQgtvVnGk43zfisnm3+PkBzfezaXHVnJ5LSP9Pe/9feoYmd/n7r15/8ABObxtXk72jn0sldfD/4U6ptHvpKFSpFvPgXFLLnZ6m9TG3Kb59fa1jbwGPlSqRrw8UeWdpR5xb81/vyNeOF46Xbw71K7XFwTjaSaTUrrK0mlzs2uqFKXt88jCurYPEQr04VYZxkrrS6tlZ+aeXszBVwSbvzTuno16PkVPcvbHZVvyeT+qqytG/2auifkpZL1szo1bBX0Wvr+PwwqPwe3sXTdo1HUj+jVXH7cV+Jc+fIlsPv7ZfXUJxtzptTT6tKXC0viVLaO2KMJOMJdtVir8FNdo1bNuT8MV6vK2ZGbPx+Ii6WKrRUcDiHOFOUXGpwuLaveL17jerTSdtMrEdQo78YKX5xwfSVOqvmk18zJLfHApX7aPtGo/uiUithYK67ueeVnGV81Ndbpr4+Z4pYVSksldu2it3na3W1riKt1b6QcGso9pUf6sLfzNETivpM1UKKi1/e1FF/u2X3lZeyniHFxm4U34YrVrk82lfnmZcDuzRaT4Zyu7WlKzzlwq6g1a76lgz4z6R8TLSpGmv1Kf9Z3+8i6m2sXXWteqnp3p8HrbvR+4nqOApws404QvZpqKu01e/Fr/sZeLr5eo4K/S2ViZfYp0ufed38Ly+42Y7v1bd6tLP7ME4Rbsrq+UfPw8tMibT/F7X0MkZNL1cXe7STUtck3kpS0XQUQVDd+is0nNNvNyqS5qN+5GCWbWrfkStPZcIXajGNs3wUqakldJ2bUpatczVhtSFPizgr38VSmsslayc5PJdNc7HhbZi2+DvSk7ydOjUm29VeUnFO3o0ES1bDwtZz424ycHKcpRbim1lJ25LPzQw1OPDdcMYWfE0uHk1K+SVr88uhGPE1NVSqKObTnOlh1Zu7fdV9XfU16mNz71TCU3fVupXqJq6vm3mQWiMk9NM+VrZ8vLkZY/Ip89rQt3sVXklypUYUV6cTS6GnW23hecKlZ/wCNipSf7sSxV2rbSow8VWnH1qQXyv5mlT21hU24cdVtp9ynXqO97qzasrPPWxVYbwSX9lhqUOjVG79eKbR7e1sfPLjcU+XFGKXtGP8AURFv/wCrVmu5hqtutR0qMfhKTb+Br1tq1l4p4Wj+3VnVlf0iooqsdl4mp46jf70v5n/Q3cNug3q5v34f5UhwSNTbkV48bJrpRw8Yr0U3d+9zT/7tw0ZcUe3rzXhU6nEo6eGMbtaEjhNyaerhFvq1xP4u5PYPdyMdFb0yFwVmO38TXfdwMJLk6sEvduok37E3sXYladaOJxXA5wyowhd06Xnd2z9EkvN2asNDZcVyN6nRSJR6SB6BBjq8vj8Cjb87fo0U4yfHVsuGnF95X5zf2F65vkmTu91XGRhFYWN3O8ZyuuOmsrOKeWd3nnay9VXth/R7GP12JblJtyabu3J5tyb1ZcFCwW7GN2hUu1wUrt6d2Kz06u3NktiquztnwdKjCOMxDynJv6mHVcSzm/JWXnyLNvHtW0HSpfV00rcEclLNeJ83n6eRznHYbvZaXyytk/8Aj7i6J3ZO9+FdOWHr0expy7RKznOk3Ua4uP7SVlHS+j01VP2rh406soRmqsE1wTj9qLSavyvZr4Mx4ijm9F6fjzMMauik7Je/DfV2MjPhkpThFy7NOcIuX6EZSSc/ZNssW+O3MZJpTqcFHgm63DKCjSSqKLcqcZcU5ZqK4kk221oVivQlB2krPJ87NPNNdV0fMndnuni6MsNWUJO0I8U+K8acZxtVUo95OK7refds2nwsK+4XsalKNZwisLJzh+TJVIym0opVZqFnO6a8UrPnlrb9kY29OWGxzcMLUjh8Lg6UHTrSjPJQqdpHWorR7sE0ru9+VFwe0amFrVO1cXOc6uHjThKNWmqMJqLcVzSkpWvZuS5MlJbRp4apVmpwqVqCdXtW6vaU4PuqlDhuo/2lmoRXRyRRaMDQq06k9n1X9bSa7CWiq0teFdbpNx9ZK+ts8JWaks3Gz0dnZ3zXIitlbXq1vyWvKEu1oxk3UqQ+sqOTVSUVT+zCLuk5d7xPLid/m09uNyk7KTcpN2soq8r24nlryzKiQWPjRcVwS4YtcNlxKyeSkvLTSzsa+H21GCagqs225O1KnC7clPXu81e9rkDU2nXlo36Qhe3LxysvkYVha8tU/wDVVl/LBWCp+ttuSzVOML53qVopaZ5Ja+5rS3gqf3tGPlThUqS5e3Mj6Ww6n6q/Zpp/OTZtw2BN6ub97L+FIcR8ntWXOrXkvJQop6elufyNaePpN+BSfWpXnVd8vspElT3Y/UTfmuJ/M36G7UulhcVAR2jP7MIx6cNG3lrN/wBD1LFYmWXFO3+Zw/KCLZR3WfQ3qO6vkKigrZ1SWtv3XJ/GTZnp7Gm+cvZ8K/hSOjUd2Y9DdpbvxXIl0c2pbt3+zf1u/vJPC7svpb5HQKex4rkbMMDFciCl4XdbyJbDbtRXIssaKPSiBE0dixXI3KeAiuRt2PoGKNBI9qB6ACwAAAADzNZFQxO9bpXpYmEozWXHBXp1F+klrFvpmXE0to7IpV42nFP7wOYbV2tCc7xzWuj66JNLLn8CvV60bu0Z2Wndlnm+Vvv6nSMV9G1Nt8M3FdCPrfROpfnpL0bRv1hxy/Gpyb7vCstZRWWV/wAWIudWnGVuJ1JcoU05Sf8AX5HYqH0NYa96kpVPKU6jXwvYsGA+j7B0laMIpdIxUV8EZ4ODbMxXaOWFqwdKrFOph+NWlOnw3dL1yur8uJckfKdSVOaknwzi7ry8nyfpzT8zo+/24yg44ilC7p3aSyk1q1GXKV0pRfKUVyuUXFUFOPa/aVlNKLis84ziuSklpyfEuVxvRr7apwrTpYmFRwqqKpuCaUoWcvty5WlrnZJaNMuO7v0e3n+U4mp2tSaUnZrslFJWWiVllyKI2kW3DbarrC0sDBtSs51X/dQnKUowfnZ+Hq3oiZ1UvtnbcE3hsIru3DVqckv0V5PLLV5aI1cDsiUusn1f4yN7YO7zlZWdvPNt9W+bL/svd+MErotRVMDuu3qibw+666Fpp4WK5GRQRBA0t3YrkbENhwXIl7H2wEbHZUehnjgIrkbdgBhjhl0Papo9gD4oix9AAAAAAAAAAAAAAAAAAAAAAAAAGDGYWNSLjJXTOQb37rOhUnKN4058XFZaN5/BtL3s/NdmNDauyYV4OEldNNfEuaPzlgMDOdVQ4bvi0tlk/F+yln55LmdG2BureTcYtKUnN3blJt85SeryXw5Fn2VuFTozlK7k5c3qop3UF5Zt+5ZsLgowWSINbZmyY04rLMkUj6AAAAAAAAAAAAAAAAAAAAAAAAAAAAAAAAAAAAAAAAAAAAAAAAAAAAAAAAAAAAAAAAAAAAAAAAAAAAAAAAAAAAAAAAAAAAAAAAAAAAAAAAAAAAAAAAAAAAAAAAAAAAAAAAAAAAAAAAAAAAAAAAAAAAAAAAAAAAAAAAAAAAAAAAAAAAAAAAAAAAAAAAAAAAAAAAAAAAAAAAAAAAAAAAAAAA//2Q=="/>
          <p:cNvSpPr>
            <a:spLocks noChangeAspect="1" noChangeArrowheads="1"/>
          </p:cNvSpPr>
          <p:nvPr/>
        </p:nvSpPr>
        <p:spPr bwMode="auto">
          <a:xfrm>
            <a:off x="307975" y="-731838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115616" y="4221088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/>
              <a:t>Clé à molette ou clé anglaise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12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13" y="791301"/>
            <a:ext cx="6816563" cy="2831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0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Afficher l'image d'ori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09800">
            <a:off x="109853" y="939868"/>
            <a:ext cx="4913188" cy="2206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219186" y="4627592"/>
            <a:ext cx="76039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/>
              <a:t>          Clé à chaîne</a:t>
            </a:r>
          </a:p>
          <a:p>
            <a:pPr algn="ctr"/>
            <a:endParaRPr lang="fr-FR" sz="4000" b="1" dirty="0"/>
          </a:p>
          <a:p>
            <a:pPr algn="ctr"/>
            <a:r>
              <a:rPr lang="fr-FR" sz="4000" b="1" dirty="0"/>
              <a:t>(serrage de tube-outil de plombier)</a:t>
            </a:r>
          </a:p>
        </p:txBody>
      </p:sp>
      <p:pic>
        <p:nvPicPr>
          <p:cNvPr id="5124" name="Picture 4" descr="Afficher l'image d'orig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771" y="457117"/>
            <a:ext cx="4095229" cy="3071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0866" y="3880755"/>
            <a:ext cx="3015798" cy="149367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84962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8988"/>
            <a:ext cx="9144000" cy="609353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262541" y="465025"/>
            <a:ext cx="40662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/>
              <a:t>          Clé à chaîne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8000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366443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059832" y="1772816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Clé à cliquet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712" y="3142354"/>
            <a:ext cx="4821355" cy="3535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0" y="4910184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Douilles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201462" y="646244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14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8306718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15</a:t>
            </a:r>
          </a:p>
        </p:txBody>
      </p:sp>
      <p:cxnSp>
        <p:nvCxnSpPr>
          <p:cNvPr id="3" name="Connecteur droit avec flèche 2"/>
          <p:cNvCxnSpPr/>
          <p:nvPr/>
        </p:nvCxnSpPr>
        <p:spPr>
          <a:xfrm flipV="1">
            <a:off x="2362733" y="4663207"/>
            <a:ext cx="1050877" cy="428074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2257184" y="5519355"/>
            <a:ext cx="1245077" cy="181097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638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59" b="12832"/>
          <a:stretch/>
        </p:blipFill>
        <p:spPr bwMode="auto">
          <a:xfrm>
            <a:off x="1835696" y="980728"/>
            <a:ext cx="5715000" cy="4281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691680" y="4797152"/>
            <a:ext cx="37444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Clé à choc (pneumatique)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21664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856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47.servimg.com/u/f47/11/77/80/84/cle_fi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18" y="342011"/>
            <a:ext cx="2619402" cy="2619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217" y="548680"/>
            <a:ext cx="4209256" cy="4209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00924" y="2961413"/>
            <a:ext cx="28607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Clé à filtre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186" y="3168082"/>
            <a:ext cx="3460838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24007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78617" cy="6839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851920" y="4653136"/>
            <a:ext cx="28607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chemeClr val="bg1"/>
                </a:solidFill>
              </a:rPr>
              <a:t>Clé à filtre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chemeClr val="bg1"/>
                </a:solidFill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03375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xantia.voila.net/images/vidange_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5767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818291" y="3417058"/>
            <a:ext cx="23815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/>
              <a:t>Servante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1</a:t>
            </a:r>
          </a:p>
        </p:txBody>
      </p:sp>
      <p:pic>
        <p:nvPicPr>
          <p:cNvPr id="1026" name="Picture 2" descr="Afficher l'image d'ori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00" y="337393"/>
            <a:ext cx="57150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58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10347 L 0.375 0.184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10" y="14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13009" y="5508657"/>
            <a:ext cx="73543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Porte batterie universel</a:t>
            </a:r>
          </a:p>
        </p:txBody>
      </p:sp>
      <p:pic>
        <p:nvPicPr>
          <p:cNvPr id="4098" name="Picture 2" descr="Afficher l'image d'ori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09" y="598441"/>
            <a:ext cx="4184397" cy="4369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6513" y="443065"/>
            <a:ext cx="3258005" cy="493463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26995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hellopro.fr/images/produit-2/1/6/5/cle-dynamometrique-dynalec-1055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5472608" cy="4082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563888" y="3789040"/>
            <a:ext cx="51125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Clé dynamométrique</a:t>
            </a:r>
          </a:p>
          <a:p>
            <a:pPr algn="ctr"/>
            <a:r>
              <a:rPr lang="fr-FR" sz="4000" b="1" dirty="0"/>
              <a:t>(serrage au couple)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62843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losfantasticos.com/_webgallery/galleries/divers/pied-de-bich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08720"/>
            <a:ext cx="6096000" cy="417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4067944" y="4293096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Pied de biche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76160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827" y="-171400"/>
            <a:ext cx="9253503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11560" y="3356992"/>
            <a:ext cx="54360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Coupe boulon</a:t>
            </a:r>
          </a:p>
          <a:p>
            <a:pPr algn="ctr"/>
            <a:r>
              <a:rPr lang="fr-FR" sz="4000" b="1" dirty="0"/>
              <a:t>(ou pince Monseigneur)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996952"/>
            <a:ext cx="2629156" cy="3493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04138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79512" y="260648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Tenailles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996952"/>
            <a:ext cx="3333750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04" y="0"/>
            <a:ext cx="5467396" cy="3519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4644008" y="3140968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/>
              <a:t>Menuisier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835696" y="5733256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/>
              <a:t>Carreleur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31528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0" y="452359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Tenaille russe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23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6650" y="-648429"/>
            <a:ext cx="4976583" cy="4976583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394" y="4056415"/>
            <a:ext cx="2524477" cy="24006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0173" y="3970677"/>
            <a:ext cx="2572109" cy="257210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50" name="Picture 2" descr="RÃ©sultat de recherche d'images pour &quot;tenaille russe&quot;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116" y="3970677"/>
            <a:ext cx="2580636" cy="258063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04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059832" y="4293096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/>
              <a:t>Egoïne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24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229" y="1378330"/>
            <a:ext cx="6564573" cy="230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93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57" b="18143"/>
          <a:stretch/>
        </p:blipFill>
        <p:spPr bwMode="auto">
          <a:xfrm>
            <a:off x="1259632" y="620688"/>
            <a:ext cx="6667500" cy="4000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339752" y="4941168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Scie à métaux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36860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1534" y="2142699"/>
            <a:ext cx="2852466" cy="471530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308" y="825985"/>
            <a:ext cx="5704764" cy="6032015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738332" y="204716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Scie à ruban</a:t>
            </a:r>
          </a:p>
        </p:txBody>
      </p:sp>
    </p:spTree>
    <p:extLst>
      <p:ext uri="{BB962C8B-B14F-4D97-AF65-F5344CB8AC3E}">
        <p14:creationId xmlns:p14="http://schemas.microsoft.com/office/powerpoint/2010/main" val="262768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8604"/>
            <a:ext cx="9144000" cy="3338285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214651" y="3944202"/>
            <a:ext cx="6359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Scie à ruban avec table d’</a:t>
            </a:r>
            <a:r>
              <a:rPr lang="fr-FR" sz="4000" b="1" dirty="0" err="1"/>
              <a:t>amenage</a:t>
            </a:r>
            <a:r>
              <a:rPr lang="fr-FR" sz="4000" b="1" dirty="0"/>
              <a:t> et de sortie</a:t>
            </a:r>
          </a:p>
        </p:txBody>
      </p:sp>
    </p:spTree>
    <p:extLst>
      <p:ext uri="{BB962C8B-B14F-4D97-AF65-F5344CB8AC3E}">
        <p14:creationId xmlns:p14="http://schemas.microsoft.com/office/powerpoint/2010/main" val="2398472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df-safetytools.com/image/81_pince_universel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5715000" cy="399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831232" y="7036296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/>
              <a:t>Pince universelle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9661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6 L 0.09566 -0.388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74" y="-1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302" y="-62408"/>
            <a:ext cx="6920408" cy="6920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540568" y="620688"/>
            <a:ext cx="3194720" cy="319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79" b="28212"/>
          <a:stretch/>
        </p:blipFill>
        <p:spPr bwMode="auto">
          <a:xfrm>
            <a:off x="6012160" y="260648"/>
            <a:ext cx="2520280" cy="1020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196752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581128"/>
            <a:ext cx="1819991" cy="1902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617050"/>
            <a:ext cx="3096344" cy="2303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7390160" y="2852936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err="1"/>
              <a:t>Torx</a:t>
            </a:r>
            <a:endParaRPr lang="fr-FR" sz="4000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539552" y="5733256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Allen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979712" y="1124744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Plat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979712" y="2420888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Cruciforme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802710" y="1196752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? (1)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632856" y="2665026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? (2)  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6958112" y="2985934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? (3)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1043608" y="5229200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? (4) 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4269036" y="6224976"/>
            <a:ext cx="1922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26  </a:t>
            </a:r>
            <a:r>
              <a:rPr lang="fr-FR" sz="3200" b="1" dirty="0">
                <a:sym typeface="Wingdings" panose="05000000000000000000" pitchFamily="2" charset="2"/>
              </a:rPr>
              <a:t> 29</a:t>
            </a:r>
            <a:endParaRPr lang="fr-FR" sz="3200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3887941" y="4581128"/>
            <a:ext cx="25717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Tourne vis</a:t>
            </a:r>
          </a:p>
        </p:txBody>
      </p:sp>
    </p:spTree>
    <p:extLst>
      <p:ext uri="{BB962C8B-B14F-4D97-AF65-F5344CB8AC3E}">
        <p14:creationId xmlns:p14="http://schemas.microsoft.com/office/powerpoint/2010/main" val="367693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5" grpId="0"/>
      <p:bldP spid="12" grpId="0"/>
      <p:bldP spid="13" grpId="0"/>
      <p:bldP spid="16" grpId="0"/>
      <p:bldP spid="17" grpId="0"/>
      <p:bldP spid="1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037"/>
            <a:ext cx="9073480" cy="694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341194" y="1338677"/>
            <a:ext cx="2647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Embouts</a:t>
            </a:r>
          </a:p>
        </p:txBody>
      </p:sp>
    </p:spTree>
    <p:extLst>
      <p:ext uri="{BB962C8B-B14F-4D97-AF65-F5344CB8AC3E}">
        <p14:creationId xmlns:p14="http://schemas.microsoft.com/office/powerpoint/2010/main" val="367693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67544" y="6021288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/>
              <a:t>Pince à </a:t>
            </a:r>
            <a:r>
              <a:rPr lang="fr-FR" sz="4000" b="1" dirty="0" err="1"/>
              <a:t>circlips</a:t>
            </a:r>
            <a:r>
              <a:rPr lang="fr-FR" sz="4000" b="1" dirty="0"/>
              <a:t> intérieur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5228689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25" b="24380"/>
          <a:stretch/>
        </p:blipFill>
        <p:spPr bwMode="auto">
          <a:xfrm>
            <a:off x="179512" y="3501008"/>
            <a:ext cx="4762500" cy="2423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0" y="2204864"/>
            <a:ext cx="5472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/>
              <a:t>Pince à </a:t>
            </a:r>
            <a:r>
              <a:rPr lang="fr-FR" sz="4000" b="1" dirty="0" err="1"/>
              <a:t>circlips</a:t>
            </a:r>
            <a:r>
              <a:rPr lang="fr-FR" sz="4000" b="1" dirty="0"/>
              <a:t> extérieur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628800"/>
            <a:ext cx="3233936" cy="323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415981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912211"/>
            <a:ext cx="5098883" cy="489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7815" y="150126"/>
            <a:ext cx="4045116" cy="25111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ZoneTexte 3"/>
          <p:cNvSpPr txBox="1"/>
          <p:nvPr/>
        </p:nvSpPr>
        <p:spPr>
          <a:xfrm>
            <a:off x="170900" y="629255"/>
            <a:ext cx="377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/>
              <a:t>Circlips</a:t>
            </a:r>
            <a:r>
              <a:rPr lang="fr-FR" sz="2800" b="1" dirty="0"/>
              <a:t> extérieur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889311" y="5095055"/>
            <a:ext cx="3063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/>
              <a:t>Circlips</a:t>
            </a:r>
            <a:r>
              <a:rPr lang="fr-FR" sz="2800" b="1" dirty="0"/>
              <a:t> intérieur</a:t>
            </a:r>
          </a:p>
        </p:txBody>
      </p:sp>
      <p:cxnSp>
        <p:nvCxnSpPr>
          <p:cNvPr id="6" name="Connecteur droit avec flèche 5"/>
          <p:cNvCxnSpPr>
            <a:stCxn id="4" idx="2"/>
          </p:cNvCxnSpPr>
          <p:nvPr/>
        </p:nvCxnSpPr>
        <p:spPr>
          <a:xfrm>
            <a:off x="2058123" y="1152475"/>
            <a:ext cx="1285578" cy="124953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3493827" y="908720"/>
            <a:ext cx="1241946" cy="375123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H="1">
            <a:off x="5098885" y="5486400"/>
            <a:ext cx="960721" cy="313899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988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" y="764704"/>
            <a:ext cx="9145016" cy="465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2339752" y="5373216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/>
              <a:t>Pince à </a:t>
            </a:r>
            <a:r>
              <a:rPr lang="fr-FR" sz="4000" b="1" dirty="0" err="1"/>
              <a:t>circlips</a:t>
            </a:r>
            <a:r>
              <a:rPr lang="fr-FR" sz="4000" b="1" dirty="0"/>
              <a:t> intérieur</a:t>
            </a:r>
          </a:p>
        </p:txBody>
      </p:sp>
    </p:spTree>
    <p:extLst>
      <p:ext uri="{BB962C8B-B14F-4D97-AF65-F5344CB8AC3E}">
        <p14:creationId xmlns:p14="http://schemas.microsoft.com/office/powerpoint/2010/main" val="234371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Afficher l'image d'ori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61" y="1274629"/>
            <a:ext cx="5715000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856539" y="255305"/>
            <a:ext cx="71534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4000" b="1"/>
            </a:lvl1pPr>
          </a:lstStyle>
          <a:p>
            <a:pPr algn="ctr"/>
            <a:r>
              <a:rPr lang="fr-FR" dirty="0"/>
              <a:t>Pince à masses d’équilibrage</a:t>
            </a:r>
          </a:p>
          <a:p>
            <a:pPr algn="ctr"/>
            <a:r>
              <a:rPr lang="fr-FR" sz="3200" dirty="0"/>
              <a:t>(équilibrage des pneus)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1991" y="2074460"/>
            <a:ext cx="2076091" cy="115471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3055" y="3710142"/>
            <a:ext cx="2857899" cy="287695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3085" y="3710142"/>
            <a:ext cx="2876951" cy="2876951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883946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Afficher l'image d'ori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69258">
            <a:off x="-734774" y="1294767"/>
            <a:ext cx="3734036" cy="1387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-82147" y="3977352"/>
            <a:ext cx="22245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4000" b="1"/>
            </a:lvl1pPr>
          </a:lstStyle>
          <a:p>
            <a:pPr algn="ctr"/>
            <a:r>
              <a:rPr lang="fr-FR" sz="2400" dirty="0"/>
              <a:t>Pince à masses d’équilibrage</a:t>
            </a:r>
          </a:p>
        </p:txBody>
      </p:sp>
      <p:pic>
        <p:nvPicPr>
          <p:cNvPr id="1030" name="Picture 6" descr="Résultat de recherche d'images pour &quot;équilibreuse pneu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144" y="162222"/>
            <a:ext cx="6159406" cy="655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6268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856539" y="4759066"/>
            <a:ext cx="71534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4000" b="1"/>
            </a:lvl1pPr>
          </a:lstStyle>
          <a:p>
            <a:pPr algn="ctr"/>
            <a:r>
              <a:rPr lang="fr-FR" dirty="0"/>
              <a:t>Ventouse à pompe pour vitrage (pare brise)</a:t>
            </a:r>
          </a:p>
        </p:txBody>
      </p:sp>
      <p:pic>
        <p:nvPicPr>
          <p:cNvPr id="3074" name="Picture 2" descr="Résultat de recherche d'images pour &quot;ventouse pare brise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66" y="1715913"/>
            <a:ext cx="2999238" cy="2246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Afficher l'image d'orig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8586" y="394055"/>
            <a:ext cx="539115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119443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827584" y="3573016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Pince à riveter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6752448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284984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961347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/>
          <p:cNvGrpSpPr/>
          <p:nvPr/>
        </p:nvGrpSpPr>
        <p:grpSpPr>
          <a:xfrm>
            <a:off x="5391037" y="4097168"/>
            <a:ext cx="3727822" cy="2736304"/>
            <a:chOff x="4283968" y="1591785"/>
            <a:chExt cx="3727822" cy="2736304"/>
          </a:xfrm>
        </p:grpSpPr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4813" y="1591785"/>
              <a:ext cx="3416977" cy="2736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4283968" y="1725216"/>
              <a:ext cx="1224136" cy="20162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944103" y="2290727"/>
              <a:ext cx="652233" cy="10801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0" t="17316"/>
          <a:stretch/>
        </p:blipFill>
        <p:spPr bwMode="auto">
          <a:xfrm>
            <a:off x="0" y="0"/>
            <a:ext cx="6317226" cy="430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 descr="https://encrypted-tbn3.gstatic.com/images?q=tbn:ANd9GcSXqPeV47WMfydsJ3A1eMk9mrKICFZX2lRAPe0-KwbSK0jhwn5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58598"/>
            <a:ext cx="3552270" cy="296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6208986" y="1584614"/>
            <a:ext cx="29098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Pince Pop</a:t>
            </a:r>
          </a:p>
        </p:txBody>
      </p:sp>
    </p:spTree>
    <p:extLst>
      <p:ext uri="{BB962C8B-B14F-4D97-AF65-F5344CB8AC3E}">
        <p14:creationId xmlns:p14="http://schemas.microsoft.com/office/powerpoint/2010/main" val="32416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-4248472" y="1154387"/>
            <a:ext cx="42484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Pince universelle</a:t>
            </a:r>
          </a:p>
          <a:p>
            <a:pPr algn="ctr"/>
            <a:r>
              <a:rPr lang="fr-FR" sz="4000" b="1" dirty="0"/>
              <a:t>(un autre type)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2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3322" y="793600"/>
            <a:ext cx="6125430" cy="5087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67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59259E-6 L 0.51354 0.3023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77" y="15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dansdata.com/images/io030/rivets6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94" y="734291"/>
            <a:ext cx="8053038" cy="520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68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fficher l'image d'ori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77" y="2210937"/>
            <a:ext cx="3103160" cy="310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523619" y="229315"/>
            <a:ext cx="4752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Riveteuses pneumatiques</a:t>
            </a:r>
          </a:p>
        </p:txBody>
      </p:sp>
      <p:pic>
        <p:nvPicPr>
          <p:cNvPr id="1028" name="Picture 4" descr="TOURNEVIS Riveteuse pneumatique Facom Y.135F côté Passag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125" y="1774208"/>
            <a:ext cx="4036657" cy="4036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666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713" y="222563"/>
            <a:ext cx="2448272" cy="3340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155" y="0"/>
            <a:ext cx="5040560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77421" y="3855400"/>
            <a:ext cx="4752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Extracteur</a:t>
            </a:r>
          </a:p>
          <a:p>
            <a:pPr algn="ctr"/>
            <a:r>
              <a:rPr lang="fr-FR" sz="4000" b="1" dirty="0"/>
              <a:t>(de roulements)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34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2387451" y="4870906"/>
            <a:ext cx="3825000" cy="1777865"/>
            <a:chOff x="2387451" y="4870906"/>
            <a:chExt cx="3825000" cy="1777865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34586" y="4870906"/>
              <a:ext cx="1777865" cy="1777865"/>
            </a:xfrm>
            <a:prstGeom prst="rect">
              <a:avLst/>
            </a:prstGeom>
          </p:spPr>
        </p:pic>
        <p:sp>
          <p:nvSpPr>
            <p:cNvPr id="3" name="Forme libre 2"/>
            <p:cNvSpPr/>
            <p:nvPr/>
          </p:nvSpPr>
          <p:spPr>
            <a:xfrm>
              <a:off x="2387451" y="5213445"/>
              <a:ext cx="2007128" cy="812368"/>
            </a:xfrm>
            <a:custGeom>
              <a:avLst/>
              <a:gdLst>
                <a:gd name="connsiteX0" fmla="*/ 55498 w 2007128"/>
                <a:gd name="connsiteY0" fmla="*/ 0 h 812368"/>
                <a:gd name="connsiteX1" fmla="*/ 246567 w 2007128"/>
                <a:gd name="connsiteY1" fmla="*/ 764274 h 812368"/>
                <a:gd name="connsiteX2" fmla="*/ 2007128 w 2007128"/>
                <a:gd name="connsiteY2" fmla="*/ 668740 h 812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07128" h="812368">
                  <a:moveTo>
                    <a:pt x="55498" y="0"/>
                  </a:moveTo>
                  <a:cubicBezTo>
                    <a:pt x="-11604" y="326408"/>
                    <a:pt x="-78705" y="652817"/>
                    <a:pt x="246567" y="764274"/>
                  </a:cubicBezTo>
                  <a:cubicBezTo>
                    <a:pt x="571839" y="875731"/>
                    <a:pt x="1289483" y="772235"/>
                    <a:pt x="2007128" y="668740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05785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8178"/>
            <a:ext cx="5257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49080"/>
            <a:ext cx="22098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735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g21.xooimage.com/files/0/0/d/extracteur-de-rou...t-376020-19cc5b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6632"/>
            <a:ext cx="6264696" cy="6108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3707904" y="5949280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Extracteur hydraulique</a:t>
            </a:r>
          </a:p>
        </p:txBody>
      </p:sp>
    </p:spTree>
    <p:extLst>
      <p:ext uri="{BB962C8B-B14F-4D97-AF65-F5344CB8AC3E}">
        <p14:creationId xmlns:p14="http://schemas.microsoft.com/office/powerpoint/2010/main" val="293735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291900" y="2005470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Burette d’huile</a:t>
            </a:r>
          </a:p>
        </p:txBody>
      </p:sp>
      <p:pic>
        <p:nvPicPr>
          <p:cNvPr id="2052" name="Picture 4" descr="Afficher l'image d'origin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1900" y="2961562"/>
            <a:ext cx="3657033" cy="3657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35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111" y="534293"/>
            <a:ext cx="4007424" cy="270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80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76672"/>
            <a:ext cx="57150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3131840" y="4653136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Cric Hydraulique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367693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113" y="1445014"/>
            <a:ext cx="4915586" cy="432495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070886" y="231262"/>
            <a:ext cx="36920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Chandelles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379394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170" y="231262"/>
            <a:ext cx="3159122" cy="277953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643952" y="1009184"/>
            <a:ext cx="36920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Chandelles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1122" y="2628310"/>
            <a:ext cx="5639587" cy="422969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364126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8979" y="241434"/>
            <a:ext cx="2743583" cy="540142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-767628" y="345706"/>
            <a:ext cx="71835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Diable</a:t>
            </a:r>
          </a:p>
          <a:p>
            <a:pPr algn="ctr"/>
            <a:r>
              <a:rPr lang="fr-FR" sz="3200" b="1" dirty="0"/>
              <a:t>(Ou chariot de manutention)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38</a:t>
            </a:r>
          </a:p>
        </p:txBody>
      </p:sp>
      <p:grpSp>
        <p:nvGrpSpPr>
          <p:cNvPr id="2" name="Groupe 1"/>
          <p:cNvGrpSpPr/>
          <p:nvPr/>
        </p:nvGrpSpPr>
        <p:grpSpPr>
          <a:xfrm>
            <a:off x="529620" y="2732175"/>
            <a:ext cx="3032446" cy="3618845"/>
            <a:chOff x="529620" y="2732175"/>
            <a:chExt cx="3032446" cy="3618845"/>
          </a:xfrm>
        </p:grpSpPr>
        <p:pic>
          <p:nvPicPr>
            <p:cNvPr id="1026" name="Picture 2" descr="Diable à escalier manuel - CNESST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9993" y="2732175"/>
              <a:ext cx="2171700" cy="3095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ZoneTexte 6"/>
            <p:cNvSpPr txBox="1"/>
            <p:nvPr/>
          </p:nvSpPr>
          <p:spPr>
            <a:xfrm>
              <a:off x="529620" y="5827800"/>
              <a:ext cx="30324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800" b="1" dirty="0"/>
                <a:t>Diable à escalier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9381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066800"/>
            <a:ext cx="76200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836168" y="7153250"/>
            <a:ext cx="42484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Pince coupante</a:t>
            </a:r>
          </a:p>
          <a:p>
            <a:pPr algn="ctr"/>
            <a:r>
              <a:rPr lang="fr-FR" sz="4000" b="1" dirty="0"/>
              <a:t>(diagonale)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6720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07407E-6 L 0.1908 -0.325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31" y="-1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cdn3.prosoud.com/1622-jqZoom/presse-hydraulique-10-tonn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8640"/>
            <a:ext cx="5276850" cy="527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411760" y="5805264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Presse Hydraulique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39</a:t>
            </a:r>
          </a:p>
        </p:txBody>
      </p:sp>
    </p:spTree>
    <p:extLst>
      <p:ext uri="{BB962C8B-B14F-4D97-AF65-F5344CB8AC3E}">
        <p14:creationId xmlns:p14="http://schemas.microsoft.com/office/powerpoint/2010/main" val="293735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1189" y="370837"/>
            <a:ext cx="3397706" cy="435367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097862" y="5040990"/>
            <a:ext cx="51125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Lampe flexible à embase magnétique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52419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7335" y="3147973"/>
            <a:ext cx="3362794" cy="360095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2571" y="0"/>
            <a:ext cx="5401429" cy="3038899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8412510" y="4960474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41</a:t>
            </a:r>
          </a:p>
        </p:txBody>
      </p:sp>
      <p:pic>
        <p:nvPicPr>
          <p:cNvPr id="4102" name="Picture 6" descr="Résultat de recherche d'images pour &quot;cintreuse à trois galets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013045"/>
            <a:ext cx="4844955" cy="4844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72874" y="1305159"/>
            <a:ext cx="3415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Cintreuse</a:t>
            </a:r>
          </a:p>
        </p:txBody>
      </p:sp>
    </p:spTree>
    <p:extLst>
      <p:ext uri="{BB962C8B-B14F-4D97-AF65-F5344CB8AC3E}">
        <p14:creationId xmlns:p14="http://schemas.microsoft.com/office/powerpoint/2010/main" val="244168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770315" y="155090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Pince à emporte pièce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42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15196" y="862976"/>
            <a:ext cx="6477904" cy="2486372"/>
          </a:xfrm>
          <a:prstGeom prst="rect">
            <a:avLst/>
          </a:prstGeom>
        </p:spPr>
      </p:pic>
      <p:grpSp>
        <p:nvGrpSpPr>
          <p:cNvPr id="3" name="Groupe 2"/>
          <p:cNvGrpSpPr/>
          <p:nvPr/>
        </p:nvGrpSpPr>
        <p:grpSpPr>
          <a:xfrm>
            <a:off x="431865" y="3689675"/>
            <a:ext cx="8199850" cy="2695951"/>
            <a:chOff x="431865" y="3689675"/>
            <a:chExt cx="8199850" cy="2695951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1865" y="3689675"/>
              <a:ext cx="2676899" cy="2695951"/>
            </a:xfrm>
            <a:prstGeom prst="rect">
              <a:avLst/>
            </a:prstGeom>
          </p:spPr>
        </p:pic>
        <p:sp>
          <p:nvSpPr>
            <p:cNvPr id="8" name="ZoneTexte 7"/>
            <p:cNvSpPr txBox="1"/>
            <p:nvPr/>
          </p:nvSpPr>
          <p:spPr>
            <a:xfrm>
              <a:off x="3519147" y="4181179"/>
              <a:ext cx="511256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/>
                <a:t>Pour percer des trous dans des matières souples.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812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0"/>
            <a:ext cx="6858000" cy="68580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-1" y="116783"/>
            <a:ext cx="24156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Pince à emporte pièce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42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3395556">
            <a:off x="-463772" y="2045656"/>
            <a:ext cx="3343197" cy="1283198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07257" y="4618879"/>
            <a:ext cx="3256389" cy="206210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Souvent associée à du matériel pour poser des œillets</a:t>
            </a:r>
          </a:p>
        </p:txBody>
      </p:sp>
    </p:spTree>
    <p:extLst>
      <p:ext uri="{BB962C8B-B14F-4D97-AF65-F5344CB8AC3E}">
        <p14:creationId xmlns:p14="http://schemas.microsoft.com/office/powerpoint/2010/main" val="38844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0922"/>
            <a:ext cx="5512516" cy="1071635"/>
          </a:xfrm>
        </p:spPr>
        <p:txBody>
          <a:bodyPr>
            <a:normAutofit/>
          </a:bodyPr>
          <a:lstStyle/>
          <a:p>
            <a:r>
              <a:rPr lang="fr-FR" sz="3600" b="1" dirty="0"/>
              <a:t>Vocabulaire outillage</a:t>
            </a:r>
            <a:endParaRPr lang="fr-FR" sz="2400" b="1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800" y="1202590"/>
            <a:ext cx="3416916" cy="1522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4804012" y="929635"/>
            <a:ext cx="4039738" cy="2067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>
                <a:solidFill>
                  <a:srgbClr val="0070C0"/>
                </a:solidFill>
              </a:rPr>
              <a:t>Alors ? Vous avez pris combien de points sur les 42 ?</a:t>
            </a:r>
          </a:p>
        </p:txBody>
      </p:sp>
      <p:grpSp>
        <p:nvGrpSpPr>
          <p:cNvPr id="12" name="Groupe 11"/>
          <p:cNvGrpSpPr/>
          <p:nvPr/>
        </p:nvGrpSpPr>
        <p:grpSpPr>
          <a:xfrm>
            <a:off x="1047800" y="4783728"/>
            <a:ext cx="7229209" cy="2087920"/>
            <a:chOff x="1047800" y="4783728"/>
            <a:chExt cx="7229209" cy="2087920"/>
          </a:xfrm>
        </p:grpSpPr>
        <p:sp>
          <p:nvSpPr>
            <p:cNvPr id="7" name="Titre 1"/>
            <p:cNvSpPr txBox="1">
              <a:spLocks/>
            </p:cNvSpPr>
            <p:nvPr/>
          </p:nvSpPr>
          <p:spPr>
            <a:xfrm>
              <a:off x="1047800" y="5288225"/>
              <a:ext cx="4039738" cy="92645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fr-FR" sz="3200" b="1" dirty="0">
                  <a:solidFill>
                    <a:srgbClr val="FF0000"/>
                  </a:solidFill>
                </a:rPr>
                <a:t>Moins de 15 points …</a:t>
              </a:r>
            </a:p>
          </p:txBody>
        </p:sp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08301" y="4783728"/>
              <a:ext cx="2368708" cy="2087920"/>
            </a:xfrm>
            <a:prstGeom prst="rect">
              <a:avLst/>
            </a:prstGeom>
          </p:spPr>
        </p:pic>
      </p:grpSp>
      <p:grpSp>
        <p:nvGrpSpPr>
          <p:cNvPr id="11" name="Groupe 10"/>
          <p:cNvGrpSpPr/>
          <p:nvPr/>
        </p:nvGrpSpPr>
        <p:grpSpPr>
          <a:xfrm>
            <a:off x="659428" y="2752006"/>
            <a:ext cx="7565992" cy="1952898"/>
            <a:chOff x="659428" y="2752006"/>
            <a:chExt cx="7565992" cy="1952898"/>
          </a:xfrm>
        </p:grpSpPr>
        <p:sp>
          <p:nvSpPr>
            <p:cNvPr id="6" name="Titre 1"/>
            <p:cNvSpPr txBox="1">
              <a:spLocks/>
            </p:cNvSpPr>
            <p:nvPr/>
          </p:nvSpPr>
          <p:spPr>
            <a:xfrm>
              <a:off x="659428" y="3277052"/>
              <a:ext cx="4039738" cy="134954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fr-FR" sz="3200" b="1" dirty="0">
                  <a:solidFill>
                    <a:srgbClr val="FF0000"/>
                  </a:solidFill>
                </a:rPr>
                <a:t>Plus de 30 points :</a:t>
              </a:r>
            </a:p>
          </p:txBody>
        </p:sp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23635" y="2974920"/>
              <a:ext cx="1430481" cy="1707348"/>
            </a:xfrm>
            <a:prstGeom prst="rect">
              <a:avLst/>
            </a:prstGeom>
          </p:spPr>
        </p:pic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7092655" y="2752006"/>
              <a:ext cx="1132765" cy="19528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22365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153305" y="1811032"/>
            <a:ext cx="8332082" cy="31547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9900" b="1" dirty="0"/>
              <a:t>FIN</a:t>
            </a:r>
            <a:endParaRPr lang="fr-FR" sz="7200" b="1" dirty="0"/>
          </a:p>
        </p:txBody>
      </p:sp>
    </p:spTree>
    <p:extLst>
      <p:ext uri="{BB962C8B-B14F-4D97-AF65-F5344CB8AC3E}">
        <p14:creationId xmlns:p14="http://schemas.microsoft.com/office/powerpoint/2010/main" val="60116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04551"/>
            <a:ext cx="9144000" cy="6053449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2251880" y="804551"/>
            <a:ext cx="54045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FFFF00"/>
                </a:solidFill>
              </a:rPr>
              <a:t>Pas tout à fait …</a:t>
            </a:r>
          </a:p>
        </p:txBody>
      </p:sp>
    </p:spTree>
    <p:extLst>
      <p:ext uri="{BB962C8B-B14F-4D97-AF65-F5344CB8AC3E}">
        <p14:creationId xmlns:p14="http://schemas.microsoft.com/office/powerpoint/2010/main" val="44496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147122" y="463688"/>
            <a:ext cx="74316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Scie pour matériaux isolants</a:t>
            </a:r>
          </a:p>
        </p:txBody>
      </p:sp>
      <p:pic>
        <p:nvPicPr>
          <p:cNvPr id="1026" name="Picture 2" descr="RÃ©sultat de recherche d'images pour &quot;festool scie pour materiaux isolants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09" y="1590674"/>
            <a:ext cx="5267325" cy="526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Ã©sultat de recherche d'images pour &quot;festool scie pour materiaux isolants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2" r="32000"/>
          <a:stretch/>
        </p:blipFill>
        <p:spPr bwMode="auto">
          <a:xfrm>
            <a:off x="5581934" y="2428874"/>
            <a:ext cx="3562066" cy="442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432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285381" cy="6332606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5827" y="4537430"/>
            <a:ext cx="2252235" cy="127452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400957" y="352417"/>
            <a:ext cx="559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Table de découpe au fil chaud</a:t>
            </a:r>
          </a:p>
        </p:txBody>
      </p:sp>
      <p:pic>
        <p:nvPicPr>
          <p:cNvPr id="2052" name="Picture 4" descr="RÃ©sultat de recherche d'images pour &quot;edma table de dÃ©coupe au fil chaud&quot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0" r="11783"/>
          <a:stretch/>
        </p:blipFill>
        <p:spPr bwMode="auto">
          <a:xfrm>
            <a:off x="5459459" y="1909067"/>
            <a:ext cx="3684541" cy="4809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706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76056" y="4293096"/>
            <a:ext cx="2736304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1187623" y="5480914"/>
            <a:ext cx="6048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Pince à prise multiple</a:t>
            </a:r>
          </a:p>
          <a:p>
            <a:pPr algn="ctr"/>
            <a:r>
              <a:rPr lang="fr-FR" sz="4000" b="1" dirty="0"/>
              <a:t>(ou pince multiprise)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8860" y="-32697"/>
            <a:ext cx="6155140" cy="525362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708264">
            <a:off x="54958" y="1443809"/>
            <a:ext cx="5849166" cy="287695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6860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400957" y="352417"/>
            <a:ext cx="55952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Agrafeuse pneumatique</a:t>
            </a:r>
          </a:p>
        </p:txBody>
      </p:sp>
      <p:pic>
        <p:nvPicPr>
          <p:cNvPr id="4098" name="Picture 2" descr="RÃ©sultat de recherche d'images pour &quot;agrafeuse pneumatique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81" y="1675856"/>
            <a:ext cx="4584842" cy="4584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7291" y="2791775"/>
            <a:ext cx="3111089" cy="25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502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RÃ©sultat de recherche d'images pour &quot;Ã©chelle crinoline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07" y="1558873"/>
            <a:ext cx="4648357" cy="529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221071" y="49423"/>
            <a:ext cx="55952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Echelle avec une ?</a:t>
            </a:r>
          </a:p>
        </p:txBody>
      </p:sp>
      <p:pic>
        <p:nvPicPr>
          <p:cNvPr id="5124" name="Picture 4" descr="RÃ©sultat de recherche d'images pour &quot;crinoline&quot;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467" y="1069451"/>
            <a:ext cx="2417018" cy="3138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88650" y="4094743"/>
            <a:ext cx="2876951" cy="2876951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640650" y="65877"/>
            <a:ext cx="207756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crinoline</a:t>
            </a:r>
          </a:p>
        </p:txBody>
      </p:sp>
      <p:pic>
        <p:nvPicPr>
          <p:cNvPr id="5128" name="Picture 8" descr="RÃ©sultat de recherche d'images pour &quot;Ã©chelle crinoline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717" y="65877"/>
            <a:ext cx="1577283" cy="679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277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1054" y="3747351"/>
            <a:ext cx="3982946" cy="311064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43859" y="284177"/>
            <a:ext cx="40097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err="1"/>
              <a:t>Évaseur</a:t>
            </a:r>
            <a:r>
              <a:rPr lang="fr-FR" sz="4000" b="1" dirty="0"/>
              <a:t> de tuyau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890" y="1925794"/>
            <a:ext cx="4401164" cy="344853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204" y="0"/>
            <a:ext cx="4267796" cy="377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85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-373240" y="164286"/>
            <a:ext cx="6759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Scie à chaine de charpente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52" y="0"/>
            <a:ext cx="2910048" cy="344709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3047" y="3590469"/>
            <a:ext cx="3600953" cy="3267531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0733" y="3785758"/>
            <a:ext cx="2181529" cy="2876951"/>
          </a:xfrm>
          <a:prstGeom prst="rect">
            <a:avLst/>
          </a:prstGeom>
        </p:spPr>
      </p:pic>
      <p:pic>
        <p:nvPicPr>
          <p:cNvPr id="2052" name="Picture 4" descr="Image associÃ©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61" y="1036458"/>
            <a:ext cx="3267075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0978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-341194" y="0"/>
            <a:ext cx="30025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Scie circulaire</a:t>
            </a:r>
          </a:p>
        </p:txBody>
      </p:sp>
      <p:pic>
        <p:nvPicPr>
          <p:cNvPr id="1026" name="Picture 2" descr="RÃ©sultat de recherche d'images pour &quot;scie circulaire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292" y="175933"/>
            <a:ext cx="3548418" cy="2745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6243" y="3110710"/>
            <a:ext cx="4160336" cy="3705413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5899181" y="1323439"/>
            <a:ext cx="33152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Scie circulaire à onglet</a:t>
            </a:r>
          </a:p>
        </p:txBody>
      </p:sp>
      <p:sp>
        <p:nvSpPr>
          <p:cNvPr id="6" name="Forme libre 5"/>
          <p:cNvSpPr/>
          <p:nvPr/>
        </p:nvSpPr>
        <p:spPr>
          <a:xfrm>
            <a:off x="-13648" y="-13648"/>
            <a:ext cx="5936776" cy="3098042"/>
          </a:xfrm>
          <a:custGeom>
            <a:avLst/>
            <a:gdLst>
              <a:gd name="connsiteX0" fmla="*/ 5936776 w 5936776"/>
              <a:gd name="connsiteY0" fmla="*/ 0 h 3098042"/>
              <a:gd name="connsiteX1" fmla="*/ 5936776 w 5936776"/>
              <a:gd name="connsiteY1" fmla="*/ 3098042 h 3098042"/>
              <a:gd name="connsiteX2" fmla="*/ 0 w 5936776"/>
              <a:gd name="connsiteY2" fmla="*/ 3098042 h 3098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36776" h="3098042">
                <a:moveTo>
                  <a:pt x="5936776" y="0"/>
                </a:moveTo>
                <a:lnTo>
                  <a:pt x="5936776" y="3098042"/>
                </a:lnTo>
                <a:lnTo>
                  <a:pt x="0" y="3098042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548" y="3348539"/>
            <a:ext cx="3600953" cy="3467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47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309156" y="955343"/>
            <a:ext cx="30025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Scie sauteuse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710" y="2938708"/>
            <a:ext cx="3600953" cy="360095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2957" y="120111"/>
            <a:ext cx="3987866" cy="3987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02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RÃ©sultat de recherche d'images pour &quot;kit harnais antichute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81" y="627228"/>
            <a:ext cx="6080646" cy="6080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0" y="0"/>
            <a:ext cx="74243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Kit de Harnais </a:t>
            </a:r>
            <a:r>
              <a:rPr lang="fr-FR" sz="4000" b="1" dirty="0" err="1"/>
              <a:t>anti-chute</a:t>
            </a:r>
            <a:endParaRPr lang="fr-FR" sz="4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6808" y="4035564"/>
            <a:ext cx="2048161" cy="256258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8113" y="873577"/>
            <a:ext cx="2019582" cy="284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230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75208" y="195308"/>
            <a:ext cx="74243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Echelle télescopique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D927270-D042-406C-9968-BE795E05FD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624" y="1882529"/>
            <a:ext cx="3010320" cy="396295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EEC529C-DE3F-4A5B-9892-5F62F1456B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5423" y="4497659"/>
            <a:ext cx="3600953" cy="185763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2B74A53-D6EB-42B3-A41B-614BE73958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2248" y="1204246"/>
            <a:ext cx="1962424" cy="287695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01949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E98AE60F-C00C-48F8-9031-44D12E1A6E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355" y="1292730"/>
            <a:ext cx="2219635" cy="446784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51B92191-2559-4772-AC58-034C936F5EE7}"/>
              </a:ext>
            </a:extLst>
          </p:cNvPr>
          <p:cNvSpPr txBox="1"/>
          <p:nvPr/>
        </p:nvSpPr>
        <p:spPr>
          <a:xfrm>
            <a:off x="754603" y="310718"/>
            <a:ext cx="74243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Pince coupe-câbles à crémaillère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2009AAF-A91A-403A-BDFC-580AFF400D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484701"/>
            <a:ext cx="3238952" cy="261021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A74C2138-1E89-41C0-B546-2C58E8353841}"/>
              </a:ext>
            </a:extLst>
          </p:cNvPr>
          <p:cNvSpPr txBox="1"/>
          <p:nvPr/>
        </p:nvSpPr>
        <p:spPr>
          <a:xfrm>
            <a:off x="3905476" y="4636764"/>
            <a:ext cx="457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i="0" dirty="0">
                <a:solidFill>
                  <a:srgbClr val="404863"/>
                </a:solidFill>
                <a:effectLst/>
                <a:latin typeface="Open Sans" panose="020B0606030504020204" pitchFamily="34" charset="0"/>
              </a:rPr>
              <a:t>Pour coupe du cuivre et de l'aluminium jusqu'à 35 mm de diamètre. Fonction cliquet sans effort dé-verrouillable 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10208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51B92191-2559-4772-AC58-034C936F5EE7}"/>
              </a:ext>
            </a:extLst>
          </p:cNvPr>
          <p:cNvSpPr txBox="1"/>
          <p:nvPr/>
        </p:nvSpPr>
        <p:spPr>
          <a:xfrm>
            <a:off x="1855434" y="426128"/>
            <a:ext cx="41991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Coupe tube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DF525A0-EFA7-4445-BC85-C0F4B86CB0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1437" y="1809522"/>
            <a:ext cx="3238952" cy="323895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37E53E8-2945-40D9-B60A-079BE75BB5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161" y="2404918"/>
            <a:ext cx="4677428" cy="2048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190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4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653388">
            <a:off x="793463" y="1527015"/>
            <a:ext cx="4477375" cy="145752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8143" y="610913"/>
            <a:ext cx="2886478" cy="482032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ZoneTexte 6"/>
          <p:cNvSpPr txBox="1"/>
          <p:nvPr/>
        </p:nvSpPr>
        <p:spPr>
          <a:xfrm>
            <a:off x="756158" y="4339416"/>
            <a:ext cx="3302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Pince clé</a:t>
            </a:r>
          </a:p>
        </p:txBody>
      </p:sp>
    </p:spTree>
    <p:extLst>
      <p:ext uri="{BB962C8B-B14F-4D97-AF65-F5344CB8AC3E}">
        <p14:creationId xmlns:p14="http://schemas.microsoft.com/office/powerpoint/2010/main" val="3924364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51B92191-2559-4772-AC58-034C936F5EE7}"/>
              </a:ext>
            </a:extLst>
          </p:cNvPr>
          <p:cNvSpPr txBox="1"/>
          <p:nvPr/>
        </p:nvSpPr>
        <p:spPr>
          <a:xfrm>
            <a:off x="1597981" y="376435"/>
            <a:ext cx="41991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Foret étagé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DD579A3-14B0-4101-B45F-70AF8136DF2B}"/>
              </a:ext>
            </a:extLst>
          </p:cNvPr>
          <p:cNvSpPr txBox="1"/>
          <p:nvPr/>
        </p:nvSpPr>
        <p:spPr>
          <a:xfrm>
            <a:off x="772358" y="5655987"/>
            <a:ext cx="73285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i="0" dirty="0">
                <a:solidFill>
                  <a:srgbClr val="030303"/>
                </a:solidFill>
                <a:effectLst/>
                <a:latin typeface="Roboto" panose="02000000000000000000" pitchFamily="2" charset="0"/>
              </a:rPr>
              <a:t>Pièce à percer doit être moins épaisse que l’étage de la mèche</a:t>
            </a:r>
            <a:endParaRPr lang="fr-FR" b="1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7C69D15-3BB7-4D33-B6D7-30DA5C0FD2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705" y="1534527"/>
            <a:ext cx="2801765" cy="3557796"/>
          </a:xfrm>
          <a:prstGeom prst="rect">
            <a:avLst/>
          </a:prstGeom>
        </p:spPr>
      </p:pic>
      <p:pic>
        <p:nvPicPr>
          <p:cNvPr id="1026" name="Picture 2" descr="Foret étagé 35 mm WOLFCRAFT | Cuisissimo">
            <a:extLst>
              <a:ext uri="{FF2B5EF4-FFF2-40B4-BE49-F238E27FC236}">
                <a16:creationId xmlns:a16="http://schemas.microsoft.com/office/drawing/2014/main" id="{0F1C22CE-AE64-4858-B095-2F18B6705C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947" y="1425198"/>
            <a:ext cx="3667125" cy="366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015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51B92191-2559-4772-AC58-034C936F5EE7}"/>
              </a:ext>
            </a:extLst>
          </p:cNvPr>
          <p:cNvSpPr txBox="1"/>
          <p:nvPr/>
        </p:nvSpPr>
        <p:spPr>
          <a:xfrm>
            <a:off x="5268734" y="172311"/>
            <a:ext cx="37953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Pompe à graisse sans fil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0D61DBB-4416-4686-A1E0-67DDE1A81F2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4186" y="244006"/>
            <a:ext cx="5752731" cy="382918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AAC0B366-FBD3-43FB-A604-F0D144DB04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4271" y="1602159"/>
            <a:ext cx="2162477" cy="198147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AC039B0D-B626-4783-B106-82286B3766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468" y="4238259"/>
            <a:ext cx="7201905" cy="2619741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DDD579A3-14B0-4101-B45F-70AF8136DF2B}"/>
              </a:ext>
            </a:extLst>
          </p:cNvPr>
          <p:cNvSpPr txBox="1"/>
          <p:nvPr/>
        </p:nvSpPr>
        <p:spPr>
          <a:xfrm>
            <a:off x="6203167" y="2749229"/>
            <a:ext cx="2026433" cy="646331"/>
          </a:xfrm>
          <a:prstGeom prst="rect">
            <a:avLst/>
          </a:prstGeom>
          <a:solidFill>
            <a:srgbClr val="FFFFFF">
              <a:alpha val="32941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fr-FR" b="1" i="0" dirty="0">
                <a:solidFill>
                  <a:srgbClr val="030303"/>
                </a:solidFill>
                <a:effectLst/>
                <a:latin typeface="Roboto" panose="02000000000000000000" pitchFamily="2" charset="0"/>
              </a:rPr>
              <a:t>Pour cartouches standard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84518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df-safetytools.com/image/81_pince_universel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3744416" cy="261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827584" y="0"/>
            <a:ext cx="7056784" cy="908720"/>
          </a:xfrm>
        </p:spPr>
        <p:txBody>
          <a:bodyPr/>
          <a:lstStyle/>
          <a:p>
            <a:r>
              <a:rPr lang="fr-FR" b="1" dirty="0"/>
              <a:t>Avez-vous retenu ? </a:t>
            </a:r>
          </a:p>
        </p:txBody>
      </p:sp>
      <p:pic>
        <p:nvPicPr>
          <p:cNvPr id="6" name="Picture 2" descr="http://i47.servimg.com/u/f47/11/77/80/84/cle_fi1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16632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59" b="12832"/>
          <a:stretch/>
        </p:blipFill>
        <p:spPr bwMode="auto">
          <a:xfrm>
            <a:off x="395536" y="3573016"/>
            <a:ext cx="3312368" cy="2481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http://i99.servimg.com/u/f99/13/39/38/65/125_xl16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06" b="32867"/>
          <a:stretch/>
        </p:blipFill>
        <p:spPr bwMode="auto">
          <a:xfrm>
            <a:off x="3923928" y="2348880"/>
            <a:ext cx="3960440" cy="1335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3" y="3933056"/>
            <a:ext cx="3571379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1473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591858" y="0"/>
            <a:ext cx="7056784" cy="908720"/>
          </a:xfrm>
        </p:spPr>
        <p:txBody>
          <a:bodyPr/>
          <a:lstStyle/>
          <a:p>
            <a:r>
              <a:rPr lang="fr-FR" b="1" dirty="0"/>
              <a:t>Avez-vous retenu ? 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48" y="908719"/>
            <a:ext cx="3093254" cy="2721584"/>
          </a:xfrm>
          <a:prstGeom prst="rect">
            <a:avLst/>
          </a:prstGeom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517" y="1019331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383159">
            <a:off x="3370222" y="2990174"/>
            <a:ext cx="5896939" cy="1675561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4" r="32208"/>
          <a:stretch/>
        </p:blipFill>
        <p:spPr bwMode="auto">
          <a:xfrm rot="18207557">
            <a:off x="1912455" y="3731473"/>
            <a:ext cx="2189018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1136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203848" y="2780928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/>
              <a:t>FIN</a:t>
            </a:r>
          </a:p>
        </p:txBody>
      </p:sp>
    </p:spTree>
    <p:extLst>
      <p:ext uri="{BB962C8B-B14F-4D97-AF65-F5344CB8AC3E}">
        <p14:creationId xmlns:p14="http://schemas.microsoft.com/office/powerpoint/2010/main" val="382404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131840" y="5301208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Pince à dénuder 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7620000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05064"/>
            <a:ext cx="2088232" cy="1046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8328752" y="6093239"/>
            <a:ext cx="605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6860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508</Words>
  <Application>Microsoft Office PowerPoint</Application>
  <PresentationFormat>Affichage à l'écran (4:3)</PresentationFormat>
  <Paragraphs>171</Paragraphs>
  <Slides>84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84</vt:i4>
      </vt:variant>
    </vt:vector>
  </HeadingPairs>
  <TitlesOfParts>
    <vt:vector size="89" baseType="lpstr">
      <vt:lpstr>Arial</vt:lpstr>
      <vt:lpstr>Calibri</vt:lpstr>
      <vt:lpstr>Open Sans</vt:lpstr>
      <vt:lpstr>Roboto</vt:lpstr>
      <vt:lpstr>Thème Office</vt:lpstr>
      <vt:lpstr>Vocabulaire outillage   Pour chaque outil essayez de trouver son appellation exacte !! 1 point par outil , 42 points à prendre …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Serre joint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Vocabulaire outillage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Avez-vous retenu ? </vt:lpstr>
      <vt:lpstr>Avez-vous retenu ? 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Vocabulaire outillage</dc:title>
  <dc:creator>Xavier</dc:creator>
  <cp:lastModifiedBy>XAVIER KERGOAT</cp:lastModifiedBy>
  <cp:revision>142</cp:revision>
  <dcterms:created xsi:type="dcterms:W3CDTF">2013-01-20T10:58:43Z</dcterms:created>
  <dcterms:modified xsi:type="dcterms:W3CDTF">2022-09-30T10:24:22Z</dcterms:modified>
</cp:coreProperties>
</file>