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7" r:id="rId8"/>
    <p:sldId id="269" r:id="rId9"/>
    <p:sldId id="263" r:id="rId10"/>
    <p:sldId id="264" r:id="rId11"/>
    <p:sldId id="270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A36D6-692F-4A3D-8376-B7DD6B21640C}" type="datetimeFigureOut">
              <a:rPr lang="fr-FR" smtClean="0"/>
              <a:pPr/>
              <a:t>25/03/2012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A0913-1B52-421A-8EE4-0D587D8C6D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C04E7D-470F-4186-92E7-015D8A288F6C}" type="datetimeFigureOut">
              <a:rPr lang="fr-FR"/>
              <a:pPr>
                <a:defRPr/>
              </a:pPr>
              <a:t>25/03/2012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657F6F-5074-4419-AFFC-9DBF65D4A23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5E93D-C145-4768-8FA9-9ED8BB9D1246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7327C-1956-4ACD-917A-7892F0450C4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D1FE1-FE5C-441C-B05B-9D668EE344DF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08D0-8919-4E0F-A9D1-78CF70AD24A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1D176-8548-4060-B677-1F731B2EF316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EF5D-839E-449B-ADFD-3F7813E3388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A78C6-14DE-46E2-8118-2A8C8E5B38FC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8375-11FF-44C3-9863-72708209490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AF0C2-0D77-4590-872F-D753E89AE7C7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763D-E5C8-447C-8823-2AEA91B232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B92A2-5563-444B-A1B6-EC3BEB795F2B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C79A6-92AB-4C55-96AB-6697BA04382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3CC9-4906-4F5E-B351-811D28FC8ADC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700E7-0A9D-4232-8D3A-05060073CF7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656BC-D749-47ED-B3E6-4B9A6771C294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7E23D-469C-40E9-B911-D006F2FE6F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53FE-D23D-4C2B-AAB2-3342B1871B54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38CE-0874-4BD0-AD40-59946B46381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7F70B-B206-4DD8-BFC8-7F87BDA16ACF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9409-6AB7-4903-BFFB-C1C6052C91B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EC7FB-C665-4762-87F0-5D3993058ECD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0A4DA-8614-4D17-ADE9-29613D736AE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3154180-A310-4ACB-A9DF-9700F78913C1}" type="datetimeFigureOut">
              <a:rPr lang="en-US"/>
              <a:pPr>
                <a:defRPr/>
              </a:pPr>
              <a:t>3/25/2012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C0648E1-E986-492F-A5D8-394B5A79D9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574675" y="2227263"/>
            <a:ext cx="8315325" cy="2598737"/>
          </a:xfrm>
        </p:spPr>
        <p:txBody>
          <a:bodyPr/>
          <a:lstStyle/>
          <a:p>
            <a:pPr eaLnBrk="1" hangingPunct="1"/>
            <a:r>
              <a:rPr lang="fr-FR" smtClean="0"/>
              <a:t>SUIVI DE LA MODULARISATION DU BTS COMMERCE INTERNATIONAL </a:t>
            </a:r>
            <a:r>
              <a:rPr lang="fr-FR" sz="3200" smtClean="0"/>
              <a:t/>
            </a:r>
            <a:br>
              <a:rPr lang="fr-FR" sz="3200" smtClean="0"/>
            </a:br>
            <a:r>
              <a:rPr lang="fr-FR" sz="2000" smtClean="0"/>
              <a:t>À RÉFÉRENTIEL COMMUN EUROPÉEN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500188" y="5434013"/>
            <a:ext cx="6497637" cy="86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700" smtClean="0">
                <a:solidFill>
                  <a:srgbClr val="898989"/>
                </a:solidFill>
              </a:rPr>
              <a:t>SÉMINAIRE NATIONAL</a:t>
            </a:r>
          </a:p>
          <a:p>
            <a:pPr eaLnBrk="1" hangingPunct="1">
              <a:lnSpc>
                <a:spcPct val="80000"/>
              </a:lnSpc>
            </a:pPr>
            <a:r>
              <a:rPr lang="fr-FR" sz="2700" smtClean="0">
                <a:solidFill>
                  <a:srgbClr val="898989"/>
                </a:solidFill>
              </a:rPr>
              <a:t>PARIS  26- 27 MARS 2012 </a:t>
            </a:r>
          </a:p>
        </p:txBody>
      </p:sp>
      <p:pic>
        <p:nvPicPr>
          <p:cNvPr id="2052" name="Image 4" descr="Capture d’écran 2012-03-19 à 18.11.4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675" y="5200650"/>
            <a:ext cx="143351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Image 5" descr="Capture d’écran 2012-03-19 à 18.16.5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3513" y="298450"/>
            <a:ext cx="3503612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Image 6" descr="Capture d’écran 2012-03-19 à 18.17.5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6925" y="5180013"/>
            <a:ext cx="147637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CONTENU DES COURS 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Marketing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Etudes et veille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Prospection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Informatique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Économie d’entreprise</a:t>
            </a:r>
          </a:p>
          <a:p>
            <a:pPr eaLnBrk="1" hangingPunct="1">
              <a:buFont typeface="Wingdings" pitchFamily="2" charset="2"/>
              <a:buChar char="Ø"/>
            </a:pPr>
            <a:endParaRPr lang="fr-FR" sz="4400" dirty="0" smtClean="0"/>
          </a:p>
        </p:txBody>
      </p:sp>
      <p:grpSp>
        <p:nvGrpSpPr>
          <p:cNvPr id="10244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10245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10246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7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Matières générales </a:t>
            </a:r>
            <a:endParaRPr lang="fr-FR" b="1" dirty="0">
              <a:solidFill>
                <a:srgbClr val="FFC000"/>
              </a:solidFill>
              <a:latin typeface="Baskerville Old Face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60513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fr-FR" sz="3600" dirty="0" smtClean="0">
                <a:solidFill>
                  <a:schemeClr val="tx2"/>
                </a:solidFill>
              </a:rPr>
              <a:t>Envoi des cours par des étudiants ou professeurs </a:t>
            </a:r>
          </a:p>
          <a:p>
            <a:pPr>
              <a:buNone/>
            </a:pPr>
            <a:endParaRPr lang="fr-FR" sz="3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3600" dirty="0" smtClean="0">
                <a:solidFill>
                  <a:schemeClr val="tx2"/>
                </a:solidFill>
              </a:rPr>
              <a:t>Économie droit </a:t>
            </a:r>
          </a:p>
          <a:p>
            <a:pPr>
              <a:buFont typeface="Wingdings" pitchFamily="2" charset="2"/>
              <a:buChar char="Ø"/>
            </a:pPr>
            <a:r>
              <a:rPr lang="fr-FR" sz="3600" dirty="0" smtClean="0">
                <a:solidFill>
                  <a:schemeClr val="tx2"/>
                </a:solidFill>
              </a:rPr>
              <a:t>Management </a:t>
            </a:r>
          </a:p>
          <a:p>
            <a:pPr>
              <a:buFont typeface="Wingdings" pitchFamily="2" charset="2"/>
              <a:buChar char="Ø"/>
            </a:pPr>
            <a:r>
              <a:rPr lang="fr-FR" sz="3600" dirty="0" smtClean="0">
                <a:solidFill>
                  <a:schemeClr val="tx2"/>
                </a:solidFill>
              </a:rPr>
              <a:t>Culture générale ? </a:t>
            </a:r>
            <a:endParaRPr lang="fr-FR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EVALUATION 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Par  l ’établissement d’accueil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Attribution d’ ECTS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Intégration des notes obtenues à l’étranger dans le bulletin. </a:t>
            </a:r>
          </a:p>
        </p:txBody>
      </p:sp>
      <p:grpSp>
        <p:nvGrpSpPr>
          <p:cNvPr id="11268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11269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11270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1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6000" b="1" dirty="0" smtClean="0">
                <a:solidFill>
                  <a:srgbClr val="FFC000"/>
                </a:solidFill>
                <a:latin typeface="Baskerville Old Face" pitchFamily="18" charset="0"/>
              </a:rPr>
              <a:t>Bilan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Intérêts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Contraintes</a:t>
                      </a:r>
                      <a:r>
                        <a:rPr lang="fr-FR" sz="2800" baseline="0" dirty="0" smtClean="0"/>
                        <a:t> </a:t>
                      </a:r>
                      <a:endParaRPr lang="fr-FR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dirty="0" smtClean="0">
                          <a:solidFill>
                            <a:schemeClr val="tx2"/>
                          </a:solidFill>
                        </a:rPr>
                        <a:t>  </a:t>
                      </a:r>
                      <a:r>
                        <a:rPr lang="fr-FR" sz="2800" dirty="0" smtClean="0">
                          <a:solidFill>
                            <a:schemeClr val="tx2"/>
                          </a:solidFill>
                        </a:rPr>
                        <a:t>pour les étudiants qui partent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sz="2800" baseline="0" dirty="0" smtClean="0">
                          <a:solidFill>
                            <a:schemeClr val="tx2"/>
                          </a:solidFill>
                        </a:rPr>
                        <a:t> apport des étudiants étrangers dans la classe </a:t>
                      </a:r>
                      <a:endParaRPr lang="fr-FR" sz="2800" dirty="0" smtClean="0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sz="2800" dirty="0" smtClean="0">
                          <a:solidFill>
                            <a:schemeClr val="tx2"/>
                          </a:solidFill>
                        </a:rPr>
                        <a:t> découverte de pratiques</a:t>
                      </a:r>
                      <a:r>
                        <a:rPr lang="fr-FR" sz="2800" baseline="0" dirty="0" smtClean="0">
                          <a:solidFill>
                            <a:schemeClr val="tx2"/>
                          </a:solidFill>
                        </a:rPr>
                        <a:t> pédagogiques </a:t>
                      </a:r>
                      <a:r>
                        <a:rPr lang="fr-FR" sz="2800" dirty="0" smtClean="0">
                          <a:solidFill>
                            <a:schemeClr val="tx2"/>
                          </a:solidFill>
                        </a:rPr>
                        <a:t> différentes</a:t>
                      </a:r>
                      <a:r>
                        <a:rPr lang="fr-FR" sz="28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sz="2800" dirty="0" smtClean="0">
                          <a:solidFill>
                            <a:schemeClr val="tx2"/>
                          </a:solidFill>
                        </a:rPr>
                        <a:t> investissement en temps 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sz="2800" dirty="0" smtClean="0">
                          <a:solidFill>
                            <a:schemeClr val="tx2"/>
                          </a:solidFill>
                        </a:rPr>
                        <a:t> difficultés à trouver des terrains</a:t>
                      </a:r>
                      <a:r>
                        <a:rPr lang="fr-FR" sz="2800" baseline="0" dirty="0" smtClean="0">
                          <a:solidFill>
                            <a:schemeClr val="tx2"/>
                          </a:solidFill>
                        </a:rPr>
                        <a:t> de stage en  </a:t>
                      </a:r>
                      <a:r>
                        <a:rPr lang="fr-FR" sz="2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adéquation avec les exigences des partenaires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fr-FR" sz="2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pour l’</a:t>
                      </a:r>
                      <a:r>
                        <a:rPr lang="fr-FR" sz="2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Allemagne : difficultés spécifiques </a:t>
                      </a:r>
                      <a:endParaRPr lang="fr-FR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292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12293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12294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5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Bilan</a:t>
            </a:r>
          </a:p>
        </p:txBody>
      </p:sp>
      <p:sp>
        <p:nvSpPr>
          <p:cNvPr id="1229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fr-FR" dirty="0" smtClean="0">
                <a:solidFill>
                  <a:schemeClr val="tx2"/>
                </a:solidFill>
              </a:rPr>
              <a:t>Equilibre entre  partenaires </a:t>
            </a:r>
          </a:p>
          <a:p>
            <a:pPr algn="ctr" eaLnBrk="1" hangingPunct="1"/>
            <a:r>
              <a:rPr lang="fr-FR" dirty="0" smtClean="0">
                <a:solidFill>
                  <a:schemeClr val="tx2"/>
                </a:solidFill>
              </a:rPr>
              <a:t>Visites nécessaires </a:t>
            </a:r>
          </a:p>
          <a:p>
            <a:pPr eaLnBrk="1" hangingPunct="1">
              <a:buNone/>
            </a:pPr>
            <a:endParaRPr lang="fr-FR" dirty="0" smtClean="0">
              <a:solidFill>
                <a:schemeClr val="tx2"/>
              </a:solidFill>
            </a:endParaRPr>
          </a:p>
          <a:p>
            <a:pPr algn="ctr" eaLnBrk="1" hangingPunct="1">
              <a:buNone/>
            </a:pPr>
            <a:r>
              <a:rPr lang="fr-FR" b="1" u="sng" dirty="0" smtClean="0">
                <a:solidFill>
                  <a:schemeClr val="tx2"/>
                </a:solidFill>
              </a:rPr>
              <a:t> à améliorer </a:t>
            </a:r>
          </a:p>
          <a:p>
            <a:pPr algn="ctr" eaLnBrk="1" hangingPunct="1"/>
            <a:r>
              <a:rPr lang="fr-FR" dirty="0" smtClean="0">
                <a:solidFill>
                  <a:schemeClr val="tx2"/>
                </a:solidFill>
              </a:rPr>
              <a:t>Complémentarité des programmes </a:t>
            </a:r>
          </a:p>
          <a:p>
            <a:pPr algn="ctr" eaLnBrk="1" hangingPunct="1">
              <a:buNone/>
            </a:pPr>
            <a:r>
              <a:rPr lang="fr-FR" dirty="0" smtClean="0">
                <a:solidFill>
                  <a:schemeClr val="tx2"/>
                </a:solidFill>
              </a:rPr>
              <a:t>(adapter ses progressions)</a:t>
            </a:r>
          </a:p>
        </p:txBody>
      </p:sp>
      <p:grpSp>
        <p:nvGrpSpPr>
          <p:cNvPr id="2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12293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12294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5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FFC000"/>
                </a:solidFill>
                <a:latin typeface="Baskerville Old Face" pitchFamily="18" charset="0"/>
              </a:rPr>
              <a:t>MOBILITE </a:t>
            </a:r>
          </a:p>
        </p:txBody>
      </p:sp>
      <p:grpSp>
        <p:nvGrpSpPr>
          <p:cNvPr id="3075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3077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3078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1865313"/>
            <a:ext cx="8678863" cy="3190875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Historique / origine </a:t>
            </a:r>
          </a:p>
        </p:txBody>
      </p:sp>
      <p:grpSp>
        <p:nvGrpSpPr>
          <p:cNvPr id="4099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4102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4103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4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1773238"/>
            <a:ext cx="4565650" cy="3305175"/>
          </a:xfrm>
          <a:noFill/>
        </p:spPr>
      </p:pic>
      <p:pic>
        <p:nvPicPr>
          <p:cNvPr id="410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2788" y="2132013"/>
            <a:ext cx="251936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3 partenariats en cours 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9721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ESPAGNE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PAYS</a:t>
                      </a:r>
                      <a:r>
                        <a:rPr lang="fr-FR" sz="2400" baseline="0" dirty="0" smtClean="0"/>
                        <a:t> BAS </a:t>
                      </a:r>
                      <a:endParaRPr lang="fr-FR" sz="2400" dirty="0" smtClean="0"/>
                    </a:p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ALLEMAGNE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</a:tr>
              <a:tr h="3184445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Institut d' Enseignement Supérieur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fr-FR" sz="2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Formation BTS commerce international </a:t>
                      </a:r>
                    </a:p>
                    <a:p>
                      <a:endParaRPr lang="fr-FR" sz="2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Poblenou</a:t>
                      </a: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à</a:t>
                      </a:r>
                      <a:r>
                        <a:rPr lang="fr-FR" sz="2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Barcelone</a:t>
                      </a:r>
                      <a:endParaRPr lang="fr-FR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Université </a:t>
                      </a:r>
                    </a:p>
                    <a:p>
                      <a:endParaRPr lang="fr-FR" sz="2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2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2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Formation IBL International Business </a:t>
                      </a:r>
                      <a:r>
                        <a:rPr lang="fr-FR" sz="2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Languages</a:t>
                      </a: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L2.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Fontys</a:t>
                      </a:r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à </a:t>
                      </a:r>
                    </a:p>
                    <a:p>
                      <a:r>
                        <a:rPr lang="fr-FR" sz="2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Tilburg</a:t>
                      </a:r>
                      <a:endParaRPr lang="fr-FR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dirty="0" smtClean="0">
                          <a:solidFill>
                            <a:schemeClr val="tx2"/>
                          </a:solidFill>
                        </a:rPr>
                        <a:t> Centre de formation professionnel</a:t>
                      </a:r>
                    </a:p>
                    <a:p>
                      <a:endParaRPr lang="fr-FR" sz="2400" dirty="0" smtClean="0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2400" baseline="0" dirty="0" smtClean="0">
                          <a:solidFill>
                            <a:schemeClr val="tx2"/>
                          </a:solidFill>
                        </a:rPr>
                        <a:t>Formation vente et marketing </a:t>
                      </a:r>
                    </a:p>
                    <a:p>
                      <a:endParaRPr lang="fr-FR" sz="2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2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2"/>
                          </a:solidFill>
                        </a:rPr>
                        <a:t>Walter</a:t>
                      </a:r>
                      <a:r>
                        <a:rPr lang="fr-FR" sz="2400" baseline="0" dirty="0" smtClean="0">
                          <a:solidFill>
                            <a:schemeClr val="tx2"/>
                          </a:solidFill>
                        </a:rPr>
                        <a:t> Eucken </a:t>
                      </a:r>
                      <a:r>
                        <a:rPr lang="fr-FR" sz="2400" baseline="0" dirty="0" err="1" smtClean="0">
                          <a:solidFill>
                            <a:schemeClr val="tx2"/>
                          </a:solidFill>
                        </a:rPr>
                        <a:t>Schule</a:t>
                      </a:r>
                      <a:r>
                        <a:rPr lang="fr-FR" sz="2400" baseline="0" dirty="0" smtClean="0">
                          <a:solidFill>
                            <a:schemeClr val="tx2"/>
                          </a:solidFill>
                        </a:rPr>
                        <a:t> à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 smtClean="0">
                          <a:solidFill>
                            <a:schemeClr val="tx2"/>
                          </a:solidFill>
                        </a:rPr>
                        <a:t>Karlsruhe </a:t>
                      </a:r>
                    </a:p>
                    <a:p>
                      <a:endParaRPr lang="fr-FR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137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5138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5139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Mise en place 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358775" y="1642961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6289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/>
                        <a:t>PAYS</a:t>
                      </a:r>
                      <a:r>
                        <a:rPr lang="fr-FR" sz="3600" baseline="0" dirty="0" smtClean="0"/>
                        <a:t> BAS </a:t>
                      </a:r>
                      <a:endParaRPr lang="fr-F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/>
                        <a:t>ESPAGNE</a:t>
                      </a:r>
                      <a:r>
                        <a:rPr lang="fr-FR" sz="3600" baseline="0" dirty="0" smtClean="0"/>
                        <a:t> </a:t>
                      </a:r>
                      <a:endParaRPr lang="fr-F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/>
                        <a:t>ALLEMAGNE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3600" dirty="0" smtClean="0">
                          <a:solidFill>
                            <a:schemeClr val="tx2"/>
                          </a:solidFill>
                        </a:rPr>
                        <a:t>Décembre</a:t>
                      </a:r>
                      <a:r>
                        <a:rPr lang="fr-FR" sz="3600" baseline="0" dirty="0" smtClean="0">
                          <a:solidFill>
                            <a:schemeClr val="tx2"/>
                          </a:solidFill>
                        </a:rPr>
                        <a:t> 2009</a:t>
                      </a:r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 smtClean="0">
                          <a:solidFill>
                            <a:schemeClr val="tx2"/>
                          </a:solidFill>
                        </a:rPr>
                        <a:t>Avril 2010</a:t>
                      </a:r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 smtClean="0">
                          <a:solidFill>
                            <a:schemeClr val="tx2"/>
                          </a:solidFill>
                        </a:rPr>
                        <a:t>Juin 2010</a:t>
                      </a:r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FR" sz="36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visites de 3 jours</a:t>
                      </a:r>
                      <a:endParaRPr lang="fr-FR" sz="36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FR" sz="36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visites de 3 jours</a:t>
                      </a:r>
                      <a:endParaRPr lang="fr-FR" sz="36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3600" dirty="0" smtClean="0">
                          <a:solidFill>
                            <a:schemeClr val="tx2"/>
                          </a:solidFill>
                        </a:rPr>
                        <a:t>1 visite de 2 jours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FR" sz="3600" dirty="0" smtClean="0">
                          <a:solidFill>
                            <a:schemeClr val="tx2"/>
                          </a:solidFill>
                        </a:rPr>
                        <a:t>1 de 2 jours prévue en mai </a:t>
                      </a:r>
                      <a:endParaRPr lang="fr-FR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165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6166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6167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8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Mobilité sortante 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ESPAGNE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PAYS BAS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ALLEMAGNE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2 ou</a:t>
                      </a: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3 étudiants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2 ou 3 étudiants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5 étudiants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u="none" dirty="0" smtClean="0">
                          <a:solidFill>
                            <a:schemeClr val="tx2"/>
                          </a:solidFill>
                        </a:rPr>
                        <a:t>2010/2011 </a:t>
                      </a:r>
                      <a:r>
                        <a:rPr lang="fr-FR" sz="1800" b="1" u="none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u="sng" dirty="0" smtClean="0">
                          <a:solidFill>
                            <a:schemeClr val="tx2"/>
                          </a:solidFill>
                        </a:rPr>
                        <a:t>15 semaines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5 semaines de formation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10 semaines de stage </a:t>
                      </a:r>
                    </a:p>
                    <a:p>
                      <a:pPr>
                        <a:buFontTx/>
                        <a:buChar char="-"/>
                      </a:pPr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>
                        <a:buFontTx/>
                        <a:buNone/>
                      </a:pP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u="none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FR" sz="1800" b="1" u="sng" dirty="0" smtClean="0">
                          <a:solidFill>
                            <a:schemeClr val="tx2"/>
                          </a:solidFill>
                        </a:rPr>
                        <a:t>16 semaines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8 semaines de 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8 semaines de stage </a:t>
                      </a:r>
                    </a:p>
                    <a:p>
                      <a:pPr>
                        <a:buFontTx/>
                        <a:buNone/>
                      </a:pPr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1800" b="1" dirty="0" smtClean="0">
                          <a:solidFill>
                            <a:schemeClr val="tx2"/>
                          </a:solidFill>
                        </a:rPr>
                        <a:t>2011/2012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1800" b="1" u="sng" dirty="0" smtClean="0">
                          <a:solidFill>
                            <a:schemeClr val="tx2"/>
                          </a:solidFill>
                        </a:rPr>
                        <a:t>18 semaines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8 semaines de 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semaines de stage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1800" b="1" u="sng" dirty="0" smtClean="0">
                          <a:solidFill>
                            <a:schemeClr val="tx2"/>
                          </a:solidFill>
                        </a:rPr>
                        <a:t>20 semaines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 12 semaines</a:t>
                      </a: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de formation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baseline="0" dirty="0" smtClean="0">
                          <a:solidFill>
                            <a:schemeClr val="tx2"/>
                          </a:solidFill>
                        </a:rPr>
                        <a:t> 8 semaines de stage</a:t>
                      </a:r>
                      <a:endParaRPr lang="fr-FR" sz="1800" dirty="0" smtClean="0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u="sng" dirty="0" smtClean="0">
                          <a:solidFill>
                            <a:schemeClr val="tx2"/>
                          </a:solidFill>
                        </a:rPr>
                        <a:t>12 semaines</a:t>
                      </a:r>
                      <a:r>
                        <a:rPr lang="fr-FR" sz="1800" b="1" u="sng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1800" b="1" u="sng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- 3 semaines de formation </a:t>
                      </a:r>
                    </a:p>
                    <a:p>
                      <a:r>
                        <a:rPr lang="fr-FR" sz="1800" dirty="0" smtClean="0">
                          <a:solidFill>
                            <a:schemeClr val="tx2"/>
                          </a:solidFill>
                        </a:rPr>
                        <a:t>- 8 semaines de stage </a:t>
                      </a:r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201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7202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7203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04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Mobilité entrante 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ESPAGNE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PAYS BAS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ALLEMAGNE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fr-FR" sz="2000" baseline="0" dirty="0" smtClean="0">
                          <a:solidFill>
                            <a:schemeClr val="tx2"/>
                          </a:solidFill>
                        </a:rPr>
                        <a:t>étudiants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3 étudiants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5 étudiants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u="none" dirty="0" smtClean="0">
                          <a:solidFill>
                            <a:schemeClr val="tx2"/>
                          </a:solidFill>
                        </a:rPr>
                        <a:t>2010/2011 </a:t>
                      </a:r>
                      <a:r>
                        <a:rPr lang="fr-FR" sz="2000" b="1" u="none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12115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Annulé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Problèmes budgétaires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u="none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FR" sz="2000" b="1" u="sng" dirty="0" smtClean="0">
                          <a:solidFill>
                            <a:schemeClr val="tx2"/>
                          </a:solidFill>
                        </a:rPr>
                        <a:t>1 semestre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2 mois ½ de 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8 semaines de stage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fr-FR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2000" b="1" dirty="0" smtClean="0">
                          <a:solidFill>
                            <a:schemeClr val="tx2"/>
                          </a:solidFill>
                        </a:rPr>
                        <a:t>2011/2012</a:t>
                      </a:r>
                      <a:endParaRPr lang="fr-FR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2000" b="1" u="sng" dirty="0" smtClean="0">
                          <a:solidFill>
                            <a:schemeClr val="tx2"/>
                          </a:solidFill>
                        </a:rPr>
                        <a:t>12 semaines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 4 semaines de 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baseline="0" dirty="0" smtClean="0">
                          <a:solidFill>
                            <a:schemeClr val="tx2"/>
                          </a:solidFill>
                        </a:rPr>
                        <a:t> 8 semaines de stage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fr-FR" sz="2000" b="1" u="sng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fr-FR" sz="2000" b="1" u="sng" baseline="0" dirty="0" smtClean="0">
                          <a:solidFill>
                            <a:schemeClr val="tx2"/>
                          </a:solidFill>
                        </a:rPr>
                        <a:t> semestre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 2 mois ½ de 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 8 semaines de stage </a:t>
                      </a:r>
                    </a:p>
                    <a:p>
                      <a:pPr>
                        <a:buFontTx/>
                        <a:buNone/>
                      </a:pP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u="sng" dirty="0" smtClean="0">
                          <a:solidFill>
                            <a:schemeClr val="tx2"/>
                          </a:solidFill>
                        </a:rPr>
                        <a:t>12 semaines</a:t>
                      </a:r>
                      <a:r>
                        <a:rPr lang="fr-FR" sz="2000" b="1" u="sng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FR" sz="2000" b="1" u="sng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- 3 semaines de formation </a:t>
                      </a:r>
                    </a:p>
                    <a:p>
                      <a:r>
                        <a:rPr lang="fr-FR" sz="2000" dirty="0" smtClean="0">
                          <a:solidFill>
                            <a:schemeClr val="tx2"/>
                          </a:solidFill>
                        </a:rPr>
                        <a:t>- 8 semaines de stage </a:t>
                      </a:r>
                      <a:endParaRPr lang="fr-FR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225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8226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8227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8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FFC000"/>
                </a:solidFill>
                <a:latin typeface="Baskerville Old Face" pitchFamily="18" charset="0"/>
              </a:rPr>
              <a:t>Mobilité enseignante </a:t>
            </a:r>
            <a:endParaRPr lang="fr-FR" dirty="0" smtClean="0"/>
          </a:p>
        </p:txBody>
      </p:sp>
      <p:sp>
        <p:nvSpPr>
          <p:cNvPr id="1229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Formation en négociation vente</a:t>
            </a:r>
          </a:p>
          <a:p>
            <a:pPr>
              <a:buNone/>
            </a:pPr>
            <a:r>
              <a:rPr lang="fr-FR" sz="4400" dirty="0" smtClean="0">
                <a:solidFill>
                  <a:schemeClr val="tx2"/>
                </a:solidFill>
              </a:rPr>
              <a:t>En Espagne </a:t>
            </a:r>
          </a:p>
          <a:p>
            <a:pPr>
              <a:buNone/>
            </a:pPr>
            <a:r>
              <a:rPr lang="fr-FR" sz="4400" dirty="0" smtClean="0">
                <a:solidFill>
                  <a:schemeClr val="tx2"/>
                </a:solidFill>
              </a:rPr>
              <a:t>2 jours 2 enseignantes</a:t>
            </a:r>
          </a:p>
          <a:p>
            <a:pPr eaLnBrk="1" hangingPunct="1"/>
            <a:endParaRPr lang="fr-FR" dirty="0" smtClean="0"/>
          </a:p>
        </p:txBody>
      </p:sp>
      <p:grpSp>
        <p:nvGrpSpPr>
          <p:cNvPr id="2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12293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12294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5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7200" dirty="0" smtClean="0">
                <a:solidFill>
                  <a:srgbClr val="FFC000"/>
                </a:solidFill>
                <a:latin typeface="Baskerville Old Face" pitchFamily="18" charset="0"/>
              </a:rPr>
              <a:t>Financement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Erasmus</a:t>
            </a:r>
          </a:p>
          <a:p>
            <a:pPr eaLnBrk="1" hangingPunct="1">
              <a:buFont typeface="Arial" charset="0"/>
              <a:buNone/>
            </a:pPr>
            <a:endParaRPr lang="fr-FR" sz="44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Explora (région RA)</a:t>
            </a:r>
          </a:p>
          <a:p>
            <a:pPr eaLnBrk="1" hangingPunct="1">
              <a:buFont typeface="Arial" charset="0"/>
              <a:buNone/>
            </a:pPr>
            <a:endParaRPr lang="fr-FR" sz="44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fr-FR" sz="4400" dirty="0" smtClean="0">
                <a:solidFill>
                  <a:schemeClr val="tx2"/>
                </a:solidFill>
              </a:rPr>
              <a:t>OFAJ (pour l’ Allemagne)</a:t>
            </a:r>
          </a:p>
          <a:p>
            <a:pPr eaLnBrk="1" hangingPunct="1">
              <a:buFont typeface="Arial" charset="0"/>
              <a:buNone/>
            </a:pPr>
            <a:endParaRPr lang="fr-FR" sz="4400" dirty="0" smtClean="0"/>
          </a:p>
        </p:txBody>
      </p:sp>
      <p:grpSp>
        <p:nvGrpSpPr>
          <p:cNvPr id="9220" name="Grouper 3"/>
          <p:cNvGrpSpPr>
            <a:grpSpLocks/>
          </p:cNvGrpSpPr>
          <p:nvPr/>
        </p:nvGrpSpPr>
        <p:grpSpPr bwMode="auto">
          <a:xfrm>
            <a:off x="642938" y="6121400"/>
            <a:ext cx="7945437" cy="717550"/>
            <a:chOff x="642898" y="5817264"/>
            <a:chExt cx="7945302" cy="718155"/>
          </a:xfrm>
        </p:grpSpPr>
        <p:sp>
          <p:nvSpPr>
            <p:cNvPr id="9221" name="ZoneTexte 4"/>
            <p:cNvSpPr txBox="1">
              <a:spLocks noChangeArrowheads="1"/>
            </p:cNvSpPr>
            <p:nvPr/>
          </p:nvSpPr>
          <p:spPr bwMode="auto">
            <a:xfrm>
              <a:off x="1355884" y="6002421"/>
              <a:ext cx="72323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/>
                <a:t>           SEMINAIRE NATIONAL BTS CI   PARIS 26-27 MARS 2012</a:t>
              </a:r>
            </a:p>
          </p:txBody>
        </p:sp>
        <p:pic>
          <p:nvPicPr>
            <p:cNvPr id="9222" name="Image 5" descr="Capture d’écran 2012-03-19 à 18.11.4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898" y="5817264"/>
              <a:ext cx="712986" cy="66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3" name="Image 6" descr="Capture d’écran 2012-03-19 à 18.17.5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5315" y="5817264"/>
              <a:ext cx="777362" cy="718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488</Words>
  <Application>Microsoft Office PowerPoint</Application>
  <PresentationFormat>Affichage à l'écran (4:3)</PresentationFormat>
  <Paragraphs>149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SUIVI DE LA MODULARISATION DU BTS COMMERCE INTERNATIONAL  À RÉFÉRENTIEL COMMUN EUROPÉEN</vt:lpstr>
      <vt:lpstr>MOBILITE </vt:lpstr>
      <vt:lpstr>Historique / origine </vt:lpstr>
      <vt:lpstr>3 partenariats en cours </vt:lpstr>
      <vt:lpstr>Mise en place </vt:lpstr>
      <vt:lpstr>Mobilité sortante </vt:lpstr>
      <vt:lpstr>Mobilité entrante </vt:lpstr>
      <vt:lpstr>Mobilité enseignante </vt:lpstr>
      <vt:lpstr>Financement </vt:lpstr>
      <vt:lpstr>CONTENU DES COURS </vt:lpstr>
      <vt:lpstr>Matières générales </vt:lpstr>
      <vt:lpstr>EVALUATION </vt:lpstr>
      <vt:lpstr>Bilan</vt:lpstr>
      <vt:lpstr>Bilan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SUIVI DE LA MODULARISATION DU BTS COMMERCE INTERNATIONAL À RÉFÉRENTIEL COMMUN EUROPÉEN</dc:title>
  <dc:creator>Alain CAILLAT</dc:creator>
  <cp:lastModifiedBy>brigitte moullet</cp:lastModifiedBy>
  <cp:revision>13</cp:revision>
  <dcterms:created xsi:type="dcterms:W3CDTF">2012-03-19T17:06:00Z</dcterms:created>
  <dcterms:modified xsi:type="dcterms:W3CDTF">2012-03-25T19:38:35Z</dcterms:modified>
</cp:coreProperties>
</file>