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9" r:id="rId2"/>
    <p:sldId id="387" r:id="rId3"/>
    <p:sldId id="345" r:id="rId4"/>
    <p:sldId id="376" r:id="rId5"/>
    <p:sldId id="378" r:id="rId6"/>
    <p:sldId id="379" r:id="rId7"/>
    <p:sldId id="380" r:id="rId8"/>
    <p:sldId id="381" r:id="rId9"/>
    <p:sldId id="382" r:id="rId10"/>
    <p:sldId id="384" r:id="rId11"/>
    <p:sldId id="388" r:id="rId12"/>
    <p:sldId id="385" r:id="rId13"/>
    <p:sldId id="386" r:id="rId14"/>
  </p:sldIdLst>
  <p:sldSz cx="9144000" cy="6858000" type="screen4x3"/>
  <p:notesSz cx="6873875" cy="9713913"/>
  <p:defaultTex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31DA3"/>
    <a:srgbClr val="FB34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p:scale>
          <a:sx n="51" d="100"/>
          <a:sy n="51" d="100"/>
        </p:scale>
        <p:origin x="-1056" y="1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8150" cy="485775"/>
          </a:xfrm>
          <a:prstGeom prst="rect">
            <a:avLst/>
          </a:prstGeom>
        </p:spPr>
        <p:txBody>
          <a:bodyPr vert="horz" lIns="94787" tIns="47393" rIns="94787" bIns="47393" rtlCol="0"/>
          <a:lstStyle>
            <a:lvl1pPr algn="l">
              <a:defRPr sz="1200"/>
            </a:lvl1pPr>
          </a:lstStyle>
          <a:p>
            <a:pPr>
              <a:defRPr/>
            </a:pPr>
            <a:endParaRPr lang="fr-FR"/>
          </a:p>
        </p:txBody>
      </p:sp>
      <p:sp>
        <p:nvSpPr>
          <p:cNvPr id="3" name="Espace réservé de la date 2"/>
          <p:cNvSpPr>
            <a:spLocks noGrp="1"/>
          </p:cNvSpPr>
          <p:nvPr>
            <p:ph type="dt" sz="quarter" idx="1"/>
          </p:nvPr>
        </p:nvSpPr>
        <p:spPr>
          <a:xfrm>
            <a:off x="3894138" y="0"/>
            <a:ext cx="2978150" cy="485775"/>
          </a:xfrm>
          <a:prstGeom prst="rect">
            <a:avLst/>
          </a:prstGeom>
        </p:spPr>
        <p:txBody>
          <a:bodyPr vert="horz" lIns="94787" tIns="47393" rIns="94787" bIns="47393" rtlCol="0"/>
          <a:lstStyle>
            <a:lvl1pPr algn="r">
              <a:defRPr sz="1200"/>
            </a:lvl1pPr>
          </a:lstStyle>
          <a:p>
            <a:pPr>
              <a:defRPr/>
            </a:pPr>
            <a:fld id="{EA58EDE0-25FE-4A8E-830D-06E694F596CB}" type="datetimeFigureOut">
              <a:rPr lang="fr-FR"/>
              <a:pPr>
                <a:defRPr/>
              </a:pPr>
              <a:t>26/03/2012</a:t>
            </a:fld>
            <a:endParaRPr lang="fr-FR"/>
          </a:p>
        </p:txBody>
      </p:sp>
      <p:sp>
        <p:nvSpPr>
          <p:cNvPr id="4" name="Espace réservé du pied de page 3"/>
          <p:cNvSpPr>
            <a:spLocks noGrp="1"/>
          </p:cNvSpPr>
          <p:nvPr>
            <p:ph type="ftr" sz="quarter" idx="2"/>
          </p:nvPr>
        </p:nvSpPr>
        <p:spPr>
          <a:xfrm>
            <a:off x="0" y="9226550"/>
            <a:ext cx="2978150" cy="485775"/>
          </a:xfrm>
          <a:prstGeom prst="rect">
            <a:avLst/>
          </a:prstGeom>
        </p:spPr>
        <p:txBody>
          <a:bodyPr vert="horz" lIns="94787" tIns="47393" rIns="94787" bIns="47393" rtlCol="0" anchor="b"/>
          <a:lstStyle>
            <a:lvl1pPr algn="l">
              <a:defRPr sz="1200"/>
            </a:lvl1pPr>
          </a:lstStyle>
          <a:p>
            <a:pPr>
              <a:defRPr/>
            </a:pPr>
            <a:endParaRPr lang="fr-FR"/>
          </a:p>
        </p:txBody>
      </p:sp>
      <p:sp>
        <p:nvSpPr>
          <p:cNvPr id="5" name="Espace réservé du numéro de diapositive 4"/>
          <p:cNvSpPr>
            <a:spLocks noGrp="1"/>
          </p:cNvSpPr>
          <p:nvPr>
            <p:ph type="sldNum" sz="quarter" idx="3"/>
          </p:nvPr>
        </p:nvSpPr>
        <p:spPr>
          <a:xfrm>
            <a:off x="3894138" y="9226550"/>
            <a:ext cx="2978150" cy="485775"/>
          </a:xfrm>
          <a:prstGeom prst="rect">
            <a:avLst/>
          </a:prstGeom>
        </p:spPr>
        <p:txBody>
          <a:bodyPr vert="horz" lIns="94787" tIns="47393" rIns="94787" bIns="47393" rtlCol="0" anchor="b"/>
          <a:lstStyle>
            <a:lvl1pPr algn="r">
              <a:defRPr sz="1200"/>
            </a:lvl1pPr>
          </a:lstStyle>
          <a:p>
            <a:pPr>
              <a:defRPr/>
            </a:pPr>
            <a:fld id="{91BE8693-7BEA-455F-8E7C-DC4C931BAAA4}" type="slidenum">
              <a:rPr lang="fr-FR"/>
              <a:pPr>
                <a:defRPr/>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8150" cy="485775"/>
          </a:xfrm>
          <a:prstGeom prst="rect">
            <a:avLst/>
          </a:prstGeom>
        </p:spPr>
        <p:txBody>
          <a:bodyPr vert="horz" lIns="94787" tIns="47393" rIns="94787" bIns="47393"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94138" y="0"/>
            <a:ext cx="2978150" cy="485775"/>
          </a:xfrm>
          <a:prstGeom prst="rect">
            <a:avLst/>
          </a:prstGeom>
        </p:spPr>
        <p:txBody>
          <a:bodyPr vert="horz" lIns="94787" tIns="47393" rIns="94787" bIns="47393" rtlCol="0"/>
          <a:lstStyle>
            <a:lvl1pPr algn="r" fontAlgn="auto">
              <a:spcBef>
                <a:spcPts val="0"/>
              </a:spcBef>
              <a:spcAft>
                <a:spcPts val="0"/>
              </a:spcAft>
              <a:defRPr sz="1200">
                <a:latin typeface="+mn-lt"/>
                <a:cs typeface="+mn-cs"/>
              </a:defRPr>
            </a:lvl1pPr>
          </a:lstStyle>
          <a:p>
            <a:pPr>
              <a:defRPr/>
            </a:pPr>
            <a:fld id="{CB0BD8AA-B24F-4A63-9703-6BF8BBB15426}" type="datetimeFigureOut">
              <a:rPr lang="fr-FR"/>
              <a:pPr>
                <a:defRPr/>
              </a:pPr>
              <a:t>26/03/2012</a:t>
            </a:fld>
            <a:endParaRPr lang="fr-FR"/>
          </a:p>
        </p:txBody>
      </p:sp>
      <p:sp>
        <p:nvSpPr>
          <p:cNvPr id="4" name="Espace réservé de l'image des diapositives 3"/>
          <p:cNvSpPr>
            <a:spLocks noGrp="1" noRot="1" noChangeAspect="1"/>
          </p:cNvSpPr>
          <p:nvPr>
            <p:ph type="sldImg" idx="2"/>
          </p:nvPr>
        </p:nvSpPr>
        <p:spPr>
          <a:xfrm>
            <a:off x="1008063" y="728663"/>
            <a:ext cx="4857750" cy="3643312"/>
          </a:xfrm>
          <a:prstGeom prst="rect">
            <a:avLst/>
          </a:prstGeom>
          <a:noFill/>
          <a:ln w="12700">
            <a:solidFill>
              <a:prstClr val="black"/>
            </a:solidFill>
          </a:ln>
        </p:spPr>
        <p:txBody>
          <a:bodyPr vert="horz" lIns="94787" tIns="47393" rIns="94787" bIns="47393" rtlCol="0" anchor="ctr"/>
          <a:lstStyle/>
          <a:p>
            <a:pPr lvl="0"/>
            <a:endParaRPr lang="fr-FR" noProof="0"/>
          </a:p>
        </p:txBody>
      </p:sp>
      <p:sp>
        <p:nvSpPr>
          <p:cNvPr id="5" name="Espace réservé des commentaires 4"/>
          <p:cNvSpPr>
            <a:spLocks noGrp="1"/>
          </p:cNvSpPr>
          <p:nvPr>
            <p:ph type="body" sz="quarter" idx="3"/>
          </p:nvPr>
        </p:nvSpPr>
        <p:spPr>
          <a:xfrm>
            <a:off x="687388" y="4614863"/>
            <a:ext cx="5499100" cy="4370387"/>
          </a:xfrm>
          <a:prstGeom prst="rect">
            <a:avLst/>
          </a:prstGeom>
        </p:spPr>
        <p:txBody>
          <a:bodyPr vert="horz" lIns="94787" tIns="47393" rIns="94787" bIns="47393"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226550"/>
            <a:ext cx="2978150" cy="485775"/>
          </a:xfrm>
          <a:prstGeom prst="rect">
            <a:avLst/>
          </a:prstGeom>
        </p:spPr>
        <p:txBody>
          <a:bodyPr vert="horz" lIns="94787" tIns="47393" rIns="94787" bIns="47393"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94138" y="9226550"/>
            <a:ext cx="2978150" cy="485775"/>
          </a:xfrm>
          <a:prstGeom prst="rect">
            <a:avLst/>
          </a:prstGeom>
        </p:spPr>
        <p:txBody>
          <a:bodyPr vert="horz" lIns="94787" tIns="47393" rIns="94787" bIns="47393" rtlCol="0" anchor="b"/>
          <a:lstStyle>
            <a:lvl1pPr algn="r" fontAlgn="auto">
              <a:spcBef>
                <a:spcPts val="0"/>
              </a:spcBef>
              <a:spcAft>
                <a:spcPts val="0"/>
              </a:spcAft>
              <a:defRPr sz="1200">
                <a:latin typeface="+mn-lt"/>
                <a:cs typeface="+mn-cs"/>
              </a:defRPr>
            </a:lvl1pPr>
          </a:lstStyle>
          <a:p>
            <a:pPr>
              <a:defRPr/>
            </a:pPr>
            <a:fld id="{DEAAB7A5-7105-4BF9-8C64-47923E5B2F35}" type="slidenum">
              <a:rPr lang="fr-FR"/>
              <a:pPr>
                <a:defRP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TextEdit="1"/>
          </p:cNvSpPr>
          <p:nvPr>
            <p:ph type="sldImg"/>
          </p:nvPr>
        </p:nvSpPr>
        <p:spPr bwMode="auto">
          <a:noFill/>
          <a:ln>
            <a:solidFill>
              <a:srgbClr val="000000"/>
            </a:solidFill>
            <a:miter lim="800000"/>
            <a:headEnd/>
            <a:tailEnd/>
          </a:ln>
        </p:spPr>
      </p:sp>
      <p:sp>
        <p:nvSpPr>
          <p:cNvPr id="2662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7172" name="Espace réservé de la date 1"/>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fr-FR" smtClean="0"/>
          </a:p>
        </p:txBody>
      </p:sp>
      <p:sp>
        <p:nvSpPr>
          <p:cNvPr id="6" name="Espace réservé du numéro de diapositive 5"/>
          <p:cNvSpPr>
            <a:spLocks noGrp="1"/>
          </p:cNvSpPr>
          <p:nvPr>
            <p:ph type="sldNum" sz="quarter" idx="5"/>
          </p:nvPr>
        </p:nvSpPr>
        <p:spPr/>
        <p:txBody>
          <a:bodyPr/>
          <a:lstStyle/>
          <a:p>
            <a:pPr>
              <a:defRPr/>
            </a:pPr>
            <a:fld id="{A94DD06A-BB7B-42B0-B421-4918350FE7D1}" type="slidenum">
              <a:rPr lang="fr-FR" smtClean="0"/>
              <a:pPr>
                <a:defRPr/>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DEAAB7A5-7105-4BF9-8C64-47923E5B2F35}" type="slidenum">
              <a:rPr lang="fr-FR" smtClean="0"/>
              <a:pPr>
                <a:defRPr/>
              </a:pPr>
              <a:t>3</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F2D352AC-20CB-437E-A266-67FF4403D239}" type="datetime1">
              <a:rPr lang="fr-FR" smtClean="0"/>
              <a:pPr>
                <a:defRPr/>
              </a:pPr>
              <a:t>26/03/2012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D04BA18-B3CD-4DED-81A6-9E1C8EFDA8E0}"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31012A3-2AE0-405F-847D-B25E8661E529}" type="datetime1">
              <a:rPr lang="fr-FR" smtClean="0"/>
              <a:pPr>
                <a:defRPr/>
              </a:pPr>
              <a:t>26/03/2012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A22F4AB-1011-4B98-B806-42A6A62C042F}"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0138F86-BAD9-42EC-96AA-DB150DEE998D}" type="datetime1">
              <a:rPr lang="fr-FR" smtClean="0"/>
              <a:pPr>
                <a:defRPr/>
              </a:pPr>
              <a:t>26/03/2012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3EA9AA5-69BD-4F92-99C8-070BDBB550C4}"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DB94003-900C-4A92-A57C-71B007905D5C}" type="datetime1">
              <a:rPr lang="fr-FR" smtClean="0"/>
              <a:pPr>
                <a:defRPr/>
              </a:pPr>
              <a:t>26/03/2012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76178F9-78E8-45DD-88F0-30D8BC157DFE}"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0079F9A9-4F2E-4051-B147-C528C624AEF5}" type="datetime1">
              <a:rPr lang="fr-FR" smtClean="0"/>
              <a:pPr>
                <a:defRPr/>
              </a:pPr>
              <a:t>26/03/2012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39D8BCA-9CDF-4FC7-9DDA-0DC13ADE0C13}"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1D7D0D73-93C9-410C-AAB1-8B6CBFA65052}" type="datetime1">
              <a:rPr lang="fr-FR" smtClean="0"/>
              <a:pPr>
                <a:defRPr/>
              </a:pPr>
              <a:t>26/03/2012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4931CD5-03CC-4CCF-9B50-56E38BED7588}"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3EDBD810-2603-4EED-9910-4CDFE858002E}" type="datetime1">
              <a:rPr lang="fr-FR" smtClean="0"/>
              <a:pPr>
                <a:defRPr/>
              </a:pPr>
              <a:t>26/03/2012</a:t>
            </a:fld>
            <a:endParaRPr lang="fr-FR"/>
          </a:p>
        </p:txBody>
      </p:sp>
      <p:sp>
        <p:nvSpPr>
          <p:cNvPr id="8"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8F5F922-61B4-4685-9360-08E093D628B1}"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ABAAFAE-6A13-49B1-8AB7-FC2B2A3EB72E}" type="datetime1">
              <a:rPr lang="fr-FR" smtClean="0"/>
              <a:pPr>
                <a:defRPr/>
              </a:pPr>
              <a:t>26/03/2012</a:t>
            </a:fld>
            <a:endParaRPr lang="fr-FR"/>
          </a:p>
        </p:txBody>
      </p:sp>
      <p:sp>
        <p:nvSpPr>
          <p:cNvPr id="4"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7070B073-1AA5-495E-B5A3-A06A9CD7D872}"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C93CB76-2731-444C-B545-CE2A258C5727}" type="datetime1">
              <a:rPr lang="fr-FR" smtClean="0"/>
              <a:pPr>
                <a:defRPr/>
              </a:pPr>
              <a:t>26/03/2012</a:t>
            </a:fld>
            <a:endParaRPr lang="fr-FR"/>
          </a:p>
        </p:txBody>
      </p:sp>
      <p:sp>
        <p:nvSpPr>
          <p:cNvPr id="3"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C573215-C424-45C0-A94D-DE5D8BA98D36}"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A6B9A19-D814-4BC4-9D3F-A8F62D5618F9}" type="datetime1">
              <a:rPr lang="fr-FR" smtClean="0"/>
              <a:pPr>
                <a:defRPr/>
              </a:pPr>
              <a:t>26/03/2012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E78C36E-7EBD-4A6A-8EA1-05DB57B95BD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5C7D0CD-3618-4FC7-97A6-994DBD2BDFB5}" type="datetime1">
              <a:rPr lang="fr-FR" smtClean="0"/>
              <a:pPr>
                <a:defRPr/>
              </a:pPr>
              <a:t>26/03/2012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Sylvie BONICHON ,Expert de Bologne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59F88DB-C77F-4B3D-8E32-46D8936F749F}"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FA78B2F-4870-498F-B91F-00E66865C8E3}" type="datetime1">
              <a:rPr lang="fr-FR" smtClean="0"/>
              <a:pPr>
                <a:defRPr/>
              </a:pPr>
              <a:t>26/03/2012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fr-FR" smtClean="0"/>
              <a:t>Sylvie BONICHON ,Expert de Bologne</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3D9ECA6-9B5A-4439-ACBE-002F0F23D69A}"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hyperlink" Target="http://eacea.ec.europa.eu/portal/page/portal/Eurydice/showPresentation?pubid=086EN"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www.2e2f.fr/" TargetMode="External"/><Relationship Id="rId5" Type="http://schemas.openxmlformats.org/officeDocument/2006/relationships/image" Target="../media/image2.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433946" y="119063"/>
            <a:ext cx="6506152" cy="5926138"/>
          </a:xfrm>
          <a:prstGeom prst="rect">
            <a:avLst/>
          </a:prstGeom>
          <a:noFill/>
          <a:ln w="9525">
            <a:noFill/>
            <a:miter lim="800000"/>
            <a:headEnd/>
            <a:tailEnd/>
          </a:ln>
        </p:spPr>
      </p:pic>
      <p:pic>
        <p:nvPicPr>
          <p:cNvPr id="2051" name="Image 8" descr="4-logos.jpg"/>
          <p:cNvPicPr>
            <a:picLocks noChangeAspect="1"/>
          </p:cNvPicPr>
          <p:nvPr/>
        </p:nvPicPr>
        <p:blipFill>
          <a:blip r:embed="rId4"/>
          <a:srcRect/>
          <a:stretch>
            <a:fillRect/>
          </a:stretch>
        </p:blipFill>
        <p:spPr bwMode="auto">
          <a:xfrm>
            <a:off x="5888038" y="6316663"/>
            <a:ext cx="2786062" cy="357187"/>
          </a:xfrm>
          <a:prstGeom prst="rect">
            <a:avLst/>
          </a:prstGeom>
          <a:noFill/>
          <a:ln w="9525">
            <a:noFill/>
            <a:miter lim="800000"/>
            <a:headEnd/>
            <a:tailEnd/>
          </a:ln>
        </p:spPr>
      </p:pic>
      <p:pic>
        <p:nvPicPr>
          <p:cNvPr id="2053" name="Picture 2" descr="Bologna Process"/>
          <p:cNvPicPr>
            <a:picLocks noChangeAspect="1" noChangeArrowheads="1"/>
          </p:cNvPicPr>
          <p:nvPr/>
        </p:nvPicPr>
        <p:blipFill>
          <a:blip r:embed="rId5"/>
          <a:srcRect/>
          <a:stretch>
            <a:fillRect/>
          </a:stretch>
        </p:blipFill>
        <p:spPr bwMode="auto">
          <a:xfrm>
            <a:off x="-32904" y="119063"/>
            <a:ext cx="1466850" cy="1447800"/>
          </a:xfrm>
          <a:prstGeom prst="rect">
            <a:avLst/>
          </a:prstGeom>
          <a:noFill/>
          <a:ln w="9525">
            <a:noFill/>
            <a:miter lim="800000"/>
            <a:headEnd/>
            <a:tailEnd/>
          </a:ln>
        </p:spPr>
      </p:pic>
      <p:sp>
        <p:nvSpPr>
          <p:cNvPr id="2054" name="Rectangle 8"/>
          <p:cNvSpPr txBox="1">
            <a:spLocks noChangeArrowheads="1"/>
          </p:cNvSpPr>
          <p:nvPr/>
        </p:nvSpPr>
        <p:spPr bwMode="auto">
          <a:xfrm>
            <a:off x="1101437" y="3678382"/>
            <a:ext cx="6838661" cy="1371600"/>
          </a:xfrm>
          <a:prstGeom prst="rect">
            <a:avLst/>
          </a:prstGeom>
          <a:noFill/>
          <a:ln w="9525">
            <a:noFill/>
            <a:miter lim="800000"/>
            <a:headEnd/>
            <a:tailEnd/>
          </a:ln>
        </p:spPr>
        <p:txBody>
          <a:bodyPr/>
          <a:lstStyle/>
          <a:p>
            <a:pPr marL="342900" indent="-342900" algn="ctr"/>
            <a:r>
              <a:rPr lang="fr-FR" sz="2800" b="1" dirty="0" smtClean="0">
                <a:solidFill>
                  <a:srgbClr val="FF0000"/>
                </a:solidFill>
              </a:rPr>
              <a:t> </a:t>
            </a:r>
            <a:r>
              <a:rPr lang="fr-FR" sz="2400" b="1" dirty="0" smtClean="0">
                <a:solidFill>
                  <a:srgbClr val="FF0000"/>
                </a:solidFill>
              </a:rPr>
              <a:t>Les cycles courts </a:t>
            </a:r>
          </a:p>
          <a:p>
            <a:pPr marL="342900" indent="-342900" algn="ctr"/>
            <a:r>
              <a:rPr lang="fr-FR" sz="2400" b="1" dirty="0" smtClean="0">
                <a:solidFill>
                  <a:srgbClr val="FF0000"/>
                </a:solidFill>
              </a:rPr>
              <a:t>dans l’Espace Européen </a:t>
            </a:r>
          </a:p>
          <a:p>
            <a:pPr marL="342900" indent="-342900" algn="ctr"/>
            <a:r>
              <a:rPr lang="fr-FR" sz="2400" b="1" dirty="0" smtClean="0">
                <a:solidFill>
                  <a:srgbClr val="FF0000"/>
                </a:solidFill>
              </a:rPr>
              <a:t>de l’Enseignement Supérieur</a:t>
            </a:r>
          </a:p>
          <a:p>
            <a:pPr marL="342900" indent="-342900" algn="ctr"/>
            <a:endParaRPr lang="fr-FR" sz="2400" b="1" dirty="0">
              <a:solidFill>
                <a:srgbClr val="FF0000"/>
              </a:solidFill>
            </a:endParaRPr>
          </a:p>
        </p:txBody>
      </p:sp>
      <p:sp>
        <p:nvSpPr>
          <p:cNvPr id="2055" name="Espace réservé du pied de page 4"/>
          <p:cNvSpPr>
            <a:spLocks noGrp="1"/>
          </p:cNvSpPr>
          <p:nvPr>
            <p:ph type="ftr" sz="quarter" idx="11"/>
          </p:nvPr>
        </p:nvSpPr>
        <p:spPr bwMode="auto">
          <a:xfrm>
            <a:off x="419100" y="6173788"/>
            <a:ext cx="3224213" cy="500062"/>
          </a:xfrm>
          <a:noFill/>
          <a:ln>
            <a:miter lim="800000"/>
            <a:headEnd/>
            <a:tailEnd/>
          </a:ln>
        </p:spPr>
        <p:txBody>
          <a:bodyPr wrap="square" numCol="1" anchorCtr="0" compatLnSpc="1">
            <a:prstTxWarp prst="textNoShape">
              <a:avLst/>
            </a:prstTxWarp>
          </a:bodyPr>
          <a:lstStyle/>
          <a:p>
            <a:pPr algn="l" fontAlgn="base">
              <a:spcBef>
                <a:spcPct val="0"/>
              </a:spcBef>
              <a:spcAft>
                <a:spcPct val="0"/>
              </a:spcAft>
            </a:pPr>
            <a:r>
              <a:rPr lang="fr-FR" sz="1400" b="1" dirty="0" smtClean="0">
                <a:solidFill>
                  <a:srgbClr val="0070C0"/>
                </a:solidFill>
                <a:latin typeface="Arial" charset="0"/>
                <a:cs typeface="Arial" charset="0"/>
              </a:rPr>
              <a:t>Sylvie BONICHON </a:t>
            </a:r>
          </a:p>
          <a:p>
            <a:pPr algn="l" fontAlgn="base">
              <a:spcBef>
                <a:spcPct val="0"/>
              </a:spcBef>
              <a:spcAft>
                <a:spcPct val="0"/>
              </a:spcAft>
            </a:pPr>
            <a:r>
              <a:rPr lang="fr-FR" sz="1400" b="1" dirty="0" smtClean="0">
                <a:solidFill>
                  <a:srgbClr val="0070C0"/>
                </a:solidFill>
                <a:latin typeface="Arial" charset="0"/>
                <a:cs typeface="Arial" charset="0"/>
              </a:rPr>
              <a:t>Expert de Bologne</a:t>
            </a:r>
          </a:p>
        </p:txBody>
      </p:sp>
      <p:sp>
        <p:nvSpPr>
          <p:cNvPr id="10" name="Espace réservé du numéro de diapositive 9"/>
          <p:cNvSpPr>
            <a:spLocks noGrp="1"/>
          </p:cNvSpPr>
          <p:nvPr>
            <p:ph type="sldNum" sz="quarter" idx="12"/>
          </p:nvPr>
        </p:nvSpPr>
        <p:spPr/>
        <p:txBody>
          <a:bodyPr/>
          <a:lstStyle/>
          <a:p>
            <a:pPr>
              <a:defRPr/>
            </a:pPr>
            <a:fld id="{C983BA18-40BD-4179-97A8-0710661440F8}" type="slidenum">
              <a:rPr lang="fr-FR" smtClean="0"/>
              <a:pPr>
                <a:defRPr/>
              </a:pPr>
              <a:t>1</a:t>
            </a:fld>
            <a:endParaRPr lang="fr-FR"/>
          </a:p>
        </p:txBody>
      </p:sp>
      <p:sp>
        <p:nvSpPr>
          <p:cNvPr id="9" name="ZoneTexte 8"/>
          <p:cNvSpPr txBox="1"/>
          <p:nvPr/>
        </p:nvSpPr>
        <p:spPr>
          <a:xfrm rot="10800000" flipV="1">
            <a:off x="843968" y="5200410"/>
            <a:ext cx="7842827" cy="707886"/>
          </a:xfrm>
          <a:prstGeom prst="rect">
            <a:avLst/>
          </a:prstGeom>
          <a:noFill/>
        </p:spPr>
        <p:txBody>
          <a:bodyPr wrap="square" rtlCol="0">
            <a:spAutoFit/>
          </a:bodyPr>
          <a:lstStyle/>
          <a:p>
            <a:pPr algn="ctr"/>
            <a:r>
              <a:rPr lang="fr-FR" sz="2000" dirty="0" smtClean="0"/>
              <a:t>Séminaire national du BTS CI</a:t>
            </a:r>
          </a:p>
          <a:p>
            <a:pPr algn="ctr"/>
            <a:r>
              <a:rPr lang="fr-FR" sz="2000" dirty="0" smtClean="0"/>
              <a:t>26 Mars 2012 </a:t>
            </a:r>
            <a:endParaRPr lang="fr-FR"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10</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13" name="ZoneTexte 12"/>
          <p:cNvSpPr txBox="1"/>
          <p:nvPr/>
        </p:nvSpPr>
        <p:spPr>
          <a:xfrm>
            <a:off x="1803400" y="415636"/>
            <a:ext cx="6883400" cy="1200329"/>
          </a:xfrm>
          <a:prstGeom prst="rect">
            <a:avLst/>
          </a:prstGeom>
          <a:noFill/>
        </p:spPr>
        <p:txBody>
          <a:bodyPr wrap="square" rtlCol="0">
            <a:spAutoFit/>
          </a:bodyPr>
          <a:lstStyle/>
          <a:p>
            <a:r>
              <a:rPr lang="fr-FR" sz="2400" b="1" dirty="0" smtClean="0"/>
              <a:t>Facilitateurs de partenariats, de lisibilité, de mobilité, et  de reconnaissance dans l’Espace Européen de l’Enseignement Supérieur</a:t>
            </a:r>
            <a:endParaRPr lang="fr-FR" sz="2400" b="1" dirty="0"/>
          </a:p>
        </p:txBody>
      </p:sp>
      <p:sp>
        <p:nvSpPr>
          <p:cNvPr id="14" name="ZoneTexte 13"/>
          <p:cNvSpPr txBox="1"/>
          <p:nvPr/>
        </p:nvSpPr>
        <p:spPr>
          <a:xfrm>
            <a:off x="793750" y="1615965"/>
            <a:ext cx="8121650" cy="4413516"/>
          </a:xfrm>
          <a:prstGeom prst="rect">
            <a:avLst/>
          </a:prstGeom>
          <a:noFill/>
        </p:spPr>
        <p:txBody>
          <a:bodyPr wrap="square" rtlCol="0">
            <a:spAutoFit/>
          </a:bodyPr>
          <a:lstStyle/>
          <a:p>
            <a:pPr>
              <a:lnSpc>
                <a:spcPct val="90000"/>
              </a:lnSpc>
              <a:buFont typeface="Wingdings" pitchFamily="2" charset="2"/>
              <a:buChar char="Ø"/>
            </a:pPr>
            <a:r>
              <a:rPr lang="fr-FR" sz="2400" dirty="0" smtClean="0">
                <a:solidFill>
                  <a:srgbClr val="000099"/>
                </a:solidFill>
              </a:rPr>
              <a:t> </a:t>
            </a:r>
            <a:r>
              <a:rPr lang="fr-FR" sz="2400" u="sng" dirty="0" smtClean="0"/>
              <a:t>Quant à l’organisation des programmes de formation:</a:t>
            </a:r>
          </a:p>
          <a:p>
            <a:pPr>
              <a:lnSpc>
                <a:spcPct val="90000"/>
              </a:lnSpc>
              <a:buFontTx/>
              <a:buChar char="-"/>
            </a:pPr>
            <a:r>
              <a:rPr lang="fr-FR" sz="2400" dirty="0" smtClean="0"/>
              <a:t> La déclinaison des maquettes  de formation en résultats d’apprentissages (Learning </a:t>
            </a:r>
            <a:r>
              <a:rPr lang="fr-FR" sz="2400" dirty="0" err="1" smtClean="0"/>
              <a:t>Outcomes</a:t>
            </a:r>
            <a:r>
              <a:rPr lang="fr-FR" sz="2400" dirty="0" smtClean="0"/>
              <a:t>) avec correspondance en ECTS</a:t>
            </a:r>
          </a:p>
          <a:p>
            <a:pPr>
              <a:lnSpc>
                <a:spcPct val="90000"/>
              </a:lnSpc>
              <a:buFontTx/>
              <a:buChar char="-"/>
            </a:pPr>
            <a:r>
              <a:rPr lang="fr-FR" sz="2400" dirty="0" smtClean="0"/>
              <a:t> Le positionnement dans le CNC, cadre national des certifications (National Qualification Framework) et dans le CEC, cadre européen des certifications (</a:t>
            </a:r>
            <a:r>
              <a:rPr lang="fr-FR" sz="2400" dirty="0" err="1" smtClean="0"/>
              <a:t>European</a:t>
            </a:r>
            <a:r>
              <a:rPr lang="fr-FR" sz="2400" dirty="0" smtClean="0"/>
              <a:t> QF)</a:t>
            </a:r>
          </a:p>
          <a:p>
            <a:pPr>
              <a:lnSpc>
                <a:spcPct val="90000"/>
              </a:lnSpc>
              <a:buFontTx/>
              <a:buChar char="-"/>
            </a:pPr>
            <a:r>
              <a:rPr lang="fr-FR" sz="2400" dirty="0" smtClean="0"/>
              <a:t> La </a:t>
            </a:r>
            <a:r>
              <a:rPr lang="fr-FR" sz="2400" dirty="0" err="1" smtClean="0"/>
              <a:t>modularisation</a:t>
            </a:r>
            <a:endParaRPr lang="fr-FR" sz="2400" dirty="0" smtClean="0"/>
          </a:p>
          <a:p>
            <a:pPr>
              <a:lnSpc>
                <a:spcPct val="90000"/>
              </a:lnSpc>
              <a:buFontTx/>
              <a:buChar char="-"/>
            </a:pPr>
            <a:r>
              <a:rPr lang="fr-FR" sz="2400" dirty="0" smtClean="0"/>
              <a:t> La </a:t>
            </a:r>
            <a:r>
              <a:rPr lang="fr-FR" sz="2400" err="1" smtClean="0"/>
              <a:t>semestrialisation</a:t>
            </a:r>
            <a:r>
              <a:rPr lang="fr-FR" sz="2400" smtClean="0"/>
              <a:t>  (1 semestre = 30 ECTS)</a:t>
            </a:r>
          </a:p>
          <a:p>
            <a:pPr>
              <a:lnSpc>
                <a:spcPct val="90000"/>
              </a:lnSpc>
            </a:pPr>
            <a:endParaRPr lang="fr-FR" sz="2400" dirty="0" smtClean="0"/>
          </a:p>
          <a:p>
            <a:pPr>
              <a:lnSpc>
                <a:spcPct val="90000"/>
              </a:lnSpc>
              <a:buFontTx/>
              <a:buChar char="-"/>
            </a:pPr>
            <a:endParaRPr lang="fr-FR" sz="2400" dirty="0" smtClean="0"/>
          </a:p>
          <a:p>
            <a:pPr>
              <a:lnSpc>
                <a:spcPct val="90000"/>
              </a:lnSpc>
              <a:buFont typeface="Wingdings" pitchFamily="2" charset="2"/>
              <a:buChar char="Ø"/>
            </a:pPr>
            <a:r>
              <a:rPr lang="fr-FR" sz="2400" dirty="0" smtClean="0"/>
              <a:t>  </a:t>
            </a:r>
            <a:r>
              <a:rPr lang="fr-FR" sz="2400" u="sng" dirty="0" smtClean="0"/>
              <a:t>Quant à la poursuite d’études et à l’insertion professionnelle </a:t>
            </a:r>
            <a:r>
              <a:rPr lang="fr-FR" sz="2400" dirty="0" smtClean="0"/>
              <a:t>:</a:t>
            </a:r>
          </a:p>
          <a:p>
            <a:pPr>
              <a:lnSpc>
                <a:spcPct val="90000"/>
              </a:lnSpc>
            </a:pPr>
            <a:r>
              <a:rPr lang="fr-FR" sz="2400" dirty="0" smtClean="0"/>
              <a:t>- Le supplément au diplôme (SD)</a:t>
            </a:r>
            <a:endParaRPr lang="fr-FR"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11</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11" name="ZoneTexte 10"/>
          <p:cNvSpPr txBox="1"/>
          <p:nvPr/>
        </p:nvSpPr>
        <p:spPr>
          <a:xfrm>
            <a:off x="2057400" y="644236"/>
            <a:ext cx="6629400" cy="954107"/>
          </a:xfrm>
          <a:prstGeom prst="rect">
            <a:avLst/>
          </a:prstGeom>
          <a:noFill/>
        </p:spPr>
        <p:txBody>
          <a:bodyPr wrap="square" rtlCol="0">
            <a:spAutoFit/>
          </a:bodyPr>
          <a:lstStyle/>
          <a:p>
            <a:r>
              <a:rPr lang="fr-FR" sz="2800" b="1" dirty="0" smtClean="0"/>
              <a:t>Cadre Européen  et Cadre National des Certifications </a:t>
            </a:r>
            <a:endParaRPr lang="fr-FR" sz="2800" b="1" dirty="0"/>
          </a:p>
        </p:txBody>
      </p:sp>
      <p:sp>
        <p:nvSpPr>
          <p:cNvPr id="13" name="ZoneTexte 12"/>
          <p:cNvSpPr txBox="1"/>
          <p:nvPr/>
        </p:nvSpPr>
        <p:spPr>
          <a:xfrm>
            <a:off x="482600" y="1433945"/>
            <a:ext cx="8350250" cy="1809726"/>
          </a:xfrm>
          <a:prstGeom prst="rect">
            <a:avLst/>
          </a:prstGeom>
          <a:noFill/>
        </p:spPr>
        <p:txBody>
          <a:bodyPr wrap="square" rtlCol="0">
            <a:spAutoFit/>
          </a:bodyPr>
          <a:lstStyle/>
          <a:p>
            <a:pPr>
              <a:lnSpc>
                <a:spcPct val="90000"/>
              </a:lnSpc>
              <a:buFontTx/>
              <a:buNone/>
            </a:pPr>
            <a:endParaRPr lang="fr-FR" sz="2400" dirty="0" smtClean="0">
              <a:solidFill>
                <a:srgbClr val="000099"/>
              </a:solidFill>
            </a:endParaRPr>
          </a:p>
          <a:p>
            <a:pPr>
              <a:lnSpc>
                <a:spcPct val="90000"/>
              </a:lnSpc>
              <a:buFontTx/>
              <a:buNone/>
            </a:pPr>
            <a:endParaRPr lang="fr-FR" sz="2400" dirty="0" smtClean="0">
              <a:solidFill>
                <a:srgbClr val="000099"/>
              </a:solidFill>
            </a:endParaRPr>
          </a:p>
          <a:p>
            <a:pPr>
              <a:lnSpc>
                <a:spcPct val="90000"/>
              </a:lnSpc>
              <a:buFontTx/>
              <a:buNone/>
            </a:pPr>
            <a:endParaRPr lang="fr-FR" sz="2400" dirty="0" smtClean="0"/>
          </a:p>
          <a:p>
            <a:pPr>
              <a:lnSpc>
                <a:spcPct val="90000"/>
              </a:lnSpc>
              <a:buFontTx/>
              <a:buNone/>
            </a:pPr>
            <a:endParaRPr lang="fr-FR" sz="2400" dirty="0" smtClean="0">
              <a:solidFill>
                <a:srgbClr val="000099"/>
              </a:solidFill>
            </a:endParaRPr>
          </a:p>
          <a:p>
            <a:pPr>
              <a:lnSpc>
                <a:spcPct val="90000"/>
              </a:lnSpc>
              <a:buFontTx/>
              <a:buNone/>
            </a:pPr>
            <a:r>
              <a:rPr lang="fr-FR" sz="2800" dirty="0" smtClean="0">
                <a:solidFill>
                  <a:srgbClr val="000099"/>
                </a:solidFill>
              </a:rPr>
              <a:t>	</a:t>
            </a:r>
            <a:endParaRPr lang="fr-FR" sz="2800" i="1" dirty="0" smtClean="0">
              <a:solidFill>
                <a:srgbClr val="000099"/>
              </a:solidFill>
            </a:endParaRPr>
          </a:p>
        </p:txBody>
      </p:sp>
      <p:sp>
        <p:nvSpPr>
          <p:cNvPr id="14" name="Rectangle 13"/>
          <p:cNvSpPr/>
          <p:nvPr/>
        </p:nvSpPr>
        <p:spPr>
          <a:xfrm>
            <a:off x="793750" y="1859340"/>
            <a:ext cx="7893050" cy="4370427"/>
          </a:xfrm>
          <a:prstGeom prst="rect">
            <a:avLst/>
          </a:prstGeom>
          <a:ln>
            <a:noFill/>
          </a:ln>
        </p:spPr>
        <p:txBody>
          <a:bodyPr wrap="square">
            <a:spAutoFit/>
          </a:bodyPr>
          <a:lstStyle/>
          <a:p>
            <a:pPr algn="ctr"/>
            <a:r>
              <a:rPr lang="fr-FR" sz="2000" b="1" dirty="0" smtClean="0"/>
              <a:t>        Pour l’enseignement supérieur</a:t>
            </a:r>
          </a:p>
          <a:p>
            <a:r>
              <a:rPr lang="fr-FR" sz="2000" b="1" dirty="0" smtClean="0">
                <a:solidFill>
                  <a:schemeClr val="accent1">
                    <a:lumMod val="75000"/>
                  </a:schemeClr>
                </a:solidFill>
              </a:rPr>
              <a:t>Cadre national français						Cadre européen </a:t>
            </a:r>
          </a:p>
          <a:p>
            <a:r>
              <a:rPr lang="fr-FR" sz="2000" b="1" dirty="0" smtClean="0">
                <a:solidFill>
                  <a:schemeClr val="accent1">
                    <a:lumMod val="75000"/>
                  </a:schemeClr>
                </a:solidFill>
              </a:rPr>
              <a:t>(nomenclature 1969)</a:t>
            </a:r>
          </a:p>
          <a:p>
            <a:pPr algn="ctr"/>
            <a:r>
              <a:rPr lang="fr-FR" sz="2000" b="1" dirty="0" smtClean="0">
                <a:solidFill>
                  <a:schemeClr val="accent1">
                    <a:lumMod val="75000"/>
                  </a:schemeClr>
                </a:solidFill>
              </a:rPr>
              <a:t>       des certifications</a:t>
            </a:r>
          </a:p>
          <a:p>
            <a:r>
              <a:rPr lang="fr-FR" sz="2000" dirty="0" smtClean="0">
                <a:solidFill>
                  <a:schemeClr val="accent1">
                    <a:lumMod val="75000"/>
                  </a:schemeClr>
                </a:solidFill>
              </a:rPr>
              <a:t>        </a:t>
            </a:r>
          </a:p>
          <a:p>
            <a:r>
              <a:rPr lang="fr-FR" sz="2000" b="1" dirty="0" smtClean="0">
                <a:solidFill>
                  <a:schemeClr val="accent1">
                    <a:lumMod val="75000"/>
                  </a:schemeClr>
                </a:solidFill>
              </a:rPr>
              <a:t>          I   </a:t>
            </a:r>
            <a:r>
              <a:rPr lang="fr-FR" sz="2000" dirty="0" smtClean="0">
                <a:solidFill>
                  <a:schemeClr val="accent1">
                    <a:lumMod val="75000"/>
                  </a:schemeClr>
                </a:solidFill>
              </a:rPr>
              <a:t>+ Grades de DOCTORAT                                    </a:t>
            </a:r>
            <a:r>
              <a:rPr lang="fr-FR" sz="2000" b="1" dirty="0" smtClean="0">
                <a:solidFill>
                  <a:schemeClr val="accent1">
                    <a:lumMod val="75000"/>
                  </a:schemeClr>
                </a:solidFill>
              </a:rPr>
              <a:t> 8</a:t>
            </a:r>
          </a:p>
          <a:p>
            <a:r>
              <a:rPr lang="fr-FR" sz="2000" dirty="0" smtClean="0">
                <a:solidFill>
                  <a:schemeClr val="accent1">
                    <a:lumMod val="75000"/>
                  </a:schemeClr>
                </a:solidFill>
              </a:rPr>
              <a:t>              + Masters                                                             </a:t>
            </a:r>
            <a:r>
              <a:rPr lang="fr-FR" sz="2000" b="1" dirty="0" smtClean="0">
                <a:solidFill>
                  <a:schemeClr val="accent1">
                    <a:lumMod val="75000"/>
                  </a:schemeClr>
                </a:solidFill>
              </a:rPr>
              <a:t> 7</a:t>
            </a:r>
          </a:p>
          <a:p>
            <a:r>
              <a:rPr lang="fr-FR" sz="2000" dirty="0" smtClean="0">
                <a:solidFill>
                  <a:schemeClr val="accent1">
                    <a:lumMod val="75000"/>
                  </a:schemeClr>
                </a:solidFill>
              </a:rPr>
              <a:t>        </a:t>
            </a:r>
          </a:p>
          <a:p>
            <a:r>
              <a:rPr lang="fr-FR" sz="2000" b="1" dirty="0" smtClean="0">
                <a:solidFill>
                  <a:srgbClr val="C00000"/>
                </a:solidFill>
              </a:rPr>
              <a:t>          II  </a:t>
            </a:r>
            <a:r>
              <a:rPr lang="fr-FR" sz="2000" dirty="0" smtClean="0">
                <a:solidFill>
                  <a:srgbClr val="C00000"/>
                </a:solidFill>
              </a:rPr>
              <a:t>+ Grade de Licence                                              </a:t>
            </a:r>
            <a:r>
              <a:rPr lang="fr-FR" sz="2000" b="1" dirty="0" smtClean="0">
                <a:solidFill>
                  <a:srgbClr val="C00000"/>
                </a:solidFill>
              </a:rPr>
              <a:t>6 </a:t>
            </a:r>
          </a:p>
          <a:p>
            <a:r>
              <a:rPr lang="fr-FR" sz="2000" dirty="0" smtClean="0">
                <a:solidFill>
                  <a:srgbClr val="C00000"/>
                </a:solidFill>
              </a:rPr>
              <a:t>         </a:t>
            </a:r>
          </a:p>
          <a:p>
            <a:r>
              <a:rPr lang="fr-FR" sz="2000" b="1" dirty="0" smtClean="0">
                <a:solidFill>
                  <a:srgbClr val="C00000"/>
                </a:solidFill>
              </a:rPr>
              <a:t>          III    </a:t>
            </a:r>
            <a:r>
              <a:rPr lang="fr-FR" sz="2000" dirty="0" smtClean="0">
                <a:solidFill>
                  <a:srgbClr val="C00000"/>
                </a:solidFill>
              </a:rPr>
              <a:t>BTS / DUT / …                                                   </a:t>
            </a:r>
            <a:r>
              <a:rPr lang="fr-FR" sz="2000" b="1" dirty="0" smtClean="0">
                <a:solidFill>
                  <a:srgbClr val="C00000"/>
                </a:solidFill>
              </a:rPr>
              <a:t>5</a:t>
            </a:r>
          </a:p>
          <a:p>
            <a:endParaRPr lang="fr-FR" sz="2000" dirty="0" smtClean="0">
              <a:solidFill>
                <a:schemeClr val="accent1">
                  <a:lumMod val="75000"/>
                </a:schemeClr>
              </a:solidFill>
            </a:endParaRPr>
          </a:p>
          <a:p>
            <a:r>
              <a:rPr lang="fr-FR" sz="2000" dirty="0" smtClean="0">
                <a:solidFill>
                  <a:schemeClr val="accent1">
                    <a:lumMod val="75000"/>
                  </a:schemeClr>
                </a:solidFill>
              </a:rPr>
              <a:t>	  ( </a:t>
            </a:r>
            <a:r>
              <a:rPr lang="fr-FR" sz="2000" b="1" dirty="0" smtClean="0">
                <a:solidFill>
                  <a:schemeClr val="accent1">
                    <a:lumMod val="75000"/>
                  </a:schemeClr>
                </a:solidFill>
              </a:rPr>
              <a:t>IV </a:t>
            </a:r>
            <a:r>
              <a:rPr lang="fr-FR" sz="2000" dirty="0" smtClean="0">
                <a:solidFill>
                  <a:schemeClr val="accent1">
                    <a:lumMod val="75000"/>
                  </a:schemeClr>
                </a:solidFill>
              </a:rPr>
              <a:t>   BAC                                                                   </a:t>
            </a:r>
            <a:r>
              <a:rPr lang="fr-FR" sz="2000" b="1" dirty="0" smtClean="0">
                <a:solidFill>
                  <a:schemeClr val="accent1">
                    <a:lumMod val="75000"/>
                  </a:schemeClr>
                </a:solidFill>
              </a:rPr>
              <a:t>4</a:t>
            </a:r>
            <a:r>
              <a:rPr lang="fr-FR" sz="2000" dirty="0" smtClean="0">
                <a:solidFill>
                  <a:schemeClr val="accent1">
                    <a:lumMod val="75000"/>
                  </a:schemeClr>
                </a:solidFill>
              </a:rPr>
              <a:t>)</a:t>
            </a:r>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12</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11" name="ZoneTexte 10"/>
          <p:cNvSpPr txBox="1"/>
          <p:nvPr/>
        </p:nvSpPr>
        <p:spPr>
          <a:xfrm>
            <a:off x="2057400" y="644236"/>
            <a:ext cx="6629400" cy="1384995"/>
          </a:xfrm>
          <a:prstGeom prst="rect">
            <a:avLst/>
          </a:prstGeom>
          <a:noFill/>
        </p:spPr>
        <p:txBody>
          <a:bodyPr wrap="square" rtlCol="0">
            <a:spAutoFit/>
          </a:bodyPr>
          <a:lstStyle/>
          <a:p>
            <a:r>
              <a:rPr lang="fr-FR" sz="2800" b="1" dirty="0" smtClean="0"/>
              <a:t>Pour en savoir plus sur Bologne, </a:t>
            </a:r>
          </a:p>
          <a:p>
            <a:r>
              <a:rPr lang="fr-FR" sz="2800" b="1" dirty="0" smtClean="0"/>
              <a:t>ses outils et l’Espace Européen de l’Enseignement Supérieur</a:t>
            </a:r>
            <a:endParaRPr lang="fr-FR" sz="2800" b="1" dirty="0"/>
          </a:p>
        </p:txBody>
      </p:sp>
      <p:sp>
        <p:nvSpPr>
          <p:cNvPr id="13" name="ZoneTexte 12"/>
          <p:cNvSpPr txBox="1"/>
          <p:nvPr/>
        </p:nvSpPr>
        <p:spPr>
          <a:xfrm>
            <a:off x="482600" y="1433945"/>
            <a:ext cx="8350250" cy="4579715"/>
          </a:xfrm>
          <a:prstGeom prst="rect">
            <a:avLst/>
          </a:prstGeom>
          <a:noFill/>
        </p:spPr>
        <p:txBody>
          <a:bodyPr wrap="square" rtlCol="0">
            <a:spAutoFit/>
          </a:bodyPr>
          <a:lstStyle/>
          <a:p>
            <a:pPr>
              <a:lnSpc>
                <a:spcPct val="90000"/>
              </a:lnSpc>
              <a:buFontTx/>
              <a:buNone/>
            </a:pPr>
            <a:endParaRPr lang="fr-FR" sz="2400" dirty="0" smtClean="0">
              <a:solidFill>
                <a:srgbClr val="000099"/>
              </a:solidFill>
            </a:endParaRPr>
          </a:p>
          <a:p>
            <a:pPr>
              <a:lnSpc>
                <a:spcPct val="90000"/>
              </a:lnSpc>
              <a:buFontTx/>
              <a:buNone/>
            </a:pPr>
            <a:endParaRPr lang="fr-FR" sz="2400" dirty="0" smtClean="0">
              <a:solidFill>
                <a:srgbClr val="000099"/>
              </a:solidFill>
            </a:endParaRPr>
          </a:p>
          <a:p>
            <a:pPr>
              <a:lnSpc>
                <a:spcPct val="90000"/>
              </a:lnSpc>
              <a:buFontTx/>
              <a:buNone/>
            </a:pPr>
            <a:endParaRPr lang="fr-FR" sz="2400" dirty="0" smtClean="0"/>
          </a:p>
          <a:p>
            <a:pPr>
              <a:lnSpc>
                <a:spcPct val="90000"/>
              </a:lnSpc>
              <a:buFontTx/>
              <a:buNone/>
            </a:pPr>
            <a:endParaRPr lang="fr-FR" sz="2400" dirty="0" smtClean="0"/>
          </a:p>
          <a:p>
            <a:pPr>
              <a:lnSpc>
                <a:spcPct val="90000"/>
              </a:lnSpc>
              <a:buFontTx/>
              <a:buNone/>
            </a:pPr>
            <a:r>
              <a:rPr lang="fr-FR" sz="2400" dirty="0" smtClean="0"/>
              <a:t>Bologne </a:t>
            </a:r>
          </a:p>
          <a:p>
            <a:pPr>
              <a:lnSpc>
                <a:spcPct val="90000"/>
              </a:lnSpc>
              <a:buFontTx/>
              <a:buNone/>
            </a:pPr>
            <a:r>
              <a:rPr lang="fr-FR" sz="2400" dirty="0" smtClean="0"/>
              <a:t>	</a:t>
            </a:r>
            <a:r>
              <a:rPr lang="fr-FR" sz="2400" dirty="0" smtClean="0">
                <a:hlinkClick r:id="rId6"/>
              </a:rPr>
              <a:t>www.2e2f.fr</a:t>
            </a:r>
            <a:endParaRPr lang="fr-FR" sz="2400" dirty="0" smtClean="0"/>
          </a:p>
          <a:p>
            <a:pPr>
              <a:lnSpc>
                <a:spcPct val="90000"/>
              </a:lnSpc>
              <a:buFontTx/>
              <a:buNone/>
            </a:pPr>
            <a:endParaRPr lang="fr-FR" sz="2400" dirty="0" smtClean="0"/>
          </a:p>
          <a:p>
            <a:pPr>
              <a:lnSpc>
                <a:spcPct val="90000"/>
              </a:lnSpc>
              <a:buFontTx/>
              <a:buNone/>
            </a:pPr>
            <a:r>
              <a:rPr lang="fr-FR" sz="2400" dirty="0" smtClean="0"/>
              <a:t>Eurydice</a:t>
            </a:r>
          </a:p>
          <a:p>
            <a:r>
              <a:rPr lang="en-GB" sz="2400" u="sng" dirty="0" smtClean="0">
                <a:hlinkClick r:id="rId7"/>
              </a:rPr>
              <a:t>http://eacea.ec.europa.eu/portal/page/portal/Eurydice/showPresentation?pubid=086EN</a:t>
            </a:r>
            <a:endParaRPr lang="fr-FR" sz="2400" dirty="0" smtClean="0"/>
          </a:p>
          <a:p>
            <a:r>
              <a:rPr lang="en-GB" sz="2400" dirty="0" smtClean="0"/>
              <a:t> </a:t>
            </a:r>
            <a:endParaRPr lang="fr-FR" sz="2400" dirty="0" smtClean="0"/>
          </a:p>
          <a:p>
            <a:pPr>
              <a:lnSpc>
                <a:spcPct val="90000"/>
              </a:lnSpc>
              <a:buFontTx/>
              <a:buNone/>
            </a:pPr>
            <a:endParaRPr lang="fr-FR" sz="2400" dirty="0" smtClean="0">
              <a:solidFill>
                <a:srgbClr val="000099"/>
              </a:solidFill>
            </a:endParaRPr>
          </a:p>
          <a:p>
            <a:pPr>
              <a:lnSpc>
                <a:spcPct val="90000"/>
              </a:lnSpc>
              <a:buFontTx/>
              <a:buNone/>
            </a:pPr>
            <a:r>
              <a:rPr lang="fr-FR" sz="2800" dirty="0" smtClean="0">
                <a:solidFill>
                  <a:srgbClr val="000099"/>
                </a:solidFill>
              </a:rPr>
              <a:t>	</a:t>
            </a:r>
            <a:endParaRPr lang="fr-FR" sz="2800" i="1" dirty="0" smtClean="0">
              <a:solidFill>
                <a:srgbClr val="000099"/>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13</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9" name="ZoneTexte 8"/>
          <p:cNvSpPr txBox="1"/>
          <p:nvPr/>
        </p:nvSpPr>
        <p:spPr>
          <a:xfrm>
            <a:off x="793750" y="3034145"/>
            <a:ext cx="7893050" cy="584775"/>
          </a:xfrm>
          <a:prstGeom prst="rect">
            <a:avLst/>
          </a:prstGeom>
          <a:noFill/>
        </p:spPr>
        <p:txBody>
          <a:bodyPr wrap="square" rtlCol="0">
            <a:spAutoFit/>
          </a:bodyPr>
          <a:lstStyle/>
          <a:p>
            <a:pPr algn="ctr"/>
            <a:r>
              <a:rPr lang="fr-FR" sz="3200" b="1" dirty="0" smtClean="0"/>
              <a:t>Merci pour votre attention !</a:t>
            </a:r>
            <a:endParaRPr lang="fr-FR"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 17"/>
          <p:cNvPicPr>
            <a:picLocks noChangeAspect="1"/>
          </p:cNvPicPr>
          <p:nvPr/>
        </p:nvPicPr>
        <p:blipFill>
          <a:blip r:embed="rId2"/>
          <a:srcRect/>
          <a:stretch>
            <a:fillRect/>
          </a:stretch>
        </p:blipFill>
        <p:spPr bwMode="auto">
          <a:xfrm>
            <a:off x="482600" y="566738"/>
            <a:ext cx="8661400" cy="5738812"/>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099"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4100"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4101"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B4C2C8D8-DB7B-4F51-92DA-EE66AB9FAA0D}" type="slidenum">
              <a:rPr lang="fr-FR" smtClean="0">
                <a:latin typeface="Arial" pitchFamily="34" charset="0"/>
                <a:cs typeface="Arial" pitchFamily="34" charset="0"/>
              </a:rPr>
              <a:pPr>
                <a:defRPr/>
              </a:pPr>
              <a:t>2</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1803400" y="436418"/>
            <a:ext cx="6883400" cy="707886"/>
          </a:xfrm>
          <a:prstGeom prst="rect">
            <a:avLst/>
          </a:prstGeom>
          <a:noFill/>
        </p:spPr>
        <p:txBody>
          <a:bodyPr wrap="square" rtlCol="0">
            <a:spAutoFit/>
          </a:bodyPr>
          <a:lstStyle/>
          <a:p>
            <a:r>
              <a:rPr lang="fr-FR" sz="2000" b="1" dirty="0" smtClean="0"/>
              <a:t>Construction de </a:t>
            </a:r>
          </a:p>
          <a:p>
            <a:r>
              <a:rPr lang="fr-FR" sz="2000" b="1" dirty="0" smtClean="0"/>
              <a:t>l’Espace Européen de l’Enseignement Supérieur</a:t>
            </a:r>
          </a:p>
        </p:txBody>
      </p:sp>
      <p:sp>
        <p:nvSpPr>
          <p:cNvPr id="9" name="ZoneTexte 8"/>
          <p:cNvSpPr txBox="1"/>
          <p:nvPr/>
        </p:nvSpPr>
        <p:spPr>
          <a:xfrm>
            <a:off x="568612" y="1413164"/>
            <a:ext cx="2328144" cy="400110"/>
          </a:xfrm>
          <a:prstGeom prst="rect">
            <a:avLst/>
          </a:prstGeom>
          <a:noFill/>
        </p:spPr>
        <p:txBody>
          <a:bodyPr wrap="square" rtlCol="0">
            <a:spAutoFit/>
          </a:bodyPr>
          <a:lstStyle/>
          <a:p>
            <a:pPr>
              <a:spcBef>
                <a:spcPct val="50000"/>
              </a:spcBef>
            </a:pPr>
            <a:r>
              <a:rPr lang="fr-FR" sz="2000" b="1" dirty="0" smtClean="0">
                <a:solidFill>
                  <a:schemeClr val="tx2"/>
                </a:solidFill>
              </a:rPr>
              <a:t>Sorbonne 1998</a:t>
            </a:r>
            <a:endParaRPr lang="fr-FR" sz="2000" b="1" dirty="0">
              <a:solidFill>
                <a:schemeClr val="tx2"/>
              </a:solidFill>
            </a:endParaRPr>
          </a:p>
        </p:txBody>
      </p:sp>
      <p:sp>
        <p:nvSpPr>
          <p:cNvPr id="11" name="ZoneTexte 10"/>
          <p:cNvSpPr txBox="1"/>
          <p:nvPr/>
        </p:nvSpPr>
        <p:spPr>
          <a:xfrm>
            <a:off x="1250375" y="1813274"/>
            <a:ext cx="2053934" cy="400110"/>
          </a:xfrm>
          <a:prstGeom prst="rect">
            <a:avLst/>
          </a:prstGeom>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spcBef>
                <a:spcPct val="50000"/>
              </a:spcBef>
            </a:pPr>
            <a:r>
              <a:rPr lang="fr-FR" sz="2000" b="1" dirty="0" smtClean="0">
                <a:solidFill>
                  <a:schemeClr val="tx1"/>
                </a:solidFill>
                <a:latin typeface="Arial" pitchFamily="34" charset="0"/>
                <a:cs typeface="Arial" pitchFamily="34" charset="0"/>
              </a:rPr>
              <a:t>Bologne 1999</a:t>
            </a:r>
            <a:endParaRPr lang="fr-FR" sz="2000" b="1" dirty="0">
              <a:solidFill>
                <a:schemeClr val="tx1"/>
              </a:solidFill>
              <a:latin typeface="Arial" pitchFamily="34" charset="0"/>
              <a:cs typeface="Arial" pitchFamily="34" charset="0"/>
            </a:endParaRPr>
          </a:p>
        </p:txBody>
      </p:sp>
      <p:sp>
        <p:nvSpPr>
          <p:cNvPr id="13" name="ZoneTexte 12"/>
          <p:cNvSpPr txBox="1"/>
          <p:nvPr/>
        </p:nvSpPr>
        <p:spPr>
          <a:xfrm>
            <a:off x="2073565" y="2213384"/>
            <a:ext cx="1937326" cy="400110"/>
          </a:xfrm>
          <a:prstGeom prst="rect">
            <a:avLst/>
          </a:prstGeom>
          <a:noFill/>
        </p:spPr>
        <p:txBody>
          <a:bodyPr wrap="square" rtlCol="0">
            <a:spAutoFit/>
          </a:bodyPr>
          <a:lstStyle/>
          <a:p>
            <a:r>
              <a:rPr lang="fr-FR" sz="2000" dirty="0" smtClean="0"/>
              <a:t>Prague 2001</a:t>
            </a:r>
            <a:endParaRPr lang="fr-FR" sz="2000" dirty="0"/>
          </a:p>
        </p:txBody>
      </p:sp>
      <p:sp>
        <p:nvSpPr>
          <p:cNvPr id="14" name="ZoneTexte 13"/>
          <p:cNvSpPr txBox="1"/>
          <p:nvPr/>
        </p:nvSpPr>
        <p:spPr>
          <a:xfrm>
            <a:off x="3532909" y="2521160"/>
            <a:ext cx="1537854" cy="369332"/>
          </a:xfrm>
          <a:prstGeom prst="rect">
            <a:avLst/>
          </a:prstGeom>
          <a:noFill/>
        </p:spPr>
        <p:txBody>
          <a:bodyPr wrap="square" rtlCol="0">
            <a:spAutoFit/>
          </a:bodyPr>
          <a:lstStyle/>
          <a:p>
            <a:endParaRPr lang="fr-FR" dirty="0"/>
          </a:p>
        </p:txBody>
      </p:sp>
      <p:sp>
        <p:nvSpPr>
          <p:cNvPr id="15" name="ZoneTexte 14"/>
          <p:cNvSpPr txBox="1"/>
          <p:nvPr/>
        </p:nvSpPr>
        <p:spPr>
          <a:xfrm>
            <a:off x="2717800" y="2613494"/>
            <a:ext cx="1620981" cy="400110"/>
          </a:xfrm>
          <a:prstGeom prst="rect">
            <a:avLst/>
          </a:prstGeom>
          <a:noFill/>
        </p:spPr>
        <p:txBody>
          <a:bodyPr wrap="square" rtlCol="0">
            <a:spAutoFit/>
          </a:bodyPr>
          <a:lstStyle/>
          <a:p>
            <a:r>
              <a:rPr lang="fr-FR" sz="2000" b="1" dirty="0" smtClean="0">
                <a:solidFill>
                  <a:schemeClr val="tx2"/>
                </a:solidFill>
              </a:rPr>
              <a:t>Berlin 2003</a:t>
            </a:r>
            <a:endParaRPr lang="fr-FR" sz="2000" b="1" dirty="0">
              <a:solidFill>
                <a:schemeClr val="tx2"/>
              </a:solidFill>
            </a:endParaRPr>
          </a:p>
        </p:txBody>
      </p:sp>
      <p:sp>
        <p:nvSpPr>
          <p:cNvPr id="16" name="ZoneTexte 15"/>
          <p:cNvSpPr txBox="1"/>
          <p:nvPr/>
        </p:nvSpPr>
        <p:spPr>
          <a:xfrm>
            <a:off x="3304308" y="3075605"/>
            <a:ext cx="2078182" cy="400110"/>
          </a:xfrm>
          <a:prstGeom prst="rect">
            <a:avLst/>
          </a:prstGeom>
          <a:noFill/>
        </p:spPr>
        <p:txBody>
          <a:bodyPr wrap="square" rtlCol="0">
            <a:spAutoFit/>
          </a:bodyPr>
          <a:lstStyle/>
          <a:p>
            <a:r>
              <a:rPr lang="fr-FR" sz="2000" b="1" dirty="0" smtClean="0">
                <a:solidFill>
                  <a:schemeClr val="tx2"/>
                </a:solidFill>
              </a:rPr>
              <a:t>Bergen 2005</a:t>
            </a:r>
            <a:endParaRPr lang="fr-FR" sz="2000" b="1" dirty="0">
              <a:solidFill>
                <a:schemeClr val="tx2"/>
              </a:solidFill>
            </a:endParaRPr>
          </a:p>
        </p:txBody>
      </p:sp>
      <p:sp>
        <p:nvSpPr>
          <p:cNvPr id="17" name="ZoneTexte 16"/>
          <p:cNvSpPr txBox="1"/>
          <p:nvPr/>
        </p:nvSpPr>
        <p:spPr>
          <a:xfrm>
            <a:off x="4010891" y="3459879"/>
            <a:ext cx="1898073" cy="400110"/>
          </a:xfrm>
          <a:prstGeom prst="rect">
            <a:avLst/>
          </a:prstGeom>
          <a:noFill/>
        </p:spPr>
        <p:txBody>
          <a:bodyPr wrap="square" rtlCol="0">
            <a:spAutoFit/>
          </a:bodyPr>
          <a:lstStyle/>
          <a:p>
            <a:r>
              <a:rPr lang="fr-FR" sz="2000" dirty="0" smtClean="0"/>
              <a:t>Londres 2007</a:t>
            </a:r>
            <a:endParaRPr lang="fr-FR" sz="2000" dirty="0"/>
          </a:p>
        </p:txBody>
      </p:sp>
      <p:sp>
        <p:nvSpPr>
          <p:cNvPr id="18" name="ZoneTexte 17"/>
          <p:cNvSpPr txBox="1"/>
          <p:nvPr/>
        </p:nvSpPr>
        <p:spPr>
          <a:xfrm>
            <a:off x="4696041" y="3859989"/>
            <a:ext cx="1828801" cy="400110"/>
          </a:xfrm>
          <a:prstGeom prst="rect">
            <a:avLst/>
          </a:prstGeom>
          <a:noFill/>
        </p:spPr>
        <p:txBody>
          <a:bodyPr wrap="square" rtlCol="0">
            <a:spAutoFit/>
          </a:bodyPr>
          <a:lstStyle/>
          <a:p>
            <a:r>
              <a:rPr lang="fr-FR" sz="2000" dirty="0" smtClean="0"/>
              <a:t>Louvain  2009</a:t>
            </a:r>
            <a:endParaRPr lang="fr-FR" sz="2000" dirty="0"/>
          </a:p>
        </p:txBody>
      </p:sp>
      <p:sp>
        <p:nvSpPr>
          <p:cNvPr id="19" name="ZoneTexte 18"/>
          <p:cNvSpPr txBox="1"/>
          <p:nvPr/>
        </p:nvSpPr>
        <p:spPr>
          <a:xfrm>
            <a:off x="5382490" y="4260099"/>
            <a:ext cx="3037610" cy="400110"/>
          </a:xfrm>
          <a:prstGeom prst="rect">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Arial" pitchFamily="34" charset="0"/>
                <a:cs typeface="Arial" pitchFamily="34" charset="0"/>
              </a:rPr>
              <a:t>Vienne Budapest 2010</a:t>
            </a:r>
            <a:endParaRPr lang="fr-FR" sz="2000" b="1" dirty="0">
              <a:latin typeface="Arial" pitchFamily="34" charset="0"/>
              <a:cs typeface="Arial" pitchFamily="34" charset="0"/>
            </a:endParaRPr>
          </a:p>
        </p:txBody>
      </p:sp>
      <p:sp>
        <p:nvSpPr>
          <p:cNvPr id="20" name="ZoneTexte 19"/>
          <p:cNvSpPr txBox="1"/>
          <p:nvPr/>
        </p:nvSpPr>
        <p:spPr>
          <a:xfrm>
            <a:off x="482600" y="5091545"/>
            <a:ext cx="8468012" cy="369332"/>
          </a:xfrm>
          <a:prstGeom prst="rect">
            <a:avLst/>
          </a:prstGeom>
          <a:noFill/>
        </p:spPr>
        <p:txBody>
          <a:bodyPr wrap="square" rtlCol="0">
            <a:spAutoFit/>
          </a:bodyPr>
          <a:lstStyle/>
          <a:p>
            <a:endParaRPr lang="fr-FR" dirty="0"/>
          </a:p>
        </p:txBody>
      </p:sp>
      <p:sp>
        <p:nvSpPr>
          <p:cNvPr id="21" name="AutoShape 3"/>
          <p:cNvSpPr>
            <a:spLocks noChangeArrowheads="1"/>
          </p:cNvSpPr>
          <p:nvPr/>
        </p:nvSpPr>
        <p:spPr bwMode="auto">
          <a:xfrm>
            <a:off x="482600" y="4965577"/>
            <a:ext cx="8382000" cy="990600"/>
          </a:xfrm>
          <a:custGeom>
            <a:avLst/>
            <a:gdLst>
              <a:gd name="T0" fmla="*/ 6286499 w 21600"/>
              <a:gd name="T1" fmla="*/ 0 h 21600"/>
              <a:gd name="T2" fmla="*/ 0 w 21600"/>
              <a:gd name="T3" fmla="*/ 495300 h 21600"/>
              <a:gd name="T4" fmla="*/ 6286499 w 21600"/>
              <a:gd name="T5" fmla="*/ 990600 h 21600"/>
              <a:gd name="T6" fmla="*/ 8382000 w 21600"/>
              <a:gd name="T7" fmla="*/ 4953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fr-FR"/>
          </a:p>
        </p:txBody>
      </p:sp>
      <p:sp>
        <p:nvSpPr>
          <p:cNvPr id="22" name="ZoneTexte 21"/>
          <p:cNvSpPr txBox="1"/>
          <p:nvPr/>
        </p:nvSpPr>
        <p:spPr>
          <a:xfrm>
            <a:off x="6524842" y="5276211"/>
            <a:ext cx="1866899" cy="400110"/>
          </a:xfrm>
          <a:prstGeom prst="rect">
            <a:avLst/>
          </a:prstGeom>
          <a:noFill/>
        </p:spPr>
        <p:txBody>
          <a:bodyPr wrap="square" rtlCol="0">
            <a:spAutoFit/>
          </a:bodyPr>
          <a:lstStyle/>
          <a:p>
            <a:r>
              <a:rPr lang="fr-FR" sz="2000" dirty="0" smtClean="0"/>
              <a:t>Bucarest 2012</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bg/>
                                          </p:spTgt>
                                        </p:tgtEl>
                                        <p:attrNameLst>
                                          <p:attrName>style.visibility</p:attrName>
                                        </p:attrNameLst>
                                      </p:cBhvr>
                                      <p:to>
                                        <p:strVal val="visible"/>
                                      </p:to>
                                    </p:set>
                                    <p:animEffect transition="in" filter="fade">
                                      <p:cBhvr>
                                        <p:cTn id="12" dur="2000"/>
                                        <p:tgtEl>
                                          <p:spTgt spid="11">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2000"/>
                                        <p:tgtEl>
                                          <p:spTgt spid="1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fade">
                                      <p:cBhvr>
                                        <p:cTn id="20" dur="2000"/>
                                        <p:tgtEl>
                                          <p:spTgt spid="1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xEl>
                                              <p:pRg st="0" end="0"/>
                                            </p:txEl>
                                          </p:spTgt>
                                        </p:tgtEl>
                                        <p:attrNameLst>
                                          <p:attrName>style.visibility</p:attrName>
                                        </p:attrNameLst>
                                      </p:cBhvr>
                                      <p:to>
                                        <p:strVal val="visible"/>
                                      </p:to>
                                    </p:set>
                                    <p:animEffect transition="in" filter="fade">
                                      <p:cBhvr>
                                        <p:cTn id="25" dur="2000"/>
                                        <p:tgtEl>
                                          <p:spTgt spid="1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Effect transition="in" filter="fade">
                                      <p:cBhvr>
                                        <p:cTn id="30" dur="2000"/>
                                        <p:tgtEl>
                                          <p:spTgt spid="1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2000"/>
                                        <p:tgtEl>
                                          <p:spTgt spid="1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2000"/>
                                        <p:tgtEl>
                                          <p:spTgt spid="1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9">
                                            <p:bg/>
                                          </p:spTgt>
                                        </p:tgtEl>
                                        <p:attrNameLst>
                                          <p:attrName>style.visibility</p:attrName>
                                        </p:attrNameLst>
                                      </p:cBhvr>
                                      <p:to>
                                        <p:strVal val="visible"/>
                                      </p:to>
                                    </p:set>
                                    <p:animEffect transition="in" filter="fade">
                                      <p:cBhvr>
                                        <p:cTn id="45" dur="2000"/>
                                        <p:tgtEl>
                                          <p:spTgt spid="1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
                                            <p:txEl>
                                              <p:pRg st="0" end="0"/>
                                            </p:txEl>
                                          </p:spTgt>
                                        </p:tgtEl>
                                        <p:attrNameLst>
                                          <p:attrName>style.visibility</p:attrName>
                                        </p:attrNameLst>
                                      </p:cBhvr>
                                      <p:to>
                                        <p:strVal val="visible"/>
                                      </p:to>
                                    </p:set>
                                    <p:animEffect transition="in" filter="fade">
                                      <p:cBhvr>
                                        <p:cTn id="48" dur="2000"/>
                                        <p:tgtEl>
                                          <p:spTgt spid="1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fade">
                                      <p:cBhvr>
                                        <p:cTn id="53"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1" grpId="0" build="allAtOnce" animBg="1"/>
      <p:bldP spid="13" grpId="0" build="allAtOnce"/>
      <p:bldP spid="15" grpId="0" build="allAtOnce"/>
      <p:bldP spid="16" grpId="0" build="allAtOnce"/>
      <p:bldP spid="17" grpId="0" build="allAtOnce"/>
      <p:bldP spid="18" grpId="0" build="allAtOnce"/>
      <p:bldP spid="19" grpId="0" build="allAtOnce" animBg="1"/>
      <p:bldP spid="22"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3076"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3077"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95A09A09-3038-49D4-8D13-DFA3C6D2416C}" type="slidenum">
              <a:rPr lang="fr-FR" smtClean="0">
                <a:latin typeface="Arial" pitchFamily="34" charset="0"/>
                <a:cs typeface="Arial" pitchFamily="34" charset="0"/>
              </a:rPr>
              <a:pPr>
                <a:defRPr/>
              </a:pPr>
              <a:t>3</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14" name="ZoneTexte 13"/>
          <p:cNvSpPr txBox="1"/>
          <p:nvPr/>
        </p:nvSpPr>
        <p:spPr>
          <a:xfrm>
            <a:off x="793750" y="1724891"/>
            <a:ext cx="7893050" cy="369332"/>
          </a:xfrm>
          <a:prstGeom prst="rect">
            <a:avLst/>
          </a:prstGeom>
          <a:noFill/>
        </p:spPr>
        <p:txBody>
          <a:bodyPr wrap="square" rtlCol="0">
            <a:spAutoFit/>
          </a:bodyPr>
          <a:lstStyle/>
          <a:p>
            <a:pPr marL="342900" indent="-342900"/>
            <a:endParaRPr lang="fr-FR" dirty="0"/>
          </a:p>
        </p:txBody>
      </p:sp>
      <p:sp>
        <p:nvSpPr>
          <p:cNvPr id="9" name="Rectangle 8"/>
          <p:cNvSpPr/>
          <p:nvPr/>
        </p:nvSpPr>
        <p:spPr>
          <a:xfrm>
            <a:off x="2286000" y="123825"/>
            <a:ext cx="6134100" cy="954107"/>
          </a:xfrm>
          <a:prstGeom prst="rect">
            <a:avLst/>
          </a:prstGeom>
        </p:spPr>
        <p:txBody>
          <a:bodyPr wrap="square">
            <a:spAutoFit/>
          </a:bodyPr>
          <a:lstStyle/>
          <a:p>
            <a:r>
              <a:rPr lang="fr-FR" sz="2800" b="1" dirty="0" smtClean="0"/>
              <a:t>Processus de Bologne : </a:t>
            </a:r>
            <a:br>
              <a:rPr lang="fr-FR" sz="2800" b="1" dirty="0" smtClean="0"/>
            </a:br>
            <a:r>
              <a:rPr lang="fr-FR" sz="2800" b="1" dirty="0" smtClean="0"/>
              <a:t>objectifs principaux</a:t>
            </a:r>
            <a:endParaRPr lang="fr-FR" sz="2800" b="1" dirty="0"/>
          </a:p>
        </p:txBody>
      </p:sp>
      <p:sp>
        <p:nvSpPr>
          <p:cNvPr id="11" name="Rectangle 10"/>
          <p:cNvSpPr/>
          <p:nvPr/>
        </p:nvSpPr>
        <p:spPr>
          <a:xfrm>
            <a:off x="793750" y="1413164"/>
            <a:ext cx="7626350" cy="4893647"/>
          </a:xfrm>
          <a:prstGeom prst="rect">
            <a:avLst/>
          </a:prstGeom>
        </p:spPr>
        <p:txBody>
          <a:bodyPr wrap="square">
            <a:spAutoFit/>
          </a:bodyPr>
          <a:lstStyle/>
          <a:p>
            <a:pPr lvl="1" algn="just" eaLnBrk="1" hangingPunct="1">
              <a:buFont typeface="Wingdings" pitchFamily="2" charset="2"/>
              <a:buChar char="Ø"/>
            </a:pPr>
            <a:r>
              <a:rPr lang="fr-FR" sz="2400" dirty="0" smtClean="0"/>
              <a:t> Faire du continent européen, un vaste espace rendant plus faciles et plus transparentes:</a:t>
            </a:r>
          </a:p>
          <a:p>
            <a:pPr lvl="1" algn="just" eaLnBrk="1" hangingPunct="1">
              <a:buFont typeface="Arial" pitchFamily="34" charset="0"/>
              <a:buChar char="•"/>
            </a:pPr>
            <a:r>
              <a:rPr lang="fr-FR" sz="2400" dirty="0" smtClean="0"/>
              <a:t>  La coopération entre les établissements de l’enseignement supérieur, </a:t>
            </a:r>
          </a:p>
          <a:p>
            <a:pPr lvl="1" algn="just" eaLnBrk="1" hangingPunct="1">
              <a:buFont typeface="Arial" pitchFamily="34" charset="0"/>
              <a:buChar char="•"/>
            </a:pPr>
            <a:r>
              <a:rPr lang="fr-FR" sz="2400" dirty="0" smtClean="0"/>
              <a:t>   La mobilité des étudiants, des enseignants et des chercheurs. </a:t>
            </a:r>
          </a:p>
          <a:p>
            <a:pPr lvl="1" algn="just" eaLnBrk="1" hangingPunct="1">
              <a:buFont typeface="Arial" pitchFamily="34" charset="0"/>
              <a:buChar char="•"/>
            </a:pPr>
            <a:endParaRPr lang="fr-FR" sz="2400" dirty="0" smtClean="0"/>
          </a:p>
          <a:p>
            <a:pPr lvl="1" algn="just" eaLnBrk="1" hangingPunct="1">
              <a:buFont typeface="Wingdings" pitchFamily="2" charset="2"/>
              <a:buChar char="Ø"/>
            </a:pPr>
            <a:r>
              <a:rPr lang="fr-FR" sz="2400" dirty="0" smtClean="0"/>
              <a:t> Répondre à certains défis de l’Europe en matière économique et sociale</a:t>
            </a:r>
          </a:p>
          <a:p>
            <a:pPr lvl="1" algn="just" eaLnBrk="1" hangingPunct="1"/>
            <a:endParaRPr lang="fr-FR" sz="2400" dirty="0" smtClean="0"/>
          </a:p>
          <a:p>
            <a:pPr lvl="1" algn="just" eaLnBrk="1" hangingPunct="1">
              <a:buFont typeface="Wingdings" pitchFamily="2" charset="2"/>
              <a:buChar char="Ø"/>
            </a:pPr>
            <a:r>
              <a:rPr lang="fr-FR" sz="2400" dirty="0" smtClean="0"/>
              <a:t> Rendre cet espace lisible et attractif à l'échelle du monde entier. </a:t>
            </a:r>
          </a:p>
          <a:p>
            <a:pPr lvl="1" algn="just" eaLnBrk="1" hangingPunct="1"/>
            <a:endParaRPr lang="fr-FR"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4</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1803400" y="706582"/>
            <a:ext cx="6883400" cy="523220"/>
          </a:xfrm>
          <a:prstGeom prst="rect">
            <a:avLst/>
          </a:prstGeom>
          <a:noFill/>
        </p:spPr>
        <p:txBody>
          <a:bodyPr wrap="square" rtlCol="0">
            <a:spAutoFit/>
          </a:bodyPr>
          <a:lstStyle/>
          <a:p>
            <a:r>
              <a:rPr lang="fr-FR" sz="2800" b="1" dirty="0" smtClean="0"/>
              <a:t>Mots clés du Processus</a:t>
            </a:r>
          </a:p>
        </p:txBody>
      </p:sp>
      <p:sp>
        <p:nvSpPr>
          <p:cNvPr id="9" name="ZoneTexte 8"/>
          <p:cNvSpPr txBox="1"/>
          <p:nvPr/>
        </p:nvSpPr>
        <p:spPr>
          <a:xfrm>
            <a:off x="793750" y="1600200"/>
            <a:ext cx="8121650" cy="4401205"/>
          </a:xfrm>
          <a:prstGeom prst="rect">
            <a:avLst/>
          </a:prstGeom>
          <a:noFill/>
        </p:spPr>
        <p:txBody>
          <a:bodyPr wrap="square" rtlCol="0">
            <a:spAutoFit/>
          </a:bodyPr>
          <a:lstStyle/>
          <a:p>
            <a:pPr algn="just">
              <a:spcBef>
                <a:spcPct val="50000"/>
              </a:spcBef>
            </a:pPr>
            <a:r>
              <a:rPr lang="fr-FR" sz="2800" dirty="0" smtClean="0"/>
              <a:t>Mobilité, Lisibilité, Comparabilité, Cycles (LMD), ECTS, Résultats d'apprentissage, Recherche Reconnaissance, Assurance Qualité, Dimension européenne, Dimension sociale, Supplément au Diplôme, Accès pour tous, Reconnaissance des acquis des apprentissages formels et informels, Innovation, Cadres des qualifications, Éducation et formation tout au long de la vie, Dimension internationale, Compétitivité, Employabilité, Parcours d’apprentissage diversifiés…</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5</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1803400" y="498764"/>
            <a:ext cx="6883400" cy="523220"/>
          </a:xfrm>
          <a:prstGeom prst="rect">
            <a:avLst/>
          </a:prstGeom>
          <a:noFill/>
        </p:spPr>
        <p:txBody>
          <a:bodyPr wrap="square" rtlCol="0">
            <a:spAutoFit/>
          </a:bodyPr>
          <a:lstStyle/>
          <a:p>
            <a:r>
              <a:rPr lang="fr-FR" sz="2800" b="1" dirty="0" smtClean="0"/>
              <a:t>Les outils du processus</a:t>
            </a:r>
            <a:endParaRPr lang="fr-FR" sz="2800" b="1" dirty="0"/>
          </a:p>
        </p:txBody>
      </p:sp>
      <p:sp>
        <p:nvSpPr>
          <p:cNvPr id="9" name="ZoneTexte 8"/>
          <p:cNvSpPr txBox="1"/>
          <p:nvPr/>
        </p:nvSpPr>
        <p:spPr>
          <a:xfrm>
            <a:off x="793750" y="1119188"/>
            <a:ext cx="7893050" cy="5466112"/>
          </a:xfrm>
          <a:prstGeom prst="rect">
            <a:avLst/>
          </a:prstGeom>
          <a:noFill/>
        </p:spPr>
        <p:txBody>
          <a:bodyPr wrap="square" rtlCol="0">
            <a:spAutoFit/>
          </a:bodyPr>
          <a:lstStyle/>
          <a:p>
            <a:pPr algn="just" eaLnBrk="1" hangingPunct="1">
              <a:lnSpc>
                <a:spcPct val="90000"/>
              </a:lnSpc>
              <a:buFont typeface="Wingdings" pitchFamily="2" charset="2"/>
              <a:buChar char="ü"/>
            </a:pPr>
            <a:r>
              <a:rPr lang="fr-FR" sz="2800" dirty="0" smtClean="0"/>
              <a:t> </a:t>
            </a:r>
            <a:r>
              <a:rPr lang="fr-FR" sz="2400" dirty="0" smtClean="0"/>
              <a:t>Une Structure en 3 cycles :	Licence/Master/Doctorat (avec intégration des cycles courts dans le 1</a:t>
            </a:r>
            <a:r>
              <a:rPr lang="fr-FR" sz="2400" baseline="30000" dirty="0" smtClean="0"/>
              <a:t>er</a:t>
            </a:r>
            <a:r>
              <a:rPr lang="fr-FR" sz="2400" dirty="0" smtClean="0"/>
              <a:t> cycle)</a:t>
            </a:r>
          </a:p>
          <a:p>
            <a:pPr algn="just" eaLnBrk="1" hangingPunct="1">
              <a:lnSpc>
                <a:spcPct val="90000"/>
              </a:lnSpc>
              <a:buFont typeface="Wingdings" pitchFamily="2" charset="2"/>
              <a:buChar char="ü"/>
            </a:pPr>
            <a:endParaRPr lang="fr-FR" sz="2400" dirty="0" smtClean="0"/>
          </a:p>
          <a:p>
            <a:pPr algn="just" eaLnBrk="1" hangingPunct="1">
              <a:lnSpc>
                <a:spcPct val="90000"/>
              </a:lnSpc>
              <a:buFont typeface="Wingdings" pitchFamily="2" charset="2"/>
              <a:buChar char="ü"/>
            </a:pPr>
            <a:r>
              <a:rPr lang="fr-FR" sz="2400" dirty="0" smtClean="0"/>
              <a:t> Un Système d’Accumulation et de Transfert de Crédits Européens  (</a:t>
            </a:r>
            <a:r>
              <a:rPr lang="fr-FR" sz="2400" dirty="0" smtClean="0"/>
              <a:t>ECTS – 60 ECTS/année études)</a:t>
            </a:r>
            <a:endParaRPr lang="fr-FR" sz="2400" dirty="0" smtClean="0"/>
          </a:p>
          <a:p>
            <a:pPr algn="just" eaLnBrk="1" hangingPunct="1">
              <a:lnSpc>
                <a:spcPct val="90000"/>
              </a:lnSpc>
            </a:pPr>
            <a:endParaRPr lang="fr-FR" sz="2400" dirty="0" smtClean="0"/>
          </a:p>
          <a:p>
            <a:pPr algn="just" eaLnBrk="1" hangingPunct="1">
              <a:lnSpc>
                <a:spcPct val="90000"/>
              </a:lnSpc>
              <a:buFont typeface="Wingdings" pitchFamily="2" charset="2"/>
              <a:buChar char="ü"/>
            </a:pPr>
            <a:r>
              <a:rPr lang="fr-FR" sz="2400" dirty="0" smtClean="0"/>
              <a:t> Le Supplément au Diplôme (DS)</a:t>
            </a:r>
          </a:p>
          <a:p>
            <a:pPr algn="just" eaLnBrk="1" hangingPunct="1">
              <a:lnSpc>
                <a:spcPct val="90000"/>
              </a:lnSpc>
            </a:pPr>
            <a:endParaRPr lang="fr-FR" sz="2400" dirty="0" smtClean="0"/>
          </a:p>
          <a:p>
            <a:pPr algn="just" eaLnBrk="1" hangingPunct="1">
              <a:lnSpc>
                <a:spcPct val="90000"/>
              </a:lnSpc>
              <a:buFont typeface="Wingdings" pitchFamily="2" charset="2"/>
              <a:buChar char="ü"/>
            </a:pPr>
            <a:r>
              <a:rPr lang="fr-FR" sz="2400" dirty="0" smtClean="0"/>
              <a:t> Des cadres nationaux (NQF) et un cadre européen (EQF) des Certifications </a:t>
            </a:r>
          </a:p>
          <a:p>
            <a:pPr algn="just" eaLnBrk="1" hangingPunct="1">
              <a:lnSpc>
                <a:spcPct val="90000"/>
              </a:lnSpc>
              <a:buFont typeface="Wingdings" pitchFamily="2" charset="2"/>
              <a:buChar char="ü"/>
            </a:pPr>
            <a:endParaRPr lang="fr-FR" sz="2400" dirty="0" smtClean="0"/>
          </a:p>
          <a:p>
            <a:pPr algn="just" eaLnBrk="1" hangingPunct="1">
              <a:lnSpc>
                <a:spcPct val="90000"/>
              </a:lnSpc>
              <a:buFont typeface="Wingdings" pitchFamily="2" charset="2"/>
              <a:buChar char="ü"/>
            </a:pPr>
            <a:r>
              <a:rPr lang="fr-FR" sz="2400" dirty="0" smtClean="0"/>
              <a:t> Les Descripteurs de Dublin</a:t>
            </a:r>
          </a:p>
          <a:p>
            <a:pPr algn="just" eaLnBrk="1" hangingPunct="1">
              <a:lnSpc>
                <a:spcPct val="90000"/>
              </a:lnSpc>
            </a:pPr>
            <a:endParaRPr lang="fr-FR" sz="2400" dirty="0" smtClean="0"/>
          </a:p>
          <a:p>
            <a:pPr algn="just" eaLnBrk="1" hangingPunct="1">
              <a:lnSpc>
                <a:spcPct val="90000"/>
              </a:lnSpc>
              <a:buFont typeface="Wingdings" pitchFamily="2" charset="2"/>
              <a:buChar char="ü"/>
            </a:pPr>
            <a:r>
              <a:rPr lang="fr-FR" sz="2400" dirty="0" smtClean="0"/>
              <a:t> Des systèmes de contrôle de l’Assurance Qualité (ESG for QA) pour les établissements et les agences d’évaluation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6</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9" name="ZoneTexte 8"/>
          <p:cNvSpPr txBox="1"/>
          <p:nvPr/>
        </p:nvSpPr>
        <p:spPr>
          <a:xfrm>
            <a:off x="1803400" y="436418"/>
            <a:ext cx="6883400" cy="954107"/>
          </a:xfrm>
          <a:prstGeom prst="rect">
            <a:avLst/>
          </a:prstGeom>
          <a:noFill/>
        </p:spPr>
        <p:txBody>
          <a:bodyPr wrap="square" rtlCol="0">
            <a:spAutoFit/>
          </a:bodyPr>
          <a:lstStyle/>
          <a:p>
            <a:r>
              <a:rPr lang="fr-FR" sz="2800" b="1" dirty="0" smtClean="0"/>
              <a:t>Formations ‘courtes’ </a:t>
            </a:r>
          </a:p>
          <a:p>
            <a:r>
              <a:rPr lang="fr-FR" sz="2800" b="1" dirty="0" smtClean="0"/>
              <a:t>de l’enseignement supérieur</a:t>
            </a:r>
            <a:endParaRPr lang="fr-FR" sz="2800" b="1" dirty="0"/>
          </a:p>
        </p:txBody>
      </p:sp>
      <p:sp>
        <p:nvSpPr>
          <p:cNvPr id="11" name="ZoneTexte 10"/>
          <p:cNvSpPr txBox="1"/>
          <p:nvPr/>
        </p:nvSpPr>
        <p:spPr>
          <a:xfrm>
            <a:off x="793750" y="1641764"/>
            <a:ext cx="7893050" cy="4401205"/>
          </a:xfrm>
          <a:prstGeom prst="rect">
            <a:avLst/>
          </a:prstGeom>
          <a:noFill/>
        </p:spPr>
        <p:txBody>
          <a:bodyPr wrap="square" rtlCol="0">
            <a:spAutoFit/>
          </a:bodyPr>
          <a:lstStyle/>
          <a:p>
            <a:pPr algn="just" eaLnBrk="1" hangingPunct="1">
              <a:buFont typeface="Wingdings" pitchFamily="2" charset="2"/>
              <a:buChar char="q"/>
            </a:pPr>
            <a:r>
              <a:rPr lang="fr-FR" sz="2800" dirty="0" smtClean="0"/>
              <a:t> De 1999 à 2004, pas de mention des cycles courts dans Bologne</a:t>
            </a:r>
          </a:p>
          <a:p>
            <a:pPr algn="just" eaLnBrk="1" hangingPunct="1">
              <a:buFont typeface="Wingdings" pitchFamily="2" charset="2"/>
              <a:buChar char="Ø"/>
            </a:pPr>
            <a:r>
              <a:rPr lang="fr-FR" sz="2800" u="sng" dirty="0" smtClean="0"/>
              <a:t>Dans certains pays</a:t>
            </a:r>
            <a:r>
              <a:rPr lang="fr-FR" sz="2800" dirty="0" smtClean="0"/>
              <a:t>:</a:t>
            </a:r>
          </a:p>
          <a:p>
            <a:pPr algn="just" eaLnBrk="1" hangingPunct="1">
              <a:buFont typeface="Wingdings" pitchFamily="2" charset="2"/>
              <a:buNone/>
            </a:pPr>
            <a:r>
              <a:rPr lang="fr-FR" sz="2800" dirty="0" smtClean="0"/>
              <a:t>	passage de 2 à 3 ans pour les formations courtes</a:t>
            </a:r>
          </a:p>
          <a:p>
            <a:pPr algn="just" eaLnBrk="1" hangingPunct="1">
              <a:buFont typeface="Wingdings" pitchFamily="2" charset="2"/>
              <a:buNone/>
            </a:pPr>
            <a:r>
              <a:rPr lang="fr-FR" sz="2800" dirty="0" smtClean="0"/>
              <a:t>	création de licences professionnelles </a:t>
            </a:r>
          </a:p>
          <a:p>
            <a:pPr algn="just" eaLnBrk="1" hangingPunct="1">
              <a:buFont typeface="Wingdings" pitchFamily="2" charset="2"/>
              <a:buNone/>
            </a:pPr>
            <a:r>
              <a:rPr lang="fr-FR" sz="2800" dirty="0" smtClean="0"/>
              <a:t>	fusion d’établissements</a:t>
            </a:r>
          </a:p>
          <a:p>
            <a:pPr algn="just" eaLnBrk="1" hangingPunct="1">
              <a:buFont typeface="Wingdings" pitchFamily="2" charset="2"/>
              <a:buChar char="Ø"/>
            </a:pPr>
            <a:r>
              <a:rPr lang="fr-FR" sz="2800" u="sng" dirty="0" smtClean="0"/>
              <a:t>En France</a:t>
            </a:r>
            <a:r>
              <a:rPr lang="fr-FR" sz="2800" dirty="0" smtClean="0"/>
              <a:t>:</a:t>
            </a:r>
          </a:p>
          <a:p>
            <a:pPr algn="just" eaLnBrk="1" hangingPunct="1">
              <a:buFont typeface="Wingdings" pitchFamily="2" charset="2"/>
              <a:buNone/>
            </a:pPr>
            <a:r>
              <a:rPr lang="fr-FR" sz="2800" dirty="0" smtClean="0"/>
              <a:t>	pas de changement pour les BTS et les DUT</a:t>
            </a:r>
          </a:p>
          <a:p>
            <a:pPr algn="just" eaLnBrk="1" hangingPunct="1">
              <a:buFont typeface="Wingdings" pitchFamily="2" charset="2"/>
              <a:buNone/>
            </a:pPr>
            <a:r>
              <a:rPr lang="fr-FR" sz="2800" dirty="0" smtClean="0"/>
              <a:t>	création de licences professionnelles</a:t>
            </a:r>
            <a:endParaRPr lang="fr-FR"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7</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1803400" y="540327"/>
            <a:ext cx="6883400" cy="523220"/>
          </a:xfrm>
          <a:prstGeom prst="rect">
            <a:avLst/>
          </a:prstGeom>
          <a:noFill/>
        </p:spPr>
        <p:txBody>
          <a:bodyPr wrap="square" rtlCol="0">
            <a:spAutoFit/>
          </a:bodyPr>
          <a:lstStyle/>
          <a:p>
            <a:r>
              <a:rPr lang="fr-FR" sz="2800" b="1" dirty="0" smtClean="0"/>
              <a:t>Bergen 2005</a:t>
            </a:r>
            <a:endParaRPr lang="fr-FR" sz="2800" b="1" dirty="0"/>
          </a:p>
        </p:txBody>
      </p:sp>
      <p:sp>
        <p:nvSpPr>
          <p:cNvPr id="9" name="ZoneTexte 8"/>
          <p:cNvSpPr txBox="1"/>
          <p:nvPr/>
        </p:nvSpPr>
        <p:spPr>
          <a:xfrm>
            <a:off x="793750" y="1454727"/>
            <a:ext cx="8121650" cy="3539430"/>
          </a:xfrm>
          <a:prstGeom prst="rect">
            <a:avLst/>
          </a:prstGeom>
          <a:noFill/>
        </p:spPr>
        <p:txBody>
          <a:bodyPr wrap="square" rtlCol="0">
            <a:spAutoFit/>
          </a:bodyPr>
          <a:lstStyle/>
          <a:p>
            <a:pPr algn="just" eaLnBrk="1" hangingPunct="1"/>
            <a:endParaRPr lang="fr-FR" sz="2800" dirty="0" smtClean="0"/>
          </a:p>
          <a:p>
            <a:pPr algn="just" eaLnBrk="1" hangingPunct="1">
              <a:buFont typeface="Wingdings" pitchFamily="2" charset="2"/>
              <a:buChar char="Ø"/>
            </a:pPr>
            <a:endParaRPr lang="fr-FR" sz="2800" dirty="0" smtClean="0"/>
          </a:p>
          <a:p>
            <a:pPr algn="just" eaLnBrk="1" hangingPunct="1">
              <a:buFont typeface="Wingdings" pitchFamily="2" charset="2"/>
              <a:buChar char="Ø"/>
            </a:pPr>
            <a:r>
              <a:rPr lang="fr-FR" sz="2800" dirty="0" smtClean="0"/>
              <a:t>Mention de </a:t>
            </a:r>
            <a:r>
              <a:rPr lang="fr-FR" sz="2800" dirty="0" smtClean="0"/>
              <a:t>l’intégration </a:t>
            </a:r>
            <a:r>
              <a:rPr lang="fr-FR" sz="2800" dirty="0" smtClean="0"/>
              <a:t>des cycles courts (intermédiaires), représentés par 120 ECTS, comme ‘étape’ dans le 1er </a:t>
            </a:r>
            <a:r>
              <a:rPr lang="fr-FR" sz="2800" dirty="0" smtClean="0"/>
              <a:t>cycle </a:t>
            </a:r>
            <a:endParaRPr lang="fr-FR" sz="2800" dirty="0" smtClean="0"/>
          </a:p>
          <a:p>
            <a:pPr algn="just" eaLnBrk="1" hangingPunct="1"/>
            <a:endParaRPr lang="fr-FR" sz="2800" dirty="0" smtClean="0"/>
          </a:p>
          <a:p>
            <a:pPr algn="just" eaLnBrk="1" hangingPunct="1">
              <a:buFont typeface="Wingdings" pitchFamily="2" charset="2"/>
              <a:buChar char="Ø"/>
            </a:pPr>
            <a:r>
              <a:rPr lang="fr-FR" sz="2800" dirty="0" smtClean="0"/>
              <a:t>Décision à prendre au niveau national</a:t>
            </a:r>
          </a:p>
          <a:p>
            <a:pPr eaLnBrk="1" hangingPunct="1"/>
            <a:endParaRPr lang="fr-FR" sz="2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8</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2057400" y="810491"/>
            <a:ext cx="6629400" cy="369332"/>
          </a:xfrm>
          <a:prstGeom prst="rect">
            <a:avLst/>
          </a:prstGeom>
          <a:noFill/>
        </p:spPr>
        <p:txBody>
          <a:bodyPr wrap="square" rtlCol="0">
            <a:spAutoFit/>
          </a:bodyPr>
          <a:lstStyle/>
          <a:p>
            <a:endParaRPr lang="fr-FR" dirty="0"/>
          </a:p>
        </p:txBody>
      </p:sp>
      <p:sp>
        <p:nvSpPr>
          <p:cNvPr id="9" name="Rectangle 8"/>
          <p:cNvSpPr/>
          <p:nvPr/>
        </p:nvSpPr>
        <p:spPr>
          <a:xfrm rot="10800000" flipV="1">
            <a:off x="1862436" y="548881"/>
            <a:ext cx="2875818" cy="523220"/>
          </a:xfrm>
          <a:prstGeom prst="rect">
            <a:avLst/>
          </a:prstGeom>
        </p:spPr>
        <p:txBody>
          <a:bodyPr wrap="square">
            <a:spAutoFit/>
          </a:bodyPr>
          <a:lstStyle/>
          <a:p>
            <a:r>
              <a:rPr lang="fr-FR" sz="2800" b="1" dirty="0" smtClean="0"/>
              <a:t>Depuis Bergen</a:t>
            </a:r>
            <a:endParaRPr lang="fr-FR" sz="2800" b="1" dirty="0"/>
          </a:p>
        </p:txBody>
      </p:sp>
      <p:sp>
        <p:nvSpPr>
          <p:cNvPr id="11" name="ZoneTexte 10"/>
          <p:cNvSpPr txBox="1"/>
          <p:nvPr/>
        </p:nvSpPr>
        <p:spPr>
          <a:xfrm>
            <a:off x="793750" y="1475509"/>
            <a:ext cx="8121650" cy="4893647"/>
          </a:xfrm>
          <a:prstGeom prst="rect">
            <a:avLst/>
          </a:prstGeom>
          <a:noFill/>
        </p:spPr>
        <p:txBody>
          <a:bodyPr wrap="square" rtlCol="0">
            <a:spAutoFit/>
          </a:bodyPr>
          <a:lstStyle/>
          <a:p>
            <a:pPr algn="just" eaLnBrk="1" hangingPunct="1">
              <a:buFont typeface="Wingdings" pitchFamily="2" charset="2"/>
              <a:buChar char="Ø"/>
            </a:pPr>
            <a:r>
              <a:rPr lang="fr-FR" dirty="0" smtClean="0"/>
              <a:t> </a:t>
            </a:r>
            <a:r>
              <a:rPr lang="fr-FR" sz="2400" b="1" u="sng" dirty="0" smtClean="0"/>
              <a:t>Dans certains pays, mise en place:</a:t>
            </a:r>
          </a:p>
          <a:p>
            <a:pPr algn="just" eaLnBrk="1" hangingPunct="1">
              <a:buFontTx/>
              <a:buChar char="-"/>
            </a:pPr>
            <a:r>
              <a:rPr lang="fr-FR" sz="2400" dirty="0" smtClean="0"/>
              <a:t> de formations supérieures courtes</a:t>
            </a:r>
          </a:p>
          <a:p>
            <a:pPr algn="just" eaLnBrk="1" hangingPunct="1">
              <a:buFontTx/>
              <a:buChar char="-"/>
            </a:pPr>
            <a:r>
              <a:rPr lang="fr-FR" sz="2400" dirty="0" smtClean="0"/>
              <a:t> de passerelles pour faciliter la poursuite d’études</a:t>
            </a:r>
          </a:p>
          <a:p>
            <a:pPr algn="just" eaLnBrk="1" hangingPunct="1">
              <a:buFontTx/>
              <a:buChar char="-"/>
            </a:pPr>
            <a:r>
              <a:rPr lang="fr-FR" sz="2400" dirty="0" smtClean="0"/>
              <a:t> de réformes</a:t>
            </a:r>
          </a:p>
          <a:p>
            <a:pPr algn="just" eaLnBrk="1" hangingPunct="1"/>
            <a:endParaRPr lang="fr-FR" sz="2400" dirty="0" smtClean="0"/>
          </a:p>
          <a:p>
            <a:pPr algn="just" eaLnBrk="1" hangingPunct="1">
              <a:buFont typeface="Wingdings" pitchFamily="2" charset="2"/>
              <a:buChar char="Ø"/>
            </a:pPr>
            <a:r>
              <a:rPr lang="fr-FR" sz="2400" dirty="0" smtClean="0"/>
              <a:t> </a:t>
            </a:r>
            <a:r>
              <a:rPr lang="fr-FR" sz="2400" b="1" u="sng" dirty="0" smtClean="0"/>
              <a:t>En France:</a:t>
            </a:r>
          </a:p>
          <a:p>
            <a:pPr eaLnBrk="1" hangingPunct="1">
              <a:buFontTx/>
              <a:buChar char="-"/>
            </a:pPr>
            <a:r>
              <a:rPr lang="fr-FR" sz="2400" dirty="0" smtClean="0"/>
              <a:t> </a:t>
            </a:r>
            <a:r>
              <a:rPr lang="fr-FR" sz="2400" b="1" dirty="0" smtClean="0"/>
              <a:t>Décret en septembre 2005</a:t>
            </a:r>
            <a:r>
              <a:rPr lang="fr-FR" sz="2400" dirty="0" smtClean="0"/>
              <a:t>, pour le DUT et son intégration dans le processus de Bologne avec 120 ECTS</a:t>
            </a:r>
          </a:p>
          <a:p>
            <a:pPr eaLnBrk="1" hangingPunct="1"/>
            <a:r>
              <a:rPr lang="fr-FR" sz="2400" dirty="0" smtClean="0"/>
              <a:t>- </a:t>
            </a:r>
            <a:r>
              <a:rPr lang="fr-FR" sz="2400" b="1" dirty="0" smtClean="0"/>
              <a:t>Décret en avril 2007</a:t>
            </a:r>
            <a:r>
              <a:rPr lang="fr-FR" sz="2400" dirty="0" smtClean="0"/>
              <a:t>, pour le BTS  et son insertion dans l’EEES, avec  120 ECTS, et sur les partenariats lycées/universités</a:t>
            </a:r>
          </a:p>
          <a:p>
            <a:pPr algn="just" eaLnBrk="1" hangingPunct="1">
              <a:buFontTx/>
              <a:buChar char="-"/>
            </a:pPr>
            <a:r>
              <a:rPr lang="fr-FR" sz="2400" dirty="0" smtClean="0"/>
              <a:t> </a:t>
            </a:r>
            <a:r>
              <a:rPr lang="fr-FR" sz="2400" b="1" dirty="0" smtClean="0"/>
              <a:t>En 2011</a:t>
            </a:r>
            <a:r>
              <a:rPr lang="fr-FR" sz="2400" dirty="0" smtClean="0"/>
              <a:t>, mise en place du chantier de rénovation des BTS, avec mise en place de modules et des ECTS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 17"/>
          <p:cNvPicPr>
            <a:picLocks noChangeAspect="1"/>
          </p:cNvPicPr>
          <p:nvPr/>
        </p:nvPicPr>
        <p:blipFill>
          <a:blip r:embed="rId2"/>
          <a:srcRect/>
          <a:stretch>
            <a:fillRect/>
          </a:stretch>
        </p:blipFill>
        <p:spPr bwMode="auto">
          <a:xfrm>
            <a:off x="3371850" y="0"/>
            <a:ext cx="5772150" cy="6858000"/>
          </a:xfrm>
          <a:prstGeom prst="rect">
            <a:avLst/>
          </a:prstGeom>
          <a:noFill/>
          <a:ln w="9525">
            <a:noFill/>
            <a:miter lim="800000"/>
            <a:headEnd/>
            <a:tailEnd/>
          </a:ln>
        </p:spPr>
      </p:pic>
      <p:pic>
        <p:nvPicPr>
          <p:cNvPr id="5123" name="Image 14"/>
          <p:cNvPicPr>
            <a:picLocks noChangeAspect="1"/>
          </p:cNvPicPr>
          <p:nvPr/>
        </p:nvPicPr>
        <p:blipFill>
          <a:blip r:embed="rId3"/>
          <a:srcRect/>
          <a:stretch>
            <a:fillRect/>
          </a:stretch>
        </p:blipFill>
        <p:spPr bwMode="auto">
          <a:xfrm>
            <a:off x="352425" y="0"/>
            <a:ext cx="130175" cy="6858000"/>
          </a:xfrm>
          <a:prstGeom prst="rect">
            <a:avLst/>
          </a:prstGeom>
          <a:noFill/>
          <a:ln w="9525">
            <a:noFill/>
            <a:miter lim="800000"/>
            <a:headEnd/>
            <a:tailEnd/>
          </a:ln>
        </p:spPr>
      </p:pic>
      <p:pic>
        <p:nvPicPr>
          <p:cNvPr id="5124" name="Picture 2" descr="Bologna Process"/>
          <p:cNvPicPr>
            <a:picLocks noChangeAspect="1" noChangeArrowheads="1"/>
          </p:cNvPicPr>
          <p:nvPr/>
        </p:nvPicPr>
        <p:blipFill>
          <a:blip r:embed="rId4"/>
          <a:srcRect/>
          <a:stretch>
            <a:fillRect/>
          </a:stretch>
        </p:blipFill>
        <p:spPr bwMode="auto">
          <a:xfrm>
            <a:off x="793750" y="123825"/>
            <a:ext cx="1009650" cy="995363"/>
          </a:xfrm>
          <a:prstGeom prst="rect">
            <a:avLst/>
          </a:prstGeom>
          <a:noFill/>
          <a:ln w="9525">
            <a:noFill/>
            <a:miter lim="800000"/>
            <a:headEnd/>
            <a:tailEnd/>
          </a:ln>
        </p:spPr>
      </p:pic>
      <p:pic>
        <p:nvPicPr>
          <p:cNvPr id="5125" name="Image 3" descr="4-logos.jpg"/>
          <p:cNvPicPr>
            <a:picLocks noChangeAspect="1"/>
          </p:cNvPicPr>
          <p:nvPr/>
        </p:nvPicPr>
        <p:blipFill>
          <a:blip r:embed="rId5"/>
          <a:srcRect/>
          <a:stretch>
            <a:fillRect/>
          </a:stretch>
        </p:blipFill>
        <p:spPr bwMode="auto">
          <a:xfrm>
            <a:off x="5634038" y="6364288"/>
            <a:ext cx="2786062" cy="357187"/>
          </a:xfrm>
          <a:prstGeom prst="rect">
            <a:avLst/>
          </a:prstGeom>
          <a:noFill/>
          <a:ln w="9525">
            <a:noFill/>
            <a:miter lim="800000"/>
            <a:headEnd/>
            <a:tailEnd/>
          </a:ln>
        </p:spPr>
      </p:pic>
      <p:sp>
        <p:nvSpPr>
          <p:cNvPr id="10" name="Espace réservé du numéro de diapositive 15"/>
          <p:cNvSpPr>
            <a:spLocks noGrp="1"/>
          </p:cNvSpPr>
          <p:nvPr>
            <p:ph type="sldNum" sz="quarter" idx="12"/>
          </p:nvPr>
        </p:nvSpPr>
        <p:spPr/>
        <p:txBody>
          <a:bodyPr/>
          <a:lstStyle/>
          <a:p>
            <a:pPr>
              <a:defRPr/>
            </a:pPr>
            <a:fld id="{6F53995D-9B05-4F1E-B0A9-ACE84C81DD8A}" type="slidenum">
              <a:rPr lang="fr-FR" smtClean="0">
                <a:latin typeface="Arial" pitchFamily="34" charset="0"/>
                <a:cs typeface="Arial" pitchFamily="34" charset="0"/>
              </a:rPr>
              <a:pPr>
                <a:defRPr/>
              </a:pPr>
              <a:t>9</a:t>
            </a:fld>
            <a:endParaRPr lang="fr-FR" dirty="0">
              <a:latin typeface="Arial" pitchFamily="34" charset="0"/>
              <a:cs typeface="Arial" pitchFamily="34" charset="0"/>
            </a:endParaRPr>
          </a:p>
        </p:txBody>
      </p:sp>
      <p:sp>
        <p:nvSpPr>
          <p:cNvPr id="12" name="Espace réservé du pied de page 10"/>
          <p:cNvSpPr>
            <a:spLocks noGrp="1"/>
          </p:cNvSpPr>
          <p:nvPr>
            <p:ph type="ftr" sz="quarter" idx="11"/>
          </p:nvPr>
        </p:nvSpPr>
        <p:spPr>
          <a:xfrm>
            <a:off x="2717800" y="6356350"/>
            <a:ext cx="2895600" cy="365125"/>
          </a:xfrm>
        </p:spPr>
        <p:txBody>
          <a:bodyPr/>
          <a:lstStyle/>
          <a:p>
            <a:pPr>
              <a:defRPr/>
            </a:pPr>
            <a:r>
              <a:rPr lang="fr-FR" smtClean="0">
                <a:latin typeface="Arial" pitchFamily="34" charset="0"/>
                <a:cs typeface="Arial" pitchFamily="34" charset="0"/>
              </a:rPr>
              <a:t>Sylvie BONICHON ,Expert de Bologne</a:t>
            </a:r>
            <a:endParaRPr lang="fr-FR" dirty="0">
              <a:latin typeface="Arial" pitchFamily="34" charset="0"/>
              <a:cs typeface="Arial" pitchFamily="34" charset="0"/>
            </a:endParaRPr>
          </a:p>
        </p:txBody>
      </p:sp>
      <p:sp>
        <p:nvSpPr>
          <p:cNvPr id="8" name="ZoneTexte 7"/>
          <p:cNvSpPr txBox="1"/>
          <p:nvPr/>
        </p:nvSpPr>
        <p:spPr>
          <a:xfrm>
            <a:off x="2057400" y="498765"/>
            <a:ext cx="6629400" cy="1384995"/>
          </a:xfrm>
          <a:prstGeom prst="rect">
            <a:avLst/>
          </a:prstGeom>
          <a:noFill/>
        </p:spPr>
        <p:txBody>
          <a:bodyPr wrap="square" rtlCol="0">
            <a:spAutoFit/>
          </a:bodyPr>
          <a:lstStyle/>
          <a:p>
            <a:r>
              <a:rPr lang="fr-FR" sz="2800" b="1" dirty="0" smtClean="0"/>
              <a:t>Bologne : opportunités pour les formations  ‘courtes’ en France et en Europe</a:t>
            </a:r>
            <a:endParaRPr lang="fr-FR" sz="2800" b="1" dirty="0"/>
          </a:p>
        </p:txBody>
      </p:sp>
      <p:sp>
        <p:nvSpPr>
          <p:cNvPr id="9" name="ZoneTexte 8"/>
          <p:cNvSpPr txBox="1"/>
          <p:nvPr/>
        </p:nvSpPr>
        <p:spPr>
          <a:xfrm>
            <a:off x="482600" y="1883759"/>
            <a:ext cx="8204200" cy="4524315"/>
          </a:xfrm>
          <a:prstGeom prst="rect">
            <a:avLst/>
          </a:prstGeom>
          <a:noFill/>
        </p:spPr>
        <p:txBody>
          <a:bodyPr wrap="square" rtlCol="0">
            <a:spAutoFit/>
          </a:bodyPr>
          <a:lstStyle/>
          <a:p>
            <a:pPr eaLnBrk="1" hangingPunct="1">
              <a:lnSpc>
                <a:spcPct val="90000"/>
              </a:lnSpc>
            </a:pPr>
            <a:endParaRPr lang="fr-FR" sz="2800" dirty="0" smtClean="0"/>
          </a:p>
          <a:p>
            <a:pPr eaLnBrk="1" hangingPunct="1">
              <a:lnSpc>
                <a:spcPct val="90000"/>
              </a:lnSpc>
              <a:buFont typeface="Wingdings" pitchFamily="2" charset="2"/>
              <a:buChar char="Ø"/>
            </a:pPr>
            <a:r>
              <a:rPr lang="fr-FR" sz="2400" dirty="0" smtClean="0"/>
              <a:t>Rapprochement avec d’autres structures d’enseignement supérieur en national et en international</a:t>
            </a:r>
          </a:p>
          <a:p>
            <a:pPr eaLnBrk="1" hangingPunct="1">
              <a:lnSpc>
                <a:spcPct val="90000"/>
              </a:lnSpc>
            </a:pPr>
            <a:endParaRPr lang="fr-FR" sz="2400" dirty="0" smtClean="0"/>
          </a:p>
          <a:p>
            <a:pPr eaLnBrk="1" hangingPunct="1">
              <a:lnSpc>
                <a:spcPct val="90000"/>
              </a:lnSpc>
              <a:buFont typeface="Wingdings" pitchFamily="2" charset="2"/>
              <a:buChar char="Ø"/>
            </a:pPr>
            <a:r>
              <a:rPr lang="fr-FR" sz="2400" dirty="0" smtClean="0"/>
              <a:t> Formations complémentaires, accès à des certifications supérieures</a:t>
            </a:r>
          </a:p>
          <a:p>
            <a:pPr eaLnBrk="1" hangingPunct="1">
              <a:lnSpc>
                <a:spcPct val="90000"/>
              </a:lnSpc>
            </a:pPr>
            <a:endParaRPr lang="fr-FR" sz="2400" dirty="0" smtClean="0"/>
          </a:p>
          <a:p>
            <a:pPr eaLnBrk="1" hangingPunct="1">
              <a:lnSpc>
                <a:spcPct val="90000"/>
              </a:lnSpc>
              <a:buFont typeface="Wingdings" pitchFamily="2" charset="2"/>
              <a:buChar char="Ø"/>
            </a:pPr>
            <a:r>
              <a:rPr lang="fr-FR" sz="2400" dirty="0" smtClean="0"/>
              <a:t> Plus de possibilités de mobilités dans le cadre des programmes européens, internationaux</a:t>
            </a:r>
          </a:p>
          <a:p>
            <a:pPr eaLnBrk="1" hangingPunct="1">
              <a:lnSpc>
                <a:spcPct val="90000"/>
              </a:lnSpc>
              <a:buFont typeface="Wingdings" pitchFamily="2" charset="2"/>
              <a:buChar char="Ø"/>
            </a:pPr>
            <a:endParaRPr lang="fr-FR" sz="2400" dirty="0" smtClean="0"/>
          </a:p>
          <a:p>
            <a:pPr>
              <a:lnSpc>
                <a:spcPct val="90000"/>
              </a:lnSpc>
              <a:buFont typeface="Wingdings" pitchFamily="2" charset="2"/>
              <a:buChar char="Ø"/>
            </a:pPr>
            <a:r>
              <a:rPr lang="fr-FR" sz="2400" dirty="0" smtClean="0"/>
              <a:t> Rapprochement avec les entreprises en national et en international</a:t>
            </a:r>
          </a:p>
          <a:p>
            <a:pPr eaLnBrk="1" hangingPunct="1">
              <a:lnSpc>
                <a:spcPct val="90000"/>
              </a:lnSpc>
            </a:pPr>
            <a:r>
              <a:rPr lang="fr-FR" sz="2800" dirty="0" smtClean="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7285</TotalTime>
  <Words>643</Words>
  <Application>Microsoft Office PowerPoint</Application>
  <PresentationFormat>Affichage à l'écran (4:3)</PresentationFormat>
  <Paragraphs>147</Paragraphs>
  <Slides>13</Slides>
  <Notes>2</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Basile SIRCOGLOU</dc:creator>
  <cp:lastModifiedBy>Bonichon</cp:lastModifiedBy>
  <cp:revision>531</cp:revision>
  <dcterms:created xsi:type="dcterms:W3CDTF">2011-02-22T15:23:04Z</dcterms:created>
  <dcterms:modified xsi:type="dcterms:W3CDTF">2012-03-26T05:45:21Z</dcterms:modified>
</cp:coreProperties>
</file>