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7069" y="634870"/>
            <a:ext cx="11797861" cy="2541431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Les principales innovations dans le domaine de la gestion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A0166B-AED4-4871-935B-4DE1F3E710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8503" y="3575344"/>
            <a:ext cx="5567916" cy="255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1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0374" y="3255795"/>
            <a:ext cx="6197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La dimension entrepreneuriale: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5135" y="3863553"/>
            <a:ext cx="82363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►</a:t>
            </a:r>
            <a:r>
              <a:rPr lang="fr-FR" sz="3200" b="1" dirty="0"/>
              <a:t>Reprise ou création de point de vente</a:t>
            </a:r>
            <a:endParaRPr lang="fr-FR" sz="3200" dirty="0"/>
          </a:p>
        </p:txBody>
      </p:sp>
      <p:sp>
        <p:nvSpPr>
          <p:cNvPr id="5" name="Rectangle 4"/>
          <p:cNvSpPr/>
          <p:nvPr/>
        </p:nvSpPr>
        <p:spPr>
          <a:xfrm>
            <a:off x="2214746" y="4461202"/>
            <a:ext cx="82363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3200" b="1" dirty="0"/>
              <a:t>Décisions de gestion courante et gestion prévisionnelle</a:t>
            </a:r>
            <a:endParaRPr lang="fr-FR" sz="3200" dirty="0"/>
          </a:p>
        </p:txBody>
      </p:sp>
      <p:sp>
        <p:nvSpPr>
          <p:cNvPr id="8" name="AutoShape 2" descr="data:image/png;base64,iVBORw0KGgoAAAANSUhEUgAAAAEAAAABCAQAAAC1HAwCAAAAC0lEQVR42mNkYAAAAAYAAjCB0C8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769AF398-B7A5-4233-B958-163FAE38B834}"/>
              </a:ext>
            </a:extLst>
          </p:cNvPr>
          <p:cNvSpPr txBox="1">
            <a:spLocks/>
          </p:cNvSpPr>
          <p:nvPr/>
        </p:nvSpPr>
        <p:spPr>
          <a:xfrm>
            <a:off x="460374" y="178533"/>
            <a:ext cx="11915923" cy="977621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2800" b="1" dirty="0">
                <a:solidFill>
                  <a:srgbClr val="C00000"/>
                </a:solidFill>
              </a:rPr>
              <a:t>Recentrage des compétences sur la gestion opérationnelle:</a:t>
            </a:r>
          </a:p>
          <a:p>
            <a:pPr marL="0" indent="0">
              <a:buNone/>
            </a:pPr>
            <a:r>
              <a:rPr lang="fr-FR" sz="12800" b="1" dirty="0"/>
              <a:t>	</a:t>
            </a:r>
            <a:r>
              <a:rPr lang="fr-FR" sz="1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12800" b="1" dirty="0"/>
              <a:t>Exploitation quotidienne de l'activité</a:t>
            </a:r>
          </a:p>
          <a:p>
            <a:pPr marL="0" indent="0">
              <a:buNone/>
            </a:pPr>
            <a:r>
              <a:rPr lang="fr-FR" sz="12800" b="1" dirty="0"/>
              <a:t>		</a:t>
            </a:r>
            <a:r>
              <a:rPr lang="fr-FR" sz="1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12800" b="1" dirty="0"/>
              <a:t>Opérations commerciales ponctuelles</a:t>
            </a:r>
          </a:p>
          <a:p>
            <a:pPr marL="0" indent="0">
              <a:buNone/>
            </a:pPr>
            <a:r>
              <a:rPr lang="fr-FR" sz="12800" b="1" dirty="0"/>
              <a:t>			</a:t>
            </a:r>
            <a:r>
              <a:rPr lang="fr-FR" sz="1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12800" b="1" dirty="0"/>
              <a:t>Prise de décisions sous contraintes</a:t>
            </a:r>
            <a:endParaRPr lang="fr-FR" sz="12800" dirty="0"/>
          </a:p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BB9F9ED-3BDE-4A88-9D02-74E4652162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tretch>
            <a:fillRect/>
          </a:stretch>
        </p:blipFill>
        <p:spPr>
          <a:xfrm rot="2203056">
            <a:off x="303255" y="1190511"/>
            <a:ext cx="2397126" cy="182181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8396556-A49B-4470-AC7A-D44642E5A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832" y="4999811"/>
            <a:ext cx="2400410" cy="1349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866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 descr="data:image/png;base64,iVBORw0KGgoAAAANSUhEUgAAAAEAAAABCAQAAAC1HAwCAAAAC0lEQVR42mNkYAAAAAYAAjCB0C8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769AF398-B7A5-4233-B958-163FAE38B834}"/>
              </a:ext>
            </a:extLst>
          </p:cNvPr>
          <p:cNvSpPr txBox="1">
            <a:spLocks/>
          </p:cNvSpPr>
          <p:nvPr/>
        </p:nvSpPr>
        <p:spPr>
          <a:xfrm>
            <a:off x="563449" y="901474"/>
            <a:ext cx="5532551" cy="5796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800" b="1" dirty="0"/>
              <a:t>Gérer les opérations courantes:</a:t>
            </a:r>
            <a:endParaRPr lang="fr-FR" sz="2800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EEB3790-09F0-4DFE-85E0-28773139F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125" y="1380782"/>
            <a:ext cx="436850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 Garantir les approvisionnements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1B0D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 Gérer les stocks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1B0D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 Suivre les règlements et la trésorerie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1B0D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 Fixer les prix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1B0D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 Gérer les risques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C69EC2-FBA7-4C4F-A243-8054260B330E}"/>
              </a:ext>
            </a:extLst>
          </p:cNvPr>
          <p:cNvSpPr/>
          <p:nvPr/>
        </p:nvSpPr>
        <p:spPr>
          <a:xfrm>
            <a:off x="345823" y="293716"/>
            <a:ext cx="70914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Trois domaines de compétence clés: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20" name="Sous-titre 2">
            <a:extLst>
              <a:ext uri="{FF2B5EF4-FFF2-40B4-BE49-F238E27FC236}">
                <a16:creationId xmlns:a16="http://schemas.microsoft.com/office/drawing/2014/main" id="{BB501ED6-DEA7-4005-B940-91DEBDBF1DE5}"/>
              </a:ext>
            </a:extLst>
          </p:cNvPr>
          <p:cNvSpPr txBox="1">
            <a:spLocks/>
          </p:cNvSpPr>
          <p:nvPr/>
        </p:nvSpPr>
        <p:spPr>
          <a:xfrm>
            <a:off x="6680550" y="1941633"/>
            <a:ext cx="5532551" cy="5796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800" b="1" dirty="0"/>
              <a:t>Prévoir et budgétiser l'activité:</a:t>
            </a:r>
            <a:endParaRPr lang="fr-FR" sz="2800" dirty="0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8706CCCA-4CF7-4B78-9D27-A12F4BCE2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9358" y="2521290"/>
            <a:ext cx="491031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2C20D9"/>
                </a:solidFill>
                <a:effectLst/>
                <a:latin typeface="Arial" panose="020B0604020202020204" pitchFamily="34" charset="0"/>
              </a:rPr>
              <a:t>Fixer des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rgbClr val="2C20D9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2C20D9"/>
                </a:solidFill>
                <a:effectLst/>
                <a:latin typeface="Arial" panose="020B0604020202020204" pitchFamily="34" charset="0"/>
              </a:rPr>
              <a:t>objectifs commerciaux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2C20D9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2C20D9"/>
                </a:solidFill>
                <a:effectLst/>
                <a:latin typeface="Arial" panose="020B0604020202020204" pitchFamily="34" charset="0"/>
              </a:rPr>
              <a:t>Participer aux décisions d'investissement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2C20D9"/>
                </a:solidFill>
                <a:effectLst/>
                <a:latin typeface="Arial" panose="020B0604020202020204" pitchFamily="34" charset="0"/>
              </a:rPr>
              <a:t>Elaborer des budgets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2C20D9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4FB2C0-31C2-4959-A4C0-8CD4A0231E55}"/>
              </a:ext>
            </a:extLst>
          </p:cNvPr>
          <p:cNvSpPr/>
          <p:nvPr/>
        </p:nvSpPr>
        <p:spPr>
          <a:xfrm>
            <a:off x="613439" y="3476671"/>
            <a:ext cx="4630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/>
              <a:t>Analyser les performances</a:t>
            </a:r>
            <a:endParaRPr lang="fr-FR" sz="2800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065291D-CE72-40ED-A02E-A71158D4C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125" y="3954214"/>
            <a:ext cx="655179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Concevoir et analyser un tableau de bord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1B0D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Analyser la rentabilité de l'activité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1B0D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Exploiter et enrichir le système d'information commercial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1B0D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Proposer des mesures correctrices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rgbClr val="1B0D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rgbClr val="1B0DEB"/>
                </a:solidFill>
                <a:effectLst/>
                <a:latin typeface="Arial" panose="020B0604020202020204" pitchFamily="34" charset="0"/>
              </a:rPr>
              <a:t>Rendre compte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E6291CC4-D3E7-44B7-B24B-D0ADC565926B}"/>
              </a:ext>
            </a:extLst>
          </p:cNvPr>
          <p:cNvGrpSpPr/>
          <p:nvPr/>
        </p:nvGrpSpPr>
        <p:grpSpPr>
          <a:xfrm>
            <a:off x="2920159" y="5249147"/>
            <a:ext cx="1428578" cy="996446"/>
            <a:chOff x="2920159" y="5249147"/>
            <a:chExt cx="1428578" cy="996446"/>
          </a:xfrm>
        </p:grpSpPr>
        <p:pic>
          <p:nvPicPr>
            <p:cNvPr id="24" name="Graphique 23" descr="Histogramme">
              <a:extLst>
                <a:ext uri="{FF2B5EF4-FFF2-40B4-BE49-F238E27FC236}">
                  <a16:creationId xmlns:a16="http://schemas.microsoft.com/office/drawing/2014/main" id="{D00FADD5-A744-4D48-B153-009FF4EF38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34337" y="5331193"/>
              <a:ext cx="914400" cy="914400"/>
            </a:xfrm>
            <a:prstGeom prst="rect">
              <a:avLst/>
            </a:prstGeom>
          </p:spPr>
        </p:pic>
        <p:pic>
          <p:nvPicPr>
            <p:cNvPr id="26" name="Graphique 25" descr="Graphique en secteurs">
              <a:extLst>
                <a:ext uri="{FF2B5EF4-FFF2-40B4-BE49-F238E27FC236}">
                  <a16:creationId xmlns:a16="http://schemas.microsoft.com/office/drawing/2014/main" id="{8F77BA1D-366E-44E9-B753-3E6B72678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1164256">
              <a:off x="2920159" y="5249147"/>
              <a:ext cx="819128" cy="819128"/>
            </a:xfrm>
            <a:prstGeom prst="rect">
              <a:avLst/>
            </a:prstGeom>
          </p:spPr>
        </p:pic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5A29974F-867E-42B8-A02B-6D9317055095}"/>
              </a:ext>
            </a:extLst>
          </p:cNvPr>
          <p:cNvGrpSpPr/>
          <p:nvPr/>
        </p:nvGrpSpPr>
        <p:grpSpPr>
          <a:xfrm>
            <a:off x="9221858" y="3281080"/>
            <a:ext cx="1622211" cy="1176011"/>
            <a:chOff x="9221858" y="3281080"/>
            <a:chExt cx="1622211" cy="1176011"/>
          </a:xfrm>
        </p:grpSpPr>
        <p:pic>
          <p:nvPicPr>
            <p:cNvPr id="28" name="Graphique 27" descr="Calculatrice">
              <a:extLst>
                <a:ext uri="{FF2B5EF4-FFF2-40B4-BE49-F238E27FC236}">
                  <a16:creationId xmlns:a16="http://schemas.microsoft.com/office/drawing/2014/main" id="{1E78FDD4-1C36-49D2-B6D7-9766723F4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221858" y="3542691"/>
              <a:ext cx="914400" cy="914400"/>
            </a:xfrm>
            <a:prstGeom prst="rect">
              <a:avLst/>
            </a:prstGeom>
          </p:spPr>
        </p:pic>
        <p:pic>
          <p:nvPicPr>
            <p:cNvPr id="30" name="Graphique 29" descr="Argent">
              <a:extLst>
                <a:ext uri="{FF2B5EF4-FFF2-40B4-BE49-F238E27FC236}">
                  <a16:creationId xmlns:a16="http://schemas.microsoft.com/office/drawing/2014/main" id="{F3636930-A93A-426E-A5CA-9F4891134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19877214">
              <a:off x="9744536" y="3281080"/>
              <a:ext cx="1099533" cy="1099533"/>
            </a:xfrm>
            <a:prstGeom prst="rect">
              <a:avLst/>
            </a:prstGeom>
          </p:spPr>
        </p:pic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9A9713-E646-44EB-9C44-30D36E54FAE2}"/>
              </a:ext>
            </a:extLst>
          </p:cNvPr>
          <p:cNvGrpSpPr/>
          <p:nvPr/>
        </p:nvGrpSpPr>
        <p:grpSpPr>
          <a:xfrm>
            <a:off x="2980377" y="2309544"/>
            <a:ext cx="1411779" cy="1275214"/>
            <a:chOff x="2980377" y="2309544"/>
            <a:chExt cx="1411779" cy="1275214"/>
          </a:xfrm>
        </p:grpSpPr>
        <p:pic>
          <p:nvPicPr>
            <p:cNvPr id="34" name="Graphique 33" descr="Ordinateur">
              <a:extLst>
                <a:ext uri="{FF2B5EF4-FFF2-40B4-BE49-F238E27FC236}">
                  <a16:creationId xmlns:a16="http://schemas.microsoft.com/office/drawing/2014/main" id="{7743FAAF-0DF0-4B96-A659-62E8C201B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737018">
              <a:off x="3477756" y="2309544"/>
              <a:ext cx="914400" cy="914400"/>
            </a:xfrm>
            <a:prstGeom prst="rect">
              <a:avLst/>
            </a:prstGeom>
          </p:spPr>
        </p:pic>
        <p:pic>
          <p:nvPicPr>
            <p:cNvPr id="36" name="Graphique 35" descr="Caisse enregistreuse">
              <a:extLst>
                <a:ext uri="{FF2B5EF4-FFF2-40B4-BE49-F238E27FC236}">
                  <a16:creationId xmlns:a16="http://schemas.microsoft.com/office/drawing/2014/main" id="{CF3DAE2E-50F0-4C5D-84ED-6DFC579E5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980377" y="2558319"/>
              <a:ext cx="635937" cy="635937"/>
            </a:xfrm>
            <a:prstGeom prst="rect">
              <a:avLst/>
            </a:prstGeom>
          </p:spPr>
        </p:pic>
        <p:pic>
          <p:nvPicPr>
            <p:cNvPr id="38" name="Graphique 37" descr="Code-barres">
              <a:extLst>
                <a:ext uri="{FF2B5EF4-FFF2-40B4-BE49-F238E27FC236}">
                  <a16:creationId xmlns:a16="http://schemas.microsoft.com/office/drawing/2014/main" id="{43A95053-8A2A-48FF-96B5-9CBA15894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 rot="20654266">
              <a:off x="3333251" y="2814892"/>
              <a:ext cx="769866" cy="7698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251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7" grpId="0"/>
      <p:bldP spid="18" grpId="0"/>
      <p:bldP spid="20" grpId="0" build="p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 descr="data:image/png;base64,iVBORw0KGgoAAAANSUhEUgAAAAEAAAABCAQAAAC1HAwCAAAAC0lEQVR42mNkYAAAAAYAAjCB0C8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769AF398-B7A5-4233-B958-163FAE38B834}"/>
              </a:ext>
            </a:extLst>
          </p:cNvPr>
          <p:cNvSpPr txBox="1">
            <a:spLocks/>
          </p:cNvSpPr>
          <p:nvPr/>
        </p:nvSpPr>
        <p:spPr>
          <a:xfrm>
            <a:off x="176676" y="1311973"/>
            <a:ext cx="11710524" cy="5796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800" b="1" dirty="0"/>
              <a:t>	</a:t>
            </a: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2800" b="1" dirty="0"/>
              <a:t>Un enseignement à part entière</a:t>
            </a:r>
            <a:br>
              <a:rPr lang="fr-FR" b="1" dirty="0"/>
            </a:br>
            <a:endParaRPr lang="fr-FR" dirty="0"/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C69EC2-FBA7-4C4F-A243-8054260B330E}"/>
              </a:ext>
            </a:extLst>
          </p:cNvPr>
          <p:cNvSpPr/>
          <p:nvPr/>
        </p:nvSpPr>
        <p:spPr>
          <a:xfrm>
            <a:off x="176676" y="486511"/>
            <a:ext cx="120364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Des conditions d'acquisition des compétences qui évoluent :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20" name="Sous-titre 2">
            <a:extLst>
              <a:ext uri="{FF2B5EF4-FFF2-40B4-BE49-F238E27FC236}">
                <a16:creationId xmlns:a16="http://schemas.microsoft.com/office/drawing/2014/main" id="{BB501ED6-DEA7-4005-B940-91DEBDBF1DE5}"/>
              </a:ext>
            </a:extLst>
          </p:cNvPr>
          <p:cNvSpPr txBox="1">
            <a:spLocks/>
          </p:cNvSpPr>
          <p:nvPr/>
        </p:nvSpPr>
        <p:spPr>
          <a:xfrm>
            <a:off x="307975" y="2315173"/>
            <a:ext cx="11710524" cy="5796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800" b="1" dirty="0"/>
              <a:t>		</a:t>
            </a: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2800" b="1" dirty="0"/>
              <a:t>Un horaire renforcé</a:t>
            </a:r>
            <a:br>
              <a:rPr lang="fr-FR" b="1" dirty="0"/>
            </a:br>
            <a:endParaRPr lang="fr-FR" dirty="0"/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4FB2C0-31C2-4959-A4C0-8CD4A0231E55}"/>
              </a:ext>
            </a:extLst>
          </p:cNvPr>
          <p:cNvSpPr/>
          <p:nvPr/>
        </p:nvSpPr>
        <p:spPr>
          <a:xfrm>
            <a:off x="307975" y="3439951"/>
            <a:ext cx="11579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/>
              <a:t>						</a:t>
            </a: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  <a:r>
              <a:rPr lang="fr-FR" sz="2800" b="1" dirty="0"/>
              <a:t>Des moyens pédagogiques diversifiés</a:t>
            </a:r>
            <a:endParaRPr lang="fr-FR" sz="28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0EC4519-F798-429E-ABB1-78E28C7A60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72" y="4481670"/>
            <a:ext cx="1582223" cy="1639758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8825AA1C-2C2A-4F43-B0FA-ABEE75332487}"/>
              </a:ext>
            </a:extLst>
          </p:cNvPr>
          <p:cNvGrpSpPr/>
          <p:nvPr/>
        </p:nvGrpSpPr>
        <p:grpSpPr>
          <a:xfrm>
            <a:off x="3762824" y="4218033"/>
            <a:ext cx="6720111" cy="2153456"/>
            <a:chOff x="3752192" y="3749572"/>
            <a:chExt cx="6720111" cy="2153456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46A4E15D-5F99-403A-90C1-330D10CEE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2192" y="3946478"/>
              <a:ext cx="1457627" cy="1773219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37C1776D-AAB6-45E0-8532-8F17F29A8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2748" y="3749572"/>
              <a:ext cx="1641206" cy="1903395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5AFBA28D-46E0-4AC9-9BF2-ABE1C48F3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5661" y="4013209"/>
              <a:ext cx="1916642" cy="18898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442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8" grpId="0"/>
      <p:bldP spid="20" grpId="0" build="p"/>
      <p:bldP spid="11" grpId="0"/>
    </p:bld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170</TotalTime>
  <Words>115</Words>
  <Application>Microsoft Office PowerPoint</Application>
  <PresentationFormat>Grand écran</PresentationFormat>
  <Paragraphs>29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Gill Sans MT</vt:lpstr>
      <vt:lpstr>Times New Roman</vt:lpstr>
      <vt:lpstr>Gallery</vt:lpstr>
      <vt:lpstr>Les principales innovations dans le domaine de la gestion</vt:lpstr>
      <vt:lpstr>Présentation PowerPoint</vt:lpstr>
      <vt:lpstr>Présentation PowerPoint</vt:lpstr>
      <vt:lpstr>Présentation PowerPoint</vt:lpstr>
    </vt:vector>
  </TitlesOfParts>
  <Company>LP Simone VEIL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principales innovations dans le domaine du management</dc:title>
  <dc:creator>GAUTIER CELINE</dc:creator>
  <cp:lastModifiedBy>Martine</cp:lastModifiedBy>
  <cp:revision>18</cp:revision>
  <dcterms:created xsi:type="dcterms:W3CDTF">2019-03-07T13:17:00Z</dcterms:created>
  <dcterms:modified xsi:type="dcterms:W3CDTF">2019-03-08T12:02:57Z</dcterms:modified>
</cp:coreProperties>
</file>