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767171"/>
    <a:srgbClr val="3B3838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DD587F-0B96-4B89-B54D-E0362D41D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56EBF43-A717-4EFF-8E93-FA90524CA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447CC-E93E-4B29-8BA8-378A1A194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B6FC22-281F-42B8-91FA-9A2BD68F4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01039B-31AE-4AD9-939B-3FC1E7A70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333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98DC9D-D935-4635-BBB5-29CF4128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879A7B1-5AB9-4763-B300-A3F44A2AD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679491-EAAC-41B4-B243-BC1B6EC5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7C0E7C-B82F-49D9-92C9-A4BDCC7D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3C4365-DF14-4FEC-8A71-2A5FDBD3E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65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43B837B-3D3A-4DA8-AE11-D3E502B6B9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D14A43-24F0-41CE-BDD5-22E081D76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AE3CD7-2D1E-4475-9724-55EE026CB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3EDF97-8105-43D4-B2CA-3F0505DA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284ED9-6255-40E2-9060-53E50226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76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AAC4B-1F4E-43F8-9BC1-AEF488E78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0260E3-77E7-41C5-9DCF-8E0AE5F00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CB4CF5-A461-43CC-853A-270D75BCF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F638F1-487A-46A2-ACE7-C1613078A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D37435-6D94-4A32-A679-D30773F0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66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9F583-5A21-4C70-B265-4D108E87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8E01FF-6993-44F0-963C-80BB9F61E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CFB404-F3F6-4C12-9A92-ADEC694A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EFF754-FFD1-4EF8-B139-98B2E007E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9C48C5-F198-4FE8-9B62-9B78B4FA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4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5D8C6D-9FE4-4FFB-9F39-57CCCF229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263007-04D4-4763-872B-483BCC58FC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FCE6F9-0B73-48F8-A53B-F5C0A6037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979A04-3297-4AB2-849D-6A39652BC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8C4ED1-DC97-45F1-A670-3F3AA545B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E0B9C8-2BE7-468E-B38A-C3E809546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01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5BEFE7-FAB6-4EC4-AD01-BA26CAE4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1D11C0-C388-4705-831C-A9496AE83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6192ED-4973-4DE8-B95E-DD807F4A8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A8861B-D435-48BB-A7E6-1B1C7CA2A7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969342-7892-48BD-AFFE-80C705972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F4810B-BE97-408A-89BF-2370FF60D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1614940-510A-420A-95F5-A29604FD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49A7C84-7DB6-46E5-B29B-BE255F5E0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33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D7747-504E-4669-97D9-F9CC88BAE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CBAF2E4-9931-458F-8144-2EF32F9B1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53BA73-F28B-4A23-8200-71330422A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D3238A-0BC2-4469-BB64-A5FAA10D0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09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AC9F7DE-98C6-413C-A4D4-A5406F309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ACA076F-0A6E-4B34-8F38-DD9B0FE67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FF78C9-1A52-4998-9542-4E2CAB8F5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4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EDCC2E-5192-4EB6-8726-CD82DCCB1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C3EBE7-8C55-4191-A879-331835BFA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C2B76E-546B-4544-9A8C-82F28A372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4BE2BC-2825-4306-8E80-DDF32951A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454FCF-C22C-4F42-AE58-FDEF38E5A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0DED41-53B8-43F3-B7F1-DAA007F0A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74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E9272-B0FD-4572-85EF-1167BFA8E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604137C-8472-4400-8F53-12A82EA8A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921C6A-65F3-4CF1-BCD0-027A7B0F7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07AC1F-17CC-493B-AC9A-68B934507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0E19C7-A512-4FC9-A6FE-0C5F43D2C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93D1F1-7637-457C-A8F0-84803488D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23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7D21BAB-9A2D-405F-B10A-D1DBFBB31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26DCA2-4602-4777-BAD6-D8B427AE2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3284F-BC38-49AD-9B60-62813EF06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F932D-8204-43DA-8728-58CFDE79B8EC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0801E4-D779-4ECE-B16A-583803EAC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7CA7B7-6CEF-4ADF-A521-557746A0B4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C7A41-9BB6-40D0-A474-DFC0BEE1C9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49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4G4mFxHMN9dvPK76f7hppgnFM2jbDIp1/view" TargetMode="External"/><Relationship Id="rId3" Type="http://schemas.openxmlformats.org/officeDocument/2006/relationships/slide" Target="slide2.xml"/><Relationship Id="rId7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slide" Target="slide5.xml"/><Relationship Id="rId5" Type="http://schemas.openxmlformats.org/officeDocument/2006/relationships/slide" Target="slide3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Gestion opérationnelle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E5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37D5594-5FFE-45F3-BEDF-AC5C4A89B7EE}"/>
              </a:ext>
            </a:extLst>
          </p:cNvPr>
          <p:cNvSpPr/>
          <p:nvPr/>
        </p:nvSpPr>
        <p:spPr>
          <a:xfrm>
            <a:off x="-1" y="4391769"/>
            <a:ext cx="1209227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4F064DB-2AEA-4844-A906-25BF2C5DD3B2}"/>
              </a:ext>
            </a:extLst>
          </p:cNvPr>
          <p:cNvSpPr txBox="1"/>
          <p:nvPr/>
        </p:nvSpPr>
        <p:spPr>
          <a:xfrm>
            <a:off x="1013992" y="3442312"/>
            <a:ext cx="189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</a:rPr>
              <a:t>Modalités</a:t>
            </a:r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29" name="Zoom de diapositive 28">
                <a:extLst>
                  <a:ext uri="{FF2B5EF4-FFF2-40B4-BE49-F238E27FC236}">
                    <a16:creationId xmlns:a16="http://schemas.microsoft.com/office/drawing/2014/main" id="{97BD339A-EA60-4BF5-92CF-4AF4728B506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35730182"/>
                  </p:ext>
                </p:extLst>
              </p:nvPr>
            </p:nvGraphicFramePr>
            <p:xfrm>
              <a:off x="955572" y="3903047"/>
              <a:ext cx="2014915" cy="1133390"/>
            </p:xfrm>
            <a:graphic>
              <a:graphicData uri="http://schemas.microsoft.com/office/powerpoint/2016/slidezoom">
                <pslz:sldZm>
                  <pslz:sldZmObj sldId="258" cId="1075664128">
                    <pslz:zmPr id="{E9C9723A-2D09-4CF7-94A1-7FA332D23B8B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14915" cy="113339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9" name="Zoom de diapositive 28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97BD339A-EA60-4BF5-92CF-4AF4728B506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55572" y="3903047"/>
                <a:ext cx="2014915" cy="113339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9AA1A892-2BB9-4237-8BAE-6185A42BB8B7}"/>
              </a:ext>
            </a:extLst>
          </p:cNvPr>
          <p:cNvSpPr/>
          <p:nvPr/>
        </p:nvSpPr>
        <p:spPr>
          <a:xfrm>
            <a:off x="2767157" y="4391769"/>
            <a:ext cx="441930" cy="264231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32" name="Zoom de diapositive 31">
                <a:extLst>
                  <a:ext uri="{FF2B5EF4-FFF2-40B4-BE49-F238E27FC236}">
                    <a16:creationId xmlns:a16="http://schemas.microsoft.com/office/drawing/2014/main" id="{543DC38A-4FED-4A78-A6D0-E67623BAE5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58514411"/>
                  </p:ext>
                </p:extLst>
              </p:nvPr>
            </p:nvGraphicFramePr>
            <p:xfrm>
              <a:off x="3053874" y="3890081"/>
              <a:ext cx="2053868" cy="1155300"/>
            </p:xfrm>
            <a:graphic>
              <a:graphicData uri="http://schemas.microsoft.com/office/powerpoint/2016/slidezoom">
                <pslz:sldZm>
                  <pslz:sldZmObj sldId="259" cId="1255711741">
                    <pslz:zmPr id="{A82821BA-1A2E-4D43-9F53-6CF97F6EE700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53868" cy="115530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32" name="Zoom de diapositive 31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543DC38A-4FED-4A78-A6D0-E67623BAE5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53874" y="3890081"/>
                <a:ext cx="2053868" cy="11553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33" name="ZoneTexte 32">
            <a:extLst>
              <a:ext uri="{FF2B5EF4-FFF2-40B4-BE49-F238E27FC236}">
                <a16:creationId xmlns:a16="http://schemas.microsoft.com/office/drawing/2014/main" id="{C6B697A8-DF8E-425C-8174-C9F2B07C6CA0}"/>
              </a:ext>
            </a:extLst>
          </p:cNvPr>
          <p:cNvSpPr txBox="1"/>
          <p:nvPr/>
        </p:nvSpPr>
        <p:spPr>
          <a:xfrm>
            <a:off x="3053874" y="3437263"/>
            <a:ext cx="205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Une étude de cas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3A777C-F3CF-45BE-AD74-251F7B53A362}"/>
              </a:ext>
            </a:extLst>
          </p:cNvPr>
          <p:cNvSpPr/>
          <p:nvPr/>
        </p:nvSpPr>
        <p:spPr>
          <a:xfrm>
            <a:off x="4975279" y="4381558"/>
            <a:ext cx="358351" cy="274442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2B7DCCBD-58A1-48E6-8C95-6D73B550AD70}"/>
              </a:ext>
            </a:extLst>
          </p:cNvPr>
          <p:cNvSpPr txBox="1"/>
          <p:nvPr/>
        </p:nvSpPr>
        <p:spPr>
          <a:xfrm>
            <a:off x="7639371" y="3429000"/>
            <a:ext cx="1303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Le QCM</a:t>
            </a:r>
            <a:endParaRPr lang="fr-FR" sz="2000" b="1" i="1" dirty="0">
              <a:solidFill>
                <a:srgbClr val="0070C0"/>
              </a:solidFill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89944CB6-64C6-4CC7-A680-70DE82714BE9}"/>
              </a:ext>
            </a:extLst>
          </p:cNvPr>
          <p:cNvSpPr txBox="1"/>
          <p:nvPr/>
        </p:nvSpPr>
        <p:spPr>
          <a:xfrm>
            <a:off x="5249549" y="3451869"/>
            <a:ext cx="205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Les compétences</a:t>
            </a:r>
            <a:endParaRPr lang="fr-FR" sz="2000" b="1" i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3" name="Zoom de diapositive 2">
                <a:extLst>
                  <a:ext uri="{FF2B5EF4-FFF2-40B4-BE49-F238E27FC236}">
                    <a16:creationId xmlns:a16="http://schemas.microsoft.com/office/drawing/2014/main" id="{3C62E167-98D2-4D33-BCC4-D1485DF5A09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25414778"/>
                  </p:ext>
                </p:extLst>
              </p:nvPr>
            </p:nvGraphicFramePr>
            <p:xfrm>
              <a:off x="5272121" y="3881137"/>
              <a:ext cx="2053866" cy="1155300"/>
            </p:xfrm>
            <a:graphic>
              <a:graphicData uri="http://schemas.microsoft.com/office/powerpoint/2016/slidezoom">
                <pslz:sldZm>
                  <pslz:sldZmObj sldId="260" cId="1033263188">
                    <pslz:zmPr id="{1D56D0E9-8EB1-4328-9D15-D6D1B28A45EE}" returnToParent="0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53866" cy="1155300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3" name="Zoom de diapositive 2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3C62E167-98D2-4D33-BCC4-D1485DF5A09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72121" y="3881137"/>
                <a:ext cx="2053866" cy="11553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41" name="Rectangle 40">
            <a:extLst>
              <a:ext uri="{FF2B5EF4-FFF2-40B4-BE49-F238E27FC236}">
                <a16:creationId xmlns:a16="http://schemas.microsoft.com/office/drawing/2014/main" id="{3A6C78D6-D7EB-493E-8210-0243AE56F1F8}"/>
              </a:ext>
            </a:extLst>
          </p:cNvPr>
          <p:cNvSpPr/>
          <p:nvPr/>
        </p:nvSpPr>
        <p:spPr>
          <a:xfrm>
            <a:off x="7191143" y="4381558"/>
            <a:ext cx="598446" cy="274442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" name="Image 11">
            <a:hlinkClick r:id="rId8"/>
            <a:extLst>
              <a:ext uri="{FF2B5EF4-FFF2-40B4-BE49-F238E27FC236}">
                <a16:creationId xmlns:a16="http://schemas.microsoft.com/office/drawing/2014/main" id="{63B99FE3-F0B3-4BA2-B4AB-0B91F8DF144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928" t="23750" r="27590" b="13651"/>
          <a:stretch/>
        </p:blipFill>
        <p:spPr>
          <a:xfrm>
            <a:off x="7572296" y="3932175"/>
            <a:ext cx="1437914" cy="111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B3BFD66-EF4F-401E-AFD1-9828EBD0F677}"/>
              </a:ext>
            </a:extLst>
          </p:cNvPr>
          <p:cNvSpPr txBox="1"/>
          <p:nvPr/>
        </p:nvSpPr>
        <p:spPr>
          <a:xfrm>
            <a:off x="9524273" y="3451869"/>
            <a:ext cx="152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2">
                    <a:lumMod val="75000"/>
                  </a:schemeClr>
                </a:solidFill>
              </a:rPr>
              <a:t>L’évaluation</a:t>
            </a:r>
            <a:endParaRPr lang="fr-FR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5C0DB0D-20F3-4074-94F2-D8B78CA7DCEB}"/>
              </a:ext>
            </a:extLst>
          </p:cNvPr>
          <p:cNvSpPr/>
          <p:nvPr/>
        </p:nvSpPr>
        <p:spPr>
          <a:xfrm>
            <a:off x="8877212" y="4381558"/>
            <a:ext cx="598446" cy="274442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4" name="Zoom de diapositive 13">
                <a:extLst>
                  <a:ext uri="{FF2B5EF4-FFF2-40B4-BE49-F238E27FC236}">
                    <a16:creationId xmlns:a16="http://schemas.microsoft.com/office/drawing/2014/main" id="{75C34D5E-4D3B-4FAB-B996-8B97402E8B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0307845"/>
                  </p:ext>
                </p:extLst>
              </p:nvPr>
            </p:nvGraphicFramePr>
            <p:xfrm>
              <a:off x="9256519" y="3878347"/>
              <a:ext cx="2063786" cy="1160879"/>
            </p:xfrm>
            <a:graphic>
              <a:graphicData uri="http://schemas.microsoft.com/office/powerpoint/2016/slidezoom">
                <pslz:sldZm>
                  <pslz:sldZmObj sldId="262" cId="1119138435">
                    <pslz:zmPr id="{8AF26264-CCE1-4462-9FCF-94FF8182AA8D}" returnToParent="0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63786" cy="1160879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  <a:effectLst>
                          <a:outerShdw blurRad="292100" dist="139700" dir="2700000" algn="tl" rotWithShape="0">
                            <a:srgbClr val="333333">
                              <a:alpha val="65000"/>
                            </a:srgbClr>
                          </a:outerShdw>
                        </a:effectLst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4" name="Zoom de diapositive 13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75C34D5E-4D3B-4FAB-B996-8B97402E8B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256519" y="3878347"/>
                <a:ext cx="2063786" cy="116087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5F70BF2F-CD1C-4BC9-9D6E-02F5D3A5536D}"/>
              </a:ext>
            </a:extLst>
          </p:cNvPr>
          <p:cNvSpPr/>
          <p:nvPr/>
        </p:nvSpPr>
        <p:spPr>
          <a:xfrm>
            <a:off x="11236428" y="4317328"/>
            <a:ext cx="955572" cy="342900"/>
          </a:xfrm>
          <a:prstGeom prst="rect">
            <a:avLst/>
          </a:prstGeom>
          <a:ln>
            <a:noFill/>
          </a:ln>
          <a:effectLst>
            <a:glow rad="101600">
              <a:schemeClr val="bg2">
                <a:lumMod val="9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568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/>
      <p:bldP spid="30" grpId="0" animBg="1"/>
      <p:bldP spid="33" grpId="0"/>
      <p:bldP spid="34" grpId="0" animBg="1"/>
      <p:bldP spid="35" grpId="0"/>
      <p:bldP spid="38" grpId="0"/>
      <p:bldP spid="41" grpId="0" animBg="1"/>
      <p:bldP spid="26" grpId="0"/>
      <p:bldP spid="42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MODALITÉS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E5</a:t>
              </a:r>
            </a:p>
          </p:txBody>
        </p:sp>
      </p:grp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106FE607-71D1-45F3-90A1-5B6A4B579C47}"/>
              </a:ext>
            </a:extLst>
          </p:cNvPr>
          <p:cNvSpPr/>
          <p:nvPr/>
        </p:nvSpPr>
        <p:spPr>
          <a:xfrm>
            <a:off x="1746630" y="2218299"/>
            <a:ext cx="8971946" cy="3974588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A2B3D2A-69DF-4ED4-ABC9-87529F9AFA1B}"/>
              </a:ext>
            </a:extLst>
          </p:cNvPr>
          <p:cNvSpPr txBox="1"/>
          <p:nvPr/>
        </p:nvSpPr>
        <p:spPr>
          <a:xfrm>
            <a:off x="2079009" y="2313049"/>
            <a:ext cx="5744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latin typeface="Trebuchet MS" panose="020B0603020202020204" pitchFamily="34" charset="0"/>
              </a:rPr>
              <a:t>Épreuve ponctuelle</a:t>
            </a:r>
            <a:endParaRPr lang="fr-FR" sz="4400" dirty="0">
              <a:latin typeface="Trebuchet MS" panose="020B0603020202020204" pitchFamily="34" charset="0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CCA3530-B2EE-4A6E-8005-080418116345}"/>
              </a:ext>
            </a:extLst>
          </p:cNvPr>
          <p:cNvCxnSpPr>
            <a:cxnSpLocks/>
          </p:cNvCxnSpPr>
          <p:nvPr/>
        </p:nvCxnSpPr>
        <p:spPr>
          <a:xfrm>
            <a:off x="2079009" y="3057214"/>
            <a:ext cx="85084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0F739C7B-3B22-4CAE-875C-E5EF1172B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334248"/>
              </p:ext>
            </p:extLst>
          </p:nvPr>
        </p:nvGraphicFramePr>
        <p:xfrm>
          <a:off x="3667773" y="3824627"/>
          <a:ext cx="4819266" cy="142196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679945">
                  <a:extLst>
                    <a:ext uri="{9D8B030D-6E8A-4147-A177-3AD203B41FA5}">
                      <a16:colId xmlns:a16="http://schemas.microsoft.com/office/drawing/2014/main" val="589910677"/>
                    </a:ext>
                  </a:extLst>
                </a:gridCol>
                <a:gridCol w="3139321">
                  <a:extLst>
                    <a:ext uri="{9D8B030D-6E8A-4147-A177-3AD203B41FA5}">
                      <a16:colId xmlns:a16="http://schemas.microsoft.com/office/drawing/2014/main" val="2241449936"/>
                    </a:ext>
                  </a:extLst>
                </a:gridCol>
              </a:tblGrid>
              <a:tr h="445222">
                <a:tc>
                  <a:txBody>
                    <a:bodyPr/>
                    <a:lstStyle/>
                    <a:p>
                      <a:r>
                        <a:rPr lang="fr-FR" sz="2400" b="1" dirty="0"/>
                        <a:t>Forme: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Écrite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919106"/>
                  </a:ext>
                </a:extLst>
              </a:tr>
              <a:tr h="496930">
                <a:tc>
                  <a:txBody>
                    <a:bodyPr/>
                    <a:lstStyle/>
                    <a:p>
                      <a:r>
                        <a:rPr lang="fr-FR" sz="2400" b="1" dirty="0"/>
                        <a:t>Durée: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heures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722681"/>
                  </a:ext>
                </a:extLst>
              </a:tr>
              <a:tr h="467832">
                <a:tc>
                  <a:txBody>
                    <a:bodyPr/>
                    <a:lstStyle/>
                    <a:p>
                      <a:r>
                        <a:rPr lang="fr-FR" sz="2400" b="1" dirty="0"/>
                        <a:t>Coefficient: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i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r-FR" sz="2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363"/>
                  </a:ext>
                </a:extLst>
              </a:tr>
            </a:tbl>
          </a:graphicData>
        </a:graphic>
      </p:graphicFrame>
      <p:pic>
        <p:nvPicPr>
          <p:cNvPr id="13" name="Graphique 12" descr="Flèche : demi-tour">
            <a:hlinkClick r:id="rId2" action="ppaction://hlinksldjump"/>
            <a:extLst>
              <a:ext uri="{FF2B5EF4-FFF2-40B4-BE49-F238E27FC236}">
                <a16:creationId xmlns:a16="http://schemas.microsoft.com/office/drawing/2014/main" id="{27ED27F6-D887-4854-BC93-39B9A9BD4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3503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6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Une étude de cas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E5</a:t>
              </a:r>
            </a:p>
          </p:txBody>
        </p:sp>
      </p:grp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EB23B8E-C937-49CF-A92F-812C0B47DBFE}"/>
              </a:ext>
            </a:extLst>
          </p:cNvPr>
          <p:cNvSpPr/>
          <p:nvPr/>
        </p:nvSpPr>
        <p:spPr>
          <a:xfrm>
            <a:off x="1122217" y="1804707"/>
            <a:ext cx="10196945" cy="4889364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C7A3DA2-EDBE-4FD7-8687-6D157BA2C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55037"/>
              </p:ext>
            </p:extLst>
          </p:nvPr>
        </p:nvGraphicFramePr>
        <p:xfrm>
          <a:off x="1330036" y="2687320"/>
          <a:ext cx="9781309" cy="28041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781309">
                  <a:extLst>
                    <a:ext uri="{9D8B030D-6E8A-4147-A177-3AD203B41FA5}">
                      <a16:colId xmlns:a16="http://schemas.microsoft.com/office/drawing/2014/main" val="2917157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Proposition de situations professionnelles:</a:t>
                      </a:r>
                      <a:endParaRPr lang="fr-FR" sz="32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6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</a:rPr>
                        <a:t>Un contexte commercial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521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fr-FR" sz="3200" b="1" dirty="0">
                          <a:effectLst/>
                        </a:rPr>
                        <a:t>Des informations nécessaires à la résolution des problèmes posés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02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fr-FR" sz="3200" b="1" dirty="0">
                          <a:effectLst/>
                        </a:rPr>
                        <a:t>Un QCM possible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35731"/>
                  </a:ext>
                </a:extLst>
              </a:tr>
            </a:tbl>
          </a:graphicData>
        </a:graphic>
      </p:graphicFrame>
      <p:pic>
        <p:nvPicPr>
          <p:cNvPr id="22" name="Graphique 21" descr="Flèche : demi-tour">
            <a:hlinkClick r:id="rId2" action="ppaction://hlinksldjump"/>
            <a:extLst>
              <a:ext uri="{FF2B5EF4-FFF2-40B4-BE49-F238E27FC236}">
                <a16:creationId xmlns:a16="http://schemas.microsoft.com/office/drawing/2014/main" id="{3FE83342-7DD7-4F5E-927D-3F97E5EF6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5991" y="5943600"/>
            <a:ext cx="914400" cy="9144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DE8D7D50-DFAB-4DF4-B28A-A2DB9E602555}"/>
              </a:ext>
            </a:extLst>
          </p:cNvPr>
          <p:cNvSpPr txBox="1"/>
          <p:nvPr/>
        </p:nvSpPr>
        <p:spPr>
          <a:xfrm>
            <a:off x="1428827" y="1934576"/>
            <a:ext cx="8251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Un cas de gestion d’une unité commerciale</a:t>
            </a:r>
            <a:endParaRPr lang="fr-FR" sz="3200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5A144C1-483E-4E74-835E-D806066E3325}"/>
              </a:ext>
            </a:extLst>
          </p:cNvPr>
          <p:cNvCxnSpPr>
            <a:cxnSpLocks/>
          </p:cNvCxnSpPr>
          <p:nvPr/>
        </p:nvCxnSpPr>
        <p:spPr>
          <a:xfrm>
            <a:off x="1330036" y="2514388"/>
            <a:ext cx="85084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71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Les compétences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E5</a:t>
              </a:r>
            </a:p>
          </p:txBody>
        </p:sp>
      </p:grp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106FE607-71D1-45F3-90A1-5B6A4B579C47}"/>
              </a:ext>
            </a:extLst>
          </p:cNvPr>
          <p:cNvSpPr/>
          <p:nvPr/>
        </p:nvSpPr>
        <p:spPr>
          <a:xfrm>
            <a:off x="0" y="1420818"/>
            <a:ext cx="12047220" cy="5340199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A2B3D2A-69DF-4ED4-ABC9-87529F9AFA1B}"/>
              </a:ext>
            </a:extLst>
          </p:cNvPr>
          <p:cNvSpPr txBox="1"/>
          <p:nvPr/>
        </p:nvSpPr>
        <p:spPr>
          <a:xfrm>
            <a:off x="727078" y="1498923"/>
            <a:ext cx="8251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Trebuchet MS" panose="020B0603020202020204" pitchFamily="34" charset="0"/>
              </a:rPr>
              <a:t>15 critères d’évaluation</a:t>
            </a:r>
            <a:endParaRPr lang="fr-FR" sz="3200" dirty="0">
              <a:latin typeface="Trebuchet MS" panose="020B0603020202020204" pitchFamily="34" charset="0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CCA3530-B2EE-4A6E-8005-080418116345}"/>
              </a:ext>
            </a:extLst>
          </p:cNvPr>
          <p:cNvCxnSpPr>
            <a:cxnSpLocks/>
          </p:cNvCxnSpPr>
          <p:nvPr/>
        </p:nvCxnSpPr>
        <p:spPr>
          <a:xfrm>
            <a:off x="409575" y="2083698"/>
            <a:ext cx="1137285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4395E8B-D01B-4162-9125-F9BCBA22A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242318"/>
              </p:ext>
            </p:extLst>
          </p:nvPr>
        </p:nvGraphicFramePr>
        <p:xfrm>
          <a:off x="224097" y="2234787"/>
          <a:ext cx="11743806" cy="43891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36896">
                  <a:extLst>
                    <a:ext uri="{9D8B030D-6E8A-4147-A177-3AD203B41FA5}">
                      <a16:colId xmlns:a16="http://schemas.microsoft.com/office/drawing/2014/main" val="2917157191"/>
                    </a:ext>
                  </a:extLst>
                </a:gridCol>
                <a:gridCol w="8706910">
                  <a:extLst>
                    <a:ext uri="{9D8B030D-6E8A-4147-A177-3AD203B41FA5}">
                      <a16:colId xmlns:a16="http://schemas.microsoft.com/office/drawing/2014/main" val="7188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Gérer les opérations courantes</a:t>
                      </a:r>
                      <a:endParaRPr lang="fr-FR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Exemples 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i="1" dirty="0"/>
                        <a:t>Les approvisionnements sont assurés et optimisés</a:t>
                      </a:r>
                      <a:endParaRPr lang="fr-FR" sz="24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i="1" dirty="0"/>
                        <a:t>Les calculs de trésorerie sont justes</a:t>
                      </a:r>
                      <a:endParaRPr lang="fr-FR" sz="240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i="1" dirty="0"/>
                        <a:t>Les risques sont anticipés…</a:t>
                      </a:r>
                      <a:r>
                        <a:rPr lang="fr-FR" sz="2400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66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effectLst/>
                        </a:rPr>
                        <a:t>Prévoir et budgétiser l’activité</a:t>
                      </a:r>
                      <a:endParaRPr lang="fr-FR" sz="2400" dirty="0">
                        <a:effectLst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Exemples : 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1" i="1" dirty="0"/>
                        <a:t>Les objectifs fixés sont réalistes</a:t>
                      </a:r>
                      <a:endParaRPr lang="fr-FR" sz="2400" b="1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1" i="1" dirty="0"/>
                        <a:t>Les propositions de décision d’investissement sont pertinentes…</a:t>
                      </a:r>
                      <a:endParaRPr lang="fr-FR" sz="2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521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Analyser les performances</a:t>
                      </a:r>
                      <a:endParaRPr lang="fr-FR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Exemples 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1" i="1" dirty="0"/>
                        <a:t>Les tableaux de bord sont opérationnels</a:t>
                      </a:r>
                      <a:endParaRPr lang="fr-FR" sz="2400" b="1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400" b="1" i="1" dirty="0"/>
                        <a:t>Les comptes rendus sont adaptés et exploitables…</a:t>
                      </a:r>
                      <a:endParaRPr lang="fr-FR" sz="2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027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fr-FR" sz="2400" b="1" dirty="0"/>
                        <a:t>Évaluation par sondage</a:t>
                      </a:r>
                      <a:endParaRPr lang="fr-FR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fr-FR" sz="2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443355"/>
                  </a:ext>
                </a:extLst>
              </a:tr>
            </a:tbl>
          </a:graphicData>
        </a:graphic>
      </p:graphicFrame>
      <p:pic>
        <p:nvPicPr>
          <p:cNvPr id="20" name="Graphique 19" descr="Flèche : demi-tour">
            <a:hlinkClick r:id="rId2" action="ppaction://hlinksldjump"/>
            <a:extLst>
              <a:ext uri="{FF2B5EF4-FFF2-40B4-BE49-F238E27FC236}">
                <a16:creationId xmlns:a16="http://schemas.microsoft.com/office/drawing/2014/main" id="{5DA18FAA-30B5-43A0-A23E-332474086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3503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6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DC4D6750-D3C9-435E-A59A-C0956B3AD15A}"/>
              </a:ext>
            </a:extLst>
          </p:cNvPr>
          <p:cNvGrpSpPr/>
          <p:nvPr/>
        </p:nvGrpSpPr>
        <p:grpSpPr>
          <a:xfrm>
            <a:off x="0" y="400050"/>
            <a:ext cx="12047220" cy="1745443"/>
            <a:chOff x="0" y="400050"/>
            <a:chExt cx="12047220" cy="174544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3277AF6-3D3D-425F-A72B-A7E2D795C75D}"/>
                </a:ext>
              </a:extLst>
            </p:cNvPr>
            <p:cNvGrpSpPr/>
            <p:nvPr/>
          </p:nvGrpSpPr>
          <p:grpSpPr>
            <a:xfrm>
              <a:off x="0" y="400050"/>
              <a:ext cx="12047220" cy="1745443"/>
              <a:chOff x="0" y="400050"/>
              <a:chExt cx="12192000" cy="171435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1057D27-E71D-4D79-A45D-5AF495D97C04}"/>
                  </a:ext>
                </a:extLst>
              </p:cNvPr>
              <p:cNvSpPr/>
              <p:nvPr/>
            </p:nvSpPr>
            <p:spPr>
              <a:xfrm>
                <a:off x="0" y="400050"/>
                <a:ext cx="12192000" cy="1417320"/>
              </a:xfrm>
              <a:prstGeom prst="rect">
                <a:avLst/>
              </a:prstGeom>
              <a:solidFill>
                <a:srgbClr val="4472C4">
                  <a:alpha val="6902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Triangle rectangle 4">
                <a:extLst>
                  <a:ext uri="{FF2B5EF4-FFF2-40B4-BE49-F238E27FC236}">
                    <a16:creationId xmlns:a16="http://schemas.microsoft.com/office/drawing/2014/main" id="{17EE0248-3502-4249-A73E-F1ADA5C4ED6A}"/>
                  </a:ext>
                </a:extLst>
              </p:cNvPr>
              <p:cNvSpPr/>
              <p:nvPr/>
            </p:nvSpPr>
            <p:spPr>
              <a:xfrm rot="18751759">
                <a:off x="5946743" y="1479482"/>
                <a:ext cx="608201" cy="661636"/>
              </a:xfrm>
              <a:prstGeom prst="rtTriangle">
                <a:avLst/>
              </a:prstGeom>
              <a:solidFill>
                <a:srgbClr val="4472C4">
                  <a:alpha val="69804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CA84F38-7161-4BCE-AB1D-B580AA4BEA6E}"/>
                </a:ext>
              </a:extLst>
            </p:cNvPr>
            <p:cNvSpPr txBox="1"/>
            <p:nvPr/>
          </p:nvSpPr>
          <p:spPr>
            <a:xfrm>
              <a:off x="409575" y="712933"/>
              <a:ext cx="113728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chemeClr val="bg2">
                      <a:lumMod val="25000"/>
                    </a:schemeClr>
                  </a:solidFill>
                  <a:latin typeface="Trebuchet MS" panose="020B0603020202020204" pitchFamily="34" charset="0"/>
                </a:rPr>
                <a:t>L’évaluation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7BBDB9-57B0-4A22-96BD-B78C5DD67819}"/>
              </a:ext>
            </a:extLst>
          </p:cNvPr>
          <p:cNvGrpSpPr/>
          <p:nvPr/>
        </p:nvGrpSpPr>
        <p:grpSpPr>
          <a:xfrm>
            <a:off x="10081260" y="628650"/>
            <a:ext cx="2110740" cy="915837"/>
            <a:chOff x="10081260" y="628650"/>
            <a:chExt cx="2110740" cy="9158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31579A-37CB-4167-BBB9-45E7957D51B6}"/>
                </a:ext>
              </a:extLst>
            </p:cNvPr>
            <p:cNvSpPr/>
            <p:nvPr/>
          </p:nvSpPr>
          <p:spPr>
            <a:xfrm>
              <a:off x="10081260" y="628650"/>
              <a:ext cx="2110740" cy="915837"/>
            </a:xfrm>
            <a:prstGeom prst="rect">
              <a:avLst/>
            </a:prstGeom>
            <a:solidFill>
              <a:srgbClr val="3B3838">
                <a:alpha val="80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C856819-F44C-40AC-B67B-90365678EA03}"/>
                </a:ext>
              </a:extLst>
            </p:cNvPr>
            <p:cNvSpPr txBox="1"/>
            <p:nvPr/>
          </p:nvSpPr>
          <p:spPr>
            <a:xfrm>
              <a:off x="10469880" y="712933"/>
              <a:ext cx="1417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E5</a:t>
              </a:r>
            </a:p>
          </p:txBody>
        </p:sp>
      </p:grp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CEB23B8E-C937-49CF-A92F-812C0B47DBFE}"/>
              </a:ext>
            </a:extLst>
          </p:cNvPr>
          <p:cNvSpPr/>
          <p:nvPr/>
        </p:nvSpPr>
        <p:spPr>
          <a:xfrm>
            <a:off x="583894" y="2252906"/>
            <a:ext cx="11463326" cy="3840304"/>
          </a:xfrm>
          <a:prstGeom prst="wedgeRoundRectCallout">
            <a:avLst>
              <a:gd name="adj1" fmla="val -25394"/>
              <a:gd name="adj2" fmla="val 49681"/>
              <a:gd name="adj3" fmla="val 16667"/>
            </a:avLst>
          </a:prstGeom>
          <a:solidFill>
            <a:srgbClr val="767171">
              <a:alpha val="69804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C7A3DA2-EDBE-4FD7-8687-6D157BA2C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422696"/>
              </p:ext>
            </p:extLst>
          </p:nvPr>
        </p:nvGraphicFramePr>
        <p:xfrm>
          <a:off x="763056" y="3347387"/>
          <a:ext cx="11105002" cy="17373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105002">
                  <a:extLst>
                    <a:ext uri="{9D8B030D-6E8A-4147-A177-3AD203B41FA5}">
                      <a16:colId xmlns:a16="http://schemas.microsoft.com/office/drawing/2014/main" val="2917157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fr-FR" sz="3200" b="1" dirty="0"/>
                        <a:t>Une évaluation par niveau de compétence atteint (TI, I, S, TS)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521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fr-FR" sz="3200" b="1" dirty="0"/>
                        <a:t>A chaque niveau correspond un nombre de points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602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fr-FR" sz="3200" b="1" dirty="0"/>
                        <a:t>A un profil de compétences, correspond la note à l’épreuve</a:t>
                      </a:r>
                      <a:endParaRPr lang="fr-FR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35731"/>
                  </a:ext>
                </a:extLst>
              </a:tr>
            </a:tbl>
          </a:graphicData>
        </a:graphic>
      </p:graphicFrame>
      <p:pic>
        <p:nvPicPr>
          <p:cNvPr id="22" name="Graphique 21" descr="Flèche : demi-tour">
            <a:hlinkClick r:id="rId2" action="ppaction://hlinksldjump"/>
            <a:extLst>
              <a:ext uri="{FF2B5EF4-FFF2-40B4-BE49-F238E27FC236}">
                <a16:creationId xmlns:a16="http://schemas.microsoft.com/office/drawing/2014/main" id="{3FE83342-7DD7-4F5E-927D-3F97E5EF6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5991" y="5943600"/>
            <a:ext cx="914400" cy="9144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DE8D7D50-DFAB-4DF4-B28A-A2DB9E602555}"/>
              </a:ext>
            </a:extLst>
          </p:cNvPr>
          <p:cNvSpPr txBox="1"/>
          <p:nvPr/>
        </p:nvSpPr>
        <p:spPr>
          <a:xfrm>
            <a:off x="763056" y="2351316"/>
            <a:ext cx="8251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Une grille d’évaluation des compétences</a:t>
            </a:r>
            <a:endParaRPr lang="fr-FR" sz="3200" dirty="0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5A144C1-483E-4E74-835E-D806066E3325}"/>
              </a:ext>
            </a:extLst>
          </p:cNvPr>
          <p:cNvCxnSpPr>
            <a:cxnSpLocks/>
          </p:cNvCxnSpPr>
          <p:nvPr/>
        </p:nvCxnSpPr>
        <p:spPr>
          <a:xfrm>
            <a:off x="763056" y="3053534"/>
            <a:ext cx="1110500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13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158</Words>
  <Application>Microsoft Office PowerPoint</Application>
  <PresentationFormat>Grand écran</PresentationFormat>
  <Paragraphs>46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Celine Gautier</dc:creator>
  <cp:lastModifiedBy>Martine</cp:lastModifiedBy>
  <cp:revision>21</cp:revision>
  <dcterms:created xsi:type="dcterms:W3CDTF">2019-03-08T07:44:09Z</dcterms:created>
  <dcterms:modified xsi:type="dcterms:W3CDTF">2019-03-08T11:04:32Z</dcterms:modified>
</cp:coreProperties>
</file>