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767171"/>
    <a:srgbClr val="3B3838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DD587F-0B96-4B89-B54D-E0362D41D7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56EBF43-A717-4EFF-8E93-FA90524CAA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E447CC-E93E-4B29-8BA8-378A1A194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B6FC22-281F-42B8-91FA-9A2BD68F4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01039B-31AE-4AD9-939B-3FC1E7A70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333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98DC9D-D935-4635-BBB5-29CF41284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879A7B1-5AB9-4763-B300-A3F44A2AD0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679491-EAAC-41B4-B243-BC1B6EC5F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7C0E7C-B82F-49D9-92C9-A4BDCC7D6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3C4365-DF14-4FEC-8A71-2A5FDBD3E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652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43B837B-3D3A-4DA8-AE11-D3E502B6B9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4D14A43-24F0-41CE-BDD5-22E081D769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AE3CD7-2D1E-4475-9724-55EE026CB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3EDF97-8105-43D4-B2CA-3F0505DA8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284ED9-6255-40E2-9060-53E502264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76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7AAC4B-1F4E-43F8-9BC1-AEF488E78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0260E3-77E7-41C5-9DCF-8E0AE5F00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CB4CF5-A461-43CC-853A-270D75BCF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F638F1-487A-46A2-ACE7-C1613078A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D37435-6D94-4A32-A679-D30773F0E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6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69F583-5A21-4C70-B265-4D108E87E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8E01FF-6993-44F0-963C-80BB9F61E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CFB404-F3F6-4C12-9A92-ADEC694A6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EFF754-FFD1-4EF8-B139-98B2E007E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9C48C5-F198-4FE8-9B62-9B78B4FA5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54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5D8C6D-9FE4-4FFB-9F39-57CCCF229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263007-04D4-4763-872B-483BCC58FC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0FCE6F9-0B73-48F8-A53B-F5C0A6037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A979A04-3297-4AB2-849D-6A39652BC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78C4ED1-DC97-45F1-A670-3F3AA545B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2E0B9C8-2BE7-468E-B38A-C3E809546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017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5BEFE7-FAB6-4EC4-AD01-BA26CAE41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1D11C0-C388-4705-831C-A9496AE83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16192ED-4973-4DE8-B95E-DD807F4A8A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EA8861B-D435-48BB-A7E6-1B1C7CA2A7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B969342-7892-48BD-AFFE-80C705972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7F4810B-BE97-408A-89BF-2370FF60D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1614940-510A-420A-95F5-A29604FD0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49A7C84-7DB6-46E5-B29B-BE255F5E0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335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ED7747-504E-4669-97D9-F9CC88BAE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CBAF2E4-9931-458F-8144-2EF32F9B1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53BA73-F28B-4A23-8200-71330422A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8D3238A-0BC2-4469-BB64-A5FAA10D0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094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AC9F7DE-98C6-413C-A4D4-A5406F309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ACA076F-0A6E-4B34-8F38-DD9B0FE67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8FF78C9-1A52-4998-9542-4E2CAB8F5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42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EDCC2E-5192-4EB6-8726-CD82DCCB1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C3EBE7-8C55-4191-A879-331835BFA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4C2B76E-546B-4544-9A8C-82F28A372E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14BE2BC-2825-4306-8E80-DDF32951A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1454FCF-C22C-4F42-AE58-FDEF38E5A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0DED41-53B8-43F3-B7F1-DAA007F0A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974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8E9272-B0FD-4572-85EF-1167BFA8E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604137C-8472-4400-8F53-12A82EA8AC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D921C6A-65F3-4CF1-BCD0-027A7B0F7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007AC1F-17CC-493B-AC9A-68B934507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90E19C7-A512-4FC9-A6FE-0C5F43D2C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593D1F1-7637-457C-A8F0-84803488D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5232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7D21BAB-9A2D-405F-B10A-D1DBFBB31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26DCA2-4602-4777-BAD6-D8B427AE2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63284F-BC38-49AD-9B60-62813EF068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0801E4-D779-4ECE-B16A-583803EAC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7CA7B7-6CEF-4ADF-A521-557746A0B4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49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0.png"/><Relationship Id="rId3" Type="http://schemas.openxmlformats.org/officeDocument/2006/relationships/slide" Target="slide2.xml"/><Relationship Id="rId7" Type="http://schemas.openxmlformats.org/officeDocument/2006/relationships/image" Target="../media/image3.png"/><Relationship Id="rId12" Type="http://schemas.openxmlformats.org/officeDocument/2006/relationships/slide" Target="slide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40.png"/><Relationship Id="rId4" Type="http://schemas.openxmlformats.org/officeDocument/2006/relationships/image" Target="../media/image2.png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hyperlink" Target="https://drive.google.com/file/d/1uq1tnJbWcEesF7s9sNfnZwsRr95HFiuF/view?usp=shar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hyperlink" Target="https://drive.google.com/file/d/1JcvoyEdnRADGUm_FGvIyEF9syEDB3zFf/view?usp=sharing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drive.google.com/file/d/1S4Fj-AoNkGHSbztpZquyiBdW6WQ--28V/view?usp=shar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svg"/><Relationship Id="rId2" Type="http://schemas.openxmlformats.org/officeDocument/2006/relationships/hyperlink" Target="https://drive.google.com/file/d/1cTere4eYJmo8nbTyvcyIGfGnOuuaAltU/view?usp=shar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slide" Target="slide1.xml"/><Relationship Id="rId4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DC4D6750-D3C9-435E-A59A-C0956B3AD15A}"/>
              </a:ext>
            </a:extLst>
          </p:cNvPr>
          <p:cNvGrpSpPr/>
          <p:nvPr/>
        </p:nvGrpSpPr>
        <p:grpSpPr>
          <a:xfrm>
            <a:off x="0" y="400050"/>
            <a:ext cx="12047220" cy="1745443"/>
            <a:chOff x="0" y="400050"/>
            <a:chExt cx="12047220" cy="1745443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3277AF6-3D3D-425F-A72B-A7E2D795C75D}"/>
                </a:ext>
              </a:extLst>
            </p:cNvPr>
            <p:cNvGrpSpPr/>
            <p:nvPr/>
          </p:nvGrpSpPr>
          <p:grpSpPr>
            <a:xfrm>
              <a:off x="0" y="400050"/>
              <a:ext cx="12047220" cy="1745443"/>
              <a:chOff x="0" y="400050"/>
              <a:chExt cx="12192000" cy="171435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1057D27-E71D-4D79-A45D-5AF495D97C04}"/>
                  </a:ext>
                </a:extLst>
              </p:cNvPr>
              <p:cNvSpPr/>
              <p:nvPr/>
            </p:nvSpPr>
            <p:spPr>
              <a:xfrm>
                <a:off x="0" y="400050"/>
                <a:ext cx="12192000" cy="1417320"/>
              </a:xfrm>
              <a:prstGeom prst="rect">
                <a:avLst/>
              </a:prstGeom>
              <a:solidFill>
                <a:srgbClr val="4472C4">
                  <a:alpha val="69020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Triangle rectangle 4">
                <a:extLst>
                  <a:ext uri="{FF2B5EF4-FFF2-40B4-BE49-F238E27FC236}">
                    <a16:creationId xmlns:a16="http://schemas.microsoft.com/office/drawing/2014/main" id="{17EE0248-3502-4249-A73E-F1ADA5C4ED6A}"/>
                  </a:ext>
                </a:extLst>
              </p:cNvPr>
              <p:cNvSpPr/>
              <p:nvPr/>
            </p:nvSpPr>
            <p:spPr>
              <a:xfrm rot="18751759">
                <a:off x="5946743" y="1479482"/>
                <a:ext cx="608201" cy="661636"/>
              </a:xfrm>
              <a:prstGeom prst="rtTriangle">
                <a:avLst/>
              </a:prstGeom>
              <a:solidFill>
                <a:srgbClr val="4472C4">
                  <a:alpha val="69804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CA84F38-7161-4BCE-AB1D-B580AA4BEA6E}"/>
                </a:ext>
              </a:extLst>
            </p:cNvPr>
            <p:cNvSpPr txBox="1"/>
            <p:nvPr/>
          </p:nvSpPr>
          <p:spPr>
            <a:xfrm>
              <a:off x="409575" y="712933"/>
              <a:ext cx="113728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chemeClr val="bg2">
                      <a:lumMod val="25000"/>
                    </a:schemeClr>
                  </a:solidFill>
                  <a:latin typeface="Trebuchet MS" panose="020B0603020202020204" pitchFamily="34" charset="0"/>
                </a:rPr>
                <a:t>Management de l’équipe commerciale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A7BBDB9-57B0-4A22-96BD-B78C5DD67819}"/>
              </a:ext>
            </a:extLst>
          </p:cNvPr>
          <p:cNvGrpSpPr/>
          <p:nvPr/>
        </p:nvGrpSpPr>
        <p:grpSpPr>
          <a:xfrm>
            <a:off x="10081260" y="628650"/>
            <a:ext cx="2110740" cy="915837"/>
            <a:chOff x="10081260" y="628650"/>
            <a:chExt cx="2110740" cy="91583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31579A-37CB-4167-BBB9-45E7957D51B6}"/>
                </a:ext>
              </a:extLst>
            </p:cNvPr>
            <p:cNvSpPr/>
            <p:nvPr/>
          </p:nvSpPr>
          <p:spPr>
            <a:xfrm>
              <a:off x="10081260" y="628650"/>
              <a:ext cx="2110740" cy="915837"/>
            </a:xfrm>
            <a:prstGeom prst="rect">
              <a:avLst/>
            </a:prstGeom>
            <a:solidFill>
              <a:srgbClr val="3B3838">
                <a:alpha val="80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C856819-F44C-40AC-B67B-90365678EA03}"/>
                </a:ext>
              </a:extLst>
            </p:cNvPr>
            <p:cNvSpPr txBox="1"/>
            <p:nvPr/>
          </p:nvSpPr>
          <p:spPr>
            <a:xfrm>
              <a:off x="10469880" y="712933"/>
              <a:ext cx="1417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E6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B37D5594-5FFE-45F3-BEDF-AC5C4A89B7EE}"/>
              </a:ext>
            </a:extLst>
          </p:cNvPr>
          <p:cNvSpPr/>
          <p:nvPr/>
        </p:nvSpPr>
        <p:spPr>
          <a:xfrm>
            <a:off x="0" y="4358689"/>
            <a:ext cx="674370" cy="342900"/>
          </a:xfrm>
          <a:prstGeom prst="rect">
            <a:avLst/>
          </a:prstGeom>
          <a:ln>
            <a:noFill/>
          </a:ln>
          <a:effectLst>
            <a:glow rad="101600">
              <a:schemeClr val="bg2">
                <a:lumMod val="9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4F064DB-2AEA-4844-A906-25BF2C5DD3B2}"/>
              </a:ext>
            </a:extLst>
          </p:cNvPr>
          <p:cNvSpPr txBox="1"/>
          <p:nvPr/>
        </p:nvSpPr>
        <p:spPr>
          <a:xfrm>
            <a:off x="471662" y="3290500"/>
            <a:ext cx="1898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C00000"/>
                </a:solidFill>
              </a:rPr>
              <a:t>Modalités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9" name="Zoom de diapositive 28">
                <a:extLst>
                  <a:ext uri="{FF2B5EF4-FFF2-40B4-BE49-F238E27FC236}">
                    <a16:creationId xmlns:a16="http://schemas.microsoft.com/office/drawing/2014/main" id="{97BD339A-EA60-4BF5-92CF-4AF4728B506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33542260"/>
                  </p:ext>
                </p:extLst>
              </p:nvPr>
            </p:nvGraphicFramePr>
            <p:xfrm>
              <a:off x="215139" y="3785140"/>
              <a:ext cx="2597814" cy="1461270"/>
            </p:xfrm>
            <a:graphic>
              <a:graphicData uri="http://schemas.microsoft.com/office/powerpoint/2016/slidezoom">
                <pslz:sldZm>
                  <pslz:sldZmObj sldId="258" cId="1075664128">
                    <pslz:zmPr id="{E9C9723A-2D09-4CF7-94A1-7FA332D23B8B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597814" cy="1461270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  <a:effectLst>
                          <a:outerShdw blurRad="292100" dist="139700" dir="2700000" algn="tl" rotWithShape="0">
                            <a:srgbClr val="333333">
                              <a:alpha val="65000"/>
                            </a:srgbClr>
                          </a:outerShdw>
                        </a:effectLst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9" name="Zoom de diapositive 28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97BD339A-EA60-4BF5-92CF-4AF4728B506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139" y="3785140"/>
                <a:ext cx="2597814" cy="146127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9AA1A892-2BB9-4237-8BAE-6185A42BB8B7}"/>
              </a:ext>
            </a:extLst>
          </p:cNvPr>
          <p:cNvSpPr/>
          <p:nvPr/>
        </p:nvSpPr>
        <p:spPr>
          <a:xfrm>
            <a:off x="2490659" y="4390626"/>
            <a:ext cx="674370" cy="342900"/>
          </a:xfrm>
          <a:prstGeom prst="rect">
            <a:avLst/>
          </a:prstGeom>
          <a:ln>
            <a:noFill/>
          </a:ln>
          <a:effectLst>
            <a:glow rad="101600">
              <a:schemeClr val="bg2">
                <a:lumMod val="9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32" name="Zoom de diapositive 31">
                <a:extLst>
                  <a:ext uri="{FF2B5EF4-FFF2-40B4-BE49-F238E27FC236}">
                    <a16:creationId xmlns:a16="http://schemas.microsoft.com/office/drawing/2014/main" id="{543DC38A-4FED-4A78-A6D0-E67623BAE55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95881695"/>
                  </p:ext>
                </p:extLst>
              </p:nvPr>
            </p:nvGraphicFramePr>
            <p:xfrm>
              <a:off x="3060125" y="3780549"/>
              <a:ext cx="2648037" cy="1489520"/>
            </p:xfrm>
            <a:graphic>
              <a:graphicData uri="http://schemas.microsoft.com/office/powerpoint/2016/slidezoom">
                <pslz:sldZm>
                  <pslz:sldZmObj sldId="259" cId="1255711741">
                    <pslz:zmPr id="{A82821BA-1A2E-4D43-9F53-6CF97F6EE700}" returnToParent="0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648037" cy="1489520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  <a:effectLst>
                          <a:outerShdw blurRad="292100" dist="139700" dir="2700000" algn="tl" rotWithShape="0">
                            <a:srgbClr val="333333">
                              <a:alpha val="65000"/>
                            </a:srgbClr>
                          </a:outerShdw>
                        </a:effectLst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32" name="Zoom de diapositive 31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543DC38A-4FED-4A78-A6D0-E67623BAE55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60125" y="3780549"/>
                <a:ext cx="2648037" cy="148952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mc:Fallback>
      </mc:AlternateContent>
      <p:sp>
        <p:nvSpPr>
          <p:cNvPr id="33" name="ZoneTexte 32">
            <a:extLst>
              <a:ext uri="{FF2B5EF4-FFF2-40B4-BE49-F238E27FC236}">
                <a16:creationId xmlns:a16="http://schemas.microsoft.com/office/drawing/2014/main" id="{C6B697A8-DF8E-425C-8174-C9F2B07C6CA0}"/>
              </a:ext>
            </a:extLst>
          </p:cNvPr>
          <p:cNvSpPr txBox="1"/>
          <p:nvPr/>
        </p:nvSpPr>
        <p:spPr>
          <a:xfrm>
            <a:off x="2854865" y="3011108"/>
            <a:ext cx="29085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Cas d’entreprise</a:t>
            </a:r>
          </a:p>
          <a:p>
            <a:pPr algn="ctr"/>
            <a:r>
              <a:rPr lang="fr-FR" sz="1600" b="1" i="1" dirty="0">
                <a:solidFill>
                  <a:schemeClr val="accent6">
                    <a:lumMod val="75000"/>
                  </a:schemeClr>
                </a:solidFill>
              </a:rPr>
              <a:t>Cas de référence national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C3A777C-F3CF-45BE-AD74-251F7B53A362}"/>
              </a:ext>
            </a:extLst>
          </p:cNvPr>
          <p:cNvSpPr/>
          <p:nvPr/>
        </p:nvSpPr>
        <p:spPr>
          <a:xfrm>
            <a:off x="5570358" y="4378540"/>
            <a:ext cx="674370" cy="342900"/>
          </a:xfrm>
          <a:prstGeom prst="rect">
            <a:avLst/>
          </a:prstGeom>
          <a:ln>
            <a:noFill/>
          </a:ln>
          <a:effectLst>
            <a:glow rad="101600">
              <a:schemeClr val="bg2">
                <a:lumMod val="9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2B7DCCBD-58A1-48E6-8C95-6D73B550AD70}"/>
              </a:ext>
            </a:extLst>
          </p:cNvPr>
          <p:cNvSpPr txBox="1"/>
          <p:nvPr/>
        </p:nvSpPr>
        <p:spPr>
          <a:xfrm>
            <a:off x="9084246" y="2947022"/>
            <a:ext cx="304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70C0"/>
                </a:solidFill>
              </a:rPr>
              <a:t>Épreuve ponctuelle</a:t>
            </a:r>
          </a:p>
          <a:p>
            <a:pPr algn="ctr"/>
            <a:r>
              <a:rPr lang="fr-FR" sz="1600" b="1" i="1" dirty="0">
                <a:solidFill>
                  <a:srgbClr val="0070C0"/>
                </a:solidFill>
              </a:rPr>
              <a:t>Basé sur le cas de référence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89944CB6-64C6-4CC7-A680-70DE82714BE9}"/>
              </a:ext>
            </a:extLst>
          </p:cNvPr>
          <p:cNvSpPr txBox="1"/>
          <p:nvPr/>
        </p:nvSpPr>
        <p:spPr>
          <a:xfrm>
            <a:off x="5863655" y="2894871"/>
            <a:ext cx="31203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accent2">
                    <a:lumMod val="75000"/>
                  </a:schemeClr>
                </a:solidFill>
              </a:rPr>
              <a:t>Situation d’évaluation</a:t>
            </a:r>
            <a:endParaRPr lang="fr-FR" sz="1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0" name="Zoom de diapositive 39">
                <a:extLst>
                  <a:ext uri="{FF2B5EF4-FFF2-40B4-BE49-F238E27FC236}">
                    <a16:creationId xmlns:a16="http://schemas.microsoft.com/office/drawing/2014/main" id="{F717645D-45E6-455F-85C7-124458975D7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84649012"/>
                  </p:ext>
                </p:extLst>
              </p:nvPr>
            </p:nvGraphicFramePr>
            <p:xfrm>
              <a:off x="6185658" y="3780549"/>
              <a:ext cx="2614138" cy="1470453"/>
            </p:xfrm>
            <a:graphic>
              <a:graphicData uri="http://schemas.microsoft.com/office/powerpoint/2016/slidezoom">
                <pslz:sldZm>
                  <pslz:sldZmObj sldId="260" cId="1033263188">
                    <pslz:zmPr id="{333DF011-B9CF-4750-A0D6-2E2378239BC0}" returnToParent="0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614138" cy="1470453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  <a:effectLst>
                          <a:outerShdw blurRad="292100" dist="139700" dir="2700000" algn="tl" rotWithShape="0">
                            <a:srgbClr val="333333">
                              <a:alpha val="65000"/>
                            </a:srgbClr>
                          </a:outerShdw>
                        </a:effectLst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0" name="Zoom de diapositive 39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F717645D-45E6-455F-85C7-124458975D7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185658" y="3780549"/>
                <a:ext cx="2614138" cy="147045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mc:Fallback>
      </mc:AlternateContent>
      <p:sp>
        <p:nvSpPr>
          <p:cNvPr id="41" name="Rectangle 40">
            <a:extLst>
              <a:ext uri="{FF2B5EF4-FFF2-40B4-BE49-F238E27FC236}">
                <a16:creationId xmlns:a16="http://schemas.microsoft.com/office/drawing/2014/main" id="{3A6C78D6-D7EB-493E-8210-0243AE56F1F8}"/>
              </a:ext>
            </a:extLst>
          </p:cNvPr>
          <p:cNvSpPr/>
          <p:nvPr/>
        </p:nvSpPr>
        <p:spPr>
          <a:xfrm>
            <a:off x="8754961" y="4390626"/>
            <a:ext cx="674370" cy="342900"/>
          </a:xfrm>
          <a:prstGeom prst="rect">
            <a:avLst/>
          </a:prstGeom>
          <a:ln>
            <a:noFill/>
          </a:ln>
          <a:effectLst>
            <a:glow rad="101600">
              <a:schemeClr val="bg2">
                <a:lumMod val="9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37" name="Zoom de diapositive 36">
                <a:extLst>
                  <a:ext uri="{FF2B5EF4-FFF2-40B4-BE49-F238E27FC236}">
                    <a16:creationId xmlns:a16="http://schemas.microsoft.com/office/drawing/2014/main" id="{44C4E557-3F63-4593-8840-DFE77FB12C5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05257196"/>
                  </p:ext>
                </p:extLst>
              </p:nvPr>
            </p:nvGraphicFramePr>
            <p:xfrm>
              <a:off x="9305100" y="3780549"/>
              <a:ext cx="2670075" cy="1501917"/>
            </p:xfrm>
            <a:graphic>
              <a:graphicData uri="http://schemas.microsoft.com/office/powerpoint/2016/slidezoom">
                <pslz:sldZm>
                  <pslz:sldZmObj sldId="261" cId="3143310327">
                    <pslz:zmPr id="{5F943FAE-E253-4A41-B6D7-A369D3CEF4C1}" returnToParent="0" transitionDur="100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670075" cy="1501917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  <a:effectLst>
                          <a:outerShdw blurRad="292100" dist="139700" dir="2700000" algn="tl" rotWithShape="0">
                            <a:srgbClr val="333333">
                              <a:alpha val="65000"/>
                            </a:srgbClr>
                          </a:outerShdw>
                        </a:effectLst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37" name="Zoom de diapositive 36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44C4E557-3F63-4593-8840-DFE77FB12C5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305100" y="3780549"/>
                <a:ext cx="2670075" cy="150191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mc:Fallback>
      </mc:AlternateContent>
      <p:sp>
        <p:nvSpPr>
          <p:cNvPr id="42" name="Rectangle 41">
            <a:extLst>
              <a:ext uri="{FF2B5EF4-FFF2-40B4-BE49-F238E27FC236}">
                <a16:creationId xmlns:a16="http://schemas.microsoft.com/office/drawing/2014/main" id="{F5C0DB0D-20F3-4074-94F2-D8B78CA7DCEB}"/>
              </a:ext>
            </a:extLst>
          </p:cNvPr>
          <p:cNvSpPr/>
          <p:nvPr/>
        </p:nvSpPr>
        <p:spPr>
          <a:xfrm>
            <a:off x="11713152" y="4390626"/>
            <a:ext cx="483424" cy="342900"/>
          </a:xfrm>
          <a:prstGeom prst="rect">
            <a:avLst/>
          </a:prstGeom>
          <a:ln>
            <a:noFill/>
          </a:ln>
          <a:effectLst>
            <a:glow rad="101600">
              <a:schemeClr val="bg2">
                <a:lumMod val="9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568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7" grpId="0"/>
      <p:bldP spid="30" grpId="0" animBg="1"/>
      <p:bldP spid="33" grpId="0"/>
      <p:bldP spid="34" grpId="0" animBg="1"/>
      <p:bldP spid="35" grpId="0"/>
      <p:bldP spid="38" grpId="0"/>
      <p:bldP spid="41" grpId="0" animBg="1"/>
      <p:bldP spid="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DC4D6750-D3C9-435E-A59A-C0956B3AD15A}"/>
              </a:ext>
            </a:extLst>
          </p:cNvPr>
          <p:cNvGrpSpPr/>
          <p:nvPr/>
        </p:nvGrpSpPr>
        <p:grpSpPr>
          <a:xfrm>
            <a:off x="0" y="400050"/>
            <a:ext cx="12047220" cy="1745443"/>
            <a:chOff x="0" y="400050"/>
            <a:chExt cx="12047220" cy="1745443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3277AF6-3D3D-425F-A72B-A7E2D795C75D}"/>
                </a:ext>
              </a:extLst>
            </p:cNvPr>
            <p:cNvGrpSpPr/>
            <p:nvPr/>
          </p:nvGrpSpPr>
          <p:grpSpPr>
            <a:xfrm>
              <a:off x="0" y="400050"/>
              <a:ext cx="12047220" cy="1745443"/>
              <a:chOff x="0" y="400050"/>
              <a:chExt cx="12192000" cy="171435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1057D27-E71D-4D79-A45D-5AF495D97C04}"/>
                  </a:ext>
                </a:extLst>
              </p:cNvPr>
              <p:cNvSpPr/>
              <p:nvPr/>
            </p:nvSpPr>
            <p:spPr>
              <a:xfrm>
                <a:off x="0" y="400050"/>
                <a:ext cx="12192000" cy="1417320"/>
              </a:xfrm>
              <a:prstGeom prst="rect">
                <a:avLst/>
              </a:prstGeom>
              <a:solidFill>
                <a:srgbClr val="4472C4">
                  <a:alpha val="69020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Triangle rectangle 4">
                <a:extLst>
                  <a:ext uri="{FF2B5EF4-FFF2-40B4-BE49-F238E27FC236}">
                    <a16:creationId xmlns:a16="http://schemas.microsoft.com/office/drawing/2014/main" id="{17EE0248-3502-4249-A73E-F1ADA5C4ED6A}"/>
                  </a:ext>
                </a:extLst>
              </p:cNvPr>
              <p:cNvSpPr/>
              <p:nvPr/>
            </p:nvSpPr>
            <p:spPr>
              <a:xfrm rot="18751759">
                <a:off x="5946743" y="1479482"/>
                <a:ext cx="608201" cy="661636"/>
              </a:xfrm>
              <a:prstGeom prst="rtTriangle">
                <a:avLst/>
              </a:prstGeom>
              <a:solidFill>
                <a:srgbClr val="4472C4">
                  <a:alpha val="69804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CA84F38-7161-4BCE-AB1D-B580AA4BEA6E}"/>
                </a:ext>
              </a:extLst>
            </p:cNvPr>
            <p:cNvSpPr txBox="1"/>
            <p:nvPr/>
          </p:nvSpPr>
          <p:spPr>
            <a:xfrm>
              <a:off x="409575" y="712933"/>
              <a:ext cx="113728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chemeClr val="bg2">
                      <a:lumMod val="25000"/>
                    </a:schemeClr>
                  </a:solidFill>
                  <a:latin typeface="Trebuchet MS" panose="020B0603020202020204" pitchFamily="34" charset="0"/>
                </a:rPr>
                <a:t>MODALITÉS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A7BBDB9-57B0-4A22-96BD-B78C5DD67819}"/>
              </a:ext>
            </a:extLst>
          </p:cNvPr>
          <p:cNvGrpSpPr/>
          <p:nvPr/>
        </p:nvGrpSpPr>
        <p:grpSpPr>
          <a:xfrm>
            <a:off x="10081260" y="628650"/>
            <a:ext cx="2110740" cy="915837"/>
            <a:chOff x="10081260" y="628650"/>
            <a:chExt cx="2110740" cy="91583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31579A-37CB-4167-BBB9-45E7957D51B6}"/>
                </a:ext>
              </a:extLst>
            </p:cNvPr>
            <p:cNvSpPr/>
            <p:nvPr/>
          </p:nvSpPr>
          <p:spPr>
            <a:xfrm>
              <a:off x="10081260" y="628650"/>
              <a:ext cx="2110740" cy="915837"/>
            </a:xfrm>
            <a:prstGeom prst="rect">
              <a:avLst/>
            </a:prstGeom>
            <a:solidFill>
              <a:srgbClr val="3B3838">
                <a:alpha val="80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C856819-F44C-40AC-B67B-90365678EA03}"/>
                </a:ext>
              </a:extLst>
            </p:cNvPr>
            <p:cNvSpPr txBox="1"/>
            <p:nvPr/>
          </p:nvSpPr>
          <p:spPr>
            <a:xfrm>
              <a:off x="10469880" y="712933"/>
              <a:ext cx="1417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E6</a:t>
              </a:r>
            </a:p>
          </p:txBody>
        </p:sp>
      </p:grp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106FE607-71D1-45F3-90A1-5B6A4B579C47}"/>
              </a:ext>
            </a:extLst>
          </p:cNvPr>
          <p:cNvSpPr/>
          <p:nvPr/>
        </p:nvSpPr>
        <p:spPr>
          <a:xfrm>
            <a:off x="1725365" y="1628770"/>
            <a:ext cx="8971946" cy="4889364"/>
          </a:xfrm>
          <a:prstGeom prst="wedgeRoundRectCallout">
            <a:avLst>
              <a:gd name="adj1" fmla="val -25394"/>
              <a:gd name="adj2" fmla="val 49681"/>
              <a:gd name="adj3" fmla="val 16667"/>
            </a:avLst>
          </a:prstGeom>
          <a:solidFill>
            <a:srgbClr val="767171">
              <a:alpha val="69804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A2B3D2A-69DF-4ED4-ABC9-87529F9AFA1B}"/>
              </a:ext>
            </a:extLst>
          </p:cNvPr>
          <p:cNvSpPr txBox="1"/>
          <p:nvPr/>
        </p:nvSpPr>
        <p:spPr>
          <a:xfrm>
            <a:off x="2113053" y="1713089"/>
            <a:ext cx="28995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latin typeface="Trebuchet MS" panose="020B0603020202020204" pitchFamily="34" charset="0"/>
              </a:rPr>
              <a:t>C.C.F</a:t>
            </a:r>
            <a:endParaRPr lang="fr-FR" sz="4400" dirty="0">
              <a:latin typeface="Trebuchet MS" panose="020B0603020202020204" pitchFamily="34" charset="0"/>
            </a:endParaRP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1CCA3530-B2EE-4A6E-8005-080418116345}"/>
              </a:ext>
            </a:extLst>
          </p:cNvPr>
          <p:cNvCxnSpPr>
            <a:cxnSpLocks/>
          </p:cNvCxnSpPr>
          <p:nvPr/>
        </p:nvCxnSpPr>
        <p:spPr>
          <a:xfrm>
            <a:off x="2057744" y="2467685"/>
            <a:ext cx="850842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Tableau 23">
            <a:extLst>
              <a:ext uri="{FF2B5EF4-FFF2-40B4-BE49-F238E27FC236}">
                <a16:creationId xmlns:a16="http://schemas.microsoft.com/office/drawing/2014/main" id="{0F739C7B-3B22-4CAE-875C-E5EF1172BD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537663"/>
              </p:ext>
            </p:extLst>
          </p:nvPr>
        </p:nvGraphicFramePr>
        <p:xfrm>
          <a:off x="2057744" y="2624261"/>
          <a:ext cx="8307188" cy="36576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823530">
                  <a:extLst>
                    <a:ext uri="{9D8B030D-6E8A-4147-A177-3AD203B41FA5}">
                      <a16:colId xmlns:a16="http://schemas.microsoft.com/office/drawing/2014/main" val="589910677"/>
                    </a:ext>
                  </a:extLst>
                </a:gridCol>
                <a:gridCol w="6483658">
                  <a:extLst>
                    <a:ext uri="{9D8B030D-6E8A-4147-A177-3AD203B41FA5}">
                      <a16:colId xmlns:a16="http://schemas.microsoft.com/office/drawing/2014/main" val="2241449936"/>
                    </a:ext>
                  </a:extLst>
                </a:gridCol>
              </a:tblGrid>
              <a:tr h="445222">
                <a:tc>
                  <a:txBody>
                    <a:bodyPr/>
                    <a:lstStyle/>
                    <a:p>
                      <a:r>
                        <a:rPr lang="fr-FR" sz="2400" b="1" dirty="0"/>
                        <a:t>Quand?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i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 la deuxième année de formation</a:t>
                      </a:r>
                      <a:endParaRPr lang="fr-FR" sz="2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919106"/>
                  </a:ext>
                </a:extLst>
              </a:tr>
              <a:tr h="768466">
                <a:tc>
                  <a:txBody>
                    <a:bodyPr/>
                    <a:lstStyle/>
                    <a:p>
                      <a:r>
                        <a:rPr lang="fr-FR" sz="2400" b="1" dirty="0"/>
                        <a:t>Qui?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i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Le(s) enseignant(s) en charge de l'enseignement "Management de l'équipe commerciale".</a:t>
                      </a:r>
                      <a:endParaRPr lang="fr-FR" sz="2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7722681"/>
                  </a:ext>
                </a:extLst>
              </a:tr>
              <a:tr h="768466">
                <a:tc>
                  <a:txBody>
                    <a:bodyPr/>
                    <a:lstStyle/>
                    <a:p>
                      <a:r>
                        <a:rPr lang="fr-FR" sz="2400" b="1" dirty="0"/>
                        <a:t>Comment?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i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Via une ou plusieurs situations d'évaluation qui prennent appui sur un cas d'entreprise de référence.</a:t>
                      </a:r>
                      <a:endParaRPr lang="fr-FR" sz="2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363"/>
                  </a:ext>
                </a:extLst>
              </a:tr>
              <a:tr h="1097808">
                <a:tc>
                  <a:txBody>
                    <a:bodyPr/>
                    <a:lstStyle/>
                    <a:p>
                      <a:r>
                        <a:rPr lang="fr-FR" sz="2400" b="1" dirty="0"/>
                        <a:t>Organisation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i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Évaluation par sondage ;</a:t>
                      </a:r>
                    </a:p>
                    <a:p>
                      <a:r>
                        <a:rPr lang="fr-FR" sz="2400" b="1" i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Épreuve orale et pratique ;</a:t>
                      </a:r>
                    </a:p>
                    <a:p>
                      <a:r>
                        <a:rPr lang="fr-FR" sz="2400" b="1" i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Timing conditionné par les attendus .</a:t>
                      </a:r>
                      <a:endParaRPr lang="fr-FR" sz="2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59275260"/>
                  </a:ext>
                </a:extLst>
              </a:tr>
            </a:tbl>
          </a:graphicData>
        </a:graphic>
      </p:graphicFrame>
      <p:pic>
        <p:nvPicPr>
          <p:cNvPr id="13" name="Graphique 12" descr="Flèche : demi-tour">
            <a:hlinkClick r:id="rId2" action="ppaction://hlinksldjump"/>
            <a:extLst>
              <a:ext uri="{FF2B5EF4-FFF2-40B4-BE49-F238E27FC236}">
                <a16:creationId xmlns:a16="http://schemas.microsoft.com/office/drawing/2014/main" id="{27ED27F6-D887-4854-BC93-39B9A9BD44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53503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6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DC4D6750-D3C9-435E-A59A-C0956B3AD15A}"/>
              </a:ext>
            </a:extLst>
          </p:cNvPr>
          <p:cNvGrpSpPr/>
          <p:nvPr/>
        </p:nvGrpSpPr>
        <p:grpSpPr>
          <a:xfrm>
            <a:off x="0" y="400050"/>
            <a:ext cx="12047220" cy="1745443"/>
            <a:chOff x="0" y="400050"/>
            <a:chExt cx="12047220" cy="1745443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3277AF6-3D3D-425F-A72B-A7E2D795C75D}"/>
                </a:ext>
              </a:extLst>
            </p:cNvPr>
            <p:cNvGrpSpPr/>
            <p:nvPr/>
          </p:nvGrpSpPr>
          <p:grpSpPr>
            <a:xfrm>
              <a:off x="0" y="400050"/>
              <a:ext cx="12047220" cy="1745443"/>
              <a:chOff x="0" y="400050"/>
              <a:chExt cx="12192000" cy="171435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1057D27-E71D-4D79-A45D-5AF495D97C04}"/>
                  </a:ext>
                </a:extLst>
              </p:cNvPr>
              <p:cNvSpPr/>
              <p:nvPr/>
            </p:nvSpPr>
            <p:spPr>
              <a:xfrm>
                <a:off x="0" y="400050"/>
                <a:ext cx="12192000" cy="1417320"/>
              </a:xfrm>
              <a:prstGeom prst="rect">
                <a:avLst/>
              </a:prstGeom>
              <a:solidFill>
                <a:srgbClr val="4472C4">
                  <a:alpha val="69020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Triangle rectangle 4">
                <a:extLst>
                  <a:ext uri="{FF2B5EF4-FFF2-40B4-BE49-F238E27FC236}">
                    <a16:creationId xmlns:a16="http://schemas.microsoft.com/office/drawing/2014/main" id="{17EE0248-3502-4249-A73E-F1ADA5C4ED6A}"/>
                  </a:ext>
                </a:extLst>
              </p:cNvPr>
              <p:cNvSpPr/>
              <p:nvPr/>
            </p:nvSpPr>
            <p:spPr>
              <a:xfrm rot="18751759">
                <a:off x="5946743" y="1479482"/>
                <a:ext cx="608201" cy="661636"/>
              </a:xfrm>
              <a:prstGeom prst="rtTriangle">
                <a:avLst/>
              </a:prstGeom>
              <a:solidFill>
                <a:srgbClr val="4472C4">
                  <a:alpha val="69804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CA84F38-7161-4BCE-AB1D-B580AA4BEA6E}"/>
                </a:ext>
              </a:extLst>
            </p:cNvPr>
            <p:cNvSpPr txBox="1"/>
            <p:nvPr/>
          </p:nvSpPr>
          <p:spPr>
            <a:xfrm>
              <a:off x="409575" y="712933"/>
              <a:ext cx="113728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chemeClr val="bg2">
                      <a:lumMod val="25000"/>
                    </a:schemeClr>
                  </a:solidFill>
                  <a:latin typeface="Trebuchet MS" panose="020B0603020202020204" pitchFamily="34" charset="0"/>
                </a:rPr>
                <a:t>Cas d’entreprise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A7BBDB9-57B0-4A22-96BD-B78C5DD67819}"/>
              </a:ext>
            </a:extLst>
          </p:cNvPr>
          <p:cNvGrpSpPr/>
          <p:nvPr/>
        </p:nvGrpSpPr>
        <p:grpSpPr>
          <a:xfrm>
            <a:off x="10081260" y="628650"/>
            <a:ext cx="2110740" cy="915837"/>
            <a:chOff x="10081260" y="628650"/>
            <a:chExt cx="2110740" cy="91583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31579A-37CB-4167-BBB9-45E7957D51B6}"/>
                </a:ext>
              </a:extLst>
            </p:cNvPr>
            <p:cNvSpPr/>
            <p:nvPr/>
          </p:nvSpPr>
          <p:spPr>
            <a:xfrm>
              <a:off x="10081260" y="628650"/>
              <a:ext cx="2110740" cy="915837"/>
            </a:xfrm>
            <a:prstGeom prst="rect">
              <a:avLst/>
            </a:prstGeom>
            <a:solidFill>
              <a:srgbClr val="3B3838">
                <a:alpha val="80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C856819-F44C-40AC-B67B-90365678EA03}"/>
                </a:ext>
              </a:extLst>
            </p:cNvPr>
            <p:cNvSpPr txBox="1"/>
            <p:nvPr/>
          </p:nvSpPr>
          <p:spPr>
            <a:xfrm>
              <a:off x="10469880" y="712933"/>
              <a:ext cx="1417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E6</a:t>
              </a:r>
            </a:p>
          </p:txBody>
        </p:sp>
      </p:grp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EB23B8E-C937-49CF-A92F-812C0B47DBFE}"/>
              </a:ext>
            </a:extLst>
          </p:cNvPr>
          <p:cNvSpPr/>
          <p:nvPr/>
        </p:nvSpPr>
        <p:spPr>
          <a:xfrm>
            <a:off x="1122217" y="1804707"/>
            <a:ext cx="10196945" cy="4889364"/>
          </a:xfrm>
          <a:prstGeom prst="wedgeRoundRectCallout">
            <a:avLst>
              <a:gd name="adj1" fmla="val -25394"/>
              <a:gd name="adj2" fmla="val 49681"/>
              <a:gd name="adj3" fmla="val 16667"/>
            </a:avLst>
          </a:prstGeom>
          <a:solidFill>
            <a:srgbClr val="767171">
              <a:alpha val="69804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C7A3DA2-EDBE-4FD7-8687-6D157BA2C9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454048"/>
              </p:ext>
            </p:extLst>
          </p:nvPr>
        </p:nvGraphicFramePr>
        <p:xfrm>
          <a:off x="1330036" y="2687320"/>
          <a:ext cx="9781309" cy="329184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781309">
                  <a:extLst>
                    <a:ext uri="{9D8B030D-6E8A-4147-A177-3AD203B41FA5}">
                      <a16:colId xmlns:a16="http://schemas.microsoft.com/office/drawing/2014/main" val="29171571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3200" dirty="0">
                          <a:effectLst/>
                        </a:rPr>
                        <a:t>Diffusé via la circulaire nationale d'organisation</a:t>
                      </a:r>
                      <a:endParaRPr lang="fr-FR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666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3200" dirty="0">
                          <a:effectLst/>
                        </a:rPr>
                        <a:t>Contexte de référence pour le CCF et l'épreuve ponctuelle</a:t>
                      </a:r>
                      <a:endParaRPr lang="fr-FR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2521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3200" dirty="0">
                          <a:effectLst/>
                        </a:rPr>
                        <a:t>Permet de cibler l'ensemble des compétences</a:t>
                      </a:r>
                      <a:endParaRPr lang="fr-FR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602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sz="3200" dirty="0"/>
                    </a:p>
                    <a:p>
                      <a:endParaRPr lang="fr-FR" sz="3200" dirty="0"/>
                    </a:p>
                    <a:p>
                      <a:endParaRPr lang="fr-FR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635731"/>
                  </a:ext>
                </a:extLst>
              </a:tr>
            </a:tbl>
          </a:graphicData>
        </a:graphic>
      </p:graphicFrame>
      <p:pic>
        <p:nvPicPr>
          <p:cNvPr id="3" name="Image 2">
            <a:hlinkClick r:id="rId2"/>
            <a:extLst>
              <a:ext uri="{FF2B5EF4-FFF2-40B4-BE49-F238E27FC236}">
                <a16:creationId xmlns:a16="http://schemas.microsoft.com/office/drawing/2014/main" id="{31CA8296-BF32-4337-AEEE-08BBF5825B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8623" y="4609794"/>
            <a:ext cx="3705225" cy="1238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Graphique 18" descr="Index pointant vers la droite vu du côté du dos de la main ">
            <a:extLst>
              <a:ext uri="{FF2B5EF4-FFF2-40B4-BE49-F238E27FC236}">
                <a16:creationId xmlns:a16="http://schemas.microsoft.com/office/drawing/2014/main" id="{C677628D-0793-462B-B6CE-FB93D7A546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2050370">
            <a:off x="5021149" y="5122551"/>
            <a:ext cx="914400" cy="914400"/>
          </a:xfrm>
          <a:prstGeom prst="rect">
            <a:avLst/>
          </a:prstGeom>
        </p:spPr>
      </p:pic>
      <p:pic>
        <p:nvPicPr>
          <p:cNvPr id="22" name="Graphique 21" descr="Flèche : demi-tour">
            <a:hlinkClick r:id="rId6" action="ppaction://hlinksldjump"/>
            <a:extLst>
              <a:ext uri="{FF2B5EF4-FFF2-40B4-BE49-F238E27FC236}">
                <a16:creationId xmlns:a16="http://schemas.microsoft.com/office/drawing/2014/main" id="{3FE83342-7DD7-4F5E-927D-3F97E5EF66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25991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71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DC4D6750-D3C9-435E-A59A-C0956B3AD15A}"/>
              </a:ext>
            </a:extLst>
          </p:cNvPr>
          <p:cNvGrpSpPr/>
          <p:nvPr/>
        </p:nvGrpSpPr>
        <p:grpSpPr>
          <a:xfrm>
            <a:off x="0" y="400050"/>
            <a:ext cx="12047220" cy="1745443"/>
            <a:chOff x="0" y="400050"/>
            <a:chExt cx="12047220" cy="1745443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3277AF6-3D3D-425F-A72B-A7E2D795C75D}"/>
                </a:ext>
              </a:extLst>
            </p:cNvPr>
            <p:cNvGrpSpPr/>
            <p:nvPr/>
          </p:nvGrpSpPr>
          <p:grpSpPr>
            <a:xfrm>
              <a:off x="0" y="400050"/>
              <a:ext cx="12047220" cy="1745443"/>
              <a:chOff x="0" y="400050"/>
              <a:chExt cx="12192000" cy="171435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1057D27-E71D-4D79-A45D-5AF495D97C04}"/>
                  </a:ext>
                </a:extLst>
              </p:cNvPr>
              <p:cNvSpPr/>
              <p:nvPr/>
            </p:nvSpPr>
            <p:spPr>
              <a:xfrm>
                <a:off x="0" y="400050"/>
                <a:ext cx="12192000" cy="1417320"/>
              </a:xfrm>
              <a:prstGeom prst="rect">
                <a:avLst/>
              </a:prstGeom>
              <a:solidFill>
                <a:srgbClr val="4472C4">
                  <a:alpha val="69020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Triangle rectangle 4">
                <a:extLst>
                  <a:ext uri="{FF2B5EF4-FFF2-40B4-BE49-F238E27FC236}">
                    <a16:creationId xmlns:a16="http://schemas.microsoft.com/office/drawing/2014/main" id="{17EE0248-3502-4249-A73E-F1ADA5C4ED6A}"/>
                  </a:ext>
                </a:extLst>
              </p:cNvPr>
              <p:cNvSpPr/>
              <p:nvPr/>
            </p:nvSpPr>
            <p:spPr>
              <a:xfrm rot="18751759">
                <a:off x="5946743" y="1479482"/>
                <a:ext cx="608201" cy="661636"/>
              </a:xfrm>
              <a:prstGeom prst="rtTriangle">
                <a:avLst/>
              </a:prstGeom>
              <a:solidFill>
                <a:srgbClr val="4472C4">
                  <a:alpha val="69804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CA84F38-7161-4BCE-AB1D-B580AA4BEA6E}"/>
                </a:ext>
              </a:extLst>
            </p:cNvPr>
            <p:cNvSpPr txBox="1"/>
            <p:nvPr/>
          </p:nvSpPr>
          <p:spPr>
            <a:xfrm>
              <a:off x="409575" y="712933"/>
              <a:ext cx="113728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chemeClr val="bg2">
                      <a:lumMod val="25000"/>
                    </a:schemeClr>
                  </a:solidFill>
                  <a:latin typeface="Trebuchet MS" panose="020B0603020202020204" pitchFamily="34" charset="0"/>
                </a:rPr>
                <a:t>Situations d’évaluation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A7BBDB9-57B0-4A22-96BD-B78C5DD67819}"/>
              </a:ext>
            </a:extLst>
          </p:cNvPr>
          <p:cNvGrpSpPr/>
          <p:nvPr/>
        </p:nvGrpSpPr>
        <p:grpSpPr>
          <a:xfrm>
            <a:off x="10081260" y="628650"/>
            <a:ext cx="2110740" cy="915837"/>
            <a:chOff x="10081260" y="628650"/>
            <a:chExt cx="2110740" cy="91583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31579A-37CB-4167-BBB9-45E7957D51B6}"/>
                </a:ext>
              </a:extLst>
            </p:cNvPr>
            <p:cNvSpPr/>
            <p:nvPr/>
          </p:nvSpPr>
          <p:spPr>
            <a:xfrm>
              <a:off x="10081260" y="628650"/>
              <a:ext cx="2110740" cy="915837"/>
            </a:xfrm>
            <a:prstGeom prst="rect">
              <a:avLst/>
            </a:prstGeom>
            <a:solidFill>
              <a:srgbClr val="3B3838">
                <a:alpha val="80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C856819-F44C-40AC-B67B-90365678EA03}"/>
                </a:ext>
              </a:extLst>
            </p:cNvPr>
            <p:cNvSpPr txBox="1"/>
            <p:nvPr/>
          </p:nvSpPr>
          <p:spPr>
            <a:xfrm>
              <a:off x="10469880" y="712933"/>
              <a:ext cx="1417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E6</a:t>
              </a:r>
            </a:p>
          </p:txBody>
        </p:sp>
      </p:grp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106FE607-71D1-45F3-90A1-5B6A4B579C47}"/>
              </a:ext>
            </a:extLst>
          </p:cNvPr>
          <p:cNvSpPr/>
          <p:nvPr/>
        </p:nvSpPr>
        <p:spPr>
          <a:xfrm>
            <a:off x="0" y="1420818"/>
            <a:ext cx="12047220" cy="5340199"/>
          </a:xfrm>
          <a:prstGeom prst="wedgeRoundRectCallout">
            <a:avLst>
              <a:gd name="adj1" fmla="val -25394"/>
              <a:gd name="adj2" fmla="val 49681"/>
              <a:gd name="adj3" fmla="val 16667"/>
            </a:avLst>
          </a:prstGeom>
          <a:solidFill>
            <a:srgbClr val="767171">
              <a:alpha val="69804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A2B3D2A-69DF-4ED4-ABC9-87529F9AFA1B}"/>
              </a:ext>
            </a:extLst>
          </p:cNvPr>
          <p:cNvSpPr txBox="1"/>
          <p:nvPr/>
        </p:nvSpPr>
        <p:spPr>
          <a:xfrm>
            <a:off x="727078" y="1498923"/>
            <a:ext cx="8251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Trebuchet MS" panose="020B0603020202020204" pitchFamily="34" charset="0"/>
              </a:rPr>
              <a:t>À construire par les équipes</a:t>
            </a:r>
            <a:endParaRPr lang="fr-FR" sz="3200" dirty="0">
              <a:latin typeface="Trebuchet MS" panose="020B0603020202020204" pitchFamily="34" charset="0"/>
            </a:endParaRP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1CCA3530-B2EE-4A6E-8005-080418116345}"/>
              </a:ext>
            </a:extLst>
          </p:cNvPr>
          <p:cNvCxnSpPr>
            <a:cxnSpLocks/>
          </p:cNvCxnSpPr>
          <p:nvPr/>
        </p:nvCxnSpPr>
        <p:spPr>
          <a:xfrm>
            <a:off x="409575" y="2083698"/>
            <a:ext cx="1137285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94395E8B-D01B-4162-9125-F9BCBA22A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988799"/>
              </p:ext>
            </p:extLst>
          </p:nvPr>
        </p:nvGraphicFramePr>
        <p:xfrm>
          <a:off x="449407" y="2085430"/>
          <a:ext cx="11333018" cy="55168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1333018">
                  <a:extLst>
                    <a:ext uri="{9D8B030D-6E8A-4147-A177-3AD203B41FA5}">
                      <a16:colId xmlns:a16="http://schemas.microsoft.com/office/drawing/2014/main" val="29171571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 </a:t>
                      </a:r>
                      <a:r>
                        <a:rPr lang="fr-FR" sz="2800" b="1" dirty="0">
                          <a:effectLst/>
                        </a:rPr>
                        <a:t>Identifier des situations professionnelles problématisées</a:t>
                      </a:r>
                      <a:endParaRPr lang="fr-FR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666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2- </a:t>
                      </a:r>
                      <a:r>
                        <a:rPr lang="fr-FR" sz="2800" b="1">
                          <a:effectLst/>
                        </a:rPr>
                        <a:t>Cibler </a:t>
                      </a:r>
                      <a:r>
                        <a:rPr lang="fr-FR" sz="2800" b="1" dirty="0">
                          <a:effectLst/>
                        </a:rPr>
                        <a:t>les compétences visées par la situation professionnelle et les critères d’évaluation associés</a:t>
                      </a:r>
                      <a:r>
                        <a:rPr lang="fr-FR" sz="2800" dirty="0">
                          <a:effectLst/>
                        </a:rPr>
                        <a:t> </a:t>
                      </a:r>
                      <a:endParaRPr lang="fr-FR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2521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dirty="0">
                          <a:effectLst/>
                        </a:rPr>
                        <a:t>3- Identifier les attendus en termes de production et proposer une organisation adaptée</a:t>
                      </a:r>
                      <a:r>
                        <a:rPr lang="fr-FR" sz="2800" dirty="0">
                          <a:effectLst/>
                        </a:rPr>
                        <a:t> </a:t>
                      </a:r>
                      <a:endParaRPr lang="fr-FR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602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4- </a:t>
                      </a:r>
                      <a:r>
                        <a:rPr lang="fr-FR" sz="2800" b="1" dirty="0">
                          <a:effectLst/>
                        </a:rPr>
                        <a:t>Construire le questionnement : missions affectées au candidat</a:t>
                      </a:r>
                      <a:endParaRPr lang="fr-FR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635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u="none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Exemples:</a:t>
                      </a:r>
                      <a:endParaRPr lang="fr-FR" sz="2800" u="non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4364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dirty="0">
                          <a:effectLst/>
                          <a:hlinkClick r:id="rId2"/>
                        </a:rPr>
                        <a:t>Animer l'équipe commerciale</a:t>
                      </a:r>
                      <a:endParaRPr lang="fr-FR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5004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effectLst/>
                          <a:hlinkClick r:id="rId3"/>
                        </a:rPr>
                        <a:t>Recruter</a:t>
                      </a:r>
                      <a:r>
                        <a:rPr lang="fr-FR" sz="3200" b="1" dirty="0">
                          <a:effectLst/>
                          <a:hlinkClick r:id="rId3"/>
                        </a:rPr>
                        <a:t> </a:t>
                      </a:r>
                      <a:r>
                        <a:rPr lang="fr-FR" sz="2800" b="1" dirty="0">
                          <a:effectLst/>
                          <a:hlinkClick r:id="rId3"/>
                        </a:rPr>
                        <a:t>un</a:t>
                      </a:r>
                      <a:r>
                        <a:rPr lang="fr-FR" sz="3200" b="1" dirty="0">
                          <a:effectLst/>
                          <a:hlinkClick r:id="rId3"/>
                        </a:rPr>
                        <a:t> </a:t>
                      </a:r>
                      <a:r>
                        <a:rPr lang="fr-FR" sz="2800" b="1" dirty="0">
                          <a:effectLst/>
                          <a:hlinkClick r:id="rId3"/>
                        </a:rPr>
                        <a:t>collaborateur</a:t>
                      </a:r>
                      <a:br>
                        <a:rPr lang="fr-FR" sz="3200" b="1" dirty="0">
                          <a:effectLst/>
                        </a:rPr>
                      </a:br>
                      <a:endParaRPr lang="fr-FR" sz="3200" dirty="0"/>
                    </a:p>
                    <a:p>
                      <a:endParaRPr lang="fr-FR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925217"/>
                  </a:ext>
                </a:extLst>
              </a:tr>
            </a:tbl>
          </a:graphicData>
        </a:graphic>
      </p:graphicFrame>
      <p:pic>
        <p:nvPicPr>
          <p:cNvPr id="17" name="Graphique 16" descr="Index pointant vers la droite vu du côté du dos de la main ">
            <a:extLst>
              <a:ext uri="{FF2B5EF4-FFF2-40B4-BE49-F238E27FC236}">
                <a16:creationId xmlns:a16="http://schemas.microsoft.com/office/drawing/2014/main" id="{6728474D-72BF-44CF-8E93-3EE5BC3747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2050370">
            <a:off x="4933059" y="5662889"/>
            <a:ext cx="551384" cy="551384"/>
          </a:xfrm>
          <a:prstGeom prst="rect">
            <a:avLst/>
          </a:prstGeom>
        </p:spPr>
      </p:pic>
      <p:pic>
        <p:nvPicPr>
          <p:cNvPr id="18" name="Graphique 17" descr="Index pointant vers la droite vu du côté du dos de la main ">
            <a:extLst>
              <a:ext uri="{FF2B5EF4-FFF2-40B4-BE49-F238E27FC236}">
                <a16:creationId xmlns:a16="http://schemas.microsoft.com/office/drawing/2014/main" id="{7931FBCC-7C41-4B76-9839-13CBCA8FEC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2050370">
            <a:off x="4421805" y="6226574"/>
            <a:ext cx="551384" cy="551384"/>
          </a:xfrm>
          <a:prstGeom prst="rect">
            <a:avLst/>
          </a:prstGeom>
        </p:spPr>
      </p:pic>
      <p:pic>
        <p:nvPicPr>
          <p:cNvPr id="20" name="Graphique 19" descr="Flèche : demi-tour">
            <a:hlinkClick r:id="rId6" action="ppaction://hlinksldjump"/>
            <a:extLst>
              <a:ext uri="{FF2B5EF4-FFF2-40B4-BE49-F238E27FC236}">
                <a16:creationId xmlns:a16="http://schemas.microsoft.com/office/drawing/2014/main" id="{5DA18FAA-30B5-43A0-A23E-3324740866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53503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26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25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250"/>
                            </p:stCondLst>
                            <p:childTnLst>
                              <p:par>
                                <p:cTn id="2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25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DC4D6750-D3C9-435E-A59A-C0956B3AD15A}"/>
              </a:ext>
            </a:extLst>
          </p:cNvPr>
          <p:cNvGrpSpPr/>
          <p:nvPr/>
        </p:nvGrpSpPr>
        <p:grpSpPr>
          <a:xfrm>
            <a:off x="0" y="400050"/>
            <a:ext cx="12047220" cy="1745443"/>
            <a:chOff x="0" y="400050"/>
            <a:chExt cx="12047220" cy="1745443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3277AF6-3D3D-425F-A72B-A7E2D795C75D}"/>
                </a:ext>
              </a:extLst>
            </p:cNvPr>
            <p:cNvGrpSpPr/>
            <p:nvPr/>
          </p:nvGrpSpPr>
          <p:grpSpPr>
            <a:xfrm>
              <a:off x="0" y="400050"/>
              <a:ext cx="12047220" cy="1745443"/>
              <a:chOff x="0" y="400050"/>
              <a:chExt cx="12192000" cy="171435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1057D27-E71D-4D79-A45D-5AF495D97C04}"/>
                  </a:ext>
                </a:extLst>
              </p:cNvPr>
              <p:cNvSpPr/>
              <p:nvPr/>
            </p:nvSpPr>
            <p:spPr>
              <a:xfrm>
                <a:off x="0" y="400050"/>
                <a:ext cx="12192000" cy="1417320"/>
              </a:xfrm>
              <a:prstGeom prst="rect">
                <a:avLst/>
              </a:prstGeom>
              <a:solidFill>
                <a:srgbClr val="4472C4">
                  <a:alpha val="69020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Triangle rectangle 4">
                <a:extLst>
                  <a:ext uri="{FF2B5EF4-FFF2-40B4-BE49-F238E27FC236}">
                    <a16:creationId xmlns:a16="http://schemas.microsoft.com/office/drawing/2014/main" id="{17EE0248-3502-4249-A73E-F1ADA5C4ED6A}"/>
                  </a:ext>
                </a:extLst>
              </p:cNvPr>
              <p:cNvSpPr/>
              <p:nvPr/>
            </p:nvSpPr>
            <p:spPr>
              <a:xfrm rot="18751759">
                <a:off x="5946743" y="1479482"/>
                <a:ext cx="608201" cy="661636"/>
              </a:xfrm>
              <a:prstGeom prst="rtTriangle">
                <a:avLst/>
              </a:prstGeom>
              <a:solidFill>
                <a:srgbClr val="4472C4">
                  <a:alpha val="69804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CA84F38-7161-4BCE-AB1D-B580AA4BEA6E}"/>
                </a:ext>
              </a:extLst>
            </p:cNvPr>
            <p:cNvSpPr txBox="1"/>
            <p:nvPr/>
          </p:nvSpPr>
          <p:spPr>
            <a:xfrm>
              <a:off x="409575" y="712933"/>
              <a:ext cx="113728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chemeClr val="bg2">
                      <a:lumMod val="25000"/>
                    </a:schemeClr>
                  </a:solidFill>
                  <a:latin typeface="Trebuchet MS" panose="020B0603020202020204" pitchFamily="34" charset="0"/>
                </a:rPr>
                <a:t>Épreuve ponctuelle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A7BBDB9-57B0-4A22-96BD-B78C5DD67819}"/>
              </a:ext>
            </a:extLst>
          </p:cNvPr>
          <p:cNvGrpSpPr/>
          <p:nvPr/>
        </p:nvGrpSpPr>
        <p:grpSpPr>
          <a:xfrm>
            <a:off x="10081260" y="628650"/>
            <a:ext cx="2110740" cy="915837"/>
            <a:chOff x="10081260" y="628650"/>
            <a:chExt cx="2110740" cy="91583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31579A-37CB-4167-BBB9-45E7957D51B6}"/>
                </a:ext>
              </a:extLst>
            </p:cNvPr>
            <p:cNvSpPr/>
            <p:nvPr/>
          </p:nvSpPr>
          <p:spPr>
            <a:xfrm>
              <a:off x="10081260" y="628650"/>
              <a:ext cx="2110740" cy="915837"/>
            </a:xfrm>
            <a:prstGeom prst="rect">
              <a:avLst/>
            </a:prstGeom>
            <a:solidFill>
              <a:srgbClr val="3B3838">
                <a:alpha val="80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C856819-F44C-40AC-B67B-90365678EA03}"/>
                </a:ext>
              </a:extLst>
            </p:cNvPr>
            <p:cNvSpPr txBox="1"/>
            <p:nvPr/>
          </p:nvSpPr>
          <p:spPr>
            <a:xfrm>
              <a:off x="10469880" y="712933"/>
              <a:ext cx="1417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E6</a:t>
              </a:r>
            </a:p>
          </p:txBody>
        </p:sp>
      </p:grp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EB23B8E-C937-49CF-A92F-812C0B47DBFE}"/>
              </a:ext>
            </a:extLst>
          </p:cNvPr>
          <p:cNvSpPr/>
          <p:nvPr/>
        </p:nvSpPr>
        <p:spPr>
          <a:xfrm>
            <a:off x="1122217" y="1804707"/>
            <a:ext cx="10196945" cy="4889364"/>
          </a:xfrm>
          <a:prstGeom prst="wedgeRoundRectCallout">
            <a:avLst>
              <a:gd name="adj1" fmla="val -25394"/>
              <a:gd name="adj2" fmla="val 49681"/>
              <a:gd name="adj3" fmla="val 16667"/>
            </a:avLst>
          </a:prstGeom>
          <a:solidFill>
            <a:srgbClr val="767171">
              <a:alpha val="69804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C7A3DA2-EDBE-4FD7-8687-6D157BA2C9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400330"/>
              </p:ext>
            </p:extLst>
          </p:nvPr>
        </p:nvGraphicFramePr>
        <p:xfrm>
          <a:off x="1260764" y="3020668"/>
          <a:ext cx="9809019" cy="222504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809019">
                  <a:extLst>
                    <a:ext uri="{9D8B030D-6E8A-4147-A177-3AD203B41FA5}">
                      <a16:colId xmlns:a16="http://schemas.microsoft.com/office/drawing/2014/main" val="29171571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3200" b="1" dirty="0">
                          <a:effectLst/>
                        </a:rPr>
                        <a:t>Une démarche de construction identique à la forme CCF</a:t>
                      </a:r>
                      <a:endParaRPr lang="fr-FR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666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3200" b="1" dirty="0">
                          <a:effectLst/>
                        </a:rPr>
                        <a:t>Un dossier support constitué d'annexes extraites du cas national de référence</a:t>
                      </a:r>
                      <a:endParaRPr lang="fr-FR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2521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u="none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"/>
                        </a:rPr>
                        <a:t>Exemple</a:t>
                      </a:r>
                      <a:endParaRPr lang="fr-FR" sz="3200" u="non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602702"/>
                  </a:ext>
                </a:extLst>
              </a:tr>
            </a:tbl>
          </a:graphicData>
        </a:graphic>
      </p:graphicFrame>
      <p:pic>
        <p:nvPicPr>
          <p:cNvPr id="19" name="Graphique 18" descr="Index pointant vers la droite vu du côté du dos de la main ">
            <a:extLst>
              <a:ext uri="{FF2B5EF4-FFF2-40B4-BE49-F238E27FC236}">
                <a16:creationId xmlns:a16="http://schemas.microsoft.com/office/drawing/2014/main" id="{C677628D-0793-462B-B6CE-FB93D7A546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050370">
            <a:off x="2869832" y="4614473"/>
            <a:ext cx="778451" cy="778451"/>
          </a:xfrm>
          <a:prstGeom prst="rect">
            <a:avLst/>
          </a:prstGeom>
        </p:spPr>
      </p:pic>
      <p:pic>
        <p:nvPicPr>
          <p:cNvPr id="15" name="Graphique 14" descr="Flèche : demi-tour">
            <a:hlinkClick r:id="rId5" action="ppaction://hlinksldjump"/>
            <a:extLst>
              <a:ext uri="{FF2B5EF4-FFF2-40B4-BE49-F238E27FC236}">
                <a16:creationId xmlns:a16="http://schemas.microsoft.com/office/drawing/2014/main" id="{A9B5CDCB-22A8-430D-8CD5-F42499191A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53503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31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197</Words>
  <Application>Microsoft Office PowerPoint</Application>
  <PresentationFormat>Grand écran</PresentationFormat>
  <Paragraphs>42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Trebuchet MS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Celine Gautier</dc:creator>
  <cp:lastModifiedBy>Martine</cp:lastModifiedBy>
  <cp:revision>15</cp:revision>
  <dcterms:created xsi:type="dcterms:W3CDTF">2019-03-08T07:44:09Z</dcterms:created>
  <dcterms:modified xsi:type="dcterms:W3CDTF">2019-03-08T11:06:28Z</dcterms:modified>
</cp:coreProperties>
</file>