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86" r:id="rId7"/>
    <p:sldId id="287" r:id="rId8"/>
    <p:sldId id="288" r:id="rId9"/>
    <p:sldId id="289" r:id="rId10"/>
    <p:sldId id="29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yan" initials="M" lastIdx="4" clrIdx="0"/>
  <p:cmAuthor id="1" name="ST" initials="ST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51" d="100"/>
          <a:sy n="51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 smtClean="0"/>
            <a:t>Compétences sociales</a:t>
          </a:r>
        </a:p>
        <a:p>
          <a:pPr algn="ctr"/>
          <a:r>
            <a:rPr lang="fr-FR" sz="2500" dirty="0" smtClean="0"/>
            <a:t>et comportementales</a:t>
          </a:r>
          <a:endParaRPr lang="fr-FR" sz="2500" dirty="0"/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fr-FR" sz="2500" dirty="0" smtClean="0"/>
            <a:t>Compétences transversales</a:t>
          </a:r>
          <a:endParaRPr lang="fr-FR" sz="2500" dirty="0"/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182563" indent="0" algn="ctr"/>
          <a:r>
            <a:rPr lang="fr-FR" sz="2500" dirty="0" smtClean="0"/>
            <a:t>Compétences </a:t>
          </a:r>
        </a:p>
        <a:p>
          <a:pPr marL="182563" indent="0" algn="ctr"/>
          <a:r>
            <a:rPr lang="fr-FR" sz="2500" dirty="0" smtClean="0"/>
            <a:t>rédactionnelles</a:t>
          </a:r>
          <a:endParaRPr lang="fr-FR" sz="2500" dirty="0"/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8500" custLinFactNeighborX="-21628" custLinFactNeighborY="-50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46661" custLinFactNeighborX="-24879" custLinFactNeighborY="-14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dirty="0" smtClean="0"/>
            <a:t>Autonomie </a:t>
          </a:r>
        </a:p>
        <a:p>
          <a:pPr algn="ctr"/>
          <a:r>
            <a:rPr lang="fr-FR" sz="2500" dirty="0" smtClean="0"/>
            <a:t>et prise d’initiative</a:t>
          </a:r>
          <a:endParaRPr lang="fr-FR" sz="2500" dirty="0"/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/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/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l">
            <a:lnSpc>
              <a:spcPct val="100000"/>
            </a:lnSpc>
          </a:pPr>
          <a:r>
            <a:rPr lang="fr-FR" sz="2500" dirty="0" smtClean="0"/>
            <a:t>Compétences professionnelles transversales</a:t>
          </a: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/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/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3676650" indent="-3319463" algn="l">
            <a:tabLst>
              <a:tab pos="3676650" algn="l"/>
            </a:tabLst>
          </a:pPr>
          <a:r>
            <a:rPr lang="fr-FR" sz="2400" dirty="0" smtClean="0"/>
            <a:t>Collaboration avec les </a:t>
          </a:r>
        </a:p>
        <a:p>
          <a:pPr marL="3676650" indent="-3319463" algn="l">
            <a:tabLst>
              <a:tab pos="3676650" algn="l"/>
            </a:tabLst>
          </a:pPr>
          <a:r>
            <a:rPr lang="fr-FR" sz="2400" dirty="0" smtClean="0"/>
            <a:t>partenaires professionnels</a:t>
          </a:r>
          <a:endParaRPr lang="fr-FR" sz="2400" dirty="0"/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/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/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7946" custScaleY="119195" custLinFactNeighborX="-21628" custLinFactNeighborY="-50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67009" custLinFactNeighborX="-19544" custLinFactNeighborY="-43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CE7672-9639-470F-BA92-E5C202EE337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5FFE8D-CCB3-402F-81D9-FE3C82FEEAD2}">
      <dgm:prSet phldrT="[Texte]" custT="1"/>
      <dgm:spPr/>
      <dgm:t>
        <a:bodyPr/>
        <a:lstStyle/>
        <a:p>
          <a:pPr algn="ctr"/>
          <a:r>
            <a:rPr lang="fr-FR" sz="2500" smtClean="0">
              <a:solidFill>
                <a:schemeClr val="bg1"/>
              </a:solidFill>
            </a:rPr>
            <a:t>Remédiation</a:t>
          </a:r>
          <a:endParaRPr lang="fr-FR" sz="2500" dirty="0">
            <a:solidFill>
              <a:schemeClr val="bg1"/>
            </a:solidFill>
          </a:endParaRPr>
        </a:p>
      </dgm:t>
    </dgm:pt>
    <dgm:pt modelId="{3E505819-B35F-453E-868C-AA6433076F4F}" type="par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153CA2E6-4085-49EF-81D1-CB84B168B690}" type="sibTrans" cxnId="{32E93936-0A0E-4B9A-BAC9-12741926DC71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B08175B2-B574-40FC-A8D7-ABDD8EF48D23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indent="0" algn="ctr"/>
          <a:r>
            <a:rPr lang="fr-FR" sz="2500" dirty="0" smtClean="0">
              <a:solidFill>
                <a:schemeClr val="bg1"/>
              </a:solidFill>
            </a:rPr>
            <a:t> </a:t>
          </a:r>
        </a:p>
        <a:p>
          <a:pPr marL="0" indent="0" algn="ctr"/>
          <a:r>
            <a:rPr lang="fr-FR" sz="2500" dirty="0" smtClean="0">
              <a:solidFill>
                <a:schemeClr val="bg1"/>
              </a:solidFill>
            </a:rPr>
            <a:t>Accompagnement stage</a:t>
          </a:r>
        </a:p>
        <a:p>
          <a:pPr marL="0" indent="0" algn="ctr"/>
          <a:r>
            <a:rPr lang="fr-FR" sz="2500" dirty="0" smtClean="0">
              <a:solidFill>
                <a:schemeClr val="bg1"/>
              </a:solidFill>
            </a:rPr>
            <a:t> </a:t>
          </a:r>
          <a:endParaRPr lang="fr-FR" sz="2000" dirty="0">
            <a:solidFill>
              <a:schemeClr val="bg1"/>
            </a:solidFill>
          </a:endParaRPr>
        </a:p>
      </dgm:t>
    </dgm:pt>
    <dgm:pt modelId="{4F337096-9C33-4BA6-BCA0-D52DF3215A63}" type="par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E9B68F9F-7990-4D76-9976-2D2F2E0B1BAF}" type="sibTrans" cxnId="{2ABED2BA-D79C-48CD-B9A2-90BF084DCF19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8C223F7E-F799-4FE6-9D75-71EC40752E86}">
      <dgm:prSet phldrT="[Texte]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265113" indent="0" algn="l">
            <a:tabLst>
              <a:tab pos="3767138" algn="l"/>
            </a:tabLst>
          </a:pPr>
          <a:r>
            <a:rPr lang="fr-FR" sz="2500" dirty="0" smtClean="0">
              <a:solidFill>
                <a:schemeClr val="bg1"/>
              </a:solidFill>
            </a:rPr>
            <a:t>    Projet professionnel et</a:t>
          </a:r>
        </a:p>
        <a:p>
          <a:pPr marL="265113" indent="0" algn="l">
            <a:tabLst>
              <a:tab pos="3767138" algn="l"/>
            </a:tabLst>
          </a:pPr>
          <a:r>
            <a:rPr lang="fr-FR" sz="2500" dirty="0" smtClean="0">
              <a:solidFill>
                <a:schemeClr val="bg1"/>
              </a:solidFill>
            </a:rPr>
            <a:t>     poursuite d’études</a:t>
          </a:r>
          <a:endParaRPr lang="fr-FR" sz="2500" dirty="0">
            <a:solidFill>
              <a:schemeClr val="bg1"/>
            </a:solidFill>
          </a:endParaRPr>
        </a:p>
      </dgm:t>
    </dgm:pt>
    <dgm:pt modelId="{822AA12D-D289-41B4-87AD-16640BC34C9B}" type="sib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21BEF03B-F6BD-4160-90C5-458F39A03F67}" type="parTrans" cxnId="{EC07DDEB-4733-48EB-B27E-45EB9AED869B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0EC7A170-1360-4ADE-A113-157D6D5236B2}" type="pres">
      <dgm:prSet presAssocID="{08CE7672-9639-470F-BA92-E5C202EE337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B9915316-7123-4E75-80C8-A417589222FC}" type="pres">
      <dgm:prSet presAssocID="{08CE7672-9639-470F-BA92-E5C202EE3373}" presName="Name1" presStyleCnt="0"/>
      <dgm:spPr/>
    </dgm:pt>
    <dgm:pt modelId="{5C90A2DE-AC47-448A-88C1-1D2F7BA9DB7D}" type="pres">
      <dgm:prSet presAssocID="{08CE7672-9639-470F-BA92-E5C202EE3373}" presName="cycle" presStyleCnt="0"/>
      <dgm:spPr/>
    </dgm:pt>
    <dgm:pt modelId="{699D8D9E-127D-4722-926C-52414A487DEC}" type="pres">
      <dgm:prSet presAssocID="{08CE7672-9639-470F-BA92-E5C202EE3373}" presName="srcNode" presStyleLbl="node1" presStyleIdx="0" presStyleCnt="3"/>
      <dgm:spPr/>
    </dgm:pt>
    <dgm:pt modelId="{E6E3A175-B677-44E9-8397-4A902EE43CD8}" type="pres">
      <dgm:prSet presAssocID="{08CE7672-9639-470F-BA92-E5C202EE3373}" presName="conn" presStyleLbl="parChTrans1D2" presStyleIdx="0" presStyleCnt="1" custLinFactNeighborX="-13337" custLinFactNeighborY="1281"/>
      <dgm:spPr/>
      <dgm:t>
        <a:bodyPr/>
        <a:lstStyle/>
        <a:p>
          <a:endParaRPr lang="fr-FR"/>
        </a:p>
      </dgm:t>
    </dgm:pt>
    <dgm:pt modelId="{BA147978-DE0E-48E4-AF8F-E5DEEF1E1054}" type="pres">
      <dgm:prSet presAssocID="{08CE7672-9639-470F-BA92-E5C202EE3373}" presName="extraNode" presStyleLbl="node1" presStyleIdx="0" presStyleCnt="3"/>
      <dgm:spPr/>
    </dgm:pt>
    <dgm:pt modelId="{F65B61BF-B01B-4204-B7C9-F2008A5AED59}" type="pres">
      <dgm:prSet presAssocID="{08CE7672-9639-470F-BA92-E5C202EE3373}" presName="dstNode" presStyleLbl="node1" presStyleIdx="0" presStyleCnt="3"/>
      <dgm:spPr/>
    </dgm:pt>
    <dgm:pt modelId="{D4EA979F-E669-4872-8B6F-F0C8F0CB3EFB}" type="pres">
      <dgm:prSet presAssocID="{F25FFE8D-CCB3-402F-81D9-FE3C82FEEAD2}" presName="text_1" presStyleLbl="node1" presStyleIdx="0" presStyleCnt="3" custScaleX="60532" custScaleY="102389" custLinFactNeighborX="-22886" custLinFactNeighborY="88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413C57-57C7-485E-8989-2927EC66655D}" type="pres">
      <dgm:prSet presAssocID="{F25FFE8D-CCB3-402F-81D9-FE3C82FEEAD2}" presName="accent_1" presStyleCnt="0"/>
      <dgm:spPr/>
    </dgm:pt>
    <dgm:pt modelId="{94B032E7-951E-48E3-8CB2-A4003009EB2C}" type="pres">
      <dgm:prSet presAssocID="{F25FFE8D-CCB3-402F-81D9-FE3C82FEEAD2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963CF6-244E-40CD-88F6-26E1263B5FB1}" type="pres">
      <dgm:prSet presAssocID="{B08175B2-B574-40FC-A8D7-ABDD8EF48D23}" presName="text_2" presStyleLbl="node1" presStyleIdx="1" presStyleCnt="3" custScaleX="56089" custLinFactNeighborX="-23517" custLinFactNeighborY="-70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40F95C-ADAF-4D6B-BD40-FB27E189EF10}" type="pres">
      <dgm:prSet presAssocID="{B08175B2-B574-40FC-A8D7-ABDD8EF48D23}" presName="accent_2" presStyleCnt="0"/>
      <dgm:spPr/>
    </dgm:pt>
    <dgm:pt modelId="{3EBFB2E8-7F7C-458B-B1A2-BD52519DE3BD}" type="pres">
      <dgm:prSet presAssocID="{B08175B2-B574-40FC-A8D7-ABDD8EF48D23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FA49255-05D7-42D0-B1F7-089B90DAD5B6}" type="pres">
      <dgm:prSet presAssocID="{8C223F7E-F799-4FE6-9D75-71EC40752E86}" presName="text_3" presStyleLbl="node1" presStyleIdx="2" presStyleCnt="3" custScaleX="94838" custLinFactNeighborX="-3968" custLinFactNeighborY="82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898F80-0C7B-4172-9CB1-E4729729835D}" type="pres">
      <dgm:prSet presAssocID="{8C223F7E-F799-4FE6-9D75-71EC40752E86}" presName="accent_3" presStyleCnt="0"/>
      <dgm:spPr/>
    </dgm:pt>
    <dgm:pt modelId="{5414A86C-576D-42B3-B8D4-D804C6E28BFB}" type="pres">
      <dgm:prSet presAssocID="{8C223F7E-F799-4FE6-9D75-71EC40752E86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C45F5E2D-550A-4C7B-8E36-F97F05E93045}" type="presOf" srcId="{08CE7672-9639-470F-BA92-E5C202EE3373}" destId="{0EC7A170-1360-4ADE-A113-157D6D5236B2}" srcOrd="0" destOrd="0" presId="urn:microsoft.com/office/officeart/2008/layout/VerticalCurvedList"/>
    <dgm:cxn modelId="{A4BEBC9F-9152-40C9-9BE6-801D78A387BC}" type="presOf" srcId="{F25FFE8D-CCB3-402F-81D9-FE3C82FEEAD2}" destId="{D4EA979F-E669-4872-8B6F-F0C8F0CB3EFB}" srcOrd="0" destOrd="0" presId="urn:microsoft.com/office/officeart/2008/layout/VerticalCurvedList"/>
    <dgm:cxn modelId="{3CEBC041-C395-4261-A4E4-AC419050E84E}" type="presOf" srcId="{B08175B2-B574-40FC-A8D7-ABDD8EF48D23}" destId="{76963CF6-244E-40CD-88F6-26E1263B5FB1}" srcOrd="0" destOrd="0" presId="urn:microsoft.com/office/officeart/2008/layout/VerticalCurvedList"/>
    <dgm:cxn modelId="{2ABED2BA-D79C-48CD-B9A2-90BF084DCF19}" srcId="{08CE7672-9639-470F-BA92-E5C202EE3373}" destId="{B08175B2-B574-40FC-A8D7-ABDD8EF48D23}" srcOrd="1" destOrd="0" parTransId="{4F337096-9C33-4BA6-BCA0-D52DF3215A63}" sibTransId="{E9B68F9F-7990-4D76-9976-2D2F2E0B1BAF}"/>
    <dgm:cxn modelId="{D144E31B-857F-4009-96AF-BAFF755B7687}" type="presOf" srcId="{153CA2E6-4085-49EF-81D1-CB84B168B690}" destId="{E6E3A175-B677-44E9-8397-4A902EE43CD8}" srcOrd="0" destOrd="0" presId="urn:microsoft.com/office/officeart/2008/layout/VerticalCurvedList"/>
    <dgm:cxn modelId="{1BD0A65E-CACF-40FA-BE21-38D9CDFA6B44}" type="presOf" srcId="{8C223F7E-F799-4FE6-9D75-71EC40752E86}" destId="{EFA49255-05D7-42D0-B1F7-089B90DAD5B6}" srcOrd="0" destOrd="0" presId="urn:microsoft.com/office/officeart/2008/layout/VerticalCurvedList"/>
    <dgm:cxn modelId="{EC07DDEB-4733-48EB-B27E-45EB9AED869B}" srcId="{08CE7672-9639-470F-BA92-E5C202EE3373}" destId="{8C223F7E-F799-4FE6-9D75-71EC40752E86}" srcOrd="2" destOrd="0" parTransId="{21BEF03B-F6BD-4160-90C5-458F39A03F67}" sibTransId="{822AA12D-D289-41B4-87AD-16640BC34C9B}"/>
    <dgm:cxn modelId="{32E93936-0A0E-4B9A-BAC9-12741926DC71}" srcId="{08CE7672-9639-470F-BA92-E5C202EE3373}" destId="{F25FFE8D-CCB3-402F-81D9-FE3C82FEEAD2}" srcOrd="0" destOrd="0" parTransId="{3E505819-B35F-453E-868C-AA6433076F4F}" sibTransId="{153CA2E6-4085-49EF-81D1-CB84B168B690}"/>
    <dgm:cxn modelId="{3230FA91-C6F4-4316-AA37-2781F1D10BE6}" type="presParOf" srcId="{0EC7A170-1360-4ADE-A113-157D6D5236B2}" destId="{B9915316-7123-4E75-80C8-A417589222FC}" srcOrd="0" destOrd="0" presId="urn:microsoft.com/office/officeart/2008/layout/VerticalCurvedList"/>
    <dgm:cxn modelId="{CA2BD8FF-3608-4A80-BFD7-B7F26DBC771F}" type="presParOf" srcId="{B9915316-7123-4E75-80C8-A417589222FC}" destId="{5C90A2DE-AC47-448A-88C1-1D2F7BA9DB7D}" srcOrd="0" destOrd="0" presId="urn:microsoft.com/office/officeart/2008/layout/VerticalCurvedList"/>
    <dgm:cxn modelId="{7C3BF4DC-9A64-4B2E-A24A-BE8FCCDA399D}" type="presParOf" srcId="{5C90A2DE-AC47-448A-88C1-1D2F7BA9DB7D}" destId="{699D8D9E-127D-4722-926C-52414A487DEC}" srcOrd="0" destOrd="0" presId="urn:microsoft.com/office/officeart/2008/layout/VerticalCurvedList"/>
    <dgm:cxn modelId="{19564928-C874-4DDA-B219-F1BFF7201DA7}" type="presParOf" srcId="{5C90A2DE-AC47-448A-88C1-1D2F7BA9DB7D}" destId="{E6E3A175-B677-44E9-8397-4A902EE43CD8}" srcOrd="1" destOrd="0" presId="urn:microsoft.com/office/officeart/2008/layout/VerticalCurvedList"/>
    <dgm:cxn modelId="{458E9191-4A03-4CBE-9A9B-C30AB7CE4052}" type="presParOf" srcId="{5C90A2DE-AC47-448A-88C1-1D2F7BA9DB7D}" destId="{BA147978-DE0E-48E4-AF8F-E5DEEF1E1054}" srcOrd="2" destOrd="0" presId="urn:microsoft.com/office/officeart/2008/layout/VerticalCurvedList"/>
    <dgm:cxn modelId="{8E2C77DE-DB9A-4A2B-9156-140274F3FF23}" type="presParOf" srcId="{5C90A2DE-AC47-448A-88C1-1D2F7BA9DB7D}" destId="{F65B61BF-B01B-4204-B7C9-F2008A5AED59}" srcOrd="3" destOrd="0" presId="urn:microsoft.com/office/officeart/2008/layout/VerticalCurvedList"/>
    <dgm:cxn modelId="{314F69B3-8479-4076-AB0F-6E99E62A18D5}" type="presParOf" srcId="{B9915316-7123-4E75-80C8-A417589222FC}" destId="{D4EA979F-E669-4872-8B6F-F0C8F0CB3EFB}" srcOrd="1" destOrd="0" presId="urn:microsoft.com/office/officeart/2008/layout/VerticalCurvedList"/>
    <dgm:cxn modelId="{4CDD12E2-60A2-46B0-9FA1-B54E52F0CF23}" type="presParOf" srcId="{B9915316-7123-4E75-80C8-A417589222FC}" destId="{31413C57-57C7-485E-8989-2927EC66655D}" srcOrd="2" destOrd="0" presId="urn:microsoft.com/office/officeart/2008/layout/VerticalCurvedList"/>
    <dgm:cxn modelId="{7E9C712C-721B-4E56-A064-3B73A536ABC1}" type="presParOf" srcId="{31413C57-57C7-485E-8989-2927EC66655D}" destId="{94B032E7-951E-48E3-8CB2-A4003009EB2C}" srcOrd="0" destOrd="0" presId="urn:microsoft.com/office/officeart/2008/layout/VerticalCurvedList"/>
    <dgm:cxn modelId="{68A1FDEB-9493-4CB1-96B2-CC790B11AB2A}" type="presParOf" srcId="{B9915316-7123-4E75-80C8-A417589222FC}" destId="{76963CF6-244E-40CD-88F6-26E1263B5FB1}" srcOrd="3" destOrd="0" presId="urn:microsoft.com/office/officeart/2008/layout/VerticalCurvedList"/>
    <dgm:cxn modelId="{C4A88279-5B00-4365-9FC5-8E679D72A1B7}" type="presParOf" srcId="{B9915316-7123-4E75-80C8-A417589222FC}" destId="{E440F95C-ADAF-4D6B-BD40-FB27E189EF10}" srcOrd="4" destOrd="0" presId="urn:microsoft.com/office/officeart/2008/layout/VerticalCurvedList"/>
    <dgm:cxn modelId="{414CC43D-0E76-4639-B33D-0C4912BE36B9}" type="presParOf" srcId="{E440F95C-ADAF-4D6B-BD40-FB27E189EF10}" destId="{3EBFB2E8-7F7C-458B-B1A2-BD52519DE3BD}" srcOrd="0" destOrd="0" presId="urn:microsoft.com/office/officeart/2008/layout/VerticalCurvedList"/>
    <dgm:cxn modelId="{3AEF7096-6658-46CD-9629-B74D92CB8110}" type="presParOf" srcId="{B9915316-7123-4E75-80C8-A417589222FC}" destId="{EFA49255-05D7-42D0-B1F7-089B90DAD5B6}" srcOrd="5" destOrd="0" presId="urn:microsoft.com/office/officeart/2008/layout/VerticalCurvedList"/>
    <dgm:cxn modelId="{99EB0C25-38A4-4EC9-B78B-BDF3A7EA655B}" type="presParOf" srcId="{B9915316-7123-4E75-80C8-A417589222FC}" destId="{24898F80-0C7B-4172-9CB1-E4729729835D}" srcOrd="6" destOrd="0" presId="urn:microsoft.com/office/officeart/2008/layout/VerticalCurvedList"/>
    <dgm:cxn modelId="{A23E44A2-4991-4F4C-9BD0-F3B9C73E3DFB}" type="presParOf" srcId="{24898F80-0C7B-4172-9CB1-E4729729835D}" destId="{5414A86C-576D-42B3-B8D4-D804C6E28BF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20286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1510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Compétences sociales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et comportementales</a:t>
          </a:r>
          <a:endParaRPr lang="fr-FR" sz="2500" kern="1200" dirty="0"/>
        </a:p>
      </dsp:txBody>
      <dsp:txXfrm>
        <a:off x="11510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85148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657124" y="1721704"/>
          <a:ext cx="4497965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Compétences transversales</a:t>
          </a:r>
          <a:endParaRPr lang="fr-FR" sz="2500" kern="1200" dirty="0"/>
        </a:p>
      </dsp:txBody>
      <dsp:txXfrm>
        <a:off x="1657124" y="1721704"/>
        <a:ext cx="4497965" cy="883310"/>
      </dsp:txXfrm>
    </dsp:sp>
    <dsp:sp modelId="{3EBFB2E8-7F7C-458B-B1A2-BD52519DE3BD}">
      <dsp:nvSpPr>
        <dsp:cNvPr id="0" name=""/>
        <dsp:cNvSpPr/>
      </dsp:nvSpPr>
      <dsp:spPr>
        <a:xfrm>
          <a:off x="117256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546966" y="3078981"/>
          <a:ext cx="3737505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Compétences </a:t>
          </a:r>
        </a:p>
        <a:p>
          <a:pPr marL="182563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rédactionnelles</a:t>
          </a:r>
          <a:endParaRPr lang="fr-FR" sz="2500" kern="1200" dirty="0"/>
        </a:p>
      </dsp:txBody>
      <dsp:txXfrm>
        <a:off x="1546966" y="3078981"/>
        <a:ext cx="3737505" cy="883310"/>
      </dsp:txXfrm>
    </dsp:sp>
    <dsp:sp modelId="{5414A86C-576D-42B3-B8D4-D804C6E28BFB}">
      <dsp:nvSpPr>
        <dsp:cNvPr id="0" name=""/>
        <dsp:cNvSpPr/>
      </dsp:nvSpPr>
      <dsp:spPr>
        <a:xfrm>
          <a:off x="85148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332569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102137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Autonomie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et prise d’initiative</a:t>
          </a:r>
          <a:endParaRPr lang="fr-FR" sz="2500" kern="1200" dirty="0"/>
        </a:p>
      </dsp:txBody>
      <dsp:txXfrm>
        <a:off x="102137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721779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1548722" y="1636928"/>
          <a:ext cx="4455369" cy="1052861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Compétences professionnelles transversales</a:t>
          </a:r>
        </a:p>
      </dsp:txBody>
      <dsp:txXfrm>
        <a:off x="1548722" y="1636928"/>
        <a:ext cx="4455369" cy="1052861"/>
      </dsp:txXfrm>
    </dsp:sp>
    <dsp:sp modelId="{3EBFB2E8-7F7C-458B-B1A2-BD52519DE3BD}">
      <dsp:nvSpPr>
        <dsp:cNvPr id="0" name=""/>
        <dsp:cNvSpPr/>
      </dsp:nvSpPr>
      <dsp:spPr>
        <a:xfrm>
          <a:off x="104286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1029666" y="3053339"/>
          <a:ext cx="5367362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0960" rIns="60960" bIns="60960" numCol="1" spcCol="1270" anchor="ctr" anchorCtr="0">
          <a:noAutofit/>
        </a:bodyPr>
        <a:lstStyle/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400" kern="1200" dirty="0" smtClean="0"/>
            <a:t>Collaboration avec les </a:t>
          </a:r>
        </a:p>
        <a:p>
          <a:pPr marL="3676650" lvl="0" indent="-3319463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676650" algn="l"/>
            </a:tabLst>
          </a:pPr>
          <a:r>
            <a:rPr lang="fr-FR" sz="2400" kern="1200" dirty="0" smtClean="0"/>
            <a:t>partenaires professionnels</a:t>
          </a:r>
          <a:endParaRPr lang="fr-FR" sz="2400" kern="1200" dirty="0"/>
        </a:p>
      </dsp:txBody>
      <dsp:txXfrm>
        <a:off x="1029666" y="3053339"/>
        <a:ext cx="5367362" cy="883310"/>
      </dsp:txXfrm>
    </dsp:sp>
    <dsp:sp modelId="{5414A86C-576D-42B3-B8D4-D804C6E28BFB}">
      <dsp:nvSpPr>
        <dsp:cNvPr id="0" name=""/>
        <dsp:cNvSpPr/>
      </dsp:nvSpPr>
      <dsp:spPr>
        <a:xfrm>
          <a:off x="721779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3A175-B677-44E9-8397-4A902EE43CD8}">
      <dsp:nvSpPr>
        <dsp:cNvPr id="0" name=""/>
        <dsp:cNvSpPr/>
      </dsp:nvSpPr>
      <dsp:spPr>
        <a:xfrm>
          <a:off x="-4889838" y="-688870"/>
          <a:ext cx="5946645" cy="5946645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A979F-E669-4872-8B6F-F0C8F0CB3EFB}">
      <dsp:nvSpPr>
        <dsp:cNvPr id="0" name=""/>
        <dsp:cNvSpPr/>
      </dsp:nvSpPr>
      <dsp:spPr>
        <a:xfrm>
          <a:off x="464106" y="438912"/>
          <a:ext cx="4848560" cy="9044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smtClean="0">
              <a:solidFill>
                <a:schemeClr val="bg1"/>
              </a:solidFill>
            </a:rPr>
            <a:t>Remédiation</a:t>
          </a:r>
          <a:endParaRPr lang="fr-FR" sz="2500" kern="1200" dirty="0">
            <a:solidFill>
              <a:schemeClr val="bg1"/>
            </a:solidFill>
          </a:endParaRPr>
        </a:p>
      </dsp:txBody>
      <dsp:txXfrm>
        <a:off x="464106" y="438912"/>
        <a:ext cx="4848560" cy="904412"/>
      </dsp:txXfrm>
    </dsp:sp>
    <dsp:sp modelId="{94B032E7-951E-48E3-8CB2-A4003009EB2C}">
      <dsp:nvSpPr>
        <dsp:cNvPr id="0" name=""/>
        <dsp:cNvSpPr/>
      </dsp:nvSpPr>
      <dsp:spPr>
        <a:xfrm>
          <a:off x="164510" y="331241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63CF6-244E-40CD-88F6-26E1263B5FB1}">
      <dsp:nvSpPr>
        <dsp:cNvPr id="0" name=""/>
        <dsp:cNvSpPr/>
      </dsp:nvSpPr>
      <dsp:spPr>
        <a:xfrm>
          <a:off x="917601" y="1704612"/>
          <a:ext cx="4312587" cy="88331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bg1"/>
              </a:solidFill>
            </a:rPr>
            <a:t>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bg1"/>
              </a:solidFill>
            </a:rPr>
            <a:t>Accompagnement stage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>
              <a:solidFill>
                <a:schemeClr val="bg1"/>
              </a:solidFill>
            </a:rPr>
            <a:t> 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917601" y="1704612"/>
        <a:ext cx="4312587" cy="883310"/>
      </dsp:txXfrm>
    </dsp:sp>
    <dsp:sp modelId="{3EBFB2E8-7F7C-458B-B1A2-BD52519DE3BD}">
      <dsp:nvSpPr>
        <dsp:cNvPr id="0" name=""/>
        <dsp:cNvSpPr/>
      </dsp:nvSpPr>
      <dsp:spPr>
        <a:xfrm>
          <a:off x="485593" y="1656207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49255-05D7-42D0-B1F7-089B90DAD5B6}">
      <dsp:nvSpPr>
        <dsp:cNvPr id="0" name=""/>
        <dsp:cNvSpPr/>
      </dsp:nvSpPr>
      <dsp:spPr>
        <a:xfrm>
          <a:off x="605481" y="3164433"/>
          <a:ext cx="7596441" cy="883310"/>
        </a:xfrm>
        <a:prstGeom prst="rect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1128" tIns="63500" rIns="63500" bIns="63500" numCol="1" spcCol="1270" anchor="ctr" anchorCtr="0">
          <a:noAutofit/>
        </a:bodyPr>
        <a:lstStyle/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767138" algn="l"/>
            </a:tabLst>
          </a:pPr>
          <a:r>
            <a:rPr lang="fr-FR" sz="2500" kern="1200" dirty="0" smtClean="0">
              <a:solidFill>
                <a:schemeClr val="bg1"/>
              </a:solidFill>
            </a:rPr>
            <a:t>    Projet professionnel et</a:t>
          </a:r>
        </a:p>
        <a:p>
          <a:pPr marL="265113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tabLst>
              <a:tab pos="3767138" algn="l"/>
            </a:tabLst>
          </a:pPr>
          <a:r>
            <a:rPr lang="fr-FR" sz="2500" kern="1200" dirty="0" smtClean="0">
              <a:solidFill>
                <a:schemeClr val="bg1"/>
              </a:solidFill>
            </a:rPr>
            <a:t>     poursuite d’études</a:t>
          </a:r>
          <a:endParaRPr lang="fr-FR" sz="2500" kern="1200" dirty="0">
            <a:solidFill>
              <a:schemeClr val="bg1"/>
            </a:solidFill>
          </a:endParaRPr>
        </a:p>
      </dsp:txBody>
      <dsp:txXfrm>
        <a:off x="605481" y="3164433"/>
        <a:ext cx="7596441" cy="883310"/>
      </dsp:txXfrm>
    </dsp:sp>
    <dsp:sp modelId="{5414A86C-576D-42B3-B8D4-D804C6E28BFB}">
      <dsp:nvSpPr>
        <dsp:cNvPr id="0" name=""/>
        <dsp:cNvSpPr/>
      </dsp:nvSpPr>
      <dsp:spPr>
        <a:xfrm>
          <a:off x="164510" y="2981172"/>
          <a:ext cx="1104138" cy="110413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574C96F-4F90-42CD-B9B9-D785A52B4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3429000"/>
            <a:ext cx="6477000" cy="24384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</a:t>
            </a:r>
            <a:br>
              <a:rPr lang="fr-FR" sz="3200" dirty="0"/>
            </a:br>
            <a:r>
              <a:rPr lang="fr-FR" sz="3200" dirty="0"/>
              <a:t>NDRC</a:t>
            </a:r>
            <a:br>
              <a:rPr lang="fr-FR" sz="3200" dirty="0"/>
            </a:br>
            <a:r>
              <a:rPr lang="fr-FR" sz="2000" dirty="0" smtClean="0"/>
              <a:t>ATELIERS DE PROFESSIONNALISATION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37259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 smtClean="0"/>
              <a:t>Le référentiel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ln>
            <a:solidFill>
              <a:schemeClr val="tx1"/>
            </a:solidFill>
            <a:prstDash val="sysDot"/>
          </a:ln>
        </p:spPr>
        <p:txBody>
          <a:bodyPr>
            <a:normAutofit lnSpcReduction="10000"/>
          </a:bodyPr>
          <a:lstStyle/>
          <a:p>
            <a:pPr algn="ctr"/>
            <a:r>
              <a:rPr lang="fr-FR" sz="2400" b="1" dirty="0" smtClean="0"/>
              <a:t>Objectifs généraux</a:t>
            </a:r>
          </a:p>
          <a:p>
            <a:pPr algn="ctr">
              <a:buNone/>
            </a:pPr>
            <a:endParaRPr lang="fr-FR" sz="2400" b="1" dirty="0" smtClean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 smtClean="0"/>
              <a:t>Tester</a:t>
            </a:r>
            <a:r>
              <a:rPr lang="fr-FR" sz="1800" dirty="0"/>
              <a:t>, </a:t>
            </a:r>
            <a:r>
              <a:rPr lang="fr-FR" sz="1800" dirty="0" smtClean="0"/>
              <a:t>expérimenter, simuler </a:t>
            </a:r>
            <a:r>
              <a:rPr lang="fr-FR" sz="1800" dirty="0"/>
              <a:t>les techniques et pratiques </a:t>
            </a:r>
            <a:r>
              <a:rPr lang="fr-FR" sz="1800" dirty="0" smtClean="0"/>
              <a:t>professionnelles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 smtClean="0"/>
              <a:t>Accompagner l’étudiant </a:t>
            </a:r>
            <a:r>
              <a:rPr lang="fr-FR" sz="1800" dirty="0"/>
              <a:t>dans son développement </a:t>
            </a:r>
            <a:r>
              <a:rPr lang="fr-FR" sz="1800" dirty="0" smtClean="0"/>
              <a:t>professionnel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 smtClean="0"/>
              <a:t>Différencier</a:t>
            </a:r>
            <a:r>
              <a:rPr lang="fr-FR" sz="1800" smtClean="0"/>
              <a:t>, personnaliser</a:t>
            </a:r>
            <a:r>
              <a:rPr lang="fr-FR" sz="1800" dirty="0" smtClean="0"/>
              <a:t>, s’adapter aux besoins spécifiques des étudiants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algn="ctr">
              <a:lnSpc>
                <a:spcPct val="70000"/>
              </a:lnSpc>
            </a:pPr>
            <a:r>
              <a:rPr lang="fr-FR" sz="2400" b="1" dirty="0" smtClean="0"/>
              <a:t>Grille horaire</a:t>
            </a:r>
          </a:p>
          <a:p>
            <a:pPr algn="ctr">
              <a:lnSpc>
                <a:spcPct val="70000"/>
              </a:lnSpc>
            </a:pPr>
            <a:endParaRPr lang="fr-FR" sz="2400" b="1" dirty="0" smtClean="0"/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 smtClean="0"/>
              <a:t>120 heures annuelles</a:t>
            </a:r>
          </a:p>
          <a:p>
            <a:pPr marL="1032828" lvl="1" indent="-355600">
              <a:buFont typeface="Arial" panose="020B0604020202020204" pitchFamily="34" charset="0"/>
              <a:buChar char="•"/>
            </a:pPr>
            <a:r>
              <a:rPr lang="fr-FR" sz="1800" dirty="0" smtClean="0"/>
              <a:t>Organisation ou modulation souple des contenus</a:t>
            </a:r>
          </a:p>
          <a:p>
            <a:pPr algn="ctr">
              <a:lnSpc>
                <a:spcPct val="70000"/>
              </a:lnSpc>
              <a:buNone/>
            </a:pPr>
            <a:endParaRPr lang="fr-FR" sz="2400" b="1" dirty="0" smtClean="0"/>
          </a:p>
          <a:p>
            <a:pPr marL="1032828" lvl="1" indent="-35560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60888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 smtClean="0"/>
              <a:t>Les objectifs pédagogiques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73365" y="1813845"/>
            <a:ext cx="8514259" cy="4495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2000" dirty="0" smtClean="0"/>
              <a:t>Conforter la maîtrise des </a:t>
            </a:r>
            <a:r>
              <a:rPr lang="fr-FR" sz="2000" b="1" dirty="0" smtClean="0"/>
              <a:t>compétences professionnelles</a:t>
            </a:r>
            <a:endParaRPr lang="fr-FR" sz="2000" i="1" dirty="0" smtClean="0"/>
          </a:p>
          <a:p>
            <a:pPr lvl="0">
              <a:spcBef>
                <a:spcPts val="0"/>
              </a:spcBef>
            </a:pPr>
            <a:r>
              <a:rPr lang="fr-FR" sz="2000" dirty="0" smtClean="0"/>
              <a:t>Développer la </a:t>
            </a:r>
            <a:r>
              <a:rPr lang="fr-FR" sz="2000" dirty="0"/>
              <a:t>maîtrise des</a:t>
            </a:r>
            <a:r>
              <a:rPr lang="fr-FR" sz="2000" b="1" dirty="0"/>
              <a:t> compétences transversales</a:t>
            </a:r>
            <a:r>
              <a:rPr lang="fr-FR" sz="2000" dirty="0"/>
              <a:t> </a:t>
            </a:r>
            <a:r>
              <a:rPr lang="fr-FR" sz="2000" dirty="0" smtClean="0"/>
              <a:t>mobilisables </a:t>
            </a:r>
            <a:r>
              <a:rPr lang="fr-FR" sz="2000" dirty="0"/>
              <a:t>dans l’ensemble des </a:t>
            </a:r>
            <a:r>
              <a:rPr lang="fr-FR" sz="2000" dirty="0" smtClean="0"/>
              <a:t>disciplines</a:t>
            </a:r>
          </a:p>
          <a:p>
            <a:pPr lvl="0">
              <a:spcBef>
                <a:spcPts val="0"/>
              </a:spcBef>
            </a:pPr>
            <a:r>
              <a:rPr lang="fr-FR" sz="2000" dirty="0" smtClean="0"/>
              <a:t>Maîtriser </a:t>
            </a:r>
            <a:r>
              <a:rPr lang="fr-FR" sz="2000" dirty="0"/>
              <a:t>l</a:t>
            </a:r>
            <a:r>
              <a:rPr lang="fr-FR" sz="2000" dirty="0" smtClean="0"/>
              <a:t>es </a:t>
            </a:r>
            <a:r>
              <a:rPr lang="fr-FR" sz="2000" b="1" dirty="0"/>
              <a:t>compétences </a:t>
            </a:r>
            <a:r>
              <a:rPr lang="fr-FR" sz="2000" b="1" dirty="0" smtClean="0"/>
              <a:t>rédactionnelles</a:t>
            </a:r>
          </a:p>
          <a:p>
            <a:pPr>
              <a:spcBef>
                <a:spcPts val="0"/>
              </a:spcBef>
            </a:pPr>
            <a:endParaRPr lang="fr-FR" sz="2000" b="1" u="sng" dirty="0"/>
          </a:p>
          <a:p>
            <a:pPr lvl="0">
              <a:spcBef>
                <a:spcPts val="0"/>
              </a:spcBef>
            </a:pPr>
            <a:r>
              <a:rPr lang="fr-FR" sz="2000" dirty="0"/>
              <a:t>F</a:t>
            </a:r>
            <a:r>
              <a:rPr lang="fr-FR" sz="2000" dirty="0" smtClean="0"/>
              <a:t>avoriser l’</a:t>
            </a:r>
            <a:r>
              <a:rPr lang="fr-FR" sz="2000" b="1" dirty="0" smtClean="0"/>
              <a:t>autonomie</a:t>
            </a:r>
            <a:r>
              <a:rPr lang="fr-FR" sz="2000" dirty="0" smtClean="0"/>
              <a:t> </a:t>
            </a:r>
            <a:r>
              <a:rPr lang="fr-FR" sz="2000" dirty="0"/>
              <a:t>et </a:t>
            </a:r>
            <a:r>
              <a:rPr lang="fr-FR" sz="2000" dirty="0" smtClean="0"/>
              <a:t>la </a:t>
            </a:r>
            <a:r>
              <a:rPr lang="fr-FR" sz="2000" b="1" dirty="0" smtClean="0"/>
              <a:t>prise d’initiatives</a:t>
            </a:r>
          </a:p>
          <a:p>
            <a:pPr>
              <a:spcBef>
                <a:spcPts val="0"/>
              </a:spcBef>
            </a:pPr>
            <a:r>
              <a:rPr lang="fr-FR" sz="2000" dirty="0" smtClean="0"/>
              <a:t>Renforcer la maîtrise des </a:t>
            </a:r>
            <a:r>
              <a:rPr lang="fr-FR" sz="2000" b="1" dirty="0" smtClean="0"/>
              <a:t>compétences sociales </a:t>
            </a:r>
            <a:endParaRPr lang="fr-FR" sz="2000" b="1" dirty="0"/>
          </a:p>
          <a:p>
            <a:pPr lvl="0">
              <a:spcBef>
                <a:spcPts val="0"/>
              </a:spcBef>
            </a:pPr>
            <a:r>
              <a:rPr lang="fr-FR" sz="2000" dirty="0"/>
              <a:t>D</a:t>
            </a:r>
            <a:r>
              <a:rPr lang="fr-FR" sz="2000" dirty="0" smtClean="0"/>
              <a:t>évelopper la capacité </a:t>
            </a:r>
            <a:r>
              <a:rPr lang="fr-FR" sz="2000" dirty="0"/>
              <a:t>à </a:t>
            </a:r>
            <a:r>
              <a:rPr lang="fr-FR" sz="2000" b="1" dirty="0"/>
              <a:t>travailler en </a:t>
            </a:r>
            <a:r>
              <a:rPr lang="fr-FR" sz="2000" b="1" dirty="0" smtClean="0"/>
              <a:t>groupe</a:t>
            </a:r>
            <a:r>
              <a:rPr lang="fr-FR" sz="2000" dirty="0" smtClean="0"/>
              <a:t>, </a:t>
            </a:r>
            <a:r>
              <a:rPr lang="fr-FR" sz="2000" b="1" dirty="0" smtClean="0"/>
              <a:t>en </a:t>
            </a:r>
            <a:r>
              <a:rPr lang="fr-FR" sz="2000" b="1" dirty="0"/>
              <a:t>mode projet </a:t>
            </a:r>
          </a:p>
          <a:p>
            <a:pPr lvl="0">
              <a:spcBef>
                <a:spcPts val="0"/>
              </a:spcBef>
            </a:pPr>
            <a:r>
              <a:rPr lang="fr-FR" sz="2000" dirty="0" smtClean="0"/>
              <a:t>Bénéficier </a:t>
            </a:r>
            <a:r>
              <a:rPr lang="fr-FR" sz="2000" dirty="0"/>
              <a:t>d’une </a:t>
            </a:r>
            <a:r>
              <a:rPr lang="fr-FR" sz="2000" b="1" dirty="0" err="1" smtClean="0"/>
              <a:t>remédiation</a:t>
            </a:r>
            <a:endParaRPr lang="fr-FR" sz="2000" b="1" dirty="0" smtClean="0"/>
          </a:p>
          <a:p>
            <a:pPr lvl="0">
              <a:spcBef>
                <a:spcPts val="0"/>
              </a:spcBef>
            </a:pPr>
            <a:endParaRPr lang="fr-FR" sz="2000" b="1" dirty="0" smtClean="0"/>
          </a:p>
          <a:p>
            <a:pPr lvl="0">
              <a:spcBef>
                <a:spcPts val="0"/>
              </a:spcBef>
            </a:pPr>
            <a:r>
              <a:rPr lang="fr-FR" sz="2000" dirty="0" smtClean="0"/>
              <a:t>Accompagner dans la </a:t>
            </a:r>
            <a:r>
              <a:rPr lang="fr-FR" sz="2000" b="1" dirty="0" smtClean="0"/>
              <a:t>recherche et le suivi de stage</a:t>
            </a:r>
          </a:p>
          <a:p>
            <a:pPr>
              <a:spcBef>
                <a:spcPts val="0"/>
              </a:spcBef>
            </a:pPr>
            <a:r>
              <a:rPr lang="fr-FR" sz="2000" dirty="0" smtClean="0"/>
              <a:t>Favoriser la </a:t>
            </a:r>
            <a:r>
              <a:rPr lang="fr-FR" sz="2000" b="1" dirty="0" smtClean="0"/>
              <a:t>professionnalisation</a:t>
            </a:r>
            <a:endParaRPr lang="fr-FR" sz="2000" b="1" dirty="0" smtClean="0">
              <a:solidFill>
                <a:srgbClr val="FF0000"/>
              </a:solidFill>
            </a:endParaRPr>
          </a:p>
          <a:p>
            <a:pPr lvl="0">
              <a:spcBef>
                <a:spcPts val="0"/>
              </a:spcBef>
            </a:pPr>
            <a:r>
              <a:rPr lang="fr-FR" sz="2000" dirty="0" smtClean="0"/>
              <a:t>Aider à formaliser le </a:t>
            </a:r>
            <a:r>
              <a:rPr lang="fr-FR" sz="2000" b="1" dirty="0"/>
              <a:t>projet </a:t>
            </a:r>
            <a:r>
              <a:rPr lang="fr-FR" sz="2000" b="1" dirty="0" smtClean="0"/>
              <a:t>post </a:t>
            </a:r>
            <a:r>
              <a:rPr lang="fr-FR" sz="2000" b="1" dirty="0" err="1" smtClean="0"/>
              <a:t>Bts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78176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 smtClean="0"/>
              <a:t>Les principes généraux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22207" y="1435726"/>
            <a:ext cx="8567928" cy="480270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fr-FR" sz="1800" b="1" dirty="0" smtClean="0"/>
              <a:t>Positionnement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i="1" dirty="0" smtClean="0"/>
              <a:t>En TD</a:t>
            </a:r>
            <a:r>
              <a:rPr lang="fr-FR" sz="1800" i="1" dirty="0" smtClean="0">
                <a:sym typeface="Wingdings" pitchFamily="2" charset="2"/>
              </a:rPr>
              <a:t> </a:t>
            </a:r>
            <a:r>
              <a:rPr lang="fr-FR" sz="1800" i="1" dirty="0" smtClean="0"/>
              <a:t>Mise en œuvre des compétences spécifiques à un bloc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>
                <a:sym typeface="Wingdings" pitchFamily="2" charset="2"/>
              </a:rPr>
              <a:t>En </a:t>
            </a:r>
            <a:r>
              <a:rPr lang="fr-FR" sz="1800" dirty="0" err="1" smtClean="0">
                <a:sym typeface="Wingdings" pitchFamily="2" charset="2"/>
              </a:rPr>
              <a:t>At</a:t>
            </a:r>
            <a:r>
              <a:rPr lang="fr-FR" sz="1800" dirty="0" smtClean="0">
                <a:sym typeface="Wingdings" pitchFamily="2" charset="2"/>
              </a:rPr>
              <a:t> Pro </a:t>
            </a:r>
            <a:r>
              <a:rPr lang="fr-FR" sz="1800" dirty="0" smtClean="0"/>
              <a:t>Développement des compétences inter blocs, infra blocs et 			CEJM</a:t>
            </a:r>
            <a:endParaRPr lang="fr-FR" sz="1800" dirty="0"/>
          </a:p>
          <a:p>
            <a:pPr>
              <a:spcBef>
                <a:spcPts val="0"/>
              </a:spcBef>
            </a:pPr>
            <a:r>
              <a:rPr lang="fr-FR" sz="1800" b="1" dirty="0" smtClean="0"/>
              <a:t>Organisation 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/>
              <a:t>Heures inscrites </a:t>
            </a:r>
            <a:r>
              <a:rPr lang="fr-FR" sz="1800" dirty="0"/>
              <a:t>à </a:t>
            </a:r>
            <a:r>
              <a:rPr lang="fr-FR" sz="1800" dirty="0" smtClean="0"/>
              <a:t>l’EDT permettant </a:t>
            </a:r>
            <a:r>
              <a:rPr lang="fr-FR" sz="1800" dirty="0"/>
              <a:t>une modulation horaire annuelle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S</a:t>
            </a:r>
            <a:r>
              <a:rPr lang="fr-FR" sz="1800" dirty="0" smtClean="0"/>
              <a:t>ynergie </a:t>
            </a:r>
            <a:r>
              <a:rPr lang="fr-FR" sz="1800" dirty="0"/>
              <a:t>entre les enseignements professionnels et généraux (</a:t>
            </a:r>
            <a:r>
              <a:rPr lang="fr-FR" sz="1800" dirty="0" err="1" smtClean="0"/>
              <a:t>coanimation</a:t>
            </a:r>
            <a:r>
              <a:rPr lang="fr-FR" sz="1800" dirty="0" smtClean="0"/>
              <a:t>)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 smtClean="0"/>
          </a:p>
          <a:p>
            <a:pPr lvl="0">
              <a:spcBef>
                <a:spcPts val="0"/>
              </a:spcBef>
            </a:pPr>
            <a:r>
              <a:rPr lang="fr-FR" sz="1800" b="1" dirty="0" smtClean="0"/>
              <a:t>Formalisation</a:t>
            </a:r>
          </a:p>
          <a:p>
            <a:pPr marL="53975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/>
              <a:t>Définition et planification des modules dans le </a:t>
            </a:r>
            <a:r>
              <a:rPr lang="fr-FR" sz="1800" b="1" dirty="0" smtClean="0"/>
              <a:t>projet de formation</a:t>
            </a:r>
          </a:p>
          <a:p>
            <a:pPr marL="539750" indent="-182563">
              <a:spcBef>
                <a:spcPts val="0"/>
              </a:spcBef>
              <a:buSzPct val="70000"/>
              <a:buNone/>
            </a:pPr>
            <a:r>
              <a:rPr lang="fr-FR" sz="1800" i="1" dirty="0" smtClean="0">
                <a:sym typeface="Wingdings" pitchFamily="2" charset="2"/>
              </a:rPr>
              <a:t> En concertation équipe</a:t>
            </a:r>
            <a:endParaRPr lang="fr-FR" sz="1800" i="1" dirty="0" smtClean="0"/>
          </a:p>
          <a:p>
            <a:pPr marL="539750" indent="-182563">
              <a:spcBef>
                <a:spcPts val="0"/>
              </a:spcBef>
              <a:buSzPct val="70000"/>
              <a:buNone/>
            </a:pPr>
            <a:endParaRPr lang="fr-FR" sz="1800" dirty="0"/>
          </a:p>
          <a:p>
            <a:pPr lvl="0">
              <a:spcBef>
                <a:spcPts val="0"/>
              </a:spcBef>
            </a:pPr>
            <a:r>
              <a:rPr lang="fr-FR" sz="1800" b="1" dirty="0"/>
              <a:t>Préconisations relatives aux pratiques pédagogiques </a:t>
            </a:r>
            <a:endParaRPr lang="fr-FR" sz="1800" b="1" dirty="0" smtClean="0"/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/>
              <a:t>D</a:t>
            </a:r>
            <a:r>
              <a:rPr lang="fr-FR" sz="1800" dirty="0" smtClean="0"/>
              <a:t>ifférenciation pédagogique 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/>
              <a:t>Accompagnement personnalisé</a:t>
            </a:r>
            <a:endParaRPr lang="fr-FR" sz="1800" dirty="0"/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/>
              <a:t>Travail en </a:t>
            </a:r>
            <a:r>
              <a:rPr lang="fr-FR" sz="1800" dirty="0"/>
              <a:t>mode projet, </a:t>
            </a:r>
            <a:r>
              <a:rPr lang="fr-FR" sz="1800" dirty="0" smtClean="0"/>
              <a:t>avec pairs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r>
              <a:rPr lang="fr-FR" sz="1800" dirty="0" smtClean="0"/>
              <a:t>Exploitation de situations professionnelles</a:t>
            </a:r>
          </a:p>
          <a:p>
            <a:pPr marL="539750" lvl="0" indent="-182563">
              <a:spcBef>
                <a:spcPts val="0"/>
              </a:spcBef>
              <a:buSzPct val="70000"/>
              <a:buFont typeface="Arial" panose="020B0604020202020204" pitchFamily="34" charset="0"/>
              <a:buChar char="•"/>
            </a:pPr>
            <a:endParaRPr lang="fr-FR" sz="1800" dirty="0"/>
          </a:p>
          <a:p>
            <a:pPr marL="0" lvl="0" indent="0">
              <a:spcBef>
                <a:spcPts val="0"/>
              </a:spcBef>
              <a:buNone/>
            </a:pPr>
            <a:r>
              <a:rPr lang="fr-FR" sz="1800" b="1" dirty="0" smtClean="0"/>
              <a:t> </a:t>
            </a:r>
            <a:endParaRPr lang="fr-FR" sz="1800" b="1" dirty="0"/>
          </a:p>
        </p:txBody>
      </p:sp>
    </p:spTree>
    <p:extLst>
      <p:ext uri="{BB962C8B-B14F-4D97-AF65-F5344CB8AC3E}">
        <p14:creationId xmlns:p14="http://schemas.microsoft.com/office/powerpoint/2010/main" val="3085836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 smtClean="0"/>
              <a:t>Des exemples de modules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5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47358751"/>
              </p:ext>
            </p:extLst>
          </p:nvPr>
        </p:nvGraphicFramePr>
        <p:xfrm>
          <a:off x="210483" y="1617292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6110244" y="2083037"/>
            <a:ext cx="2837204" cy="8396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Savoir-être,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postures professionnelles,</a:t>
            </a:r>
            <a:endParaRPr lang="fr-FR" sz="1400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5187297" y="3342266"/>
            <a:ext cx="3409772" cy="8503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Communication orale, </a:t>
            </a:r>
          </a:p>
          <a:p>
            <a:pPr algn="ctr"/>
            <a:r>
              <a:rPr lang="fr-FR" sz="1400" dirty="0" smtClean="0"/>
              <a:t>analyse, synthèse, argumentation</a:t>
            </a:r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5471871" y="4671845"/>
            <a:ext cx="3475575" cy="8743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Orthographe</a:t>
            </a:r>
            <a:r>
              <a:rPr lang="fr-FR" sz="1400" dirty="0"/>
              <a:t>, </a:t>
            </a:r>
            <a:r>
              <a:rPr lang="fr-FR" sz="1400" dirty="0" smtClean="0"/>
              <a:t>grammaire, syntaxe</a:t>
            </a:r>
            <a:r>
              <a:rPr lang="fr-FR" sz="1600" dirty="0" smtClean="0"/>
              <a:t>, </a:t>
            </a:r>
          </a:p>
          <a:p>
            <a:pPr algn="ctr"/>
            <a:r>
              <a:rPr lang="fr-FR" sz="1400" dirty="0" smtClean="0"/>
              <a:t>règles de </a:t>
            </a:r>
            <a:r>
              <a:rPr lang="fr-FR" sz="1400" dirty="0"/>
              <a:t>communication </a:t>
            </a:r>
            <a:r>
              <a:rPr lang="fr-FR" sz="1400" dirty="0" smtClean="0"/>
              <a:t>professionnelle…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73317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 smtClean="0"/>
              <a:t>Des exemples de modules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87505802"/>
              </p:ext>
            </p:extLst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651334" y="2048855"/>
            <a:ext cx="3282696" cy="8652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Réalisation de projets 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en situation réelle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42788" y="3231171"/>
            <a:ext cx="3282696" cy="10502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Simulateurs commerciaux, atelier de pratique relationnelle, de production digitale…</a:t>
            </a:r>
            <a:endParaRPr lang="fr-FR" sz="1600" dirty="0"/>
          </a:p>
        </p:txBody>
      </p:sp>
      <p:sp>
        <p:nvSpPr>
          <p:cNvPr id="10" name="Rectangle 9"/>
          <p:cNvSpPr/>
          <p:nvPr/>
        </p:nvSpPr>
        <p:spPr>
          <a:xfrm>
            <a:off x="5861304" y="4650479"/>
            <a:ext cx="3282696" cy="8503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Missions commerciales, visites d’entreprise, immersions en entreprise…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885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7030E0-1AF6-4EEB-99C6-8D89FD38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r-FR" dirty="0" smtClean="0"/>
              <a:t>Des exemples de modules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322DA30F-4470-4833-8C25-D22A94C6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71E9B1B-FE9E-4E42-A846-87677255A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1177632"/>
            <a:ext cx="533400" cy="244476"/>
          </a:xfrm>
        </p:spPr>
        <p:txBody>
          <a:bodyPr/>
          <a:lstStyle/>
          <a:p>
            <a:fld id="{F41793AD-6EDA-4760-8C16-D6A6D60FAEF9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90124134"/>
              </p:ext>
            </p:extLst>
          </p:nvPr>
        </p:nvGraphicFramePr>
        <p:xfrm>
          <a:off x="82296" y="1600200"/>
          <a:ext cx="8683879" cy="44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394960" y="2057400"/>
            <a:ext cx="3282696" cy="8412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Modules à définir en fonction du diagnostic des compétences non maitrisées </a:t>
            </a:r>
          </a:p>
        </p:txBody>
      </p:sp>
      <p:sp>
        <p:nvSpPr>
          <p:cNvPr id="9" name="Rectangle 8"/>
          <p:cNvSpPr/>
          <p:nvPr/>
        </p:nvSpPr>
        <p:spPr>
          <a:xfrm>
            <a:off x="5292410" y="3273038"/>
            <a:ext cx="3749040" cy="9656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Techniques de recherche de stage/d’emploi, sélection et choix d’entreprise, suivi (intégration et missions)…</a:t>
            </a:r>
            <a:endParaRPr lang="fr-FR" sz="1600" dirty="0"/>
          </a:p>
        </p:txBody>
      </p:sp>
      <p:sp>
        <p:nvSpPr>
          <p:cNvPr id="10" name="Rectangle 9"/>
          <p:cNvSpPr/>
          <p:nvPr/>
        </p:nvSpPr>
        <p:spPr>
          <a:xfrm>
            <a:off x="5557330" y="4761575"/>
            <a:ext cx="3282696" cy="8615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Salons dédiés, rencontres, immersions en formation…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9144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1192C7-13CA-436D-B959-B584DC155A81}">
  <ds:schemaRefs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7d13735-1889-4864-b6f5-30d95c992ce0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602E89F-1F44-4538-8E73-436746026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CE489A-B313-4EEB-92BD-832D7875AC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843</TotalTime>
  <Words>283</Words>
  <Application>Microsoft Office PowerPoint</Application>
  <PresentationFormat>Affichage à l'écran (4:3)</PresentationFormat>
  <Paragraphs>84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Thème NDRC</vt:lpstr>
      <vt:lpstr>Négociation et Digitalisation  de la Relation Client NDRC ATELIERS DE PROFESSIONNALISATION </vt:lpstr>
      <vt:lpstr>Le référentiel</vt:lpstr>
      <vt:lpstr>Les objectifs pédagogiques</vt:lpstr>
      <vt:lpstr>Les principes généraux</vt:lpstr>
      <vt:lpstr>Des exemples de modules</vt:lpstr>
      <vt:lpstr>Des exemples de modules</vt:lpstr>
      <vt:lpstr>Des exemples de modules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cjullien</dc:creator>
  <cp:lastModifiedBy>Didier Michel</cp:lastModifiedBy>
  <cp:revision>73</cp:revision>
  <dcterms:created xsi:type="dcterms:W3CDTF">2018-02-11T08:52:41Z</dcterms:created>
  <dcterms:modified xsi:type="dcterms:W3CDTF">2018-03-24T08:02:12Z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